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avi" ContentType="video/x-msvideo"/>
  <Override PartName="/ppt/presentation.xml" ContentType="application/vnd.openxmlformats-officedocument.presentationml.presentation.main+xml"/>
  <Override PartName="/ppt/slides/slide33.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46.xml" ContentType="application/vnd.openxmlformats-officedocument.presentationml.slide+xml"/>
  <Override PartName="/ppt/slides/slide39.xml" ContentType="application/vnd.openxmlformats-officedocument.presentationml.slide+xml"/>
  <Override PartName="/ppt/slides/slide38.xml" ContentType="application/vnd.openxmlformats-officedocument.presentationml.slide+xml"/>
  <Override PartName="/ppt/slides/slide37.xml" ContentType="application/vnd.openxmlformats-officedocument.presentationml.slide+xml"/>
  <Override PartName="/ppt/slides/slide36.xml" ContentType="application/vnd.openxmlformats-officedocument.presentationml.slide+xml"/>
  <Override PartName="/ppt/slides/slide35.xml" ContentType="application/vnd.openxmlformats-officedocument.presentationml.slide+xml"/>
  <Override PartName="/ppt/slides/slide3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45.xml" ContentType="application/vnd.openxmlformats-officedocument.presentationml.slide+xml"/>
  <Override PartName="/ppt/slides/slide44.xml" ContentType="application/vnd.openxmlformats-officedocument.presentationml.slide+xml"/>
  <Override PartName="/ppt/slides/slide43.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5.xml" ContentType="application/vnd.openxmlformats-officedocument.presentationml.slide+xml"/>
  <Override PartName="/ppt/slides/slide32.xml" ContentType="application/vnd.openxmlformats-officedocument.presentationml.slide+xml"/>
  <Override PartName="/ppt/slides/slide7.xml" ContentType="application/vnd.openxmlformats-officedocument.presentationml.slide+xml"/>
  <Override PartName="/ppt/slides/slide10.xml" ContentType="application/vnd.openxmlformats-officedocument.presentationml.slide+xml"/>
  <Override PartName="/ppt/slides/slide6.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Authors.xml" ContentType="application/vnd.openxmlformats-officedocument.presentationml.commentAuthors+xml"/>
  <Override PartName="/ppt/theme/theme1.xml" ContentType="application/vnd.openxmlformats-officedocument.theme+xml"/>
  <Override PartName="/ppt/notesMasters/notesMaster1.xml" ContentType="application/vnd.openxmlformats-officedocument.presentationml.notesMaster+xml"/>
  <Override PartName="/ppt/theme/theme3.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ppt/tags/tag1.xml" ContentType="application/vnd.openxmlformats-officedocument.presentationml.tags+xml"/>
  <Override PartName="/docProps/app.xml" ContentType="application/vnd.openxmlformats-officedocument.extended-properties+xml"/>
  <Override PartName="/docProps/core.xml" ContentType="application/vnd.openxmlformats-package.core-properties+xml"/>
  <Override PartName="/ppt/revisionInfo.xml" ContentType="application/vnd.ms-powerpoint.revisioninfo+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3656" r:id="rId2"/>
  </p:sldMasterIdLst>
  <p:notesMasterIdLst>
    <p:notesMasterId r:id="rId49"/>
  </p:notesMasterIdLst>
  <p:sldIdLst>
    <p:sldId id="363" r:id="rId3"/>
    <p:sldId id="362" r:id="rId4"/>
    <p:sldId id="350" r:id="rId5"/>
    <p:sldId id="256" r:id="rId6"/>
    <p:sldId id="261" r:id="rId7"/>
    <p:sldId id="259" r:id="rId8"/>
    <p:sldId id="277" r:id="rId9"/>
    <p:sldId id="347" r:id="rId10"/>
    <p:sldId id="343" r:id="rId11"/>
    <p:sldId id="282" r:id="rId12"/>
    <p:sldId id="283" r:id="rId13"/>
    <p:sldId id="294" r:id="rId14"/>
    <p:sldId id="267" r:id="rId15"/>
    <p:sldId id="305" r:id="rId16"/>
    <p:sldId id="306" r:id="rId17"/>
    <p:sldId id="308" r:id="rId18"/>
    <p:sldId id="348" r:id="rId19"/>
    <p:sldId id="307" r:id="rId20"/>
    <p:sldId id="313" r:id="rId21"/>
    <p:sldId id="354" r:id="rId22"/>
    <p:sldId id="316" r:id="rId23"/>
    <p:sldId id="315" r:id="rId24"/>
    <p:sldId id="355" r:id="rId25"/>
    <p:sldId id="323" r:id="rId26"/>
    <p:sldId id="324" r:id="rId27"/>
    <p:sldId id="325" r:id="rId28"/>
    <p:sldId id="326" r:id="rId29"/>
    <p:sldId id="349" r:id="rId30"/>
    <p:sldId id="352" r:id="rId31"/>
    <p:sldId id="332" r:id="rId32"/>
    <p:sldId id="333" r:id="rId33"/>
    <p:sldId id="334" r:id="rId34"/>
    <p:sldId id="335" r:id="rId35"/>
    <p:sldId id="340" r:id="rId36"/>
    <p:sldId id="342" r:id="rId37"/>
    <p:sldId id="341" r:id="rId38"/>
    <p:sldId id="337" r:id="rId39"/>
    <p:sldId id="338" r:id="rId40"/>
    <p:sldId id="360" r:id="rId41"/>
    <p:sldId id="353" r:id="rId42"/>
    <p:sldId id="364" r:id="rId43"/>
    <p:sldId id="365" r:id="rId44"/>
    <p:sldId id="366" r:id="rId45"/>
    <p:sldId id="367" r:id="rId46"/>
    <p:sldId id="368" r:id="rId47"/>
    <p:sldId id="369" r:id="rId48"/>
  </p:sldIdLst>
  <p:sldSz cx="12192000" cy="6858000"/>
  <p:notesSz cx="6858000" cy="9144000"/>
  <p:custShowLst>
    <p:custShow name="slide 11 pop-ups" id="0">
      <p:sldLst>
        <p:sld r:id="rId43"/>
        <p:sld r:id="rId44"/>
      </p:sldLst>
    </p:custShow>
    <p:custShow name="Slide 20 pop-up 1" id="1">
      <p:sldLst>
        <p:sld r:id="rId45"/>
      </p:sldLst>
    </p:custShow>
    <p:custShow name="Slide 20 pop-up 2" id="2">
      <p:sldLst>
        <p:sld r:id="rId48"/>
      </p:sldLst>
    </p:custShow>
    <p:custShow name="Slide 20 pop-up 3" id="3">
      <p:sldLst>
        <p:sld r:id="rId46"/>
      </p:sldLst>
    </p:custShow>
    <p:custShow name="Slide 20 pop-up 4" id="4">
      <p:sldLst>
        <p:sld r:id="rId47"/>
      </p:sldLst>
    </p:custShow>
  </p:custShowLst>
  <p:custDataLst>
    <p:tags r:id="rId5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6" pos="7605" userDrawn="1">
          <p15:clr>
            <a:srgbClr val="A4A3A4"/>
          </p15:clr>
        </p15:guide>
        <p15:guide id="7" orient="horz" pos="1162" userDrawn="1">
          <p15:clr>
            <a:srgbClr val="A4A3A4"/>
          </p15:clr>
        </p15:guide>
        <p15:guide id="8" orient="horz" pos="88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43"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60060"/>
    <a:srgbClr val="000000"/>
    <a:srgbClr val="232323"/>
    <a:srgbClr val="7F7F7F"/>
    <a:srgbClr val="FFF7FA"/>
    <a:srgbClr val="821725"/>
    <a:srgbClr val="5F5F5F"/>
    <a:srgbClr val="F8F4FA"/>
    <a:srgbClr val="FAF7FB"/>
    <a:srgbClr val="FCFE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603" autoAdjust="0"/>
    <p:restoredTop sz="88350" autoAdjust="0"/>
  </p:normalViewPr>
  <p:slideViewPr>
    <p:cSldViewPr>
      <p:cViewPr varScale="1">
        <p:scale>
          <a:sx n="99" d="100"/>
          <a:sy n="99" d="100"/>
        </p:scale>
        <p:origin x="293" y="77"/>
      </p:cViewPr>
      <p:guideLst>
        <p:guide pos="7605"/>
        <p:guide orient="horz" pos="1162"/>
        <p:guide orient="horz" pos="882"/>
      </p:guideLst>
    </p:cSldViewPr>
  </p:slideViewPr>
  <p:notesTextViewPr>
    <p:cViewPr>
      <p:scale>
        <a:sx n="3" d="2"/>
        <a:sy n="3" d="2"/>
      </p:scale>
      <p:origin x="0" y="0"/>
    </p:cViewPr>
  </p:notesTextViewPr>
  <p:sorterViewPr>
    <p:cViewPr varScale="1">
      <p:scale>
        <a:sx n="1" d="1"/>
        <a:sy n="1" d="1"/>
      </p:scale>
      <p:origin x="0" y="-1315"/>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tags" Target="tags/tag1.xml"/><Relationship Id="rId55"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viewProps" Target="viewProps.xml"/><Relationship Id="rId58" Type="http://schemas.openxmlformats.org/officeDocument/2006/relationships/customXml" Target="../customXml/item2.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microsoft.com/office/2015/10/relationships/revisionInfo" Target="revisionInfo.xml"/><Relationship Id="rId8" Type="http://schemas.openxmlformats.org/officeDocument/2006/relationships/slide" Target="slides/slide6.xml"/><Relationship Id="rId51" Type="http://schemas.openxmlformats.org/officeDocument/2006/relationships/commentAuthors" Target="commentAuthor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customXml" Target="../customXml/item3.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 Id="rId57" Type="http://schemas.openxmlformats.org/officeDocument/2006/relationships/customXml" Target="../customXml/item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D5D81E-1207-4135-8922-F39AA654887C}" type="datetimeFigureOut">
              <a:rPr lang="en-GB" smtClean="0"/>
              <a:t>21/07/2017</a:t>
            </a:fld>
            <a:endParaRPr lang="it-I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1DD5A6-42AC-40DC-9C39-1757B3F74648}" type="slidenum">
              <a:rPr lang="en-GB" smtClean="0"/>
              <a:t>‹#›</a:t>
            </a:fld>
            <a:endParaRPr lang="it-IT"/>
          </a:p>
        </p:txBody>
      </p:sp>
    </p:spTree>
    <p:extLst>
      <p:ext uri="{BB962C8B-B14F-4D97-AF65-F5344CB8AC3E}">
        <p14:creationId xmlns:p14="http://schemas.microsoft.com/office/powerpoint/2010/main" val="16155904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21DD5A6-42AC-40DC-9C39-1757B3F74648}" type="slidenum">
              <a:rPr lang="en-GB" smtClean="0"/>
              <a:t>1</a:t>
            </a:fld>
            <a:endParaRPr lang="it-IT"/>
          </a:p>
        </p:txBody>
      </p:sp>
    </p:spTree>
    <p:extLst>
      <p:ext uri="{BB962C8B-B14F-4D97-AF65-F5344CB8AC3E}">
        <p14:creationId xmlns:p14="http://schemas.microsoft.com/office/powerpoint/2010/main" val="40831257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A0AC3AB-3AFB-4036-BDD4-32CAF62A4756}" type="slidenum">
              <a:rPr lang="en-GB" smtClean="0"/>
              <a:t>8</a:t>
            </a:fld>
            <a:endParaRPr lang="it-IT"/>
          </a:p>
        </p:txBody>
      </p:sp>
    </p:spTree>
    <p:extLst>
      <p:ext uri="{BB962C8B-B14F-4D97-AF65-F5344CB8AC3E}">
        <p14:creationId xmlns:p14="http://schemas.microsoft.com/office/powerpoint/2010/main" val="20860808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21DD5A6-42AC-40DC-9C39-1757B3F74648}" type="slidenum">
              <a:rPr lang="en-GB" smtClean="0"/>
              <a:t>10</a:t>
            </a:fld>
            <a:endParaRPr lang="it-IT"/>
          </a:p>
        </p:txBody>
      </p:sp>
    </p:spTree>
    <p:extLst>
      <p:ext uri="{BB962C8B-B14F-4D97-AF65-F5344CB8AC3E}">
        <p14:creationId xmlns:p14="http://schemas.microsoft.com/office/powerpoint/2010/main" val="36363491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21DD5A6-42AC-40DC-9C39-1757B3F74648}" type="slidenum">
              <a:rPr lang="en-GB" smtClean="0"/>
              <a:t>15</a:t>
            </a:fld>
            <a:endParaRPr lang="it-IT"/>
          </a:p>
        </p:txBody>
      </p:sp>
    </p:spTree>
    <p:extLst>
      <p:ext uri="{BB962C8B-B14F-4D97-AF65-F5344CB8AC3E}">
        <p14:creationId xmlns:p14="http://schemas.microsoft.com/office/powerpoint/2010/main" val="26063898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A0AC3AB-3AFB-4036-BDD4-32CAF62A4756}" type="slidenum">
              <a:rPr lang="en-GB" smtClean="0"/>
              <a:t>17</a:t>
            </a:fld>
            <a:endParaRPr lang="it-IT"/>
          </a:p>
        </p:txBody>
      </p:sp>
    </p:spTree>
    <p:extLst>
      <p:ext uri="{BB962C8B-B14F-4D97-AF65-F5344CB8AC3E}">
        <p14:creationId xmlns:p14="http://schemas.microsoft.com/office/powerpoint/2010/main" val="14919122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A0AC3AB-3AFB-4036-BDD4-32CAF62A4756}" type="slidenum">
              <a:rPr lang="en-GB" smtClean="0"/>
              <a:t>28</a:t>
            </a:fld>
            <a:endParaRPr lang="it-IT"/>
          </a:p>
        </p:txBody>
      </p:sp>
    </p:spTree>
    <p:extLst>
      <p:ext uri="{BB962C8B-B14F-4D97-AF65-F5344CB8AC3E}">
        <p14:creationId xmlns:p14="http://schemas.microsoft.com/office/powerpoint/2010/main" val="27626687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21DD5A6-42AC-40DC-9C39-1757B3F74648}" type="slidenum">
              <a:rPr lang="en-GB" smtClean="0"/>
              <a:t>30</a:t>
            </a:fld>
            <a:endParaRPr lang="it-IT"/>
          </a:p>
        </p:txBody>
      </p:sp>
    </p:spTree>
    <p:extLst>
      <p:ext uri="{BB962C8B-B14F-4D97-AF65-F5344CB8AC3E}">
        <p14:creationId xmlns:p14="http://schemas.microsoft.com/office/powerpoint/2010/main" val="41887177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21DD5A6-42AC-40DC-9C39-1757B3F74648}" type="slidenum">
              <a:rPr lang="en-GB" smtClean="0"/>
              <a:t>36</a:t>
            </a:fld>
            <a:endParaRPr lang="it-IT"/>
          </a:p>
        </p:txBody>
      </p:sp>
    </p:spTree>
    <p:extLst>
      <p:ext uri="{BB962C8B-B14F-4D97-AF65-F5344CB8AC3E}">
        <p14:creationId xmlns:p14="http://schemas.microsoft.com/office/powerpoint/2010/main" val="9102727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10"/>
          </p:nvPr>
        </p:nvSpPr>
        <p:spPr/>
        <p:txBody>
          <a:bodyPr/>
          <a:lstStyle/>
          <a:p>
            <a:fld id="{0631D271-75FE-4CA2-99B8-C8BCB78E3186}" type="slidenum">
              <a:rPr lang="en-GB" smtClean="0"/>
              <a:t>40</a:t>
            </a:fld>
            <a:endParaRPr lang="it-IT"/>
          </a:p>
        </p:txBody>
      </p:sp>
    </p:spTree>
    <p:extLst>
      <p:ext uri="{BB962C8B-B14F-4D97-AF65-F5344CB8AC3E}">
        <p14:creationId xmlns:p14="http://schemas.microsoft.com/office/powerpoint/2010/main" val="31223589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8" name="Rectangle 7"/>
          <p:cNvSpPr/>
          <p:nvPr userDrawn="1"/>
        </p:nvSpPr>
        <p:spPr>
          <a:xfrm>
            <a:off x="0" y="4653136"/>
            <a:ext cx="12192000" cy="2204864"/>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a:p>
        </p:txBody>
      </p:sp>
      <p:sp>
        <p:nvSpPr>
          <p:cNvPr id="2" name="Title 1"/>
          <p:cNvSpPr>
            <a:spLocks noGrp="1"/>
          </p:cNvSpPr>
          <p:nvPr>
            <p:ph type="ctrTitle"/>
          </p:nvPr>
        </p:nvSpPr>
        <p:spPr>
          <a:xfrm>
            <a:off x="191913" y="4801258"/>
            <a:ext cx="11760739" cy="1470025"/>
          </a:xfrm>
        </p:spPr>
        <p:txBody>
          <a:bodyPr anchor="t">
            <a:normAutofit/>
          </a:bodyPr>
          <a:lstStyle>
            <a:lvl1pPr algn="l">
              <a:defRPr sz="4000">
                <a:solidFill>
                  <a:schemeClr val="bg1"/>
                </a:solidFill>
              </a:defRPr>
            </a:lvl1pPr>
          </a:lstStyle>
          <a:p>
            <a:r>
              <a:rPr lang="en-US" dirty="0"/>
              <a:t>Click to edit Master title style</a:t>
            </a:r>
            <a:endParaRPr lang="en-GB" dirty="0"/>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21984" y="5024440"/>
            <a:ext cx="1447639" cy="1447639"/>
          </a:xfrm>
          <a:prstGeom prst="rect">
            <a:avLst/>
          </a:prstGeom>
        </p:spPr>
      </p:pic>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1913" y="260648"/>
            <a:ext cx="2127044" cy="1069825"/>
          </a:xfrm>
          <a:prstGeom prst="rect">
            <a:avLst/>
          </a:prstGeom>
        </p:spPr>
      </p:pic>
    </p:spTree>
    <p:extLst>
      <p:ext uri="{BB962C8B-B14F-4D97-AF65-F5344CB8AC3E}">
        <p14:creationId xmlns:p14="http://schemas.microsoft.com/office/powerpoint/2010/main" val="16776229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335360" y="1268760"/>
            <a:ext cx="5659040" cy="485740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197600" y="1268760"/>
            <a:ext cx="5659040" cy="485740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7"/>
          <p:cNvSpPr>
            <a:spLocks noGrp="1"/>
          </p:cNvSpPr>
          <p:nvPr>
            <p:ph type="body" sz="quarter" idx="10" hasCustomPrompt="1"/>
          </p:nvPr>
        </p:nvSpPr>
        <p:spPr>
          <a:xfrm>
            <a:off x="98778" y="6495526"/>
            <a:ext cx="7296151" cy="288925"/>
          </a:xfrm>
        </p:spPr>
        <p:txBody>
          <a:bodyPr anchor="b">
            <a:noAutofit/>
          </a:bodyPr>
          <a:lstStyle>
            <a:lvl1pPr marL="0" indent="0">
              <a:spcBef>
                <a:spcPts val="0"/>
              </a:spcBef>
              <a:buNone/>
              <a:defRPr sz="1000" baseline="0"/>
            </a:lvl1pPr>
          </a:lstStyle>
          <a:p>
            <a:pPr lvl="0"/>
            <a:r>
              <a:rPr lang="en-GB" dirty="0"/>
              <a:t>References to go here</a:t>
            </a:r>
          </a:p>
        </p:txBody>
      </p:sp>
      <p:sp>
        <p:nvSpPr>
          <p:cNvPr id="9" name="Text Placeholder 7"/>
          <p:cNvSpPr>
            <a:spLocks noGrp="1"/>
          </p:cNvSpPr>
          <p:nvPr>
            <p:ph type="body" sz="quarter" idx="11" hasCustomPrompt="1"/>
          </p:nvPr>
        </p:nvSpPr>
        <p:spPr>
          <a:xfrm>
            <a:off x="4799856" y="6495526"/>
            <a:ext cx="7296151" cy="288925"/>
          </a:xfrm>
        </p:spPr>
        <p:txBody>
          <a:bodyPr anchor="b">
            <a:noAutofit/>
          </a:bodyPr>
          <a:lstStyle>
            <a:lvl1pPr marL="0" indent="0" algn="r">
              <a:spcBef>
                <a:spcPts val="0"/>
              </a:spcBef>
              <a:buNone/>
              <a:defRPr sz="1000" baseline="0"/>
            </a:lvl1pPr>
          </a:lstStyle>
          <a:p>
            <a:pPr lvl="0"/>
            <a:r>
              <a:rPr lang="en-GB" dirty="0"/>
              <a:t>Footnotes to go here</a:t>
            </a:r>
          </a:p>
        </p:txBody>
      </p:sp>
    </p:spTree>
    <p:extLst>
      <p:ext uri="{BB962C8B-B14F-4D97-AF65-F5344CB8AC3E}">
        <p14:creationId xmlns:p14="http://schemas.microsoft.com/office/powerpoint/2010/main" val="5662338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6" name="Text Placeholder 7"/>
          <p:cNvSpPr>
            <a:spLocks noGrp="1"/>
          </p:cNvSpPr>
          <p:nvPr>
            <p:ph type="body" sz="quarter" idx="10" hasCustomPrompt="1"/>
          </p:nvPr>
        </p:nvSpPr>
        <p:spPr>
          <a:xfrm>
            <a:off x="98778" y="6495526"/>
            <a:ext cx="7296151" cy="288925"/>
          </a:xfrm>
        </p:spPr>
        <p:txBody>
          <a:bodyPr anchor="b">
            <a:noAutofit/>
          </a:bodyPr>
          <a:lstStyle>
            <a:lvl1pPr marL="0" indent="0">
              <a:spcBef>
                <a:spcPts val="0"/>
              </a:spcBef>
              <a:buNone/>
              <a:defRPr sz="1000" baseline="0"/>
            </a:lvl1pPr>
          </a:lstStyle>
          <a:p>
            <a:pPr lvl="0"/>
            <a:r>
              <a:rPr lang="en-GB" dirty="0"/>
              <a:t>References to go here</a:t>
            </a:r>
          </a:p>
        </p:txBody>
      </p:sp>
      <p:sp>
        <p:nvSpPr>
          <p:cNvPr id="7" name="Text Placeholder 7"/>
          <p:cNvSpPr>
            <a:spLocks noGrp="1"/>
          </p:cNvSpPr>
          <p:nvPr>
            <p:ph type="body" sz="quarter" idx="11" hasCustomPrompt="1"/>
          </p:nvPr>
        </p:nvSpPr>
        <p:spPr>
          <a:xfrm>
            <a:off x="4799856" y="6495526"/>
            <a:ext cx="7296151" cy="288925"/>
          </a:xfrm>
        </p:spPr>
        <p:txBody>
          <a:bodyPr anchor="b">
            <a:noAutofit/>
          </a:bodyPr>
          <a:lstStyle>
            <a:lvl1pPr marL="0" indent="0" algn="r">
              <a:spcBef>
                <a:spcPts val="0"/>
              </a:spcBef>
              <a:buNone/>
              <a:defRPr sz="1000" baseline="0"/>
            </a:lvl1pPr>
          </a:lstStyle>
          <a:p>
            <a:pPr lvl="0"/>
            <a:r>
              <a:rPr lang="en-GB" dirty="0"/>
              <a:t>Footnotes to go here</a:t>
            </a:r>
          </a:p>
        </p:txBody>
      </p:sp>
    </p:spTree>
    <p:extLst>
      <p:ext uri="{BB962C8B-B14F-4D97-AF65-F5344CB8AC3E}">
        <p14:creationId xmlns:p14="http://schemas.microsoft.com/office/powerpoint/2010/main" val="35441372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ext Placeholder 7"/>
          <p:cNvSpPr>
            <a:spLocks noGrp="1"/>
          </p:cNvSpPr>
          <p:nvPr>
            <p:ph type="body" sz="quarter" idx="10" hasCustomPrompt="1"/>
          </p:nvPr>
        </p:nvSpPr>
        <p:spPr>
          <a:xfrm>
            <a:off x="98778" y="6495526"/>
            <a:ext cx="7296151" cy="288925"/>
          </a:xfrm>
        </p:spPr>
        <p:txBody>
          <a:bodyPr anchor="b">
            <a:noAutofit/>
          </a:bodyPr>
          <a:lstStyle>
            <a:lvl1pPr marL="0" indent="0">
              <a:spcBef>
                <a:spcPts val="0"/>
              </a:spcBef>
              <a:buNone/>
              <a:defRPr sz="1000" baseline="0"/>
            </a:lvl1pPr>
          </a:lstStyle>
          <a:p>
            <a:pPr lvl="0"/>
            <a:r>
              <a:rPr lang="en-GB" dirty="0"/>
              <a:t>References to go here</a:t>
            </a:r>
          </a:p>
        </p:txBody>
      </p:sp>
      <p:sp>
        <p:nvSpPr>
          <p:cNvPr id="6" name="Text Placeholder 7"/>
          <p:cNvSpPr>
            <a:spLocks noGrp="1"/>
          </p:cNvSpPr>
          <p:nvPr>
            <p:ph type="body" sz="quarter" idx="11" hasCustomPrompt="1"/>
          </p:nvPr>
        </p:nvSpPr>
        <p:spPr>
          <a:xfrm>
            <a:off x="4799856" y="6495526"/>
            <a:ext cx="7296151" cy="288925"/>
          </a:xfrm>
        </p:spPr>
        <p:txBody>
          <a:bodyPr anchor="b">
            <a:noAutofit/>
          </a:bodyPr>
          <a:lstStyle>
            <a:lvl1pPr marL="0" indent="0" algn="r">
              <a:spcBef>
                <a:spcPts val="0"/>
              </a:spcBef>
              <a:buNone/>
              <a:defRPr sz="1000" baseline="0"/>
            </a:lvl1pPr>
          </a:lstStyle>
          <a:p>
            <a:pPr lvl="0"/>
            <a:r>
              <a:rPr lang="en-GB" dirty="0"/>
              <a:t>Footnotes to go here</a:t>
            </a:r>
          </a:p>
        </p:txBody>
      </p:sp>
    </p:spTree>
    <p:extLst>
      <p:ext uri="{BB962C8B-B14F-4D97-AF65-F5344CB8AC3E}">
        <p14:creationId xmlns:p14="http://schemas.microsoft.com/office/powerpoint/2010/main" val="15877855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7"/>
          <p:cNvSpPr>
            <a:spLocks noGrp="1"/>
          </p:cNvSpPr>
          <p:nvPr>
            <p:ph type="body" sz="quarter" idx="10" hasCustomPrompt="1"/>
          </p:nvPr>
        </p:nvSpPr>
        <p:spPr>
          <a:xfrm>
            <a:off x="98778" y="6495526"/>
            <a:ext cx="7296151" cy="288925"/>
          </a:xfrm>
        </p:spPr>
        <p:txBody>
          <a:bodyPr anchor="b">
            <a:noAutofit/>
          </a:bodyPr>
          <a:lstStyle>
            <a:lvl1pPr marL="0" indent="0">
              <a:spcBef>
                <a:spcPts val="0"/>
              </a:spcBef>
              <a:buNone/>
              <a:defRPr sz="1000" baseline="0"/>
            </a:lvl1pPr>
          </a:lstStyle>
          <a:p>
            <a:pPr lvl="0"/>
            <a:r>
              <a:rPr lang="en-GB" dirty="0"/>
              <a:t>References to go here</a:t>
            </a:r>
          </a:p>
        </p:txBody>
      </p:sp>
      <p:sp>
        <p:nvSpPr>
          <p:cNvPr id="5" name="Text Placeholder 7"/>
          <p:cNvSpPr>
            <a:spLocks noGrp="1"/>
          </p:cNvSpPr>
          <p:nvPr>
            <p:ph type="body" sz="quarter" idx="11" hasCustomPrompt="1"/>
          </p:nvPr>
        </p:nvSpPr>
        <p:spPr>
          <a:xfrm>
            <a:off x="4799856" y="6495526"/>
            <a:ext cx="7296151" cy="288925"/>
          </a:xfrm>
        </p:spPr>
        <p:txBody>
          <a:bodyPr anchor="b">
            <a:noAutofit/>
          </a:bodyPr>
          <a:lstStyle>
            <a:lvl1pPr marL="0" indent="0" algn="r">
              <a:spcBef>
                <a:spcPts val="0"/>
              </a:spcBef>
              <a:buNone/>
              <a:defRPr sz="1000" baseline="0"/>
            </a:lvl1pPr>
          </a:lstStyle>
          <a:p>
            <a:pPr lvl="0"/>
            <a:r>
              <a:rPr lang="en-GB" dirty="0"/>
              <a:t>Footnotes to go here</a:t>
            </a:r>
          </a:p>
        </p:txBody>
      </p:sp>
    </p:spTree>
    <p:extLst>
      <p:ext uri="{BB962C8B-B14F-4D97-AF65-F5344CB8AC3E}">
        <p14:creationId xmlns:p14="http://schemas.microsoft.com/office/powerpoint/2010/main" val="3410911425"/>
      </p:ext>
    </p:extLst>
  </p:cSld>
  <p:clrMapOvr>
    <a:masterClrMapping/>
  </p:clrMapOvr>
  <p:extLst mod="1">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accent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Rectangle 6"/>
          <p:cNvSpPr/>
          <p:nvPr userDrawn="1"/>
        </p:nvSpPr>
        <p:spPr>
          <a:xfrm>
            <a:off x="-22577" y="-27386"/>
            <a:ext cx="12214577" cy="4320482"/>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a:p>
        </p:txBody>
      </p:sp>
      <p:sp>
        <p:nvSpPr>
          <p:cNvPr id="2" name="Title 1"/>
          <p:cNvSpPr>
            <a:spLocks noGrp="1"/>
          </p:cNvSpPr>
          <p:nvPr>
            <p:ph type="title" hasCustomPrompt="1"/>
          </p:nvPr>
        </p:nvSpPr>
        <p:spPr>
          <a:xfrm>
            <a:off x="963084" y="1844824"/>
            <a:ext cx="10363200" cy="2088232"/>
          </a:xfrm>
        </p:spPr>
        <p:txBody>
          <a:bodyPr anchor="t">
            <a:normAutofit/>
          </a:bodyPr>
          <a:lstStyle>
            <a:lvl1pPr algn="ctr">
              <a:defRPr sz="3600" b="1" cap="none">
                <a:solidFill>
                  <a:schemeClr val="bg1"/>
                </a:solidFill>
              </a:defRPr>
            </a:lvl1pPr>
          </a:lstStyle>
          <a:p>
            <a:r>
              <a:rPr lang="en-US" dirty="0"/>
              <a:t>Click to edit master title style</a:t>
            </a:r>
            <a:endParaRPr lang="en-GB" dirty="0"/>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621984" y="206907"/>
            <a:ext cx="1447639" cy="1447639"/>
          </a:xfrm>
          <a:prstGeom prst="rect">
            <a:avLst/>
          </a:prstGeom>
        </p:spPr>
      </p:pic>
    </p:spTree>
    <p:extLst>
      <p:ext uri="{BB962C8B-B14F-4D97-AF65-F5344CB8AC3E}">
        <p14:creationId xmlns:p14="http://schemas.microsoft.com/office/powerpoint/2010/main" val="4034898780"/>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335360" y="1268760"/>
            <a:ext cx="5659040" cy="485740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197600" y="1268760"/>
            <a:ext cx="5659040" cy="485740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7"/>
          <p:cNvSpPr>
            <a:spLocks noGrp="1"/>
          </p:cNvSpPr>
          <p:nvPr>
            <p:ph type="body" sz="quarter" idx="10" hasCustomPrompt="1"/>
          </p:nvPr>
        </p:nvSpPr>
        <p:spPr>
          <a:xfrm>
            <a:off x="98778" y="6495526"/>
            <a:ext cx="7296151" cy="288925"/>
          </a:xfrm>
        </p:spPr>
        <p:txBody>
          <a:bodyPr anchor="b">
            <a:noAutofit/>
          </a:bodyPr>
          <a:lstStyle>
            <a:lvl1pPr marL="0" indent="0">
              <a:spcBef>
                <a:spcPts val="0"/>
              </a:spcBef>
              <a:buNone/>
              <a:defRPr sz="1000" baseline="0"/>
            </a:lvl1pPr>
          </a:lstStyle>
          <a:p>
            <a:pPr lvl="0"/>
            <a:r>
              <a:rPr lang="en-GB" dirty="0"/>
              <a:t>References to go here</a:t>
            </a:r>
          </a:p>
        </p:txBody>
      </p:sp>
      <p:sp>
        <p:nvSpPr>
          <p:cNvPr id="9" name="Text Placeholder 7"/>
          <p:cNvSpPr>
            <a:spLocks noGrp="1"/>
          </p:cNvSpPr>
          <p:nvPr>
            <p:ph type="body" sz="quarter" idx="11" hasCustomPrompt="1"/>
          </p:nvPr>
        </p:nvSpPr>
        <p:spPr>
          <a:xfrm>
            <a:off x="4799856" y="6495526"/>
            <a:ext cx="7296151" cy="288925"/>
          </a:xfrm>
        </p:spPr>
        <p:txBody>
          <a:bodyPr anchor="b">
            <a:noAutofit/>
          </a:bodyPr>
          <a:lstStyle>
            <a:lvl1pPr marL="0" indent="0" algn="r">
              <a:spcBef>
                <a:spcPts val="0"/>
              </a:spcBef>
              <a:buNone/>
              <a:defRPr sz="1000" baseline="0"/>
            </a:lvl1pPr>
          </a:lstStyle>
          <a:p>
            <a:pPr lvl="0"/>
            <a:r>
              <a:rPr lang="en-GB" dirty="0"/>
              <a:t>Footnotes to go here</a:t>
            </a:r>
          </a:p>
        </p:txBody>
      </p:sp>
    </p:spTree>
    <p:extLst>
      <p:ext uri="{BB962C8B-B14F-4D97-AF65-F5344CB8AC3E}">
        <p14:creationId xmlns:p14="http://schemas.microsoft.com/office/powerpoint/2010/main" val="3368856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6" name="Text Placeholder 7"/>
          <p:cNvSpPr>
            <a:spLocks noGrp="1"/>
          </p:cNvSpPr>
          <p:nvPr>
            <p:ph type="body" sz="quarter" idx="10" hasCustomPrompt="1"/>
          </p:nvPr>
        </p:nvSpPr>
        <p:spPr>
          <a:xfrm>
            <a:off x="98778" y="6495526"/>
            <a:ext cx="7296151" cy="288925"/>
          </a:xfrm>
        </p:spPr>
        <p:txBody>
          <a:bodyPr anchor="b">
            <a:noAutofit/>
          </a:bodyPr>
          <a:lstStyle>
            <a:lvl1pPr marL="0" indent="0">
              <a:spcBef>
                <a:spcPts val="0"/>
              </a:spcBef>
              <a:buNone/>
              <a:defRPr sz="1000" baseline="0"/>
            </a:lvl1pPr>
          </a:lstStyle>
          <a:p>
            <a:pPr lvl="0"/>
            <a:r>
              <a:rPr lang="en-GB" dirty="0"/>
              <a:t>References to go here</a:t>
            </a:r>
          </a:p>
        </p:txBody>
      </p:sp>
      <p:sp>
        <p:nvSpPr>
          <p:cNvPr id="7" name="Text Placeholder 7"/>
          <p:cNvSpPr>
            <a:spLocks noGrp="1"/>
          </p:cNvSpPr>
          <p:nvPr>
            <p:ph type="body" sz="quarter" idx="11" hasCustomPrompt="1"/>
          </p:nvPr>
        </p:nvSpPr>
        <p:spPr>
          <a:xfrm>
            <a:off x="4799856" y="6495526"/>
            <a:ext cx="7296151" cy="288925"/>
          </a:xfrm>
        </p:spPr>
        <p:txBody>
          <a:bodyPr anchor="b">
            <a:noAutofit/>
          </a:bodyPr>
          <a:lstStyle>
            <a:lvl1pPr marL="0" indent="0" algn="r">
              <a:spcBef>
                <a:spcPts val="0"/>
              </a:spcBef>
              <a:buNone/>
              <a:defRPr sz="1000" baseline="0"/>
            </a:lvl1pPr>
          </a:lstStyle>
          <a:p>
            <a:pPr lvl="0"/>
            <a:r>
              <a:rPr lang="en-GB" dirty="0"/>
              <a:t>Footnotes to go here</a:t>
            </a:r>
          </a:p>
        </p:txBody>
      </p:sp>
    </p:spTree>
    <p:extLst>
      <p:ext uri="{BB962C8B-B14F-4D97-AF65-F5344CB8AC3E}">
        <p14:creationId xmlns:p14="http://schemas.microsoft.com/office/powerpoint/2010/main" val="33208646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ext Placeholder 7"/>
          <p:cNvSpPr>
            <a:spLocks noGrp="1"/>
          </p:cNvSpPr>
          <p:nvPr>
            <p:ph type="body" sz="quarter" idx="10" hasCustomPrompt="1"/>
          </p:nvPr>
        </p:nvSpPr>
        <p:spPr>
          <a:xfrm>
            <a:off x="98778" y="6495526"/>
            <a:ext cx="7296151" cy="288925"/>
          </a:xfrm>
        </p:spPr>
        <p:txBody>
          <a:bodyPr anchor="b">
            <a:noAutofit/>
          </a:bodyPr>
          <a:lstStyle>
            <a:lvl1pPr marL="0" indent="0">
              <a:spcBef>
                <a:spcPts val="0"/>
              </a:spcBef>
              <a:buNone/>
              <a:defRPr sz="1000" baseline="0"/>
            </a:lvl1pPr>
          </a:lstStyle>
          <a:p>
            <a:pPr lvl="0"/>
            <a:r>
              <a:rPr lang="en-GB" dirty="0"/>
              <a:t>References to go here</a:t>
            </a:r>
          </a:p>
        </p:txBody>
      </p:sp>
      <p:sp>
        <p:nvSpPr>
          <p:cNvPr id="6" name="Text Placeholder 7"/>
          <p:cNvSpPr>
            <a:spLocks noGrp="1"/>
          </p:cNvSpPr>
          <p:nvPr>
            <p:ph type="body" sz="quarter" idx="11" hasCustomPrompt="1"/>
          </p:nvPr>
        </p:nvSpPr>
        <p:spPr>
          <a:xfrm>
            <a:off x="4799856" y="6495526"/>
            <a:ext cx="7296151" cy="288925"/>
          </a:xfrm>
        </p:spPr>
        <p:txBody>
          <a:bodyPr anchor="b">
            <a:noAutofit/>
          </a:bodyPr>
          <a:lstStyle>
            <a:lvl1pPr marL="0" indent="0" algn="r">
              <a:spcBef>
                <a:spcPts val="0"/>
              </a:spcBef>
              <a:buNone/>
              <a:defRPr sz="1000" baseline="0"/>
            </a:lvl1pPr>
          </a:lstStyle>
          <a:p>
            <a:pPr lvl="0"/>
            <a:r>
              <a:rPr lang="en-GB" dirty="0"/>
              <a:t>Footnotes to go here</a:t>
            </a:r>
          </a:p>
        </p:txBody>
      </p:sp>
    </p:spTree>
    <p:extLst>
      <p:ext uri="{BB962C8B-B14F-4D97-AF65-F5344CB8AC3E}">
        <p14:creationId xmlns:p14="http://schemas.microsoft.com/office/powerpoint/2010/main" val="20126250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0" y="2307"/>
            <a:ext cx="12192000" cy="6855694"/>
          </a:xfrm>
          <a:prstGeom prst="rect">
            <a:avLst/>
          </a:prstGeom>
        </p:spPr>
      </p:pic>
      <p:sp>
        <p:nvSpPr>
          <p:cNvPr id="8" name="Rectangle 7"/>
          <p:cNvSpPr/>
          <p:nvPr userDrawn="1"/>
        </p:nvSpPr>
        <p:spPr>
          <a:xfrm>
            <a:off x="0" y="3068960"/>
            <a:ext cx="12192000" cy="3789040"/>
          </a:xfrm>
          <a:prstGeom prst="rect">
            <a:avLst/>
          </a:prstGeom>
          <a:solidFill>
            <a:schemeClr val="accent6">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prstClr val="white"/>
              </a:solidFill>
            </a:endParaRPr>
          </a:p>
        </p:txBody>
      </p:sp>
      <p:sp>
        <p:nvSpPr>
          <p:cNvPr id="2" name="Title 1"/>
          <p:cNvSpPr>
            <a:spLocks noGrp="1"/>
          </p:cNvSpPr>
          <p:nvPr>
            <p:ph type="ctrTitle"/>
          </p:nvPr>
        </p:nvSpPr>
        <p:spPr>
          <a:xfrm>
            <a:off x="191913" y="3493455"/>
            <a:ext cx="11760739" cy="1879761"/>
          </a:xfrm>
        </p:spPr>
        <p:txBody>
          <a:bodyPr anchor="t">
            <a:normAutofit/>
          </a:bodyPr>
          <a:lstStyle>
            <a:lvl1pPr algn="l">
              <a:defRPr sz="4000">
                <a:solidFill>
                  <a:schemeClr val="bg1"/>
                </a:solidFill>
              </a:defRPr>
            </a:lvl1pPr>
          </a:lstStyle>
          <a:p>
            <a:r>
              <a:rPr lang="en-US" dirty="0"/>
              <a:t>Click to edit Master title style</a:t>
            </a:r>
            <a:endParaRPr lang="en-GB" dirty="0"/>
          </a:p>
        </p:txBody>
      </p:sp>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1913" y="188640"/>
            <a:ext cx="2127044" cy="1069825"/>
          </a:xfrm>
          <a:prstGeom prst="rect">
            <a:avLst/>
          </a:prstGeom>
        </p:spPr>
      </p:pic>
    </p:spTree>
    <p:extLst>
      <p:ext uri="{BB962C8B-B14F-4D97-AF65-F5344CB8AC3E}">
        <p14:creationId xmlns:p14="http://schemas.microsoft.com/office/powerpoint/2010/main" val="38712238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7"/>
          <p:cNvSpPr>
            <a:spLocks noGrp="1"/>
          </p:cNvSpPr>
          <p:nvPr>
            <p:ph type="body" sz="quarter" idx="10" hasCustomPrompt="1"/>
          </p:nvPr>
        </p:nvSpPr>
        <p:spPr>
          <a:xfrm>
            <a:off x="98778" y="6495526"/>
            <a:ext cx="7296151" cy="288925"/>
          </a:xfrm>
        </p:spPr>
        <p:txBody>
          <a:bodyPr anchor="b">
            <a:noAutofit/>
          </a:bodyPr>
          <a:lstStyle>
            <a:lvl1pPr marL="0" indent="0">
              <a:spcBef>
                <a:spcPts val="0"/>
              </a:spcBef>
              <a:buNone/>
              <a:defRPr sz="1000" baseline="0"/>
            </a:lvl1pPr>
          </a:lstStyle>
          <a:p>
            <a:pPr lvl="0"/>
            <a:r>
              <a:rPr lang="en-GB" dirty="0"/>
              <a:t>References to go here</a:t>
            </a:r>
          </a:p>
        </p:txBody>
      </p:sp>
      <p:sp>
        <p:nvSpPr>
          <p:cNvPr id="5" name="Text Placeholder 7"/>
          <p:cNvSpPr>
            <a:spLocks noGrp="1"/>
          </p:cNvSpPr>
          <p:nvPr>
            <p:ph type="body" sz="quarter" idx="11" hasCustomPrompt="1"/>
          </p:nvPr>
        </p:nvSpPr>
        <p:spPr>
          <a:xfrm>
            <a:off x="4799856" y="6495526"/>
            <a:ext cx="7296151" cy="288925"/>
          </a:xfrm>
        </p:spPr>
        <p:txBody>
          <a:bodyPr anchor="b">
            <a:noAutofit/>
          </a:bodyPr>
          <a:lstStyle>
            <a:lvl1pPr marL="0" indent="0" algn="r">
              <a:spcBef>
                <a:spcPts val="0"/>
              </a:spcBef>
              <a:buNone/>
              <a:defRPr sz="1000" baseline="0"/>
            </a:lvl1pPr>
          </a:lstStyle>
          <a:p>
            <a:pPr lvl="0"/>
            <a:r>
              <a:rPr lang="en-GB" dirty="0"/>
              <a:t>Footnotes to go here</a:t>
            </a:r>
          </a:p>
        </p:txBody>
      </p:sp>
    </p:spTree>
    <p:extLst>
      <p:ext uri="{BB962C8B-B14F-4D97-AF65-F5344CB8AC3E}">
        <p14:creationId xmlns:p14="http://schemas.microsoft.com/office/powerpoint/2010/main" val="41377304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accent1"/>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a:stretch/>
        </p:blipFill>
        <p:spPr>
          <a:xfrm>
            <a:off x="0" y="2307"/>
            <a:ext cx="12192000" cy="6855694"/>
          </a:xfrm>
          <a:prstGeom prst="rect">
            <a:avLst/>
          </a:prstGeom>
        </p:spPr>
      </p:pic>
      <p:sp>
        <p:nvSpPr>
          <p:cNvPr id="7" name="Rectangle 6"/>
          <p:cNvSpPr/>
          <p:nvPr userDrawn="1"/>
        </p:nvSpPr>
        <p:spPr>
          <a:xfrm>
            <a:off x="-22577" y="-27386"/>
            <a:ext cx="12214577" cy="4320482"/>
          </a:xfrm>
          <a:prstGeom prst="rect">
            <a:avLst/>
          </a:prstGeom>
          <a:solidFill>
            <a:schemeClr val="accent6">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solidFill>
                <a:prstClr val="white"/>
              </a:solidFill>
            </a:endParaRPr>
          </a:p>
        </p:txBody>
      </p:sp>
      <p:sp>
        <p:nvSpPr>
          <p:cNvPr id="2" name="Title 1"/>
          <p:cNvSpPr>
            <a:spLocks noGrp="1"/>
          </p:cNvSpPr>
          <p:nvPr>
            <p:ph type="title" hasCustomPrompt="1"/>
          </p:nvPr>
        </p:nvSpPr>
        <p:spPr>
          <a:xfrm>
            <a:off x="963084" y="1844675"/>
            <a:ext cx="10363200" cy="2016373"/>
          </a:xfrm>
        </p:spPr>
        <p:txBody>
          <a:bodyPr anchor="t">
            <a:normAutofit/>
          </a:bodyPr>
          <a:lstStyle>
            <a:lvl1pPr algn="ctr">
              <a:defRPr sz="3600" b="1" cap="none">
                <a:solidFill>
                  <a:schemeClr val="bg1"/>
                </a:solidFill>
              </a:defRPr>
            </a:lvl1pPr>
          </a:lstStyle>
          <a:p>
            <a:r>
              <a:rPr lang="en-US" dirty="0"/>
              <a:t>Click to edit master title style</a:t>
            </a:r>
            <a:endParaRPr lang="en-GB" dirty="0"/>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67690" y="260648"/>
            <a:ext cx="829323" cy="1676142"/>
          </a:xfrm>
          <a:prstGeom prst="rect">
            <a:avLst/>
          </a:prstGeom>
        </p:spPr>
      </p:pic>
    </p:spTree>
    <p:extLst>
      <p:ext uri="{BB962C8B-B14F-4D97-AF65-F5344CB8AC3E}">
        <p14:creationId xmlns:p14="http://schemas.microsoft.com/office/powerpoint/2010/main" val="3093522865"/>
      </p:ext>
    </p:extLst>
  </p:cSld>
  <p:clrMapOvr>
    <a:masterClrMapping/>
  </p:clrMapOvr>
  <p:extLst mod="1">
    <p:ext uri="{DCECCB84-F9BA-43D5-87BE-67443E8EF086}">
      <p15:sldGuideLst xmlns:p15="http://schemas.microsoft.com/office/powerpoint/2012/main">
        <p15:guide id="1" orient="horz" pos="1162">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7FA"/>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5360" y="82764"/>
            <a:ext cx="10759330" cy="1009436"/>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335360" y="1268760"/>
            <a:ext cx="11521280" cy="485740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1CA2F8-2091-4704-8636-1416D657CC20}" type="datetimeFigureOut">
              <a:rPr lang="en-GB" smtClean="0"/>
              <a:t>21/07/2017</a:t>
            </a:fld>
            <a:endParaRPr lang="en-GB"/>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87DC38-89CF-44EB-8064-78AA1F0D825F}" type="slidenum">
              <a:rPr lang="en-GB" smtClean="0"/>
              <a:t>‹#›</a:t>
            </a:fld>
            <a:endParaRPr lang="en-GB"/>
          </a:p>
        </p:txBody>
      </p:sp>
      <p:cxnSp>
        <p:nvCxnSpPr>
          <p:cNvPr id="12" name="Straight Connector 11"/>
          <p:cNvCxnSpPr/>
          <p:nvPr userDrawn="1"/>
        </p:nvCxnSpPr>
        <p:spPr>
          <a:xfrm>
            <a:off x="0" y="1180480"/>
            <a:ext cx="12192000" cy="0"/>
          </a:xfrm>
          <a:prstGeom prst="line">
            <a:avLst/>
          </a:prstGeom>
          <a:ln w="57150">
            <a:gradFill flip="none" rotWithShape="1">
              <a:gsLst>
                <a:gs pos="20000">
                  <a:schemeClr val="accent2"/>
                </a:gs>
                <a:gs pos="0">
                  <a:schemeClr val="accent1"/>
                </a:gs>
                <a:gs pos="40000">
                  <a:schemeClr val="accent5"/>
                </a:gs>
                <a:gs pos="80000">
                  <a:schemeClr val="accent4"/>
                </a:gs>
                <a:gs pos="60000">
                  <a:schemeClr val="accent3"/>
                </a:gs>
                <a:gs pos="100000">
                  <a:schemeClr val="accent1"/>
                </a:gs>
              </a:gsLst>
              <a:lin ang="0" scaled="1"/>
              <a:tileRect/>
            </a:gradFill>
          </a:ln>
        </p:spPr>
        <p:style>
          <a:lnRef idx="1">
            <a:schemeClr val="accent1"/>
          </a:lnRef>
          <a:fillRef idx="0">
            <a:schemeClr val="accent1"/>
          </a:fillRef>
          <a:effectRef idx="0">
            <a:schemeClr val="accent1"/>
          </a:effectRef>
          <a:fontRef idx="minor">
            <a:schemeClr val="tx1"/>
          </a:fontRef>
        </p:style>
      </p:cxnSp>
      <p:grpSp>
        <p:nvGrpSpPr>
          <p:cNvPr id="7" name="Group 6"/>
          <p:cNvGrpSpPr/>
          <p:nvPr userDrawn="1"/>
        </p:nvGrpSpPr>
        <p:grpSpPr>
          <a:xfrm>
            <a:off x="11094690" y="100315"/>
            <a:ext cx="972000" cy="972000"/>
            <a:chOff x="11094690" y="100315"/>
            <a:chExt cx="972000" cy="972000"/>
          </a:xfrm>
        </p:grpSpPr>
        <p:sp>
          <p:nvSpPr>
            <p:cNvPr id="26" name="Rounded Rectangle 25"/>
            <p:cNvSpPr/>
            <p:nvPr userDrawn="1"/>
          </p:nvSpPr>
          <p:spPr>
            <a:xfrm>
              <a:off x="11094690" y="100315"/>
              <a:ext cx="972000" cy="972000"/>
            </a:xfrm>
            <a:prstGeom prst="round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11" name="Picture 10"/>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184690" y="190315"/>
              <a:ext cx="792000" cy="792000"/>
            </a:xfrm>
            <a:prstGeom prst="rect">
              <a:avLst/>
            </a:prstGeom>
          </p:spPr>
        </p:pic>
      </p:grpSp>
    </p:spTree>
    <p:extLst>
      <p:ext uri="{BB962C8B-B14F-4D97-AF65-F5344CB8AC3E}">
        <p14:creationId xmlns:p14="http://schemas.microsoft.com/office/powerpoint/2010/main" val="33161824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Lst>
  <p:txStyles>
    <p:titleStyle>
      <a:lvl1pPr algn="l" defTabSz="914400" rtl="0" eaLnBrk="1" latinLnBrk="0" hangingPunct="1">
        <a:spcBef>
          <a:spcPct val="0"/>
        </a:spcBef>
        <a:buNone/>
        <a:defRPr sz="2800" b="1" kern="1200">
          <a:solidFill>
            <a:schemeClr val="accent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5360" y="82764"/>
            <a:ext cx="11521280" cy="1009436"/>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335360" y="1268760"/>
            <a:ext cx="11521280" cy="485740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1CA2F8-2091-4704-8636-1416D657CC20}" type="datetimeFigureOut">
              <a:rPr lang="en-GB" smtClean="0">
                <a:solidFill>
                  <a:srgbClr val="000000">
                    <a:tint val="75000"/>
                  </a:srgbClr>
                </a:solidFill>
              </a:rPr>
              <a:pPr/>
              <a:t>21/07/2017</a:t>
            </a:fld>
            <a:endParaRPr lang="en-GB">
              <a:solidFill>
                <a:srgbClr val="000000">
                  <a:tint val="75000"/>
                </a:srgbClr>
              </a:solidFill>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srgbClr val="000000">
                  <a:tint val="75000"/>
                </a:srgbClr>
              </a:solidFill>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87DC38-89CF-44EB-8064-78AA1F0D825F}" type="slidenum">
              <a:rPr lang="en-GB" smtClean="0">
                <a:solidFill>
                  <a:srgbClr val="000000">
                    <a:tint val="75000"/>
                  </a:srgbClr>
                </a:solidFill>
              </a:rPr>
              <a:pPr/>
              <a:t>‹#›</a:t>
            </a:fld>
            <a:endParaRPr lang="en-GB">
              <a:solidFill>
                <a:srgbClr val="000000">
                  <a:tint val="75000"/>
                </a:srgbClr>
              </a:solidFill>
            </a:endParaRPr>
          </a:p>
        </p:txBody>
      </p:sp>
      <p:cxnSp>
        <p:nvCxnSpPr>
          <p:cNvPr id="12" name="Straight Connector 11"/>
          <p:cNvCxnSpPr/>
          <p:nvPr userDrawn="1"/>
        </p:nvCxnSpPr>
        <p:spPr>
          <a:xfrm>
            <a:off x="0" y="1180480"/>
            <a:ext cx="12192000" cy="0"/>
          </a:xfrm>
          <a:prstGeom prst="line">
            <a:avLst/>
          </a:prstGeom>
          <a:ln w="57150">
            <a:gradFill flip="none" rotWithShape="1">
              <a:gsLst>
                <a:gs pos="20000">
                  <a:schemeClr val="accent4"/>
                </a:gs>
                <a:gs pos="0">
                  <a:schemeClr val="accent1"/>
                </a:gs>
                <a:gs pos="40000">
                  <a:schemeClr val="accent2"/>
                </a:gs>
                <a:gs pos="80000">
                  <a:schemeClr val="accent5"/>
                </a:gs>
                <a:gs pos="60000">
                  <a:schemeClr val="accent3"/>
                </a:gs>
                <a:gs pos="100000">
                  <a:schemeClr val="accent1"/>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6990652"/>
      </p:ext>
    </p:extLst>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Lst>
  <p:txStyles>
    <p:titleStyle>
      <a:lvl1pPr algn="l" defTabSz="914400" rtl="0" eaLnBrk="1" latinLnBrk="0" hangingPunct="1">
        <a:spcBef>
          <a:spcPct val="0"/>
        </a:spcBef>
        <a:buNone/>
        <a:defRPr sz="32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hyperlink" Target="Module%201_HSCT%20FINAL%20approved.pptx#-1,4,Haematopoietic stem cell transplantation" TargetMode="External"/><Relationship Id="rId7" Type="http://schemas.openxmlformats.org/officeDocument/2006/relationships/hyperlink" Target="Module%203_Clinical%20VOD%20FINAL%20approved.pptx#-1,4,Diagnosis of VOD" TargetMode="External"/><Relationship Id="rId12"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hyperlink" Target="Module%205_Case%20studies%20FINAL%20approved.pptx#-1,4,VOD case studies" TargetMode="External"/><Relationship Id="rId5" Type="http://schemas.openxmlformats.org/officeDocument/2006/relationships/hyperlink" Target="Module%202_VOD%20pathophysiology%20FINAL%20approved.pptx#-1,4,Pathophysiology of VOD" TargetMode="External"/><Relationship Id="rId10" Type="http://schemas.openxmlformats.org/officeDocument/2006/relationships/image" Target="../media/image10.png"/><Relationship Id="rId4" Type="http://schemas.openxmlformats.org/officeDocument/2006/relationships/image" Target="../media/image7.png"/><Relationship Id="rId9" Type="http://schemas.openxmlformats.org/officeDocument/2006/relationships/hyperlink" Target="Module%204_VOD%20management%20FINAL%20approved.pptx#-1,4,Assessment and management of VOD"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5" Type="http://schemas.openxmlformats.org/officeDocument/2006/relationships/image" Target="../media/image16.png"/><Relationship Id="rId4" Type="http://schemas.openxmlformats.org/officeDocument/2006/relationships/notesSlide" Target="../notesSlides/notesSlide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1913" y="3493455"/>
            <a:ext cx="12000087" cy="1879761"/>
          </a:xfrm>
        </p:spPr>
        <p:txBody>
          <a:bodyPr>
            <a:normAutofit fontScale="90000"/>
          </a:bodyPr>
          <a:lstStyle/>
          <a:p>
            <a:r>
              <a:rPr lang="it-IT" dirty="0"/>
              <a:t>La gestione attiva della malattia veno-occlusiva (VOD)</a:t>
            </a:r>
            <a:br>
              <a:rPr dirty="0"/>
            </a:br>
            <a:endParaRPr lang="it-IT" dirty="0"/>
          </a:p>
        </p:txBody>
      </p:sp>
      <p:grpSp>
        <p:nvGrpSpPr>
          <p:cNvPr id="3" name="Group 2"/>
          <p:cNvGrpSpPr>
            <a:grpSpLocks noChangeAspect="1"/>
          </p:cNvGrpSpPr>
          <p:nvPr/>
        </p:nvGrpSpPr>
        <p:grpSpPr>
          <a:xfrm>
            <a:off x="650953" y="4380885"/>
            <a:ext cx="1260000" cy="1260000"/>
            <a:chOff x="6732240" y="1043290"/>
            <a:chExt cx="972000" cy="972000"/>
          </a:xfrm>
        </p:grpSpPr>
        <p:sp>
          <p:nvSpPr>
            <p:cNvPr id="4" name="Rounded Rectangle 3"/>
            <p:cNvSpPr/>
            <p:nvPr userDrawn="1"/>
          </p:nvSpPr>
          <p:spPr>
            <a:xfrm>
              <a:off x="6732240" y="1043290"/>
              <a:ext cx="972000" cy="97200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5" name="Picture 4">
              <a:hlinkClick r:id="rId3" action="ppaction://hlinkpres?slideindex=4&amp;slidetitle=Haematopoietic stem cell transplantation"/>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15163" y="1078507"/>
              <a:ext cx="446078" cy="901567"/>
            </a:xfrm>
            <a:prstGeom prst="rect">
              <a:avLst/>
            </a:prstGeom>
          </p:spPr>
        </p:pic>
      </p:grpSp>
      <p:grpSp>
        <p:nvGrpSpPr>
          <p:cNvPr id="6" name="Group 5"/>
          <p:cNvGrpSpPr>
            <a:grpSpLocks noChangeAspect="1"/>
          </p:cNvGrpSpPr>
          <p:nvPr/>
        </p:nvGrpSpPr>
        <p:grpSpPr>
          <a:xfrm>
            <a:off x="3059253" y="4380885"/>
            <a:ext cx="1260000" cy="1260000"/>
            <a:chOff x="6732240" y="1043290"/>
            <a:chExt cx="972000" cy="972000"/>
          </a:xfrm>
        </p:grpSpPr>
        <p:sp>
          <p:nvSpPr>
            <p:cNvPr id="7" name="Rounded Rectangle 6"/>
            <p:cNvSpPr/>
            <p:nvPr userDrawn="1"/>
          </p:nvSpPr>
          <p:spPr>
            <a:xfrm>
              <a:off x="6732240" y="1043290"/>
              <a:ext cx="972000" cy="97200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8" name="Picture 7">
              <a:hlinkClick r:id="rId5" action="ppaction://hlinkpres?slideindex=4&amp;slidetitle=Pathophysiology of VOD"/>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58240" y="1169290"/>
              <a:ext cx="720000" cy="720000"/>
            </a:xfrm>
            <a:prstGeom prst="rect">
              <a:avLst/>
            </a:prstGeom>
          </p:spPr>
        </p:pic>
      </p:grpSp>
      <p:grpSp>
        <p:nvGrpSpPr>
          <p:cNvPr id="9" name="Group 8"/>
          <p:cNvGrpSpPr>
            <a:grpSpLocks noChangeAspect="1"/>
          </p:cNvGrpSpPr>
          <p:nvPr/>
        </p:nvGrpSpPr>
        <p:grpSpPr>
          <a:xfrm>
            <a:off x="5467553" y="4380885"/>
            <a:ext cx="1260000" cy="1260000"/>
            <a:chOff x="11094690" y="100315"/>
            <a:chExt cx="972000" cy="972000"/>
          </a:xfrm>
        </p:grpSpPr>
        <p:sp>
          <p:nvSpPr>
            <p:cNvPr id="10" name="Rounded Rectangle 9"/>
            <p:cNvSpPr/>
            <p:nvPr userDrawn="1"/>
          </p:nvSpPr>
          <p:spPr>
            <a:xfrm>
              <a:off x="11094690" y="100315"/>
              <a:ext cx="972000" cy="97200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11" name="Picture 10">
              <a:hlinkClick r:id="rId7" action="ppaction://hlinkpres?slideindex=4&amp;slidetitle=Diagnosis of VOD"/>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242776" y="154315"/>
              <a:ext cx="675828" cy="864000"/>
            </a:xfrm>
            <a:prstGeom prst="rect">
              <a:avLst/>
            </a:prstGeom>
          </p:spPr>
        </p:pic>
      </p:grpSp>
      <p:grpSp>
        <p:nvGrpSpPr>
          <p:cNvPr id="12" name="Group 11"/>
          <p:cNvGrpSpPr>
            <a:grpSpLocks noChangeAspect="1"/>
          </p:cNvGrpSpPr>
          <p:nvPr/>
        </p:nvGrpSpPr>
        <p:grpSpPr>
          <a:xfrm>
            <a:off x="7875853" y="4380885"/>
            <a:ext cx="1260000" cy="1260000"/>
            <a:chOff x="11094690" y="100315"/>
            <a:chExt cx="972000" cy="972000"/>
          </a:xfrm>
        </p:grpSpPr>
        <p:sp>
          <p:nvSpPr>
            <p:cNvPr id="13" name="Rounded Rectangle 12"/>
            <p:cNvSpPr/>
            <p:nvPr userDrawn="1"/>
          </p:nvSpPr>
          <p:spPr>
            <a:xfrm>
              <a:off x="11094690" y="100315"/>
              <a:ext cx="972000" cy="97200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14" name="Picture 13">
              <a:hlinkClick r:id="rId9" action="ppaction://hlinkpres?slideindex=4&amp;slidetitle=Assessment and management of VOD"/>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260667" y="151214"/>
              <a:ext cx="640046" cy="870202"/>
            </a:xfrm>
            <a:prstGeom prst="rect">
              <a:avLst/>
            </a:prstGeom>
          </p:spPr>
        </p:pic>
      </p:grpSp>
      <p:grpSp>
        <p:nvGrpSpPr>
          <p:cNvPr id="15" name="Group 14"/>
          <p:cNvGrpSpPr>
            <a:grpSpLocks noChangeAspect="1"/>
          </p:cNvGrpSpPr>
          <p:nvPr/>
        </p:nvGrpSpPr>
        <p:grpSpPr>
          <a:xfrm>
            <a:off x="10284154" y="4380885"/>
            <a:ext cx="1260000" cy="1260000"/>
            <a:chOff x="11094690" y="100315"/>
            <a:chExt cx="972000" cy="972000"/>
          </a:xfrm>
        </p:grpSpPr>
        <p:sp>
          <p:nvSpPr>
            <p:cNvPr id="16" name="Rounded Rectangle 15"/>
            <p:cNvSpPr/>
            <p:nvPr userDrawn="1"/>
          </p:nvSpPr>
          <p:spPr>
            <a:xfrm>
              <a:off x="11094690" y="100315"/>
              <a:ext cx="972000" cy="97200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17" name="Picture 16">
              <a:hlinkClick r:id="rId11" action="ppaction://hlinkpres?slideindex=4&amp;slidetitle=VOD case studies"/>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1184690" y="190315"/>
              <a:ext cx="792000" cy="792000"/>
            </a:xfrm>
            <a:prstGeom prst="rect">
              <a:avLst/>
            </a:prstGeom>
          </p:spPr>
        </p:pic>
      </p:grpSp>
      <p:sp>
        <p:nvSpPr>
          <p:cNvPr id="18" name="TextBox 17"/>
          <p:cNvSpPr txBox="1"/>
          <p:nvPr/>
        </p:nvSpPr>
        <p:spPr>
          <a:xfrm>
            <a:off x="293646" y="5640885"/>
            <a:ext cx="201622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white"/>
                </a:solidFill>
                <a:effectLst/>
                <a:uLnTx/>
                <a:uFillTx/>
                <a:latin typeface="Arial" panose="020B0604020202020204"/>
              </a:rPr>
              <a:t>Trapianto delle cellule staminali ematopoietiche</a:t>
            </a:r>
          </a:p>
        </p:txBody>
      </p:sp>
      <p:sp>
        <p:nvSpPr>
          <p:cNvPr id="19" name="TextBox 18"/>
          <p:cNvSpPr txBox="1"/>
          <p:nvPr/>
        </p:nvSpPr>
        <p:spPr>
          <a:xfrm>
            <a:off x="2603807" y="5640885"/>
            <a:ext cx="217089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white"/>
                </a:solidFill>
                <a:effectLst/>
                <a:uLnTx/>
                <a:uFillTx/>
                <a:latin typeface="Arial" panose="020B0604020202020204"/>
              </a:rPr>
              <a:t>Fisiopatologia della malattia veno-occlusiva</a:t>
            </a:r>
          </a:p>
        </p:txBody>
      </p:sp>
      <p:sp>
        <p:nvSpPr>
          <p:cNvPr id="20" name="TextBox 19"/>
          <p:cNvSpPr txBox="1"/>
          <p:nvPr/>
        </p:nvSpPr>
        <p:spPr>
          <a:xfrm>
            <a:off x="5012515" y="5640885"/>
            <a:ext cx="217089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white"/>
                </a:solidFill>
                <a:effectLst/>
                <a:uLnTx/>
                <a:uFillTx/>
                <a:latin typeface="Arial" panose="020B0604020202020204"/>
              </a:rPr>
              <a:t>Diagnosi di malattia veno-occlusiva</a:t>
            </a:r>
          </a:p>
        </p:txBody>
      </p:sp>
      <p:sp>
        <p:nvSpPr>
          <p:cNvPr id="21" name="TextBox 20"/>
          <p:cNvSpPr txBox="1"/>
          <p:nvPr/>
        </p:nvSpPr>
        <p:spPr>
          <a:xfrm>
            <a:off x="7420409" y="5640885"/>
            <a:ext cx="217089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white"/>
                </a:solidFill>
                <a:effectLst/>
                <a:uLnTx/>
                <a:uFillTx/>
                <a:latin typeface="Arial" panose="020B0604020202020204"/>
              </a:rPr>
              <a:t>Valutazione e gestione </a:t>
            </a:r>
            <a:br/>
            <a:r>
              <a:rPr kumimoji="0" lang="it-IT" sz="1800" b="1" i="0" u="none" strike="noStrike" kern="1200" cap="none" spc="0" normalizeH="0" baseline="0" noProof="0" dirty="0">
                <a:ln>
                  <a:noFill/>
                </a:ln>
                <a:solidFill>
                  <a:prstClr val="white"/>
                </a:solidFill>
                <a:effectLst/>
                <a:uLnTx/>
                <a:uFillTx/>
                <a:latin typeface="Arial" panose="020B0604020202020204"/>
              </a:rPr>
              <a:t>della malattia veno-occlusiva</a:t>
            </a:r>
          </a:p>
        </p:txBody>
      </p:sp>
      <p:sp>
        <p:nvSpPr>
          <p:cNvPr id="22" name="TextBox 21"/>
          <p:cNvSpPr txBox="1"/>
          <p:nvPr/>
        </p:nvSpPr>
        <p:spPr>
          <a:xfrm>
            <a:off x="9828301" y="5640885"/>
            <a:ext cx="217089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white"/>
                </a:solidFill>
                <a:effectLst/>
                <a:uLnTx/>
                <a:uFillTx/>
                <a:latin typeface="Arial" panose="020B0604020202020204"/>
              </a:rPr>
              <a:t>Casi di studio della malattia veno-occlusiva</a:t>
            </a:r>
          </a:p>
        </p:txBody>
      </p:sp>
    </p:spTree>
    <p:extLst>
      <p:ext uri="{BB962C8B-B14F-4D97-AF65-F5344CB8AC3E}">
        <p14:creationId xmlns:p14="http://schemas.microsoft.com/office/powerpoint/2010/main" val="11339518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Arc 30"/>
          <p:cNvSpPr/>
          <p:nvPr/>
        </p:nvSpPr>
        <p:spPr>
          <a:xfrm rot="16807848">
            <a:off x="7748458" y="4025737"/>
            <a:ext cx="1872208" cy="1661957"/>
          </a:xfrm>
          <a:prstGeom prst="arc">
            <a:avLst/>
          </a:prstGeom>
          <a:ln w="762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0" name="Arc 29"/>
          <p:cNvSpPr/>
          <p:nvPr/>
        </p:nvSpPr>
        <p:spPr>
          <a:xfrm rot="16807848">
            <a:off x="2795810" y="4025737"/>
            <a:ext cx="1872208" cy="1661957"/>
          </a:xfrm>
          <a:prstGeom prst="arc">
            <a:avLst/>
          </a:prstGeom>
          <a:ln w="762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6" name="Rectangle: Rounded Corners 25"/>
          <p:cNvSpPr/>
          <p:nvPr/>
        </p:nvSpPr>
        <p:spPr>
          <a:xfrm>
            <a:off x="335360" y="4293096"/>
            <a:ext cx="6408712" cy="2160240"/>
          </a:xfrm>
          <a:prstGeom prst="roundRect">
            <a:avLst>
              <a:gd name="adj" fmla="val 6250"/>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solidFill>
                  <a:schemeClr val="tx1"/>
                </a:solidFill>
              </a:rPr>
              <a:t>Novembre (+62 giorni)</a:t>
            </a:r>
          </a:p>
          <a:p>
            <a:pPr marL="285750" indent="-285750">
              <a:buFont typeface="Arial" panose="020B0604020202020204" pitchFamily="34" charset="0"/>
              <a:buChar char="•"/>
            </a:pPr>
            <a:r>
              <a:rPr lang="it-IT" dirty="0">
                <a:solidFill>
                  <a:schemeClr val="tx1"/>
                </a:solidFill>
              </a:rPr>
              <a:t>Situazione leggermente migliorata ma ancora prevalgono la maggior parte dei sintomi:</a:t>
            </a:r>
          </a:p>
          <a:p>
            <a:pPr marL="285750" indent="-285750">
              <a:buFont typeface="Arial" panose="020B0604020202020204" pitchFamily="34" charset="0"/>
              <a:buChar char="•"/>
            </a:pPr>
            <a:r>
              <a:rPr lang="it-IT" dirty="0">
                <a:solidFill>
                  <a:schemeClr val="tx1"/>
                </a:solidFill>
              </a:rPr>
              <a:t>Evidente aumento ponderale di 3,8 kg</a:t>
            </a:r>
          </a:p>
          <a:p>
            <a:pPr marL="285750" indent="-285750">
              <a:buFont typeface="Arial" panose="020B0604020202020204" pitchFamily="34" charset="0"/>
              <a:buChar char="•"/>
            </a:pPr>
            <a:r>
              <a:rPr lang="it-IT" dirty="0">
                <a:solidFill>
                  <a:schemeClr val="tx1"/>
                </a:solidFill>
              </a:rPr>
              <a:t>Test di funzionalità epatica normale compresa la bilirubina</a:t>
            </a:r>
          </a:p>
          <a:p>
            <a:pPr marL="285750" indent="-285750">
              <a:buFont typeface="Arial" panose="020B0604020202020204" pitchFamily="34" charset="0"/>
              <a:buChar char="•"/>
            </a:pPr>
            <a:r>
              <a:rPr lang="it-IT" dirty="0">
                <a:solidFill>
                  <a:schemeClr val="tx1"/>
                </a:solidFill>
              </a:rPr>
              <a:t>Dolenzia addominale</a:t>
            </a:r>
          </a:p>
          <a:p>
            <a:pPr marL="285750" indent="-285750">
              <a:buFont typeface="Arial" panose="020B0604020202020204" pitchFamily="34" charset="0"/>
              <a:buChar char="•"/>
            </a:pPr>
            <a:r>
              <a:rPr lang="it-IT" dirty="0">
                <a:solidFill>
                  <a:schemeClr val="tx1"/>
                </a:solidFill>
              </a:rPr>
              <a:t>Ecografia addominale rivela una minore quantità di liquido libero</a:t>
            </a:r>
          </a:p>
        </p:txBody>
      </p:sp>
      <p:sp>
        <p:nvSpPr>
          <p:cNvPr id="22" name="Arc 21"/>
          <p:cNvSpPr/>
          <p:nvPr/>
        </p:nvSpPr>
        <p:spPr>
          <a:xfrm rot="4792152" flipV="1">
            <a:off x="2088984" y="2034402"/>
            <a:ext cx="1872208" cy="1661957"/>
          </a:xfrm>
          <a:prstGeom prst="arc">
            <a:avLst/>
          </a:prstGeom>
          <a:ln w="762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8" name="Arc 27"/>
          <p:cNvSpPr/>
          <p:nvPr/>
        </p:nvSpPr>
        <p:spPr>
          <a:xfrm rot="4792152" flipV="1">
            <a:off x="5710528" y="2042231"/>
            <a:ext cx="1872208" cy="1661957"/>
          </a:xfrm>
          <a:prstGeom prst="arc">
            <a:avLst/>
          </a:prstGeom>
          <a:ln w="762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1" name="Rectangle: Rounded Corners 20"/>
          <p:cNvSpPr/>
          <p:nvPr/>
        </p:nvSpPr>
        <p:spPr>
          <a:xfrm>
            <a:off x="191344" y="1772816"/>
            <a:ext cx="3422220" cy="1318520"/>
          </a:xfrm>
          <a:prstGeom prst="roundRect">
            <a:avLst>
              <a:gd name="adj" fmla="val 6250"/>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b="1" dirty="0">
                <a:solidFill>
                  <a:schemeClr val="tx1"/>
                </a:solidFill>
              </a:rPr>
              <a:t>Ottobre (+45 giorni)</a:t>
            </a:r>
          </a:p>
          <a:p>
            <a:pPr algn="ctr"/>
            <a:r>
              <a:rPr lang="it-IT" sz="2000" dirty="0">
                <a:solidFill>
                  <a:schemeClr val="tx1"/>
                </a:solidFill>
              </a:rPr>
              <a:t>Aumento ponderale di 2 kg</a:t>
            </a:r>
          </a:p>
        </p:txBody>
      </p:sp>
      <p:sp>
        <p:nvSpPr>
          <p:cNvPr id="27" name="Arc 26"/>
          <p:cNvSpPr/>
          <p:nvPr/>
        </p:nvSpPr>
        <p:spPr>
          <a:xfrm rot="4792152" flipV="1">
            <a:off x="9077345" y="2043864"/>
            <a:ext cx="1872208" cy="1661957"/>
          </a:xfrm>
          <a:prstGeom prst="arc">
            <a:avLst/>
          </a:prstGeom>
          <a:ln w="762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7" name="Rectangle: Rounded Corners 36"/>
          <p:cNvSpPr/>
          <p:nvPr/>
        </p:nvSpPr>
        <p:spPr>
          <a:xfrm>
            <a:off x="7629312" y="1268760"/>
            <a:ext cx="4515360" cy="2232248"/>
          </a:xfrm>
          <a:prstGeom prst="roundRect">
            <a:avLst>
              <a:gd name="adj" fmla="val 6250"/>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700" b="1" dirty="0">
                <a:solidFill>
                  <a:schemeClr val="tx1"/>
                </a:solidFill>
              </a:rPr>
              <a:t>Novembre (+65 giorni)</a:t>
            </a:r>
          </a:p>
          <a:p>
            <a:pPr marL="285750" indent="-285750">
              <a:buFont typeface="Arial" panose="020B0604020202020204" pitchFamily="34" charset="0"/>
              <a:buChar char="•"/>
            </a:pPr>
            <a:r>
              <a:rPr lang="it-IT" sz="1700" dirty="0">
                <a:solidFill>
                  <a:schemeClr val="tx1"/>
                </a:solidFill>
              </a:rPr>
              <a:t>Misura della circonferenza implementata</a:t>
            </a:r>
          </a:p>
          <a:p>
            <a:pPr marL="285750" indent="-285750">
              <a:buFont typeface="Arial" panose="020B0604020202020204" pitchFamily="34" charset="0"/>
              <a:buChar char="•"/>
            </a:pPr>
            <a:r>
              <a:rPr lang="it-IT" sz="1700" dirty="0">
                <a:solidFill>
                  <a:schemeClr val="tx1"/>
                </a:solidFill>
              </a:rPr>
              <a:t>Leggero indolenzimento quadrante superiore destro</a:t>
            </a:r>
          </a:p>
          <a:p>
            <a:pPr marL="285750" indent="-285750">
              <a:buFont typeface="Arial" panose="020B0604020202020204" pitchFamily="34" charset="0"/>
              <a:buChar char="•"/>
            </a:pPr>
            <a:r>
              <a:rPr lang="it-IT" sz="1700" dirty="0">
                <a:solidFill>
                  <a:schemeClr val="tx1"/>
                </a:solidFill>
              </a:rPr>
              <a:t>La nuova ecografia addominale mostra un aumento di liquido e inversione del flusso sanguigno nella vena porta</a:t>
            </a:r>
          </a:p>
          <a:p>
            <a:pPr algn="ctr"/>
            <a:r>
              <a:rPr lang="it-IT" sz="1700" b="1" dirty="0">
                <a:solidFill>
                  <a:schemeClr val="tx1"/>
                </a:solidFill>
              </a:rPr>
              <a:t>Sospetta VOD </a:t>
            </a:r>
          </a:p>
        </p:txBody>
      </p:sp>
      <p:sp>
        <p:nvSpPr>
          <p:cNvPr id="2" name="Title 1"/>
          <p:cNvSpPr>
            <a:spLocks noGrp="1"/>
          </p:cNvSpPr>
          <p:nvPr>
            <p:ph type="title"/>
          </p:nvPr>
        </p:nvSpPr>
        <p:spPr/>
        <p:txBody>
          <a:bodyPr/>
          <a:lstStyle/>
          <a:p>
            <a:r>
              <a:rPr lang="it-IT"/>
              <a:t>Caso 1: Ragazzo di 25 anni con AML in CR2</a:t>
            </a:r>
          </a:p>
        </p:txBody>
      </p:sp>
      <p:sp>
        <p:nvSpPr>
          <p:cNvPr id="4" name="Text Placeholder 3"/>
          <p:cNvSpPr>
            <a:spLocks noGrp="1"/>
          </p:cNvSpPr>
          <p:nvPr>
            <p:ph type="body" sz="quarter" idx="10"/>
          </p:nvPr>
        </p:nvSpPr>
        <p:spPr/>
        <p:txBody>
          <a:bodyPr/>
          <a:lstStyle/>
          <a:p>
            <a:r>
              <a:rPr lang="it-IT"/>
              <a:t>Comunicazione personale, E. Wallhult</a:t>
            </a:r>
            <a:endParaRPr lang="it-IT" dirty="0"/>
          </a:p>
        </p:txBody>
      </p:sp>
      <p:sp>
        <p:nvSpPr>
          <p:cNvPr id="3" name="Text Placeholder 2"/>
          <p:cNvSpPr>
            <a:spLocks noGrp="1"/>
          </p:cNvSpPr>
          <p:nvPr>
            <p:ph type="body" sz="quarter" idx="11"/>
          </p:nvPr>
        </p:nvSpPr>
        <p:spPr>
          <a:xfrm>
            <a:off x="4799856" y="6596459"/>
            <a:ext cx="7296151" cy="288925"/>
          </a:xfrm>
        </p:spPr>
        <p:txBody>
          <a:bodyPr/>
          <a:lstStyle/>
          <a:p>
            <a:r>
              <a:rPr lang="it-IT" dirty="0"/>
              <a:t>AML, leucemia mieloide acuta; CR, remissione completa; </a:t>
            </a:r>
            <a:r>
              <a:rPr lang="it-IT" dirty="0" err="1"/>
              <a:t>GvHD</a:t>
            </a:r>
            <a:r>
              <a:rPr lang="it-IT" dirty="0"/>
              <a:t>, malattia del trapianto contro l'ospite (</a:t>
            </a:r>
            <a:r>
              <a:rPr lang="it-IT" dirty="0" err="1"/>
              <a:t>graft</a:t>
            </a:r>
            <a:r>
              <a:rPr lang="it-IT" dirty="0"/>
              <a:t>-versus-</a:t>
            </a:r>
            <a:r>
              <a:rPr lang="it-IT" dirty="0" err="1"/>
              <a:t>host</a:t>
            </a:r>
            <a:r>
              <a:rPr lang="it-IT" dirty="0"/>
              <a:t>); </a:t>
            </a:r>
            <a:br>
              <a:rPr dirty="0"/>
            </a:br>
            <a:r>
              <a:rPr lang="it-IT" dirty="0"/>
              <a:t>TTP, porpora trombotica </a:t>
            </a:r>
            <a:r>
              <a:rPr lang="it-IT" dirty="0" err="1"/>
              <a:t>trombocitopenica</a:t>
            </a:r>
            <a:r>
              <a:rPr lang="it-IT" dirty="0"/>
              <a:t>; VOD, malattia veno-occlusiva</a:t>
            </a:r>
          </a:p>
        </p:txBody>
      </p:sp>
      <p:sp>
        <p:nvSpPr>
          <p:cNvPr id="38" name="Rectangle: Rounded Corners 37"/>
          <p:cNvSpPr/>
          <p:nvPr/>
        </p:nvSpPr>
        <p:spPr>
          <a:xfrm>
            <a:off x="3791744" y="1788269"/>
            <a:ext cx="3710252" cy="1318520"/>
          </a:xfrm>
          <a:prstGeom prst="roundRect">
            <a:avLst>
              <a:gd name="adj" fmla="val 6250"/>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b="1" dirty="0">
                <a:solidFill>
                  <a:schemeClr val="tx1"/>
                </a:solidFill>
              </a:rPr>
              <a:t>Novembre (+63 giorni)</a:t>
            </a:r>
          </a:p>
          <a:p>
            <a:pPr algn="ctr"/>
            <a:r>
              <a:rPr lang="it-IT" sz="2000" dirty="0">
                <a:solidFill>
                  <a:schemeClr val="tx1"/>
                </a:solidFill>
              </a:rPr>
              <a:t>Ulteriore aumento ponderale</a:t>
            </a:r>
          </a:p>
          <a:p>
            <a:pPr algn="ctr"/>
            <a:r>
              <a:rPr lang="it-IT" sz="2000" dirty="0">
                <a:solidFill>
                  <a:schemeClr val="tx1"/>
                </a:solidFill>
              </a:rPr>
              <a:t>(aumento &gt;5%)</a:t>
            </a:r>
          </a:p>
        </p:txBody>
      </p:sp>
      <p:sp>
        <p:nvSpPr>
          <p:cNvPr id="33" name="Arrow: Right 32"/>
          <p:cNvSpPr/>
          <p:nvPr/>
        </p:nvSpPr>
        <p:spPr>
          <a:xfrm>
            <a:off x="1127448" y="3573016"/>
            <a:ext cx="9865096" cy="571672"/>
          </a:xfrm>
          <a:prstGeom prst="right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Rounded Corners 22"/>
          <p:cNvSpPr/>
          <p:nvPr/>
        </p:nvSpPr>
        <p:spPr>
          <a:xfrm>
            <a:off x="6936937" y="4294928"/>
            <a:ext cx="4187664" cy="2158408"/>
          </a:xfrm>
          <a:prstGeom prst="roundRect">
            <a:avLst>
              <a:gd name="adj" fmla="val 6250"/>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solidFill>
                  <a:schemeClr val="tx1"/>
                </a:solidFill>
              </a:rPr>
              <a:t>Novembre (+64 giorni)</a:t>
            </a:r>
          </a:p>
          <a:p>
            <a:pPr marL="285750" indent="-285750">
              <a:buFont typeface="Arial" panose="020B0604020202020204" pitchFamily="34" charset="0"/>
              <a:buChar char="•"/>
            </a:pPr>
            <a:r>
              <a:rPr lang="it-IT" dirty="0">
                <a:solidFill>
                  <a:schemeClr val="tx1"/>
                </a:solidFill>
              </a:rPr>
              <a:t>Bilirubina aumentata</a:t>
            </a:r>
          </a:p>
          <a:p>
            <a:pPr marL="285750" indent="-285750">
              <a:buFont typeface="Arial" panose="020B0604020202020204" pitchFamily="34" charset="0"/>
              <a:buChar char="•"/>
            </a:pPr>
            <a:r>
              <a:rPr lang="it-IT" dirty="0">
                <a:solidFill>
                  <a:schemeClr val="tx1"/>
                </a:solidFill>
              </a:rPr>
              <a:t>Enzimi epatici aumentati</a:t>
            </a:r>
          </a:p>
          <a:p>
            <a:pPr marL="285750" indent="-285750">
              <a:buFont typeface="Arial" panose="020B0604020202020204" pitchFamily="34" charset="0"/>
              <a:buChar char="•"/>
            </a:pPr>
            <a:r>
              <a:rPr lang="it-IT" dirty="0">
                <a:solidFill>
                  <a:schemeClr val="tx1"/>
                </a:solidFill>
              </a:rPr>
              <a:t>Continuo aumento ponderale</a:t>
            </a:r>
          </a:p>
          <a:p>
            <a:pPr marL="285750" indent="-285750">
              <a:buFont typeface="Arial" panose="020B0604020202020204" pitchFamily="34" charset="0"/>
              <a:buChar char="•"/>
            </a:pPr>
            <a:r>
              <a:rPr lang="it-IT" dirty="0">
                <a:solidFill>
                  <a:schemeClr val="tx1"/>
                </a:solidFill>
              </a:rPr>
              <a:t>Addome gonfio</a:t>
            </a:r>
          </a:p>
          <a:p>
            <a:pPr marL="285750" indent="-285750">
              <a:buFont typeface="Arial" panose="020B0604020202020204" pitchFamily="34" charset="0"/>
              <a:buChar char="•"/>
            </a:pPr>
            <a:r>
              <a:rPr lang="it-IT" dirty="0">
                <a:solidFill>
                  <a:schemeClr val="tx1"/>
                </a:solidFill>
              </a:rPr>
              <a:t>Febbre</a:t>
            </a:r>
          </a:p>
          <a:p>
            <a:pPr algn="ctr"/>
            <a:r>
              <a:rPr lang="it-IT" b="1" dirty="0">
                <a:solidFill>
                  <a:schemeClr val="tx1"/>
                </a:solidFill>
              </a:rPr>
              <a:t>Sospetta TTP o GvHD</a:t>
            </a:r>
          </a:p>
        </p:txBody>
      </p:sp>
    </p:spTree>
    <p:extLst>
      <p:ext uri="{BB962C8B-B14F-4D97-AF65-F5344CB8AC3E}">
        <p14:creationId xmlns:p14="http://schemas.microsoft.com/office/powerpoint/2010/main" val="4992852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p:cNvSpPr/>
          <p:nvPr/>
        </p:nvSpPr>
        <p:spPr>
          <a:xfrm>
            <a:off x="3359696" y="1844675"/>
            <a:ext cx="5359771" cy="3672706"/>
          </a:xfrm>
          <a:prstGeom prst="roundRect">
            <a:avLst>
              <a:gd name="adj" fmla="val 6250"/>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b="1" dirty="0">
                <a:solidFill>
                  <a:schemeClr val="tx1"/>
                </a:solidFill>
              </a:rPr>
              <a:t>Domanda</a:t>
            </a:r>
          </a:p>
          <a:p>
            <a:pPr algn="ctr"/>
            <a:endParaRPr lang="it-IT" sz="2000" b="1" dirty="0">
              <a:solidFill>
                <a:schemeClr val="tx1"/>
              </a:solidFill>
            </a:endParaRPr>
          </a:p>
          <a:p>
            <a:pPr algn="ctr"/>
            <a:r>
              <a:rPr lang="it-IT" sz="2000" dirty="0">
                <a:solidFill>
                  <a:schemeClr val="tx1"/>
                </a:solidFill>
              </a:rPr>
              <a:t>Sulla base dei sintomi mostrati, molto probabilmente questo paziente è affetto da: </a:t>
            </a:r>
          </a:p>
          <a:p>
            <a:pPr algn="ctr"/>
            <a:endParaRPr lang="it-IT" sz="2000" dirty="0">
              <a:solidFill>
                <a:schemeClr val="tx1"/>
              </a:solidFill>
            </a:endParaRPr>
          </a:p>
          <a:p>
            <a:pPr algn="ctr"/>
            <a:endParaRPr lang="it-IT" sz="2000" dirty="0">
              <a:solidFill>
                <a:schemeClr val="tx1"/>
              </a:solidFill>
            </a:endParaRPr>
          </a:p>
          <a:p>
            <a:pPr algn="ctr"/>
            <a:endParaRPr lang="it-IT" sz="2000" dirty="0">
              <a:solidFill>
                <a:schemeClr val="tx1"/>
              </a:solidFill>
            </a:endParaRPr>
          </a:p>
          <a:p>
            <a:pPr algn="ctr"/>
            <a:endParaRPr lang="it-IT" sz="2000" dirty="0">
              <a:solidFill>
                <a:schemeClr val="tx1"/>
              </a:solidFill>
            </a:endParaRPr>
          </a:p>
          <a:p>
            <a:pPr algn="ctr"/>
            <a:endParaRPr lang="it-IT" sz="2000" dirty="0">
              <a:solidFill>
                <a:schemeClr val="tx1"/>
              </a:solidFill>
            </a:endParaRPr>
          </a:p>
          <a:p>
            <a:pPr algn="ctr"/>
            <a:endParaRPr lang="it-IT" sz="2000" dirty="0">
              <a:solidFill>
                <a:schemeClr val="tx1"/>
              </a:solidFill>
            </a:endParaRPr>
          </a:p>
          <a:p>
            <a:pPr algn="ctr"/>
            <a:r>
              <a:rPr lang="it-IT" sz="2000" dirty="0">
                <a:solidFill>
                  <a:schemeClr val="tx1"/>
                </a:solidFill>
              </a:rPr>
              <a:t>Fare clic sulla risposta che si ritiene sia corretta</a:t>
            </a:r>
          </a:p>
        </p:txBody>
      </p:sp>
      <p:sp>
        <p:nvSpPr>
          <p:cNvPr id="19" name="Rectangle: Rounded Corners 18">
            <a:hlinkClick r:id="" action="ppaction://customshow?id=0&amp;return=true"/>
          </p:cNvPr>
          <p:cNvSpPr/>
          <p:nvPr/>
        </p:nvSpPr>
        <p:spPr>
          <a:xfrm>
            <a:off x="4959462" y="4160304"/>
            <a:ext cx="2016224" cy="614765"/>
          </a:xfrm>
          <a:prstGeom prst="roundRect">
            <a:avLst>
              <a:gd name="adj" fmla="val 6250"/>
            </a:avLst>
          </a:prstGeom>
          <a:solidFill>
            <a:schemeClr val="accent1"/>
          </a:solidFill>
          <a:ln w="1905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a:t>Nessuna</a:t>
            </a:r>
            <a:endParaRPr lang="it-IT" b="1" dirty="0"/>
          </a:p>
        </p:txBody>
      </p:sp>
      <p:sp>
        <p:nvSpPr>
          <p:cNvPr id="18" name="Rectangle: Rounded Corners 17">
            <a:hlinkClick r:id="" action="ppaction://customshow?id=0&amp;return=true"/>
          </p:cNvPr>
          <p:cNvSpPr/>
          <p:nvPr/>
        </p:nvSpPr>
        <p:spPr>
          <a:xfrm>
            <a:off x="6039582" y="3397429"/>
            <a:ext cx="2288666" cy="614766"/>
          </a:xfrm>
          <a:prstGeom prst="roundRect">
            <a:avLst>
              <a:gd name="adj" fmla="val 6250"/>
            </a:avLst>
          </a:prstGeom>
          <a:solidFill>
            <a:schemeClr val="accent1"/>
          </a:solidFill>
          <a:ln w="1905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t>VOD a insorgenza tardiva</a:t>
            </a:r>
          </a:p>
        </p:txBody>
      </p:sp>
      <p:sp>
        <p:nvSpPr>
          <p:cNvPr id="2" name="Title 1"/>
          <p:cNvSpPr>
            <a:spLocks noGrp="1"/>
          </p:cNvSpPr>
          <p:nvPr>
            <p:ph type="title"/>
          </p:nvPr>
        </p:nvSpPr>
        <p:spPr/>
        <p:txBody>
          <a:bodyPr/>
          <a:lstStyle/>
          <a:p>
            <a:r>
              <a:rPr lang="it-IT"/>
              <a:t>Caso 1: Ragazzo di 25 anni con AML in CR2</a:t>
            </a:r>
          </a:p>
        </p:txBody>
      </p:sp>
      <p:sp>
        <p:nvSpPr>
          <p:cNvPr id="3" name="Text Placeholder 2"/>
          <p:cNvSpPr>
            <a:spLocks noGrp="1"/>
          </p:cNvSpPr>
          <p:nvPr>
            <p:ph type="body" sz="quarter" idx="10"/>
          </p:nvPr>
        </p:nvSpPr>
        <p:spPr/>
        <p:txBody>
          <a:bodyPr/>
          <a:lstStyle/>
          <a:p>
            <a:r>
              <a:rPr lang="it-IT"/>
              <a:t>Comunicazione personale, E. Wallhult</a:t>
            </a:r>
            <a:endParaRPr lang="it-IT" dirty="0"/>
          </a:p>
        </p:txBody>
      </p:sp>
      <p:sp>
        <p:nvSpPr>
          <p:cNvPr id="4" name="Text Placeholder 3"/>
          <p:cNvSpPr>
            <a:spLocks noGrp="1"/>
          </p:cNvSpPr>
          <p:nvPr>
            <p:ph type="body" sz="quarter" idx="11"/>
          </p:nvPr>
        </p:nvSpPr>
        <p:spPr/>
        <p:txBody>
          <a:bodyPr/>
          <a:lstStyle/>
          <a:p>
            <a:r>
              <a:rPr lang="it-IT"/>
              <a:t>AML, leucemia mieloide acuta; CR, remissione completa; VOD, malattia veno-occlusiva</a:t>
            </a:r>
          </a:p>
        </p:txBody>
      </p:sp>
      <p:sp>
        <p:nvSpPr>
          <p:cNvPr id="12" name="Rectangle: Rounded Corners 11">
            <a:hlinkClick r:id="" action="ppaction://customshow?id=0&amp;return=true"/>
          </p:cNvPr>
          <p:cNvSpPr/>
          <p:nvPr/>
        </p:nvSpPr>
        <p:spPr>
          <a:xfrm>
            <a:off x="3879342" y="3397429"/>
            <a:ext cx="2016224" cy="614765"/>
          </a:xfrm>
          <a:prstGeom prst="roundRect">
            <a:avLst>
              <a:gd name="adj" fmla="val 6250"/>
            </a:avLst>
          </a:prstGeom>
          <a:solidFill>
            <a:schemeClr val="accent1"/>
          </a:solidFill>
          <a:ln w="1905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t>VOD classica</a:t>
            </a:r>
          </a:p>
        </p:txBody>
      </p:sp>
    </p:spTree>
    <p:extLst>
      <p:ext uri="{BB962C8B-B14F-4D97-AF65-F5344CB8AC3E}">
        <p14:creationId xmlns:p14="http://schemas.microsoft.com/office/powerpoint/2010/main" val="23641216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Arc 30"/>
          <p:cNvSpPr/>
          <p:nvPr/>
        </p:nvSpPr>
        <p:spPr>
          <a:xfrm rot="16807848">
            <a:off x="6121432" y="4025737"/>
            <a:ext cx="1872208" cy="1661957"/>
          </a:xfrm>
          <a:prstGeom prst="arc">
            <a:avLst/>
          </a:prstGeom>
          <a:ln w="762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3" name="Arc 32"/>
          <p:cNvSpPr/>
          <p:nvPr/>
        </p:nvSpPr>
        <p:spPr>
          <a:xfrm rot="16807848">
            <a:off x="9577816" y="4025737"/>
            <a:ext cx="1872208" cy="1661957"/>
          </a:xfrm>
          <a:prstGeom prst="arc">
            <a:avLst/>
          </a:prstGeom>
          <a:ln w="762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4" name="Rectangle: Rounded Corners 43"/>
          <p:cNvSpPr/>
          <p:nvPr/>
        </p:nvSpPr>
        <p:spPr>
          <a:xfrm>
            <a:off x="4089556" y="4400972"/>
            <a:ext cx="3422220" cy="1498555"/>
          </a:xfrm>
          <a:prstGeom prst="roundRect">
            <a:avLst>
              <a:gd name="adj" fmla="val 6250"/>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b="1" dirty="0">
                <a:solidFill>
                  <a:schemeClr val="tx1"/>
                </a:solidFill>
              </a:rPr>
              <a:t>Dicembre (+89 giorni)</a:t>
            </a:r>
          </a:p>
          <a:p>
            <a:pPr algn="ctr"/>
            <a:r>
              <a:rPr lang="it-IT" sz="2000" dirty="0">
                <a:solidFill>
                  <a:schemeClr val="tx1"/>
                </a:solidFill>
              </a:rPr>
              <a:t>Interruzione di defibrotide*</a:t>
            </a:r>
          </a:p>
        </p:txBody>
      </p:sp>
      <p:sp>
        <p:nvSpPr>
          <p:cNvPr id="45" name="Rectangle: Rounded Corners 44"/>
          <p:cNvSpPr/>
          <p:nvPr/>
        </p:nvSpPr>
        <p:spPr>
          <a:xfrm>
            <a:off x="7740369" y="4390191"/>
            <a:ext cx="3422220" cy="1498555"/>
          </a:xfrm>
          <a:prstGeom prst="roundRect">
            <a:avLst>
              <a:gd name="adj" fmla="val 6250"/>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b="1" dirty="0">
                <a:solidFill>
                  <a:schemeClr val="tx1"/>
                </a:solidFill>
              </a:rPr>
              <a:t>Dicembre (+103 giorni)</a:t>
            </a:r>
          </a:p>
          <a:p>
            <a:pPr algn="ctr"/>
            <a:r>
              <a:rPr lang="it-IT" sz="2000" dirty="0">
                <a:solidFill>
                  <a:schemeClr val="tx1"/>
                </a:solidFill>
              </a:rPr>
              <a:t>Bilirubina normale</a:t>
            </a:r>
          </a:p>
        </p:txBody>
      </p:sp>
      <p:sp>
        <p:nvSpPr>
          <p:cNvPr id="30" name="Arc 29"/>
          <p:cNvSpPr/>
          <p:nvPr/>
        </p:nvSpPr>
        <p:spPr>
          <a:xfrm rot="16807848">
            <a:off x="2795810" y="4025737"/>
            <a:ext cx="1872208" cy="1661957"/>
          </a:xfrm>
          <a:prstGeom prst="arc">
            <a:avLst/>
          </a:prstGeom>
          <a:ln w="762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3" name="Rectangle: Rounded Corners 42"/>
          <p:cNvSpPr/>
          <p:nvPr/>
        </p:nvSpPr>
        <p:spPr>
          <a:xfrm>
            <a:off x="335360" y="4400972"/>
            <a:ext cx="3520032" cy="1498555"/>
          </a:xfrm>
          <a:prstGeom prst="roundRect">
            <a:avLst>
              <a:gd name="adj" fmla="val 6250"/>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b="1" dirty="0">
                <a:solidFill>
                  <a:schemeClr val="tx1"/>
                </a:solidFill>
              </a:rPr>
              <a:t>Novembre (+67 giorni)</a:t>
            </a:r>
          </a:p>
          <a:p>
            <a:pPr marL="342900" indent="-342900">
              <a:buFont typeface="Arial" panose="020B0604020202020204" pitchFamily="34" charset="0"/>
              <a:buChar char="•"/>
            </a:pPr>
            <a:r>
              <a:rPr lang="it-IT" sz="2000" dirty="0">
                <a:solidFill>
                  <a:schemeClr val="tx1"/>
                </a:solidFill>
              </a:rPr>
              <a:t>Ulteriori analisi (↑ PAI-1) sostengono la diagnosi di VOD</a:t>
            </a:r>
          </a:p>
          <a:p>
            <a:pPr marL="342900" indent="-342900">
              <a:buFont typeface="Arial" panose="020B0604020202020204" pitchFamily="34" charset="0"/>
              <a:buChar char="•"/>
            </a:pPr>
            <a:r>
              <a:rPr lang="it-IT" sz="2000" dirty="0">
                <a:solidFill>
                  <a:schemeClr val="tx1"/>
                </a:solidFill>
              </a:rPr>
              <a:t>Iniziato defibrotide*</a:t>
            </a:r>
          </a:p>
        </p:txBody>
      </p:sp>
      <p:sp>
        <p:nvSpPr>
          <p:cNvPr id="27" name="Arc 26"/>
          <p:cNvSpPr/>
          <p:nvPr/>
        </p:nvSpPr>
        <p:spPr>
          <a:xfrm rot="4792152" flipV="1">
            <a:off x="9077345" y="2106410"/>
            <a:ext cx="1872208" cy="1661957"/>
          </a:xfrm>
          <a:prstGeom prst="arc">
            <a:avLst/>
          </a:prstGeom>
          <a:ln w="762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8" name="Arc 27"/>
          <p:cNvSpPr/>
          <p:nvPr/>
        </p:nvSpPr>
        <p:spPr>
          <a:xfrm rot="4792152" flipV="1">
            <a:off x="5710528" y="2104777"/>
            <a:ext cx="1872208" cy="1661957"/>
          </a:xfrm>
          <a:prstGeom prst="arc">
            <a:avLst/>
          </a:prstGeom>
          <a:ln w="762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1" name="Rectangle: Rounded Corners 40"/>
          <p:cNvSpPr/>
          <p:nvPr/>
        </p:nvSpPr>
        <p:spPr>
          <a:xfrm>
            <a:off x="4140519" y="1299186"/>
            <a:ext cx="3422220" cy="2127931"/>
          </a:xfrm>
          <a:prstGeom prst="roundRect">
            <a:avLst>
              <a:gd name="adj" fmla="val 6250"/>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b="1" dirty="0">
                <a:solidFill>
                  <a:schemeClr val="tx1"/>
                </a:solidFill>
              </a:rPr>
              <a:t>Novembre–Dicembre</a:t>
            </a:r>
          </a:p>
          <a:p>
            <a:r>
              <a:rPr lang="it-IT" sz="2000" dirty="0">
                <a:solidFill>
                  <a:schemeClr val="tx1"/>
                </a:solidFill>
              </a:rPr>
              <a:t>Ricoverato in terapia intensiva per:</a:t>
            </a:r>
          </a:p>
          <a:p>
            <a:pPr marL="342900" indent="-342900">
              <a:buFont typeface="Arial" panose="020B0604020202020204" pitchFamily="34" charset="0"/>
              <a:buChar char="•"/>
            </a:pPr>
            <a:r>
              <a:rPr lang="it-IT" sz="2000" dirty="0">
                <a:solidFill>
                  <a:schemeClr val="tx1"/>
                </a:solidFill>
              </a:rPr>
              <a:t>Insufficienza respiratoria</a:t>
            </a:r>
          </a:p>
          <a:p>
            <a:pPr marL="342900" indent="-342900">
              <a:buFont typeface="Arial" panose="020B0604020202020204" pitchFamily="34" charset="0"/>
              <a:buChar char="•"/>
            </a:pPr>
            <a:r>
              <a:rPr lang="it-IT" sz="2000" dirty="0">
                <a:solidFill>
                  <a:schemeClr val="tx1"/>
                </a:solidFill>
              </a:rPr>
              <a:t>Versamento pleurico</a:t>
            </a:r>
          </a:p>
          <a:p>
            <a:pPr marL="342900" indent="-342900">
              <a:buFont typeface="Arial" panose="020B0604020202020204" pitchFamily="34" charset="0"/>
              <a:buChar char="•"/>
            </a:pPr>
            <a:r>
              <a:rPr lang="it-IT" sz="2000" dirty="0">
                <a:solidFill>
                  <a:schemeClr val="tx1"/>
                </a:solidFill>
              </a:rPr>
              <a:t>Ascite</a:t>
            </a:r>
          </a:p>
          <a:p>
            <a:pPr marL="342900" indent="-342900">
              <a:buFont typeface="Arial" panose="020B0604020202020204" pitchFamily="34" charset="0"/>
              <a:buChar char="•"/>
            </a:pPr>
            <a:r>
              <a:rPr lang="it-IT" sz="2000" dirty="0">
                <a:solidFill>
                  <a:schemeClr val="tx1"/>
                </a:solidFill>
              </a:rPr>
              <a:t>Versamento pericardico</a:t>
            </a:r>
          </a:p>
        </p:txBody>
      </p:sp>
      <p:sp>
        <p:nvSpPr>
          <p:cNvPr id="42" name="Rectangle: Rounded Corners 41"/>
          <p:cNvSpPr/>
          <p:nvPr/>
        </p:nvSpPr>
        <p:spPr>
          <a:xfrm>
            <a:off x="7732637" y="1305017"/>
            <a:ext cx="3422220" cy="2064813"/>
          </a:xfrm>
          <a:prstGeom prst="roundRect">
            <a:avLst>
              <a:gd name="adj" fmla="val 6250"/>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b="1" dirty="0">
                <a:solidFill>
                  <a:schemeClr val="tx1"/>
                </a:solidFill>
              </a:rPr>
              <a:t>Dicembre (+97 giorni)</a:t>
            </a:r>
          </a:p>
          <a:p>
            <a:pPr marL="342900" indent="-342900">
              <a:buFont typeface="Arial" panose="020B0604020202020204" pitchFamily="34" charset="0"/>
              <a:buChar char="•"/>
            </a:pPr>
            <a:r>
              <a:rPr lang="it-IT" sz="2000" dirty="0">
                <a:solidFill>
                  <a:schemeClr val="tx1"/>
                </a:solidFill>
              </a:rPr>
              <a:t>Dimissione</a:t>
            </a:r>
          </a:p>
          <a:p>
            <a:pPr marL="342900" indent="-342900">
              <a:buFont typeface="Arial" panose="020B0604020202020204" pitchFamily="34" charset="0"/>
              <a:buChar char="•"/>
            </a:pPr>
            <a:r>
              <a:rPr lang="it-IT" sz="2000" dirty="0">
                <a:solidFill>
                  <a:schemeClr val="tx1"/>
                </a:solidFill>
              </a:rPr>
              <a:t>Prova epatica migliorata ma bilirubina ancora aumentata</a:t>
            </a:r>
          </a:p>
        </p:txBody>
      </p:sp>
      <p:sp>
        <p:nvSpPr>
          <p:cNvPr id="22" name="Arc 21"/>
          <p:cNvSpPr/>
          <p:nvPr/>
        </p:nvSpPr>
        <p:spPr>
          <a:xfrm rot="4792152" flipV="1">
            <a:off x="2098189" y="2075262"/>
            <a:ext cx="1872208" cy="1661957"/>
          </a:xfrm>
          <a:prstGeom prst="arc">
            <a:avLst/>
          </a:prstGeom>
          <a:ln w="762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9" name="Rectangle: Rounded Corners 38"/>
          <p:cNvSpPr/>
          <p:nvPr/>
        </p:nvSpPr>
        <p:spPr>
          <a:xfrm>
            <a:off x="433172" y="1373000"/>
            <a:ext cx="3536341" cy="2048026"/>
          </a:xfrm>
          <a:prstGeom prst="roundRect">
            <a:avLst>
              <a:gd name="adj" fmla="val 6250"/>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solidFill>
                  <a:schemeClr val="tx1"/>
                </a:solidFill>
              </a:rPr>
              <a:t>Novembre (+66 giorni)</a:t>
            </a:r>
          </a:p>
          <a:p>
            <a:r>
              <a:rPr lang="it-IT" dirty="0">
                <a:solidFill>
                  <a:schemeClr val="tx1"/>
                </a:solidFill>
              </a:rPr>
              <a:t>Diagnosi VOD non confermata ma ritenuta molto probabile:</a:t>
            </a:r>
          </a:p>
          <a:p>
            <a:pPr marL="285750" indent="-285750">
              <a:buFont typeface="Arial" panose="020B0604020202020204" pitchFamily="34" charset="0"/>
              <a:buChar char="•"/>
            </a:pPr>
            <a:r>
              <a:rPr lang="it-IT" dirty="0">
                <a:solidFill>
                  <a:schemeClr val="tx1"/>
                </a:solidFill>
              </a:rPr>
              <a:t>Paracentesi</a:t>
            </a:r>
          </a:p>
          <a:p>
            <a:pPr marL="285750" indent="-285750">
              <a:buFont typeface="Arial" panose="020B0604020202020204" pitchFamily="34" charset="0"/>
              <a:buChar char="•"/>
            </a:pPr>
            <a:r>
              <a:rPr lang="it-IT" dirty="0">
                <a:solidFill>
                  <a:schemeClr val="tx1"/>
                </a:solidFill>
              </a:rPr>
              <a:t>Iniziato acetilcisteina</a:t>
            </a:r>
          </a:p>
          <a:p>
            <a:pPr marL="285750" indent="-285750">
              <a:buFont typeface="Arial" panose="020B0604020202020204" pitchFamily="34" charset="0"/>
              <a:buChar char="•"/>
            </a:pPr>
            <a:r>
              <a:rPr lang="it-IT" dirty="0">
                <a:solidFill>
                  <a:schemeClr val="tx1"/>
                </a:solidFill>
              </a:rPr>
              <a:t>Defibrotide* non iniziato a causa della recente ematuria</a:t>
            </a:r>
          </a:p>
        </p:txBody>
      </p:sp>
      <p:sp>
        <p:nvSpPr>
          <p:cNvPr id="2" name="Title 1"/>
          <p:cNvSpPr>
            <a:spLocks noGrp="1"/>
          </p:cNvSpPr>
          <p:nvPr>
            <p:ph type="title"/>
          </p:nvPr>
        </p:nvSpPr>
        <p:spPr/>
        <p:txBody>
          <a:bodyPr/>
          <a:lstStyle/>
          <a:p>
            <a:r>
              <a:rPr lang="it-IT"/>
              <a:t>Caso 1: Ragazzo di 25 anni con AML in CR2</a:t>
            </a:r>
            <a:endParaRPr lang="it-IT" strike="sngStrike" dirty="0"/>
          </a:p>
        </p:txBody>
      </p:sp>
      <p:sp>
        <p:nvSpPr>
          <p:cNvPr id="3" name="Text Placeholder 2"/>
          <p:cNvSpPr>
            <a:spLocks noGrp="1"/>
          </p:cNvSpPr>
          <p:nvPr>
            <p:ph type="body" sz="quarter" idx="10"/>
          </p:nvPr>
        </p:nvSpPr>
        <p:spPr/>
        <p:txBody>
          <a:bodyPr/>
          <a:lstStyle/>
          <a:p>
            <a:r>
              <a:rPr lang="it-IT"/>
              <a:t>Comunicazione personale, E. Wallhult</a:t>
            </a:r>
            <a:endParaRPr lang="it-IT" dirty="0"/>
          </a:p>
        </p:txBody>
      </p:sp>
      <p:sp>
        <p:nvSpPr>
          <p:cNvPr id="4" name="Text Placeholder 3"/>
          <p:cNvSpPr>
            <a:spLocks noGrp="1"/>
          </p:cNvSpPr>
          <p:nvPr>
            <p:ph type="body" sz="quarter" idx="11"/>
          </p:nvPr>
        </p:nvSpPr>
        <p:spPr>
          <a:xfrm>
            <a:off x="1703512" y="6495526"/>
            <a:ext cx="10392495" cy="288925"/>
          </a:xfrm>
        </p:spPr>
        <p:txBody>
          <a:bodyPr/>
          <a:lstStyle/>
          <a:p>
            <a:r>
              <a:rPr lang="it-IT" dirty="0"/>
              <a:t>*Defitelio (defibrotide) è indicato per il trattamento della malattia veno-occlusiva (VOD) epatica grave anche nota come sindrome da ostruzione sinusoidale (SOS) nella terapia di trapianto di cellule staminali ematopoietiche (HSCT). Indicata per adulti, adolescenti, bambini e neonati superiori a 1 mese di vita; </a:t>
            </a:r>
            <a:r>
              <a:rPr lang="it-IT" dirty="0">
                <a:latin typeface="Arial" pitchFamily="34" charset="0"/>
              </a:rPr>
              <a:t>Defitelio</a:t>
            </a:r>
            <a:r>
              <a:rPr lang="it-IT" baseline="30000" dirty="0">
                <a:latin typeface="Arial" pitchFamily="34" charset="0"/>
              </a:rPr>
              <a:t>®</a:t>
            </a:r>
            <a:r>
              <a:rPr lang="it-IT" dirty="0">
                <a:latin typeface="Arial" pitchFamily="34" charset="0"/>
              </a:rPr>
              <a:t> Riepilogo delle caratteristiche del prodotto. Disponibile su: http://www.ema.europa.eu/docs/en_GB/document_library/EPAR_-_Product_Information/human/002393/WC500153150.pdf, data di accesso febbraio 2017; </a:t>
            </a:r>
            <a:endParaRPr lang="it-IT" dirty="0"/>
          </a:p>
          <a:p>
            <a:r>
              <a:rPr lang="it-IT" dirty="0"/>
              <a:t>AML, leucemia mieloide acuta; CR, remissione completa; PAI-1, inibitore dell'attivatore del plasminogeno-1; VOD, malattia veno-occlusiva </a:t>
            </a:r>
          </a:p>
        </p:txBody>
      </p:sp>
      <p:sp>
        <p:nvSpPr>
          <p:cNvPr id="46" name="Arrow: Right 45"/>
          <p:cNvSpPr/>
          <p:nvPr/>
        </p:nvSpPr>
        <p:spPr>
          <a:xfrm>
            <a:off x="1127448" y="3611116"/>
            <a:ext cx="9865096" cy="571672"/>
          </a:xfrm>
          <a:prstGeom prst="right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475925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t-IT"/>
              <a:t>Caso 1: situazione a 6 mesi dal trapianto</a:t>
            </a:r>
            <a:endParaRPr lang="it-IT" dirty="0"/>
          </a:p>
        </p:txBody>
      </p:sp>
      <p:sp>
        <p:nvSpPr>
          <p:cNvPr id="8" name="Text Placeholder 3"/>
          <p:cNvSpPr txBox="1">
            <a:spLocks noGrp="1"/>
          </p:cNvSpPr>
          <p:nvPr>
            <p:ph type="body" sz="quarter" idx="10"/>
          </p:nvPr>
        </p:nvSpPr>
        <p:spPr>
          <a:prstGeom prst="rect">
            <a:avLst/>
          </a:prstGeom>
        </p:spPr>
        <p:txBody>
          <a:bodyPr vert="horz" lIns="91440" tIns="45720" rIns="91440" bIns="45720" rtlCol="0" anchor="b">
            <a:noAutofit/>
          </a:bodyPr>
          <a:lstStyle>
            <a:lvl1pPr marL="0" indent="0" algn="l" defTabSz="914400" rtl="0" eaLnBrk="1" latinLnBrk="0" hangingPunct="1">
              <a:spcBef>
                <a:spcPts val="0"/>
              </a:spcBef>
              <a:buFont typeface="Arial" panose="020B0604020202020204" pitchFamily="34" charset="0"/>
              <a:buNone/>
              <a:defRPr sz="10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it-IT"/>
              <a:t>Comunicazione personale, E. Wallhult</a:t>
            </a:r>
            <a:endParaRPr lang="it-IT" dirty="0"/>
          </a:p>
        </p:txBody>
      </p:sp>
      <p:sp>
        <p:nvSpPr>
          <p:cNvPr id="6" name="Text Placeholder 5"/>
          <p:cNvSpPr>
            <a:spLocks noGrp="1"/>
          </p:cNvSpPr>
          <p:nvPr>
            <p:ph type="body" sz="quarter" idx="11"/>
          </p:nvPr>
        </p:nvSpPr>
        <p:spPr/>
        <p:txBody>
          <a:bodyPr/>
          <a:lstStyle/>
          <a:p>
            <a:r>
              <a:rPr lang="it-IT"/>
              <a:t>CMV, citomegalovirus</a:t>
            </a:r>
          </a:p>
        </p:txBody>
      </p:sp>
      <p:sp>
        <p:nvSpPr>
          <p:cNvPr id="47" name="Oval 46"/>
          <p:cNvSpPr/>
          <p:nvPr/>
        </p:nvSpPr>
        <p:spPr>
          <a:xfrm>
            <a:off x="3899756" y="1482144"/>
            <a:ext cx="4392488" cy="4392488"/>
          </a:xfrm>
          <a:prstGeom prst="ellipse">
            <a:avLst/>
          </a:prstGeom>
          <a:noFill/>
          <a:ln w="127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39" name="Rectangle: Rounded Corners 38"/>
          <p:cNvSpPr/>
          <p:nvPr/>
        </p:nvSpPr>
        <p:spPr>
          <a:xfrm>
            <a:off x="6865556" y="1817786"/>
            <a:ext cx="2448272" cy="965221"/>
          </a:xfrm>
          <a:prstGeom prst="roundRect">
            <a:avLst>
              <a:gd name="adj" fmla="val 42324"/>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Sta bene</a:t>
            </a:r>
          </a:p>
        </p:txBody>
      </p:sp>
      <p:sp>
        <p:nvSpPr>
          <p:cNvPr id="40" name="Rectangle: Rounded Corners 39"/>
          <p:cNvSpPr/>
          <p:nvPr/>
        </p:nvSpPr>
        <p:spPr>
          <a:xfrm>
            <a:off x="2360857" y="3727059"/>
            <a:ext cx="2448272" cy="965221"/>
          </a:xfrm>
          <a:prstGeom prst="roundRect">
            <a:avLst>
              <a:gd name="adj" fmla="val 42324"/>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Immunosoppresso</a:t>
            </a:r>
          </a:p>
        </p:txBody>
      </p:sp>
      <p:sp>
        <p:nvSpPr>
          <p:cNvPr id="41" name="Rectangle: Rounded Corners 40"/>
          <p:cNvSpPr/>
          <p:nvPr/>
        </p:nvSpPr>
        <p:spPr>
          <a:xfrm>
            <a:off x="7382871" y="3726693"/>
            <a:ext cx="2448272" cy="965221"/>
          </a:xfrm>
          <a:prstGeom prst="roundRect">
            <a:avLst>
              <a:gd name="adj" fmla="val 42324"/>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a:solidFill>
                  <a:schemeClr val="tx1"/>
                </a:solidFill>
              </a:rPr>
              <a:t>Retinite da CMV</a:t>
            </a:r>
          </a:p>
        </p:txBody>
      </p:sp>
      <p:sp>
        <p:nvSpPr>
          <p:cNvPr id="42" name="Rectangle: Rounded Corners 41"/>
          <p:cNvSpPr/>
          <p:nvPr/>
        </p:nvSpPr>
        <p:spPr>
          <a:xfrm>
            <a:off x="4802484" y="5371140"/>
            <a:ext cx="2448272" cy="965221"/>
          </a:xfrm>
          <a:prstGeom prst="roundRect">
            <a:avLst>
              <a:gd name="adj" fmla="val 42324"/>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a:solidFill>
                  <a:schemeClr val="tx1"/>
                </a:solidFill>
              </a:rPr>
              <a:t>Follow-up settimanale </a:t>
            </a:r>
          </a:p>
          <a:p>
            <a:pPr algn="ctr"/>
            <a:r>
              <a:rPr lang="it-IT">
                <a:solidFill>
                  <a:schemeClr val="tx1"/>
                </a:solidFill>
              </a:rPr>
              <a:t>ambulatoriale</a:t>
            </a:r>
          </a:p>
        </p:txBody>
      </p:sp>
      <p:sp>
        <p:nvSpPr>
          <p:cNvPr id="37" name="Rectangle: Rounded Corners 36"/>
          <p:cNvSpPr/>
          <p:nvPr/>
        </p:nvSpPr>
        <p:spPr>
          <a:xfrm>
            <a:off x="2849366" y="1810747"/>
            <a:ext cx="2448272" cy="965221"/>
          </a:xfrm>
          <a:prstGeom prst="roundRect">
            <a:avLst>
              <a:gd name="adj" fmla="val 42324"/>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Proprio domicilio</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96569" y="2169604"/>
            <a:ext cx="998862" cy="2895036"/>
          </a:xfrm>
          <a:prstGeom prst="rect">
            <a:avLst/>
          </a:prstGeom>
        </p:spPr>
      </p:pic>
    </p:spTree>
    <p:extLst>
      <p:ext uri="{BB962C8B-B14F-4D97-AF65-F5344CB8AC3E}">
        <p14:creationId xmlns:p14="http://schemas.microsoft.com/office/powerpoint/2010/main" val="12543633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Caso 2: donna di 37 anni</a:t>
            </a:r>
            <a:br/>
            <a:r>
              <a:rPr lang="it-IT"/>
              <a:t>CML che si trasforma in AML</a:t>
            </a:r>
          </a:p>
        </p:txBody>
      </p:sp>
    </p:spTree>
    <p:extLst>
      <p:ext uri="{BB962C8B-B14F-4D97-AF65-F5344CB8AC3E}">
        <p14:creationId xmlns:p14="http://schemas.microsoft.com/office/powerpoint/2010/main" val="26486333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Arc 22"/>
          <p:cNvSpPr/>
          <p:nvPr/>
        </p:nvSpPr>
        <p:spPr>
          <a:xfrm rot="4792152" flipV="1">
            <a:off x="8554055" y="2270360"/>
            <a:ext cx="2666761" cy="1661957"/>
          </a:xfrm>
          <a:prstGeom prst="arc">
            <a:avLst/>
          </a:prstGeom>
          <a:ln w="762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8" name="Arc 17"/>
          <p:cNvSpPr/>
          <p:nvPr/>
        </p:nvSpPr>
        <p:spPr>
          <a:xfrm rot="16807848">
            <a:off x="6110539" y="4564297"/>
            <a:ext cx="1872208" cy="1661957"/>
          </a:xfrm>
          <a:prstGeom prst="arc">
            <a:avLst/>
          </a:prstGeom>
          <a:ln w="762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0" name="Arc 19"/>
          <p:cNvSpPr/>
          <p:nvPr/>
        </p:nvSpPr>
        <p:spPr>
          <a:xfrm rot="16807848">
            <a:off x="2784917" y="4564297"/>
            <a:ext cx="1872208" cy="1661957"/>
          </a:xfrm>
          <a:prstGeom prst="arc">
            <a:avLst/>
          </a:prstGeom>
          <a:ln w="762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1" name="Arc 20"/>
          <p:cNvSpPr/>
          <p:nvPr/>
        </p:nvSpPr>
        <p:spPr>
          <a:xfrm rot="4792152" flipV="1">
            <a:off x="4905493" y="2259820"/>
            <a:ext cx="2666761" cy="1661957"/>
          </a:xfrm>
          <a:prstGeom prst="arc">
            <a:avLst/>
          </a:prstGeom>
          <a:ln w="762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6" name="Rectangle: Rounded Corners 15"/>
          <p:cNvSpPr/>
          <p:nvPr/>
        </p:nvSpPr>
        <p:spPr>
          <a:xfrm>
            <a:off x="4062524" y="1844824"/>
            <a:ext cx="3422220" cy="1462536"/>
          </a:xfrm>
          <a:prstGeom prst="roundRect">
            <a:avLst>
              <a:gd name="adj" fmla="val 6250"/>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solidFill>
                  <a:schemeClr val="tx1"/>
                </a:solidFill>
              </a:rPr>
              <a:t>Settembre 2012</a:t>
            </a:r>
          </a:p>
          <a:p>
            <a:pPr marL="285750" indent="-285750">
              <a:buFont typeface="Arial" panose="020B0604020202020204" pitchFamily="34" charset="0"/>
              <a:buChar char="•"/>
            </a:pPr>
            <a:r>
              <a:rPr lang="it-IT" dirty="0">
                <a:solidFill>
                  <a:schemeClr val="tx1"/>
                </a:solidFill>
              </a:rPr>
              <a:t>CML si trasforma in AML</a:t>
            </a:r>
          </a:p>
          <a:p>
            <a:pPr marL="285750" indent="-285750">
              <a:buFont typeface="Arial" panose="020B0604020202020204" pitchFamily="34" charset="0"/>
              <a:buChar char="•"/>
            </a:pPr>
            <a:r>
              <a:rPr lang="it-IT" dirty="0">
                <a:solidFill>
                  <a:schemeClr val="tx1"/>
                </a:solidFill>
              </a:rPr>
              <a:t>Interruzione di Dasatinib</a:t>
            </a:r>
          </a:p>
        </p:txBody>
      </p:sp>
      <p:sp>
        <p:nvSpPr>
          <p:cNvPr id="2" name="Title 1"/>
          <p:cNvSpPr>
            <a:spLocks noGrp="1"/>
          </p:cNvSpPr>
          <p:nvPr>
            <p:ph type="title"/>
          </p:nvPr>
        </p:nvSpPr>
        <p:spPr/>
        <p:txBody>
          <a:bodyPr/>
          <a:lstStyle/>
          <a:p>
            <a:r>
              <a:rPr lang="it-IT"/>
              <a:t>Caso 2: Donna di 37 anni con CML che si trasforma in AML</a:t>
            </a:r>
          </a:p>
        </p:txBody>
      </p:sp>
      <p:sp>
        <p:nvSpPr>
          <p:cNvPr id="4" name="Text Placeholder 3"/>
          <p:cNvSpPr>
            <a:spLocks noGrp="1"/>
          </p:cNvSpPr>
          <p:nvPr>
            <p:ph type="body" sz="quarter" idx="10"/>
          </p:nvPr>
        </p:nvSpPr>
        <p:spPr/>
        <p:txBody>
          <a:bodyPr/>
          <a:lstStyle/>
          <a:p>
            <a:r>
              <a:rPr lang="it-IT"/>
              <a:t>Comunicazione personale, M. Ní Chonghaile</a:t>
            </a:r>
            <a:endParaRPr lang="it-IT" dirty="0"/>
          </a:p>
        </p:txBody>
      </p:sp>
      <p:sp>
        <p:nvSpPr>
          <p:cNvPr id="3" name="Text Placeholder 2"/>
          <p:cNvSpPr>
            <a:spLocks noGrp="1"/>
          </p:cNvSpPr>
          <p:nvPr>
            <p:ph type="body" sz="quarter" idx="11"/>
          </p:nvPr>
        </p:nvSpPr>
        <p:spPr/>
        <p:txBody>
          <a:bodyPr/>
          <a:lstStyle/>
          <a:p>
            <a:r>
              <a:rPr lang="it-IT" dirty="0"/>
              <a:t>AML, leucemia mieloide acuta; BCRABL, fusione del gene Abelson nella regione di raggruppamento dei punti di rottura; </a:t>
            </a:r>
            <a:br>
              <a:rPr lang="it-IT" dirty="0"/>
            </a:br>
            <a:r>
              <a:rPr lang="it-IT" dirty="0"/>
              <a:t>CML, leucemia mieloide cronica; iv, endovenoso; TMO, </a:t>
            </a:r>
            <a:r>
              <a:rPr lang="en-GB" dirty="0" err="1"/>
              <a:t>trapianto</a:t>
            </a:r>
            <a:r>
              <a:rPr lang="en-GB" dirty="0"/>
              <a:t> di </a:t>
            </a:r>
            <a:r>
              <a:rPr lang="en-GB" dirty="0" err="1"/>
              <a:t>midollo</a:t>
            </a:r>
            <a:r>
              <a:rPr lang="en-GB" dirty="0"/>
              <a:t> </a:t>
            </a:r>
            <a:r>
              <a:rPr lang="en-GB" dirty="0" err="1"/>
              <a:t>osseo</a:t>
            </a:r>
            <a:r>
              <a:rPr lang="en-GB" dirty="0"/>
              <a:t> </a:t>
            </a:r>
            <a:endParaRPr lang="it-IT" dirty="0"/>
          </a:p>
        </p:txBody>
      </p:sp>
      <p:sp>
        <p:nvSpPr>
          <p:cNvPr id="7" name="Arc 6"/>
          <p:cNvSpPr/>
          <p:nvPr/>
        </p:nvSpPr>
        <p:spPr>
          <a:xfrm rot="4792152" flipV="1">
            <a:off x="2098189" y="2585577"/>
            <a:ext cx="1872208" cy="1661957"/>
          </a:xfrm>
          <a:prstGeom prst="arc">
            <a:avLst/>
          </a:prstGeom>
          <a:ln w="762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 name="Rectangle: Rounded Corners 7"/>
          <p:cNvSpPr/>
          <p:nvPr/>
        </p:nvSpPr>
        <p:spPr>
          <a:xfrm>
            <a:off x="446590" y="1412776"/>
            <a:ext cx="3422220" cy="2447082"/>
          </a:xfrm>
          <a:prstGeom prst="roundRect">
            <a:avLst>
              <a:gd name="adj" fmla="val 6250"/>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solidFill>
                  <a:schemeClr val="tx1"/>
                </a:solidFill>
              </a:rPr>
              <a:t>Settembre 2008</a:t>
            </a:r>
          </a:p>
          <a:p>
            <a:pPr marL="285750" indent="-285750">
              <a:buFont typeface="Arial" panose="020B0604020202020204" pitchFamily="34" charset="0"/>
              <a:buChar char="•"/>
            </a:pPr>
            <a:r>
              <a:rPr lang="it-IT" dirty="0">
                <a:solidFill>
                  <a:schemeClr val="tx1"/>
                </a:solidFill>
              </a:rPr>
              <a:t>Diagnosticata con CML</a:t>
            </a:r>
          </a:p>
          <a:p>
            <a:pPr marL="285750" indent="-285750">
              <a:buFont typeface="Arial" panose="020B0604020202020204" pitchFamily="34" charset="0"/>
              <a:buChar char="•"/>
            </a:pPr>
            <a:r>
              <a:rPr lang="it-IT" dirty="0">
                <a:solidFill>
                  <a:schemeClr val="tx1"/>
                </a:solidFill>
              </a:rPr>
              <a:t>Variante cromosoma Philadelphia p210 BCRABL</a:t>
            </a:r>
          </a:p>
          <a:p>
            <a:pPr marL="285750" indent="-285750">
              <a:buFont typeface="Arial" panose="020B0604020202020204" pitchFamily="34" charset="0"/>
              <a:buChar char="•"/>
            </a:pPr>
            <a:r>
              <a:rPr lang="it-IT" dirty="0">
                <a:solidFill>
                  <a:schemeClr val="tx1"/>
                </a:solidFill>
              </a:rPr>
              <a:t>Prescritto imatinib: tossicità ematologica</a:t>
            </a:r>
          </a:p>
          <a:p>
            <a:pPr marL="285750" indent="-285750">
              <a:buFont typeface="Arial" panose="020B0604020202020204" pitchFamily="34" charset="0"/>
              <a:buChar char="•"/>
            </a:pPr>
            <a:r>
              <a:rPr lang="it-IT" dirty="0">
                <a:solidFill>
                  <a:schemeClr val="tx1"/>
                </a:solidFill>
              </a:rPr>
              <a:t>Passaggio a dasatinib: maggiore tossicità ematologica</a:t>
            </a:r>
          </a:p>
        </p:txBody>
      </p:sp>
      <p:sp>
        <p:nvSpPr>
          <p:cNvPr id="10" name="Rectangle: Rounded Corners 9"/>
          <p:cNvSpPr/>
          <p:nvPr/>
        </p:nvSpPr>
        <p:spPr>
          <a:xfrm>
            <a:off x="4545988" y="4869160"/>
            <a:ext cx="3422220" cy="1318520"/>
          </a:xfrm>
          <a:prstGeom prst="roundRect">
            <a:avLst>
              <a:gd name="adj" fmla="val 6250"/>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solidFill>
                  <a:schemeClr val="tx1"/>
                </a:solidFill>
              </a:rPr>
              <a:t>Ottobre 2012</a:t>
            </a:r>
          </a:p>
          <a:p>
            <a:pPr algn="ctr"/>
            <a:r>
              <a:rPr lang="it-IT" dirty="0">
                <a:solidFill>
                  <a:schemeClr val="tx1"/>
                </a:solidFill>
              </a:rPr>
              <a:t>Ciclo chemioterapico 1: Daunorubicin, citarabina, tioguanina 3+10</a:t>
            </a:r>
          </a:p>
        </p:txBody>
      </p:sp>
      <p:sp>
        <p:nvSpPr>
          <p:cNvPr id="11" name="Rectangle: Rounded Corners 10"/>
          <p:cNvSpPr/>
          <p:nvPr/>
        </p:nvSpPr>
        <p:spPr>
          <a:xfrm>
            <a:off x="979752" y="4869160"/>
            <a:ext cx="3422220" cy="1318520"/>
          </a:xfrm>
          <a:prstGeom prst="roundRect">
            <a:avLst>
              <a:gd name="adj" fmla="val 6250"/>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solidFill>
                  <a:schemeClr val="tx1"/>
                </a:solidFill>
              </a:rPr>
              <a:t>Ottobre 2009</a:t>
            </a:r>
          </a:p>
          <a:p>
            <a:pPr algn="ctr"/>
            <a:r>
              <a:rPr lang="it-IT" dirty="0">
                <a:solidFill>
                  <a:schemeClr val="tx1"/>
                </a:solidFill>
              </a:rPr>
              <a:t>Cromosoma Philadelphia </a:t>
            </a:r>
          </a:p>
          <a:p>
            <a:pPr algn="ctr"/>
            <a:r>
              <a:rPr lang="it-IT" dirty="0">
                <a:solidFill>
                  <a:schemeClr val="tx1"/>
                </a:solidFill>
              </a:rPr>
              <a:t>negativo</a:t>
            </a:r>
          </a:p>
        </p:txBody>
      </p:sp>
      <p:sp>
        <p:nvSpPr>
          <p:cNvPr id="15" name="Arrow: Right 14"/>
          <p:cNvSpPr/>
          <p:nvPr/>
        </p:nvSpPr>
        <p:spPr>
          <a:xfrm>
            <a:off x="1127448" y="4077072"/>
            <a:ext cx="9865096" cy="571672"/>
          </a:xfrm>
          <a:prstGeom prst="right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Arc 18"/>
          <p:cNvSpPr/>
          <p:nvPr/>
        </p:nvSpPr>
        <p:spPr>
          <a:xfrm rot="16807848">
            <a:off x="9566923" y="4529793"/>
            <a:ext cx="1872208" cy="1661957"/>
          </a:xfrm>
          <a:prstGeom prst="arc">
            <a:avLst/>
          </a:prstGeom>
          <a:ln w="762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2" name="Rectangle: Rounded Corners 21"/>
          <p:cNvSpPr/>
          <p:nvPr/>
        </p:nvSpPr>
        <p:spPr>
          <a:xfrm>
            <a:off x="7697088" y="1844824"/>
            <a:ext cx="3422220" cy="1462536"/>
          </a:xfrm>
          <a:prstGeom prst="roundRect">
            <a:avLst>
              <a:gd name="adj" fmla="val 6250"/>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solidFill>
                  <a:schemeClr val="tx1"/>
                </a:solidFill>
              </a:rPr>
              <a:t>Dicembre 2012</a:t>
            </a:r>
          </a:p>
          <a:p>
            <a:pPr algn="ctr"/>
            <a:r>
              <a:rPr lang="it-IT" dirty="0">
                <a:solidFill>
                  <a:schemeClr val="tx1"/>
                </a:solidFill>
              </a:rPr>
              <a:t>Ciclo chemioterapico 2</a:t>
            </a:r>
          </a:p>
        </p:txBody>
      </p:sp>
      <p:sp>
        <p:nvSpPr>
          <p:cNvPr id="24" name="Rectangle: Rounded Corners 23"/>
          <p:cNvSpPr/>
          <p:nvPr/>
        </p:nvSpPr>
        <p:spPr>
          <a:xfrm>
            <a:off x="8074380" y="4876049"/>
            <a:ext cx="3422220" cy="1318520"/>
          </a:xfrm>
          <a:prstGeom prst="roundRect">
            <a:avLst>
              <a:gd name="adj" fmla="val 6250"/>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solidFill>
                  <a:schemeClr val="tx1"/>
                </a:solidFill>
              </a:rPr>
              <a:t>Febbraio 2013</a:t>
            </a:r>
          </a:p>
          <a:p>
            <a:pPr marL="285750" indent="-285750">
              <a:buFont typeface="Arial" panose="020B0604020202020204" pitchFamily="34" charset="0"/>
              <a:buChar char="•"/>
            </a:pPr>
            <a:r>
              <a:rPr lang="it-IT" dirty="0">
                <a:solidFill>
                  <a:schemeClr val="tx1"/>
                </a:solidFill>
              </a:rPr>
              <a:t>Condizionamento: busulfano endovenoso/ciclofosfamide</a:t>
            </a:r>
          </a:p>
          <a:p>
            <a:pPr marL="285750" indent="-285750">
              <a:buFont typeface="Arial" panose="020B0604020202020204" pitchFamily="34" charset="0"/>
              <a:buChar char="•"/>
            </a:pPr>
            <a:r>
              <a:rPr lang="it-IT" dirty="0">
                <a:solidFill>
                  <a:schemeClr val="tx1"/>
                </a:solidFill>
              </a:rPr>
              <a:t>TMO allogenico da fratello</a:t>
            </a:r>
          </a:p>
        </p:txBody>
      </p:sp>
    </p:spTree>
    <p:extLst>
      <p:ext uri="{BB962C8B-B14F-4D97-AF65-F5344CB8AC3E}">
        <p14:creationId xmlns:p14="http://schemas.microsoft.com/office/powerpoint/2010/main" val="34613506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Caso 2: Donna di 37 anni con CML che si trasforma in AML </a:t>
            </a:r>
          </a:p>
        </p:txBody>
      </p:sp>
      <p:sp>
        <p:nvSpPr>
          <p:cNvPr id="3" name="Text Placeholder 2"/>
          <p:cNvSpPr>
            <a:spLocks noGrp="1"/>
          </p:cNvSpPr>
          <p:nvPr>
            <p:ph type="body" sz="quarter" idx="10"/>
          </p:nvPr>
        </p:nvSpPr>
        <p:spPr/>
        <p:txBody>
          <a:bodyPr/>
          <a:lstStyle/>
          <a:p>
            <a:endParaRPr lang="en-GB"/>
          </a:p>
        </p:txBody>
      </p:sp>
      <p:sp>
        <p:nvSpPr>
          <p:cNvPr id="7" name="Text Placeholder 6"/>
          <p:cNvSpPr>
            <a:spLocks noGrp="1"/>
          </p:cNvSpPr>
          <p:nvPr>
            <p:ph type="body" sz="quarter" idx="11"/>
          </p:nvPr>
        </p:nvSpPr>
        <p:spPr/>
        <p:txBody>
          <a:bodyPr/>
          <a:lstStyle/>
          <a:p>
            <a:r>
              <a:rPr lang="it-IT"/>
              <a:t>AML, leucemia mieloide acuta; CML, leucemia mieloide cronica; VOD, malattia veno-occlusiva</a:t>
            </a:r>
          </a:p>
        </p:txBody>
      </p:sp>
      <p:sp>
        <p:nvSpPr>
          <p:cNvPr id="5" name="Rectangle: Rounded Corners 4"/>
          <p:cNvSpPr/>
          <p:nvPr/>
        </p:nvSpPr>
        <p:spPr>
          <a:xfrm>
            <a:off x="3359696" y="1844675"/>
            <a:ext cx="5359771" cy="3240360"/>
          </a:xfrm>
          <a:prstGeom prst="roundRect">
            <a:avLst>
              <a:gd name="adj" fmla="val 6250"/>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b="1" dirty="0">
                <a:solidFill>
                  <a:schemeClr val="tx1"/>
                </a:solidFill>
              </a:rPr>
              <a:t>Domanda</a:t>
            </a:r>
          </a:p>
          <a:p>
            <a:pPr algn="ctr"/>
            <a:endParaRPr lang="it-IT" sz="2400" b="1" dirty="0">
              <a:solidFill>
                <a:schemeClr val="tx1"/>
              </a:solidFill>
            </a:endParaRPr>
          </a:p>
          <a:p>
            <a:pPr algn="ctr"/>
            <a:endParaRPr lang="it-IT" sz="2400" b="1" dirty="0">
              <a:solidFill>
                <a:schemeClr val="tx1"/>
              </a:solidFill>
            </a:endParaRPr>
          </a:p>
          <a:p>
            <a:pPr algn="ctr"/>
            <a:r>
              <a:rPr lang="it-IT" sz="2400" dirty="0">
                <a:solidFill>
                  <a:schemeClr val="tx1"/>
                </a:solidFill>
              </a:rPr>
              <a:t>Quali fattori di rischio della VOD </a:t>
            </a:r>
            <a:br/>
            <a:r>
              <a:rPr lang="it-IT" sz="2400" dirty="0">
                <a:solidFill>
                  <a:schemeClr val="tx1"/>
                </a:solidFill>
              </a:rPr>
              <a:t>sono presenti in questo paziente? </a:t>
            </a:r>
          </a:p>
        </p:txBody>
      </p:sp>
    </p:spTree>
    <p:extLst>
      <p:ext uri="{BB962C8B-B14F-4D97-AF65-F5344CB8AC3E}">
        <p14:creationId xmlns:p14="http://schemas.microsoft.com/office/powerpoint/2010/main" val="38887463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it-IT" dirty="0"/>
              <a:t>Fattori di rischio che incidono sulla classificazione</a:t>
            </a:r>
            <a:br>
              <a:rPr dirty="0"/>
            </a:br>
            <a:r>
              <a:rPr lang="it-IT" dirty="0"/>
              <a:t>della gravità di EBMT della VOD </a:t>
            </a:r>
            <a:endParaRPr lang="it-IT" sz="3200" dirty="0"/>
          </a:p>
        </p:txBody>
      </p:sp>
      <p:sp>
        <p:nvSpPr>
          <p:cNvPr id="6" name="Text Placeholder 5"/>
          <p:cNvSpPr>
            <a:spLocks noGrp="1"/>
          </p:cNvSpPr>
          <p:nvPr>
            <p:ph type="body" sz="quarter" idx="10"/>
          </p:nvPr>
        </p:nvSpPr>
        <p:spPr/>
        <p:txBody>
          <a:bodyPr/>
          <a:lstStyle/>
          <a:p>
            <a:r>
              <a:rPr lang="it-IT"/>
              <a:t>Mohty M et al. </a:t>
            </a:r>
            <a:r>
              <a:rPr lang="it-IT" i="1" dirty="0"/>
              <a:t>Bone Marrow Transplant </a:t>
            </a:r>
            <a:r>
              <a:rPr lang="it-IT"/>
              <a:t>2016;51:906–12</a:t>
            </a:r>
          </a:p>
        </p:txBody>
      </p:sp>
      <p:sp>
        <p:nvSpPr>
          <p:cNvPr id="7" name="Text Placeholder 6"/>
          <p:cNvSpPr>
            <a:spLocks noGrp="1"/>
          </p:cNvSpPr>
          <p:nvPr>
            <p:ph type="body" sz="quarter" idx="11"/>
          </p:nvPr>
        </p:nvSpPr>
        <p:spPr/>
        <p:txBody>
          <a:bodyPr/>
          <a:lstStyle/>
          <a:p>
            <a:r>
              <a:rPr lang="it-IT" dirty="0"/>
              <a:t>CR, remissione completa; EBMT, </a:t>
            </a:r>
            <a:r>
              <a:rPr lang="en-GB" dirty="0">
                <a:latin typeface="Arial" pitchFamily="34" charset="0"/>
                <a:cs typeface="Arial" panose="020B0604020202020204" pitchFamily="34" charset="0"/>
              </a:rPr>
              <a:t>European Society for Blood and Marrow Transplantation (</a:t>
            </a:r>
            <a:r>
              <a:rPr lang="en-GB" dirty="0" err="1">
                <a:latin typeface="Arial" pitchFamily="34" charset="0"/>
                <a:cs typeface="Arial" panose="020B0604020202020204" pitchFamily="34" charset="0"/>
              </a:rPr>
              <a:t>Società</a:t>
            </a:r>
            <a:r>
              <a:rPr lang="en-GB" dirty="0">
                <a:latin typeface="Arial" pitchFamily="34" charset="0"/>
                <a:cs typeface="Arial" panose="020B0604020202020204" pitchFamily="34" charset="0"/>
              </a:rPr>
              <a:t> </a:t>
            </a:r>
            <a:r>
              <a:rPr lang="en-GB" dirty="0" err="1">
                <a:latin typeface="Arial" pitchFamily="34" charset="0"/>
                <a:cs typeface="Arial" panose="020B0604020202020204" pitchFamily="34" charset="0"/>
              </a:rPr>
              <a:t>europea</a:t>
            </a:r>
            <a:r>
              <a:rPr lang="en-GB" dirty="0">
                <a:latin typeface="Arial" pitchFamily="34" charset="0"/>
                <a:cs typeface="Arial" panose="020B0604020202020204" pitchFamily="34" charset="0"/>
              </a:rPr>
              <a:t> per </a:t>
            </a:r>
            <a:r>
              <a:rPr lang="en-GB" dirty="0" err="1">
                <a:latin typeface="Arial" pitchFamily="34" charset="0"/>
                <a:cs typeface="Arial" panose="020B0604020202020204" pitchFamily="34" charset="0"/>
              </a:rPr>
              <a:t>i</a:t>
            </a:r>
            <a:r>
              <a:rPr lang="en-GB" dirty="0">
                <a:latin typeface="Arial" pitchFamily="34" charset="0"/>
                <a:cs typeface="Arial" panose="020B0604020202020204" pitchFamily="34" charset="0"/>
              </a:rPr>
              <a:t> </a:t>
            </a:r>
            <a:r>
              <a:rPr lang="en-GB" dirty="0" err="1">
                <a:latin typeface="Arial" pitchFamily="34" charset="0"/>
                <a:cs typeface="Arial" panose="020B0604020202020204" pitchFamily="34" charset="0"/>
              </a:rPr>
              <a:t>trapianti</a:t>
            </a:r>
            <a:r>
              <a:rPr lang="en-GB" dirty="0">
                <a:latin typeface="Arial" pitchFamily="34" charset="0"/>
                <a:cs typeface="Arial" panose="020B0604020202020204" pitchFamily="34" charset="0"/>
              </a:rPr>
              <a:t> di </a:t>
            </a:r>
            <a:r>
              <a:rPr lang="en-GB" dirty="0" err="1">
                <a:latin typeface="Arial" pitchFamily="34" charset="0"/>
                <a:cs typeface="Arial" panose="020B0604020202020204" pitchFamily="34" charset="0"/>
              </a:rPr>
              <a:t>midollo</a:t>
            </a:r>
            <a:r>
              <a:rPr lang="en-GB" dirty="0">
                <a:latin typeface="Arial" pitchFamily="34" charset="0"/>
                <a:cs typeface="Arial" panose="020B0604020202020204" pitchFamily="34" charset="0"/>
              </a:rPr>
              <a:t> </a:t>
            </a:r>
            <a:r>
              <a:rPr lang="en-GB" dirty="0" err="1">
                <a:latin typeface="Arial" pitchFamily="34" charset="0"/>
                <a:cs typeface="Arial" panose="020B0604020202020204" pitchFamily="34" charset="0"/>
              </a:rPr>
              <a:t>osseo</a:t>
            </a:r>
            <a:r>
              <a:rPr lang="en-GB" dirty="0">
                <a:latin typeface="Arial" pitchFamily="34" charset="0"/>
                <a:cs typeface="Arial" panose="020B0604020202020204" pitchFamily="34" charset="0"/>
              </a:rPr>
              <a:t>); </a:t>
            </a:r>
            <a:r>
              <a:rPr lang="it-IT" dirty="0"/>
              <a:t>HLA, antigene leucocitario umano; HSCT, trapianto di cellule staminali ematopoietiche; </a:t>
            </a:r>
            <a:br>
              <a:rPr dirty="0"/>
            </a:br>
            <a:r>
              <a:rPr lang="it-IT" dirty="0"/>
              <a:t>TBI, irradiazione corporea totale; ULN, limite superiore di normalità; VOD, malattia veno-occlusiva</a:t>
            </a:r>
          </a:p>
        </p:txBody>
      </p:sp>
      <p:grpSp>
        <p:nvGrpSpPr>
          <p:cNvPr id="10" name="Group 9"/>
          <p:cNvGrpSpPr/>
          <p:nvPr/>
        </p:nvGrpSpPr>
        <p:grpSpPr>
          <a:xfrm>
            <a:off x="736841" y="3019095"/>
            <a:ext cx="4544695" cy="2516400"/>
            <a:chOff x="736841" y="3600089"/>
            <a:chExt cx="4544695" cy="2516400"/>
          </a:xfrm>
        </p:grpSpPr>
        <p:sp>
          <p:nvSpPr>
            <p:cNvPr id="9" name="Rectangle: Rounded Corners 8"/>
            <p:cNvSpPr/>
            <p:nvPr/>
          </p:nvSpPr>
          <p:spPr>
            <a:xfrm>
              <a:off x="736841" y="3600089"/>
              <a:ext cx="4544695" cy="2516400"/>
            </a:xfrm>
            <a:prstGeom prst="roundRect">
              <a:avLst>
                <a:gd name="adj" fmla="val 4867"/>
              </a:avLst>
            </a:prstGeom>
            <a:ln>
              <a:solidFill>
                <a:schemeClr val="accent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solidFill>
                  <a:schemeClr val="accent3">
                    <a:lumMod val="75000"/>
                  </a:schemeClr>
                </a:solidFill>
              </a:endParaRPr>
            </a:p>
          </p:txBody>
        </p:sp>
        <p:sp>
          <p:nvSpPr>
            <p:cNvPr id="3" name="TextBox 2"/>
            <p:cNvSpPr txBox="1"/>
            <p:nvPr/>
          </p:nvSpPr>
          <p:spPr>
            <a:xfrm>
              <a:off x="856447" y="3706329"/>
              <a:ext cx="4305483" cy="2062103"/>
            </a:xfrm>
            <a:prstGeom prst="rect">
              <a:avLst/>
            </a:prstGeom>
            <a:noFill/>
          </p:spPr>
          <p:txBody>
            <a:bodyPr wrap="square" rtlCol="0">
              <a:spAutoFit/>
            </a:bodyPr>
            <a:lstStyle/>
            <a:p>
              <a:r>
                <a:rPr lang="it-IT" sz="1600" b="1" dirty="0">
                  <a:latin typeface="Arial" panose="020B0604020202020204" pitchFamily="34" charset="0"/>
                </a:rPr>
                <a:t>Correlati al trapianto</a:t>
              </a:r>
            </a:p>
            <a:p>
              <a:pPr marL="285750" indent="-285750">
                <a:buFont typeface="Arial" panose="020B0604020202020204" pitchFamily="34" charset="0"/>
                <a:buChar char="•"/>
              </a:pPr>
              <a:r>
                <a:rPr lang="it-IT" sz="1600" dirty="0">
                  <a:latin typeface="Arial" panose="020B0604020202020204" pitchFamily="34" charset="0"/>
                </a:rPr>
                <a:t>Donatore non consanguineo</a:t>
              </a:r>
            </a:p>
            <a:p>
              <a:pPr marL="285750" indent="-285750">
                <a:buFont typeface="Arial" panose="020B0604020202020204" pitchFamily="34" charset="0"/>
                <a:buChar char="•"/>
              </a:pPr>
              <a:r>
                <a:rPr lang="it-IT" sz="1600" dirty="0">
                  <a:latin typeface="Arial" panose="020B0604020202020204" pitchFamily="34" charset="0"/>
                </a:rPr>
                <a:t>Donatore HLA-incompatibile</a:t>
              </a:r>
            </a:p>
            <a:p>
              <a:pPr marL="285750" indent="-285750">
                <a:buFont typeface="Arial" panose="020B0604020202020204" pitchFamily="34" charset="0"/>
                <a:buChar char="•"/>
              </a:pPr>
              <a:r>
                <a:rPr lang="it-IT" sz="1600" dirty="0">
                  <a:latin typeface="Arial" panose="020B0604020202020204" pitchFamily="34" charset="0"/>
                </a:rPr>
                <a:t>Trapianto senza T deplezione</a:t>
              </a:r>
            </a:p>
            <a:p>
              <a:pPr marL="285750" indent="-285750">
                <a:buFont typeface="Arial" panose="020B0604020202020204" pitchFamily="34" charset="0"/>
                <a:buChar char="•"/>
              </a:pPr>
              <a:r>
                <a:rPr lang="it-IT" sz="1600" dirty="0">
                  <a:latin typeface="Arial" panose="020B0604020202020204" pitchFamily="34" charset="0"/>
                </a:rPr>
                <a:t>Regime di condizionamento</a:t>
              </a:r>
              <a:r>
                <a:rPr lang="it-IT" dirty="0"/>
                <a:t> </a:t>
              </a:r>
              <a:r>
                <a:rPr lang="it-IT" sz="1600" dirty="0">
                  <a:latin typeface="Arial" panose="020B0604020202020204" pitchFamily="34" charset="0"/>
                </a:rPr>
                <a:t>mieloablativo</a:t>
              </a:r>
            </a:p>
            <a:p>
              <a:pPr marL="285750" indent="-285750">
                <a:buFont typeface="Arial" panose="020B0604020202020204" pitchFamily="34" charset="0"/>
                <a:buChar char="•"/>
              </a:pPr>
              <a:r>
                <a:rPr lang="it-IT" sz="1600" dirty="0">
                  <a:latin typeface="Arial" panose="020B0604020202020204" pitchFamily="34" charset="0"/>
                </a:rPr>
                <a:t>Regime a base di busulfano orale o a dosi elevate</a:t>
              </a:r>
            </a:p>
            <a:p>
              <a:pPr marL="285750" indent="-285750">
                <a:buFont typeface="Arial" panose="020B0604020202020204" pitchFamily="34" charset="0"/>
                <a:buChar char="•"/>
              </a:pPr>
              <a:r>
                <a:rPr lang="it-IT" sz="1600" dirty="0">
                  <a:latin typeface="Arial" panose="020B0604020202020204" pitchFamily="34" charset="0"/>
                </a:rPr>
                <a:t>Regime a base di TBI a basso dosaggio</a:t>
              </a:r>
            </a:p>
            <a:p>
              <a:pPr marL="285750" indent="-285750">
                <a:buFont typeface="Arial" panose="020B0604020202020204" pitchFamily="34" charset="0"/>
                <a:buChar char="•"/>
              </a:pPr>
              <a:r>
                <a:rPr lang="it-IT" sz="1600" dirty="0">
                  <a:latin typeface="Arial" panose="020B0604020202020204" pitchFamily="34" charset="0"/>
                </a:rPr>
                <a:t>Secondo HSCT</a:t>
              </a:r>
            </a:p>
          </p:txBody>
        </p:sp>
      </p:grpSp>
      <p:grpSp>
        <p:nvGrpSpPr>
          <p:cNvPr id="12" name="Group 11"/>
          <p:cNvGrpSpPr/>
          <p:nvPr/>
        </p:nvGrpSpPr>
        <p:grpSpPr>
          <a:xfrm>
            <a:off x="5423442" y="3019095"/>
            <a:ext cx="6098243" cy="2605283"/>
            <a:chOff x="5423442" y="3600089"/>
            <a:chExt cx="6098243" cy="2516629"/>
          </a:xfrm>
        </p:grpSpPr>
        <p:sp>
          <p:nvSpPr>
            <p:cNvPr id="15" name="Rectangle: Rounded Corners 14"/>
            <p:cNvSpPr/>
            <p:nvPr/>
          </p:nvSpPr>
          <p:spPr>
            <a:xfrm>
              <a:off x="5423442" y="3600089"/>
              <a:ext cx="5984357" cy="2516629"/>
            </a:xfrm>
            <a:prstGeom prst="roundRect">
              <a:avLst>
                <a:gd name="adj" fmla="val 4867"/>
              </a:avLst>
            </a:prstGeom>
            <a:ln>
              <a:solidFill>
                <a:schemeClr val="accent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solidFill>
                  <a:schemeClr val="accent3">
                    <a:lumMod val="75000"/>
                  </a:schemeClr>
                </a:solidFill>
              </a:endParaRPr>
            </a:p>
          </p:txBody>
        </p:sp>
        <p:sp>
          <p:nvSpPr>
            <p:cNvPr id="4" name="TextBox 3"/>
            <p:cNvSpPr txBox="1"/>
            <p:nvPr/>
          </p:nvSpPr>
          <p:spPr>
            <a:xfrm>
              <a:off x="5506352" y="3704241"/>
              <a:ext cx="6015333" cy="2308324"/>
            </a:xfrm>
            <a:prstGeom prst="rect">
              <a:avLst/>
            </a:prstGeom>
            <a:noFill/>
          </p:spPr>
          <p:txBody>
            <a:bodyPr wrap="square" rtlCol="0">
              <a:spAutoFit/>
            </a:bodyPr>
            <a:lstStyle/>
            <a:p>
              <a:r>
                <a:rPr lang="it-IT" sz="1600" b="1" dirty="0">
                  <a:latin typeface="Arial" panose="020B0604020202020204" pitchFamily="34" charset="0"/>
                </a:rPr>
                <a:t>Correlati al paziente o alla malattia</a:t>
              </a:r>
            </a:p>
            <a:p>
              <a:pPr marL="285750" indent="-285750">
                <a:buFont typeface="Arial" panose="020B0604020202020204" pitchFamily="34" charset="0"/>
                <a:buChar char="•"/>
              </a:pPr>
              <a:r>
                <a:rPr lang="it-IT" sz="1600" dirty="0">
                  <a:latin typeface="Arial" panose="020B0604020202020204" pitchFamily="34" charset="0"/>
                </a:rPr>
                <a:t>Anzianità</a:t>
              </a:r>
            </a:p>
            <a:p>
              <a:pPr marL="285750" indent="-285750">
                <a:buFont typeface="Arial" panose="020B0604020202020204" pitchFamily="34" charset="0"/>
                <a:buChar char="•"/>
              </a:pPr>
              <a:r>
                <a:rPr lang="it-IT" sz="1600" dirty="0">
                  <a:latin typeface="Arial" panose="020B0604020202020204" pitchFamily="34" charset="0"/>
                </a:rPr>
                <a:t>Punteggio di Karnofsky inferiore al 90%</a:t>
              </a:r>
            </a:p>
            <a:p>
              <a:pPr marL="285750" indent="-285750">
                <a:buFont typeface="Arial" panose="020B0604020202020204" pitchFamily="34" charset="0"/>
                <a:buChar char="•"/>
              </a:pPr>
              <a:r>
                <a:rPr lang="it-IT" sz="1600" dirty="0">
                  <a:latin typeface="Arial" panose="020B0604020202020204" pitchFamily="34" charset="0"/>
                </a:rPr>
                <a:t>Sindrome metabolica</a:t>
              </a:r>
            </a:p>
            <a:p>
              <a:pPr marL="285750" indent="-285750">
                <a:buFont typeface="Arial" panose="020B0604020202020204" pitchFamily="34" charset="0"/>
                <a:buChar char="•"/>
              </a:pPr>
              <a:r>
                <a:rPr lang="it-IT" sz="1600" dirty="0">
                  <a:latin typeface="Arial" panose="020B0604020202020204" pitchFamily="34" charset="0"/>
                </a:rPr>
                <a:t>Donne che assumono noretisterone</a:t>
              </a:r>
              <a:endParaRPr lang="it-IT"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it-IT" sz="1600" dirty="0">
                  <a:latin typeface="Arial" panose="020B0604020202020204" pitchFamily="34" charset="0"/>
                </a:rPr>
                <a:t>Patologia in fase avanzata (oltre la seconda remissione completa o recidiva/refrattaria)</a:t>
              </a:r>
            </a:p>
            <a:p>
              <a:pPr marL="285750" indent="-285750">
                <a:buFont typeface="Arial" panose="020B0604020202020204" pitchFamily="34" charset="0"/>
                <a:buChar char="•"/>
              </a:pPr>
              <a:r>
                <a:rPr lang="it-IT" sz="1600" dirty="0">
                  <a:latin typeface="Arial" panose="020B0604020202020204" pitchFamily="34" charset="0"/>
                </a:rPr>
                <a:t>Talassemia</a:t>
              </a:r>
              <a:endParaRPr lang="it-IT"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it-IT" sz="1600" dirty="0">
                  <a:latin typeface="Arial" panose="020B0604020202020204" pitchFamily="34" charset="0"/>
                </a:rPr>
                <a:t>Fattori genetici (polimorfismo di GSTM1, allele C282Y, aplotipo 677CC/1298CC </a:t>
              </a:r>
              <a:r>
                <a:rPr lang="it-IT" sz="1600" i="1" dirty="0">
                  <a:latin typeface="Arial" panose="020B0604020202020204" pitchFamily="34" charset="0"/>
                </a:rPr>
                <a:t>MTHFR</a:t>
              </a:r>
              <a:r>
                <a:rPr lang="it-IT" sz="1600" dirty="0">
                  <a:latin typeface="Arial" panose="020B0604020202020204" pitchFamily="34" charset="0"/>
                </a:rPr>
                <a:t>)</a:t>
              </a:r>
            </a:p>
          </p:txBody>
        </p:sp>
      </p:grpSp>
      <p:grpSp>
        <p:nvGrpSpPr>
          <p:cNvPr id="8" name="Group 7"/>
          <p:cNvGrpSpPr/>
          <p:nvPr/>
        </p:nvGrpSpPr>
        <p:grpSpPr>
          <a:xfrm>
            <a:off x="736843" y="1412776"/>
            <a:ext cx="10670957" cy="2092881"/>
            <a:chOff x="736843" y="2029424"/>
            <a:chExt cx="10670957" cy="2092881"/>
          </a:xfrm>
        </p:grpSpPr>
        <p:sp>
          <p:nvSpPr>
            <p:cNvPr id="11" name="Rectangle: Rounded Corners 10"/>
            <p:cNvSpPr/>
            <p:nvPr/>
          </p:nvSpPr>
          <p:spPr>
            <a:xfrm>
              <a:off x="736843" y="2033023"/>
              <a:ext cx="10670957" cy="1516262"/>
            </a:xfrm>
            <a:prstGeom prst="roundRect">
              <a:avLst>
                <a:gd name="adj" fmla="val 6667"/>
              </a:avLst>
            </a:prstGeom>
            <a:ln>
              <a:solidFill>
                <a:schemeClr val="accent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p:txBody>
        </p:sp>
        <p:sp>
          <p:nvSpPr>
            <p:cNvPr id="5" name="TextBox 4"/>
            <p:cNvSpPr txBox="1"/>
            <p:nvPr/>
          </p:nvSpPr>
          <p:spPr>
            <a:xfrm>
              <a:off x="856447" y="2029424"/>
              <a:ext cx="9307019" cy="2092881"/>
            </a:xfrm>
            <a:prstGeom prst="rect">
              <a:avLst/>
            </a:prstGeom>
            <a:noFill/>
          </p:spPr>
          <p:txBody>
            <a:bodyPr wrap="square" numCol="2" rtlCol="0">
              <a:spAutoFit/>
            </a:bodyPr>
            <a:lstStyle/>
            <a:p>
              <a:r>
                <a:rPr lang="it-IT" sz="1600" b="1" dirty="0">
                  <a:latin typeface="Arial" panose="020B0604020202020204" pitchFamily="34" charset="0"/>
                </a:rPr>
                <a:t>Correlati al fegato</a:t>
              </a:r>
            </a:p>
            <a:p>
              <a:pPr marL="285750" indent="-285750">
                <a:buFont typeface="Arial" panose="020B0604020202020204" pitchFamily="34" charset="0"/>
                <a:buChar char="•"/>
              </a:pPr>
              <a:r>
                <a:rPr lang="it-IT" sz="1600" dirty="0">
                  <a:latin typeface="Arial" panose="020B0604020202020204" pitchFamily="34" charset="0"/>
                </a:rPr>
                <a:t>Transaminasi &gt;2,5 ULN</a:t>
              </a:r>
            </a:p>
            <a:p>
              <a:pPr marL="285750" indent="-285750">
                <a:buFont typeface="Arial" panose="020B0604020202020204" pitchFamily="34" charset="0"/>
                <a:buChar char="•"/>
              </a:pPr>
              <a:r>
                <a:rPr lang="it-IT" sz="1600" dirty="0">
                  <a:latin typeface="Arial" panose="020B0604020202020204" pitchFamily="34" charset="0"/>
                </a:rPr>
                <a:t>Bilirubina sierica &gt;1,5 ULN</a:t>
              </a:r>
            </a:p>
            <a:p>
              <a:pPr marL="285750" indent="-285750">
                <a:buFont typeface="Arial" panose="020B0604020202020204" pitchFamily="34" charset="0"/>
                <a:buChar char="•"/>
              </a:pPr>
              <a:r>
                <a:rPr lang="it-IT" sz="1600" dirty="0">
                  <a:latin typeface="Arial" panose="020B0604020202020204" pitchFamily="34" charset="0"/>
                </a:rPr>
                <a:t>Cirrosi</a:t>
              </a:r>
            </a:p>
            <a:p>
              <a:pPr marL="285750" indent="-285750">
                <a:buFont typeface="Arial" panose="020B0604020202020204" pitchFamily="34" charset="0"/>
                <a:buChar char="•"/>
              </a:pPr>
              <a:r>
                <a:rPr lang="it-IT" sz="1600" dirty="0">
                  <a:latin typeface="Arial" panose="020B0604020202020204" pitchFamily="34" charset="0"/>
                </a:rPr>
                <a:t>Epatite virale attiva</a:t>
              </a:r>
            </a:p>
            <a:p>
              <a:endParaRPr lang="it-IT"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it-IT"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it-IT" sz="1600" dirty="0">
                <a:latin typeface="Arial" panose="020B0604020202020204" pitchFamily="34" charset="0"/>
                <a:cs typeface="Arial" panose="020B0604020202020204" pitchFamily="34" charset="0"/>
              </a:endParaRPr>
            </a:p>
            <a:p>
              <a:pPr marL="357188" indent="-271463">
                <a:buFont typeface="Arial" panose="020B0604020202020204" pitchFamily="34" charset="0"/>
                <a:buChar char="•"/>
              </a:pPr>
              <a:r>
                <a:rPr lang="it-IT" sz="1600" dirty="0">
                  <a:latin typeface="Arial" panose="020B0604020202020204" pitchFamily="34" charset="0"/>
                </a:rPr>
                <a:t>Irradiazione addominale o epatica</a:t>
              </a:r>
            </a:p>
            <a:p>
              <a:pPr marL="357188" indent="-271463">
                <a:buFont typeface="Arial" panose="020B0604020202020204" pitchFamily="34" charset="0"/>
                <a:buChar char="•"/>
              </a:pPr>
              <a:r>
                <a:rPr lang="it-IT" sz="1600" dirty="0">
                  <a:latin typeface="Arial" panose="020B0604020202020204" pitchFamily="34" charset="0"/>
                </a:rPr>
                <a:t>Precedente utilizzo di gemtuzumab ozogamicin o di inotuzumab ozogamicin</a:t>
              </a:r>
            </a:p>
            <a:p>
              <a:pPr marL="357188" indent="-271463">
                <a:buFont typeface="Arial" panose="020B0604020202020204" pitchFamily="34" charset="0"/>
                <a:buChar char="•"/>
              </a:pPr>
              <a:r>
                <a:rPr lang="it-IT" sz="1600" dirty="0">
                  <a:latin typeface="Arial" panose="020B0604020202020204" pitchFamily="34" charset="0"/>
                </a:rPr>
                <a:t>Farmaci epatotossici</a:t>
              </a:r>
            </a:p>
            <a:p>
              <a:pPr marL="357188" indent="-271463">
                <a:buFont typeface="Arial" panose="020B0604020202020204" pitchFamily="34" charset="0"/>
                <a:buChar char="•"/>
              </a:pPr>
              <a:r>
                <a:rPr lang="it-IT" sz="1600" dirty="0">
                  <a:latin typeface="Arial" panose="020B0604020202020204" pitchFamily="34" charset="0"/>
                </a:rPr>
                <a:t>Sovraccarico di ferro</a:t>
              </a:r>
            </a:p>
          </p:txBody>
        </p:sp>
      </p:grpSp>
      <p:sp>
        <p:nvSpPr>
          <p:cNvPr id="19" name="Rounded Rectangle 18"/>
          <p:cNvSpPr/>
          <p:nvPr/>
        </p:nvSpPr>
        <p:spPr>
          <a:xfrm>
            <a:off x="1199456" y="4166880"/>
            <a:ext cx="3816424" cy="273831"/>
          </a:xfrm>
          <a:prstGeom prst="roundRect">
            <a:avLst/>
          </a:prstGeom>
          <a:no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ed Rectangle 13"/>
          <p:cNvSpPr/>
          <p:nvPr/>
        </p:nvSpPr>
        <p:spPr>
          <a:xfrm>
            <a:off x="2999656" y="5736855"/>
            <a:ext cx="5724636" cy="504056"/>
          </a:xfrm>
          <a:prstGeom prst="roundRect">
            <a:avLst/>
          </a:prstGeom>
          <a:solidFill>
            <a:schemeClr val="accent1"/>
          </a:solidFill>
          <a:ln>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solidFill>
                  <a:schemeClr val="bg1"/>
                </a:solidFill>
              </a:rPr>
              <a:t>Il paziente presenta 3 fattori di rischio della VOD</a:t>
            </a:r>
          </a:p>
        </p:txBody>
      </p:sp>
      <p:sp>
        <p:nvSpPr>
          <p:cNvPr id="17" name="Rounded Rectangle 16"/>
          <p:cNvSpPr/>
          <p:nvPr/>
        </p:nvSpPr>
        <p:spPr>
          <a:xfrm>
            <a:off x="1199456" y="4406332"/>
            <a:ext cx="3888432" cy="538435"/>
          </a:xfrm>
          <a:prstGeom prst="roundRect">
            <a:avLst/>
          </a:prstGeom>
          <a:no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ounded Rectangle 17"/>
          <p:cNvSpPr/>
          <p:nvPr/>
        </p:nvSpPr>
        <p:spPr>
          <a:xfrm>
            <a:off x="5807968" y="4166880"/>
            <a:ext cx="3437632" cy="219929"/>
          </a:xfrm>
          <a:prstGeom prst="roundRect">
            <a:avLst/>
          </a:prstGeom>
          <a:no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92532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4" grpId="0" animBg="1"/>
      <p:bldP spid="17" grpId="0" animBg="1"/>
      <p:bldP spid="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Caso 2: condizionamento e trapianto delle cellule staminali</a:t>
            </a:r>
          </a:p>
        </p:txBody>
      </p:sp>
      <p:sp>
        <p:nvSpPr>
          <p:cNvPr id="4" name="Text Placeholder 3"/>
          <p:cNvSpPr>
            <a:spLocks noGrp="1"/>
          </p:cNvSpPr>
          <p:nvPr>
            <p:ph type="body" sz="quarter" idx="10"/>
          </p:nvPr>
        </p:nvSpPr>
        <p:spPr/>
        <p:txBody>
          <a:bodyPr/>
          <a:lstStyle/>
          <a:p>
            <a:r>
              <a:rPr lang="it-IT"/>
              <a:t>Comunicazione personale, M. Ní Chonghaile</a:t>
            </a:r>
            <a:endParaRPr lang="it-IT" dirty="0"/>
          </a:p>
        </p:txBody>
      </p:sp>
      <p:sp>
        <p:nvSpPr>
          <p:cNvPr id="6" name="Text Placeholder 5"/>
          <p:cNvSpPr>
            <a:spLocks noGrp="1"/>
          </p:cNvSpPr>
          <p:nvPr>
            <p:ph type="body" sz="quarter" idx="11"/>
          </p:nvPr>
        </p:nvSpPr>
        <p:spPr/>
        <p:txBody>
          <a:bodyPr/>
          <a:lstStyle/>
          <a:p>
            <a:r>
              <a:rPr lang="it-IT"/>
              <a:t>ANC, Conta assoluta dei neutrofili; Bili, bilirubina; Bu, busulfano; Cr, creatinina; Cy, ciclofosfamide; </a:t>
            </a:r>
          </a:p>
          <a:p>
            <a:r>
              <a:rPr lang="it-IT"/>
              <a:t>Sib AlloBMTx, trapianto del midollo osseo allogenico da fratello; TPN, nutrizione parenterale totale; Tx, trattamento</a:t>
            </a:r>
          </a:p>
        </p:txBody>
      </p:sp>
      <p:pic>
        <p:nvPicPr>
          <p:cNvPr id="17" name="Content Placeholder 11" descr="Mairead Ni Chonghaile NG 2014 presentation.pdf - Adobe Acrobat Pro DC"/>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36705" t="48545" r="12064" b="2528"/>
          <a:stretch/>
        </p:blipFill>
        <p:spPr>
          <a:xfrm>
            <a:off x="472273" y="1668026"/>
            <a:ext cx="8360031" cy="4314133"/>
          </a:xfrm>
          <a:prstGeom prst="rect">
            <a:avLst/>
          </a:prstGeom>
          <a:solidFill>
            <a:srgbClr val="FFF7FA"/>
          </a:solidFill>
          <a:ln>
            <a:noFill/>
          </a:ln>
        </p:spPr>
      </p:pic>
      <p:cxnSp>
        <p:nvCxnSpPr>
          <p:cNvPr id="19" name="Straight Arrow Connector 18"/>
          <p:cNvCxnSpPr>
            <a:cxnSpLocks/>
          </p:cNvCxnSpPr>
          <p:nvPr/>
        </p:nvCxnSpPr>
        <p:spPr>
          <a:xfrm flipV="1">
            <a:off x="2809510" y="5111062"/>
            <a:ext cx="0" cy="622194"/>
          </a:xfrm>
          <a:prstGeom prst="straightConnector1">
            <a:avLst/>
          </a:prstGeom>
          <a:ln w="38100">
            <a:solidFill>
              <a:srgbClr val="821725"/>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cxnSpLocks/>
          </p:cNvCxnSpPr>
          <p:nvPr/>
        </p:nvCxnSpPr>
        <p:spPr>
          <a:xfrm flipV="1">
            <a:off x="3981890" y="5119688"/>
            <a:ext cx="0" cy="622194"/>
          </a:xfrm>
          <a:prstGeom prst="straightConnector1">
            <a:avLst/>
          </a:prstGeom>
          <a:ln w="38100">
            <a:solidFill>
              <a:srgbClr val="821725"/>
            </a:solidFill>
            <a:tailEnd type="triangle"/>
          </a:ln>
        </p:spPr>
        <p:style>
          <a:lnRef idx="1">
            <a:schemeClr val="accent1"/>
          </a:lnRef>
          <a:fillRef idx="0">
            <a:schemeClr val="accent1"/>
          </a:fillRef>
          <a:effectRef idx="0">
            <a:schemeClr val="accent1"/>
          </a:effectRef>
          <a:fontRef idx="minor">
            <a:schemeClr val="tx1"/>
          </a:fontRef>
        </p:style>
      </p:cxnSp>
      <p:grpSp>
        <p:nvGrpSpPr>
          <p:cNvPr id="28" name="Group 27"/>
          <p:cNvGrpSpPr/>
          <p:nvPr/>
        </p:nvGrpSpPr>
        <p:grpSpPr>
          <a:xfrm>
            <a:off x="6888088" y="2019702"/>
            <a:ext cx="1978506" cy="3281506"/>
            <a:chOff x="6888088" y="2019702"/>
            <a:chExt cx="1978506" cy="3281506"/>
          </a:xfrm>
        </p:grpSpPr>
        <p:grpSp>
          <p:nvGrpSpPr>
            <p:cNvPr id="29" name="Group 28"/>
            <p:cNvGrpSpPr/>
            <p:nvPr/>
          </p:nvGrpSpPr>
          <p:grpSpPr>
            <a:xfrm>
              <a:off x="6888088" y="2019702"/>
              <a:ext cx="1978506" cy="2808312"/>
              <a:chOff x="6888088" y="2019702"/>
              <a:chExt cx="1978506" cy="2808312"/>
            </a:xfrm>
          </p:grpSpPr>
          <p:sp>
            <p:nvSpPr>
              <p:cNvPr id="31" name="Rectangle 30"/>
              <p:cNvSpPr/>
              <p:nvPr/>
            </p:nvSpPr>
            <p:spPr>
              <a:xfrm>
                <a:off x="7066394" y="2019702"/>
                <a:ext cx="1800200" cy="2808312"/>
              </a:xfrm>
              <a:prstGeom prst="rect">
                <a:avLst/>
              </a:prstGeom>
              <a:solidFill>
                <a:srgbClr val="FFF7FA"/>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p:cNvSpPr/>
              <p:nvPr/>
            </p:nvSpPr>
            <p:spPr>
              <a:xfrm>
                <a:off x="6888088" y="4107552"/>
                <a:ext cx="288032" cy="216024"/>
              </a:xfrm>
              <a:prstGeom prst="rect">
                <a:avLst/>
              </a:prstGeom>
              <a:solidFill>
                <a:srgbClr val="FFF7FA"/>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p:cNvSpPr/>
              <p:nvPr/>
            </p:nvSpPr>
            <p:spPr>
              <a:xfrm rot="20005662">
                <a:off x="7031341" y="4389105"/>
                <a:ext cx="144016" cy="144016"/>
              </a:xfrm>
              <a:prstGeom prst="rect">
                <a:avLst/>
              </a:prstGeom>
              <a:solidFill>
                <a:srgbClr val="FFF7FA"/>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p:cNvSpPr/>
              <p:nvPr/>
            </p:nvSpPr>
            <p:spPr>
              <a:xfrm rot="20005662">
                <a:off x="7048485" y="4629135"/>
                <a:ext cx="144016" cy="144016"/>
              </a:xfrm>
              <a:prstGeom prst="rect">
                <a:avLst/>
              </a:prstGeom>
              <a:solidFill>
                <a:srgbClr val="FFF7FA"/>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0" name="Rectangle 29"/>
            <p:cNvSpPr/>
            <p:nvPr/>
          </p:nvSpPr>
          <p:spPr>
            <a:xfrm>
              <a:off x="7123162" y="4797152"/>
              <a:ext cx="1709142" cy="504056"/>
            </a:xfrm>
            <a:prstGeom prst="rect">
              <a:avLst/>
            </a:prstGeom>
            <a:solidFill>
              <a:srgbClr val="FFF7FA"/>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7635007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Caso 2: sintomi iniziali della VOD</a:t>
            </a:r>
            <a:endParaRPr lang="it-IT" dirty="0"/>
          </a:p>
        </p:txBody>
      </p:sp>
      <p:sp>
        <p:nvSpPr>
          <p:cNvPr id="4" name="Text Placeholder 3"/>
          <p:cNvSpPr>
            <a:spLocks noGrp="1"/>
          </p:cNvSpPr>
          <p:nvPr>
            <p:ph type="body" sz="quarter" idx="10"/>
          </p:nvPr>
        </p:nvSpPr>
        <p:spPr/>
        <p:txBody>
          <a:bodyPr/>
          <a:lstStyle/>
          <a:p>
            <a:r>
              <a:rPr lang="it-IT"/>
              <a:t>Comunicazione personale, M. Ní Chonghaile</a:t>
            </a:r>
            <a:endParaRPr lang="it-IT" dirty="0"/>
          </a:p>
        </p:txBody>
      </p:sp>
      <p:sp>
        <p:nvSpPr>
          <p:cNvPr id="27" name="Text Placeholder 26"/>
          <p:cNvSpPr>
            <a:spLocks noGrp="1"/>
          </p:cNvSpPr>
          <p:nvPr>
            <p:ph type="body" sz="quarter" idx="11"/>
          </p:nvPr>
        </p:nvSpPr>
        <p:spPr/>
        <p:txBody>
          <a:bodyPr/>
          <a:lstStyle/>
          <a:p>
            <a:r>
              <a:rPr lang="it-IT"/>
              <a:t>Bili, bilirubina; Bu, busulfano; Cr, creatinina; Cy, ciclofosfamide; </a:t>
            </a:r>
          </a:p>
          <a:p>
            <a:r>
              <a:rPr lang="it-IT"/>
              <a:t>Tx, trattamento; VOD, malattia veno-occlusiva</a:t>
            </a:r>
          </a:p>
        </p:txBody>
      </p:sp>
      <p:pic>
        <p:nvPicPr>
          <p:cNvPr id="34" name="Content Placeholder 11" descr="Mairead Ni Chonghaile NG 2014 presentation.pdf - Adobe Acrobat Pro DC"/>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36922" t="48994" r="12251" b="2425"/>
          <a:stretch/>
        </p:blipFill>
        <p:spPr>
          <a:xfrm>
            <a:off x="507688" y="1707614"/>
            <a:ext cx="8294113" cy="4283669"/>
          </a:xfrm>
          <a:prstGeom prst="rect">
            <a:avLst/>
          </a:prstGeom>
          <a:solidFill>
            <a:srgbClr val="FFF7FA"/>
          </a:solidFill>
        </p:spPr>
      </p:pic>
      <p:sp>
        <p:nvSpPr>
          <p:cNvPr id="35" name="Rectangle 34"/>
          <p:cNvSpPr/>
          <p:nvPr/>
        </p:nvSpPr>
        <p:spPr>
          <a:xfrm>
            <a:off x="2216194" y="5707378"/>
            <a:ext cx="2367638" cy="307777"/>
          </a:xfrm>
          <a:prstGeom prst="rect">
            <a:avLst/>
          </a:prstGeom>
          <a:solidFill>
            <a:srgbClr val="FFF7FA"/>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TextBox 35"/>
          <p:cNvSpPr txBox="1"/>
          <p:nvPr/>
        </p:nvSpPr>
        <p:spPr>
          <a:xfrm>
            <a:off x="2598626" y="5693918"/>
            <a:ext cx="412292" cy="338554"/>
          </a:xfrm>
          <a:prstGeom prst="rect">
            <a:avLst/>
          </a:prstGeom>
          <a:solidFill>
            <a:srgbClr val="FFF7FA"/>
          </a:solidFill>
        </p:spPr>
        <p:txBody>
          <a:bodyPr wrap="none" rtlCol="0">
            <a:spAutoFit/>
          </a:bodyPr>
          <a:lstStyle/>
          <a:p>
            <a:pPr algn="ctr"/>
            <a:r>
              <a:rPr lang="it-IT" sz="1600" dirty="0">
                <a:solidFill>
                  <a:srgbClr val="821725"/>
                </a:solidFill>
              </a:rPr>
              <a:t>Tx</a:t>
            </a:r>
          </a:p>
        </p:txBody>
      </p:sp>
      <p:cxnSp>
        <p:nvCxnSpPr>
          <p:cNvPr id="37" name="Straight Arrow Connector 36"/>
          <p:cNvCxnSpPr>
            <a:cxnSpLocks/>
          </p:cNvCxnSpPr>
          <p:nvPr/>
        </p:nvCxnSpPr>
        <p:spPr>
          <a:xfrm flipV="1">
            <a:off x="2809510" y="5111062"/>
            <a:ext cx="0" cy="622194"/>
          </a:xfrm>
          <a:prstGeom prst="straightConnector1">
            <a:avLst/>
          </a:prstGeom>
          <a:ln w="38100">
            <a:solidFill>
              <a:srgbClr val="821725"/>
            </a:solidFill>
            <a:tailEnd type="triangle"/>
          </a:ln>
        </p:spPr>
        <p:style>
          <a:lnRef idx="1">
            <a:schemeClr val="accent1"/>
          </a:lnRef>
          <a:fillRef idx="0">
            <a:schemeClr val="accent1"/>
          </a:fillRef>
          <a:effectRef idx="0">
            <a:schemeClr val="accent1"/>
          </a:effectRef>
          <a:fontRef idx="minor">
            <a:schemeClr val="tx1"/>
          </a:fontRef>
        </p:style>
      </p:cxnSp>
      <p:grpSp>
        <p:nvGrpSpPr>
          <p:cNvPr id="38" name="Group 37"/>
          <p:cNvGrpSpPr/>
          <p:nvPr/>
        </p:nvGrpSpPr>
        <p:grpSpPr>
          <a:xfrm>
            <a:off x="5601650" y="5111062"/>
            <a:ext cx="1574470" cy="910226"/>
            <a:chOff x="5601650" y="5111062"/>
            <a:chExt cx="1574470" cy="910226"/>
          </a:xfrm>
          <a:noFill/>
        </p:grpSpPr>
        <p:sp>
          <p:nvSpPr>
            <p:cNvPr id="39" name="TextBox 38"/>
            <p:cNvSpPr txBox="1"/>
            <p:nvPr/>
          </p:nvSpPr>
          <p:spPr>
            <a:xfrm>
              <a:off x="5601650" y="5682734"/>
              <a:ext cx="1574470" cy="338554"/>
            </a:xfrm>
            <a:prstGeom prst="rect">
              <a:avLst/>
            </a:prstGeom>
            <a:grpFill/>
          </p:spPr>
          <p:txBody>
            <a:bodyPr wrap="none" rtlCol="0">
              <a:spAutoFit/>
            </a:bodyPr>
            <a:lstStyle/>
            <a:p>
              <a:pPr algn="ctr"/>
              <a:r>
                <a:rPr lang="it-IT" sz="1600" dirty="0">
                  <a:solidFill>
                    <a:srgbClr val="821725"/>
                  </a:solidFill>
                </a:rPr>
                <a:t>Aumento ponderale 5%</a:t>
              </a:r>
            </a:p>
          </p:txBody>
        </p:sp>
        <p:cxnSp>
          <p:nvCxnSpPr>
            <p:cNvPr id="40" name="Straight Arrow Connector 39"/>
            <p:cNvCxnSpPr>
              <a:cxnSpLocks/>
            </p:cNvCxnSpPr>
            <p:nvPr/>
          </p:nvCxnSpPr>
          <p:spPr>
            <a:xfrm flipV="1">
              <a:off x="5864531" y="5111062"/>
              <a:ext cx="0" cy="622194"/>
            </a:xfrm>
            <a:prstGeom prst="straightConnector1">
              <a:avLst/>
            </a:prstGeom>
            <a:grpFill/>
            <a:ln w="38100">
              <a:solidFill>
                <a:srgbClr val="821725"/>
              </a:solidFill>
              <a:tailEnd type="triangle"/>
            </a:ln>
          </p:spPr>
          <p:style>
            <a:lnRef idx="1">
              <a:schemeClr val="accent1"/>
            </a:lnRef>
            <a:fillRef idx="0">
              <a:schemeClr val="accent1"/>
            </a:fillRef>
            <a:effectRef idx="0">
              <a:schemeClr val="accent1"/>
            </a:effectRef>
            <a:fontRef idx="minor">
              <a:schemeClr val="tx1"/>
            </a:fontRef>
          </p:style>
        </p:cxnSp>
      </p:grpSp>
      <p:sp>
        <p:nvSpPr>
          <p:cNvPr id="43" name="Rectangle 42"/>
          <p:cNvSpPr/>
          <p:nvPr/>
        </p:nvSpPr>
        <p:spPr>
          <a:xfrm>
            <a:off x="3863752" y="5111062"/>
            <a:ext cx="216024" cy="622194"/>
          </a:xfrm>
          <a:prstGeom prst="rect">
            <a:avLst/>
          </a:prstGeom>
          <a:solidFill>
            <a:srgbClr val="FFF7FA"/>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4" name="Group 43"/>
          <p:cNvGrpSpPr/>
          <p:nvPr/>
        </p:nvGrpSpPr>
        <p:grpSpPr>
          <a:xfrm>
            <a:off x="3282835" y="5114202"/>
            <a:ext cx="1589029" cy="921410"/>
            <a:chOff x="4024299" y="5263462"/>
            <a:chExt cx="1589029" cy="921410"/>
          </a:xfrm>
          <a:noFill/>
        </p:grpSpPr>
        <p:sp>
          <p:nvSpPr>
            <p:cNvPr id="45" name="TextBox 44"/>
            <p:cNvSpPr txBox="1"/>
            <p:nvPr/>
          </p:nvSpPr>
          <p:spPr>
            <a:xfrm>
              <a:off x="4038858" y="5846318"/>
              <a:ext cx="1574470" cy="338554"/>
            </a:xfrm>
            <a:prstGeom prst="rect">
              <a:avLst/>
            </a:prstGeom>
            <a:solidFill>
              <a:srgbClr val="FFF7FA"/>
            </a:solidFill>
          </p:spPr>
          <p:txBody>
            <a:bodyPr wrap="none" rtlCol="0">
              <a:spAutoFit/>
            </a:bodyPr>
            <a:lstStyle/>
            <a:p>
              <a:pPr algn="ctr"/>
              <a:r>
                <a:rPr lang="it-IT" sz="1600" dirty="0">
                  <a:solidFill>
                    <a:srgbClr val="821725"/>
                  </a:solidFill>
                </a:rPr>
                <a:t>Aumento ponderale 3%</a:t>
              </a:r>
            </a:p>
          </p:txBody>
        </p:sp>
        <p:cxnSp>
          <p:nvCxnSpPr>
            <p:cNvPr id="46" name="Straight Arrow Connector 45"/>
            <p:cNvCxnSpPr>
              <a:cxnSpLocks/>
            </p:cNvCxnSpPr>
            <p:nvPr/>
          </p:nvCxnSpPr>
          <p:spPr>
            <a:xfrm flipV="1">
              <a:off x="4024299" y="5263462"/>
              <a:ext cx="0" cy="622194"/>
            </a:xfrm>
            <a:prstGeom prst="straightConnector1">
              <a:avLst/>
            </a:prstGeom>
            <a:grpFill/>
            <a:ln w="38100">
              <a:solidFill>
                <a:srgbClr val="821725"/>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7" name="Group 46"/>
          <p:cNvGrpSpPr/>
          <p:nvPr/>
        </p:nvGrpSpPr>
        <p:grpSpPr>
          <a:xfrm>
            <a:off x="6888088" y="2019702"/>
            <a:ext cx="1978506" cy="3281506"/>
            <a:chOff x="6888088" y="2019702"/>
            <a:chExt cx="1978506" cy="3281506"/>
          </a:xfrm>
          <a:solidFill>
            <a:srgbClr val="FFF7FA"/>
          </a:solidFill>
        </p:grpSpPr>
        <p:grpSp>
          <p:nvGrpSpPr>
            <p:cNvPr id="48" name="Group 47"/>
            <p:cNvGrpSpPr/>
            <p:nvPr/>
          </p:nvGrpSpPr>
          <p:grpSpPr>
            <a:xfrm>
              <a:off x="6888088" y="2019702"/>
              <a:ext cx="1978506" cy="2808312"/>
              <a:chOff x="6888088" y="2019702"/>
              <a:chExt cx="1978506" cy="2808312"/>
            </a:xfrm>
            <a:grpFill/>
          </p:grpSpPr>
          <p:sp>
            <p:nvSpPr>
              <p:cNvPr id="50" name="Rectangle 49"/>
              <p:cNvSpPr/>
              <p:nvPr/>
            </p:nvSpPr>
            <p:spPr>
              <a:xfrm>
                <a:off x="7066394" y="2019702"/>
                <a:ext cx="1800200" cy="2808312"/>
              </a:xfrm>
              <a:prstGeom prst="rect">
                <a:avLst/>
              </a:prstGeom>
              <a:gr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50"/>
              <p:cNvSpPr/>
              <p:nvPr/>
            </p:nvSpPr>
            <p:spPr>
              <a:xfrm>
                <a:off x="6888088" y="4107552"/>
                <a:ext cx="288032" cy="216024"/>
              </a:xfrm>
              <a:prstGeom prst="rect">
                <a:avLst/>
              </a:prstGeom>
              <a:gr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53"/>
              <p:cNvSpPr/>
              <p:nvPr/>
            </p:nvSpPr>
            <p:spPr>
              <a:xfrm rot="20005662">
                <a:off x="7031341" y="4389105"/>
                <a:ext cx="144016" cy="144016"/>
              </a:xfrm>
              <a:prstGeom prst="rect">
                <a:avLst/>
              </a:prstGeom>
              <a:gr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54"/>
              <p:cNvSpPr/>
              <p:nvPr/>
            </p:nvSpPr>
            <p:spPr>
              <a:xfrm rot="20005662">
                <a:off x="7048485" y="4629135"/>
                <a:ext cx="144016" cy="144016"/>
              </a:xfrm>
              <a:prstGeom prst="rect">
                <a:avLst/>
              </a:prstGeom>
              <a:gr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9" name="Rectangle 48"/>
            <p:cNvSpPr/>
            <p:nvPr/>
          </p:nvSpPr>
          <p:spPr>
            <a:xfrm>
              <a:off x="7123162" y="4797152"/>
              <a:ext cx="1709142" cy="504056"/>
            </a:xfrm>
            <a:prstGeom prst="rect">
              <a:avLst/>
            </a:prstGeom>
            <a:gr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56" name="Straight Arrow Connector 55"/>
          <p:cNvCxnSpPr>
            <a:cxnSpLocks/>
          </p:cNvCxnSpPr>
          <p:nvPr/>
        </p:nvCxnSpPr>
        <p:spPr>
          <a:xfrm flipH="1">
            <a:off x="7180706" y="4701143"/>
            <a:ext cx="556951" cy="8413"/>
          </a:xfrm>
          <a:prstGeom prst="straightConnector1">
            <a:avLst/>
          </a:prstGeom>
          <a:ln w="38100">
            <a:solidFill>
              <a:srgbClr val="821725"/>
            </a:solidFill>
            <a:tailEnd type="triangle"/>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8112224" y="4531564"/>
            <a:ext cx="1686680" cy="338554"/>
          </a:xfrm>
          <a:prstGeom prst="rect">
            <a:avLst/>
          </a:prstGeom>
          <a:noFill/>
        </p:spPr>
        <p:txBody>
          <a:bodyPr wrap="none" rtlCol="0">
            <a:spAutoFit/>
          </a:bodyPr>
          <a:lstStyle/>
          <a:p>
            <a:pPr algn="ctr"/>
            <a:r>
              <a:rPr lang="it-IT" sz="1600" dirty="0">
                <a:solidFill>
                  <a:srgbClr val="821725"/>
                </a:solidFill>
              </a:rPr>
              <a:t>Aumento ponderale ≥5%</a:t>
            </a:r>
          </a:p>
        </p:txBody>
      </p:sp>
      <p:cxnSp>
        <p:nvCxnSpPr>
          <p:cNvPr id="58" name="Straight Arrow Connector 57"/>
          <p:cNvCxnSpPr>
            <a:cxnSpLocks/>
          </p:cNvCxnSpPr>
          <p:nvPr/>
        </p:nvCxnSpPr>
        <p:spPr>
          <a:xfrm flipH="1">
            <a:off x="7176120" y="4318659"/>
            <a:ext cx="497294" cy="142454"/>
          </a:xfrm>
          <a:prstGeom prst="straightConnector1">
            <a:avLst/>
          </a:prstGeom>
          <a:ln w="38100">
            <a:solidFill>
              <a:srgbClr val="821725"/>
            </a:solidFill>
            <a:tailEnd type="triangle"/>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7701953" y="4149080"/>
            <a:ext cx="2479519" cy="369332"/>
          </a:xfrm>
          <a:prstGeom prst="rect">
            <a:avLst/>
          </a:prstGeom>
          <a:noFill/>
        </p:spPr>
        <p:txBody>
          <a:bodyPr wrap="square" rtlCol="0">
            <a:spAutoFit/>
          </a:bodyPr>
          <a:lstStyle/>
          <a:p>
            <a:r>
              <a:rPr lang="it-IT" sz="1600" dirty="0">
                <a:solidFill>
                  <a:srgbClr val="821725"/>
                </a:solidFill>
              </a:rPr>
              <a:t>Bilirubina</a:t>
            </a:r>
            <a:r>
              <a:rPr lang="it-IT" dirty="0"/>
              <a:t> </a:t>
            </a:r>
            <a:r>
              <a:rPr lang="it-IT" sz="1600" dirty="0">
                <a:solidFill>
                  <a:srgbClr val="821725"/>
                </a:solidFill>
              </a:rPr>
              <a:t>~35 µmol/L</a:t>
            </a:r>
          </a:p>
        </p:txBody>
      </p:sp>
      <p:cxnSp>
        <p:nvCxnSpPr>
          <p:cNvPr id="60" name="Straight Arrow Connector 59"/>
          <p:cNvCxnSpPr>
            <a:cxnSpLocks/>
            <a:stCxn id="61" idx="1"/>
            <a:endCxn id="51" idx="0"/>
          </p:cNvCxnSpPr>
          <p:nvPr/>
        </p:nvCxnSpPr>
        <p:spPr>
          <a:xfrm flipH="1">
            <a:off x="7032104" y="3778878"/>
            <a:ext cx="405361" cy="328674"/>
          </a:xfrm>
          <a:prstGeom prst="straightConnector1">
            <a:avLst/>
          </a:prstGeom>
          <a:ln w="38100">
            <a:solidFill>
              <a:srgbClr val="821725"/>
            </a:solidFill>
            <a:tailEnd type="triangle"/>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7437465" y="3486490"/>
            <a:ext cx="1754879" cy="584775"/>
          </a:xfrm>
          <a:prstGeom prst="rect">
            <a:avLst/>
          </a:prstGeom>
          <a:noFill/>
        </p:spPr>
        <p:txBody>
          <a:bodyPr wrap="square" rtlCol="0">
            <a:spAutoFit/>
          </a:bodyPr>
          <a:lstStyle/>
          <a:p>
            <a:r>
              <a:rPr lang="it-IT" sz="1600" dirty="0">
                <a:solidFill>
                  <a:srgbClr val="821725"/>
                </a:solidFill>
              </a:rPr>
              <a:t>Creatinina ~1,5 x basale (Giorno 0) </a:t>
            </a:r>
          </a:p>
        </p:txBody>
      </p:sp>
      <p:sp>
        <p:nvSpPr>
          <p:cNvPr id="62" name="Rectangle: Rounded Corners 9"/>
          <p:cNvSpPr/>
          <p:nvPr/>
        </p:nvSpPr>
        <p:spPr>
          <a:xfrm>
            <a:off x="9192344" y="1414773"/>
            <a:ext cx="2840777" cy="2408571"/>
          </a:xfrm>
          <a:prstGeom prst="roundRect">
            <a:avLst>
              <a:gd name="adj" fmla="val 6250"/>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a:solidFill>
                  <a:schemeClr val="tx1"/>
                </a:solidFill>
              </a:rPr>
              <a:t>Domande</a:t>
            </a:r>
          </a:p>
          <a:p>
            <a:pPr algn="ctr"/>
            <a:endParaRPr lang="it-IT" sz="1600" dirty="0">
              <a:solidFill>
                <a:schemeClr val="tx1"/>
              </a:solidFill>
            </a:endParaRPr>
          </a:p>
          <a:p>
            <a:pPr algn="ctr"/>
            <a:r>
              <a:rPr lang="it-IT" sz="1600" dirty="0">
                <a:solidFill>
                  <a:schemeClr val="tx1"/>
                </a:solidFill>
              </a:rPr>
              <a:t>Si ritiene che questo </a:t>
            </a:r>
            <a:br>
              <a:rPr dirty="0"/>
            </a:br>
            <a:r>
              <a:rPr lang="it-IT" sz="1600" dirty="0">
                <a:solidFill>
                  <a:schemeClr val="tx1"/>
                </a:solidFill>
              </a:rPr>
              <a:t>paziente mostri i segni </a:t>
            </a:r>
            <a:br>
              <a:rPr dirty="0"/>
            </a:br>
            <a:r>
              <a:rPr lang="it-IT" sz="1600" dirty="0">
                <a:solidFill>
                  <a:schemeClr val="tx1"/>
                </a:solidFill>
              </a:rPr>
              <a:t>della VOD?</a:t>
            </a:r>
          </a:p>
          <a:p>
            <a:pPr algn="ctr"/>
            <a:endParaRPr lang="it-IT" sz="1600" dirty="0">
              <a:solidFill>
                <a:schemeClr val="tx1"/>
              </a:solidFill>
            </a:endParaRPr>
          </a:p>
          <a:p>
            <a:pPr algn="ctr"/>
            <a:r>
              <a:rPr lang="it-IT" sz="1600" dirty="0">
                <a:solidFill>
                  <a:schemeClr val="tx1"/>
                </a:solidFill>
              </a:rPr>
              <a:t>In caso affermativo, come verrebbe classificata la gravità della VOD in questo paziente al 18° giorno?</a:t>
            </a:r>
          </a:p>
        </p:txBody>
      </p:sp>
      <p:cxnSp>
        <p:nvCxnSpPr>
          <p:cNvPr id="63" name="Straight Arrow Connector 62"/>
          <p:cNvCxnSpPr/>
          <p:nvPr/>
        </p:nvCxnSpPr>
        <p:spPr>
          <a:xfrm>
            <a:off x="6023992" y="5295898"/>
            <a:ext cx="1008112" cy="0"/>
          </a:xfrm>
          <a:prstGeom prst="straightConnector1">
            <a:avLst/>
          </a:prstGeom>
          <a:ln w="38100">
            <a:solidFill>
              <a:srgbClr val="821725"/>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7176120" y="5150587"/>
            <a:ext cx="3110532" cy="338554"/>
          </a:xfrm>
          <a:prstGeom prst="rect">
            <a:avLst/>
          </a:prstGeom>
          <a:noFill/>
        </p:spPr>
        <p:txBody>
          <a:bodyPr wrap="none" rtlCol="0">
            <a:spAutoFit/>
          </a:bodyPr>
          <a:lstStyle/>
          <a:p>
            <a:pPr algn="ctr"/>
            <a:r>
              <a:rPr lang="it-IT" sz="1600" dirty="0">
                <a:solidFill>
                  <a:srgbClr val="821725"/>
                </a:solidFill>
              </a:rPr>
              <a:t>Tempo dal primo sintomo a 5 giorni</a:t>
            </a:r>
          </a:p>
        </p:txBody>
      </p:sp>
    </p:spTree>
    <p:extLst>
      <p:ext uri="{BB962C8B-B14F-4D97-AF65-F5344CB8AC3E}">
        <p14:creationId xmlns:p14="http://schemas.microsoft.com/office/powerpoint/2010/main" val="2311652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9" grpId="0"/>
      <p:bldP spid="61" grpId="0"/>
      <p:bldP spid="62" grpId="0" animBg="1"/>
      <p:bldP spid="6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p:cNvSpPr>
            <a:spLocks noGrp="1"/>
          </p:cNvSpPr>
          <p:nvPr>
            <p:ph type="title"/>
          </p:nvPr>
        </p:nvSpPr>
        <p:spPr/>
        <p:txBody>
          <a:bodyPr/>
          <a:lstStyle/>
          <a:p>
            <a:r>
              <a:rPr lang="it-IT"/>
              <a:t>Indice</a:t>
            </a:r>
            <a:endParaRPr lang="it-IT" dirty="0"/>
          </a:p>
        </p:txBody>
      </p:sp>
      <p:sp>
        <p:nvSpPr>
          <p:cNvPr id="21" name="Content Placeholder 20"/>
          <p:cNvSpPr>
            <a:spLocks noGrp="1"/>
          </p:cNvSpPr>
          <p:nvPr>
            <p:ph idx="1"/>
          </p:nvPr>
        </p:nvSpPr>
        <p:spPr/>
        <p:txBody>
          <a:bodyPr/>
          <a:lstStyle/>
          <a:p>
            <a:r>
              <a:rPr lang="it-IT"/>
              <a:t>Modulo 1: Trapianto delle cellule staminali ematopoietiche</a:t>
            </a:r>
          </a:p>
          <a:p>
            <a:endParaRPr lang="it-IT" dirty="0"/>
          </a:p>
          <a:p>
            <a:r>
              <a:rPr lang="it-IT"/>
              <a:t>Modulo 2: Fisiopatologia della malattia veno-occlusiva</a:t>
            </a:r>
          </a:p>
          <a:p>
            <a:endParaRPr lang="it-IT" dirty="0"/>
          </a:p>
          <a:p>
            <a:r>
              <a:rPr lang="it-IT"/>
              <a:t>Modulo 3: Diagnosi di malattia veno-occlusiva</a:t>
            </a:r>
          </a:p>
          <a:p>
            <a:endParaRPr lang="it-IT" dirty="0"/>
          </a:p>
          <a:p>
            <a:r>
              <a:rPr lang="it-IT"/>
              <a:t>Modulo 4: Valutazione e gestione della malattia veno-occlusiva</a:t>
            </a:r>
          </a:p>
          <a:p>
            <a:endParaRPr lang="it-IT" dirty="0"/>
          </a:p>
          <a:p>
            <a:r>
              <a:rPr lang="it-IT"/>
              <a:t>Modulo 5: Casi di studio della malattia veno-occlusiva</a:t>
            </a:r>
          </a:p>
          <a:p>
            <a:endParaRPr lang="it-IT" dirty="0"/>
          </a:p>
          <a:p>
            <a:endParaRPr lang="it-IT" dirty="0"/>
          </a:p>
          <a:p>
            <a:endParaRPr lang="it-IT" dirty="0"/>
          </a:p>
        </p:txBody>
      </p:sp>
      <p:sp>
        <p:nvSpPr>
          <p:cNvPr id="2" name="Text Placeholder 1"/>
          <p:cNvSpPr>
            <a:spLocks noGrp="1"/>
          </p:cNvSpPr>
          <p:nvPr>
            <p:ph type="body" sz="quarter" idx="10"/>
          </p:nvPr>
        </p:nvSpPr>
        <p:spPr/>
        <p:txBody>
          <a:bodyPr/>
          <a:lstStyle/>
          <a:p>
            <a:endParaRPr lang="en-GB"/>
          </a:p>
        </p:txBody>
      </p:sp>
      <p:sp>
        <p:nvSpPr>
          <p:cNvPr id="3" name="Text Placeholder 2"/>
          <p:cNvSpPr>
            <a:spLocks noGrp="1"/>
          </p:cNvSpPr>
          <p:nvPr>
            <p:ph type="body" sz="quarter" idx="11"/>
          </p:nvPr>
        </p:nvSpPr>
        <p:spPr/>
        <p:txBody>
          <a:bodyPr/>
          <a:lstStyle/>
          <a:p>
            <a:endParaRPr lang="en-GB"/>
          </a:p>
        </p:txBody>
      </p:sp>
    </p:spTree>
    <p:extLst>
      <p:ext uri="{BB962C8B-B14F-4D97-AF65-F5344CB8AC3E}">
        <p14:creationId xmlns:p14="http://schemas.microsoft.com/office/powerpoint/2010/main" val="41206158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t-IT" sz="2800" dirty="0"/>
              <a:t>Classificazione della gravità di EBMT modificata della VOD: Giorno 18</a:t>
            </a:r>
          </a:p>
        </p:txBody>
      </p:sp>
      <p:sp>
        <p:nvSpPr>
          <p:cNvPr id="3" name="Text Placeholder 2"/>
          <p:cNvSpPr>
            <a:spLocks noGrp="1"/>
          </p:cNvSpPr>
          <p:nvPr>
            <p:ph type="body" sz="quarter" idx="10"/>
          </p:nvPr>
        </p:nvSpPr>
        <p:spPr/>
        <p:txBody>
          <a:bodyPr/>
          <a:lstStyle/>
          <a:p>
            <a:r>
              <a:rPr lang="it-IT"/>
              <a:t>Mohty M et al. </a:t>
            </a:r>
            <a:r>
              <a:rPr lang="it-IT" i="1" dirty="0"/>
              <a:t>Bone Marrow Transplant </a:t>
            </a:r>
            <a:r>
              <a:rPr lang="it-IT"/>
              <a:t>2016;51:906–12</a:t>
            </a:r>
          </a:p>
        </p:txBody>
      </p:sp>
      <p:sp>
        <p:nvSpPr>
          <p:cNvPr id="6" name="Text Placeholder 5"/>
          <p:cNvSpPr>
            <a:spLocks noGrp="1"/>
          </p:cNvSpPr>
          <p:nvPr>
            <p:ph type="body" sz="quarter" idx="11"/>
          </p:nvPr>
        </p:nvSpPr>
        <p:spPr/>
        <p:txBody>
          <a:bodyPr/>
          <a:lstStyle/>
          <a:p>
            <a:r>
              <a:rPr lang="it-IT" dirty="0"/>
              <a:t>EBMT, </a:t>
            </a:r>
            <a:r>
              <a:rPr lang="en-GB" dirty="0">
                <a:latin typeface="Arial" pitchFamily="34" charset="0"/>
                <a:cs typeface="Arial" panose="020B0604020202020204" pitchFamily="34" charset="0"/>
              </a:rPr>
              <a:t>European Society for Blood and Marrow Transplantation (</a:t>
            </a:r>
            <a:r>
              <a:rPr lang="en-GB" dirty="0" err="1">
                <a:latin typeface="Arial" pitchFamily="34" charset="0"/>
                <a:cs typeface="Arial" panose="020B0604020202020204" pitchFamily="34" charset="0"/>
              </a:rPr>
              <a:t>Società</a:t>
            </a:r>
            <a:r>
              <a:rPr lang="en-GB" dirty="0">
                <a:latin typeface="Arial" pitchFamily="34" charset="0"/>
                <a:cs typeface="Arial" panose="020B0604020202020204" pitchFamily="34" charset="0"/>
              </a:rPr>
              <a:t> </a:t>
            </a:r>
            <a:r>
              <a:rPr lang="en-GB" dirty="0" err="1">
                <a:latin typeface="Arial" pitchFamily="34" charset="0"/>
                <a:cs typeface="Arial" panose="020B0604020202020204" pitchFamily="34" charset="0"/>
              </a:rPr>
              <a:t>europea</a:t>
            </a:r>
            <a:r>
              <a:rPr lang="en-GB" dirty="0">
                <a:latin typeface="Arial" pitchFamily="34" charset="0"/>
                <a:cs typeface="Arial" panose="020B0604020202020204" pitchFamily="34" charset="0"/>
              </a:rPr>
              <a:t> per </a:t>
            </a:r>
            <a:r>
              <a:rPr lang="en-GB" dirty="0" err="1">
                <a:latin typeface="Arial" pitchFamily="34" charset="0"/>
                <a:cs typeface="Arial" panose="020B0604020202020204" pitchFamily="34" charset="0"/>
              </a:rPr>
              <a:t>i</a:t>
            </a:r>
            <a:r>
              <a:rPr lang="en-GB" dirty="0">
                <a:latin typeface="Arial" pitchFamily="34" charset="0"/>
                <a:cs typeface="Arial" panose="020B0604020202020204" pitchFamily="34" charset="0"/>
              </a:rPr>
              <a:t> </a:t>
            </a:r>
            <a:r>
              <a:rPr lang="en-GB" dirty="0" err="1">
                <a:latin typeface="Arial" pitchFamily="34" charset="0"/>
                <a:cs typeface="Arial" panose="020B0604020202020204" pitchFamily="34" charset="0"/>
              </a:rPr>
              <a:t>trapianti</a:t>
            </a:r>
            <a:r>
              <a:rPr lang="en-GB" dirty="0">
                <a:latin typeface="Arial" pitchFamily="34" charset="0"/>
                <a:cs typeface="Arial" panose="020B0604020202020204" pitchFamily="34" charset="0"/>
              </a:rPr>
              <a:t> di </a:t>
            </a:r>
            <a:r>
              <a:rPr lang="en-GB" dirty="0" err="1">
                <a:latin typeface="Arial" pitchFamily="34" charset="0"/>
                <a:cs typeface="Arial" panose="020B0604020202020204" pitchFamily="34" charset="0"/>
              </a:rPr>
              <a:t>midollo</a:t>
            </a:r>
            <a:r>
              <a:rPr lang="en-GB" dirty="0">
                <a:latin typeface="Arial" pitchFamily="34" charset="0"/>
                <a:cs typeface="Arial" panose="020B0604020202020204" pitchFamily="34" charset="0"/>
              </a:rPr>
              <a:t> </a:t>
            </a:r>
            <a:r>
              <a:rPr lang="en-GB" dirty="0" err="1">
                <a:latin typeface="Arial" pitchFamily="34" charset="0"/>
                <a:cs typeface="Arial" panose="020B0604020202020204" pitchFamily="34" charset="0"/>
              </a:rPr>
              <a:t>osseo</a:t>
            </a:r>
            <a:r>
              <a:rPr lang="en-GB" dirty="0">
                <a:latin typeface="Arial" pitchFamily="34" charset="0"/>
                <a:cs typeface="Arial" panose="020B0604020202020204" pitchFamily="34" charset="0"/>
              </a:rPr>
              <a:t>)</a:t>
            </a:r>
            <a:r>
              <a:rPr lang="it-IT" dirty="0">
                <a:latin typeface="Arial" pitchFamily="34" charset="0"/>
                <a:cs typeface="Arial" panose="020B0604020202020204" pitchFamily="34" charset="0"/>
              </a:rPr>
              <a:t>;</a:t>
            </a:r>
            <a:r>
              <a:rPr lang="it-IT" dirty="0"/>
              <a:t> </a:t>
            </a:r>
            <a:br>
              <a:rPr dirty="0"/>
            </a:br>
            <a:r>
              <a:rPr lang="it-IT" dirty="0"/>
              <a:t>MOD/MOF, disfunzione multiorgano/insufficienza multiorgano; VOD, malattia veno-occlusiva</a:t>
            </a:r>
          </a:p>
        </p:txBody>
      </p:sp>
      <p:grpSp>
        <p:nvGrpSpPr>
          <p:cNvPr id="20" name="Group 19"/>
          <p:cNvGrpSpPr/>
          <p:nvPr/>
        </p:nvGrpSpPr>
        <p:grpSpPr>
          <a:xfrm>
            <a:off x="109329" y="1268760"/>
            <a:ext cx="11125673" cy="4916428"/>
            <a:chOff x="-3685" y="1328624"/>
            <a:chExt cx="11125673" cy="4916428"/>
          </a:xfrm>
        </p:grpSpPr>
        <p:sp>
          <p:nvSpPr>
            <p:cNvPr id="55" name="TextBox 54"/>
            <p:cNvSpPr txBox="1"/>
            <p:nvPr/>
          </p:nvSpPr>
          <p:spPr>
            <a:xfrm>
              <a:off x="-3685" y="1976403"/>
              <a:ext cx="2506587" cy="523220"/>
            </a:xfrm>
            <a:prstGeom prst="rect">
              <a:avLst/>
            </a:prstGeom>
            <a:noFill/>
          </p:spPr>
          <p:txBody>
            <a:bodyPr wrap="square" rtlCol="0">
              <a:spAutoFit/>
            </a:bodyPr>
            <a:lstStyle/>
            <a:p>
              <a:pPr algn="r"/>
              <a:r>
                <a:rPr lang="it-IT" sz="1400" b="1" dirty="0"/>
                <a:t>Tempo dai primi sintomi clinici della VOD</a:t>
              </a:r>
              <a:endParaRPr lang="it-IT" sz="1400" b="1" baseline="30000" dirty="0"/>
            </a:p>
          </p:txBody>
        </p:sp>
        <p:sp>
          <p:nvSpPr>
            <p:cNvPr id="77" name="TextBox 76"/>
            <p:cNvSpPr txBox="1"/>
            <p:nvPr/>
          </p:nvSpPr>
          <p:spPr>
            <a:xfrm>
              <a:off x="533022" y="2728173"/>
              <a:ext cx="1942993" cy="307777"/>
            </a:xfrm>
            <a:prstGeom prst="rect">
              <a:avLst/>
            </a:prstGeom>
            <a:noFill/>
          </p:spPr>
          <p:txBody>
            <a:bodyPr wrap="square" rtlCol="0">
              <a:spAutoFit/>
            </a:bodyPr>
            <a:lstStyle/>
            <a:p>
              <a:pPr algn="r"/>
              <a:r>
                <a:rPr lang="it-IT" sz="1400" b="1" dirty="0"/>
                <a:t>Bilirubina (mg/dL)</a:t>
              </a:r>
            </a:p>
          </p:txBody>
        </p:sp>
        <p:sp>
          <p:nvSpPr>
            <p:cNvPr id="90" name="TextBox 89"/>
            <p:cNvSpPr txBox="1"/>
            <p:nvPr/>
          </p:nvSpPr>
          <p:spPr>
            <a:xfrm>
              <a:off x="396340" y="2924944"/>
              <a:ext cx="2130262" cy="307777"/>
            </a:xfrm>
            <a:prstGeom prst="rect">
              <a:avLst/>
            </a:prstGeom>
            <a:noFill/>
          </p:spPr>
          <p:txBody>
            <a:bodyPr wrap="square" rtlCol="0">
              <a:spAutoFit/>
            </a:bodyPr>
            <a:lstStyle/>
            <a:p>
              <a:pPr algn="r"/>
              <a:r>
                <a:rPr lang="it-IT" sz="1400" b="1" dirty="0"/>
                <a:t>Bilirubina (μmol/L)</a:t>
              </a:r>
            </a:p>
          </p:txBody>
        </p:sp>
        <p:sp>
          <p:nvSpPr>
            <p:cNvPr id="94" name="TextBox 93"/>
            <p:cNvSpPr txBox="1"/>
            <p:nvPr/>
          </p:nvSpPr>
          <p:spPr>
            <a:xfrm>
              <a:off x="355222" y="3704888"/>
              <a:ext cx="2173151" cy="307777"/>
            </a:xfrm>
            <a:prstGeom prst="rect">
              <a:avLst/>
            </a:prstGeom>
            <a:noFill/>
          </p:spPr>
          <p:txBody>
            <a:bodyPr wrap="square" rtlCol="0">
              <a:spAutoFit/>
            </a:bodyPr>
            <a:lstStyle/>
            <a:p>
              <a:pPr algn="r"/>
              <a:r>
                <a:rPr lang="it-IT" sz="1400" b="1" dirty="0"/>
                <a:t>Cinetica della bilirubina</a:t>
              </a:r>
            </a:p>
          </p:txBody>
        </p:sp>
        <p:sp>
          <p:nvSpPr>
            <p:cNvPr id="95" name="TextBox 94"/>
            <p:cNvSpPr txBox="1"/>
            <p:nvPr/>
          </p:nvSpPr>
          <p:spPr>
            <a:xfrm>
              <a:off x="728873" y="4413631"/>
              <a:ext cx="1747142" cy="307777"/>
            </a:xfrm>
            <a:prstGeom prst="rect">
              <a:avLst/>
            </a:prstGeom>
            <a:noFill/>
          </p:spPr>
          <p:txBody>
            <a:bodyPr wrap="square" rtlCol="0">
              <a:spAutoFit/>
            </a:bodyPr>
            <a:lstStyle/>
            <a:p>
              <a:pPr algn="r"/>
              <a:r>
                <a:rPr lang="it-IT" sz="1400" b="1" dirty="0"/>
                <a:t>Transaminasi</a:t>
              </a:r>
            </a:p>
          </p:txBody>
        </p:sp>
        <p:sp>
          <p:nvSpPr>
            <p:cNvPr id="120" name="TextBox 119"/>
            <p:cNvSpPr txBox="1"/>
            <p:nvPr/>
          </p:nvSpPr>
          <p:spPr>
            <a:xfrm>
              <a:off x="753374" y="4987147"/>
              <a:ext cx="1747142" cy="307777"/>
            </a:xfrm>
            <a:prstGeom prst="rect">
              <a:avLst/>
            </a:prstGeom>
            <a:noFill/>
          </p:spPr>
          <p:txBody>
            <a:bodyPr wrap="square" rtlCol="0">
              <a:spAutoFit/>
            </a:bodyPr>
            <a:lstStyle/>
            <a:p>
              <a:pPr algn="r"/>
              <a:r>
                <a:rPr lang="it-IT" sz="1400" b="1" dirty="0"/>
                <a:t>Aumento ponderale</a:t>
              </a:r>
              <a:endParaRPr lang="it-IT" sz="1400" b="1" baseline="30000" dirty="0"/>
            </a:p>
          </p:txBody>
        </p:sp>
        <p:sp>
          <p:nvSpPr>
            <p:cNvPr id="133" name="TextBox 132"/>
            <p:cNvSpPr txBox="1"/>
            <p:nvPr/>
          </p:nvSpPr>
          <p:spPr>
            <a:xfrm>
              <a:off x="762843" y="5674367"/>
              <a:ext cx="1747142" cy="307777"/>
            </a:xfrm>
            <a:prstGeom prst="rect">
              <a:avLst/>
            </a:prstGeom>
            <a:noFill/>
          </p:spPr>
          <p:txBody>
            <a:bodyPr wrap="square" rtlCol="0">
              <a:spAutoFit/>
            </a:bodyPr>
            <a:lstStyle/>
            <a:p>
              <a:pPr algn="r"/>
              <a:r>
                <a:rPr lang="it-IT" sz="1400" b="1" dirty="0"/>
                <a:t>Funzione renale</a:t>
              </a:r>
            </a:p>
          </p:txBody>
        </p:sp>
        <p:sp>
          <p:nvSpPr>
            <p:cNvPr id="5" name="Rectangle: Rounded Corners 4"/>
            <p:cNvSpPr/>
            <p:nvPr/>
          </p:nvSpPr>
          <p:spPr>
            <a:xfrm>
              <a:off x="2581047" y="1332017"/>
              <a:ext cx="1538382" cy="4591026"/>
            </a:xfrm>
            <a:prstGeom prst="roundRect">
              <a:avLst>
                <a:gd name="adj" fmla="val 10000"/>
              </a:avLst>
            </a:prstGeom>
            <a:gradFill>
              <a:gsLst>
                <a:gs pos="0">
                  <a:schemeClr val="bg1">
                    <a:lumMod val="85000"/>
                  </a:schemeClr>
                </a:gs>
                <a:gs pos="50000">
                  <a:schemeClr val="bg1">
                    <a:lumMod val="95000"/>
                  </a:schemeClr>
                </a:gs>
                <a:gs pos="100000">
                  <a:schemeClr val="bg1">
                    <a:shade val="100000"/>
                    <a:satMod val="115000"/>
                  </a:schemeClr>
                </a:gs>
              </a:gsLst>
              <a:lin ang="10800000" scaled="1"/>
            </a:gradFill>
            <a:ln w="19050">
              <a:solidFill>
                <a:srgbClr val="E60060"/>
              </a:solidFill>
            </a:ln>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135" name="Rectangle 134"/>
            <p:cNvSpPr/>
            <p:nvPr/>
          </p:nvSpPr>
          <p:spPr>
            <a:xfrm>
              <a:off x="3427815" y="1421682"/>
              <a:ext cx="646331" cy="341632"/>
            </a:xfrm>
            <a:prstGeom prst="rect">
              <a:avLst/>
            </a:prstGeom>
          </p:spPr>
          <p:txBody>
            <a:bodyPr wrap="none">
              <a:spAutoFit/>
            </a:bodyPr>
            <a:lstStyle/>
            <a:p>
              <a:pPr algn="ctr" defTabSz="889000">
                <a:lnSpc>
                  <a:spcPct val="90000"/>
                </a:lnSpc>
                <a:spcBef>
                  <a:spcPct val="0"/>
                </a:spcBef>
                <a:spcAft>
                  <a:spcPct val="35000"/>
                </a:spcAft>
              </a:pPr>
              <a:r>
                <a:rPr lang="it-IT" b="1" dirty="0">
                  <a:solidFill>
                    <a:schemeClr val="bg1">
                      <a:lumMod val="50000"/>
                    </a:schemeClr>
                  </a:solidFill>
                  <a:latin typeface="Arial" panose="020B0604020202020204" pitchFamily="34" charset="0"/>
                </a:rPr>
                <a:t>Lieve</a:t>
              </a:r>
              <a:endParaRPr lang="it-IT" b="1" baseline="30000" dirty="0">
                <a:solidFill>
                  <a:schemeClr val="bg1">
                    <a:lumMod val="50000"/>
                  </a:schemeClr>
                </a:solidFill>
                <a:latin typeface="Arial" panose="020B0604020202020204" pitchFamily="34" charset="0"/>
                <a:cs typeface="Arial" panose="020B0604020202020204" pitchFamily="34" charset="0"/>
              </a:endParaRPr>
            </a:p>
          </p:txBody>
        </p:sp>
        <p:sp>
          <p:nvSpPr>
            <p:cNvPr id="9" name="Rounded Rectangle 8"/>
            <p:cNvSpPr/>
            <p:nvPr/>
          </p:nvSpPr>
          <p:spPr>
            <a:xfrm>
              <a:off x="2921668" y="4303355"/>
              <a:ext cx="1404223" cy="559107"/>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a:solidFill>
                    <a:schemeClr val="tx1"/>
                  </a:solidFill>
                </a:rPr>
                <a:t>≤2 × normale</a:t>
              </a:r>
            </a:p>
          </p:txBody>
        </p:sp>
        <p:sp>
          <p:nvSpPr>
            <p:cNvPr id="152" name="Rounded Rectangle 151"/>
            <p:cNvSpPr/>
            <p:nvPr/>
          </p:nvSpPr>
          <p:spPr>
            <a:xfrm>
              <a:off x="2921668" y="4941153"/>
              <a:ext cx="1404223" cy="430543"/>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a:solidFill>
                    <a:schemeClr val="tx1"/>
                  </a:solidFill>
                </a:rPr>
                <a:t>&lt;5%</a:t>
              </a:r>
            </a:p>
          </p:txBody>
        </p:sp>
        <p:sp>
          <p:nvSpPr>
            <p:cNvPr id="153" name="Rounded Rectangle 152"/>
            <p:cNvSpPr/>
            <p:nvPr/>
          </p:nvSpPr>
          <p:spPr>
            <a:xfrm>
              <a:off x="2921668" y="5442236"/>
              <a:ext cx="1404223" cy="802816"/>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a:solidFill>
                    <a:schemeClr val="tx1"/>
                  </a:solidFill>
                </a:rPr>
                <a:t>&lt;1,2 × basale al trapianto</a:t>
              </a:r>
            </a:p>
          </p:txBody>
        </p:sp>
        <p:sp>
          <p:nvSpPr>
            <p:cNvPr id="155" name="Rounded Rectangle 154"/>
            <p:cNvSpPr/>
            <p:nvPr/>
          </p:nvSpPr>
          <p:spPr>
            <a:xfrm>
              <a:off x="2921668" y="2682179"/>
              <a:ext cx="1404223" cy="602805"/>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a:solidFill>
                    <a:schemeClr val="tx1"/>
                  </a:solidFill>
                  <a:latin typeface="Arial" panose="020B0604020202020204" pitchFamily="34" charset="0"/>
                </a:rPr>
                <a:t>≥2 e &lt;3</a:t>
              </a:r>
            </a:p>
            <a:p>
              <a:pPr algn="ctr"/>
              <a:r>
                <a:rPr lang="it-IT" sz="1600" b="1" dirty="0">
                  <a:solidFill>
                    <a:schemeClr val="accent1"/>
                  </a:solidFill>
                  <a:latin typeface="Arial" panose="020B0604020202020204" pitchFamily="34" charset="0"/>
                </a:rPr>
                <a:t>≥34 e &lt;51</a:t>
              </a:r>
              <a:endParaRPr lang="it-IT" sz="1600" b="1" dirty="0">
                <a:solidFill>
                  <a:schemeClr val="accent1"/>
                </a:solidFill>
              </a:endParaRPr>
            </a:p>
          </p:txBody>
        </p:sp>
        <p:sp>
          <p:nvSpPr>
            <p:cNvPr id="156" name="Rounded Rectangle 155"/>
            <p:cNvSpPr/>
            <p:nvPr/>
          </p:nvSpPr>
          <p:spPr>
            <a:xfrm>
              <a:off x="2921668" y="1914583"/>
              <a:ext cx="1404223" cy="708415"/>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a:solidFill>
                    <a:schemeClr val="tx1"/>
                  </a:solidFill>
                  <a:latin typeface="Arial" panose="020B0604020202020204" pitchFamily="34" charset="0"/>
                </a:rPr>
                <a:t>&gt;7 giorni</a:t>
              </a:r>
              <a:endParaRPr lang="it-IT" sz="1600" dirty="0">
                <a:solidFill>
                  <a:schemeClr val="tx1"/>
                </a:solidFill>
              </a:endParaRPr>
            </a:p>
          </p:txBody>
        </p:sp>
        <p:sp>
          <p:nvSpPr>
            <p:cNvPr id="8" name="Rectangle: Rounded Corners 7"/>
            <p:cNvSpPr/>
            <p:nvPr/>
          </p:nvSpPr>
          <p:spPr>
            <a:xfrm>
              <a:off x="4864292" y="1332017"/>
              <a:ext cx="1538382" cy="4591026"/>
            </a:xfrm>
            <a:prstGeom prst="roundRect">
              <a:avLst>
                <a:gd name="adj" fmla="val 10000"/>
              </a:avLst>
            </a:prstGeom>
            <a:gradFill>
              <a:gsLst>
                <a:gs pos="0">
                  <a:schemeClr val="bg1">
                    <a:lumMod val="75000"/>
                  </a:schemeClr>
                </a:gs>
                <a:gs pos="50000">
                  <a:schemeClr val="bg1">
                    <a:lumMod val="85000"/>
                  </a:schemeClr>
                </a:gs>
                <a:gs pos="100000">
                  <a:schemeClr val="bg1"/>
                </a:gs>
              </a:gsLst>
              <a:lin ang="10800000" scaled="1"/>
            </a:gradFill>
            <a:ln w="19050">
              <a:solidFill>
                <a:srgbClr val="E60060"/>
              </a:solidFill>
            </a:ln>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136" name="Rectangle 135"/>
            <p:cNvSpPr/>
            <p:nvPr/>
          </p:nvSpPr>
          <p:spPr>
            <a:xfrm>
              <a:off x="5125150" y="1433850"/>
              <a:ext cx="1210588" cy="341632"/>
            </a:xfrm>
            <a:prstGeom prst="rect">
              <a:avLst/>
            </a:prstGeom>
          </p:spPr>
          <p:txBody>
            <a:bodyPr wrap="none">
              <a:spAutoFit/>
            </a:bodyPr>
            <a:lstStyle/>
            <a:p>
              <a:pPr algn="r" defTabSz="889000">
                <a:lnSpc>
                  <a:spcPct val="90000"/>
                </a:lnSpc>
                <a:spcBef>
                  <a:spcPct val="0"/>
                </a:spcBef>
                <a:spcAft>
                  <a:spcPct val="35000"/>
                </a:spcAft>
              </a:pPr>
              <a:r>
                <a:rPr lang="it-IT" b="1" dirty="0">
                  <a:solidFill>
                    <a:schemeClr val="bg1">
                      <a:lumMod val="50000"/>
                    </a:schemeClr>
                  </a:solidFill>
                  <a:latin typeface="Arial" panose="020B0604020202020204" pitchFamily="34" charset="0"/>
                </a:rPr>
                <a:t>Moderata</a:t>
              </a:r>
              <a:endParaRPr lang="it-IT" b="1" baseline="30000" dirty="0">
                <a:solidFill>
                  <a:schemeClr val="bg1">
                    <a:lumMod val="50000"/>
                  </a:schemeClr>
                </a:solidFill>
                <a:latin typeface="Arial" panose="020B0604020202020204" pitchFamily="34" charset="0"/>
                <a:cs typeface="Arial" panose="020B0604020202020204" pitchFamily="34" charset="0"/>
              </a:endParaRPr>
            </a:p>
          </p:txBody>
        </p:sp>
        <p:sp>
          <p:nvSpPr>
            <p:cNvPr id="157" name="Rounded Rectangle 156"/>
            <p:cNvSpPr/>
            <p:nvPr/>
          </p:nvSpPr>
          <p:spPr>
            <a:xfrm>
              <a:off x="5215716" y="4303355"/>
              <a:ext cx="1404223" cy="559107"/>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a:solidFill>
                    <a:schemeClr val="tx1"/>
                  </a:solidFill>
                </a:rPr>
                <a:t>&gt;2 e ≤5 </a:t>
              </a:r>
              <a:br/>
              <a:r>
                <a:rPr lang="it-IT" sz="1600" dirty="0">
                  <a:solidFill>
                    <a:schemeClr val="tx1"/>
                  </a:solidFill>
                </a:rPr>
                <a:t>× normale</a:t>
              </a:r>
            </a:p>
          </p:txBody>
        </p:sp>
        <p:sp>
          <p:nvSpPr>
            <p:cNvPr id="158" name="Rounded Rectangle 157"/>
            <p:cNvSpPr/>
            <p:nvPr/>
          </p:nvSpPr>
          <p:spPr>
            <a:xfrm>
              <a:off x="5215716" y="4941153"/>
              <a:ext cx="1404223" cy="430543"/>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it-IT" sz="1500" dirty="0">
                  <a:solidFill>
                    <a:schemeClr val="tx1"/>
                  </a:solidFill>
                </a:rPr>
                <a:t>≥5% e &lt;10%</a:t>
              </a:r>
            </a:p>
          </p:txBody>
        </p:sp>
        <p:sp>
          <p:nvSpPr>
            <p:cNvPr id="159" name="Rounded Rectangle 158"/>
            <p:cNvSpPr/>
            <p:nvPr/>
          </p:nvSpPr>
          <p:spPr>
            <a:xfrm>
              <a:off x="5215716" y="5442236"/>
              <a:ext cx="1404223" cy="802816"/>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it-IT" sz="1600" dirty="0">
                  <a:solidFill>
                    <a:schemeClr val="tx1"/>
                  </a:solidFill>
                </a:rPr>
                <a:t>≥1,2 e &lt;1,5 × basale al trapianto</a:t>
              </a:r>
            </a:p>
          </p:txBody>
        </p:sp>
        <p:sp>
          <p:nvSpPr>
            <p:cNvPr id="161" name="Rounded Rectangle 160"/>
            <p:cNvSpPr/>
            <p:nvPr/>
          </p:nvSpPr>
          <p:spPr>
            <a:xfrm>
              <a:off x="5215716" y="2682179"/>
              <a:ext cx="1404223" cy="602805"/>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a:solidFill>
                    <a:schemeClr val="tx1"/>
                  </a:solidFill>
                </a:rPr>
                <a:t>≥3 e &lt;5</a:t>
              </a:r>
            </a:p>
            <a:p>
              <a:pPr algn="ctr"/>
              <a:r>
                <a:rPr lang="it-IT" sz="1600" dirty="0">
                  <a:solidFill>
                    <a:schemeClr val="tx1"/>
                  </a:solidFill>
                </a:rPr>
                <a:t>≥51 e &lt;85</a:t>
              </a:r>
            </a:p>
          </p:txBody>
        </p:sp>
        <p:sp>
          <p:nvSpPr>
            <p:cNvPr id="162" name="Rounded Rectangle 161"/>
            <p:cNvSpPr/>
            <p:nvPr/>
          </p:nvSpPr>
          <p:spPr>
            <a:xfrm>
              <a:off x="5215716" y="1914583"/>
              <a:ext cx="1404223" cy="708415"/>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a:solidFill>
                    <a:schemeClr val="accent1"/>
                  </a:solidFill>
                </a:rPr>
                <a:t>5–7 giorni</a:t>
              </a:r>
            </a:p>
          </p:txBody>
        </p:sp>
        <p:sp>
          <p:nvSpPr>
            <p:cNvPr id="137" name="Rectangle 136"/>
            <p:cNvSpPr/>
            <p:nvPr/>
          </p:nvSpPr>
          <p:spPr>
            <a:xfrm>
              <a:off x="7638361" y="1406611"/>
              <a:ext cx="941283" cy="341632"/>
            </a:xfrm>
            <a:prstGeom prst="rect">
              <a:avLst/>
            </a:prstGeom>
          </p:spPr>
          <p:txBody>
            <a:bodyPr wrap="none">
              <a:spAutoFit/>
            </a:bodyPr>
            <a:lstStyle/>
            <a:p>
              <a:pPr algn="r" defTabSz="889000">
                <a:lnSpc>
                  <a:spcPct val="90000"/>
                </a:lnSpc>
                <a:spcBef>
                  <a:spcPct val="0"/>
                </a:spcBef>
                <a:spcAft>
                  <a:spcPct val="35000"/>
                </a:spcAft>
              </a:pPr>
              <a:r>
                <a:rPr lang="it-IT" b="1" dirty="0">
                  <a:solidFill>
                    <a:schemeClr val="bg1"/>
                  </a:solidFill>
                  <a:latin typeface="Arial" panose="020B0604020202020204" pitchFamily="34" charset="0"/>
                </a:rPr>
                <a:t>Grave</a:t>
              </a:r>
            </a:p>
          </p:txBody>
        </p:sp>
        <p:sp>
          <p:nvSpPr>
            <p:cNvPr id="14" name="Rectangle: Rounded Corners 13"/>
            <p:cNvSpPr/>
            <p:nvPr/>
          </p:nvSpPr>
          <p:spPr>
            <a:xfrm>
              <a:off x="9424456" y="1332017"/>
              <a:ext cx="1537136" cy="4591026"/>
            </a:xfrm>
            <a:prstGeom prst="roundRect">
              <a:avLst>
                <a:gd name="adj" fmla="val 10000"/>
              </a:avLst>
            </a:prstGeom>
            <a:gradFill>
              <a:gsLst>
                <a:gs pos="0">
                  <a:schemeClr val="bg1">
                    <a:lumMod val="50000"/>
                  </a:schemeClr>
                </a:gs>
                <a:gs pos="100000">
                  <a:schemeClr val="bg1">
                    <a:lumMod val="50000"/>
                  </a:schemeClr>
                </a:gs>
              </a:gsLst>
              <a:lin ang="10800000" scaled="1"/>
            </a:gradFill>
            <a:ln w="19050">
              <a:solidFill>
                <a:srgbClr val="E60060"/>
              </a:solidFill>
            </a:ln>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138" name="Rectangle 137"/>
            <p:cNvSpPr/>
            <p:nvPr/>
          </p:nvSpPr>
          <p:spPr>
            <a:xfrm>
              <a:off x="9366073" y="1328624"/>
              <a:ext cx="1595520" cy="590931"/>
            </a:xfrm>
            <a:prstGeom prst="rect">
              <a:avLst/>
            </a:prstGeom>
          </p:spPr>
          <p:txBody>
            <a:bodyPr wrap="square">
              <a:spAutoFit/>
            </a:bodyPr>
            <a:lstStyle/>
            <a:p>
              <a:pPr algn="r" defTabSz="711200">
                <a:lnSpc>
                  <a:spcPct val="90000"/>
                </a:lnSpc>
                <a:spcBef>
                  <a:spcPct val="0"/>
                </a:spcBef>
                <a:spcAft>
                  <a:spcPct val="35000"/>
                </a:spcAft>
              </a:pPr>
              <a:r>
                <a:rPr lang="it-IT" b="1" dirty="0">
                  <a:solidFill>
                    <a:schemeClr val="bg1"/>
                  </a:solidFill>
                  <a:latin typeface="Arial" panose="020B0604020202020204" pitchFamily="34" charset="0"/>
                </a:rPr>
                <a:t>Molto grave – MOD/MOF</a:t>
              </a:r>
              <a:endParaRPr lang="it-IT" b="1" baseline="30000" dirty="0">
                <a:solidFill>
                  <a:schemeClr val="bg1"/>
                </a:solidFill>
                <a:latin typeface="Arial" panose="020B0604020202020204" pitchFamily="34" charset="0"/>
                <a:cs typeface="Arial" panose="020B0604020202020204" pitchFamily="34" charset="0"/>
              </a:endParaRPr>
            </a:p>
          </p:txBody>
        </p:sp>
        <p:sp>
          <p:nvSpPr>
            <p:cNvPr id="170" name="Rounded Rectangle 169"/>
            <p:cNvSpPr/>
            <p:nvPr/>
          </p:nvSpPr>
          <p:spPr>
            <a:xfrm>
              <a:off x="9717765" y="4303355"/>
              <a:ext cx="1404223" cy="559107"/>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a:solidFill>
                    <a:schemeClr val="tx1"/>
                  </a:solidFill>
                </a:rPr>
                <a:t>&gt;8 × normale</a:t>
              </a:r>
            </a:p>
          </p:txBody>
        </p:sp>
        <p:sp>
          <p:nvSpPr>
            <p:cNvPr id="171" name="Rounded Rectangle 170"/>
            <p:cNvSpPr/>
            <p:nvPr/>
          </p:nvSpPr>
          <p:spPr>
            <a:xfrm>
              <a:off x="9717765" y="4941153"/>
              <a:ext cx="1404223" cy="430543"/>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a:solidFill>
                    <a:schemeClr val="tx1"/>
                  </a:solidFill>
                </a:rPr>
                <a:t>≥10%</a:t>
              </a:r>
            </a:p>
          </p:txBody>
        </p:sp>
        <p:sp>
          <p:nvSpPr>
            <p:cNvPr id="172" name="Rounded Rectangle 171"/>
            <p:cNvSpPr/>
            <p:nvPr/>
          </p:nvSpPr>
          <p:spPr>
            <a:xfrm>
              <a:off x="9717765" y="5442236"/>
              <a:ext cx="1404223" cy="802816"/>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a:solidFill>
                    <a:schemeClr val="tx1"/>
                  </a:solidFill>
                </a:rPr>
                <a:t>≥2 × basale </a:t>
              </a:r>
              <a:br/>
              <a:r>
                <a:rPr lang="it-IT" sz="1600" dirty="0">
                  <a:solidFill>
                    <a:schemeClr val="tx1"/>
                  </a:solidFill>
                </a:rPr>
                <a:t>al trapianto</a:t>
              </a:r>
            </a:p>
          </p:txBody>
        </p:sp>
        <p:sp>
          <p:nvSpPr>
            <p:cNvPr id="173" name="Rounded Rectangle 172"/>
            <p:cNvSpPr/>
            <p:nvPr/>
          </p:nvSpPr>
          <p:spPr>
            <a:xfrm>
              <a:off x="9717765" y="3183262"/>
              <a:ext cx="1404223" cy="430543"/>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a:solidFill>
                    <a:schemeClr val="tx1"/>
                  </a:solidFill>
                </a:rPr>
                <a:t>≥136</a:t>
              </a:r>
              <a:endParaRPr lang="it-IT" sz="1600" dirty="0">
                <a:solidFill>
                  <a:schemeClr val="tx1"/>
                </a:solidFill>
              </a:endParaRPr>
            </a:p>
          </p:txBody>
        </p:sp>
        <p:sp>
          <p:nvSpPr>
            <p:cNvPr id="174" name="Rounded Rectangle 173"/>
            <p:cNvSpPr/>
            <p:nvPr/>
          </p:nvSpPr>
          <p:spPr>
            <a:xfrm>
              <a:off x="9717765" y="2682179"/>
              <a:ext cx="1404223" cy="430543"/>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a:solidFill>
                    <a:schemeClr val="tx1"/>
                  </a:solidFill>
                </a:rPr>
                <a:t>≥8</a:t>
              </a:r>
            </a:p>
          </p:txBody>
        </p:sp>
        <p:sp>
          <p:nvSpPr>
            <p:cNvPr id="175" name="Rounded Rectangle 174"/>
            <p:cNvSpPr/>
            <p:nvPr/>
          </p:nvSpPr>
          <p:spPr>
            <a:xfrm>
              <a:off x="9717765" y="1914583"/>
              <a:ext cx="1404223" cy="708415"/>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a:solidFill>
                    <a:schemeClr val="tx1"/>
                  </a:solidFill>
                </a:rPr>
                <a:t>In qualsiasi momento</a:t>
              </a:r>
            </a:p>
          </p:txBody>
        </p:sp>
        <p:sp>
          <p:nvSpPr>
            <p:cNvPr id="19" name="Right Arrow 18"/>
            <p:cNvSpPr/>
            <p:nvPr/>
          </p:nvSpPr>
          <p:spPr>
            <a:xfrm>
              <a:off x="4291750" y="1433850"/>
              <a:ext cx="400221" cy="314393"/>
            </a:xfrm>
            <a:prstGeom prst="rightArrow">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6" name="Right Arrow 175"/>
            <p:cNvSpPr/>
            <p:nvPr/>
          </p:nvSpPr>
          <p:spPr>
            <a:xfrm>
              <a:off x="6580396" y="1433850"/>
              <a:ext cx="400221" cy="314393"/>
            </a:xfrm>
            <a:prstGeom prst="rightArrow">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7" name="Right Arrow 176"/>
            <p:cNvSpPr/>
            <p:nvPr/>
          </p:nvSpPr>
          <p:spPr>
            <a:xfrm>
              <a:off x="8860478" y="1433850"/>
              <a:ext cx="400221" cy="314393"/>
            </a:xfrm>
            <a:prstGeom prst="rightArrow">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54" name="Picture 53">
            <a:hlinkClick r:id="" action="ppaction://customshow?id=2&amp;return=true"/>
          </p:cNvPr>
          <p:cNvPicPr>
            <a:picLocks noChangeAspect="1"/>
          </p:cNvPicPr>
          <p:nvPr/>
        </p:nvPicPr>
        <p:blipFill>
          <a:blip r:embed="rId2">
            <a:clrChange>
              <a:clrFrom>
                <a:srgbClr val="FFFFFF"/>
              </a:clrFrom>
              <a:clrTo>
                <a:srgbClr val="FFFFFF">
                  <a:alpha val="0"/>
                </a:srgbClr>
              </a:clrTo>
            </a:clrChange>
            <a:duotone>
              <a:schemeClr val="accent3">
                <a:shade val="45000"/>
                <a:satMod val="135000"/>
              </a:schemeClr>
              <a:prstClr val="white"/>
            </a:duotone>
          </a:blip>
          <a:stretch>
            <a:fillRect/>
          </a:stretch>
        </p:blipFill>
        <p:spPr>
          <a:xfrm>
            <a:off x="2615405" y="2086968"/>
            <a:ext cx="324000" cy="324000"/>
          </a:xfrm>
          <a:prstGeom prst="rect">
            <a:avLst/>
          </a:prstGeom>
        </p:spPr>
      </p:pic>
      <p:pic>
        <p:nvPicPr>
          <p:cNvPr id="50" name="Picture 49">
            <a:hlinkClick r:id="" action="ppaction://customshow?id=1&amp;return=true"/>
          </p:cNvPr>
          <p:cNvPicPr>
            <a:picLocks noChangeAspect="1"/>
          </p:cNvPicPr>
          <p:nvPr/>
        </p:nvPicPr>
        <p:blipFill>
          <a:blip r:embed="rId2">
            <a:clrChange>
              <a:clrFrom>
                <a:srgbClr val="FFFFFF"/>
              </a:clrFrom>
              <a:clrTo>
                <a:srgbClr val="FFFFFF">
                  <a:alpha val="0"/>
                </a:srgbClr>
              </a:clrTo>
            </a:clrChange>
            <a:duotone>
              <a:schemeClr val="accent3">
                <a:shade val="45000"/>
                <a:satMod val="135000"/>
              </a:schemeClr>
              <a:prstClr val="white"/>
            </a:duotone>
          </a:blip>
          <a:stretch>
            <a:fillRect/>
          </a:stretch>
        </p:blipFill>
        <p:spPr>
          <a:xfrm>
            <a:off x="173360" y="1295016"/>
            <a:ext cx="324000" cy="324000"/>
          </a:xfrm>
          <a:prstGeom prst="rect">
            <a:avLst/>
          </a:prstGeom>
        </p:spPr>
      </p:pic>
      <p:pic>
        <p:nvPicPr>
          <p:cNvPr id="51" name="Picture 50">
            <a:hlinkClick r:id="" action="ppaction://customshow?id=4&amp;return=true"/>
          </p:cNvPr>
          <p:cNvPicPr>
            <a:picLocks noChangeAspect="1"/>
          </p:cNvPicPr>
          <p:nvPr/>
        </p:nvPicPr>
        <p:blipFill>
          <a:blip r:embed="rId2">
            <a:clrChange>
              <a:clrFrom>
                <a:srgbClr val="FFFFFF"/>
              </a:clrFrom>
              <a:clrTo>
                <a:srgbClr val="FFFFFF">
                  <a:alpha val="0"/>
                </a:srgbClr>
              </a:clrTo>
            </a:clrChange>
            <a:duotone>
              <a:schemeClr val="accent3">
                <a:shade val="45000"/>
                <a:satMod val="135000"/>
              </a:schemeClr>
              <a:prstClr val="white"/>
            </a:duotone>
          </a:blip>
          <a:stretch>
            <a:fillRect/>
          </a:stretch>
        </p:blipFill>
        <p:spPr>
          <a:xfrm>
            <a:off x="11141790" y="1456690"/>
            <a:ext cx="324000" cy="324000"/>
          </a:xfrm>
          <a:prstGeom prst="rect">
            <a:avLst/>
          </a:prstGeom>
        </p:spPr>
      </p:pic>
      <p:pic>
        <p:nvPicPr>
          <p:cNvPr id="52" name="Picture 51">
            <a:hlinkClick r:id="" action="ppaction://customshow?id=3&amp;return=true"/>
          </p:cNvPr>
          <p:cNvPicPr>
            <a:picLocks noChangeAspect="1"/>
          </p:cNvPicPr>
          <p:nvPr/>
        </p:nvPicPr>
        <p:blipFill>
          <a:blip r:embed="rId2">
            <a:clrChange>
              <a:clrFrom>
                <a:srgbClr val="FFFFFF"/>
              </a:clrFrom>
              <a:clrTo>
                <a:srgbClr val="FFFFFF">
                  <a:alpha val="0"/>
                </a:srgbClr>
              </a:clrTo>
            </a:clrChange>
            <a:duotone>
              <a:schemeClr val="accent3">
                <a:shade val="45000"/>
                <a:satMod val="135000"/>
              </a:schemeClr>
              <a:prstClr val="white"/>
            </a:duotone>
          </a:blip>
          <a:stretch>
            <a:fillRect/>
          </a:stretch>
        </p:blipFill>
        <p:spPr>
          <a:xfrm>
            <a:off x="4564445" y="1805517"/>
            <a:ext cx="324000" cy="324000"/>
          </a:xfrm>
          <a:prstGeom prst="rect">
            <a:avLst/>
          </a:prstGeom>
        </p:spPr>
      </p:pic>
      <p:sp>
        <p:nvSpPr>
          <p:cNvPr id="67" name="Rectangle: Rounded Corners 48"/>
          <p:cNvSpPr/>
          <p:nvPr/>
        </p:nvSpPr>
        <p:spPr>
          <a:xfrm>
            <a:off x="7195443" y="1313772"/>
            <a:ext cx="1538382" cy="4591026"/>
          </a:xfrm>
          <a:prstGeom prst="roundRect">
            <a:avLst>
              <a:gd name="adj" fmla="val 10000"/>
            </a:avLst>
          </a:prstGeom>
          <a:solidFill>
            <a:schemeClr val="accent1">
              <a:lumMod val="20000"/>
              <a:lumOff val="80000"/>
            </a:schemeClr>
          </a:solidFill>
          <a:ln>
            <a:solidFill>
              <a:schemeClr val="accent1"/>
            </a:solidFill>
          </a:ln>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68" name="Rectangle: Rounded Corners 110"/>
          <p:cNvSpPr/>
          <p:nvPr/>
        </p:nvSpPr>
        <p:spPr>
          <a:xfrm>
            <a:off x="7193876" y="1305256"/>
            <a:ext cx="1538382" cy="4591026"/>
          </a:xfrm>
          <a:prstGeom prst="roundRect">
            <a:avLst>
              <a:gd name="adj" fmla="val 10000"/>
            </a:avLst>
          </a:prstGeom>
          <a:solidFill>
            <a:schemeClr val="bg1">
              <a:lumMod val="75000"/>
            </a:schemeClr>
          </a:solidFill>
          <a:ln>
            <a:solidFill>
              <a:schemeClr val="accent1"/>
            </a:solidFill>
          </a:ln>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76" name="Rectangle 75"/>
          <p:cNvSpPr/>
          <p:nvPr/>
        </p:nvSpPr>
        <p:spPr>
          <a:xfrm>
            <a:off x="7674997" y="1439410"/>
            <a:ext cx="941283" cy="341632"/>
          </a:xfrm>
          <a:prstGeom prst="rect">
            <a:avLst/>
          </a:prstGeom>
        </p:spPr>
        <p:txBody>
          <a:bodyPr wrap="none">
            <a:spAutoFit/>
          </a:bodyPr>
          <a:lstStyle/>
          <a:p>
            <a:pPr algn="r" defTabSz="889000">
              <a:lnSpc>
                <a:spcPct val="90000"/>
              </a:lnSpc>
              <a:spcBef>
                <a:spcPct val="0"/>
              </a:spcBef>
              <a:spcAft>
                <a:spcPct val="35000"/>
              </a:spcAft>
            </a:pPr>
            <a:r>
              <a:rPr lang="it-IT" b="1" dirty="0">
                <a:solidFill>
                  <a:srgbClr val="7F7F7F"/>
                </a:solidFill>
                <a:latin typeface="Arial" panose="020B0604020202020204" pitchFamily="34" charset="0"/>
              </a:rPr>
              <a:t>Grave</a:t>
            </a:r>
          </a:p>
        </p:txBody>
      </p:sp>
      <p:sp>
        <p:nvSpPr>
          <p:cNvPr id="84" name="Rounded Rectangle 83"/>
          <p:cNvSpPr/>
          <p:nvPr/>
        </p:nvSpPr>
        <p:spPr>
          <a:xfrm>
            <a:off x="7594843" y="4303355"/>
            <a:ext cx="1525493" cy="559107"/>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a:solidFill>
                  <a:schemeClr val="tx1"/>
                </a:solidFill>
              </a:rPr>
              <a:t>&gt;5 e ≤8 </a:t>
            </a:r>
            <a:br/>
            <a:r>
              <a:rPr lang="it-IT" sz="1600" dirty="0">
                <a:solidFill>
                  <a:schemeClr val="tx1"/>
                </a:solidFill>
              </a:rPr>
              <a:t>× normale</a:t>
            </a:r>
          </a:p>
        </p:txBody>
      </p:sp>
      <p:sp>
        <p:nvSpPr>
          <p:cNvPr id="85" name="Rounded Rectangle 84"/>
          <p:cNvSpPr/>
          <p:nvPr/>
        </p:nvSpPr>
        <p:spPr>
          <a:xfrm>
            <a:off x="7594843" y="4941153"/>
            <a:ext cx="1525493" cy="430543"/>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it-IT" sz="1500" b="1" dirty="0">
                <a:solidFill>
                  <a:srgbClr val="E60060"/>
                </a:solidFill>
              </a:rPr>
              <a:t>≥5% e &lt;10%</a:t>
            </a:r>
          </a:p>
        </p:txBody>
      </p:sp>
      <p:sp>
        <p:nvSpPr>
          <p:cNvPr id="86" name="Rounded Rectangle 85"/>
          <p:cNvSpPr/>
          <p:nvPr/>
        </p:nvSpPr>
        <p:spPr>
          <a:xfrm>
            <a:off x="7594843" y="5442236"/>
            <a:ext cx="1525493" cy="802816"/>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it-IT" sz="1600" b="1" dirty="0">
                <a:solidFill>
                  <a:srgbClr val="E60060"/>
                </a:solidFill>
              </a:rPr>
              <a:t>≥1,5 e &lt;2 </a:t>
            </a:r>
            <a:br/>
            <a:r>
              <a:rPr lang="it-IT" sz="1600" b="1" dirty="0">
                <a:solidFill>
                  <a:srgbClr val="E60060"/>
                </a:solidFill>
              </a:rPr>
              <a:t>× basale al trapianto</a:t>
            </a:r>
          </a:p>
        </p:txBody>
      </p:sp>
      <p:sp>
        <p:nvSpPr>
          <p:cNvPr id="88" name="Rounded Rectangle 87"/>
          <p:cNvSpPr/>
          <p:nvPr/>
        </p:nvSpPr>
        <p:spPr>
          <a:xfrm>
            <a:off x="7594843" y="2682179"/>
            <a:ext cx="1525493" cy="602805"/>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a:solidFill>
                  <a:srgbClr val="000000"/>
                </a:solidFill>
              </a:rPr>
              <a:t>≥5 e &lt;8</a:t>
            </a:r>
            <a:br/>
            <a:r>
              <a:rPr lang="it-IT" sz="1600" dirty="0">
                <a:solidFill>
                  <a:srgbClr val="000000"/>
                </a:solidFill>
              </a:rPr>
              <a:t>≥85 e &lt;136</a:t>
            </a:r>
          </a:p>
        </p:txBody>
      </p:sp>
      <p:sp>
        <p:nvSpPr>
          <p:cNvPr id="89" name="Rounded Rectangle 88"/>
          <p:cNvSpPr/>
          <p:nvPr/>
        </p:nvSpPr>
        <p:spPr>
          <a:xfrm>
            <a:off x="7594843" y="1914583"/>
            <a:ext cx="1525493" cy="708415"/>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a:solidFill>
                  <a:schemeClr val="tx1"/>
                </a:solidFill>
              </a:rPr>
              <a:t>≤4 giorni</a:t>
            </a:r>
          </a:p>
        </p:txBody>
      </p:sp>
      <p:sp>
        <p:nvSpPr>
          <p:cNvPr id="91" name="Rounded Rectangle 90"/>
          <p:cNvSpPr/>
          <p:nvPr/>
        </p:nvSpPr>
        <p:spPr>
          <a:xfrm>
            <a:off x="7594843" y="3501008"/>
            <a:ext cx="1525493" cy="559107"/>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a:solidFill>
                  <a:schemeClr val="tx1"/>
                </a:solidFill>
              </a:rPr>
              <a:t>Raddoppio nelle 48 h</a:t>
            </a:r>
          </a:p>
        </p:txBody>
      </p:sp>
    </p:spTree>
    <p:extLst>
      <p:ext uri="{BB962C8B-B14F-4D97-AF65-F5344CB8AC3E}">
        <p14:creationId xmlns:p14="http://schemas.microsoft.com/office/powerpoint/2010/main" val="3827440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8"/>
                                        </p:tgtEl>
                                      </p:cBhvr>
                                    </p:animEffect>
                                    <p:set>
                                      <p:cBhvr>
                                        <p:cTn id="7" dur="1" fill="hold">
                                          <p:stCondLst>
                                            <p:cond delay="499"/>
                                          </p:stCondLst>
                                        </p:cTn>
                                        <p:tgtEl>
                                          <p:spTgt spid="6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p:cNvSpPr/>
          <p:nvPr/>
        </p:nvSpPr>
        <p:spPr>
          <a:xfrm>
            <a:off x="9128955" y="1844675"/>
            <a:ext cx="2655677" cy="2420198"/>
          </a:xfrm>
          <a:prstGeom prst="roundRect">
            <a:avLst>
              <a:gd name="adj" fmla="val 6250"/>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a:solidFill>
                  <a:schemeClr val="tx1"/>
                </a:solidFill>
              </a:rPr>
              <a:t>Domanda</a:t>
            </a:r>
          </a:p>
          <a:p>
            <a:pPr algn="ctr"/>
            <a:endParaRPr lang="it-IT" sz="1600" dirty="0">
              <a:solidFill>
                <a:schemeClr val="tx1"/>
              </a:solidFill>
            </a:endParaRPr>
          </a:p>
          <a:p>
            <a:pPr algn="ctr"/>
            <a:r>
              <a:rPr lang="it-IT" sz="1600" dirty="0">
                <a:solidFill>
                  <a:schemeClr val="tx1"/>
                </a:solidFill>
              </a:rPr>
              <a:t>Quale è stato il primo sintomo che suggeriva lo sviluppo della VOD?</a:t>
            </a:r>
          </a:p>
          <a:p>
            <a:pPr algn="ctr"/>
            <a:endParaRPr lang="it-IT" sz="1400" dirty="0">
              <a:solidFill>
                <a:schemeClr val="tx1"/>
              </a:solidFill>
            </a:endParaRPr>
          </a:p>
          <a:p>
            <a:pPr algn="ctr"/>
            <a:r>
              <a:rPr lang="it-IT" sz="1600" dirty="0">
                <a:solidFill>
                  <a:schemeClr val="tx1"/>
                </a:solidFill>
              </a:rPr>
              <a:t>Si sarebbe dovuto somministrare defibrotide* a questo paziente al 18° giorno?</a:t>
            </a:r>
          </a:p>
        </p:txBody>
      </p:sp>
      <p:sp>
        <p:nvSpPr>
          <p:cNvPr id="2" name="Title 1"/>
          <p:cNvSpPr>
            <a:spLocks noGrp="1"/>
          </p:cNvSpPr>
          <p:nvPr>
            <p:ph type="title"/>
          </p:nvPr>
        </p:nvSpPr>
        <p:spPr/>
        <p:txBody>
          <a:bodyPr/>
          <a:lstStyle/>
          <a:p>
            <a:r>
              <a:rPr lang="it-IT"/>
              <a:t>Caso 2: inizio del trattamento</a:t>
            </a:r>
          </a:p>
        </p:txBody>
      </p:sp>
      <p:sp>
        <p:nvSpPr>
          <p:cNvPr id="4" name="Text Placeholder 3"/>
          <p:cNvSpPr>
            <a:spLocks noGrp="1"/>
          </p:cNvSpPr>
          <p:nvPr>
            <p:ph type="body" sz="quarter" idx="10"/>
          </p:nvPr>
        </p:nvSpPr>
        <p:spPr/>
        <p:txBody>
          <a:bodyPr/>
          <a:lstStyle/>
          <a:p>
            <a:r>
              <a:rPr lang="it-IT"/>
              <a:t>Comunicazione personale, M. Ní Chonghaile</a:t>
            </a:r>
            <a:endParaRPr lang="it-IT" dirty="0"/>
          </a:p>
        </p:txBody>
      </p:sp>
      <p:sp>
        <p:nvSpPr>
          <p:cNvPr id="8" name="Text Placeholder 7"/>
          <p:cNvSpPr>
            <a:spLocks noGrp="1"/>
          </p:cNvSpPr>
          <p:nvPr>
            <p:ph type="body" sz="quarter" idx="11"/>
          </p:nvPr>
        </p:nvSpPr>
        <p:spPr>
          <a:xfrm>
            <a:off x="2351584" y="6495526"/>
            <a:ext cx="9744423" cy="288925"/>
          </a:xfrm>
        </p:spPr>
        <p:txBody>
          <a:bodyPr/>
          <a:lstStyle/>
          <a:p>
            <a:r>
              <a:rPr lang="it-IT"/>
              <a:t>*Defitelio (defibrotide) è indicato per il trattamento della malattia veno-occlusiva (VOD) epatica grave anche nota come sindrome da ostruzione sinusoidale (SOS) nella terapia di trapianto di cellule staminali ematopoietiche (HSCT). Indicata per adulti, adolescenti, bambini e neonati superiori a 1 mese di vita; </a:t>
            </a:r>
            <a:r>
              <a:rPr lang="it-IT" dirty="0">
                <a:latin typeface="Arial" pitchFamily="34" charset="0"/>
              </a:rPr>
              <a:t>Defitelio</a:t>
            </a:r>
            <a:r>
              <a:rPr lang="it-IT" baseline="30000" dirty="0">
                <a:latin typeface="Arial" pitchFamily="34" charset="0"/>
              </a:rPr>
              <a:t>®</a:t>
            </a:r>
            <a:r>
              <a:rPr lang="it-IT" dirty="0">
                <a:latin typeface="Arial" pitchFamily="34" charset="0"/>
              </a:rPr>
              <a:t> Riepilogo delle caratteristiche del prodotto. Disponibile su: http://www.ema.europa.eu/docs/en_GB/document_library/EPAR_-_Product_Information/human/002393/WC500153150.pdf, data di accesso febbraio 2017; </a:t>
            </a:r>
            <a:r>
              <a:rPr lang="it-IT"/>
              <a:t>Bili, bilirubina; Bu, busulfano; Cr, creatinina; Cy, ciclofosfamide; Tx, trattamento; VOD, malattia veno-occlusiva</a:t>
            </a:r>
          </a:p>
        </p:txBody>
      </p:sp>
      <p:pic>
        <p:nvPicPr>
          <p:cNvPr id="34" name="Content Placeholder 11" descr="Mairead Ni Chonghaile NG 2014 presentation.pdf - Adobe Acrobat Pro DC"/>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36817" t="49195" r="12301" b="2474"/>
          <a:stretch/>
        </p:blipFill>
        <p:spPr>
          <a:xfrm>
            <a:off x="490572" y="1725346"/>
            <a:ext cx="8303019" cy="4261638"/>
          </a:xfrm>
          <a:prstGeom prst="rect">
            <a:avLst/>
          </a:prstGeom>
          <a:solidFill>
            <a:srgbClr val="FFF7FA"/>
          </a:solidFill>
        </p:spPr>
      </p:pic>
      <p:sp>
        <p:nvSpPr>
          <p:cNvPr id="35" name="Rectangle 34"/>
          <p:cNvSpPr/>
          <p:nvPr/>
        </p:nvSpPr>
        <p:spPr>
          <a:xfrm>
            <a:off x="2216194" y="5707378"/>
            <a:ext cx="1054242" cy="307777"/>
          </a:xfrm>
          <a:prstGeom prst="rect">
            <a:avLst/>
          </a:prstGeom>
          <a:solidFill>
            <a:srgbClr val="FFF7FA"/>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TextBox 35"/>
          <p:cNvSpPr txBox="1"/>
          <p:nvPr/>
        </p:nvSpPr>
        <p:spPr>
          <a:xfrm>
            <a:off x="5591944" y="5693918"/>
            <a:ext cx="1574470" cy="338554"/>
          </a:xfrm>
          <a:prstGeom prst="rect">
            <a:avLst/>
          </a:prstGeom>
          <a:solidFill>
            <a:srgbClr val="FFF7FA"/>
          </a:solidFill>
        </p:spPr>
        <p:txBody>
          <a:bodyPr wrap="none" rtlCol="0">
            <a:spAutoFit/>
          </a:bodyPr>
          <a:lstStyle/>
          <a:p>
            <a:pPr algn="ctr"/>
            <a:r>
              <a:rPr lang="it-IT" sz="1600" dirty="0">
                <a:solidFill>
                  <a:srgbClr val="821725"/>
                </a:solidFill>
              </a:rPr>
              <a:t>Aumento ponderale 5%</a:t>
            </a:r>
          </a:p>
        </p:txBody>
      </p:sp>
      <p:cxnSp>
        <p:nvCxnSpPr>
          <p:cNvPr id="37" name="Straight Arrow Connector 36"/>
          <p:cNvCxnSpPr>
            <a:cxnSpLocks/>
          </p:cNvCxnSpPr>
          <p:nvPr/>
        </p:nvCxnSpPr>
        <p:spPr>
          <a:xfrm flipV="1">
            <a:off x="2809510" y="5120298"/>
            <a:ext cx="0" cy="622194"/>
          </a:xfrm>
          <a:prstGeom prst="straightConnector1">
            <a:avLst/>
          </a:prstGeom>
          <a:ln w="38100">
            <a:solidFill>
              <a:srgbClr val="821725"/>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cxnSpLocks/>
          </p:cNvCxnSpPr>
          <p:nvPr/>
        </p:nvCxnSpPr>
        <p:spPr>
          <a:xfrm flipV="1">
            <a:off x="5864531" y="5111062"/>
            <a:ext cx="0" cy="622194"/>
          </a:xfrm>
          <a:prstGeom prst="straightConnector1">
            <a:avLst/>
          </a:prstGeom>
          <a:ln w="38100">
            <a:solidFill>
              <a:srgbClr val="821725"/>
            </a:solidFill>
            <a:tailEnd type="triangle"/>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2237830" y="5776893"/>
            <a:ext cx="2367638" cy="307777"/>
          </a:xfrm>
          <a:prstGeom prst="rect">
            <a:avLst/>
          </a:prstGeom>
          <a:solidFill>
            <a:srgbClr val="FFF7FA"/>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0" name="Group 39"/>
          <p:cNvGrpSpPr/>
          <p:nvPr/>
        </p:nvGrpSpPr>
        <p:grpSpPr>
          <a:xfrm>
            <a:off x="6398240" y="5112218"/>
            <a:ext cx="1255473" cy="653536"/>
            <a:chOff x="6398240" y="5112218"/>
            <a:chExt cx="1255473" cy="653536"/>
          </a:xfrm>
        </p:grpSpPr>
        <p:sp>
          <p:nvSpPr>
            <p:cNvPr id="41" name="TextBox 40"/>
            <p:cNvSpPr txBox="1"/>
            <p:nvPr/>
          </p:nvSpPr>
          <p:spPr>
            <a:xfrm>
              <a:off x="6398240" y="5427200"/>
              <a:ext cx="1255473" cy="338554"/>
            </a:xfrm>
            <a:prstGeom prst="rect">
              <a:avLst/>
            </a:prstGeom>
            <a:solidFill>
              <a:srgbClr val="FFF7FA"/>
            </a:solidFill>
          </p:spPr>
          <p:txBody>
            <a:bodyPr wrap="none" rtlCol="0">
              <a:spAutoFit/>
            </a:bodyPr>
            <a:lstStyle/>
            <a:p>
              <a:pPr algn="ctr"/>
              <a:r>
                <a:rPr lang="it-IT" sz="1600" dirty="0">
                  <a:solidFill>
                    <a:srgbClr val="821725"/>
                  </a:solidFill>
                </a:rPr>
                <a:t>Defibrotide*</a:t>
              </a:r>
            </a:p>
          </p:txBody>
        </p:sp>
        <p:cxnSp>
          <p:nvCxnSpPr>
            <p:cNvPr id="42" name="Straight Arrow Connector 41"/>
            <p:cNvCxnSpPr>
              <a:cxnSpLocks/>
            </p:cNvCxnSpPr>
            <p:nvPr/>
          </p:nvCxnSpPr>
          <p:spPr>
            <a:xfrm flipV="1">
              <a:off x="7035104" y="5112218"/>
              <a:ext cx="0" cy="351478"/>
            </a:xfrm>
            <a:prstGeom prst="straightConnector1">
              <a:avLst/>
            </a:prstGeom>
            <a:ln w="38100">
              <a:solidFill>
                <a:srgbClr val="821725"/>
              </a:solidFill>
              <a:tailEnd type="triangle"/>
            </a:ln>
          </p:spPr>
          <p:style>
            <a:lnRef idx="1">
              <a:schemeClr val="accent1"/>
            </a:lnRef>
            <a:fillRef idx="0">
              <a:schemeClr val="accent1"/>
            </a:fillRef>
            <a:effectRef idx="0">
              <a:schemeClr val="accent1"/>
            </a:effectRef>
            <a:fontRef idx="minor">
              <a:schemeClr val="tx1"/>
            </a:fontRef>
          </p:style>
        </p:cxnSp>
      </p:grpSp>
      <p:sp>
        <p:nvSpPr>
          <p:cNvPr id="43" name="Rectangle 42"/>
          <p:cNvSpPr/>
          <p:nvPr/>
        </p:nvSpPr>
        <p:spPr>
          <a:xfrm>
            <a:off x="3863752" y="5111062"/>
            <a:ext cx="216024" cy="622194"/>
          </a:xfrm>
          <a:prstGeom prst="rect">
            <a:avLst/>
          </a:prstGeom>
          <a:solidFill>
            <a:srgbClr val="FFF7FA"/>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TextBox 43"/>
          <p:cNvSpPr txBox="1"/>
          <p:nvPr/>
        </p:nvSpPr>
        <p:spPr>
          <a:xfrm>
            <a:off x="2589390" y="5703154"/>
            <a:ext cx="412292" cy="338554"/>
          </a:xfrm>
          <a:prstGeom prst="rect">
            <a:avLst/>
          </a:prstGeom>
          <a:solidFill>
            <a:srgbClr val="FFF7FA"/>
          </a:solidFill>
        </p:spPr>
        <p:txBody>
          <a:bodyPr wrap="none" rtlCol="0">
            <a:spAutoFit/>
          </a:bodyPr>
          <a:lstStyle/>
          <a:p>
            <a:pPr algn="ctr"/>
            <a:r>
              <a:rPr lang="it-IT" sz="1600" dirty="0">
                <a:solidFill>
                  <a:srgbClr val="821725"/>
                </a:solidFill>
              </a:rPr>
              <a:t>Tx</a:t>
            </a:r>
          </a:p>
        </p:txBody>
      </p:sp>
      <p:grpSp>
        <p:nvGrpSpPr>
          <p:cNvPr id="45" name="Group 44"/>
          <p:cNvGrpSpPr/>
          <p:nvPr/>
        </p:nvGrpSpPr>
        <p:grpSpPr>
          <a:xfrm>
            <a:off x="3282835" y="5120298"/>
            <a:ext cx="1651331" cy="921410"/>
            <a:chOff x="4024299" y="5263462"/>
            <a:chExt cx="1651331" cy="921410"/>
          </a:xfrm>
        </p:grpSpPr>
        <p:sp>
          <p:nvSpPr>
            <p:cNvPr id="46" name="TextBox 45"/>
            <p:cNvSpPr txBox="1"/>
            <p:nvPr/>
          </p:nvSpPr>
          <p:spPr>
            <a:xfrm>
              <a:off x="4101160" y="5846318"/>
              <a:ext cx="1574470" cy="338554"/>
            </a:xfrm>
            <a:prstGeom prst="rect">
              <a:avLst/>
            </a:prstGeom>
            <a:solidFill>
              <a:srgbClr val="FFF7FA"/>
            </a:solidFill>
          </p:spPr>
          <p:txBody>
            <a:bodyPr wrap="none" rtlCol="0">
              <a:spAutoFit/>
            </a:bodyPr>
            <a:lstStyle/>
            <a:p>
              <a:pPr algn="ctr"/>
              <a:r>
                <a:rPr lang="it-IT" sz="1600" dirty="0">
                  <a:solidFill>
                    <a:srgbClr val="821725"/>
                  </a:solidFill>
                </a:rPr>
                <a:t>Aumento ponderale 3%</a:t>
              </a:r>
            </a:p>
          </p:txBody>
        </p:sp>
        <p:cxnSp>
          <p:nvCxnSpPr>
            <p:cNvPr id="47" name="Straight Arrow Connector 46"/>
            <p:cNvCxnSpPr>
              <a:cxnSpLocks/>
            </p:cNvCxnSpPr>
            <p:nvPr/>
          </p:nvCxnSpPr>
          <p:spPr>
            <a:xfrm flipV="1">
              <a:off x="4024299" y="5263462"/>
              <a:ext cx="0" cy="622194"/>
            </a:xfrm>
            <a:prstGeom prst="straightConnector1">
              <a:avLst/>
            </a:prstGeom>
            <a:ln w="38100">
              <a:solidFill>
                <a:srgbClr val="821725"/>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8" name="Group 47"/>
          <p:cNvGrpSpPr/>
          <p:nvPr/>
        </p:nvGrpSpPr>
        <p:grpSpPr>
          <a:xfrm>
            <a:off x="6888088" y="2019702"/>
            <a:ext cx="1978506" cy="3281506"/>
            <a:chOff x="6888088" y="2019702"/>
            <a:chExt cx="1978506" cy="3281506"/>
          </a:xfrm>
          <a:solidFill>
            <a:srgbClr val="FFF7FA"/>
          </a:solidFill>
        </p:grpSpPr>
        <p:grpSp>
          <p:nvGrpSpPr>
            <p:cNvPr id="49" name="Group 48"/>
            <p:cNvGrpSpPr/>
            <p:nvPr/>
          </p:nvGrpSpPr>
          <p:grpSpPr>
            <a:xfrm>
              <a:off x="6888088" y="2019702"/>
              <a:ext cx="1978506" cy="2808312"/>
              <a:chOff x="6888088" y="2019702"/>
              <a:chExt cx="1978506" cy="2808312"/>
            </a:xfrm>
            <a:grpFill/>
          </p:grpSpPr>
          <p:sp>
            <p:nvSpPr>
              <p:cNvPr id="51" name="Rectangle 50"/>
              <p:cNvSpPr/>
              <p:nvPr/>
            </p:nvSpPr>
            <p:spPr>
              <a:xfrm>
                <a:off x="7066394" y="2019702"/>
                <a:ext cx="1800200" cy="2808312"/>
              </a:xfrm>
              <a:prstGeom prst="rect">
                <a:avLst/>
              </a:prstGeom>
              <a:gr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51"/>
              <p:cNvSpPr/>
              <p:nvPr/>
            </p:nvSpPr>
            <p:spPr>
              <a:xfrm>
                <a:off x="6888088" y="4107552"/>
                <a:ext cx="288032" cy="216024"/>
              </a:xfrm>
              <a:prstGeom prst="rect">
                <a:avLst/>
              </a:prstGeom>
              <a:gr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52"/>
              <p:cNvSpPr/>
              <p:nvPr/>
            </p:nvSpPr>
            <p:spPr>
              <a:xfrm rot="20005662">
                <a:off x="7031341" y="4389105"/>
                <a:ext cx="144016" cy="144016"/>
              </a:xfrm>
              <a:prstGeom prst="rect">
                <a:avLst/>
              </a:prstGeom>
              <a:gr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53"/>
              <p:cNvSpPr/>
              <p:nvPr/>
            </p:nvSpPr>
            <p:spPr>
              <a:xfrm rot="20005662">
                <a:off x="7048485" y="4629135"/>
                <a:ext cx="144016" cy="144016"/>
              </a:xfrm>
              <a:prstGeom prst="rect">
                <a:avLst/>
              </a:prstGeom>
              <a:gr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0" name="Rectangle 49"/>
            <p:cNvSpPr/>
            <p:nvPr/>
          </p:nvSpPr>
          <p:spPr>
            <a:xfrm>
              <a:off x="7123162" y="4797152"/>
              <a:ext cx="1709142" cy="504056"/>
            </a:xfrm>
            <a:prstGeom prst="rect">
              <a:avLst/>
            </a:prstGeom>
            <a:gr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150122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xit" presetSubtype="8" fill="hold" nodeType="clickEffect">
                                  <p:stCondLst>
                                    <p:cond delay="0"/>
                                  </p:stCondLst>
                                  <p:childTnLst>
                                    <p:animEffect transition="out" filter="wipe(left)">
                                      <p:cBhvr>
                                        <p:cTn id="10" dur="500"/>
                                        <p:tgtEl>
                                          <p:spTgt spid="48"/>
                                        </p:tgtEl>
                                      </p:cBhvr>
                                    </p:animEffect>
                                    <p:set>
                                      <p:cBhvr>
                                        <p:cTn id="11" dur="1" fill="hold">
                                          <p:stCondLst>
                                            <p:cond delay="499"/>
                                          </p:stCondLst>
                                        </p:cTn>
                                        <p:tgtEl>
                                          <p:spTgt spid="48"/>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40"/>
                                        </p:tgtEl>
                                        <p:attrNameLst>
                                          <p:attrName>style.visibility</p:attrName>
                                        </p:attrNameLst>
                                      </p:cBhvr>
                                      <p:to>
                                        <p:strVal val="visible"/>
                                      </p:to>
                                    </p:set>
                                    <p:anim calcmode="lin" valueType="num">
                                      <p:cBhvr additive="base">
                                        <p:cTn id="16" dur="500" fill="hold"/>
                                        <p:tgtEl>
                                          <p:spTgt spid="40"/>
                                        </p:tgtEl>
                                        <p:attrNameLst>
                                          <p:attrName>ppt_x</p:attrName>
                                        </p:attrNameLst>
                                      </p:cBhvr>
                                      <p:tavLst>
                                        <p:tav tm="0">
                                          <p:val>
                                            <p:strVal val="#ppt_x"/>
                                          </p:val>
                                        </p:tav>
                                        <p:tav tm="100000">
                                          <p:val>
                                            <p:strVal val="#ppt_x"/>
                                          </p:val>
                                        </p:tav>
                                      </p:tavLst>
                                    </p:anim>
                                    <p:anim calcmode="lin" valueType="num">
                                      <p:cBhvr additive="base">
                                        <p:cTn id="17"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Arc 22"/>
          <p:cNvSpPr/>
          <p:nvPr/>
        </p:nvSpPr>
        <p:spPr>
          <a:xfrm rot="4792152" flipV="1">
            <a:off x="8246564" y="1706393"/>
            <a:ext cx="2666761" cy="1661957"/>
          </a:xfrm>
          <a:prstGeom prst="arc">
            <a:avLst/>
          </a:prstGeom>
          <a:ln w="762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8" name="Rectangle: Rounded Corners 27"/>
          <p:cNvSpPr/>
          <p:nvPr/>
        </p:nvSpPr>
        <p:spPr>
          <a:xfrm>
            <a:off x="6881850" y="1844675"/>
            <a:ext cx="3422220" cy="1403254"/>
          </a:xfrm>
          <a:prstGeom prst="roundRect">
            <a:avLst>
              <a:gd name="adj" fmla="val 6250"/>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solidFill>
                  <a:schemeClr val="tx1"/>
                </a:solidFill>
              </a:rPr>
              <a:t>10 mesi</a:t>
            </a:r>
            <a:br/>
            <a:r>
              <a:rPr lang="it-IT" b="1" dirty="0">
                <a:solidFill>
                  <a:schemeClr val="tx1"/>
                </a:solidFill>
              </a:rPr>
              <a:t>post-trapianto</a:t>
            </a:r>
          </a:p>
          <a:p>
            <a:pPr marL="285750" indent="-285750">
              <a:buFont typeface="Arial" panose="020B0604020202020204" pitchFamily="34" charset="0"/>
              <a:buChar char="•"/>
            </a:pPr>
            <a:r>
              <a:rPr lang="it-IT" dirty="0">
                <a:solidFill>
                  <a:schemeClr val="tx1"/>
                </a:solidFill>
              </a:rPr>
              <a:t>Tutti gli LFT sono tornati normali</a:t>
            </a:r>
          </a:p>
        </p:txBody>
      </p:sp>
      <p:sp>
        <p:nvSpPr>
          <p:cNvPr id="18" name="Arc 17"/>
          <p:cNvSpPr/>
          <p:nvPr/>
        </p:nvSpPr>
        <p:spPr>
          <a:xfrm rot="16807848">
            <a:off x="3385128" y="4123623"/>
            <a:ext cx="1872208" cy="1661957"/>
          </a:xfrm>
          <a:prstGeom prst="arc">
            <a:avLst/>
          </a:prstGeom>
          <a:ln w="762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7" name="Rectangle: Rounded Corners 26"/>
          <p:cNvSpPr/>
          <p:nvPr/>
        </p:nvSpPr>
        <p:spPr>
          <a:xfrm>
            <a:off x="1732708" y="4448006"/>
            <a:ext cx="3422220" cy="1328250"/>
          </a:xfrm>
          <a:prstGeom prst="roundRect">
            <a:avLst>
              <a:gd name="adj" fmla="val 6250"/>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solidFill>
                  <a:schemeClr val="tx1"/>
                </a:solidFill>
              </a:rPr>
              <a:t>Giorno +43</a:t>
            </a:r>
          </a:p>
          <a:p>
            <a:pPr marL="285750" indent="-285750">
              <a:buFont typeface="Arial" panose="020B0604020202020204" pitchFamily="34" charset="0"/>
              <a:buChar char="•"/>
            </a:pPr>
            <a:r>
              <a:rPr lang="it-IT" dirty="0">
                <a:solidFill>
                  <a:schemeClr val="tx1"/>
                </a:solidFill>
              </a:rPr>
              <a:t>Bilirubina nell'intervallo normale</a:t>
            </a:r>
          </a:p>
          <a:p>
            <a:pPr marL="285750" indent="-285750">
              <a:buFont typeface="Arial" panose="020B0604020202020204" pitchFamily="34" charset="0"/>
              <a:buChar char="•"/>
            </a:pPr>
            <a:r>
              <a:rPr lang="it-IT" dirty="0">
                <a:solidFill>
                  <a:schemeClr val="tx1"/>
                </a:solidFill>
              </a:rPr>
              <a:t>Nessun segno clinico della VOD</a:t>
            </a:r>
          </a:p>
        </p:txBody>
      </p:sp>
      <p:sp>
        <p:nvSpPr>
          <p:cNvPr id="26" name="Arc 25"/>
          <p:cNvSpPr/>
          <p:nvPr/>
        </p:nvSpPr>
        <p:spPr>
          <a:xfrm rot="4792152" flipV="1">
            <a:off x="1502562" y="1715328"/>
            <a:ext cx="2666761" cy="1661957"/>
          </a:xfrm>
          <a:prstGeom prst="arc">
            <a:avLst/>
          </a:prstGeom>
          <a:ln w="762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 name="Title 1"/>
          <p:cNvSpPr>
            <a:spLocks noGrp="1"/>
          </p:cNvSpPr>
          <p:nvPr>
            <p:ph type="title"/>
          </p:nvPr>
        </p:nvSpPr>
        <p:spPr/>
        <p:txBody>
          <a:bodyPr/>
          <a:lstStyle/>
          <a:p>
            <a:r>
              <a:rPr lang="it-IT"/>
              <a:t>Caso 2: Donna di 37 anni con CML che si trasforma in AML</a:t>
            </a:r>
          </a:p>
        </p:txBody>
      </p:sp>
      <p:sp>
        <p:nvSpPr>
          <p:cNvPr id="4" name="Text Placeholder 3"/>
          <p:cNvSpPr>
            <a:spLocks noGrp="1"/>
          </p:cNvSpPr>
          <p:nvPr>
            <p:ph type="body" sz="quarter" idx="10"/>
          </p:nvPr>
        </p:nvSpPr>
        <p:spPr/>
        <p:txBody>
          <a:bodyPr/>
          <a:lstStyle/>
          <a:p>
            <a:r>
              <a:rPr lang="it-IT"/>
              <a:t>Comunicazione personale, M. Ní Chonghaile</a:t>
            </a:r>
            <a:endParaRPr lang="it-IT" dirty="0"/>
          </a:p>
        </p:txBody>
      </p:sp>
      <p:sp>
        <p:nvSpPr>
          <p:cNvPr id="3" name="Text Placeholder 2"/>
          <p:cNvSpPr>
            <a:spLocks noGrp="1"/>
          </p:cNvSpPr>
          <p:nvPr>
            <p:ph type="body" sz="quarter" idx="11"/>
          </p:nvPr>
        </p:nvSpPr>
        <p:spPr/>
        <p:txBody>
          <a:bodyPr/>
          <a:lstStyle/>
          <a:p>
            <a:r>
              <a:rPr lang="it-IT" dirty="0"/>
              <a:t>AML, leucemia mieloide acuta; AST, aspartato transaminasi; CML, leucemia mieloide cronica; </a:t>
            </a:r>
            <a:br>
              <a:rPr dirty="0"/>
            </a:br>
            <a:r>
              <a:rPr lang="it-IT" dirty="0"/>
              <a:t>GGT, gamma-glutamil transpeptidasi; GvHD, malattia del trapianto contro l'ospite (graft-versus-host); </a:t>
            </a:r>
            <a:br>
              <a:rPr lang="it-IT" dirty="0"/>
            </a:br>
            <a:r>
              <a:rPr lang="it-IT" dirty="0"/>
              <a:t>LFT, test funzionalità epatica; VOD, malattia veno-occlusiva</a:t>
            </a:r>
          </a:p>
        </p:txBody>
      </p:sp>
      <p:sp>
        <p:nvSpPr>
          <p:cNvPr id="8" name="Rectangle: Rounded Corners 7"/>
          <p:cNvSpPr/>
          <p:nvPr/>
        </p:nvSpPr>
        <p:spPr>
          <a:xfrm>
            <a:off x="446590" y="1628800"/>
            <a:ext cx="5577402" cy="1594632"/>
          </a:xfrm>
          <a:prstGeom prst="roundRect">
            <a:avLst>
              <a:gd name="adj" fmla="val 6250"/>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solidFill>
                  <a:schemeClr val="tx1"/>
                </a:solidFill>
              </a:rPr>
              <a:t>Giorno +40</a:t>
            </a:r>
          </a:p>
          <a:p>
            <a:pPr marL="285750" indent="-285750">
              <a:buFont typeface="Arial" panose="020B0604020202020204" pitchFamily="34" charset="0"/>
              <a:buChar char="•"/>
            </a:pPr>
            <a:r>
              <a:rPr lang="it-IT" dirty="0">
                <a:solidFill>
                  <a:schemeClr val="tx1"/>
                </a:solidFill>
              </a:rPr>
              <a:t>Dimissione dall'unità HSCT</a:t>
            </a:r>
          </a:p>
          <a:p>
            <a:pPr marL="285750" indent="-285750">
              <a:buFont typeface="Arial" panose="020B0604020202020204" pitchFamily="34" charset="0"/>
              <a:buChar char="•"/>
            </a:pPr>
            <a:r>
              <a:rPr lang="it-IT" dirty="0">
                <a:solidFill>
                  <a:schemeClr val="tx1"/>
                </a:solidFill>
              </a:rPr>
              <a:t>Day hospital quotidiano</a:t>
            </a:r>
          </a:p>
          <a:p>
            <a:pPr marL="285750" indent="-285750">
              <a:buFont typeface="Arial" panose="020B0604020202020204" pitchFamily="34" charset="0"/>
              <a:buChar char="•"/>
            </a:pPr>
            <a:r>
              <a:rPr lang="it-IT" dirty="0">
                <a:solidFill>
                  <a:schemeClr val="tx1"/>
                </a:solidFill>
              </a:rPr>
              <a:t>LFT – bilirubina 23 µmol/L, fosfatasi alcalina 178 iU/L, GGT 87 iU/L, AST 30 iU/L</a:t>
            </a:r>
          </a:p>
        </p:txBody>
      </p:sp>
      <p:sp>
        <p:nvSpPr>
          <p:cNvPr id="15" name="Arrow: Right 14"/>
          <p:cNvSpPr/>
          <p:nvPr/>
        </p:nvSpPr>
        <p:spPr>
          <a:xfrm>
            <a:off x="1127448" y="3645024"/>
            <a:ext cx="9865096" cy="571672"/>
          </a:xfrm>
          <a:prstGeom prst="right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816652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t-IT"/>
              <a:t>Caso 2: situazione a 1 anno dal trapianto</a:t>
            </a:r>
          </a:p>
        </p:txBody>
      </p:sp>
      <p:sp>
        <p:nvSpPr>
          <p:cNvPr id="8" name="Text Placeholder 3"/>
          <p:cNvSpPr txBox="1">
            <a:spLocks noGrp="1"/>
          </p:cNvSpPr>
          <p:nvPr>
            <p:ph type="body" sz="quarter" idx="10"/>
          </p:nvPr>
        </p:nvSpPr>
        <p:spPr>
          <a:prstGeom prst="rect">
            <a:avLst/>
          </a:prstGeom>
        </p:spPr>
        <p:txBody>
          <a:bodyPr vert="horz" lIns="91440" tIns="45720" rIns="91440" bIns="45720" rtlCol="0" anchor="b">
            <a:noAutofit/>
          </a:bodyPr>
          <a:lstStyle>
            <a:lvl1pPr marL="0" indent="0" algn="l" defTabSz="914400" rtl="0" eaLnBrk="1" latinLnBrk="0" hangingPunct="1">
              <a:spcBef>
                <a:spcPts val="0"/>
              </a:spcBef>
              <a:buFont typeface="Arial" panose="020B0604020202020204" pitchFamily="34" charset="0"/>
              <a:buNone/>
              <a:defRPr sz="10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it-IT"/>
              <a:t>Comunicazione personale, M. Ní Chonghaile</a:t>
            </a:r>
            <a:endParaRPr lang="it-IT" dirty="0"/>
          </a:p>
        </p:txBody>
      </p:sp>
      <p:sp>
        <p:nvSpPr>
          <p:cNvPr id="4" name="Text Placeholder 3"/>
          <p:cNvSpPr>
            <a:spLocks noGrp="1"/>
          </p:cNvSpPr>
          <p:nvPr>
            <p:ph type="body" sz="quarter" idx="11"/>
          </p:nvPr>
        </p:nvSpPr>
        <p:spPr/>
        <p:txBody>
          <a:bodyPr/>
          <a:lstStyle/>
          <a:p>
            <a:r>
              <a:rPr lang="it-IT"/>
              <a:t>FBC; emocromo; GvHD, malattia del trapianto contro l'ospite (graft-versus-host)</a:t>
            </a:r>
            <a:endParaRPr lang="it-IT" dirty="0"/>
          </a:p>
        </p:txBody>
      </p:sp>
      <p:sp>
        <p:nvSpPr>
          <p:cNvPr id="47" name="Oval 46"/>
          <p:cNvSpPr/>
          <p:nvPr/>
        </p:nvSpPr>
        <p:spPr>
          <a:xfrm>
            <a:off x="3899756" y="1482144"/>
            <a:ext cx="4392488" cy="4392488"/>
          </a:xfrm>
          <a:prstGeom prst="ellipse">
            <a:avLst/>
          </a:prstGeom>
          <a:noFill/>
          <a:ln w="127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39" name="Rectangle: Rounded Corners 38"/>
          <p:cNvSpPr/>
          <p:nvPr/>
        </p:nvSpPr>
        <p:spPr>
          <a:xfrm>
            <a:off x="6865556" y="1817786"/>
            <a:ext cx="2448272" cy="965221"/>
          </a:xfrm>
          <a:prstGeom prst="roundRect">
            <a:avLst>
              <a:gd name="adj" fmla="val 42324"/>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In remissione</a:t>
            </a:r>
          </a:p>
        </p:txBody>
      </p:sp>
      <p:sp>
        <p:nvSpPr>
          <p:cNvPr id="40" name="Rectangle: Rounded Corners 39"/>
          <p:cNvSpPr/>
          <p:nvPr/>
        </p:nvSpPr>
        <p:spPr>
          <a:xfrm>
            <a:off x="2360857" y="3727059"/>
            <a:ext cx="2448272" cy="965221"/>
          </a:xfrm>
          <a:prstGeom prst="roundRect">
            <a:avLst>
              <a:gd name="adj" fmla="val 42324"/>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Test della funzionalità epatica normali</a:t>
            </a:r>
          </a:p>
        </p:txBody>
      </p:sp>
      <p:sp>
        <p:nvSpPr>
          <p:cNvPr id="41" name="Rectangle: Rounded Corners 40"/>
          <p:cNvSpPr/>
          <p:nvPr/>
        </p:nvSpPr>
        <p:spPr>
          <a:xfrm>
            <a:off x="7382871" y="3726693"/>
            <a:ext cx="2448272" cy="965221"/>
          </a:xfrm>
          <a:prstGeom prst="roundRect">
            <a:avLst>
              <a:gd name="adj" fmla="val 42324"/>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FBC normale</a:t>
            </a:r>
          </a:p>
        </p:txBody>
      </p:sp>
      <p:sp>
        <p:nvSpPr>
          <p:cNvPr id="42" name="Rectangle: Rounded Corners 41"/>
          <p:cNvSpPr/>
          <p:nvPr/>
        </p:nvSpPr>
        <p:spPr>
          <a:xfrm>
            <a:off x="4871864" y="5371140"/>
            <a:ext cx="2448272" cy="965221"/>
          </a:xfrm>
          <a:prstGeom prst="roundRect">
            <a:avLst>
              <a:gd name="adj" fmla="val 42324"/>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Nessuna GvHD</a:t>
            </a:r>
          </a:p>
        </p:txBody>
      </p:sp>
      <p:sp>
        <p:nvSpPr>
          <p:cNvPr id="37" name="Rectangle: Rounded Corners 36"/>
          <p:cNvSpPr/>
          <p:nvPr/>
        </p:nvSpPr>
        <p:spPr>
          <a:xfrm>
            <a:off x="2849366" y="1810747"/>
            <a:ext cx="2448272" cy="965221"/>
          </a:xfrm>
          <a:prstGeom prst="roundRect">
            <a:avLst>
              <a:gd name="adj" fmla="val 42324"/>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Ritorno al lavoro</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96569" y="2169604"/>
            <a:ext cx="998862" cy="2895036"/>
          </a:xfrm>
          <a:prstGeom prst="rect">
            <a:avLst/>
          </a:prstGeom>
        </p:spPr>
      </p:pic>
    </p:spTree>
    <p:extLst>
      <p:ext uri="{BB962C8B-B14F-4D97-AF65-F5344CB8AC3E}">
        <p14:creationId xmlns:p14="http://schemas.microsoft.com/office/powerpoint/2010/main" val="8617688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it-IT"/>
              <a:t>Caso 3: Uomo 49 anni, AML a rischio elevato</a:t>
            </a:r>
          </a:p>
        </p:txBody>
      </p:sp>
    </p:spTree>
    <p:extLst>
      <p:ext uri="{BB962C8B-B14F-4D97-AF65-F5344CB8AC3E}">
        <p14:creationId xmlns:p14="http://schemas.microsoft.com/office/powerpoint/2010/main" val="4107100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Caso 3: Uomo 49 anni, AML a rischio elevato</a:t>
            </a:r>
          </a:p>
        </p:txBody>
      </p:sp>
      <p:sp>
        <p:nvSpPr>
          <p:cNvPr id="4" name="Text Placeholder 3"/>
          <p:cNvSpPr>
            <a:spLocks noGrp="1"/>
          </p:cNvSpPr>
          <p:nvPr>
            <p:ph type="body" sz="quarter" idx="10"/>
          </p:nvPr>
        </p:nvSpPr>
        <p:spPr/>
        <p:txBody>
          <a:bodyPr/>
          <a:lstStyle/>
          <a:p>
            <a:r>
              <a:rPr lang="it-IT"/>
              <a:t>Comunicazione personale, C. Bompoint e J. Murray</a:t>
            </a:r>
          </a:p>
        </p:txBody>
      </p:sp>
      <p:sp>
        <p:nvSpPr>
          <p:cNvPr id="5" name="Text Placeholder 4"/>
          <p:cNvSpPr>
            <a:spLocks noGrp="1"/>
          </p:cNvSpPr>
          <p:nvPr>
            <p:ph type="body" sz="quarter" idx="11"/>
          </p:nvPr>
        </p:nvSpPr>
        <p:spPr/>
        <p:txBody>
          <a:bodyPr/>
          <a:lstStyle/>
          <a:p>
            <a:r>
              <a:rPr lang="it-IT" dirty="0"/>
              <a:t>ALT, alanina aminotrasferasi; AML, leucemia mieloide acuta; AST, aspartato aminotrasferasi; CR, remissione completa; </a:t>
            </a:r>
            <a:br>
              <a:rPr dirty="0"/>
            </a:br>
            <a:r>
              <a:rPr lang="it-IT" dirty="0"/>
              <a:t>CT, tomografia computerizzata; GCSF, fattore stimolante le colonie granulocitiche; GvHD, malattia del trapianto contro l'ospite (graft-versus-host); iv, endovenoso; MRI, risonanza magnetica per immagini; N, livello normale </a:t>
            </a:r>
          </a:p>
        </p:txBody>
      </p:sp>
      <p:sp>
        <p:nvSpPr>
          <p:cNvPr id="12" name="Rectangle: Rounded Corners 11"/>
          <p:cNvSpPr/>
          <p:nvPr/>
        </p:nvSpPr>
        <p:spPr>
          <a:xfrm>
            <a:off x="8175459" y="1844675"/>
            <a:ext cx="3628725" cy="3319054"/>
          </a:xfrm>
          <a:prstGeom prst="roundRect">
            <a:avLst>
              <a:gd name="adj" fmla="val 6250"/>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it-IT" sz="1600" b="1" dirty="0">
                <a:solidFill>
                  <a:srgbClr val="000000"/>
                </a:solidFill>
              </a:rPr>
              <a:t>Allotrapianto pianificato</a:t>
            </a:r>
          </a:p>
          <a:p>
            <a:pPr lvl="0"/>
            <a:endParaRPr lang="it-IT" sz="1600" dirty="0">
              <a:solidFill>
                <a:srgbClr val="000000"/>
              </a:solidFill>
            </a:endParaRPr>
          </a:p>
          <a:p>
            <a:pPr marL="285750" lvl="0" indent="-285750">
              <a:buFont typeface="Arial" panose="020B0604020202020204" pitchFamily="34" charset="0"/>
              <a:buChar char="•"/>
            </a:pPr>
            <a:r>
              <a:rPr lang="it-IT" sz="1600" dirty="0">
                <a:solidFill>
                  <a:srgbClr val="000000"/>
                </a:solidFill>
              </a:rPr>
              <a:t>Donatore incompatibile, non consanguineo</a:t>
            </a:r>
          </a:p>
          <a:p>
            <a:pPr marL="285750" lvl="0" indent="-285750">
              <a:buFont typeface="Arial" panose="020B0604020202020204" pitchFamily="34" charset="0"/>
              <a:buChar char="•"/>
            </a:pPr>
            <a:r>
              <a:rPr lang="it-IT" sz="1600" dirty="0">
                <a:solidFill>
                  <a:srgbClr val="000000"/>
                </a:solidFill>
              </a:rPr>
              <a:t>Condizionamento a intensità ridotta</a:t>
            </a:r>
          </a:p>
          <a:p>
            <a:pPr marL="742950" lvl="1" indent="-285750">
              <a:buFont typeface="Arial" panose="020B0604020202020204" pitchFamily="34" charset="0"/>
              <a:buChar char="•"/>
            </a:pPr>
            <a:r>
              <a:rPr lang="it-IT" sz="1600" dirty="0">
                <a:solidFill>
                  <a:srgbClr val="000000"/>
                </a:solidFill>
              </a:rPr>
              <a:t>Fludarabina</a:t>
            </a:r>
          </a:p>
          <a:p>
            <a:pPr marL="742950" lvl="1" indent="-285750">
              <a:buFont typeface="Arial" panose="020B0604020202020204" pitchFamily="34" charset="0"/>
              <a:buChar char="•"/>
            </a:pPr>
            <a:r>
              <a:rPr lang="it-IT" sz="1600" dirty="0">
                <a:solidFill>
                  <a:srgbClr val="000000"/>
                </a:solidFill>
              </a:rPr>
              <a:t>Busulfano endovenoso</a:t>
            </a:r>
          </a:p>
          <a:p>
            <a:pPr marL="285750" lvl="0" indent="-285750">
              <a:buFont typeface="Arial" panose="020B0604020202020204" pitchFamily="34" charset="0"/>
              <a:buChar char="•"/>
            </a:pPr>
            <a:r>
              <a:rPr lang="it-IT" sz="1600" dirty="0">
                <a:solidFill>
                  <a:srgbClr val="000000"/>
                </a:solidFill>
              </a:rPr>
              <a:t>Timoglobulina</a:t>
            </a:r>
          </a:p>
          <a:p>
            <a:pPr marL="285750" lvl="0" indent="-285750">
              <a:buFont typeface="Arial" panose="020B0604020202020204" pitchFamily="34" charset="0"/>
              <a:buChar char="•"/>
            </a:pPr>
            <a:r>
              <a:rPr lang="it-IT" sz="1600" dirty="0">
                <a:solidFill>
                  <a:srgbClr val="000000"/>
                </a:solidFill>
              </a:rPr>
              <a:t>Profilassi GvHD con ciclosporina</a:t>
            </a:r>
          </a:p>
          <a:p>
            <a:pPr marL="285750" lvl="0" indent="-285750">
              <a:buFont typeface="Arial" panose="020B0604020202020204" pitchFamily="34" charset="0"/>
              <a:buChar char="•"/>
            </a:pPr>
            <a:r>
              <a:rPr lang="it-IT" sz="1600" dirty="0">
                <a:solidFill>
                  <a:srgbClr val="000000"/>
                </a:solidFill>
              </a:rPr>
              <a:t>Cellule staminali mobilizzate con GCSF da donatore</a:t>
            </a:r>
          </a:p>
        </p:txBody>
      </p:sp>
      <p:sp>
        <p:nvSpPr>
          <p:cNvPr id="15" name="Arrow: Right 14"/>
          <p:cNvSpPr/>
          <p:nvPr/>
        </p:nvSpPr>
        <p:spPr>
          <a:xfrm>
            <a:off x="7879364" y="3195074"/>
            <a:ext cx="504193" cy="574889"/>
          </a:xfrm>
          <a:prstGeom prst="right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Rounded Corners 10"/>
          <p:cNvSpPr/>
          <p:nvPr/>
        </p:nvSpPr>
        <p:spPr>
          <a:xfrm>
            <a:off x="4338690" y="1844675"/>
            <a:ext cx="3628725" cy="3319054"/>
          </a:xfrm>
          <a:prstGeom prst="roundRect">
            <a:avLst>
              <a:gd name="adj" fmla="val 6250"/>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Arial" panose="020B0604020202020204" pitchFamily="34" charset="0"/>
              <a:buChar char="•"/>
            </a:pPr>
            <a:r>
              <a:rPr lang="it-IT" sz="1600" dirty="0">
                <a:solidFill>
                  <a:srgbClr val="000000"/>
                </a:solidFill>
              </a:rPr>
              <a:t>Esami del sangue: </a:t>
            </a:r>
          </a:p>
          <a:p>
            <a:pPr marL="742950" lvl="1" indent="-285750">
              <a:buFont typeface="Arial" panose="020B0604020202020204" pitchFamily="34" charset="0"/>
              <a:buChar char="•"/>
            </a:pPr>
            <a:r>
              <a:rPr lang="it-IT" sz="1600" dirty="0">
                <a:solidFill>
                  <a:srgbClr val="000000"/>
                </a:solidFill>
              </a:rPr>
              <a:t>AST 52 U/L(N&lt;40) </a:t>
            </a:r>
          </a:p>
          <a:p>
            <a:pPr marL="742950" lvl="1" indent="-285750">
              <a:buFont typeface="Arial" panose="020B0604020202020204" pitchFamily="34" charset="0"/>
              <a:buChar char="•"/>
            </a:pPr>
            <a:r>
              <a:rPr lang="it-IT" sz="1600" dirty="0">
                <a:solidFill>
                  <a:srgbClr val="000000"/>
                </a:solidFill>
              </a:rPr>
              <a:t>ALT 128 U/L (N&lt;41)</a:t>
            </a:r>
          </a:p>
          <a:p>
            <a:pPr marL="742950" lvl="1" indent="-285750">
              <a:buFont typeface="Arial" panose="020B0604020202020204" pitchFamily="34" charset="0"/>
              <a:buChar char="•"/>
            </a:pPr>
            <a:r>
              <a:rPr lang="it-IT" sz="1600" dirty="0">
                <a:solidFill>
                  <a:srgbClr val="000000"/>
                </a:solidFill>
              </a:rPr>
              <a:t>Ferritina 6.929 ng/mL </a:t>
            </a:r>
            <a:br>
              <a:rPr dirty="0"/>
            </a:br>
            <a:r>
              <a:rPr lang="it-IT" sz="1600" dirty="0">
                <a:solidFill>
                  <a:srgbClr val="000000"/>
                </a:solidFill>
              </a:rPr>
              <a:t>(N11–340)</a:t>
            </a:r>
          </a:p>
          <a:p>
            <a:pPr marL="285750" lvl="0" indent="-285750">
              <a:buFont typeface="Arial" panose="020B0604020202020204" pitchFamily="34" charset="0"/>
              <a:buChar char="•"/>
            </a:pPr>
            <a:endParaRPr lang="it-IT" sz="1600" dirty="0">
              <a:solidFill>
                <a:srgbClr val="000000"/>
              </a:solidFill>
            </a:endParaRPr>
          </a:p>
          <a:p>
            <a:pPr marL="285750" lvl="0" indent="-285750">
              <a:buFont typeface="Arial" panose="020B0604020202020204" pitchFamily="34" charset="0"/>
              <a:buChar char="•"/>
            </a:pPr>
            <a:r>
              <a:rPr lang="it-IT" sz="1600" dirty="0">
                <a:solidFill>
                  <a:srgbClr val="000000"/>
                </a:solidFill>
              </a:rPr>
              <a:t>CT: epatomegalia</a:t>
            </a:r>
          </a:p>
          <a:p>
            <a:pPr marL="285750" lvl="0" indent="-285750">
              <a:buFont typeface="Arial" panose="020B0604020202020204" pitchFamily="34" charset="0"/>
              <a:buChar char="•"/>
            </a:pPr>
            <a:endParaRPr lang="it-IT" sz="1600" dirty="0">
              <a:solidFill>
                <a:srgbClr val="000000"/>
              </a:solidFill>
            </a:endParaRPr>
          </a:p>
          <a:p>
            <a:pPr marL="285750" lvl="0" indent="-285750">
              <a:buFont typeface="Arial" panose="020B0604020202020204" pitchFamily="34" charset="0"/>
              <a:buChar char="•"/>
            </a:pPr>
            <a:r>
              <a:rPr lang="it-IT" sz="1600" dirty="0">
                <a:solidFill>
                  <a:srgbClr val="000000"/>
                </a:solidFill>
              </a:rPr>
              <a:t>MRI al fegato: emocromatosi trasfusionale</a:t>
            </a:r>
          </a:p>
        </p:txBody>
      </p:sp>
      <p:sp>
        <p:nvSpPr>
          <p:cNvPr id="14" name="Arrow: Right 13"/>
          <p:cNvSpPr/>
          <p:nvPr/>
        </p:nvSpPr>
        <p:spPr>
          <a:xfrm>
            <a:off x="4080192" y="3195074"/>
            <a:ext cx="457891" cy="574889"/>
          </a:xfrm>
          <a:prstGeom prst="right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Rounded Corners 6"/>
          <p:cNvSpPr/>
          <p:nvPr/>
        </p:nvSpPr>
        <p:spPr>
          <a:xfrm>
            <a:off x="263352" y="1844674"/>
            <a:ext cx="3888433" cy="3319055"/>
          </a:xfrm>
          <a:prstGeom prst="roundRect">
            <a:avLst>
              <a:gd name="adj" fmla="val 6250"/>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sz="1600" b="1" dirty="0">
                <a:solidFill>
                  <a:schemeClr val="tx1"/>
                </a:solidFill>
              </a:rPr>
              <a:t>Diagnosticato con AML a rischio elevato (marzo 2012)</a:t>
            </a:r>
          </a:p>
          <a:p>
            <a:endParaRPr lang="it-IT" sz="1600" dirty="0">
              <a:solidFill>
                <a:schemeClr val="tx1"/>
              </a:solidFill>
            </a:endParaRPr>
          </a:p>
          <a:p>
            <a:pPr marL="285750" indent="-285750">
              <a:buFont typeface="Arial" panose="020B0604020202020204" pitchFamily="34" charset="0"/>
              <a:buChar char="•"/>
            </a:pPr>
            <a:r>
              <a:rPr lang="it-IT" sz="1600" dirty="0">
                <a:solidFill>
                  <a:schemeClr val="tx1"/>
                </a:solidFill>
              </a:rPr>
              <a:t>Trattamento con induttori: </a:t>
            </a:r>
          </a:p>
          <a:p>
            <a:pPr marL="742950" lvl="1" indent="-285750">
              <a:buFont typeface="Arial" panose="020B0604020202020204" pitchFamily="34" charset="0"/>
              <a:buChar char="•"/>
            </a:pPr>
            <a:r>
              <a:rPr lang="it-IT" sz="1600" dirty="0">
                <a:solidFill>
                  <a:schemeClr val="tx1"/>
                </a:solidFill>
              </a:rPr>
              <a:t>Daunorubicin e citarabina</a:t>
            </a:r>
          </a:p>
          <a:p>
            <a:pPr marL="742950" lvl="1" indent="-285750">
              <a:buFont typeface="Arial" panose="020B0604020202020204" pitchFamily="34" charset="0"/>
              <a:buChar char="•"/>
            </a:pPr>
            <a:r>
              <a:rPr lang="it-IT" sz="1600" dirty="0">
                <a:solidFill>
                  <a:schemeClr val="tx1"/>
                </a:solidFill>
              </a:rPr>
              <a:t>Non in remissione post chemioterapico</a:t>
            </a:r>
          </a:p>
          <a:p>
            <a:endParaRPr lang="it-IT" sz="1600" dirty="0">
              <a:solidFill>
                <a:schemeClr val="tx1"/>
              </a:solidFill>
            </a:endParaRPr>
          </a:p>
          <a:p>
            <a:pPr marL="285750" indent="-285750">
              <a:buFont typeface="Arial" panose="020B0604020202020204" pitchFamily="34" charset="0"/>
              <a:buChar char="•"/>
            </a:pPr>
            <a:r>
              <a:rPr lang="it-IT" sz="1600" dirty="0">
                <a:solidFill>
                  <a:schemeClr val="tx1"/>
                </a:solidFill>
              </a:rPr>
              <a:t>Terapia di seconda linea:</a:t>
            </a:r>
          </a:p>
          <a:p>
            <a:pPr marL="742950" lvl="1" indent="-285750">
              <a:buFont typeface="Arial" panose="020B0604020202020204" pitchFamily="34" charset="0"/>
              <a:buChar char="•"/>
            </a:pPr>
            <a:r>
              <a:rPr lang="it-IT" sz="1600" dirty="0">
                <a:solidFill>
                  <a:schemeClr val="tx1"/>
                </a:solidFill>
              </a:rPr>
              <a:t>Amsacrina e ara-citarabina</a:t>
            </a:r>
          </a:p>
          <a:p>
            <a:pPr marL="742950" lvl="1" indent="-285750">
              <a:buFont typeface="Arial" panose="020B0604020202020204" pitchFamily="34" charset="0"/>
              <a:buChar char="•"/>
            </a:pPr>
            <a:r>
              <a:rPr lang="it-IT" sz="1600" dirty="0">
                <a:solidFill>
                  <a:schemeClr val="tx1"/>
                </a:solidFill>
              </a:rPr>
              <a:t>CR raggiunto</a:t>
            </a:r>
          </a:p>
        </p:txBody>
      </p:sp>
    </p:spTree>
    <p:extLst>
      <p:ext uri="{BB962C8B-B14F-4D97-AF65-F5344CB8AC3E}">
        <p14:creationId xmlns:p14="http://schemas.microsoft.com/office/powerpoint/2010/main" val="3923006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Caso 3: Uomo 49 anni, AML a rischio elevato</a:t>
            </a:r>
          </a:p>
        </p:txBody>
      </p:sp>
      <p:sp>
        <p:nvSpPr>
          <p:cNvPr id="3" name="Text Placeholder 2"/>
          <p:cNvSpPr>
            <a:spLocks noGrp="1"/>
          </p:cNvSpPr>
          <p:nvPr>
            <p:ph type="body" sz="quarter" idx="11"/>
          </p:nvPr>
        </p:nvSpPr>
        <p:spPr/>
        <p:txBody>
          <a:bodyPr/>
          <a:lstStyle/>
          <a:p>
            <a:r>
              <a:rPr lang="it-IT" dirty="0"/>
              <a:t>AML, leucemia mieloide acuta; VOD, malattia veno-occlusiva</a:t>
            </a:r>
          </a:p>
        </p:txBody>
      </p:sp>
      <p:sp>
        <p:nvSpPr>
          <p:cNvPr id="11" name="Rectangle: Rounded Corners 10"/>
          <p:cNvSpPr/>
          <p:nvPr/>
        </p:nvSpPr>
        <p:spPr>
          <a:xfrm>
            <a:off x="3359696" y="1844675"/>
            <a:ext cx="5359771" cy="3240360"/>
          </a:xfrm>
          <a:prstGeom prst="roundRect">
            <a:avLst>
              <a:gd name="adj" fmla="val 6250"/>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solidFill>
                  <a:schemeClr val="tx1"/>
                </a:solidFill>
              </a:rPr>
              <a:t>Domanda</a:t>
            </a:r>
            <a:endParaRPr lang="it-IT" dirty="0">
              <a:solidFill>
                <a:schemeClr val="tx1"/>
              </a:solidFill>
            </a:endParaRPr>
          </a:p>
          <a:p>
            <a:pPr algn="ctr"/>
            <a:endParaRPr lang="it-IT" dirty="0">
              <a:solidFill>
                <a:schemeClr val="tx1"/>
              </a:solidFill>
            </a:endParaRPr>
          </a:p>
          <a:p>
            <a:pPr algn="ctr"/>
            <a:r>
              <a:rPr lang="it-IT" dirty="0">
                <a:solidFill>
                  <a:schemeClr val="tx1"/>
                </a:solidFill>
              </a:rPr>
              <a:t>A quale rischio è esposto il paziente?</a:t>
            </a:r>
          </a:p>
          <a:p>
            <a:pPr algn="ctr"/>
            <a:endParaRPr lang="it-IT" dirty="0">
              <a:solidFill>
                <a:schemeClr val="tx1"/>
              </a:solidFill>
            </a:endParaRPr>
          </a:p>
          <a:p>
            <a:pPr marL="285750" indent="-285750">
              <a:buFont typeface="Arial" panose="020B0604020202020204" pitchFamily="34" charset="0"/>
              <a:buChar char="•"/>
            </a:pPr>
            <a:r>
              <a:rPr lang="it-IT" dirty="0">
                <a:solidFill>
                  <a:schemeClr val="tx1"/>
                </a:solidFill>
              </a:rPr>
              <a:t>Malattia del trapianto contro l'ospite (graft-versus-host)</a:t>
            </a:r>
          </a:p>
          <a:p>
            <a:pPr marL="285750" indent="-285750">
              <a:buFont typeface="Arial" panose="020B0604020202020204" pitchFamily="34" charset="0"/>
              <a:buChar char="•"/>
            </a:pPr>
            <a:r>
              <a:rPr lang="it-IT" dirty="0">
                <a:solidFill>
                  <a:schemeClr val="tx1"/>
                </a:solidFill>
              </a:rPr>
              <a:t>VOD</a:t>
            </a:r>
          </a:p>
          <a:p>
            <a:pPr marL="285750" indent="-285750">
              <a:buFont typeface="Arial" panose="020B0604020202020204" pitchFamily="34" charset="0"/>
              <a:buChar char="•"/>
            </a:pPr>
            <a:r>
              <a:rPr lang="it-IT" dirty="0">
                <a:solidFill>
                  <a:schemeClr val="tx1"/>
                </a:solidFill>
              </a:rPr>
              <a:t>Sepsi</a:t>
            </a:r>
          </a:p>
          <a:p>
            <a:pPr marL="285750" indent="-285750">
              <a:buFont typeface="Arial" panose="020B0604020202020204" pitchFamily="34" charset="0"/>
              <a:buChar char="•"/>
            </a:pPr>
            <a:r>
              <a:rPr lang="it-IT" dirty="0">
                <a:solidFill>
                  <a:schemeClr val="tx1"/>
                </a:solidFill>
              </a:rPr>
              <a:t>Tossicità farmacologica</a:t>
            </a:r>
          </a:p>
          <a:p>
            <a:pPr marL="285750" indent="-285750">
              <a:buFont typeface="Arial" panose="020B0604020202020204" pitchFamily="34" charset="0"/>
              <a:buChar char="•"/>
            </a:pPr>
            <a:r>
              <a:rPr lang="it-IT" dirty="0">
                <a:solidFill>
                  <a:schemeClr val="tx1"/>
                </a:solidFill>
              </a:rPr>
              <a:t>Tutte le precedenti</a:t>
            </a:r>
          </a:p>
          <a:p>
            <a:pPr marL="285750" indent="-285750">
              <a:buFont typeface="Arial" panose="020B0604020202020204" pitchFamily="34" charset="0"/>
              <a:buChar char="•"/>
            </a:pPr>
            <a:r>
              <a:rPr lang="it-IT" dirty="0">
                <a:solidFill>
                  <a:schemeClr val="tx1"/>
                </a:solidFill>
              </a:rPr>
              <a:t>Nessuna delle precedenti </a:t>
            </a:r>
          </a:p>
        </p:txBody>
      </p:sp>
    </p:spTree>
    <p:extLst>
      <p:ext uri="{BB962C8B-B14F-4D97-AF65-F5344CB8AC3E}">
        <p14:creationId xmlns:p14="http://schemas.microsoft.com/office/powerpoint/2010/main" val="21828426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Caso 3: Uomo 49 anni, AML a rischio elevato</a:t>
            </a:r>
          </a:p>
        </p:txBody>
      </p:sp>
      <p:sp>
        <p:nvSpPr>
          <p:cNvPr id="5" name="Text Placeholder 4"/>
          <p:cNvSpPr>
            <a:spLocks noGrp="1"/>
          </p:cNvSpPr>
          <p:nvPr>
            <p:ph type="body" sz="quarter" idx="10"/>
          </p:nvPr>
        </p:nvSpPr>
        <p:spPr/>
        <p:txBody>
          <a:bodyPr/>
          <a:lstStyle/>
          <a:p>
            <a:endParaRPr lang="en-GB" dirty="0"/>
          </a:p>
        </p:txBody>
      </p:sp>
      <p:sp>
        <p:nvSpPr>
          <p:cNvPr id="3" name="Text Placeholder 2"/>
          <p:cNvSpPr>
            <a:spLocks noGrp="1"/>
          </p:cNvSpPr>
          <p:nvPr>
            <p:ph type="body" sz="quarter" idx="11"/>
          </p:nvPr>
        </p:nvSpPr>
        <p:spPr/>
        <p:txBody>
          <a:bodyPr/>
          <a:lstStyle/>
          <a:p>
            <a:r>
              <a:rPr lang="it-IT"/>
              <a:t>AML, leucemia mieloide acuta; VOD, malattia veno-occlusiva</a:t>
            </a:r>
            <a:endParaRPr lang="it-IT" dirty="0"/>
          </a:p>
        </p:txBody>
      </p:sp>
      <p:sp>
        <p:nvSpPr>
          <p:cNvPr id="11" name="Rectangle: Rounded Corners 10"/>
          <p:cNvSpPr/>
          <p:nvPr/>
        </p:nvSpPr>
        <p:spPr>
          <a:xfrm>
            <a:off x="3359696" y="1844675"/>
            <a:ext cx="5359771" cy="3240360"/>
          </a:xfrm>
          <a:prstGeom prst="roundRect">
            <a:avLst>
              <a:gd name="adj" fmla="val 6250"/>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solidFill>
                  <a:schemeClr val="tx1"/>
                </a:solidFill>
              </a:rPr>
              <a:t>Domanda</a:t>
            </a:r>
          </a:p>
          <a:p>
            <a:pPr algn="ctr"/>
            <a:endParaRPr lang="it-IT" dirty="0">
              <a:solidFill>
                <a:schemeClr val="tx1"/>
              </a:solidFill>
            </a:endParaRPr>
          </a:p>
          <a:p>
            <a:pPr algn="ctr"/>
            <a:r>
              <a:rPr lang="it-IT" dirty="0">
                <a:solidFill>
                  <a:schemeClr val="tx1"/>
                </a:solidFill>
              </a:rPr>
              <a:t>Quali fattori di rischio della VOD sono presenti in </a:t>
            </a:r>
            <a:br/>
            <a:r>
              <a:rPr lang="it-IT" dirty="0">
                <a:solidFill>
                  <a:schemeClr val="tx1"/>
                </a:solidFill>
              </a:rPr>
              <a:t>questo paziente? </a:t>
            </a:r>
          </a:p>
        </p:txBody>
      </p:sp>
    </p:spTree>
    <p:extLst>
      <p:ext uri="{BB962C8B-B14F-4D97-AF65-F5344CB8AC3E}">
        <p14:creationId xmlns:p14="http://schemas.microsoft.com/office/powerpoint/2010/main" val="42865176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it-IT" dirty="0"/>
              <a:t>Fattori di rischio che incidono sulla classificazione</a:t>
            </a:r>
            <a:br>
              <a:rPr dirty="0"/>
            </a:br>
            <a:r>
              <a:rPr lang="it-IT" dirty="0"/>
              <a:t>della gravità di EBMT della VOD </a:t>
            </a:r>
            <a:endParaRPr lang="it-IT" sz="3200" dirty="0"/>
          </a:p>
        </p:txBody>
      </p:sp>
      <p:sp>
        <p:nvSpPr>
          <p:cNvPr id="6" name="Text Placeholder 5"/>
          <p:cNvSpPr>
            <a:spLocks noGrp="1"/>
          </p:cNvSpPr>
          <p:nvPr>
            <p:ph type="body" sz="quarter" idx="10"/>
          </p:nvPr>
        </p:nvSpPr>
        <p:spPr/>
        <p:txBody>
          <a:bodyPr/>
          <a:lstStyle/>
          <a:p>
            <a:r>
              <a:rPr lang="it-IT"/>
              <a:t>Mohty M et al. </a:t>
            </a:r>
            <a:r>
              <a:rPr lang="it-IT" i="1" dirty="0"/>
              <a:t>Bone Marrow Transplant </a:t>
            </a:r>
            <a:r>
              <a:rPr lang="it-IT"/>
              <a:t>2016;51:906–12</a:t>
            </a:r>
          </a:p>
        </p:txBody>
      </p:sp>
      <p:sp>
        <p:nvSpPr>
          <p:cNvPr id="7" name="Text Placeholder 6"/>
          <p:cNvSpPr>
            <a:spLocks noGrp="1"/>
          </p:cNvSpPr>
          <p:nvPr>
            <p:ph type="body" sz="quarter" idx="11"/>
          </p:nvPr>
        </p:nvSpPr>
        <p:spPr/>
        <p:txBody>
          <a:bodyPr/>
          <a:lstStyle/>
          <a:p>
            <a:r>
              <a:rPr lang="it-IT" dirty="0"/>
              <a:t>CR, remissione completa; HLA, antigene leucocitario umano; EBMT, </a:t>
            </a:r>
            <a:r>
              <a:rPr lang="en-GB" dirty="0">
                <a:latin typeface="Arial" pitchFamily="34" charset="0"/>
                <a:cs typeface="Arial" panose="020B0604020202020204" pitchFamily="34" charset="0"/>
              </a:rPr>
              <a:t>European Society for Blood and Marrow Transplantation (</a:t>
            </a:r>
            <a:r>
              <a:rPr lang="en-GB" dirty="0" err="1">
                <a:latin typeface="Arial" pitchFamily="34" charset="0"/>
                <a:cs typeface="Arial" panose="020B0604020202020204" pitchFamily="34" charset="0"/>
              </a:rPr>
              <a:t>Società</a:t>
            </a:r>
            <a:r>
              <a:rPr lang="en-GB" dirty="0">
                <a:latin typeface="Arial" pitchFamily="34" charset="0"/>
                <a:cs typeface="Arial" panose="020B0604020202020204" pitchFamily="34" charset="0"/>
              </a:rPr>
              <a:t> </a:t>
            </a:r>
            <a:r>
              <a:rPr lang="en-GB" dirty="0" err="1">
                <a:latin typeface="Arial" pitchFamily="34" charset="0"/>
                <a:cs typeface="Arial" panose="020B0604020202020204" pitchFamily="34" charset="0"/>
              </a:rPr>
              <a:t>europea</a:t>
            </a:r>
            <a:r>
              <a:rPr lang="en-GB" dirty="0">
                <a:latin typeface="Arial" pitchFamily="34" charset="0"/>
                <a:cs typeface="Arial" panose="020B0604020202020204" pitchFamily="34" charset="0"/>
              </a:rPr>
              <a:t> per </a:t>
            </a:r>
            <a:r>
              <a:rPr lang="en-GB" dirty="0" err="1">
                <a:latin typeface="Arial" pitchFamily="34" charset="0"/>
                <a:cs typeface="Arial" panose="020B0604020202020204" pitchFamily="34" charset="0"/>
              </a:rPr>
              <a:t>i</a:t>
            </a:r>
            <a:r>
              <a:rPr lang="en-GB" dirty="0">
                <a:latin typeface="Arial" pitchFamily="34" charset="0"/>
                <a:cs typeface="Arial" panose="020B0604020202020204" pitchFamily="34" charset="0"/>
              </a:rPr>
              <a:t> </a:t>
            </a:r>
            <a:r>
              <a:rPr lang="en-GB" dirty="0" err="1">
                <a:latin typeface="Arial" pitchFamily="34" charset="0"/>
                <a:cs typeface="Arial" panose="020B0604020202020204" pitchFamily="34" charset="0"/>
              </a:rPr>
              <a:t>trapianti</a:t>
            </a:r>
            <a:r>
              <a:rPr lang="en-GB" dirty="0">
                <a:latin typeface="Arial" pitchFamily="34" charset="0"/>
                <a:cs typeface="Arial" panose="020B0604020202020204" pitchFamily="34" charset="0"/>
              </a:rPr>
              <a:t> di </a:t>
            </a:r>
            <a:r>
              <a:rPr lang="en-GB" dirty="0" err="1">
                <a:latin typeface="Arial" pitchFamily="34" charset="0"/>
                <a:cs typeface="Arial" panose="020B0604020202020204" pitchFamily="34" charset="0"/>
              </a:rPr>
              <a:t>midollo</a:t>
            </a:r>
            <a:r>
              <a:rPr lang="en-GB" dirty="0">
                <a:latin typeface="Arial" pitchFamily="34" charset="0"/>
                <a:cs typeface="Arial" panose="020B0604020202020204" pitchFamily="34" charset="0"/>
              </a:rPr>
              <a:t> </a:t>
            </a:r>
            <a:r>
              <a:rPr lang="en-GB" dirty="0" err="1">
                <a:latin typeface="Arial" pitchFamily="34" charset="0"/>
                <a:cs typeface="Arial" panose="020B0604020202020204" pitchFamily="34" charset="0"/>
              </a:rPr>
              <a:t>osseo</a:t>
            </a:r>
            <a:r>
              <a:rPr lang="en-GB" dirty="0">
                <a:latin typeface="Arial" pitchFamily="34" charset="0"/>
                <a:cs typeface="Arial" panose="020B0604020202020204" pitchFamily="34" charset="0"/>
              </a:rPr>
              <a:t>); </a:t>
            </a:r>
            <a:r>
              <a:rPr lang="it-IT" dirty="0"/>
              <a:t>HSCT, trapianto di cellule staminali ematopoietiche; </a:t>
            </a:r>
            <a:br>
              <a:rPr dirty="0"/>
            </a:br>
            <a:r>
              <a:rPr lang="it-IT" dirty="0"/>
              <a:t>TBI, irradiazione corporea totale; ULN, limite superiore di normalità; VOD, malattia veno-occlusiva</a:t>
            </a:r>
          </a:p>
        </p:txBody>
      </p:sp>
      <p:grpSp>
        <p:nvGrpSpPr>
          <p:cNvPr id="10" name="Group 9"/>
          <p:cNvGrpSpPr/>
          <p:nvPr/>
        </p:nvGrpSpPr>
        <p:grpSpPr>
          <a:xfrm>
            <a:off x="736841" y="3020145"/>
            <a:ext cx="4544695" cy="2645752"/>
            <a:chOff x="736841" y="3600089"/>
            <a:chExt cx="4544695" cy="2516400"/>
          </a:xfrm>
        </p:grpSpPr>
        <p:sp>
          <p:nvSpPr>
            <p:cNvPr id="9" name="Rectangle: Rounded Corners 8"/>
            <p:cNvSpPr/>
            <p:nvPr/>
          </p:nvSpPr>
          <p:spPr>
            <a:xfrm>
              <a:off x="736841" y="3600089"/>
              <a:ext cx="4544695" cy="2516400"/>
            </a:xfrm>
            <a:prstGeom prst="roundRect">
              <a:avLst>
                <a:gd name="adj" fmla="val 4867"/>
              </a:avLst>
            </a:prstGeom>
            <a:ln>
              <a:solidFill>
                <a:schemeClr val="accent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solidFill>
                  <a:schemeClr val="accent3">
                    <a:lumMod val="75000"/>
                  </a:schemeClr>
                </a:solidFill>
              </a:endParaRPr>
            </a:p>
          </p:txBody>
        </p:sp>
        <p:sp>
          <p:nvSpPr>
            <p:cNvPr id="3" name="TextBox 2"/>
            <p:cNvSpPr txBox="1"/>
            <p:nvPr/>
          </p:nvSpPr>
          <p:spPr>
            <a:xfrm>
              <a:off x="856447" y="3706329"/>
              <a:ext cx="4305483" cy="2062103"/>
            </a:xfrm>
            <a:prstGeom prst="rect">
              <a:avLst/>
            </a:prstGeom>
            <a:noFill/>
          </p:spPr>
          <p:txBody>
            <a:bodyPr wrap="square" rtlCol="0">
              <a:spAutoFit/>
            </a:bodyPr>
            <a:lstStyle/>
            <a:p>
              <a:r>
                <a:rPr lang="it-IT" sz="1600" b="1" dirty="0">
                  <a:latin typeface="Arial" panose="020B0604020202020204" pitchFamily="34" charset="0"/>
                </a:rPr>
                <a:t>Correlati al trapianto</a:t>
              </a:r>
            </a:p>
            <a:p>
              <a:pPr marL="285750" indent="-285750">
                <a:buFont typeface="Arial" panose="020B0604020202020204" pitchFamily="34" charset="0"/>
                <a:buChar char="•"/>
              </a:pPr>
              <a:r>
                <a:rPr lang="it-IT" sz="1600" dirty="0">
                  <a:latin typeface="Arial" panose="020B0604020202020204" pitchFamily="34" charset="0"/>
                </a:rPr>
                <a:t>Donatore non consanguineo</a:t>
              </a:r>
            </a:p>
            <a:p>
              <a:pPr marL="285750" indent="-285750">
                <a:buFont typeface="Arial" panose="020B0604020202020204" pitchFamily="34" charset="0"/>
                <a:buChar char="•"/>
              </a:pPr>
              <a:r>
                <a:rPr lang="it-IT" sz="1600" dirty="0">
                  <a:latin typeface="Arial" panose="020B0604020202020204" pitchFamily="34" charset="0"/>
                </a:rPr>
                <a:t>Donatore HLA-incompatibile</a:t>
              </a:r>
            </a:p>
            <a:p>
              <a:pPr marL="285750" indent="-285750">
                <a:buFont typeface="Arial" panose="020B0604020202020204" pitchFamily="34" charset="0"/>
                <a:buChar char="•"/>
              </a:pPr>
              <a:r>
                <a:rPr lang="it-IT" sz="1600" dirty="0">
                  <a:latin typeface="Arial" panose="020B0604020202020204" pitchFamily="34" charset="0"/>
                </a:rPr>
                <a:t>Trapianto senza T deplezione</a:t>
              </a:r>
            </a:p>
            <a:p>
              <a:pPr marL="285750" indent="-285750">
                <a:buFont typeface="Arial" panose="020B0604020202020204" pitchFamily="34" charset="0"/>
                <a:buChar char="•"/>
              </a:pPr>
              <a:r>
                <a:rPr lang="it-IT" sz="1600" dirty="0">
                  <a:latin typeface="Arial" panose="020B0604020202020204" pitchFamily="34" charset="0"/>
                </a:rPr>
                <a:t>Regime di condizionamento</a:t>
              </a:r>
              <a:r>
                <a:rPr lang="it-IT"/>
                <a:t> </a:t>
              </a:r>
              <a:r>
                <a:rPr lang="it-IT" sz="1600" dirty="0">
                  <a:latin typeface="Arial" panose="020B0604020202020204" pitchFamily="34" charset="0"/>
                </a:rPr>
                <a:t>mieloablativo</a:t>
              </a:r>
            </a:p>
            <a:p>
              <a:pPr marL="285750" indent="-285750">
                <a:buFont typeface="Arial" panose="020B0604020202020204" pitchFamily="34" charset="0"/>
                <a:buChar char="•"/>
              </a:pPr>
              <a:r>
                <a:rPr lang="it-IT" sz="1600" dirty="0">
                  <a:latin typeface="Arial" panose="020B0604020202020204" pitchFamily="34" charset="0"/>
                </a:rPr>
                <a:t>Regime a base di busulfano orale o a dosi elevate</a:t>
              </a:r>
            </a:p>
            <a:p>
              <a:pPr marL="285750" indent="-285750">
                <a:buFont typeface="Arial" panose="020B0604020202020204" pitchFamily="34" charset="0"/>
                <a:buChar char="•"/>
              </a:pPr>
              <a:r>
                <a:rPr lang="it-IT" sz="1600" dirty="0">
                  <a:latin typeface="Arial" panose="020B0604020202020204" pitchFamily="34" charset="0"/>
                </a:rPr>
                <a:t>Regime a base di TBI a basso dosaggio</a:t>
              </a:r>
            </a:p>
            <a:p>
              <a:pPr marL="285750" indent="-285750">
                <a:buFont typeface="Arial" panose="020B0604020202020204" pitchFamily="34" charset="0"/>
                <a:buChar char="•"/>
              </a:pPr>
              <a:r>
                <a:rPr lang="it-IT" sz="1600" dirty="0">
                  <a:latin typeface="Arial" panose="020B0604020202020204" pitchFamily="34" charset="0"/>
                </a:rPr>
                <a:t>Secondo HSCT</a:t>
              </a:r>
            </a:p>
          </p:txBody>
        </p:sp>
      </p:grpSp>
      <p:grpSp>
        <p:nvGrpSpPr>
          <p:cNvPr id="12" name="Group 11"/>
          <p:cNvGrpSpPr/>
          <p:nvPr/>
        </p:nvGrpSpPr>
        <p:grpSpPr>
          <a:xfrm>
            <a:off x="5423442" y="3020145"/>
            <a:ext cx="6098243" cy="2645752"/>
            <a:chOff x="5423442" y="3600089"/>
            <a:chExt cx="6098243" cy="2516629"/>
          </a:xfrm>
        </p:grpSpPr>
        <p:sp>
          <p:nvSpPr>
            <p:cNvPr id="15" name="Rectangle: Rounded Corners 14"/>
            <p:cNvSpPr/>
            <p:nvPr/>
          </p:nvSpPr>
          <p:spPr>
            <a:xfrm>
              <a:off x="5423442" y="3600089"/>
              <a:ext cx="5984357" cy="2516629"/>
            </a:xfrm>
            <a:prstGeom prst="roundRect">
              <a:avLst>
                <a:gd name="adj" fmla="val 4867"/>
              </a:avLst>
            </a:prstGeom>
            <a:ln>
              <a:solidFill>
                <a:schemeClr val="accent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solidFill>
                  <a:schemeClr val="accent3">
                    <a:lumMod val="75000"/>
                  </a:schemeClr>
                </a:solidFill>
              </a:endParaRPr>
            </a:p>
          </p:txBody>
        </p:sp>
        <p:sp>
          <p:nvSpPr>
            <p:cNvPr id="4" name="TextBox 3"/>
            <p:cNvSpPr txBox="1"/>
            <p:nvPr/>
          </p:nvSpPr>
          <p:spPr>
            <a:xfrm>
              <a:off x="5506352" y="3704241"/>
              <a:ext cx="6015333" cy="2308324"/>
            </a:xfrm>
            <a:prstGeom prst="rect">
              <a:avLst/>
            </a:prstGeom>
            <a:noFill/>
          </p:spPr>
          <p:txBody>
            <a:bodyPr wrap="square" rtlCol="0">
              <a:spAutoFit/>
            </a:bodyPr>
            <a:lstStyle/>
            <a:p>
              <a:r>
                <a:rPr lang="it-IT" sz="1600" b="1" dirty="0">
                  <a:latin typeface="Arial" panose="020B0604020202020204" pitchFamily="34" charset="0"/>
                </a:rPr>
                <a:t>Correlati al paziente o alla malattia</a:t>
              </a:r>
            </a:p>
            <a:p>
              <a:pPr marL="285750" indent="-285750">
                <a:buFont typeface="Arial" panose="020B0604020202020204" pitchFamily="34" charset="0"/>
                <a:buChar char="•"/>
              </a:pPr>
              <a:r>
                <a:rPr lang="it-IT" sz="1600" dirty="0">
                  <a:latin typeface="Arial" panose="020B0604020202020204" pitchFamily="34" charset="0"/>
                </a:rPr>
                <a:t>Anzianità</a:t>
              </a:r>
            </a:p>
            <a:p>
              <a:pPr marL="285750" indent="-285750">
                <a:buFont typeface="Arial" panose="020B0604020202020204" pitchFamily="34" charset="0"/>
                <a:buChar char="•"/>
              </a:pPr>
              <a:r>
                <a:rPr lang="it-IT" sz="1600" dirty="0">
                  <a:latin typeface="Arial" panose="020B0604020202020204" pitchFamily="34" charset="0"/>
                </a:rPr>
                <a:t>Punteggio di Karnofsky inferiore al 90%</a:t>
              </a:r>
            </a:p>
            <a:p>
              <a:pPr marL="285750" indent="-285750">
                <a:buFont typeface="Arial" panose="020B0604020202020204" pitchFamily="34" charset="0"/>
                <a:buChar char="•"/>
              </a:pPr>
              <a:r>
                <a:rPr lang="it-IT" sz="1600" dirty="0">
                  <a:latin typeface="Arial" panose="020B0604020202020204" pitchFamily="34" charset="0"/>
                </a:rPr>
                <a:t>Sindrome metabolica</a:t>
              </a:r>
            </a:p>
            <a:p>
              <a:pPr marL="285750" indent="-285750">
                <a:buFont typeface="Arial" panose="020B0604020202020204" pitchFamily="34" charset="0"/>
                <a:buChar char="•"/>
              </a:pPr>
              <a:r>
                <a:rPr lang="it-IT" sz="1600" dirty="0">
                  <a:latin typeface="Arial" panose="020B0604020202020204" pitchFamily="34" charset="0"/>
                </a:rPr>
                <a:t>Donne che assumono noretisterone</a:t>
              </a:r>
              <a:endParaRPr lang="it-IT"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it-IT" sz="1600" dirty="0">
                  <a:latin typeface="Arial" panose="020B0604020202020204" pitchFamily="34" charset="0"/>
                </a:rPr>
                <a:t>Patologia in fase avanzata (oltre la seconda remissione completa o recidiva/refrattaria)</a:t>
              </a:r>
            </a:p>
            <a:p>
              <a:pPr marL="285750" indent="-285750">
                <a:buFont typeface="Arial" panose="020B0604020202020204" pitchFamily="34" charset="0"/>
                <a:buChar char="•"/>
              </a:pPr>
              <a:r>
                <a:rPr lang="it-IT" sz="1600" dirty="0">
                  <a:latin typeface="Arial" panose="020B0604020202020204" pitchFamily="34" charset="0"/>
                </a:rPr>
                <a:t>Talassemia</a:t>
              </a:r>
              <a:endParaRPr lang="it-IT"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it-IT" sz="1600" dirty="0">
                  <a:latin typeface="Arial" panose="020B0604020202020204" pitchFamily="34" charset="0"/>
                </a:rPr>
                <a:t>Fattori genetici (polimorfismo di GSTM1, allele C282Y, aplotipo 677CC/1298CC </a:t>
              </a:r>
              <a:r>
                <a:rPr lang="it-IT" sz="1600" i="1" dirty="0">
                  <a:latin typeface="Arial" panose="020B0604020202020204" pitchFamily="34" charset="0"/>
                </a:rPr>
                <a:t>MTHFR</a:t>
              </a:r>
              <a:r>
                <a:rPr lang="it-IT" sz="1600" dirty="0">
                  <a:latin typeface="Arial" panose="020B0604020202020204" pitchFamily="34" charset="0"/>
                </a:rPr>
                <a:t>)</a:t>
              </a:r>
            </a:p>
          </p:txBody>
        </p:sp>
      </p:grpSp>
      <p:grpSp>
        <p:nvGrpSpPr>
          <p:cNvPr id="8" name="Group 7"/>
          <p:cNvGrpSpPr/>
          <p:nvPr/>
        </p:nvGrpSpPr>
        <p:grpSpPr>
          <a:xfrm>
            <a:off x="736843" y="1412776"/>
            <a:ext cx="10670957" cy="2092881"/>
            <a:chOff x="736843" y="2029424"/>
            <a:chExt cx="10670957" cy="2092881"/>
          </a:xfrm>
        </p:grpSpPr>
        <p:sp>
          <p:nvSpPr>
            <p:cNvPr id="11" name="Rectangle: Rounded Corners 10"/>
            <p:cNvSpPr/>
            <p:nvPr/>
          </p:nvSpPr>
          <p:spPr>
            <a:xfrm>
              <a:off x="736843" y="2029979"/>
              <a:ext cx="10670957" cy="1516262"/>
            </a:xfrm>
            <a:prstGeom prst="roundRect">
              <a:avLst>
                <a:gd name="adj" fmla="val 6667"/>
              </a:avLst>
            </a:prstGeom>
            <a:ln>
              <a:solidFill>
                <a:schemeClr val="accent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p:txBody>
        </p:sp>
        <p:sp>
          <p:nvSpPr>
            <p:cNvPr id="5" name="TextBox 4"/>
            <p:cNvSpPr txBox="1"/>
            <p:nvPr/>
          </p:nvSpPr>
          <p:spPr>
            <a:xfrm>
              <a:off x="856447" y="2029424"/>
              <a:ext cx="9307019" cy="2092881"/>
            </a:xfrm>
            <a:prstGeom prst="rect">
              <a:avLst/>
            </a:prstGeom>
            <a:noFill/>
          </p:spPr>
          <p:txBody>
            <a:bodyPr wrap="square" numCol="2" rtlCol="0">
              <a:spAutoFit/>
            </a:bodyPr>
            <a:lstStyle/>
            <a:p>
              <a:r>
                <a:rPr lang="it-IT" sz="1600" b="1" dirty="0">
                  <a:latin typeface="Arial" panose="020B0604020202020204" pitchFamily="34" charset="0"/>
                </a:rPr>
                <a:t>Correlati al fegato</a:t>
              </a:r>
            </a:p>
            <a:p>
              <a:pPr marL="285750" indent="-285750">
                <a:buFont typeface="Arial" panose="020B0604020202020204" pitchFamily="34" charset="0"/>
                <a:buChar char="•"/>
              </a:pPr>
              <a:r>
                <a:rPr lang="it-IT" sz="1600" dirty="0">
                  <a:latin typeface="Arial" panose="020B0604020202020204" pitchFamily="34" charset="0"/>
                </a:rPr>
                <a:t>Transaminasi &gt;2,5 ULN</a:t>
              </a:r>
            </a:p>
            <a:p>
              <a:pPr marL="285750" indent="-285750">
                <a:buFont typeface="Arial" panose="020B0604020202020204" pitchFamily="34" charset="0"/>
                <a:buChar char="•"/>
              </a:pPr>
              <a:r>
                <a:rPr lang="it-IT" sz="1600" dirty="0">
                  <a:latin typeface="Arial" panose="020B0604020202020204" pitchFamily="34" charset="0"/>
                </a:rPr>
                <a:t>Bilirubina sierica &gt;1,5 ULN</a:t>
              </a:r>
            </a:p>
            <a:p>
              <a:pPr marL="285750" indent="-285750">
                <a:buFont typeface="Arial" panose="020B0604020202020204" pitchFamily="34" charset="0"/>
                <a:buChar char="•"/>
              </a:pPr>
              <a:r>
                <a:rPr lang="it-IT" sz="1600" dirty="0">
                  <a:latin typeface="Arial" panose="020B0604020202020204" pitchFamily="34" charset="0"/>
                </a:rPr>
                <a:t>Cirrosi</a:t>
              </a:r>
            </a:p>
            <a:p>
              <a:pPr marL="285750" indent="-285750">
                <a:buFont typeface="Arial" panose="020B0604020202020204" pitchFamily="34" charset="0"/>
                <a:buChar char="•"/>
              </a:pPr>
              <a:r>
                <a:rPr lang="it-IT" sz="1600" dirty="0">
                  <a:latin typeface="Arial" panose="020B0604020202020204" pitchFamily="34" charset="0"/>
                </a:rPr>
                <a:t>Epatite virale attiva</a:t>
              </a:r>
            </a:p>
            <a:p>
              <a:endParaRPr lang="it-IT"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it-IT"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it-IT" sz="1600" dirty="0">
                <a:latin typeface="Arial" panose="020B0604020202020204" pitchFamily="34" charset="0"/>
                <a:cs typeface="Arial" panose="020B0604020202020204" pitchFamily="34" charset="0"/>
              </a:endParaRPr>
            </a:p>
            <a:p>
              <a:pPr marL="357188" indent="-271463">
                <a:buFont typeface="Arial" panose="020B0604020202020204" pitchFamily="34" charset="0"/>
                <a:buChar char="•"/>
              </a:pPr>
              <a:r>
                <a:rPr lang="it-IT" sz="1600" dirty="0">
                  <a:latin typeface="Arial" panose="020B0604020202020204" pitchFamily="34" charset="0"/>
                </a:rPr>
                <a:t>Irradiazione addominale o epatica</a:t>
              </a:r>
            </a:p>
            <a:p>
              <a:pPr marL="357188" indent="-271463">
                <a:buFont typeface="Arial" panose="020B0604020202020204" pitchFamily="34" charset="0"/>
                <a:buChar char="•"/>
              </a:pPr>
              <a:r>
                <a:rPr lang="it-IT" sz="1600" dirty="0">
                  <a:latin typeface="Arial" panose="020B0604020202020204" pitchFamily="34" charset="0"/>
                </a:rPr>
                <a:t>Precedente utilizzo di gemtuzumab ozogamicin o di inotuzumab ozogamicin</a:t>
              </a:r>
            </a:p>
            <a:p>
              <a:pPr marL="357188" indent="-271463">
                <a:buFont typeface="Arial" panose="020B0604020202020204" pitchFamily="34" charset="0"/>
                <a:buChar char="•"/>
              </a:pPr>
              <a:r>
                <a:rPr lang="it-IT" sz="1600" dirty="0">
                  <a:latin typeface="Arial" panose="020B0604020202020204" pitchFamily="34" charset="0"/>
                </a:rPr>
                <a:t>Farmaci epatotossici</a:t>
              </a:r>
            </a:p>
            <a:p>
              <a:pPr marL="357188" indent="-271463">
                <a:buFont typeface="Arial" panose="020B0604020202020204" pitchFamily="34" charset="0"/>
                <a:buChar char="•"/>
              </a:pPr>
              <a:r>
                <a:rPr lang="it-IT" sz="1600" dirty="0">
                  <a:latin typeface="Arial" panose="020B0604020202020204" pitchFamily="34" charset="0"/>
                </a:rPr>
                <a:t>Sovraccarico di ferro</a:t>
              </a:r>
            </a:p>
          </p:txBody>
        </p:sp>
      </p:grpSp>
      <p:grpSp>
        <p:nvGrpSpPr>
          <p:cNvPr id="16" name="Group 15"/>
          <p:cNvGrpSpPr/>
          <p:nvPr/>
        </p:nvGrpSpPr>
        <p:grpSpPr>
          <a:xfrm>
            <a:off x="1199456" y="1686028"/>
            <a:ext cx="7524836" cy="4555933"/>
            <a:chOff x="1199456" y="1753387"/>
            <a:chExt cx="7524836" cy="4555933"/>
          </a:xfrm>
        </p:grpSpPr>
        <p:sp>
          <p:nvSpPr>
            <p:cNvPr id="13" name="Rounded Rectangle 12"/>
            <p:cNvSpPr/>
            <p:nvPr/>
          </p:nvSpPr>
          <p:spPr>
            <a:xfrm>
              <a:off x="1199456" y="3483197"/>
              <a:ext cx="2664296" cy="255883"/>
            </a:xfrm>
            <a:prstGeom prst="roundRect">
              <a:avLst/>
            </a:prstGeom>
            <a:no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ed Rectangle 13"/>
            <p:cNvSpPr/>
            <p:nvPr/>
          </p:nvSpPr>
          <p:spPr>
            <a:xfrm>
              <a:off x="3215680" y="5805264"/>
              <a:ext cx="5508612" cy="504056"/>
            </a:xfrm>
            <a:prstGeom prst="roundRect">
              <a:avLst/>
            </a:prstGeom>
            <a:solidFill>
              <a:schemeClr val="accent1"/>
            </a:solidFill>
            <a:ln>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solidFill>
                    <a:schemeClr val="bg1"/>
                  </a:solidFill>
                </a:rPr>
                <a:t>Il paziente presenta 5 fattori di rischio della VOD</a:t>
              </a:r>
            </a:p>
          </p:txBody>
        </p:sp>
        <p:sp>
          <p:nvSpPr>
            <p:cNvPr id="17" name="Rounded Rectangle 16"/>
            <p:cNvSpPr/>
            <p:nvPr/>
          </p:nvSpPr>
          <p:spPr>
            <a:xfrm>
              <a:off x="1199456" y="3757189"/>
              <a:ext cx="2664296" cy="238821"/>
            </a:xfrm>
            <a:prstGeom prst="roundRect">
              <a:avLst/>
            </a:prstGeom>
            <a:no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ounded Rectangle 17"/>
            <p:cNvSpPr/>
            <p:nvPr/>
          </p:nvSpPr>
          <p:spPr>
            <a:xfrm>
              <a:off x="5771964" y="3456038"/>
              <a:ext cx="1116124" cy="290968"/>
            </a:xfrm>
            <a:prstGeom prst="roundRect">
              <a:avLst/>
            </a:prstGeom>
            <a:no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ed Rectangle 19"/>
            <p:cNvSpPr/>
            <p:nvPr/>
          </p:nvSpPr>
          <p:spPr>
            <a:xfrm>
              <a:off x="1199456" y="1753387"/>
              <a:ext cx="2376264" cy="272290"/>
            </a:xfrm>
            <a:prstGeom prst="roundRect">
              <a:avLst/>
            </a:prstGeom>
            <a:no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ed Rectangle 21"/>
            <p:cNvSpPr/>
            <p:nvPr/>
          </p:nvSpPr>
          <p:spPr>
            <a:xfrm>
              <a:off x="5803631" y="2501391"/>
              <a:ext cx="1980220" cy="272995"/>
            </a:xfrm>
            <a:prstGeom prst="roundRect">
              <a:avLst/>
            </a:prstGeom>
            <a:no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977584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t-IT"/>
              <a:t>Che cosa si dovrebbe fare?</a:t>
            </a:r>
            <a:endParaRPr lang="it-IT" dirty="0"/>
          </a:p>
        </p:txBody>
      </p:sp>
      <p:sp>
        <p:nvSpPr>
          <p:cNvPr id="5" name="Content Placeholder 4"/>
          <p:cNvSpPr>
            <a:spLocks noGrp="1"/>
          </p:cNvSpPr>
          <p:nvPr>
            <p:ph idx="1"/>
          </p:nvPr>
        </p:nvSpPr>
        <p:spPr/>
        <p:txBody>
          <a:bodyPr/>
          <a:lstStyle/>
          <a:p>
            <a:pPr marL="571500" indent="-514350">
              <a:spcAft>
                <a:spcPts val="1200"/>
              </a:spcAft>
              <a:buFont typeface="+mj-lt"/>
              <a:buAutoNum type="arabicPeriod"/>
            </a:pPr>
            <a:r>
              <a:rPr lang="it-IT" dirty="0"/>
              <a:t>Monitoraggio rigoroso: esami del sangue quotidiani, misurazioni ponderali e addominali, segni vitali</a:t>
            </a:r>
          </a:p>
          <a:p>
            <a:pPr marL="571500" indent="-514350">
              <a:spcAft>
                <a:spcPts val="1200"/>
              </a:spcAft>
              <a:buFont typeface="+mj-lt"/>
              <a:buAutoNum type="arabicPeriod"/>
            </a:pPr>
            <a:r>
              <a:rPr lang="it-IT" dirty="0"/>
              <a:t>Ridurre il monitoraggio per lasciare riposare il paziente</a:t>
            </a:r>
          </a:p>
          <a:p>
            <a:pPr marL="571500" indent="-514350">
              <a:spcAft>
                <a:spcPts val="1200"/>
              </a:spcAft>
              <a:buFont typeface="+mj-lt"/>
              <a:buAutoNum type="arabicPeriod"/>
            </a:pPr>
            <a:r>
              <a:rPr lang="it-IT" dirty="0"/>
              <a:t>Prelievo del sangue una volta a settimana, per non renderlo anemico</a:t>
            </a:r>
          </a:p>
          <a:p>
            <a:endParaRPr lang="it-IT" dirty="0"/>
          </a:p>
        </p:txBody>
      </p:sp>
      <p:sp>
        <p:nvSpPr>
          <p:cNvPr id="3" name="Text Placeholder 2"/>
          <p:cNvSpPr>
            <a:spLocks noGrp="1"/>
          </p:cNvSpPr>
          <p:nvPr>
            <p:ph type="body" sz="quarter" idx="10"/>
          </p:nvPr>
        </p:nvSpPr>
        <p:spPr/>
        <p:txBody>
          <a:bodyPr/>
          <a:lstStyle/>
          <a:p>
            <a:endParaRPr lang="en-GB"/>
          </a:p>
        </p:txBody>
      </p:sp>
      <p:sp>
        <p:nvSpPr>
          <p:cNvPr id="4" name="Text Placeholder 3"/>
          <p:cNvSpPr>
            <a:spLocks noGrp="1"/>
          </p:cNvSpPr>
          <p:nvPr>
            <p:ph type="body" sz="quarter" idx="11"/>
          </p:nvPr>
        </p:nvSpPr>
        <p:spPr/>
        <p:txBody>
          <a:bodyPr/>
          <a:lstStyle/>
          <a:p>
            <a:endParaRPr lang="en-GB"/>
          </a:p>
        </p:txBody>
      </p:sp>
    </p:spTree>
    <p:extLst>
      <p:ext uri="{BB962C8B-B14F-4D97-AF65-F5344CB8AC3E}">
        <p14:creationId xmlns:p14="http://schemas.microsoft.com/office/powerpoint/2010/main" val="33723472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t-IT"/>
              <a:t>Modalità di utilizzo dei moduli del programma di apprendimento della malattia veno-occlusiva (VOD)</a:t>
            </a:r>
            <a:endParaRPr lang="it-IT" dirty="0"/>
          </a:p>
        </p:txBody>
      </p:sp>
      <p:sp>
        <p:nvSpPr>
          <p:cNvPr id="3" name="Content Placeholder 2"/>
          <p:cNvSpPr>
            <a:spLocks noGrp="1"/>
          </p:cNvSpPr>
          <p:nvPr>
            <p:ph idx="1"/>
          </p:nvPr>
        </p:nvSpPr>
        <p:spPr/>
        <p:txBody>
          <a:bodyPr>
            <a:noAutofit/>
          </a:bodyPr>
          <a:lstStyle/>
          <a:p>
            <a:r>
              <a:rPr lang="it-IT"/>
              <a:t>Scaricare sul proprio computer la cartella contenente tutti i moduli. In tal modo si garantisce il funzionamento dei link tra i moduli</a:t>
            </a:r>
          </a:p>
          <a:p>
            <a:r>
              <a:rPr lang="it-IT"/>
              <a:t>È necessario spostarsi attraverso i moduli in modalità presentazione delle diapositive. Sono presenti link che rimandano a contenuti presenti in altri moduli, informazioni aggiuntive e riferimenti esterni</a:t>
            </a:r>
          </a:p>
          <a:p>
            <a:r>
              <a:rPr lang="it-IT"/>
              <a:t>L'icona       indica la disponibilità di ulteriori informazioni in merito all'argomento. Fare clic sul questo simbolo per accedere alle informazioni aggiuntive. Passare semplicemente alla diapositiva successiva per tornare alla diapositiva precedentemente visualizzata</a:t>
            </a:r>
          </a:p>
          <a:p>
            <a:r>
              <a:rPr lang="it-IT"/>
              <a:t>In alcune sezioni sono presenti dei filmati accessibili selezionando il pulsante di riproduzione indicato nelle diapositive</a:t>
            </a:r>
          </a:p>
          <a:p>
            <a:endParaRPr lang="it-IT" sz="2400" dirty="0"/>
          </a:p>
        </p:txBody>
      </p:sp>
      <p:sp>
        <p:nvSpPr>
          <p:cNvPr id="4" name="Text Placeholder 3"/>
          <p:cNvSpPr>
            <a:spLocks noGrp="1"/>
          </p:cNvSpPr>
          <p:nvPr>
            <p:ph type="body" sz="quarter" idx="10"/>
          </p:nvPr>
        </p:nvSpPr>
        <p:spPr/>
        <p:txBody>
          <a:bodyPr/>
          <a:lstStyle/>
          <a:p>
            <a:endParaRPr lang="en-GB"/>
          </a:p>
        </p:txBody>
      </p:sp>
      <p:sp>
        <p:nvSpPr>
          <p:cNvPr id="5" name="Text Placeholder 4"/>
          <p:cNvSpPr>
            <a:spLocks noGrp="1"/>
          </p:cNvSpPr>
          <p:nvPr>
            <p:ph type="body" sz="quarter" idx="11"/>
          </p:nvPr>
        </p:nvSpPr>
        <p:spPr/>
        <p:txBody>
          <a:bodyPr/>
          <a:lstStyle/>
          <a:p>
            <a:endParaRPr lang="en-GB"/>
          </a:p>
        </p:txBody>
      </p:sp>
      <p:pic>
        <p:nvPicPr>
          <p:cNvPr id="8" name="Picture 7"/>
          <p:cNvPicPr>
            <a:picLocks noChangeAspect="1"/>
          </p:cNvPicPr>
          <p:nvPr/>
        </p:nvPicPr>
        <p:blipFill>
          <a:blip r:embed="rId2">
            <a:duotone>
              <a:schemeClr val="accent3">
                <a:shade val="45000"/>
                <a:satMod val="135000"/>
              </a:schemeClr>
              <a:prstClr val="white"/>
            </a:duotone>
          </a:blip>
          <a:stretch>
            <a:fillRect/>
          </a:stretch>
        </p:blipFill>
        <p:spPr>
          <a:xfrm>
            <a:off x="1847528" y="3307863"/>
            <a:ext cx="324000" cy="324000"/>
          </a:xfrm>
          <a:prstGeom prst="rect">
            <a:avLst/>
          </a:prstGeom>
        </p:spPr>
      </p:pic>
    </p:spTree>
    <p:extLst>
      <p:ext uri="{BB962C8B-B14F-4D97-AF65-F5344CB8AC3E}">
        <p14:creationId xmlns:p14="http://schemas.microsoft.com/office/powerpoint/2010/main" val="37985556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Arc 28"/>
          <p:cNvSpPr/>
          <p:nvPr/>
        </p:nvSpPr>
        <p:spPr>
          <a:xfrm rot="4266974" flipV="1">
            <a:off x="8938118" y="1306589"/>
            <a:ext cx="3076746" cy="1661957"/>
          </a:xfrm>
          <a:prstGeom prst="arc">
            <a:avLst/>
          </a:prstGeom>
          <a:ln w="762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0" name="Arc 19"/>
          <p:cNvSpPr/>
          <p:nvPr/>
        </p:nvSpPr>
        <p:spPr>
          <a:xfrm rot="4792152" flipV="1">
            <a:off x="2593040" y="1686173"/>
            <a:ext cx="1872208" cy="1661957"/>
          </a:xfrm>
          <a:prstGeom prst="arc">
            <a:avLst/>
          </a:prstGeom>
          <a:ln w="762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 name="Title 1"/>
          <p:cNvSpPr>
            <a:spLocks noGrp="1"/>
          </p:cNvSpPr>
          <p:nvPr>
            <p:ph type="title"/>
          </p:nvPr>
        </p:nvSpPr>
        <p:spPr/>
        <p:txBody>
          <a:bodyPr/>
          <a:lstStyle/>
          <a:p>
            <a:r>
              <a:rPr lang="it-IT"/>
              <a:t>Caso 3: Uomo 49 anni, AML a rischio elevato</a:t>
            </a:r>
          </a:p>
        </p:txBody>
      </p:sp>
      <p:sp>
        <p:nvSpPr>
          <p:cNvPr id="3" name="Text Placeholder 2"/>
          <p:cNvSpPr>
            <a:spLocks noGrp="1"/>
          </p:cNvSpPr>
          <p:nvPr>
            <p:ph type="body" sz="quarter" idx="10"/>
          </p:nvPr>
        </p:nvSpPr>
        <p:spPr/>
        <p:txBody>
          <a:bodyPr/>
          <a:lstStyle/>
          <a:p>
            <a:r>
              <a:rPr lang="it-IT"/>
              <a:t>Comunicazione personale, C. Bompoint e J. Murray</a:t>
            </a:r>
            <a:endParaRPr lang="it-IT" dirty="0"/>
          </a:p>
        </p:txBody>
      </p:sp>
      <p:sp>
        <p:nvSpPr>
          <p:cNvPr id="35" name="Text Placeholder 3"/>
          <p:cNvSpPr txBox="1">
            <a:spLocks noGrp="1"/>
          </p:cNvSpPr>
          <p:nvPr>
            <p:ph type="body" sz="quarter" idx="11"/>
          </p:nvPr>
        </p:nvSpPr>
        <p:spPr>
          <a:prstGeom prst="rect">
            <a:avLst/>
          </a:prstGeom>
        </p:spPr>
        <p:txBody>
          <a:bodyPr vert="horz" lIns="91440" tIns="45720" rIns="91440" bIns="45720" rtlCol="0" anchor="b"/>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it-IT" sz="1000" dirty="0">
                <a:solidFill>
                  <a:schemeClr val="tx2"/>
                </a:solidFill>
              </a:rPr>
              <a:t>ALT, alanina aminotrasferasi; AML, leucemia mieloide acuta; AST, aspartato aminotrasferasi; HSCT, trapianto di cellule staminali ematopoietiche; ICU, terapia intensiva; ULN, limite superiore di normalità </a:t>
            </a:r>
          </a:p>
        </p:txBody>
      </p:sp>
      <p:sp>
        <p:nvSpPr>
          <p:cNvPr id="6" name="Rectangle: Rounded Corners 5"/>
          <p:cNvSpPr/>
          <p:nvPr/>
        </p:nvSpPr>
        <p:spPr>
          <a:xfrm>
            <a:off x="2238194" y="1979390"/>
            <a:ext cx="1121502" cy="873546"/>
          </a:xfrm>
          <a:prstGeom prst="roundRect">
            <a:avLst>
              <a:gd name="adj" fmla="val 6250"/>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it-IT" sz="1600" b="1" dirty="0">
                <a:solidFill>
                  <a:srgbClr val="000000"/>
                </a:solidFill>
              </a:rPr>
              <a:t>Giorno 0</a:t>
            </a:r>
          </a:p>
          <a:p>
            <a:pPr lvl="0" algn="ctr"/>
            <a:r>
              <a:rPr lang="it-IT" sz="1600" dirty="0">
                <a:solidFill>
                  <a:srgbClr val="000000"/>
                </a:solidFill>
              </a:rPr>
              <a:t>HSCT</a:t>
            </a:r>
          </a:p>
        </p:txBody>
      </p:sp>
      <p:sp>
        <p:nvSpPr>
          <p:cNvPr id="18" name="Arc 17"/>
          <p:cNvSpPr/>
          <p:nvPr/>
        </p:nvSpPr>
        <p:spPr>
          <a:xfrm rot="4266974" flipV="1">
            <a:off x="5793760" y="1154189"/>
            <a:ext cx="3076746" cy="1661957"/>
          </a:xfrm>
          <a:prstGeom prst="arc">
            <a:avLst/>
          </a:prstGeom>
          <a:ln w="762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1" name="Arc 20"/>
          <p:cNvSpPr/>
          <p:nvPr/>
        </p:nvSpPr>
        <p:spPr>
          <a:xfrm rot="16807848">
            <a:off x="3729870" y="3709682"/>
            <a:ext cx="1872208" cy="1661957"/>
          </a:xfrm>
          <a:prstGeom prst="arc">
            <a:avLst/>
          </a:prstGeom>
          <a:ln w="762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2" name="Arc 21"/>
          <p:cNvSpPr/>
          <p:nvPr/>
        </p:nvSpPr>
        <p:spPr>
          <a:xfrm rot="16807848">
            <a:off x="7582736" y="3684793"/>
            <a:ext cx="1872208" cy="1661957"/>
          </a:xfrm>
          <a:prstGeom prst="arc">
            <a:avLst/>
          </a:prstGeom>
          <a:ln w="762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3" name="Arrow: Right 22"/>
          <p:cNvSpPr/>
          <p:nvPr/>
        </p:nvSpPr>
        <p:spPr>
          <a:xfrm>
            <a:off x="695400" y="3236464"/>
            <a:ext cx="10513168" cy="571672"/>
          </a:xfrm>
          <a:prstGeom prst="right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Rounded Corners 13"/>
          <p:cNvSpPr/>
          <p:nvPr/>
        </p:nvSpPr>
        <p:spPr>
          <a:xfrm>
            <a:off x="5633246" y="1979390"/>
            <a:ext cx="1813518" cy="852450"/>
          </a:xfrm>
          <a:prstGeom prst="roundRect">
            <a:avLst>
              <a:gd name="adj" fmla="val 6250"/>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it-IT" sz="1600" b="1" dirty="0">
                <a:solidFill>
                  <a:srgbClr val="000000"/>
                </a:solidFill>
              </a:rPr>
              <a:t>Giorno +13</a:t>
            </a:r>
          </a:p>
          <a:p>
            <a:pPr lvl="0" algn="ctr"/>
            <a:r>
              <a:rPr lang="it-IT" sz="1600" dirty="0">
                <a:solidFill>
                  <a:srgbClr val="000000"/>
                </a:solidFill>
              </a:rPr>
              <a:t>Attecchimento</a:t>
            </a:r>
          </a:p>
        </p:txBody>
      </p:sp>
      <p:sp>
        <p:nvSpPr>
          <p:cNvPr id="15" name="Rectangle: Rounded Corners 14"/>
          <p:cNvSpPr/>
          <p:nvPr/>
        </p:nvSpPr>
        <p:spPr>
          <a:xfrm>
            <a:off x="2310202" y="4256309"/>
            <a:ext cx="3163342" cy="1327138"/>
          </a:xfrm>
          <a:prstGeom prst="roundRect">
            <a:avLst>
              <a:gd name="adj" fmla="val 6250"/>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it-IT" sz="1600" b="1" dirty="0">
                <a:solidFill>
                  <a:srgbClr val="000000"/>
                </a:solidFill>
              </a:rPr>
              <a:t>Giorno +10</a:t>
            </a:r>
          </a:p>
          <a:p>
            <a:pPr marL="285750" lvl="0" indent="-285750">
              <a:buFont typeface="Arial" panose="020B0604020202020204" pitchFamily="34" charset="0"/>
              <a:buChar char="•"/>
            </a:pPr>
            <a:r>
              <a:rPr lang="it-IT" sz="1600" dirty="0">
                <a:solidFill>
                  <a:srgbClr val="000000"/>
                </a:solidFill>
              </a:rPr>
              <a:t>Sepsi da trattare con antibiotico</a:t>
            </a:r>
          </a:p>
          <a:p>
            <a:pPr marL="285750" lvl="0" indent="-285750">
              <a:buFont typeface="Arial" panose="020B0604020202020204" pitchFamily="34" charset="0"/>
              <a:buChar char="•"/>
            </a:pPr>
            <a:r>
              <a:rPr lang="it-IT" sz="1600" dirty="0">
                <a:solidFill>
                  <a:srgbClr val="000000"/>
                </a:solidFill>
              </a:rPr>
              <a:t>Peggioramento della funzionalità epatica</a:t>
            </a:r>
            <a:endParaRPr lang="it-IT" b="1" dirty="0">
              <a:solidFill>
                <a:schemeClr val="tx1"/>
              </a:solidFill>
            </a:endParaRPr>
          </a:p>
        </p:txBody>
      </p:sp>
      <p:sp>
        <p:nvSpPr>
          <p:cNvPr id="16" name="Rectangle: Rounded Corners 15"/>
          <p:cNvSpPr/>
          <p:nvPr/>
        </p:nvSpPr>
        <p:spPr>
          <a:xfrm>
            <a:off x="6240016" y="4240594"/>
            <a:ext cx="4320480" cy="1924710"/>
          </a:xfrm>
          <a:prstGeom prst="roundRect">
            <a:avLst>
              <a:gd name="adj" fmla="val 6250"/>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it-IT" sz="1600" b="1" dirty="0">
                <a:solidFill>
                  <a:srgbClr val="000000"/>
                </a:solidFill>
              </a:rPr>
              <a:t>Giorno +28</a:t>
            </a:r>
          </a:p>
          <a:p>
            <a:pPr marL="285750" lvl="0" indent="-285750">
              <a:buFont typeface="Arial" panose="020B0604020202020204" pitchFamily="34" charset="0"/>
              <a:buChar char="•"/>
            </a:pPr>
            <a:r>
              <a:rPr lang="it-IT" sz="1600" dirty="0">
                <a:solidFill>
                  <a:srgbClr val="000000"/>
                </a:solidFill>
              </a:rPr>
              <a:t>Dolore addominale lato destro</a:t>
            </a:r>
          </a:p>
          <a:p>
            <a:pPr marL="285750" lvl="0" indent="-285750">
              <a:buFont typeface="Arial" panose="020B0604020202020204" pitchFamily="34" charset="0"/>
              <a:buChar char="•"/>
            </a:pPr>
            <a:r>
              <a:rPr lang="it-IT" sz="1600" dirty="0">
                <a:solidFill>
                  <a:srgbClr val="000000"/>
                </a:solidFill>
              </a:rPr>
              <a:t>Aumento ponderale del 6% nonostante i diuretici per via endovenosa</a:t>
            </a:r>
          </a:p>
          <a:p>
            <a:pPr marL="285750" lvl="0" indent="-285750">
              <a:buFont typeface="Arial" panose="020B0604020202020204" pitchFamily="34" charset="0"/>
              <a:buChar char="•"/>
            </a:pPr>
            <a:r>
              <a:rPr lang="it-IT" sz="1600" dirty="0">
                <a:solidFill>
                  <a:srgbClr val="000000"/>
                </a:solidFill>
              </a:rPr>
              <a:t>Ascite confermata dall'ecografia</a:t>
            </a:r>
          </a:p>
          <a:p>
            <a:pPr marL="285750" lvl="0" indent="-285750">
              <a:buFont typeface="Arial" panose="020B0604020202020204" pitchFamily="34" charset="0"/>
              <a:buChar char="•"/>
            </a:pPr>
            <a:r>
              <a:rPr lang="it-IT" sz="1600" dirty="0">
                <a:solidFill>
                  <a:srgbClr val="000000"/>
                </a:solidFill>
              </a:rPr>
              <a:t>AST/ALT: 5 x ULN </a:t>
            </a:r>
          </a:p>
          <a:p>
            <a:pPr marL="285750" lvl="0" indent="-285750">
              <a:buFont typeface="Arial" panose="020B0604020202020204" pitchFamily="34" charset="0"/>
              <a:buChar char="•"/>
            </a:pPr>
            <a:r>
              <a:rPr lang="it-IT" sz="1600" dirty="0">
                <a:solidFill>
                  <a:srgbClr val="000000"/>
                </a:solidFill>
              </a:rPr>
              <a:t>Bilirubina: 112 μmol/L, 6,58 mg/dL</a:t>
            </a:r>
          </a:p>
          <a:p>
            <a:pPr marL="285750" lvl="0" indent="-285750">
              <a:buFont typeface="Arial" panose="020B0604020202020204" pitchFamily="34" charset="0"/>
              <a:buChar char="•"/>
            </a:pPr>
            <a:r>
              <a:rPr lang="it-IT" sz="1600" dirty="0">
                <a:solidFill>
                  <a:srgbClr val="000000"/>
                </a:solidFill>
              </a:rPr>
              <a:t>Ittero</a:t>
            </a:r>
          </a:p>
        </p:txBody>
      </p:sp>
      <p:sp>
        <p:nvSpPr>
          <p:cNvPr id="25" name="TextBox 24">
            <a:hlinkClick r:id="" action="ppaction://noaction"/>
          </p:cNvPr>
          <p:cNvSpPr txBox="1"/>
          <p:nvPr/>
        </p:nvSpPr>
        <p:spPr>
          <a:xfrm>
            <a:off x="10849770" y="2619376"/>
            <a:ext cx="284052" cy="523220"/>
          </a:xfrm>
          <a:prstGeom prst="rect">
            <a:avLst/>
          </a:prstGeom>
          <a:noFill/>
        </p:spPr>
        <p:txBody>
          <a:bodyPr wrap="square" rtlCol="0">
            <a:spAutoFit/>
          </a:bodyPr>
          <a:lstStyle/>
          <a:p>
            <a:endParaRPr lang="it-IT" sz="2800" b="1" dirty="0">
              <a:solidFill>
                <a:schemeClr val="bg1"/>
              </a:solidFill>
              <a:latin typeface="Times New Roman" panose="02020603050405020304" pitchFamily="18" charset="0"/>
              <a:cs typeface="Times New Roman" panose="02020603050405020304" pitchFamily="18" charset="0"/>
            </a:endParaRPr>
          </a:p>
        </p:txBody>
      </p:sp>
      <p:sp>
        <p:nvSpPr>
          <p:cNvPr id="26" name="Rectangle: Rounded Corners 34"/>
          <p:cNvSpPr/>
          <p:nvPr/>
        </p:nvSpPr>
        <p:spPr>
          <a:xfrm>
            <a:off x="8688592" y="1844674"/>
            <a:ext cx="2736000" cy="1224093"/>
          </a:xfrm>
          <a:prstGeom prst="roundRect">
            <a:avLst>
              <a:gd name="adj" fmla="val 6250"/>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it-IT" sz="1600" b="1" dirty="0">
                <a:solidFill>
                  <a:srgbClr val="000000"/>
                </a:solidFill>
              </a:rPr>
              <a:t>Giorno +29</a:t>
            </a:r>
          </a:p>
          <a:p>
            <a:pPr marL="285750" lvl="0" indent="-285750">
              <a:buFont typeface="Arial" panose="020B0604020202020204" pitchFamily="34" charset="0"/>
              <a:buChar char="•"/>
            </a:pPr>
            <a:r>
              <a:rPr lang="it-IT" sz="1600" dirty="0">
                <a:solidFill>
                  <a:srgbClr val="000000"/>
                </a:solidFill>
              </a:rPr>
              <a:t>Peggioramento del paziente</a:t>
            </a:r>
          </a:p>
          <a:p>
            <a:pPr marL="285750" lvl="0" indent="-285750">
              <a:buFont typeface="Arial" panose="020B0604020202020204" pitchFamily="34" charset="0"/>
              <a:buChar char="•"/>
            </a:pPr>
            <a:r>
              <a:rPr lang="it-IT" sz="1600" dirty="0">
                <a:solidFill>
                  <a:srgbClr val="000000"/>
                </a:solidFill>
              </a:rPr>
              <a:t>Trasferimento in ICU</a:t>
            </a:r>
          </a:p>
          <a:p>
            <a:pPr marL="285750" lvl="0" indent="-285750">
              <a:buFont typeface="Arial" panose="020B0604020202020204" pitchFamily="34" charset="0"/>
              <a:buChar char="•"/>
            </a:pPr>
            <a:r>
              <a:rPr lang="it-IT" sz="1600" dirty="0">
                <a:solidFill>
                  <a:srgbClr val="000000"/>
                </a:solidFill>
              </a:rPr>
              <a:t>Ventilazione</a:t>
            </a:r>
          </a:p>
        </p:txBody>
      </p:sp>
    </p:spTree>
    <p:extLst>
      <p:ext uri="{BB962C8B-B14F-4D97-AF65-F5344CB8AC3E}">
        <p14:creationId xmlns:p14="http://schemas.microsoft.com/office/powerpoint/2010/main" val="37490180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Caso 3: Uomo 49 anni, AML a rischio elevato</a:t>
            </a:r>
          </a:p>
        </p:txBody>
      </p:sp>
      <p:sp>
        <p:nvSpPr>
          <p:cNvPr id="5" name="Text Placeholder 4"/>
          <p:cNvSpPr>
            <a:spLocks noGrp="1"/>
          </p:cNvSpPr>
          <p:nvPr>
            <p:ph type="body" sz="quarter" idx="10"/>
          </p:nvPr>
        </p:nvSpPr>
        <p:spPr/>
        <p:txBody>
          <a:bodyPr/>
          <a:lstStyle/>
          <a:p>
            <a:endParaRPr lang="en-GB" dirty="0"/>
          </a:p>
        </p:txBody>
      </p:sp>
      <p:sp>
        <p:nvSpPr>
          <p:cNvPr id="3" name="Text Placeholder 2"/>
          <p:cNvSpPr>
            <a:spLocks noGrp="1"/>
          </p:cNvSpPr>
          <p:nvPr>
            <p:ph type="body" sz="quarter" idx="11"/>
          </p:nvPr>
        </p:nvSpPr>
        <p:spPr/>
        <p:txBody>
          <a:bodyPr/>
          <a:lstStyle/>
          <a:p>
            <a:r>
              <a:rPr lang="it-IT" dirty="0">
                <a:solidFill>
                  <a:schemeClr val="tx2"/>
                </a:solidFill>
              </a:rPr>
              <a:t>AML, leucemia mieloide acuta; </a:t>
            </a:r>
            <a:r>
              <a:rPr lang="it-IT" dirty="0"/>
              <a:t>VOD, malattia veno-occlusiva</a:t>
            </a:r>
          </a:p>
        </p:txBody>
      </p:sp>
      <p:sp>
        <p:nvSpPr>
          <p:cNvPr id="6" name="Rectangle: Rounded Corners 5"/>
          <p:cNvSpPr/>
          <p:nvPr/>
        </p:nvSpPr>
        <p:spPr>
          <a:xfrm>
            <a:off x="3215680" y="1844675"/>
            <a:ext cx="5553559" cy="3384376"/>
          </a:xfrm>
          <a:prstGeom prst="roundRect">
            <a:avLst>
              <a:gd name="adj" fmla="val 6250"/>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it-IT" b="1" dirty="0">
                <a:solidFill>
                  <a:srgbClr val="000000"/>
                </a:solidFill>
              </a:rPr>
              <a:t>Domanda</a:t>
            </a:r>
          </a:p>
          <a:p>
            <a:pPr lvl="0" algn="ctr"/>
            <a:endParaRPr lang="it-IT" dirty="0">
              <a:solidFill>
                <a:srgbClr val="000000"/>
              </a:solidFill>
            </a:endParaRPr>
          </a:p>
          <a:p>
            <a:pPr lvl="0" algn="ctr"/>
            <a:r>
              <a:rPr lang="it-IT" sz="2000" dirty="0">
                <a:solidFill>
                  <a:srgbClr val="000000"/>
                </a:solidFill>
              </a:rPr>
              <a:t>Sulla base dei sintomi presentati, di che cosa potrebbe essere affetto il paziente?</a:t>
            </a:r>
          </a:p>
          <a:p>
            <a:pPr lvl="0" algn="ctr"/>
            <a:endParaRPr lang="it-IT" sz="2000" dirty="0">
              <a:solidFill>
                <a:srgbClr val="000000"/>
              </a:solidFill>
            </a:endParaRPr>
          </a:p>
          <a:p>
            <a:pPr marL="342900" lvl="0" indent="-342900">
              <a:buFont typeface="Arial" panose="020B0604020202020204" pitchFamily="34" charset="0"/>
              <a:buChar char="•"/>
            </a:pPr>
            <a:r>
              <a:rPr lang="it-IT" sz="2000" dirty="0">
                <a:solidFill>
                  <a:srgbClr val="000000"/>
                </a:solidFill>
              </a:rPr>
              <a:t>Appendicite</a:t>
            </a:r>
          </a:p>
          <a:p>
            <a:pPr marL="342900" lvl="0" indent="-342900">
              <a:buFont typeface="Arial" panose="020B0604020202020204" pitchFamily="34" charset="0"/>
              <a:buChar char="•"/>
            </a:pPr>
            <a:r>
              <a:rPr lang="it-IT" sz="2000" dirty="0">
                <a:solidFill>
                  <a:srgbClr val="000000"/>
                </a:solidFill>
              </a:rPr>
              <a:t>Epatite</a:t>
            </a:r>
          </a:p>
          <a:p>
            <a:pPr marL="342900" lvl="0" indent="-342900">
              <a:buFont typeface="Arial" panose="020B0604020202020204" pitchFamily="34" charset="0"/>
              <a:buChar char="•"/>
            </a:pPr>
            <a:r>
              <a:rPr lang="it-IT" sz="2000" dirty="0">
                <a:solidFill>
                  <a:srgbClr val="000000"/>
                </a:solidFill>
              </a:rPr>
              <a:t>Calcoli biliari</a:t>
            </a:r>
          </a:p>
          <a:p>
            <a:pPr marL="342900" lvl="0" indent="-342900">
              <a:buFont typeface="Arial" panose="020B0604020202020204" pitchFamily="34" charset="0"/>
              <a:buChar char="•"/>
            </a:pPr>
            <a:r>
              <a:rPr lang="it-IT" sz="2000" dirty="0">
                <a:solidFill>
                  <a:srgbClr val="000000"/>
                </a:solidFill>
              </a:rPr>
              <a:t>Sindrome da perdita capillare</a:t>
            </a:r>
          </a:p>
          <a:p>
            <a:pPr marL="342900" lvl="0" indent="-342900">
              <a:buFont typeface="Arial" panose="020B0604020202020204" pitchFamily="34" charset="0"/>
              <a:buChar char="•"/>
            </a:pPr>
            <a:r>
              <a:rPr lang="it-IT" sz="2000" dirty="0">
                <a:solidFill>
                  <a:srgbClr val="000000"/>
                </a:solidFill>
              </a:rPr>
              <a:t>Sindrome da attecchimento</a:t>
            </a:r>
          </a:p>
          <a:p>
            <a:pPr marL="342900" lvl="0" indent="-342900">
              <a:buFont typeface="Arial" panose="020B0604020202020204" pitchFamily="34" charset="0"/>
              <a:buChar char="•"/>
            </a:pPr>
            <a:r>
              <a:rPr lang="it-IT" sz="2000" dirty="0">
                <a:solidFill>
                  <a:srgbClr val="000000"/>
                </a:solidFill>
              </a:rPr>
              <a:t>VOD</a:t>
            </a:r>
          </a:p>
        </p:txBody>
      </p:sp>
    </p:spTree>
    <p:extLst>
      <p:ext uri="{BB962C8B-B14F-4D97-AF65-F5344CB8AC3E}">
        <p14:creationId xmlns:p14="http://schemas.microsoft.com/office/powerpoint/2010/main" val="36762802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Diagnosi differenziale</a:t>
            </a:r>
          </a:p>
        </p:txBody>
      </p:sp>
      <p:sp>
        <p:nvSpPr>
          <p:cNvPr id="3" name="Content Placeholder 2"/>
          <p:cNvSpPr>
            <a:spLocks noGrp="1"/>
          </p:cNvSpPr>
          <p:nvPr>
            <p:ph idx="1"/>
          </p:nvPr>
        </p:nvSpPr>
        <p:spPr/>
        <p:txBody>
          <a:bodyPr>
            <a:normAutofit/>
          </a:bodyPr>
          <a:lstStyle/>
          <a:p>
            <a:pPr marL="0" indent="0">
              <a:buNone/>
            </a:pPr>
            <a:r>
              <a:rPr lang="it-IT" sz="1800" b="1" dirty="0"/>
              <a:t>Ittero</a:t>
            </a:r>
            <a:r>
              <a:rPr lang="it-IT"/>
              <a:t> </a:t>
            </a:r>
            <a:r>
              <a:rPr lang="it-IT" sz="1800" b="1" dirty="0"/>
              <a:t>colestatico</a:t>
            </a:r>
          </a:p>
          <a:p>
            <a:pPr lvl="1">
              <a:spcBef>
                <a:spcPts val="400"/>
              </a:spcBef>
              <a:buFont typeface="Arial" panose="020B0604020202020204" pitchFamily="34" charset="0"/>
              <a:buChar char="•"/>
            </a:pPr>
            <a:r>
              <a:rPr lang="it-IT" sz="1800" dirty="0"/>
              <a:t>GvHD</a:t>
            </a:r>
          </a:p>
          <a:p>
            <a:pPr lvl="1">
              <a:spcBef>
                <a:spcPts val="400"/>
              </a:spcBef>
              <a:buFont typeface="Arial" panose="020B0604020202020204" pitchFamily="34" charset="0"/>
              <a:buChar char="•"/>
            </a:pPr>
            <a:r>
              <a:rPr lang="it-IT" sz="1800" dirty="0"/>
              <a:t>Farmaci, chemioterapia, antibiotici, antimicotici</a:t>
            </a:r>
          </a:p>
          <a:p>
            <a:pPr lvl="1">
              <a:spcBef>
                <a:spcPts val="400"/>
              </a:spcBef>
              <a:buFont typeface="Arial" panose="020B0604020202020204" pitchFamily="34" charset="0"/>
              <a:buChar char="•"/>
            </a:pPr>
            <a:r>
              <a:rPr lang="it-IT" sz="1800" dirty="0"/>
              <a:t>Epatite</a:t>
            </a:r>
          </a:p>
          <a:p>
            <a:pPr lvl="1">
              <a:spcBef>
                <a:spcPts val="400"/>
              </a:spcBef>
              <a:buFont typeface="Arial" panose="020B0604020202020204" pitchFamily="34" charset="0"/>
              <a:buChar char="•"/>
            </a:pPr>
            <a:r>
              <a:rPr lang="it-IT" sz="1800" dirty="0"/>
              <a:t>Calcoli biliari</a:t>
            </a:r>
          </a:p>
          <a:p>
            <a:pPr marL="0" indent="0">
              <a:buNone/>
            </a:pPr>
            <a:r>
              <a:rPr lang="it-IT" sz="1800" b="1" dirty="0"/>
              <a:t>Anasarca</a:t>
            </a:r>
          </a:p>
          <a:p>
            <a:pPr lvl="1">
              <a:spcBef>
                <a:spcPts val="400"/>
              </a:spcBef>
              <a:buFont typeface="Arial" panose="020B0604020202020204" pitchFamily="34" charset="0"/>
              <a:buChar char="•"/>
            </a:pPr>
            <a:r>
              <a:rPr lang="it-IT" sz="1800" dirty="0"/>
              <a:t>Insufficienza</a:t>
            </a:r>
            <a:r>
              <a:rPr lang="it-IT"/>
              <a:t> </a:t>
            </a:r>
            <a:r>
              <a:rPr lang="it-IT" sz="1800" dirty="0"/>
              <a:t>cardiaca, malnutrizione, insufficienza epatica e</a:t>
            </a:r>
            <a:r>
              <a:rPr lang="it-IT"/>
              <a:t> </a:t>
            </a:r>
            <a:r>
              <a:rPr lang="it-IT" sz="1800" dirty="0"/>
              <a:t>renale</a:t>
            </a:r>
          </a:p>
          <a:p>
            <a:pPr lvl="1">
              <a:spcBef>
                <a:spcPts val="400"/>
              </a:spcBef>
              <a:buFont typeface="Arial" panose="020B0604020202020204" pitchFamily="34" charset="0"/>
              <a:buChar char="•"/>
            </a:pPr>
            <a:r>
              <a:rPr lang="it-IT" sz="1800" dirty="0"/>
              <a:t>Sindrome</a:t>
            </a:r>
            <a:r>
              <a:rPr lang="it-IT"/>
              <a:t> </a:t>
            </a:r>
            <a:r>
              <a:rPr lang="it-IT" sz="1800" dirty="0"/>
              <a:t>da perdita capillare</a:t>
            </a:r>
          </a:p>
          <a:p>
            <a:pPr lvl="1">
              <a:spcBef>
                <a:spcPts val="400"/>
              </a:spcBef>
              <a:buFont typeface="Arial" panose="020B0604020202020204" pitchFamily="34" charset="0"/>
              <a:buChar char="•"/>
            </a:pPr>
            <a:r>
              <a:rPr lang="it-IT" sz="1800" dirty="0"/>
              <a:t>Disfunzione</a:t>
            </a:r>
            <a:r>
              <a:rPr lang="it-IT"/>
              <a:t> </a:t>
            </a:r>
            <a:r>
              <a:rPr lang="it-IT" sz="1800" dirty="0"/>
              <a:t>tiroidea</a:t>
            </a:r>
          </a:p>
          <a:p>
            <a:pPr marL="0" indent="0">
              <a:buNone/>
            </a:pPr>
            <a:r>
              <a:rPr lang="it-IT" sz="1800" b="1" dirty="0"/>
              <a:t>Dolore addominale (lato destro)</a:t>
            </a:r>
          </a:p>
          <a:p>
            <a:pPr lvl="1">
              <a:spcBef>
                <a:spcPts val="400"/>
              </a:spcBef>
              <a:buFont typeface="Arial" panose="020B0604020202020204" pitchFamily="34" charset="0"/>
              <a:buChar char="•"/>
            </a:pPr>
            <a:r>
              <a:rPr lang="it-IT" sz="1800" dirty="0"/>
              <a:t>Appendicite</a:t>
            </a:r>
          </a:p>
          <a:p>
            <a:pPr lvl="1">
              <a:spcBef>
                <a:spcPts val="400"/>
              </a:spcBef>
              <a:buFont typeface="Arial" panose="020B0604020202020204" pitchFamily="34" charset="0"/>
              <a:buChar char="•"/>
            </a:pPr>
            <a:r>
              <a:rPr lang="it-IT" sz="1800" dirty="0"/>
              <a:t>Peritonite</a:t>
            </a:r>
          </a:p>
          <a:p>
            <a:pPr lvl="1">
              <a:spcBef>
                <a:spcPts val="400"/>
              </a:spcBef>
              <a:buFont typeface="Arial" panose="020B0604020202020204" pitchFamily="34" charset="0"/>
              <a:buChar char="•"/>
            </a:pPr>
            <a:r>
              <a:rPr lang="it-IT" sz="1800" dirty="0"/>
              <a:t>Megacolon</a:t>
            </a:r>
            <a:r>
              <a:rPr lang="it-IT"/>
              <a:t> </a:t>
            </a:r>
            <a:r>
              <a:rPr lang="it-IT" sz="1800" dirty="0"/>
              <a:t>tossico</a:t>
            </a:r>
          </a:p>
          <a:p>
            <a:endParaRPr lang="it-IT" dirty="0"/>
          </a:p>
        </p:txBody>
      </p:sp>
      <p:sp>
        <p:nvSpPr>
          <p:cNvPr id="4" name="Text Placeholder 3"/>
          <p:cNvSpPr>
            <a:spLocks noGrp="1"/>
          </p:cNvSpPr>
          <p:nvPr>
            <p:ph type="body" sz="quarter" idx="10"/>
          </p:nvPr>
        </p:nvSpPr>
        <p:spPr/>
        <p:txBody>
          <a:bodyPr/>
          <a:lstStyle/>
          <a:p>
            <a:r>
              <a:rPr lang="it-IT"/>
              <a:t>Comunicazione personale, C. Bompoint e J. Murray</a:t>
            </a:r>
          </a:p>
        </p:txBody>
      </p:sp>
      <p:sp>
        <p:nvSpPr>
          <p:cNvPr id="5" name="Text Placeholder 4"/>
          <p:cNvSpPr>
            <a:spLocks noGrp="1"/>
          </p:cNvSpPr>
          <p:nvPr>
            <p:ph type="body" sz="quarter" idx="11"/>
          </p:nvPr>
        </p:nvSpPr>
        <p:spPr/>
        <p:txBody>
          <a:bodyPr/>
          <a:lstStyle/>
          <a:p>
            <a:r>
              <a:rPr lang="it-IT"/>
              <a:t>GvHD, malattia del trapianto contro l'ospite (graft-versus-host)</a:t>
            </a:r>
          </a:p>
        </p:txBody>
      </p:sp>
    </p:spTree>
    <p:extLst>
      <p:ext uri="{BB962C8B-B14F-4D97-AF65-F5344CB8AC3E}">
        <p14:creationId xmlns:p14="http://schemas.microsoft.com/office/powerpoint/2010/main" val="35402404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Quali complicanze potrebbe manifestare il paziente?</a:t>
            </a:r>
          </a:p>
        </p:txBody>
      </p:sp>
      <p:sp>
        <p:nvSpPr>
          <p:cNvPr id="3" name="Content Placeholder 2"/>
          <p:cNvSpPr>
            <a:spLocks noGrp="1"/>
          </p:cNvSpPr>
          <p:nvPr>
            <p:ph idx="1"/>
          </p:nvPr>
        </p:nvSpPr>
        <p:spPr/>
        <p:txBody>
          <a:bodyPr>
            <a:normAutofit fontScale="62500" lnSpcReduction="20000"/>
          </a:bodyPr>
          <a:lstStyle/>
          <a:p>
            <a:pPr marL="0" indent="0">
              <a:lnSpc>
                <a:spcPct val="120000"/>
              </a:lnSpc>
              <a:spcBef>
                <a:spcPts val="0"/>
              </a:spcBef>
              <a:buNone/>
            </a:pPr>
            <a:r>
              <a:rPr lang="it-IT" sz="2900" b="1" dirty="0"/>
              <a:t>Appendicite</a:t>
            </a:r>
          </a:p>
          <a:p>
            <a:pPr>
              <a:lnSpc>
                <a:spcPct val="120000"/>
              </a:lnSpc>
              <a:spcBef>
                <a:spcPts val="0"/>
              </a:spcBef>
            </a:pPr>
            <a:r>
              <a:rPr lang="it-IT" sz="2900" dirty="0"/>
              <a:t>Dolore al quadrante inferiore destro, nessun aumento della bilirubina o ponderale</a:t>
            </a:r>
            <a:br>
              <a:rPr dirty="0"/>
            </a:br>
            <a:endParaRPr lang="it-IT" sz="2900" dirty="0"/>
          </a:p>
          <a:p>
            <a:pPr marL="0" indent="0">
              <a:lnSpc>
                <a:spcPct val="120000"/>
              </a:lnSpc>
              <a:spcBef>
                <a:spcPts val="0"/>
              </a:spcBef>
              <a:buNone/>
            </a:pPr>
            <a:r>
              <a:rPr lang="it-IT" sz="2900" b="1" dirty="0"/>
              <a:t>Epatite</a:t>
            </a:r>
          </a:p>
          <a:p>
            <a:pPr>
              <a:lnSpc>
                <a:spcPct val="120000"/>
              </a:lnSpc>
              <a:spcBef>
                <a:spcPts val="0"/>
              </a:spcBef>
            </a:pPr>
            <a:r>
              <a:rPr lang="it-IT" sz="2900" dirty="0"/>
              <a:t>Aumento di AST/ALT molto elevato, dolore al quadrante superiore destro, nessun aumento ponderale</a:t>
            </a:r>
            <a:br>
              <a:rPr dirty="0"/>
            </a:br>
            <a:r>
              <a:rPr lang="it-IT" dirty="0"/>
              <a:t> </a:t>
            </a:r>
          </a:p>
          <a:p>
            <a:pPr marL="0" indent="0">
              <a:lnSpc>
                <a:spcPct val="120000"/>
              </a:lnSpc>
              <a:spcBef>
                <a:spcPts val="0"/>
              </a:spcBef>
              <a:buNone/>
            </a:pPr>
            <a:r>
              <a:rPr lang="it-IT" sz="2900" b="1" dirty="0"/>
              <a:t>Calcoli biliari</a:t>
            </a:r>
          </a:p>
          <a:p>
            <a:pPr>
              <a:lnSpc>
                <a:spcPct val="120000"/>
              </a:lnSpc>
              <a:spcBef>
                <a:spcPts val="0"/>
              </a:spcBef>
            </a:pPr>
            <a:r>
              <a:rPr lang="it-IT" sz="2900" dirty="0"/>
              <a:t>Dolore addominale intermittente, nessun aumento ponderale o ascite</a:t>
            </a:r>
            <a:br>
              <a:rPr dirty="0"/>
            </a:br>
            <a:endParaRPr lang="it-IT" sz="2900" dirty="0"/>
          </a:p>
          <a:p>
            <a:pPr marL="0" indent="0">
              <a:lnSpc>
                <a:spcPct val="120000"/>
              </a:lnSpc>
              <a:spcBef>
                <a:spcPts val="0"/>
              </a:spcBef>
              <a:buNone/>
            </a:pPr>
            <a:r>
              <a:rPr lang="it-IT" sz="2900" b="1" dirty="0"/>
              <a:t>Sindrome da perdita capillare</a:t>
            </a:r>
          </a:p>
          <a:p>
            <a:pPr>
              <a:lnSpc>
                <a:spcPct val="120000"/>
              </a:lnSpc>
              <a:spcBef>
                <a:spcPts val="0"/>
              </a:spcBef>
            </a:pPr>
            <a:r>
              <a:rPr lang="it-IT" sz="2900" dirty="0"/>
              <a:t>Ascite e aumento ponderale, nessun dolore al quadrante superiore destro</a:t>
            </a:r>
            <a:br>
              <a:rPr dirty="0"/>
            </a:br>
            <a:endParaRPr lang="it-IT" sz="2900" b="1" dirty="0"/>
          </a:p>
          <a:p>
            <a:pPr marL="0" indent="0">
              <a:lnSpc>
                <a:spcPct val="120000"/>
              </a:lnSpc>
              <a:spcBef>
                <a:spcPts val="0"/>
              </a:spcBef>
              <a:buNone/>
            </a:pPr>
            <a:r>
              <a:rPr lang="it-IT" sz="2900" b="1" dirty="0"/>
              <a:t>Sindrome da attecchimento</a:t>
            </a:r>
          </a:p>
          <a:p>
            <a:pPr>
              <a:lnSpc>
                <a:spcPct val="120000"/>
              </a:lnSpc>
              <a:spcBef>
                <a:spcPts val="0"/>
              </a:spcBef>
            </a:pPr>
            <a:r>
              <a:rPr lang="it-IT" sz="2900" dirty="0"/>
              <a:t>Febbre, rash cutaneo e aumento ponderale, nessun dolore al quadrante superiore destro o aumento di bilirubina</a:t>
            </a:r>
            <a:br>
              <a:rPr dirty="0"/>
            </a:br>
            <a:endParaRPr lang="it-IT" sz="2900" dirty="0"/>
          </a:p>
          <a:p>
            <a:pPr marL="0" indent="0">
              <a:lnSpc>
                <a:spcPct val="120000"/>
              </a:lnSpc>
              <a:spcBef>
                <a:spcPts val="0"/>
              </a:spcBef>
              <a:buNone/>
            </a:pPr>
            <a:r>
              <a:rPr lang="it-IT" sz="2900" b="1" dirty="0"/>
              <a:t>VOD</a:t>
            </a:r>
          </a:p>
          <a:p>
            <a:endParaRPr lang="it-IT" dirty="0"/>
          </a:p>
        </p:txBody>
      </p:sp>
      <p:sp>
        <p:nvSpPr>
          <p:cNvPr id="4" name="Text Placeholder 3"/>
          <p:cNvSpPr>
            <a:spLocks noGrp="1"/>
          </p:cNvSpPr>
          <p:nvPr>
            <p:ph type="body" sz="quarter" idx="10"/>
          </p:nvPr>
        </p:nvSpPr>
        <p:spPr/>
        <p:txBody>
          <a:bodyPr/>
          <a:lstStyle/>
          <a:p>
            <a:r>
              <a:rPr lang="it-IT"/>
              <a:t>Comunicazione personale, C. Bompoint e J. Murray</a:t>
            </a:r>
          </a:p>
        </p:txBody>
      </p:sp>
      <p:sp>
        <p:nvSpPr>
          <p:cNvPr id="5" name="Text Placeholder 4"/>
          <p:cNvSpPr>
            <a:spLocks noGrp="1"/>
          </p:cNvSpPr>
          <p:nvPr>
            <p:ph type="body" sz="quarter" idx="11"/>
          </p:nvPr>
        </p:nvSpPr>
        <p:spPr/>
        <p:txBody>
          <a:bodyPr/>
          <a:lstStyle/>
          <a:p>
            <a:r>
              <a:rPr lang="it-IT" dirty="0">
                <a:solidFill>
                  <a:schemeClr val="tx2"/>
                </a:solidFill>
              </a:rPr>
              <a:t>ALT, alanina aminotrasferasi; AST, aspartato aminotrasferasi; VOD, malattia veno-occlusiva</a:t>
            </a:r>
            <a:endParaRPr lang="it-IT" dirty="0"/>
          </a:p>
        </p:txBody>
      </p:sp>
    </p:spTree>
    <p:extLst>
      <p:ext uri="{BB962C8B-B14F-4D97-AF65-F5344CB8AC3E}">
        <p14:creationId xmlns:p14="http://schemas.microsoft.com/office/powerpoint/2010/main" val="14034954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Caso 3: Uomo 49 anni, AML a rischio elevato</a:t>
            </a:r>
          </a:p>
        </p:txBody>
      </p:sp>
      <p:sp>
        <p:nvSpPr>
          <p:cNvPr id="3" name="Text Placeholder 2"/>
          <p:cNvSpPr>
            <a:spLocks noGrp="1"/>
          </p:cNvSpPr>
          <p:nvPr>
            <p:ph type="body" sz="quarter" idx="10"/>
          </p:nvPr>
        </p:nvSpPr>
        <p:spPr/>
        <p:txBody>
          <a:bodyPr/>
          <a:lstStyle/>
          <a:p>
            <a:r>
              <a:rPr lang="it-IT"/>
              <a:t>Comunicazione personale, C. Bompoint e J. Murray</a:t>
            </a:r>
          </a:p>
        </p:txBody>
      </p:sp>
      <p:sp>
        <p:nvSpPr>
          <p:cNvPr id="4" name="Text Placeholder 3"/>
          <p:cNvSpPr>
            <a:spLocks noGrp="1"/>
          </p:cNvSpPr>
          <p:nvPr>
            <p:ph type="body" sz="quarter" idx="11"/>
          </p:nvPr>
        </p:nvSpPr>
        <p:spPr>
          <a:xfrm>
            <a:off x="4439816" y="6495526"/>
            <a:ext cx="7656191" cy="288925"/>
          </a:xfrm>
        </p:spPr>
        <p:txBody>
          <a:bodyPr/>
          <a:lstStyle/>
          <a:p>
            <a:r>
              <a:rPr lang="it-IT" dirty="0"/>
              <a:t>*Defitelio (defibrotide) è indicato per il trattamento della malattia veno-occlusiva (VOD) epatica grave anche nota come sindrome da ostruzione sinusoidale (SOS) nella terapia di trapianto di cellule staminali ematopoietiche (HSCT). Indicata per adulti, adolescenti, bambini e neonati superiori a 1 mese di vita; Defitelio</a:t>
            </a:r>
            <a:r>
              <a:rPr lang="it-IT" baseline="30000" dirty="0"/>
              <a:t>®</a:t>
            </a:r>
            <a:r>
              <a:rPr lang="it-IT" dirty="0"/>
              <a:t> Riepilogo delle caratteristiche del prodotto. Disponibile su: </a:t>
            </a:r>
          </a:p>
          <a:p>
            <a:r>
              <a:rPr lang="it-IT" dirty="0"/>
              <a:t>http://www.ema.europa.eu/docs/en_GB/document_library/EPAR_-_Product_Information/human/002393/WC500153150.pdf, </a:t>
            </a:r>
            <a:br>
              <a:rPr lang="it-IT" dirty="0"/>
            </a:br>
            <a:r>
              <a:rPr lang="it-IT" dirty="0"/>
              <a:t>data di accesso febbraio 2017; </a:t>
            </a:r>
            <a:r>
              <a:rPr lang="it-IT" dirty="0">
                <a:solidFill>
                  <a:schemeClr val="tx2"/>
                </a:solidFill>
              </a:rPr>
              <a:t>AML, leucemia mieloide acuta</a:t>
            </a:r>
            <a:endParaRPr lang="it-IT" dirty="0"/>
          </a:p>
        </p:txBody>
      </p:sp>
      <p:sp>
        <p:nvSpPr>
          <p:cNvPr id="30" name="Arc 29"/>
          <p:cNvSpPr/>
          <p:nvPr/>
        </p:nvSpPr>
        <p:spPr>
          <a:xfrm rot="4792152" flipV="1">
            <a:off x="2397444" y="2250426"/>
            <a:ext cx="1872208" cy="1661957"/>
          </a:xfrm>
          <a:prstGeom prst="arc">
            <a:avLst/>
          </a:prstGeom>
          <a:ln w="762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3" name="Arrow: Right 32"/>
          <p:cNvSpPr/>
          <p:nvPr/>
        </p:nvSpPr>
        <p:spPr>
          <a:xfrm>
            <a:off x="1426703" y="3793432"/>
            <a:ext cx="4309257" cy="571672"/>
          </a:xfrm>
          <a:prstGeom prst="right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Rounded Corners 16"/>
          <p:cNvSpPr/>
          <p:nvPr/>
        </p:nvSpPr>
        <p:spPr>
          <a:xfrm>
            <a:off x="392453" y="1397236"/>
            <a:ext cx="4695435" cy="1959756"/>
          </a:xfrm>
          <a:prstGeom prst="roundRect">
            <a:avLst>
              <a:gd name="adj" fmla="val 6250"/>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it-IT" sz="1600" b="1" dirty="0">
                <a:solidFill>
                  <a:srgbClr val="000000"/>
                </a:solidFill>
              </a:rPr>
              <a:t>Giorno +29</a:t>
            </a:r>
          </a:p>
          <a:p>
            <a:pPr lvl="0"/>
            <a:endParaRPr lang="it-IT" sz="1600" b="1" dirty="0">
              <a:solidFill>
                <a:srgbClr val="000000"/>
              </a:solidFill>
            </a:endParaRPr>
          </a:p>
          <a:p>
            <a:pPr lvl="0"/>
            <a:r>
              <a:rPr lang="it-IT" sz="1600" b="1" dirty="0">
                <a:solidFill>
                  <a:srgbClr val="000000"/>
                </a:solidFill>
              </a:rPr>
              <a:t>Peggioramento delle condizioni del paziente</a:t>
            </a:r>
          </a:p>
          <a:p>
            <a:pPr lvl="0"/>
            <a:r>
              <a:rPr lang="it-IT" sz="1600" b="1" dirty="0">
                <a:solidFill>
                  <a:srgbClr val="000000"/>
                </a:solidFill>
              </a:rPr>
              <a:t>significativo</a:t>
            </a:r>
          </a:p>
          <a:p>
            <a:pPr marL="285750" lvl="0" indent="-285750">
              <a:buFont typeface="Arial" panose="020B0604020202020204" pitchFamily="34" charset="0"/>
              <a:buChar char="•"/>
            </a:pPr>
            <a:r>
              <a:rPr lang="it-IT" sz="1600" dirty="0">
                <a:solidFill>
                  <a:srgbClr val="000000"/>
                </a:solidFill>
              </a:rPr>
              <a:t>Insufficienza respiratoria</a:t>
            </a:r>
          </a:p>
          <a:p>
            <a:pPr marL="285750" lvl="0" indent="-285750">
              <a:buFont typeface="Arial" panose="020B0604020202020204" pitchFamily="34" charset="0"/>
              <a:buChar char="•"/>
            </a:pPr>
            <a:r>
              <a:rPr lang="it-IT" sz="1600" dirty="0">
                <a:solidFill>
                  <a:srgbClr val="000000"/>
                </a:solidFill>
              </a:rPr>
              <a:t>Ecografia: peggioramento dell'epatomegalia</a:t>
            </a:r>
          </a:p>
          <a:p>
            <a:pPr marL="285750" lvl="0" indent="-285750">
              <a:buFont typeface="Arial" panose="020B0604020202020204" pitchFamily="34" charset="0"/>
              <a:buChar char="•"/>
            </a:pPr>
            <a:r>
              <a:rPr lang="it-IT" sz="1600" dirty="0">
                <a:solidFill>
                  <a:srgbClr val="000000"/>
                </a:solidFill>
              </a:rPr>
              <a:t>Versamento peritoneale diffuso</a:t>
            </a:r>
          </a:p>
        </p:txBody>
      </p:sp>
      <p:sp>
        <p:nvSpPr>
          <p:cNvPr id="10" name="Rectangle: Rounded Corners 9"/>
          <p:cNvSpPr/>
          <p:nvPr/>
        </p:nvSpPr>
        <p:spPr>
          <a:xfrm>
            <a:off x="6312024" y="2132856"/>
            <a:ext cx="5472608" cy="2448272"/>
          </a:xfrm>
          <a:prstGeom prst="roundRect">
            <a:avLst>
              <a:gd name="adj" fmla="val 6250"/>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600" b="1" dirty="0">
              <a:solidFill>
                <a:srgbClr val="000000"/>
              </a:solidFill>
            </a:endParaRPr>
          </a:p>
          <a:p>
            <a:pPr algn="ctr"/>
            <a:r>
              <a:rPr lang="it-IT" sz="1600" b="1" dirty="0">
                <a:solidFill>
                  <a:srgbClr val="000000"/>
                </a:solidFill>
              </a:rPr>
              <a:t>D</a:t>
            </a:r>
            <a:r>
              <a:rPr lang="it-IT" b="1" dirty="0">
                <a:solidFill>
                  <a:srgbClr val="000000"/>
                </a:solidFill>
              </a:rPr>
              <a:t>omanda</a:t>
            </a:r>
          </a:p>
          <a:p>
            <a:pPr algn="ctr"/>
            <a:endParaRPr lang="it-IT" b="1" dirty="0">
              <a:solidFill>
                <a:srgbClr val="000000"/>
              </a:solidFill>
            </a:endParaRPr>
          </a:p>
          <a:p>
            <a:pPr algn="ctr"/>
            <a:r>
              <a:rPr lang="it-IT" dirty="0">
                <a:solidFill>
                  <a:srgbClr val="000000"/>
                </a:solidFill>
              </a:rPr>
              <a:t>Che cosa si dovrebbe fare a questo punto?</a:t>
            </a:r>
          </a:p>
          <a:p>
            <a:pPr algn="ctr"/>
            <a:endParaRPr lang="it-IT" dirty="0">
              <a:solidFill>
                <a:srgbClr val="000000"/>
              </a:solidFill>
            </a:endParaRPr>
          </a:p>
          <a:p>
            <a:pPr marL="285750" indent="-285750">
              <a:buFont typeface="Arial" panose="020B0604020202020204" pitchFamily="34" charset="0"/>
              <a:buChar char="•"/>
            </a:pPr>
            <a:r>
              <a:rPr lang="it-IT" dirty="0">
                <a:solidFill>
                  <a:srgbClr val="000000"/>
                </a:solidFill>
              </a:rPr>
              <a:t>Rassicurare il paziente</a:t>
            </a:r>
          </a:p>
          <a:p>
            <a:pPr marL="285750" indent="-285750">
              <a:buFont typeface="Arial" panose="020B0604020202020204" pitchFamily="34" charset="0"/>
              <a:buChar char="•"/>
            </a:pPr>
            <a:r>
              <a:rPr lang="it-IT" dirty="0">
                <a:solidFill>
                  <a:srgbClr val="000000"/>
                </a:solidFill>
              </a:rPr>
              <a:t>Aumentare l'immunosoppressione</a:t>
            </a:r>
          </a:p>
          <a:p>
            <a:pPr marL="285750" indent="-285750">
              <a:buFont typeface="Arial" panose="020B0604020202020204" pitchFamily="34" charset="0"/>
              <a:buChar char="•"/>
            </a:pPr>
            <a:r>
              <a:rPr lang="it-IT" dirty="0">
                <a:solidFill>
                  <a:srgbClr val="000000"/>
                </a:solidFill>
              </a:rPr>
              <a:t>Chiedere al chirurgo una soluzione per il dolore</a:t>
            </a:r>
          </a:p>
          <a:p>
            <a:pPr marL="285750" indent="-285750">
              <a:buFont typeface="Arial" panose="020B0604020202020204" pitchFamily="34" charset="0"/>
              <a:buChar char="•"/>
            </a:pPr>
            <a:r>
              <a:rPr lang="it-IT" dirty="0">
                <a:solidFill>
                  <a:srgbClr val="000000"/>
                </a:solidFill>
              </a:rPr>
              <a:t>Avvertire l'equipe medica e iniziare defibrotide* </a:t>
            </a:r>
          </a:p>
          <a:p>
            <a:pPr algn="ctr"/>
            <a:endParaRPr lang="it-IT" sz="1600" b="1" dirty="0">
              <a:solidFill>
                <a:srgbClr val="000000"/>
              </a:solidFill>
            </a:endParaRPr>
          </a:p>
        </p:txBody>
      </p:sp>
    </p:spTree>
    <p:extLst>
      <p:ext uri="{BB962C8B-B14F-4D97-AF65-F5344CB8AC3E}">
        <p14:creationId xmlns:p14="http://schemas.microsoft.com/office/powerpoint/2010/main" val="11409830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rc 36"/>
          <p:cNvSpPr/>
          <p:nvPr/>
        </p:nvSpPr>
        <p:spPr>
          <a:xfrm rot="4792152" flipV="1">
            <a:off x="5491454" y="2302661"/>
            <a:ext cx="1872208" cy="1661957"/>
          </a:xfrm>
          <a:prstGeom prst="arc">
            <a:avLst/>
          </a:prstGeom>
          <a:ln w="762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 name="Title 1"/>
          <p:cNvSpPr>
            <a:spLocks noGrp="1"/>
          </p:cNvSpPr>
          <p:nvPr>
            <p:ph type="title"/>
          </p:nvPr>
        </p:nvSpPr>
        <p:spPr/>
        <p:txBody>
          <a:bodyPr/>
          <a:lstStyle/>
          <a:p>
            <a:r>
              <a:rPr lang="it-IT"/>
              <a:t>Caso 3: Uomo 49 anni, AML a rischio elevato</a:t>
            </a:r>
          </a:p>
        </p:txBody>
      </p:sp>
      <p:sp>
        <p:nvSpPr>
          <p:cNvPr id="3" name="Text Placeholder 2"/>
          <p:cNvSpPr>
            <a:spLocks noGrp="1"/>
          </p:cNvSpPr>
          <p:nvPr>
            <p:ph type="body" sz="quarter" idx="10"/>
          </p:nvPr>
        </p:nvSpPr>
        <p:spPr/>
        <p:txBody>
          <a:bodyPr/>
          <a:lstStyle/>
          <a:p>
            <a:r>
              <a:rPr lang="it-IT"/>
              <a:t>Comunicazione personale, C. Bompoint e J. Murray</a:t>
            </a:r>
          </a:p>
        </p:txBody>
      </p:sp>
      <p:sp>
        <p:nvSpPr>
          <p:cNvPr id="4" name="Text Placeholder 3"/>
          <p:cNvSpPr>
            <a:spLocks noGrp="1"/>
          </p:cNvSpPr>
          <p:nvPr>
            <p:ph type="body" sz="quarter" idx="11"/>
          </p:nvPr>
        </p:nvSpPr>
        <p:spPr>
          <a:xfrm>
            <a:off x="4583832" y="6495526"/>
            <a:ext cx="7512175" cy="288925"/>
          </a:xfrm>
        </p:spPr>
        <p:txBody>
          <a:bodyPr/>
          <a:lstStyle/>
          <a:p>
            <a:r>
              <a:rPr lang="it-IT" dirty="0"/>
              <a:t>*Defitelio (defibrotide) è indicato per il trattamento della malattia veno-occlusiva (VOD) epatica grave anche nota come sindrome da ostruzione sinusoidale (SOS) nella terapia di trapianto di cellule staminali ematopoietiche (HSCT). Indicata per adulti, adolescenti, bambini e neonati superiori a 1 mese di vita; </a:t>
            </a:r>
            <a:r>
              <a:rPr lang="it-IT" dirty="0">
                <a:latin typeface="Arial" pitchFamily="34" charset="0"/>
              </a:rPr>
              <a:t>Defitelio</a:t>
            </a:r>
            <a:r>
              <a:rPr lang="it-IT" baseline="30000" dirty="0">
                <a:latin typeface="Arial" pitchFamily="34" charset="0"/>
              </a:rPr>
              <a:t>®</a:t>
            </a:r>
            <a:r>
              <a:rPr lang="it-IT" dirty="0">
                <a:latin typeface="Arial" pitchFamily="34" charset="0"/>
              </a:rPr>
              <a:t> Riepilogo delle caratteristiche del prodotto. Disponibile su: </a:t>
            </a:r>
          </a:p>
          <a:p>
            <a:r>
              <a:rPr lang="it-IT" dirty="0">
                <a:latin typeface="Arial" pitchFamily="34" charset="0"/>
              </a:rPr>
              <a:t>http://www.ema.europa.eu/docs/en_GB/document_library/EPAR_-_Product_Information/human/002393/WC500153150.pdf, </a:t>
            </a:r>
            <a:br>
              <a:rPr lang="it-IT" dirty="0">
                <a:latin typeface="Arial" pitchFamily="34" charset="0"/>
              </a:rPr>
            </a:br>
            <a:r>
              <a:rPr lang="it-IT" dirty="0">
                <a:latin typeface="Arial" pitchFamily="34" charset="0"/>
              </a:rPr>
              <a:t>data di accesso febbraio 2017; </a:t>
            </a:r>
            <a:r>
              <a:rPr lang="it-IT" dirty="0">
                <a:solidFill>
                  <a:schemeClr val="tx2"/>
                </a:solidFill>
              </a:rPr>
              <a:t>AML, leucemia mieloide acuta; </a:t>
            </a:r>
            <a:r>
              <a:rPr lang="it-IT" dirty="0"/>
              <a:t>ICU, terapia intensiva</a:t>
            </a:r>
          </a:p>
        </p:txBody>
      </p:sp>
      <p:sp>
        <p:nvSpPr>
          <p:cNvPr id="29" name="Arc 28"/>
          <p:cNvSpPr/>
          <p:nvPr/>
        </p:nvSpPr>
        <p:spPr>
          <a:xfrm rot="4792152" flipV="1">
            <a:off x="9016560" y="2322434"/>
            <a:ext cx="1872208" cy="1661957"/>
          </a:xfrm>
          <a:prstGeom prst="arc">
            <a:avLst/>
          </a:prstGeom>
          <a:ln w="762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0" name="Arc 29"/>
          <p:cNvSpPr/>
          <p:nvPr/>
        </p:nvSpPr>
        <p:spPr>
          <a:xfrm rot="4792152" flipV="1">
            <a:off x="2037404" y="2322434"/>
            <a:ext cx="1872208" cy="1661957"/>
          </a:xfrm>
          <a:prstGeom prst="arc">
            <a:avLst/>
          </a:prstGeom>
          <a:ln w="762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1" name="Arc 30"/>
          <p:cNvSpPr/>
          <p:nvPr/>
        </p:nvSpPr>
        <p:spPr>
          <a:xfrm rot="16807848">
            <a:off x="3457136" y="4338658"/>
            <a:ext cx="1872208" cy="1661957"/>
          </a:xfrm>
          <a:prstGeom prst="arc">
            <a:avLst/>
          </a:prstGeom>
          <a:ln w="762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2" name="Arc 31"/>
          <p:cNvSpPr/>
          <p:nvPr/>
        </p:nvSpPr>
        <p:spPr>
          <a:xfrm rot="16807848">
            <a:off x="7057536" y="4313769"/>
            <a:ext cx="1872208" cy="1661957"/>
          </a:xfrm>
          <a:prstGeom prst="arc">
            <a:avLst/>
          </a:prstGeom>
          <a:ln w="762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3" name="Arrow: Right 32"/>
          <p:cNvSpPr/>
          <p:nvPr/>
        </p:nvSpPr>
        <p:spPr>
          <a:xfrm>
            <a:off x="1066663" y="3865440"/>
            <a:ext cx="9865096" cy="571672"/>
          </a:xfrm>
          <a:prstGeom prst="right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Rounded Corners 23"/>
          <p:cNvSpPr/>
          <p:nvPr/>
        </p:nvSpPr>
        <p:spPr>
          <a:xfrm>
            <a:off x="5868124" y="4704759"/>
            <a:ext cx="2628000" cy="998904"/>
          </a:xfrm>
          <a:prstGeom prst="roundRect">
            <a:avLst>
              <a:gd name="adj" fmla="val 6250"/>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it-IT" sz="1600" b="1">
                <a:solidFill>
                  <a:srgbClr val="000000"/>
                </a:solidFill>
              </a:rPr>
              <a:t>Giorno +53</a:t>
            </a:r>
          </a:p>
          <a:p>
            <a:pPr marL="285750" lvl="0" indent="-285750">
              <a:buFont typeface="Arial" panose="020B0604020202020204" pitchFamily="34" charset="0"/>
              <a:buChar char="•"/>
            </a:pPr>
            <a:r>
              <a:rPr lang="it-IT" sz="1600">
                <a:solidFill>
                  <a:srgbClr val="000000"/>
                </a:solidFill>
              </a:rPr>
              <a:t>Guarito</a:t>
            </a:r>
          </a:p>
          <a:p>
            <a:pPr marL="285750" lvl="0" indent="-285750">
              <a:buFont typeface="Arial" panose="020B0604020202020204" pitchFamily="34" charset="0"/>
              <a:buChar char="•"/>
            </a:pPr>
            <a:r>
              <a:rPr lang="it-IT" sz="1600">
                <a:solidFill>
                  <a:srgbClr val="000000"/>
                </a:solidFill>
              </a:rPr>
              <a:t>Interruzione Defibrotide*</a:t>
            </a:r>
            <a:endParaRPr lang="it-IT" sz="1600" dirty="0">
              <a:solidFill>
                <a:srgbClr val="000000"/>
              </a:solidFill>
            </a:endParaRPr>
          </a:p>
        </p:txBody>
      </p:sp>
      <p:sp>
        <p:nvSpPr>
          <p:cNvPr id="18" name="Rectangle: Rounded Corners 17"/>
          <p:cNvSpPr/>
          <p:nvPr/>
        </p:nvSpPr>
        <p:spPr>
          <a:xfrm>
            <a:off x="2474455" y="4704759"/>
            <a:ext cx="2628000" cy="998904"/>
          </a:xfrm>
          <a:prstGeom prst="roundRect">
            <a:avLst>
              <a:gd name="adj" fmla="val 6250"/>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it-IT" sz="1600" b="1">
                <a:solidFill>
                  <a:srgbClr val="000000"/>
                </a:solidFill>
              </a:rPr>
              <a:t>Giorno +45</a:t>
            </a:r>
          </a:p>
          <a:p>
            <a:pPr lvl="0" algn="ctr"/>
            <a:r>
              <a:rPr lang="it-IT" sz="1600">
                <a:solidFill>
                  <a:srgbClr val="000000"/>
                </a:solidFill>
              </a:rPr>
              <a:t>Miglioramento clinico</a:t>
            </a:r>
            <a:endParaRPr lang="it-IT" sz="1600" dirty="0">
              <a:solidFill>
                <a:srgbClr val="000000"/>
              </a:solidFill>
            </a:endParaRPr>
          </a:p>
        </p:txBody>
      </p:sp>
      <p:sp>
        <p:nvSpPr>
          <p:cNvPr id="22" name="Rectangle: Rounded Corners 21"/>
          <p:cNvSpPr/>
          <p:nvPr/>
        </p:nvSpPr>
        <p:spPr>
          <a:xfrm>
            <a:off x="4393686" y="2065239"/>
            <a:ext cx="2736000" cy="1363985"/>
          </a:xfrm>
          <a:prstGeom prst="roundRect">
            <a:avLst>
              <a:gd name="adj" fmla="val 6250"/>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it-IT" sz="1600" b="1">
                <a:solidFill>
                  <a:srgbClr val="000000"/>
                </a:solidFill>
              </a:rPr>
              <a:t>Giorno +51</a:t>
            </a:r>
          </a:p>
          <a:p>
            <a:pPr marL="285750" lvl="0" indent="-285750">
              <a:buFont typeface="Arial" panose="020B0604020202020204" pitchFamily="34" charset="0"/>
              <a:buChar char="•"/>
            </a:pPr>
            <a:r>
              <a:rPr lang="it-IT" sz="1600">
                <a:solidFill>
                  <a:srgbClr val="000000"/>
                </a:solidFill>
              </a:rPr>
              <a:t>Segni e sintomi </a:t>
            </a:r>
            <a:br/>
            <a:r>
              <a:rPr lang="it-IT" sz="1600">
                <a:solidFill>
                  <a:srgbClr val="000000"/>
                </a:solidFill>
              </a:rPr>
              <a:t>risolti</a:t>
            </a:r>
          </a:p>
          <a:p>
            <a:pPr marL="285750" lvl="0" indent="-285750">
              <a:buFont typeface="Arial" panose="020B0604020202020204" pitchFamily="34" charset="0"/>
              <a:buChar char="•"/>
            </a:pPr>
            <a:r>
              <a:rPr lang="it-IT" sz="1600">
                <a:solidFill>
                  <a:srgbClr val="000000"/>
                </a:solidFill>
              </a:rPr>
              <a:t>Dimesso da ICU</a:t>
            </a:r>
            <a:endParaRPr lang="it-IT" sz="1600" dirty="0">
              <a:solidFill>
                <a:srgbClr val="000000"/>
              </a:solidFill>
            </a:endParaRPr>
          </a:p>
        </p:txBody>
      </p:sp>
      <p:sp>
        <p:nvSpPr>
          <p:cNvPr id="26" name="Rectangle: Rounded Corners 25"/>
          <p:cNvSpPr/>
          <p:nvPr/>
        </p:nvSpPr>
        <p:spPr>
          <a:xfrm>
            <a:off x="7802632" y="2348880"/>
            <a:ext cx="2736000" cy="1080344"/>
          </a:xfrm>
          <a:prstGeom prst="roundRect">
            <a:avLst>
              <a:gd name="adj" fmla="val 6250"/>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it-IT" sz="1600" b="1">
                <a:solidFill>
                  <a:srgbClr val="000000"/>
                </a:solidFill>
              </a:rPr>
              <a:t>Giorno +67</a:t>
            </a:r>
          </a:p>
          <a:p>
            <a:pPr lvl="0" algn="ctr"/>
            <a:r>
              <a:rPr lang="it-IT" sz="1600">
                <a:solidFill>
                  <a:srgbClr val="000000"/>
                </a:solidFill>
              </a:rPr>
              <a:t>Dimissioni, ritorno a casa del paziente</a:t>
            </a:r>
            <a:endParaRPr lang="it-IT" sz="1600" dirty="0">
              <a:solidFill>
                <a:srgbClr val="000000"/>
              </a:solidFill>
            </a:endParaRPr>
          </a:p>
        </p:txBody>
      </p:sp>
      <p:sp>
        <p:nvSpPr>
          <p:cNvPr id="35" name="Rectangle: Rounded Corners 34"/>
          <p:cNvSpPr/>
          <p:nvPr/>
        </p:nvSpPr>
        <p:spPr>
          <a:xfrm>
            <a:off x="1066662" y="1701225"/>
            <a:ext cx="2736000" cy="1728000"/>
          </a:xfrm>
          <a:prstGeom prst="roundRect">
            <a:avLst>
              <a:gd name="adj" fmla="val 6250"/>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it-IT" sz="1600" b="1">
                <a:solidFill>
                  <a:srgbClr val="000000"/>
                </a:solidFill>
              </a:rPr>
              <a:t>Giorno +29</a:t>
            </a:r>
          </a:p>
          <a:p>
            <a:pPr marL="285750" lvl="0" indent="-285750">
              <a:buFont typeface="Arial" panose="020B0604020202020204" pitchFamily="34" charset="0"/>
              <a:buChar char="•"/>
            </a:pPr>
            <a:r>
              <a:rPr lang="it-IT" sz="1600">
                <a:solidFill>
                  <a:srgbClr val="000000"/>
                </a:solidFill>
              </a:rPr>
              <a:t>Peggioramento del paziente</a:t>
            </a:r>
          </a:p>
          <a:p>
            <a:pPr marL="285750" lvl="0" indent="-285750">
              <a:buFont typeface="Arial" panose="020B0604020202020204" pitchFamily="34" charset="0"/>
              <a:buChar char="•"/>
            </a:pPr>
            <a:r>
              <a:rPr lang="it-IT" sz="1600">
                <a:solidFill>
                  <a:srgbClr val="000000"/>
                </a:solidFill>
              </a:rPr>
              <a:t>Trasferimento in ICU</a:t>
            </a:r>
          </a:p>
          <a:p>
            <a:pPr marL="285750" lvl="0" indent="-285750">
              <a:buFont typeface="Arial" panose="020B0604020202020204" pitchFamily="34" charset="0"/>
              <a:buChar char="•"/>
            </a:pPr>
            <a:r>
              <a:rPr lang="it-IT" sz="1600">
                <a:solidFill>
                  <a:srgbClr val="000000"/>
                </a:solidFill>
              </a:rPr>
              <a:t>Ventilazione</a:t>
            </a:r>
          </a:p>
          <a:p>
            <a:pPr marL="285750" lvl="0" indent="-285750">
              <a:buFont typeface="Arial" panose="020B0604020202020204" pitchFamily="34" charset="0"/>
              <a:buChar char="•"/>
            </a:pPr>
            <a:r>
              <a:rPr lang="it-IT" sz="1600" b="1">
                <a:solidFill>
                  <a:srgbClr val="000000"/>
                </a:solidFill>
              </a:rPr>
              <a:t>Iniziato defibrotide*</a:t>
            </a:r>
            <a:endParaRPr lang="it-IT" sz="1600" b="1" dirty="0">
              <a:solidFill>
                <a:srgbClr val="000000"/>
              </a:solidFill>
            </a:endParaRPr>
          </a:p>
        </p:txBody>
      </p:sp>
    </p:spTree>
    <p:extLst>
      <p:ext uri="{BB962C8B-B14F-4D97-AF65-F5344CB8AC3E}">
        <p14:creationId xmlns:p14="http://schemas.microsoft.com/office/powerpoint/2010/main" val="35043010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Caso 3: Uomo 49 anni, AML a rischio elevato</a:t>
            </a:r>
          </a:p>
        </p:txBody>
      </p:sp>
      <p:sp>
        <p:nvSpPr>
          <p:cNvPr id="3" name="Text Placeholder 2"/>
          <p:cNvSpPr>
            <a:spLocks noGrp="1"/>
          </p:cNvSpPr>
          <p:nvPr>
            <p:ph type="body" sz="quarter" idx="10"/>
          </p:nvPr>
        </p:nvSpPr>
        <p:spPr/>
        <p:txBody>
          <a:bodyPr/>
          <a:lstStyle/>
          <a:p>
            <a:r>
              <a:rPr lang="it-IT"/>
              <a:t>Comunicazione personale, C. Bompoint e J. Murray</a:t>
            </a:r>
          </a:p>
        </p:txBody>
      </p:sp>
      <p:sp>
        <p:nvSpPr>
          <p:cNvPr id="4" name="Text Placeholder 3"/>
          <p:cNvSpPr>
            <a:spLocks noGrp="1"/>
          </p:cNvSpPr>
          <p:nvPr>
            <p:ph type="body" sz="quarter" idx="11"/>
          </p:nvPr>
        </p:nvSpPr>
        <p:spPr/>
        <p:txBody>
          <a:bodyPr/>
          <a:lstStyle/>
          <a:p>
            <a:r>
              <a:rPr lang="it-IT" dirty="0"/>
              <a:t>ALT,  alanina aminotrasferasi; </a:t>
            </a:r>
            <a:r>
              <a:rPr lang="it-IT" dirty="0">
                <a:solidFill>
                  <a:schemeClr val="tx2"/>
                </a:solidFill>
              </a:rPr>
              <a:t>AML, leucemia mieloide acuta; </a:t>
            </a:r>
            <a:r>
              <a:rPr lang="it-IT" dirty="0"/>
              <a:t>AST, aspartato aminotrasferasi; </a:t>
            </a:r>
            <a:br>
              <a:rPr lang="it-IT" dirty="0"/>
            </a:br>
            <a:r>
              <a:rPr lang="it-IT" dirty="0"/>
              <a:t>EBMT, </a:t>
            </a:r>
            <a:r>
              <a:rPr lang="en-GB" dirty="0">
                <a:latin typeface="Arial" pitchFamily="34" charset="0"/>
                <a:cs typeface="Arial" panose="020B0604020202020204" pitchFamily="34" charset="0"/>
              </a:rPr>
              <a:t>European Society for Blood and Marrow Transplantation (</a:t>
            </a:r>
            <a:r>
              <a:rPr lang="en-GB" dirty="0" err="1">
                <a:latin typeface="Arial" pitchFamily="34" charset="0"/>
                <a:cs typeface="Arial" panose="020B0604020202020204" pitchFamily="34" charset="0"/>
              </a:rPr>
              <a:t>Società</a:t>
            </a:r>
            <a:r>
              <a:rPr lang="en-GB" dirty="0">
                <a:latin typeface="Arial" pitchFamily="34" charset="0"/>
                <a:cs typeface="Arial" panose="020B0604020202020204" pitchFamily="34" charset="0"/>
              </a:rPr>
              <a:t> </a:t>
            </a:r>
            <a:r>
              <a:rPr lang="en-GB" dirty="0" err="1">
                <a:latin typeface="Arial" pitchFamily="34" charset="0"/>
                <a:cs typeface="Arial" panose="020B0604020202020204" pitchFamily="34" charset="0"/>
              </a:rPr>
              <a:t>europea</a:t>
            </a:r>
            <a:r>
              <a:rPr lang="en-GB" dirty="0">
                <a:latin typeface="Arial" pitchFamily="34" charset="0"/>
                <a:cs typeface="Arial" panose="020B0604020202020204" pitchFamily="34" charset="0"/>
              </a:rPr>
              <a:t> per </a:t>
            </a:r>
            <a:r>
              <a:rPr lang="en-GB" dirty="0" err="1">
                <a:latin typeface="Arial" pitchFamily="34" charset="0"/>
                <a:cs typeface="Arial" panose="020B0604020202020204" pitchFamily="34" charset="0"/>
              </a:rPr>
              <a:t>i</a:t>
            </a:r>
            <a:r>
              <a:rPr lang="en-GB" dirty="0">
                <a:latin typeface="Arial" pitchFamily="34" charset="0"/>
                <a:cs typeface="Arial" panose="020B0604020202020204" pitchFamily="34" charset="0"/>
              </a:rPr>
              <a:t> </a:t>
            </a:r>
            <a:r>
              <a:rPr lang="en-GB" dirty="0" err="1">
                <a:latin typeface="Arial" pitchFamily="34" charset="0"/>
                <a:cs typeface="Arial" panose="020B0604020202020204" pitchFamily="34" charset="0"/>
              </a:rPr>
              <a:t>trapianti</a:t>
            </a:r>
            <a:r>
              <a:rPr lang="en-GB" dirty="0">
                <a:latin typeface="Arial" pitchFamily="34" charset="0"/>
                <a:cs typeface="Arial" panose="020B0604020202020204" pitchFamily="34" charset="0"/>
              </a:rPr>
              <a:t> di </a:t>
            </a:r>
            <a:r>
              <a:rPr lang="en-GB" dirty="0" err="1">
                <a:latin typeface="Arial" pitchFamily="34" charset="0"/>
                <a:cs typeface="Arial" panose="020B0604020202020204" pitchFamily="34" charset="0"/>
              </a:rPr>
              <a:t>midollo</a:t>
            </a:r>
            <a:r>
              <a:rPr lang="en-GB" dirty="0">
                <a:latin typeface="Arial" pitchFamily="34" charset="0"/>
                <a:cs typeface="Arial" panose="020B0604020202020204" pitchFamily="34" charset="0"/>
              </a:rPr>
              <a:t> </a:t>
            </a:r>
            <a:r>
              <a:rPr lang="en-GB" dirty="0" err="1">
                <a:latin typeface="Arial" pitchFamily="34" charset="0"/>
                <a:cs typeface="Arial" panose="020B0604020202020204" pitchFamily="34" charset="0"/>
              </a:rPr>
              <a:t>osseo</a:t>
            </a:r>
            <a:r>
              <a:rPr lang="en-GB" dirty="0">
                <a:latin typeface="Arial" pitchFamily="34" charset="0"/>
                <a:cs typeface="Arial" panose="020B0604020202020204" pitchFamily="34" charset="0"/>
              </a:rPr>
              <a:t>)</a:t>
            </a:r>
            <a:r>
              <a:rPr lang="it-IT" dirty="0"/>
              <a:t>; </a:t>
            </a:r>
            <a:br>
              <a:rPr lang="it-IT" dirty="0"/>
            </a:br>
            <a:r>
              <a:rPr lang="it-IT" dirty="0"/>
              <a:t>ULN, limite superiore di normalità; VOD, malattia veno-occlusiva</a:t>
            </a:r>
          </a:p>
        </p:txBody>
      </p:sp>
      <p:sp>
        <p:nvSpPr>
          <p:cNvPr id="16" name="Rectangle: Rounded Corners 15"/>
          <p:cNvSpPr/>
          <p:nvPr/>
        </p:nvSpPr>
        <p:spPr>
          <a:xfrm>
            <a:off x="2363642" y="1420468"/>
            <a:ext cx="7620789" cy="2080540"/>
          </a:xfrm>
          <a:prstGeom prst="roundRect">
            <a:avLst>
              <a:gd name="adj" fmla="val 6250"/>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a:solidFill>
                  <a:srgbClr val="000000"/>
                </a:solidFill>
              </a:rPr>
              <a:t>Nel 2012, quando si è verificato questo caso, la diagnosi e i criteri di gravità della VOD modificati non erano ancora disponibili</a:t>
            </a:r>
          </a:p>
          <a:p>
            <a:pPr algn="ctr"/>
            <a:endParaRPr lang="it-IT" sz="1600" b="1" dirty="0">
              <a:solidFill>
                <a:srgbClr val="000000"/>
              </a:solidFill>
            </a:endParaRPr>
          </a:p>
          <a:p>
            <a:pPr algn="ctr"/>
            <a:r>
              <a:rPr lang="it-IT" sz="1600" b="1" dirty="0">
                <a:solidFill>
                  <a:srgbClr val="000000"/>
                </a:solidFill>
              </a:rPr>
              <a:t>Domanda</a:t>
            </a:r>
          </a:p>
          <a:p>
            <a:pPr algn="ctr"/>
            <a:r>
              <a:rPr lang="it-IT" dirty="0"/>
              <a:t>    </a:t>
            </a:r>
          </a:p>
          <a:p>
            <a:pPr algn="ctr"/>
            <a:r>
              <a:rPr lang="it-IT" dirty="0"/>
              <a:t> </a:t>
            </a:r>
            <a:r>
              <a:rPr lang="it-IT" sz="1600" dirty="0">
                <a:solidFill>
                  <a:srgbClr val="000000"/>
                </a:solidFill>
              </a:rPr>
              <a:t>Utilizzando la diagnosi e i criteri di classificazione della gravità di EBMT modificati, come sarebbe classificata la VOD in questo paziente al 28° giorno? </a:t>
            </a:r>
          </a:p>
        </p:txBody>
      </p:sp>
      <p:sp>
        <p:nvSpPr>
          <p:cNvPr id="20" name="Rectangle: Rounded Corners 19"/>
          <p:cNvSpPr/>
          <p:nvPr/>
        </p:nvSpPr>
        <p:spPr>
          <a:xfrm>
            <a:off x="4444236" y="3789040"/>
            <a:ext cx="3667988" cy="2431092"/>
          </a:xfrm>
          <a:prstGeom prst="roundRect">
            <a:avLst>
              <a:gd name="adj" fmla="val 6250"/>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it-IT" sz="1600" b="1" dirty="0">
                <a:solidFill>
                  <a:srgbClr val="000000"/>
                </a:solidFill>
              </a:rPr>
              <a:t>Giorno +28</a:t>
            </a:r>
          </a:p>
          <a:p>
            <a:pPr marL="285750" lvl="0" indent="-285750">
              <a:buFont typeface="Arial" panose="020B0604020202020204" pitchFamily="34" charset="0"/>
              <a:buChar char="•"/>
            </a:pPr>
            <a:r>
              <a:rPr lang="it-IT" sz="1600" dirty="0">
                <a:solidFill>
                  <a:srgbClr val="000000"/>
                </a:solidFill>
              </a:rPr>
              <a:t>Dolore addominale lato destro</a:t>
            </a:r>
          </a:p>
          <a:p>
            <a:pPr marL="285750" lvl="0" indent="-285750">
              <a:buFont typeface="Arial" panose="020B0604020202020204" pitchFamily="34" charset="0"/>
              <a:buChar char="•"/>
            </a:pPr>
            <a:r>
              <a:rPr lang="it-IT" sz="1600" dirty="0">
                <a:solidFill>
                  <a:srgbClr val="000000"/>
                </a:solidFill>
              </a:rPr>
              <a:t>Aumento ponderale del 6% </a:t>
            </a:r>
            <a:br/>
            <a:r>
              <a:rPr lang="it-IT" sz="1600" dirty="0">
                <a:solidFill>
                  <a:srgbClr val="000000"/>
                </a:solidFill>
              </a:rPr>
              <a:t>nonostante i diuretici per via endovenosa</a:t>
            </a:r>
          </a:p>
          <a:p>
            <a:pPr marL="285750" lvl="0" indent="-285750">
              <a:buFont typeface="Arial" panose="020B0604020202020204" pitchFamily="34" charset="0"/>
              <a:buChar char="•"/>
            </a:pPr>
            <a:r>
              <a:rPr lang="it-IT" sz="1600" dirty="0">
                <a:solidFill>
                  <a:srgbClr val="000000"/>
                </a:solidFill>
              </a:rPr>
              <a:t>Ascite confermata dall'ecografia</a:t>
            </a:r>
          </a:p>
          <a:p>
            <a:pPr marL="285750" lvl="0" indent="-285750">
              <a:buFont typeface="Arial" panose="020B0604020202020204" pitchFamily="34" charset="0"/>
              <a:buChar char="•"/>
            </a:pPr>
            <a:r>
              <a:rPr lang="it-IT" sz="1600" dirty="0">
                <a:solidFill>
                  <a:srgbClr val="000000"/>
                </a:solidFill>
              </a:rPr>
              <a:t>AST/ALT: 5 x ULN </a:t>
            </a:r>
          </a:p>
          <a:p>
            <a:pPr marL="285750" lvl="0" indent="-285750">
              <a:buFont typeface="Arial" panose="020B0604020202020204" pitchFamily="34" charset="0"/>
              <a:buChar char="•"/>
            </a:pPr>
            <a:r>
              <a:rPr lang="it-IT" sz="1600" dirty="0">
                <a:solidFill>
                  <a:srgbClr val="000000"/>
                </a:solidFill>
              </a:rPr>
              <a:t>Bilirubina: 112 μmol/L, 6,58 mg/dL</a:t>
            </a:r>
          </a:p>
          <a:p>
            <a:pPr marL="285750" lvl="0" indent="-285750">
              <a:buFont typeface="Arial" panose="020B0604020202020204" pitchFamily="34" charset="0"/>
              <a:buChar char="•"/>
            </a:pPr>
            <a:r>
              <a:rPr lang="it-IT" sz="1600" dirty="0">
                <a:solidFill>
                  <a:srgbClr val="000000"/>
                </a:solidFill>
              </a:rPr>
              <a:t>Ittero  </a:t>
            </a:r>
          </a:p>
        </p:txBody>
      </p:sp>
    </p:spTree>
    <p:extLst>
      <p:ext uri="{BB962C8B-B14F-4D97-AF65-F5344CB8AC3E}">
        <p14:creationId xmlns:p14="http://schemas.microsoft.com/office/powerpoint/2010/main" val="18482242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91344" y="1409551"/>
            <a:ext cx="7488832" cy="461665"/>
          </a:xfrm>
          <a:prstGeom prst="rect">
            <a:avLst/>
          </a:prstGeom>
          <a:noFill/>
          <a:ln>
            <a:noFill/>
          </a:ln>
        </p:spPr>
        <p:txBody>
          <a:bodyPr wrap="square" rtlCol="0">
            <a:spAutoFit/>
          </a:bodyPr>
          <a:lstStyle/>
          <a:p>
            <a:r>
              <a:rPr lang="it-IT" sz="2400" b="1" dirty="0">
                <a:solidFill>
                  <a:schemeClr val="accent1"/>
                </a:solidFill>
              </a:rPr>
              <a:t>VOD a insorgenza tardiva</a:t>
            </a:r>
            <a:r>
              <a:rPr lang="it-IT" sz="2400" dirty="0"/>
              <a:t>&gt;21 giorni dopo l'HSCT</a:t>
            </a:r>
          </a:p>
        </p:txBody>
      </p:sp>
      <p:sp>
        <p:nvSpPr>
          <p:cNvPr id="2" name="Title 1"/>
          <p:cNvSpPr>
            <a:spLocks noGrp="1"/>
          </p:cNvSpPr>
          <p:nvPr>
            <p:ph type="title"/>
          </p:nvPr>
        </p:nvSpPr>
        <p:spPr/>
        <p:txBody>
          <a:bodyPr/>
          <a:lstStyle/>
          <a:p>
            <a:r>
              <a:rPr lang="it-IT" dirty="0"/>
              <a:t>Criteri EBMT modificati per la diagnosi della VOD</a:t>
            </a:r>
          </a:p>
        </p:txBody>
      </p:sp>
      <p:sp>
        <p:nvSpPr>
          <p:cNvPr id="4" name="Text Placeholder 3"/>
          <p:cNvSpPr>
            <a:spLocks noGrp="1"/>
          </p:cNvSpPr>
          <p:nvPr>
            <p:ph type="body" sz="quarter" idx="10"/>
          </p:nvPr>
        </p:nvSpPr>
        <p:spPr/>
        <p:txBody>
          <a:bodyPr/>
          <a:lstStyle/>
          <a:p>
            <a:endParaRPr lang="it-IT" dirty="0">
              <a:latin typeface="Arial" pitchFamily="34" charset="0"/>
              <a:cs typeface="Arial" pitchFamily="34" charset="0"/>
            </a:endParaRPr>
          </a:p>
          <a:p>
            <a:r>
              <a:rPr lang="it-IT" dirty="0">
                <a:latin typeface="Arial" pitchFamily="34" charset="0"/>
              </a:rPr>
              <a:t>Mohty M et al. </a:t>
            </a:r>
            <a:r>
              <a:rPr lang="it-IT" i="1" dirty="0">
                <a:latin typeface="Arial" panose="020B0604020202020204" pitchFamily="34" charset="0"/>
              </a:rPr>
              <a:t>Bone Marrow Transplant </a:t>
            </a:r>
            <a:r>
              <a:rPr lang="it-IT" dirty="0">
                <a:latin typeface="Arial" pitchFamily="34" charset="0"/>
              </a:rPr>
              <a:t>2016;51:906–12</a:t>
            </a:r>
            <a:endParaRPr lang="it-IT" dirty="0"/>
          </a:p>
        </p:txBody>
      </p:sp>
      <p:sp>
        <p:nvSpPr>
          <p:cNvPr id="3" name="Text Placeholder 2"/>
          <p:cNvSpPr>
            <a:spLocks noGrp="1"/>
          </p:cNvSpPr>
          <p:nvPr>
            <p:ph type="body" sz="quarter" idx="11"/>
          </p:nvPr>
        </p:nvSpPr>
        <p:spPr/>
        <p:txBody>
          <a:bodyPr/>
          <a:lstStyle/>
          <a:p>
            <a:r>
              <a:rPr lang="it-IT" dirty="0"/>
              <a:t>*Epatomegalia, ascite e diminuzione della velocità o inversione del flusso della porta. </a:t>
            </a:r>
            <a:br>
              <a:rPr lang="it-IT" dirty="0"/>
            </a:br>
            <a:r>
              <a:rPr lang="it-IT" dirty="0">
                <a:latin typeface="Arial" pitchFamily="34" charset="0"/>
              </a:rPr>
              <a:t>EBMT, </a:t>
            </a:r>
            <a:r>
              <a:rPr lang="en-GB" dirty="0">
                <a:latin typeface="Arial" pitchFamily="34" charset="0"/>
                <a:cs typeface="Arial" panose="020B0604020202020204" pitchFamily="34" charset="0"/>
              </a:rPr>
              <a:t>European Society for Blood and Marrow Transplantation (</a:t>
            </a:r>
            <a:r>
              <a:rPr lang="en-GB" dirty="0" err="1">
                <a:latin typeface="Arial" pitchFamily="34" charset="0"/>
                <a:cs typeface="Arial" panose="020B0604020202020204" pitchFamily="34" charset="0"/>
              </a:rPr>
              <a:t>Società</a:t>
            </a:r>
            <a:r>
              <a:rPr lang="en-GB" dirty="0">
                <a:latin typeface="Arial" pitchFamily="34" charset="0"/>
                <a:cs typeface="Arial" panose="020B0604020202020204" pitchFamily="34" charset="0"/>
              </a:rPr>
              <a:t> </a:t>
            </a:r>
            <a:r>
              <a:rPr lang="en-GB" dirty="0" err="1">
                <a:latin typeface="Arial" pitchFamily="34" charset="0"/>
                <a:cs typeface="Arial" panose="020B0604020202020204" pitchFamily="34" charset="0"/>
              </a:rPr>
              <a:t>europea</a:t>
            </a:r>
            <a:r>
              <a:rPr lang="en-GB" dirty="0">
                <a:latin typeface="Arial" pitchFamily="34" charset="0"/>
                <a:cs typeface="Arial" panose="020B0604020202020204" pitchFamily="34" charset="0"/>
              </a:rPr>
              <a:t> per </a:t>
            </a:r>
            <a:r>
              <a:rPr lang="en-GB" dirty="0" err="1">
                <a:latin typeface="Arial" pitchFamily="34" charset="0"/>
                <a:cs typeface="Arial" panose="020B0604020202020204" pitchFamily="34" charset="0"/>
              </a:rPr>
              <a:t>i</a:t>
            </a:r>
            <a:r>
              <a:rPr lang="en-GB" dirty="0">
                <a:latin typeface="Arial" pitchFamily="34" charset="0"/>
                <a:cs typeface="Arial" panose="020B0604020202020204" pitchFamily="34" charset="0"/>
              </a:rPr>
              <a:t> </a:t>
            </a:r>
            <a:r>
              <a:rPr lang="en-GB" dirty="0" err="1">
                <a:latin typeface="Arial" pitchFamily="34" charset="0"/>
                <a:cs typeface="Arial" panose="020B0604020202020204" pitchFamily="34" charset="0"/>
              </a:rPr>
              <a:t>trapianti</a:t>
            </a:r>
            <a:r>
              <a:rPr lang="en-GB" dirty="0">
                <a:latin typeface="Arial" pitchFamily="34" charset="0"/>
                <a:cs typeface="Arial" panose="020B0604020202020204" pitchFamily="34" charset="0"/>
              </a:rPr>
              <a:t> di </a:t>
            </a:r>
            <a:r>
              <a:rPr lang="en-GB" dirty="0" err="1">
                <a:latin typeface="Arial" pitchFamily="34" charset="0"/>
                <a:cs typeface="Arial" panose="020B0604020202020204" pitchFamily="34" charset="0"/>
              </a:rPr>
              <a:t>midollo</a:t>
            </a:r>
            <a:r>
              <a:rPr lang="en-GB" dirty="0">
                <a:latin typeface="Arial" pitchFamily="34" charset="0"/>
                <a:cs typeface="Arial" panose="020B0604020202020204" pitchFamily="34" charset="0"/>
              </a:rPr>
              <a:t> </a:t>
            </a:r>
            <a:r>
              <a:rPr lang="en-GB" dirty="0" err="1">
                <a:latin typeface="Arial" pitchFamily="34" charset="0"/>
                <a:cs typeface="Arial" panose="020B0604020202020204" pitchFamily="34" charset="0"/>
              </a:rPr>
              <a:t>osseo</a:t>
            </a:r>
            <a:r>
              <a:rPr lang="en-GB" dirty="0">
                <a:latin typeface="Arial" pitchFamily="34" charset="0"/>
                <a:cs typeface="Arial" panose="020B0604020202020204" pitchFamily="34" charset="0"/>
              </a:rPr>
              <a:t>)</a:t>
            </a:r>
            <a:r>
              <a:rPr lang="it-IT" dirty="0">
                <a:latin typeface="Arial" pitchFamily="34" charset="0"/>
              </a:rPr>
              <a:t>; </a:t>
            </a:r>
            <a:br>
              <a:rPr lang="it-IT" dirty="0">
                <a:latin typeface="Arial" pitchFamily="34" charset="0"/>
              </a:rPr>
            </a:br>
            <a:r>
              <a:rPr lang="it-IT" dirty="0">
                <a:latin typeface="Arial" pitchFamily="34" charset="0"/>
              </a:rPr>
              <a:t>HSCT, trapianto di cellule staminali ematopoietiche; VOD, malattia veno-occlusiva</a:t>
            </a:r>
            <a:endParaRPr lang="it-IT" dirty="0"/>
          </a:p>
        </p:txBody>
      </p:sp>
      <p:sp>
        <p:nvSpPr>
          <p:cNvPr id="7" name="Rectangle 6"/>
          <p:cNvSpPr/>
          <p:nvPr/>
        </p:nvSpPr>
        <p:spPr>
          <a:xfrm>
            <a:off x="5943050" y="3416262"/>
            <a:ext cx="1283677" cy="541264"/>
          </a:xfrm>
          <a:prstGeom prst="rect">
            <a:avLst/>
          </a:prstGeom>
          <a:solidFill>
            <a:schemeClr val="accent1"/>
          </a:solidFill>
          <a:ln w="25400" cap="flat" cmpd="sng" algn="ctr">
            <a:noFill/>
            <a:prstDash val="solid"/>
          </a:ln>
          <a:effectLst>
            <a:softEdge rad="1270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effectLst/>
              <a:uLnTx/>
              <a:uFillTx/>
              <a:latin typeface="Calibri"/>
              <a:ea typeface="+mn-ea"/>
              <a:cs typeface="Arial" panose="020B0604020202020204" pitchFamily="34" charset="0"/>
            </a:endParaRPr>
          </a:p>
        </p:txBody>
      </p:sp>
      <p:sp>
        <p:nvSpPr>
          <p:cNvPr id="8" name="Rectangle 7"/>
          <p:cNvSpPr/>
          <p:nvPr/>
        </p:nvSpPr>
        <p:spPr>
          <a:xfrm>
            <a:off x="3003388" y="3416262"/>
            <a:ext cx="1283677" cy="541264"/>
          </a:xfrm>
          <a:prstGeom prst="rect">
            <a:avLst/>
          </a:prstGeom>
          <a:solidFill>
            <a:schemeClr val="accent1"/>
          </a:solidFill>
          <a:ln w="25400" cap="flat" cmpd="sng" algn="ctr">
            <a:noFill/>
            <a:prstDash val="solid"/>
          </a:ln>
          <a:effectLst>
            <a:softEdge rad="1270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effectLst/>
              <a:uLnTx/>
              <a:uFillTx/>
              <a:latin typeface="Calibri"/>
              <a:ea typeface="+mn-ea"/>
              <a:cs typeface="Arial" panose="020B0604020202020204" pitchFamily="34" charset="0"/>
            </a:endParaRPr>
          </a:p>
        </p:txBody>
      </p:sp>
      <p:sp>
        <p:nvSpPr>
          <p:cNvPr id="9" name="TextBox 8"/>
          <p:cNvSpPr txBox="1"/>
          <p:nvPr/>
        </p:nvSpPr>
        <p:spPr>
          <a:xfrm>
            <a:off x="3360533" y="3486839"/>
            <a:ext cx="569387" cy="400110"/>
          </a:xfrm>
          <a:prstGeom prst="rect">
            <a:avLst/>
          </a:prstGeom>
          <a:noFill/>
        </p:spPr>
        <p:txBody>
          <a:bodyPr wrap="none" rtlCol="0">
            <a:spAutoFit/>
          </a:bodyPr>
          <a:lstStyle/>
          <a:p>
            <a:pPr algn="ctr"/>
            <a:r>
              <a:rPr lang="it-IT" sz="2000" b="1" i="1" dirty="0">
                <a:solidFill>
                  <a:schemeClr val="bg1"/>
                </a:solidFill>
              </a:rPr>
              <a:t>O</a:t>
            </a:r>
          </a:p>
        </p:txBody>
      </p:sp>
      <p:sp>
        <p:nvSpPr>
          <p:cNvPr id="10" name="Rectangle: Rounded Corners 9"/>
          <p:cNvSpPr/>
          <p:nvPr/>
        </p:nvSpPr>
        <p:spPr>
          <a:xfrm>
            <a:off x="1123511" y="3182239"/>
            <a:ext cx="2124000" cy="1182865"/>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effectLst/>
              <a:uLnTx/>
              <a:uFillTx/>
              <a:latin typeface="Calibri"/>
              <a:ea typeface="+mn-ea"/>
              <a:cs typeface="Arial" panose="020B0604020202020204" pitchFamily="34" charset="0"/>
            </a:endParaRPr>
          </a:p>
        </p:txBody>
      </p:sp>
      <p:sp>
        <p:nvSpPr>
          <p:cNvPr id="11" name="Rectangle: Rounded Corners 10"/>
          <p:cNvSpPr/>
          <p:nvPr/>
        </p:nvSpPr>
        <p:spPr>
          <a:xfrm>
            <a:off x="4083147" y="3182239"/>
            <a:ext cx="2124000" cy="1182865"/>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sz="2000" kern="0">
              <a:solidFill>
                <a:schemeClr val="dk1"/>
              </a:solidFill>
              <a:latin typeface="Calibri"/>
              <a:cs typeface="Arial" panose="020B0604020202020204" pitchFamily="34" charset="0"/>
            </a:endParaRPr>
          </a:p>
        </p:txBody>
      </p:sp>
      <p:sp>
        <p:nvSpPr>
          <p:cNvPr id="12" name="TextBox 11"/>
          <p:cNvSpPr txBox="1"/>
          <p:nvPr/>
        </p:nvSpPr>
        <p:spPr>
          <a:xfrm>
            <a:off x="4223778" y="3332951"/>
            <a:ext cx="1842739" cy="707886"/>
          </a:xfrm>
          <a:prstGeom prst="rect">
            <a:avLst/>
          </a:prstGeom>
          <a:noFill/>
        </p:spPr>
        <p:txBody>
          <a:bodyPr wrap="square" rtlCol="0">
            <a:spAutoFit/>
          </a:bodyPr>
          <a:lstStyle/>
          <a:p>
            <a:pPr algn="ctr"/>
            <a:r>
              <a:rPr lang="it-IT" sz="2000" dirty="0"/>
              <a:t>VOD istologicamente provata</a:t>
            </a:r>
          </a:p>
        </p:txBody>
      </p:sp>
      <p:sp>
        <p:nvSpPr>
          <p:cNvPr id="13" name="TextBox 12"/>
          <p:cNvSpPr txBox="1"/>
          <p:nvPr/>
        </p:nvSpPr>
        <p:spPr>
          <a:xfrm>
            <a:off x="1127403" y="3332951"/>
            <a:ext cx="2116217" cy="707886"/>
          </a:xfrm>
          <a:prstGeom prst="rect">
            <a:avLst/>
          </a:prstGeom>
          <a:noFill/>
        </p:spPr>
        <p:txBody>
          <a:bodyPr wrap="square" rtlCol="0">
            <a:spAutoFit/>
          </a:bodyPr>
          <a:lstStyle/>
          <a:p>
            <a:pPr algn="ctr"/>
            <a:r>
              <a:rPr lang="it-IT" sz="2000" dirty="0"/>
              <a:t>VOD classica oltre il 21° giorno</a:t>
            </a:r>
          </a:p>
        </p:txBody>
      </p:sp>
      <p:sp>
        <p:nvSpPr>
          <p:cNvPr id="14" name="TextBox 13"/>
          <p:cNvSpPr txBox="1"/>
          <p:nvPr/>
        </p:nvSpPr>
        <p:spPr>
          <a:xfrm>
            <a:off x="6326829" y="3486839"/>
            <a:ext cx="569387" cy="400110"/>
          </a:xfrm>
          <a:prstGeom prst="rect">
            <a:avLst/>
          </a:prstGeom>
          <a:noFill/>
        </p:spPr>
        <p:txBody>
          <a:bodyPr wrap="none" rtlCol="0">
            <a:spAutoFit/>
          </a:bodyPr>
          <a:lstStyle/>
          <a:p>
            <a:pPr algn="ctr"/>
            <a:r>
              <a:rPr lang="it-IT" sz="2000" b="1" i="1" dirty="0">
                <a:solidFill>
                  <a:schemeClr val="bg1"/>
                </a:solidFill>
              </a:rPr>
              <a:t>O</a:t>
            </a:r>
          </a:p>
        </p:txBody>
      </p:sp>
      <p:sp>
        <p:nvSpPr>
          <p:cNvPr id="15" name="Rectangle: Rounded Corners 14"/>
          <p:cNvSpPr/>
          <p:nvPr/>
        </p:nvSpPr>
        <p:spPr>
          <a:xfrm>
            <a:off x="7104112" y="1879856"/>
            <a:ext cx="3565236" cy="3831336"/>
          </a:xfrm>
          <a:prstGeom prst="roundRect">
            <a:avLst>
              <a:gd name="adj" fmla="val 7102"/>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sz="2000" kern="0">
              <a:solidFill>
                <a:schemeClr val="dk1"/>
              </a:solidFill>
              <a:latin typeface="Calibri"/>
              <a:cs typeface="Arial" panose="020B0604020202020204" pitchFamily="34" charset="0"/>
            </a:endParaRPr>
          </a:p>
        </p:txBody>
      </p:sp>
      <p:sp>
        <p:nvSpPr>
          <p:cNvPr id="16" name="TextBox 15"/>
          <p:cNvSpPr txBox="1"/>
          <p:nvPr/>
        </p:nvSpPr>
        <p:spPr>
          <a:xfrm>
            <a:off x="7308299" y="2048396"/>
            <a:ext cx="3156862" cy="707886"/>
          </a:xfrm>
          <a:prstGeom prst="rect">
            <a:avLst/>
          </a:prstGeom>
          <a:noFill/>
        </p:spPr>
        <p:txBody>
          <a:bodyPr wrap="square" rtlCol="0">
            <a:spAutoFit/>
          </a:bodyPr>
          <a:lstStyle/>
          <a:p>
            <a:r>
              <a:rPr lang="it-IT" sz="2000" b="1" dirty="0"/>
              <a:t>Due dei seguenti criteri devono essere presenti:</a:t>
            </a:r>
          </a:p>
        </p:txBody>
      </p:sp>
      <p:sp>
        <p:nvSpPr>
          <p:cNvPr id="17" name="TextBox 16"/>
          <p:cNvSpPr txBox="1"/>
          <p:nvPr/>
        </p:nvSpPr>
        <p:spPr>
          <a:xfrm>
            <a:off x="7220668" y="2873730"/>
            <a:ext cx="3448679" cy="1323439"/>
          </a:xfrm>
          <a:prstGeom prst="rect">
            <a:avLst/>
          </a:prstGeom>
          <a:noFill/>
        </p:spPr>
        <p:txBody>
          <a:bodyPr wrap="square" rtlCol="0">
            <a:spAutoFit/>
          </a:bodyPr>
          <a:lstStyle/>
          <a:p>
            <a:pPr marL="444500" indent="-355600">
              <a:buFont typeface="Arial" panose="020B0604020202020204" pitchFamily="34" charset="0"/>
              <a:buChar char="•"/>
            </a:pPr>
            <a:r>
              <a:rPr lang="it-IT" sz="2000" dirty="0"/>
              <a:t>Bilirubina ≥2 mg/dL</a:t>
            </a:r>
            <a:endParaRPr lang="it-IT" sz="2000" dirty="0">
              <a:cs typeface="Arial" panose="020B0604020202020204" pitchFamily="34" charset="0"/>
            </a:endParaRPr>
          </a:p>
          <a:p>
            <a:pPr marL="444500" indent="-355600">
              <a:buFont typeface="Arial" panose="020B0604020202020204" pitchFamily="34" charset="0"/>
              <a:buChar char="•"/>
            </a:pPr>
            <a:r>
              <a:rPr lang="it-IT" sz="2000" dirty="0"/>
              <a:t>Epatomegalia dolente</a:t>
            </a:r>
          </a:p>
          <a:p>
            <a:pPr marL="444500" indent="-355600">
              <a:buFont typeface="Arial" panose="020B0604020202020204" pitchFamily="34" charset="0"/>
              <a:buChar char="•"/>
            </a:pPr>
            <a:r>
              <a:rPr lang="it-IT" sz="2000" dirty="0"/>
              <a:t>Aumento ponderale &gt;5%</a:t>
            </a:r>
          </a:p>
          <a:p>
            <a:pPr marL="444500" indent="-355600">
              <a:buFont typeface="Arial" panose="020B0604020202020204" pitchFamily="34" charset="0"/>
              <a:buChar char="•"/>
            </a:pPr>
            <a:r>
              <a:rPr lang="it-IT" sz="2000" dirty="0"/>
              <a:t>Ascite</a:t>
            </a:r>
          </a:p>
        </p:txBody>
      </p:sp>
      <p:sp>
        <p:nvSpPr>
          <p:cNvPr id="18" name="TextBox 17"/>
          <p:cNvSpPr txBox="1"/>
          <p:nvPr/>
        </p:nvSpPr>
        <p:spPr>
          <a:xfrm>
            <a:off x="7151988" y="4757931"/>
            <a:ext cx="3469484" cy="707886"/>
          </a:xfrm>
          <a:prstGeom prst="rect">
            <a:avLst/>
          </a:prstGeom>
          <a:noFill/>
        </p:spPr>
        <p:txBody>
          <a:bodyPr wrap="square" rtlCol="0">
            <a:spAutoFit/>
          </a:bodyPr>
          <a:lstStyle/>
          <a:p>
            <a:pPr algn="ctr"/>
            <a:r>
              <a:rPr lang="it-IT" sz="2000" dirty="0"/>
              <a:t>Emodinamica e/o evidenza ecografica* della VOD</a:t>
            </a:r>
          </a:p>
        </p:txBody>
      </p:sp>
      <p:sp>
        <p:nvSpPr>
          <p:cNvPr id="20" name="Rectangle: Rounded Corners 19"/>
          <p:cNvSpPr/>
          <p:nvPr/>
        </p:nvSpPr>
        <p:spPr>
          <a:xfrm>
            <a:off x="1847528" y="4570915"/>
            <a:ext cx="3763032" cy="801450"/>
          </a:xfrm>
          <a:prstGeom prst="roundRect">
            <a:avLst/>
          </a:prstGeom>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it-IT" b="1" kern="0" dirty="0">
                <a:solidFill>
                  <a:schemeClr val="bg1"/>
                </a:solidFill>
                <a:latin typeface="Arial" panose="020B0604020202020204" pitchFamily="34" charset="0"/>
              </a:rPr>
              <a:t> Criteri di Baltimora modificati per includere la VOD a insorgenza tardiva</a:t>
            </a:r>
          </a:p>
        </p:txBody>
      </p:sp>
      <p:sp>
        <p:nvSpPr>
          <p:cNvPr id="22" name="Rectangle 21"/>
          <p:cNvSpPr/>
          <p:nvPr/>
        </p:nvSpPr>
        <p:spPr>
          <a:xfrm>
            <a:off x="8320836" y="4170039"/>
            <a:ext cx="1131788" cy="598753"/>
          </a:xfrm>
          <a:prstGeom prst="rect">
            <a:avLst/>
          </a:prstGeom>
          <a:solidFill>
            <a:schemeClr val="accent1"/>
          </a:solidFill>
          <a:ln w="25400" cap="flat" cmpd="sng" algn="ctr">
            <a:noFill/>
            <a:prstDash val="solid"/>
          </a:ln>
          <a:effectLst>
            <a:softEdge rad="1270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effectLst/>
              <a:uLnTx/>
              <a:uFillTx/>
              <a:latin typeface="Calibri"/>
              <a:ea typeface="+mn-ea"/>
              <a:cs typeface="Arial" panose="020B0604020202020204" pitchFamily="34" charset="0"/>
            </a:endParaRPr>
          </a:p>
        </p:txBody>
      </p:sp>
      <p:sp>
        <p:nvSpPr>
          <p:cNvPr id="23" name="TextBox 22"/>
          <p:cNvSpPr txBox="1"/>
          <p:nvPr/>
        </p:nvSpPr>
        <p:spPr>
          <a:xfrm>
            <a:off x="8440878" y="4266014"/>
            <a:ext cx="891704" cy="400110"/>
          </a:xfrm>
          <a:prstGeom prst="rect">
            <a:avLst/>
          </a:prstGeom>
          <a:noFill/>
        </p:spPr>
        <p:txBody>
          <a:bodyPr wrap="square" rtlCol="0">
            <a:spAutoFit/>
          </a:bodyPr>
          <a:lstStyle/>
          <a:p>
            <a:pPr algn="ctr"/>
            <a:r>
              <a:rPr lang="it-IT" sz="2000" b="1" i="1" dirty="0">
                <a:solidFill>
                  <a:schemeClr val="bg1"/>
                </a:solidFill>
              </a:rPr>
              <a:t>E</a:t>
            </a:r>
          </a:p>
        </p:txBody>
      </p:sp>
    </p:spTree>
    <p:extLst>
      <p:ext uri="{BB962C8B-B14F-4D97-AF65-F5344CB8AC3E}">
        <p14:creationId xmlns:p14="http://schemas.microsoft.com/office/powerpoint/2010/main" val="25268486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a:t>Criteri EBMT modificati per la diagnosi della VOD</a:t>
            </a:r>
          </a:p>
        </p:txBody>
      </p:sp>
      <p:sp>
        <p:nvSpPr>
          <p:cNvPr id="4" name="Text Placeholder 3"/>
          <p:cNvSpPr>
            <a:spLocks noGrp="1"/>
          </p:cNvSpPr>
          <p:nvPr>
            <p:ph type="body" sz="quarter" idx="10"/>
          </p:nvPr>
        </p:nvSpPr>
        <p:spPr/>
        <p:txBody>
          <a:bodyPr/>
          <a:lstStyle/>
          <a:p>
            <a:endParaRPr lang="it-IT" dirty="0">
              <a:latin typeface="Arial" pitchFamily="34" charset="0"/>
              <a:cs typeface="Arial" pitchFamily="34" charset="0"/>
            </a:endParaRPr>
          </a:p>
          <a:p>
            <a:r>
              <a:rPr lang="it-IT" dirty="0">
                <a:latin typeface="Arial" pitchFamily="34" charset="0"/>
              </a:rPr>
              <a:t>Mohty M et al. </a:t>
            </a:r>
            <a:r>
              <a:rPr lang="it-IT" i="1" dirty="0">
                <a:latin typeface="Arial" panose="020B0604020202020204" pitchFamily="34" charset="0"/>
              </a:rPr>
              <a:t>Bone Marrow Transplant </a:t>
            </a:r>
            <a:r>
              <a:rPr lang="it-IT" dirty="0">
                <a:latin typeface="Arial" pitchFamily="34" charset="0"/>
              </a:rPr>
              <a:t>2016;51:906–12</a:t>
            </a:r>
            <a:endParaRPr lang="it-IT" dirty="0"/>
          </a:p>
        </p:txBody>
      </p:sp>
      <p:sp>
        <p:nvSpPr>
          <p:cNvPr id="5" name="Text Placeholder 4"/>
          <p:cNvSpPr>
            <a:spLocks noGrp="1"/>
          </p:cNvSpPr>
          <p:nvPr>
            <p:ph type="body" sz="quarter" idx="11"/>
          </p:nvPr>
        </p:nvSpPr>
        <p:spPr/>
        <p:txBody>
          <a:bodyPr/>
          <a:lstStyle/>
          <a:p>
            <a:r>
              <a:rPr lang="it-IT" dirty="0">
                <a:latin typeface="Arial" pitchFamily="34" charset="0"/>
              </a:rPr>
              <a:t>EBMT, </a:t>
            </a:r>
            <a:r>
              <a:rPr lang="en-GB" dirty="0">
                <a:latin typeface="Arial" pitchFamily="34" charset="0"/>
                <a:cs typeface="Arial" panose="020B0604020202020204" pitchFamily="34" charset="0"/>
              </a:rPr>
              <a:t>European Society for Blood and Marrow Transplantation (</a:t>
            </a:r>
            <a:r>
              <a:rPr lang="en-GB" dirty="0" err="1">
                <a:latin typeface="Arial" pitchFamily="34" charset="0"/>
                <a:cs typeface="Arial" panose="020B0604020202020204" pitchFamily="34" charset="0"/>
              </a:rPr>
              <a:t>Società</a:t>
            </a:r>
            <a:r>
              <a:rPr lang="en-GB" dirty="0">
                <a:latin typeface="Arial" pitchFamily="34" charset="0"/>
                <a:cs typeface="Arial" panose="020B0604020202020204" pitchFamily="34" charset="0"/>
              </a:rPr>
              <a:t> </a:t>
            </a:r>
            <a:r>
              <a:rPr lang="en-GB" dirty="0" err="1">
                <a:latin typeface="Arial" pitchFamily="34" charset="0"/>
                <a:cs typeface="Arial" panose="020B0604020202020204" pitchFamily="34" charset="0"/>
              </a:rPr>
              <a:t>europea</a:t>
            </a:r>
            <a:r>
              <a:rPr lang="en-GB" dirty="0">
                <a:latin typeface="Arial" pitchFamily="34" charset="0"/>
                <a:cs typeface="Arial" panose="020B0604020202020204" pitchFamily="34" charset="0"/>
              </a:rPr>
              <a:t> per </a:t>
            </a:r>
            <a:r>
              <a:rPr lang="en-GB" dirty="0" err="1">
                <a:latin typeface="Arial" pitchFamily="34" charset="0"/>
                <a:cs typeface="Arial" panose="020B0604020202020204" pitchFamily="34" charset="0"/>
              </a:rPr>
              <a:t>i</a:t>
            </a:r>
            <a:r>
              <a:rPr lang="en-GB" dirty="0">
                <a:latin typeface="Arial" pitchFamily="34" charset="0"/>
                <a:cs typeface="Arial" panose="020B0604020202020204" pitchFamily="34" charset="0"/>
              </a:rPr>
              <a:t> </a:t>
            </a:r>
            <a:r>
              <a:rPr lang="en-GB" dirty="0" err="1">
                <a:latin typeface="Arial" pitchFamily="34" charset="0"/>
                <a:cs typeface="Arial" panose="020B0604020202020204" pitchFamily="34" charset="0"/>
              </a:rPr>
              <a:t>trapianti</a:t>
            </a:r>
            <a:r>
              <a:rPr lang="en-GB" dirty="0">
                <a:latin typeface="Arial" pitchFamily="34" charset="0"/>
                <a:cs typeface="Arial" panose="020B0604020202020204" pitchFamily="34" charset="0"/>
              </a:rPr>
              <a:t> di </a:t>
            </a:r>
            <a:r>
              <a:rPr lang="en-GB" dirty="0" err="1">
                <a:latin typeface="Arial" pitchFamily="34" charset="0"/>
                <a:cs typeface="Arial" panose="020B0604020202020204" pitchFamily="34" charset="0"/>
              </a:rPr>
              <a:t>midollo</a:t>
            </a:r>
            <a:r>
              <a:rPr lang="en-GB" dirty="0">
                <a:latin typeface="Arial" pitchFamily="34" charset="0"/>
                <a:cs typeface="Arial" panose="020B0604020202020204" pitchFamily="34" charset="0"/>
              </a:rPr>
              <a:t> </a:t>
            </a:r>
            <a:r>
              <a:rPr lang="en-GB" dirty="0" err="1">
                <a:latin typeface="Arial" pitchFamily="34" charset="0"/>
                <a:cs typeface="Arial" panose="020B0604020202020204" pitchFamily="34" charset="0"/>
              </a:rPr>
              <a:t>osseo</a:t>
            </a:r>
            <a:r>
              <a:rPr lang="en-GB" dirty="0">
                <a:latin typeface="Arial" pitchFamily="34" charset="0"/>
                <a:cs typeface="Arial" panose="020B0604020202020204" pitchFamily="34" charset="0"/>
              </a:rPr>
              <a:t>); </a:t>
            </a:r>
            <a:br>
              <a:rPr lang="en-GB" dirty="0">
                <a:latin typeface="Arial" pitchFamily="34" charset="0"/>
                <a:cs typeface="Arial" panose="020B0604020202020204" pitchFamily="34" charset="0"/>
              </a:rPr>
            </a:br>
            <a:r>
              <a:rPr lang="it-IT" dirty="0">
                <a:latin typeface="Arial" pitchFamily="34" charset="0"/>
              </a:rPr>
              <a:t>HSCT, trapianto di cellule staminali ematopoietiche; VOD, malattia veno-occlusiva</a:t>
            </a:r>
            <a:endParaRPr lang="it-IT" dirty="0"/>
          </a:p>
        </p:txBody>
      </p:sp>
      <p:sp>
        <p:nvSpPr>
          <p:cNvPr id="7" name="Rectangle: Rounded Corners 6"/>
          <p:cNvSpPr/>
          <p:nvPr/>
        </p:nvSpPr>
        <p:spPr>
          <a:xfrm>
            <a:off x="2454605" y="2411528"/>
            <a:ext cx="7313803" cy="2600223"/>
          </a:xfrm>
          <a:prstGeom prst="roundRect">
            <a:avLst>
              <a:gd name="adj" fmla="val 2882"/>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en-GB" sz="2000" kern="0">
              <a:solidFill>
                <a:schemeClr val="dk1"/>
              </a:solidFill>
              <a:latin typeface="Calibri"/>
              <a:cs typeface="Arial" panose="020B0604020202020204" pitchFamily="34" charset="0"/>
            </a:endParaRPr>
          </a:p>
        </p:txBody>
      </p:sp>
      <p:sp>
        <p:nvSpPr>
          <p:cNvPr id="8" name="TextBox 7"/>
          <p:cNvSpPr txBox="1"/>
          <p:nvPr/>
        </p:nvSpPr>
        <p:spPr>
          <a:xfrm>
            <a:off x="2884275" y="3322721"/>
            <a:ext cx="1531746" cy="707886"/>
          </a:xfrm>
          <a:prstGeom prst="rect">
            <a:avLst/>
          </a:prstGeom>
          <a:noFill/>
        </p:spPr>
        <p:txBody>
          <a:bodyPr wrap="square" rtlCol="0">
            <a:spAutoFit/>
          </a:bodyPr>
          <a:lstStyle/>
          <a:p>
            <a:pPr algn="ctr"/>
            <a:r>
              <a:rPr lang="it-IT" sz="2000" dirty="0">
                <a:latin typeface="Arial" panose="020B0604020202020204" pitchFamily="34" charset="0"/>
              </a:rPr>
              <a:t>Bilirubina </a:t>
            </a:r>
          </a:p>
          <a:p>
            <a:pPr algn="ctr"/>
            <a:r>
              <a:rPr lang="it-IT" sz="2000" dirty="0">
                <a:latin typeface="Arial" panose="020B0604020202020204" pitchFamily="34" charset="0"/>
              </a:rPr>
              <a:t>≥2 mg/dL</a:t>
            </a:r>
            <a:endParaRPr lang="it-IT" sz="2000" dirty="0">
              <a:latin typeface="Arial" panose="020B0604020202020204" pitchFamily="34" charset="0"/>
              <a:cs typeface="Arial" panose="020B0604020202020204" pitchFamily="34" charset="0"/>
            </a:endParaRPr>
          </a:p>
        </p:txBody>
      </p:sp>
      <p:sp>
        <p:nvSpPr>
          <p:cNvPr id="9" name="TextBox 8"/>
          <p:cNvSpPr txBox="1"/>
          <p:nvPr/>
        </p:nvSpPr>
        <p:spPr>
          <a:xfrm>
            <a:off x="5911542" y="2411528"/>
            <a:ext cx="3928873" cy="1015663"/>
          </a:xfrm>
          <a:prstGeom prst="rect">
            <a:avLst/>
          </a:prstGeom>
          <a:noFill/>
        </p:spPr>
        <p:txBody>
          <a:bodyPr wrap="square" rtlCol="0">
            <a:spAutoFit/>
          </a:bodyPr>
          <a:lstStyle/>
          <a:p>
            <a:pPr algn="ctr"/>
            <a:endParaRPr lang="it-IT" sz="2000" b="1" dirty="0">
              <a:latin typeface="Arial" panose="020B0604020202020204" pitchFamily="34" charset="0"/>
              <a:cs typeface="Arial" panose="020B0604020202020204" pitchFamily="34" charset="0"/>
            </a:endParaRPr>
          </a:p>
          <a:p>
            <a:r>
              <a:rPr lang="it-IT" sz="2000" b="1" dirty="0">
                <a:latin typeface="Arial" panose="020B0604020202020204" pitchFamily="34" charset="0"/>
              </a:rPr>
              <a:t>Due dei seguenti </a:t>
            </a:r>
            <a:br>
              <a:rPr dirty="0"/>
            </a:br>
            <a:r>
              <a:rPr lang="it-IT" sz="2000" b="1" dirty="0">
                <a:latin typeface="Arial" panose="020B0604020202020204" pitchFamily="34" charset="0"/>
              </a:rPr>
              <a:t>criteri devono essere presenti:</a:t>
            </a:r>
          </a:p>
        </p:txBody>
      </p:sp>
      <p:sp>
        <p:nvSpPr>
          <p:cNvPr id="10" name="TextBox 9"/>
          <p:cNvSpPr txBox="1"/>
          <p:nvPr/>
        </p:nvSpPr>
        <p:spPr>
          <a:xfrm>
            <a:off x="5939051" y="3544152"/>
            <a:ext cx="3652933" cy="1015663"/>
          </a:xfrm>
          <a:prstGeom prst="rect">
            <a:avLst/>
          </a:prstGeom>
          <a:noFill/>
        </p:spPr>
        <p:txBody>
          <a:bodyPr wrap="square" rtlCol="0">
            <a:spAutoFit/>
          </a:bodyPr>
          <a:lstStyle/>
          <a:p>
            <a:pPr marL="342900" indent="-342900">
              <a:buFont typeface="Arial" panose="020B0604020202020204" pitchFamily="34" charset="0"/>
              <a:buChar char="•"/>
            </a:pPr>
            <a:r>
              <a:rPr lang="it-IT" sz="2000" dirty="0">
                <a:latin typeface="Arial" panose="020B0604020202020204" pitchFamily="34" charset="0"/>
              </a:rPr>
              <a:t>Epatomegalia dolente</a:t>
            </a:r>
          </a:p>
          <a:p>
            <a:pPr marL="342900" indent="-342900">
              <a:buFont typeface="Arial" panose="020B0604020202020204" pitchFamily="34" charset="0"/>
              <a:buChar char="•"/>
            </a:pPr>
            <a:r>
              <a:rPr lang="it-IT" sz="2000" dirty="0">
                <a:latin typeface="Arial" panose="020B0604020202020204" pitchFamily="34" charset="0"/>
              </a:rPr>
              <a:t>Aumento ponderale &gt;5%</a:t>
            </a:r>
          </a:p>
          <a:p>
            <a:pPr marL="342900" indent="-342900">
              <a:buFont typeface="Arial" panose="020B0604020202020204" pitchFamily="34" charset="0"/>
              <a:buChar char="•"/>
            </a:pPr>
            <a:r>
              <a:rPr lang="it-IT" sz="2000" dirty="0">
                <a:latin typeface="Arial" panose="020B0604020202020204" pitchFamily="34" charset="0"/>
              </a:rPr>
              <a:t>Ascite</a:t>
            </a:r>
          </a:p>
        </p:txBody>
      </p:sp>
      <p:sp>
        <p:nvSpPr>
          <p:cNvPr id="11" name="Rectangle 10"/>
          <p:cNvSpPr/>
          <p:nvPr/>
        </p:nvSpPr>
        <p:spPr>
          <a:xfrm>
            <a:off x="4479688" y="3378313"/>
            <a:ext cx="1131788" cy="598753"/>
          </a:xfrm>
          <a:prstGeom prst="rect">
            <a:avLst/>
          </a:prstGeom>
          <a:solidFill>
            <a:schemeClr val="accent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Arial" panose="020B0604020202020204" pitchFamily="34" charset="0"/>
              <a:cs typeface="Arial" panose="020B0604020202020204" pitchFamily="34" charset="0"/>
            </a:endParaRPr>
          </a:p>
        </p:txBody>
      </p:sp>
      <p:sp>
        <p:nvSpPr>
          <p:cNvPr id="12" name="TextBox 11"/>
          <p:cNvSpPr txBox="1"/>
          <p:nvPr/>
        </p:nvSpPr>
        <p:spPr>
          <a:xfrm>
            <a:off x="4553258" y="3474288"/>
            <a:ext cx="994551" cy="400110"/>
          </a:xfrm>
          <a:prstGeom prst="rect">
            <a:avLst/>
          </a:prstGeom>
          <a:noFill/>
        </p:spPr>
        <p:txBody>
          <a:bodyPr wrap="square" rtlCol="0">
            <a:spAutoFit/>
          </a:bodyPr>
          <a:lstStyle/>
          <a:p>
            <a:pPr algn="ctr"/>
            <a:r>
              <a:rPr lang="it-IT" sz="2000" b="1" i="1" dirty="0">
                <a:solidFill>
                  <a:schemeClr val="bg1"/>
                </a:solidFill>
                <a:latin typeface="Arial" panose="020B0604020202020204" pitchFamily="34" charset="0"/>
              </a:rPr>
              <a:t>E</a:t>
            </a:r>
          </a:p>
        </p:txBody>
      </p:sp>
      <p:sp>
        <p:nvSpPr>
          <p:cNvPr id="16" name="Rectangle: Rounded Corners 15"/>
          <p:cNvSpPr/>
          <p:nvPr/>
        </p:nvSpPr>
        <p:spPr>
          <a:xfrm>
            <a:off x="3431704" y="5123483"/>
            <a:ext cx="5288720" cy="741936"/>
          </a:xfrm>
          <a:prstGeom prst="roundRect">
            <a:avLst>
              <a:gd name="adj" fmla="val 6250"/>
            </a:avLst>
          </a:prstGeom>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it-IT" b="1" kern="0" dirty="0">
                <a:solidFill>
                  <a:schemeClr val="bg1"/>
                </a:solidFill>
                <a:latin typeface="Arial" panose="020B0604020202020204" pitchFamily="34" charset="0"/>
              </a:rPr>
              <a:t>Invariato dai criteri di Baltimora</a:t>
            </a:r>
          </a:p>
        </p:txBody>
      </p:sp>
      <p:sp>
        <p:nvSpPr>
          <p:cNvPr id="19" name="Rectangle: Rounded Corners 18"/>
          <p:cNvSpPr/>
          <p:nvPr/>
        </p:nvSpPr>
        <p:spPr>
          <a:xfrm>
            <a:off x="6240016" y="3874398"/>
            <a:ext cx="2592288" cy="685417"/>
          </a:xfrm>
          <a:prstGeom prst="roundRect">
            <a:avLst/>
          </a:prstGeom>
          <a:no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Rounded Corners 2"/>
          <p:cNvSpPr/>
          <p:nvPr/>
        </p:nvSpPr>
        <p:spPr>
          <a:xfrm>
            <a:off x="5835884" y="3544152"/>
            <a:ext cx="3500476" cy="1015663"/>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Rounded Corners 2"/>
          <p:cNvSpPr/>
          <p:nvPr/>
        </p:nvSpPr>
        <p:spPr>
          <a:xfrm>
            <a:off x="2927647" y="3321167"/>
            <a:ext cx="1459411" cy="755906"/>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p:cNvSpPr txBox="1"/>
          <p:nvPr/>
        </p:nvSpPr>
        <p:spPr>
          <a:xfrm>
            <a:off x="191344" y="1409551"/>
            <a:ext cx="8529080" cy="461665"/>
          </a:xfrm>
          <a:prstGeom prst="rect">
            <a:avLst/>
          </a:prstGeom>
          <a:noFill/>
          <a:ln>
            <a:noFill/>
          </a:ln>
        </p:spPr>
        <p:txBody>
          <a:bodyPr wrap="square" rtlCol="0">
            <a:spAutoFit/>
          </a:bodyPr>
          <a:lstStyle/>
          <a:p>
            <a:r>
              <a:rPr lang="it-IT" sz="2400" b="1" dirty="0">
                <a:solidFill>
                  <a:schemeClr val="accent1"/>
                </a:solidFill>
                <a:latin typeface="Arial" panose="020B0604020202020204" pitchFamily="34" charset="0"/>
              </a:rPr>
              <a:t>La VOD classica </a:t>
            </a:r>
            <a:r>
              <a:rPr lang="it-IT" sz="2400" dirty="0">
                <a:latin typeface="Arial" panose="020B0604020202020204" pitchFamily="34" charset="0"/>
              </a:rPr>
              <a:t>nei primi</a:t>
            </a:r>
            <a:r>
              <a:rPr lang="it-IT" dirty="0"/>
              <a:t> </a:t>
            </a:r>
            <a:r>
              <a:rPr lang="it-IT" sz="2400" dirty="0">
                <a:latin typeface="Arial" panose="020B0604020202020204" pitchFamily="34" charset="0"/>
              </a:rPr>
              <a:t>21 giorni successivi all'HSCT</a:t>
            </a:r>
            <a:endParaRPr lang="it-IT"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08521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it-IT" sz="2800" dirty="0"/>
              <a:t>Classificazione della gravità di EBMT modificata della VOD</a:t>
            </a:r>
          </a:p>
        </p:txBody>
      </p:sp>
      <p:sp>
        <p:nvSpPr>
          <p:cNvPr id="3" name="Text Placeholder 2"/>
          <p:cNvSpPr>
            <a:spLocks noGrp="1"/>
          </p:cNvSpPr>
          <p:nvPr>
            <p:ph type="body" sz="quarter" idx="10"/>
          </p:nvPr>
        </p:nvSpPr>
        <p:spPr/>
        <p:txBody>
          <a:bodyPr/>
          <a:lstStyle/>
          <a:p>
            <a:r>
              <a:rPr lang="it-IT"/>
              <a:t>Mohty M et al. </a:t>
            </a:r>
            <a:r>
              <a:rPr lang="it-IT" i="1" dirty="0"/>
              <a:t>Bone Marrow Transplant </a:t>
            </a:r>
            <a:r>
              <a:rPr lang="it-IT"/>
              <a:t>2016;51:906–12</a:t>
            </a:r>
          </a:p>
        </p:txBody>
      </p:sp>
      <p:sp>
        <p:nvSpPr>
          <p:cNvPr id="6" name="Text Placeholder 5"/>
          <p:cNvSpPr>
            <a:spLocks noGrp="1"/>
          </p:cNvSpPr>
          <p:nvPr>
            <p:ph type="body" sz="quarter" idx="11"/>
          </p:nvPr>
        </p:nvSpPr>
        <p:spPr/>
        <p:txBody>
          <a:bodyPr/>
          <a:lstStyle/>
          <a:p>
            <a:r>
              <a:rPr lang="it-IT" dirty="0"/>
              <a:t>EBMT, </a:t>
            </a:r>
            <a:r>
              <a:rPr lang="en-GB" dirty="0">
                <a:latin typeface="Arial" pitchFamily="34" charset="0"/>
                <a:cs typeface="Arial" panose="020B0604020202020204" pitchFamily="34" charset="0"/>
              </a:rPr>
              <a:t>European Society for Blood and Marrow Transplantation (</a:t>
            </a:r>
            <a:r>
              <a:rPr lang="en-GB" dirty="0" err="1">
                <a:latin typeface="Arial" pitchFamily="34" charset="0"/>
                <a:cs typeface="Arial" panose="020B0604020202020204" pitchFamily="34" charset="0"/>
              </a:rPr>
              <a:t>Società</a:t>
            </a:r>
            <a:r>
              <a:rPr lang="en-GB" dirty="0">
                <a:latin typeface="Arial" pitchFamily="34" charset="0"/>
                <a:cs typeface="Arial" panose="020B0604020202020204" pitchFamily="34" charset="0"/>
              </a:rPr>
              <a:t> </a:t>
            </a:r>
            <a:r>
              <a:rPr lang="en-GB" dirty="0" err="1">
                <a:latin typeface="Arial" pitchFamily="34" charset="0"/>
                <a:cs typeface="Arial" panose="020B0604020202020204" pitchFamily="34" charset="0"/>
              </a:rPr>
              <a:t>europea</a:t>
            </a:r>
            <a:r>
              <a:rPr lang="en-GB" dirty="0">
                <a:latin typeface="Arial" pitchFamily="34" charset="0"/>
                <a:cs typeface="Arial" panose="020B0604020202020204" pitchFamily="34" charset="0"/>
              </a:rPr>
              <a:t> per </a:t>
            </a:r>
            <a:r>
              <a:rPr lang="en-GB" dirty="0" err="1">
                <a:latin typeface="Arial" pitchFamily="34" charset="0"/>
                <a:cs typeface="Arial" panose="020B0604020202020204" pitchFamily="34" charset="0"/>
              </a:rPr>
              <a:t>i</a:t>
            </a:r>
            <a:r>
              <a:rPr lang="en-GB" dirty="0">
                <a:latin typeface="Arial" pitchFamily="34" charset="0"/>
                <a:cs typeface="Arial" panose="020B0604020202020204" pitchFamily="34" charset="0"/>
              </a:rPr>
              <a:t> </a:t>
            </a:r>
            <a:r>
              <a:rPr lang="en-GB" dirty="0" err="1">
                <a:latin typeface="Arial" pitchFamily="34" charset="0"/>
                <a:cs typeface="Arial" panose="020B0604020202020204" pitchFamily="34" charset="0"/>
              </a:rPr>
              <a:t>trapianti</a:t>
            </a:r>
            <a:r>
              <a:rPr lang="en-GB" dirty="0">
                <a:latin typeface="Arial" pitchFamily="34" charset="0"/>
                <a:cs typeface="Arial" panose="020B0604020202020204" pitchFamily="34" charset="0"/>
              </a:rPr>
              <a:t> di </a:t>
            </a:r>
            <a:r>
              <a:rPr lang="en-GB" dirty="0" err="1">
                <a:latin typeface="Arial" pitchFamily="34" charset="0"/>
                <a:cs typeface="Arial" panose="020B0604020202020204" pitchFamily="34" charset="0"/>
              </a:rPr>
              <a:t>midollo</a:t>
            </a:r>
            <a:r>
              <a:rPr lang="en-GB" dirty="0">
                <a:latin typeface="Arial" pitchFamily="34" charset="0"/>
                <a:cs typeface="Arial" panose="020B0604020202020204" pitchFamily="34" charset="0"/>
              </a:rPr>
              <a:t> </a:t>
            </a:r>
            <a:r>
              <a:rPr lang="en-GB" dirty="0" err="1">
                <a:latin typeface="Arial" pitchFamily="34" charset="0"/>
                <a:cs typeface="Arial" panose="020B0604020202020204" pitchFamily="34" charset="0"/>
              </a:rPr>
              <a:t>osseo</a:t>
            </a:r>
            <a:r>
              <a:rPr lang="en-GB" dirty="0">
                <a:latin typeface="Arial" pitchFamily="34" charset="0"/>
                <a:cs typeface="Arial" panose="020B0604020202020204" pitchFamily="34" charset="0"/>
              </a:rPr>
              <a:t>)</a:t>
            </a:r>
            <a:r>
              <a:rPr lang="it-IT" dirty="0"/>
              <a:t>; </a:t>
            </a:r>
            <a:br>
              <a:rPr dirty="0"/>
            </a:br>
            <a:r>
              <a:rPr lang="it-IT" dirty="0"/>
              <a:t>MOD/MOF, disfunzione multiorgano/insufficienza multiorgano; VOD, malattia veno-occlusiva</a:t>
            </a:r>
          </a:p>
        </p:txBody>
      </p:sp>
      <p:grpSp>
        <p:nvGrpSpPr>
          <p:cNvPr id="20" name="Group 19"/>
          <p:cNvGrpSpPr/>
          <p:nvPr/>
        </p:nvGrpSpPr>
        <p:grpSpPr>
          <a:xfrm>
            <a:off x="109329" y="1328624"/>
            <a:ext cx="11125673" cy="4916428"/>
            <a:chOff x="-3685" y="1328624"/>
            <a:chExt cx="11125673" cy="4916428"/>
          </a:xfrm>
        </p:grpSpPr>
        <p:sp>
          <p:nvSpPr>
            <p:cNvPr id="55" name="TextBox 54"/>
            <p:cNvSpPr txBox="1"/>
            <p:nvPr/>
          </p:nvSpPr>
          <p:spPr>
            <a:xfrm>
              <a:off x="-3685" y="1976403"/>
              <a:ext cx="2506587" cy="523220"/>
            </a:xfrm>
            <a:prstGeom prst="rect">
              <a:avLst/>
            </a:prstGeom>
            <a:noFill/>
          </p:spPr>
          <p:txBody>
            <a:bodyPr wrap="square" rtlCol="0">
              <a:spAutoFit/>
            </a:bodyPr>
            <a:lstStyle/>
            <a:p>
              <a:pPr algn="r"/>
              <a:r>
                <a:rPr lang="it-IT" sz="1400" b="1" dirty="0"/>
                <a:t>Tempo dai primi sintomi clinici della VOD</a:t>
              </a:r>
              <a:endParaRPr lang="it-IT" sz="1400" b="1" baseline="30000" dirty="0"/>
            </a:p>
          </p:txBody>
        </p:sp>
        <p:sp>
          <p:nvSpPr>
            <p:cNvPr id="77" name="TextBox 76"/>
            <p:cNvSpPr txBox="1"/>
            <p:nvPr/>
          </p:nvSpPr>
          <p:spPr>
            <a:xfrm>
              <a:off x="533022" y="2689175"/>
              <a:ext cx="1942993" cy="307777"/>
            </a:xfrm>
            <a:prstGeom prst="rect">
              <a:avLst/>
            </a:prstGeom>
            <a:noFill/>
          </p:spPr>
          <p:txBody>
            <a:bodyPr wrap="square" rtlCol="0">
              <a:spAutoFit/>
            </a:bodyPr>
            <a:lstStyle/>
            <a:p>
              <a:pPr algn="r"/>
              <a:r>
                <a:rPr lang="it-IT" sz="1400" b="1" dirty="0"/>
                <a:t>Bilirubina (mg/dL)</a:t>
              </a:r>
            </a:p>
          </p:txBody>
        </p:sp>
        <p:sp>
          <p:nvSpPr>
            <p:cNvPr id="90" name="TextBox 89"/>
            <p:cNvSpPr txBox="1"/>
            <p:nvPr/>
          </p:nvSpPr>
          <p:spPr>
            <a:xfrm>
              <a:off x="396340" y="2905199"/>
              <a:ext cx="2130262" cy="307777"/>
            </a:xfrm>
            <a:prstGeom prst="rect">
              <a:avLst/>
            </a:prstGeom>
            <a:noFill/>
          </p:spPr>
          <p:txBody>
            <a:bodyPr wrap="square" rtlCol="0">
              <a:spAutoFit/>
            </a:bodyPr>
            <a:lstStyle/>
            <a:p>
              <a:pPr algn="r"/>
              <a:r>
                <a:rPr lang="it-IT" sz="1400" b="1" dirty="0"/>
                <a:t>Bilirubina (μmol/L)</a:t>
              </a:r>
            </a:p>
          </p:txBody>
        </p:sp>
        <p:sp>
          <p:nvSpPr>
            <p:cNvPr id="94" name="TextBox 93"/>
            <p:cNvSpPr txBox="1"/>
            <p:nvPr/>
          </p:nvSpPr>
          <p:spPr>
            <a:xfrm>
              <a:off x="355222" y="3645024"/>
              <a:ext cx="2173151" cy="307777"/>
            </a:xfrm>
            <a:prstGeom prst="rect">
              <a:avLst/>
            </a:prstGeom>
            <a:noFill/>
          </p:spPr>
          <p:txBody>
            <a:bodyPr wrap="square" rtlCol="0">
              <a:spAutoFit/>
            </a:bodyPr>
            <a:lstStyle/>
            <a:p>
              <a:pPr algn="r"/>
              <a:r>
                <a:rPr lang="it-IT" sz="1400" b="1" dirty="0"/>
                <a:t>Cinetica della bilirubina</a:t>
              </a:r>
            </a:p>
          </p:txBody>
        </p:sp>
        <p:sp>
          <p:nvSpPr>
            <p:cNvPr id="95" name="TextBox 94"/>
            <p:cNvSpPr txBox="1"/>
            <p:nvPr/>
          </p:nvSpPr>
          <p:spPr>
            <a:xfrm>
              <a:off x="728873" y="4413631"/>
              <a:ext cx="1747142" cy="307777"/>
            </a:xfrm>
            <a:prstGeom prst="rect">
              <a:avLst/>
            </a:prstGeom>
            <a:noFill/>
          </p:spPr>
          <p:txBody>
            <a:bodyPr wrap="square" rtlCol="0">
              <a:spAutoFit/>
            </a:bodyPr>
            <a:lstStyle/>
            <a:p>
              <a:pPr algn="r"/>
              <a:r>
                <a:rPr lang="it-IT" sz="1400" b="1" dirty="0"/>
                <a:t>Transaminasi</a:t>
              </a:r>
            </a:p>
          </p:txBody>
        </p:sp>
        <p:sp>
          <p:nvSpPr>
            <p:cNvPr id="120" name="TextBox 119"/>
            <p:cNvSpPr txBox="1"/>
            <p:nvPr/>
          </p:nvSpPr>
          <p:spPr>
            <a:xfrm>
              <a:off x="753374" y="4987147"/>
              <a:ext cx="1747142" cy="307777"/>
            </a:xfrm>
            <a:prstGeom prst="rect">
              <a:avLst/>
            </a:prstGeom>
            <a:noFill/>
          </p:spPr>
          <p:txBody>
            <a:bodyPr wrap="square" rtlCol="0">
              <a:spAutoFit/>
            </a:bodyPr>
            <a:lstStyle/>
            <a:p>
              <a:pPr algn="r"/>
              <a:r>
                <a:rPr lang="it-IT" sz="1400" b="1" dirty="0"/>
                <a:t>Aumento ponderale</a:t>
              </a:r>
              <a:endParaRPr lang="it-IT" sz="1400" b="1" baseline="30000" dirty="0"/>
            </a:p>
          </p:txBody>
        </p:sp>
        <p:sp>
          <p:nvSpPr>
            <p:cNvPr id="133" name="TextBox 132"/>
            <p:cNvSpPr txBox="1"/>
            <p:nvPr/>
          </p:nvSpPr>
          <p:spPr>
            <a:xfrm>
              <a:off x="762843" y="5674367"/>
              <a:ext cx="1747142" cy="307777"/>
            </a:xfrm>
            <a:prstGeom prst="rect">
              <a:avLst/>
            </a:prstGeom>
            <a:noFill/>
          </p:spPr>
          <p:txBody>
            <a:bodyPr wrap="square" rtlCol="0">
              <a:spAutoFit/>
            </a:bodyPr>
            <a:lstStyle/>
            <a:p>
              <a:pPr algn="r"/>
              <a:r>
                <a:rPr lang="it-IT" sz="1400" b="1" dirty="0"/>
                <a:t>Funzione renale</a:t>
              </a:r>
            </a:p>
          </p:txBody>
        </p:sp>
        <p:sp>
          <p:nvSpPr>
            <p:cNvPr id="5" name="Rectangle: Rounded Corners 4"/>
            <p:cNvSpPr/>
            <p:nvPr/>
          </p:nvSpPr>
          <p:spPr>
            <a:xfrm>
              <a:off x="2581047" y="1332017"/>
              <a:ext cx="1538382" cy="4591026"/>
            </a:xfrm>
            <a:prstGeom prst="roundRect">
              <a:avLst>
                <a:gd name="adj" fmla="val 10000"/>
              </a:avLst>
            </a:prstGeom>
            <a:gradFill>
              <a:gsLst>
                <a:gs pos="0">
                  <a:schemeClr val="bg1">
                    <a:lumMod val="85000"/>
                  </a:schemeClr>
                </a:gs>
                <a:gs pos="50000">
                  <a:schemeClr val="bg1">
                    <a:lumMod val="95000"/>
                  </a:schemeClr>
                </a:gs>
                <a:gs pos="100000">
                  <a:schemeClr val="bg1">
                    <a:shade val="100000"/>
                    <a:satMod val="115000"/>
                  </a:schemeClr>
                </a:gs>
              </a:gsLst>
              <a:lin ang="10800000" scaled="1"/>
            </a:gradFill>
            <a:ln w="19050">
              <a:solidFill>
                <a:srgbClr val="E60060"/>
              </a:solidFill>
            </a:ln>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135" name="Rectangle 134"/>
            <p:cNvSpPr/>
            <p:nvPr/>
          </p:nvSpPr>
          <p:spPr>
            <a:xfrm>
              <a:off x="3427815" y="1421682"/>
              <a:ext cx="646331" cy="341632"/>
            </a:xfrm>
            <a:prstGeom prst="rect">
              <a:avLst/>
            </a:prstGeom>
          </p:spPr>
          <p:txBody>
            <a:bodyPr wrap="none">
              <a:spAutoFit/>
            </a:bodyPr>
            <a:lstStyle/>
            <a:p>
              <a:pPr algn="ctr" defTabSz="889000">
                <a:lnSpc>
                  <a:spcPct val="90000"/>
                </a:lnSpc>
                <a:spcBef>
                  <a:spcPct val="0"/>
                </a:spcBef>
                <a:spcAft>
                  <a:spcPct val="35000"/>
                </a:spcAft>
              </a:pPr>
              <a:r>
                <a:rPr lang="it-IT" b="1" dirty="0">
                  <a:solidFill>
                    <a:schemeClr val="bg1">
                      <a:lumMod val="50000"/>
                    </a:schemeClr>
                  </a:solidFill>
                  <a:latin typeface="Arial" panose="020B0604020202020204" pitchFamily="34" charset="0"/>
                </a:rPr>
                <a:t>Lieve</a:t>
              </a:r>
              <a:endParaRPr lang="it-IT" b="1" baseline="30000" dirty="0">
                <a:solidFill>
                  <a:schemeClr val="bg1">
                    <a:lumMod val="50000"/>
                  </a:schemeClr>
                </a:solidFill>
                <a:latin typeface="Arial" panose="020B0604020202020204" pitchFamily="34" charset="0"/>
                <a:cs typeface="Arial" panose="020B0604020202020204" pitchFamily="34" charset="0"/>
              </a:endParaRPr>
            </a:p>
          </p:txBody>
        </p:sp>
        <p:sp>
          <p:nvSpPr>
            <p:cNvPr id="9" name="Rounded Rectangle 8"/>
            <p:cNvSpPr/>
            <p:nvPr/>
          </p:nvSpPr>
          <p:spPr>
            <a:xfrm>
              <a:off x="2921668" y="4303355"/>
              <a:ext cx="1404223" cy="559107"/>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a:solidFill>
                    <a:schemeClr val="tx1"/>
                  </a:solidFill>
                </a:rPr>
                <a:t>≤2 × normale</a:t>
              </a:r>
            </a:p>
          </p:txBody>
        </p:sp>
        <p:sp>
          <p:nvSpPr>
            <p:cNvPr id="152" name="Rounded Rectangle 151"/>
            <p:cNvSpPr/>
            <p:nvPr/>
          </p:nvSpPr>
          <p:spPr>
            <a:xfrm>
              <a:off x="2921668" y="4941153"/>
              <a:ext cx="1404223" cy="430543"/>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a:solidFill>
                    <a:schemeClr val="tx1"/>
                  </a:solidFill>
                </a:rPr>
                <a:t>&lt;5%</a:t>
              </a:r>
            </a:p>
          </p:txBody>
        </p:sp>
        <p:sp>
          <p:nvSpPr>
            <p:cNvPr id="153" name="Rounded Rectangle 152"/>
            <p:cNvSpPr/>
            <p:nvPr/>
          </p:nvSpPr>
          <p:spPr>
            <a:xfrm>
              <a:off x="2921668" y="5442236"/>
              <a:ext cx="1404223" cy="802816"/>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a:solidFill>
                    <a:schemeClr val="tx1"/>
                  </a:solidFill>
                </a:rPr>
                <a:t>&lt;1,2 × basale al trapianto</a:t>
              </a:r>
            </a:p>
          </p:txBody>
        </p:sp>
        <p:sp>
          <p:nvSpPr>
            <p:cNvPr id="155" name="Rounded Rectangle 154"/>
            <p:cNvSpPr/>
            <p:nvPr/>
          </p:nvSpPr>
          <p:spPr>
            <a:xfrm>
              <a:off x="2921668" y="2682179"/>
              <a:ext cx="1404223" cy="547077"/>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a:solidFill>
                    <a:schemeClr val="tx1"/>
                  </a:solidFill>
                  <a:latin typeface="Arial" panose="020B0604020202020204" pitchFamily="34" charset="0"/>
                </a:rPr>
                <a:t>≥2 e &lt;3</a:t>
              </a:r>
            </a:p>
            <a:p>
              <a:pPr algn="ctr"/>
              <a:r>
                <a:rPr lang="it-IT" sz="1600" dirty="0">
                  <a:solidFill>
                    <a:schemeClr val="tx1"/>
                  </a:solidFill>
                  <a:latin typeface="Arial" panose="020B0604020202020204" pitchFamily="34" charset="0"/>
                </a:rPr>
                <a:t>≥34 e &lt;51</a:t>
              </a:r>
              <a:endParaRPr lang="it-IT" sz="1600" dirty="0">
                <a:solidFill>
                  <a:schemeClr val="tx1"/>
                </a:solidFill>
              </a:endParaRPr>
            </a:p>
          </p:txBody>
        </p:sp>
        <p:sp>
          <p:nvSpPr>
            <p:cNvPr id="156" name="Rounded Rectangle 155"/>
            <p:cNvSpPr/>
            <p:nvPr/>
          </p:nvSpPr>
          <p:spPr>
            <a:xfrm>
              <a:off x="2921668" y="1914583"/>
              <a:ext cx="1404223" cy="708415"/>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a:solidFill>
                    <a:schemeClr val="tx1"/>
                  </a:solidFill>
                  <a:latin typeface="Arial" panose="020B0604020202020204" pitchFamily="34" charset="0"/>
                </a:rPr>
                <a:t>&gt;7 giorni</a:t>
              </a:r>
              <a:endParaRPr lang="it-IT" sz="1600" dirty="0">
                <a:solidFill>
                  <a:schemeClr val="tx1"/>
                </a:solidFill>
              </a:endParaRPr>
            </a:p>
          </p:txBody>
        </p:sp>
        <p:sp>
          <p:nvSpPr>
            <p:cNvPr id="8" name="Rectangle: Rounded Corners 7"/>
            <p:cNvSpPr/>
            <p:nvPr/>
          </p:nvSpPr>
          <p:spPr>
            <a:xfrm>
              <a:off x="4864292" y="1332017"/>
              <a:ext cx="1538382" cy="4591026"/>
            </a:xfrm>
            <a:prstGeom prst="roundRect">
              <a:avLst>
                <a:gd name="adj" fmla="val 10000"/>
              </a:avLst>
            </a:prstGeom>
            <a:gradFill>
              <a:gsLst>
                <a:gs pos="0">
                  <a:schemeClr val="bg1">
                    <a:lumMod val="75000"/>
                  </a:schemeClr>
                </a:gs>
                <a:gs pos="50000">
                  <a:schemeClr val="bg1">
                    <a:lumMod val="85000"/>
                  </a:schemeClr>
                </a:gs>
                <a:gs pos="100000">
                  <a:schemeClr val="bg1"/>
                </a:gs>
              </a:gsLst>
              <a:lin ang="10800000" scaled="1"/>
            </a:gradFill>
            <a:ln w="19050">
              <a:solidFill>
                <a:srgbClr val="E60060"/>
              </a:solidFill>
            </a:ln>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136" name="Rectangle 135"/>
            <p:cNvSpPr/>
            <p:nvPr/>
          </p:nvSpPr>
          <p:spPr>
            <a:xfrm>
              <a:off x="5125150" y="1433850"/>
              <a:ext cx="1210588" cy="341632"/>
            </a:xfrm>
            <a:prstGeom prst="rect">
              <a:avLst/>
            </a:prstGeom>
          </p:spPr>
          <p:txBody>
            <a:bodyPr wrap="none">
              <a:spAutoFit/>
            </a:bodyPr>
            <a:lstStyle/>
            <a:p>
              <a:pPr algn="r" defTabSz="889000">
                <a:lnSpc>
                  <a:spcPct val="90000"/>
                </a:lnSpc>
                <a:spcBef>
                  <a:spcPct val="0"/>
                </a:spcBef>
                <a:spcAft>
                  <a:spcPct val="35000"/>
                </a:spcAft>
              </a:pPr>
              <a:r>
                <a:rPr lang="it-IT" b="1" dirty="0">
                  <a:solidFill>
                    <a:schemeClr val="bg1">
                      <a:lumMod val="50000"/>
                    </a:schemeClr>
                  </a:solidFill>
                  <a:latin typeface="Arial" panose="020B0604020202020204" pitchFamily="34" charset="0"/>
                </a:rPr>
                <a:t>Moderata</a:t>
              </a:r>
              <a:endParaRPr lang="it-IT" b="1" baseline="30000" dirty="0">
                <a:solidFill>
                  <a:schemeClr val="bg1">
                    <a:lumMod val="50000"/>
                  </a:schemeClr>
                </a:solidFill>
                <a:latin typeface="Arial" panose="020B0604020202020204" pitchFamily="34" charset="0"/>
                <a:cs typeface="Arial" panose="020B0604020202020204" pitchFamily="34" charset="0"/>
              </a:endParaRPr>
            </a:p>
          </p:txBody>
        </p:sp>
        <p:sp>
          <p:nvSpPr>
            <p:cNvPr id="157" name="Rounded Rectangle 156"/>
            <p:cNvSpPr/>
            <p:nvPr/>
          </p:nvSpPr>
          <p:spPr>
            <a:xfrm>
              <a:off x="5215716" y="4303355"/>
              <a:ext cx="1404223" cy="559107"/>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a:solidFill>
                    <a:srgbClr val="E60060"/>
                  </a:solidFill>
                </a:rPr>
                <a:t>&gt;2 e ≤5 </a:t>
              </a:r>
              <a:br/>
              <a:r>
                <a:rPr lang="it-IT" sz="1600" b="1" dirty="0">
                  <a:solidFill>
                    <a:srgbClr val="E60060"/>
                  </a:solidFill>
                </a:rPr>
                <a:t>× normale</a:t>
              </a:r>
            </a:p>
          </p:txBody>
        </p:sp>
        <p:sp>
          <p:nvSpPr>
            <p:cNvPr id="158" name="Rounded Rectangle 157"/>
            <p:cNvSpPr/>
            <p:nvPr/>
          </p:nvSpPr>
          <p:spPr>
            <a:xfrm>
              <a:off x="5215716" y="4941153"/>
              <a:ext cx="1404223" cy="430543"/>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it-IT" sz="1500" b="1" dirty="0">
                  <a:solidFill>
                    <a:srgbClr val="E60060"/>
                  </a:solidFill>
                </a:rPr>
                <a:t>≥5% e &lt;10%</a:t>
              </a:r>
            </a:p>
          </p:txBody>
        </p:sp>
        <p:sp>
          <p:nvSpPr>
            <p:cNvPr id="159" name="Rounded Rectangle 158"/>
            <p:cNvSpPr/>
            <p:nvPr/>
          </p:nvSpPr>
          <p:spPr>
            <a:xfrm>
              <a:off x="5215716" y="5442236"/>
              <a:ext cx="1404223" cy="802816"/>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it-IT" sz="1600" dirty="0">
                  <a:solidFill>
                    <a:schemeClr val="tx1"/>
                  </a:solidFill>
                </a:rPr>
                <a:t>≥1,2 e &lt;1,5 × basale al trapianto</a:t>
              </a:r>
            </a:p>
          </p:txBody>
        </p:sp>
        <p:sp>
          <p:nvSpPr>
            <p:cNvPr id="161" name="Rounded Rectangle 160"/>
            <p:cNvSpPr/>
            <p:nvPr/>
          </p:nvSpPr>
          <p:spPr>
            <a:xfrm>
              <a:off x="5215716" y="2682179"/>
              <a:ext cx="1404223" cy="547077"/>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a:solidFill>
                    <a:schemeClr val="tx1"/>
                  </a:solidFill>
                </a:rPr>
                <a:t>≥3 e &lt;5</a:t>
              </a:r>
              <a:br/>
              <a:r>
                <a:rPr lang="it-IT" sz="1600" dirty="0">
                  <a:solidFill>
                    <a:schemeClr val="tx1"/>
                  </a:solidFill>
                </a:rPr>
                <a:t>≥51 e &lt;85</a:t>
              </a:r>
            </a:p>
          </p:txBody>
        </p:sp>
        <p:sp>
          <p:nvSpPr>
            <p:cNvPr id="162" name="Rounded Rectangle 161"/>
            <p:cNvSpPr/>
            <p:nvPr/>
          </p:nvSpPr>
          <p:spPr>
            <a:xfrm>
              <a:off x="5215716" y="1914583"/>
              <a:ext cx="1404223" cy="708415"/>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a:solidFill>
                    <a:schemeClr val="tx1"/>
                  </a:solidFill>
                </a:rPr>
                <a:t>5–7 giorni</a:t>
              </a:r>
            </a:p>
          </p:txBody>
        </p:sp>
        <p:sp>
          <p:nvSpPr>
            <p:cNvPr id="137" name="Rectangle 136"/>
            <p:cNvSpPr/>
            <p:nvPr/>
          </p:nvSpPr>
          <p:spPr>
            <a:xfrm>
              <a:off x="7638361" y="1406611"/>
              <a:ext cx="941283" cy="341632"/>
            </a:xfrm>
            <a:prstGeom prst="rect">
              <a:avLst/>
            </a:prstGeom>
          </p:spPr>
          <p:txBody>
            <a:bodyPr wrap="none">
              <a:spAutoFit/>
            </a:bodyPr>
            <a:lstStyle/>
            <a:p>
              <a:pPr algn="r" defTabSz="889000">
                <a:lnSpc>
                  <a:spcPct val="90000"/>
                </a:lnSpc>
                <a:spcBef>
                  <a:spcPct val="0"/>
                </a:spcBef>
                <a:spcAft>
                  <a:spcPct val="35000"/>
                </a:spcAft>
              </a:pPr>
              <a:r>
                <a:rPr lang="it-IT" b="1" dirty="0">
                  <a:solidFill>
                    <a:schemeClr val="bg1"/>
                  </a:solidFill>
                  <a:latin typeface="Arial" panose="020B0604020202020204" pitchFamily="34" charset="0"/>
                </a:rPr>
                <a:t>Grave</a:t>
              </a:r>
            </a:p>
          </p:txBody>
        </p:sp>
        <p:sp>
          <p:nvSpPr>
            <p:cNvPr id="14" name="Rectangle: Rounded Corners 13"/>
            <p:cNvSpPr/>
            <p:nvPr/>
          </p:nvSpPr>
          <p:spPr>
            <a:xfrm>
              <a:off x="9424456" y="1332017"/>
              <a:ext cx="1537136" cy="4591026"/>
            </a:xfrm>
            <a:prstGeom prst="roundRect">
              <a:avLst>
                <a:gd name="adj" fmla="val 10000"/>
              </a:avLst>
            </a:prstGeom>
            <a:gradFill>
              <a:gsLst>
                <a:gs pos="0">
                  <a:schemeClr val="bg1">
                    <a:lumMod val="50000"/>
                  </a:schemeClr>
                </a:gs>
                <a:gs pos="100000">
                  <a:schemeClr val="bg1">
                    <a:lumMod val="50000"/>
                  </a:schemeClr>
                </a:gs>
              </a:gsLst>
              <a:lin ang="10800000" scaled="1"/>
            </a:gradFill>
            <a:ln w="19050">
              <a:solidFill>
                <a:srgbClr val="E60060"/>
              </a:solidFill>
            </a:ln>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138" name="Rectangle 137"/>
            <p:cNvSpPr/>
            <p:nvPr/>
          </p:nvSpPr>
          <p:spPr>
            <a:xfrm>
              <a:off x="9366073" y="1328624"/>
              <a:ext cx="1595520" cy="590931"/>
            </a:xfrm>
            <a:prstGeom prst="rect">
              <a:avLst/>
            </a:prstGeom>
          </p:spPr>
          <p:txBody>
            <a:bodyPr wrap="square">
              <a:spAutoFit/>
            </a:bodyPr>
            <a:lstStyle/>
            <a:p>
              <a:pPr algn="r" defTabSz="711200">
                <a:lnSpc>
                  <a:spcPct val="90000"/>
                </a:lnSpc>
                <a:spcBef>
                  <a:spcPct val="0"/>
                </a:spcBef>
                <a:spcAft>
                  <a:spcPct val="35000"/>
                </a:spcAft>
              </a:pPr>
              <a:r>
                <a:rPr lang="it-IT" b="1" dirty="0">
                  <a:solidFill>
                    <a:schemeClr val="bg1"/>
                  </a:solidFill>
                  <a:latin typeface="Arial" panose="020B0604020202020204" pitchFamily="34" charset="0"/>
                </a:rPr>
                <a:t>Molto grave – MOD/MOF</a:t>
              </a:r>
              <a:endParaRPr lang="it-IT" b="1" baseline="30000" dirty="0">
                <a:solidFill>
                  <a:schemeClr val="bg1"/>
                </a:solidFill>
                <a:latin typeface="Arial" panose="020B0604020202020204" pitchFamily="34" charset="0"/>
                <a:cs typeface="Arial" panose="020B0604020202020204" pitchFamily="34" charset="0"/>
              </a:endParaRPr>
            </a:p>
          </p:txBody>
        </p:sp>
        <p:sp>
          <p:nvSpPr>
            <p:cNvPr id="170" name="Rounded Rectangle 169"/>
            <p:cNvSpPr/>
            <p:nvPr/>
          </p:nvSpPr>
          <p:spPr>
            <a:xfrm>
              <a:off x="9717765" y="4303355"/>
              <a:ext cx="1404223" cy="559107"/>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a:solidFill>
                    <a:schemeClr val="tx1"/>
                  </a:solidFill>
                </a:rPr>
                <a:t>&gt;8 × normale</a:t>
              </a:r>
            </a:p>
          </p:txBody>
        </p:sp>
        <p:sp>
          <p:nvSpPr>
            <p:cNvPr id="171" name="Rounded Rectangle 170"/>
            <p:cNvSpPr/>
            <p:nvPr/>
          </p:nvSpPr>
          <p:spPr>
            <a:xfrm>
              <a:off x="9717765" y="4941153"/>
              <a:ext cx="1404223" cy="430543"/>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a:solidFill>
                    <a:schemeClr val="tx1"/>
                  </a:solidFill>
                </a:rPr>
                <a:t>≥10%</a:t>
              </a:r>
            </a:p>
          </p:txBody>
        </p:sp>
        <p:sp>
          <p:nvSpPr>
            <p:cNvPr id="172" name="Rounded Rectangle 171"/>
            <p:cNvSpPr/>
            <p:nvPr/>
          </p:nvSpPr>
          <p:spPr>
            <a:xfrm>
              <a:off x="9717765" y="5442236"/>
              <a:ext cx="1404223" cy="802816"/>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a:solidFill>
                    <a:schemeClr val="tx1"/>
                  </a:solidFill>
                </a:rPr>
                <a:t>≥2 × basale </a:t>
              </a:r>
              <a:br/>
              <a:r>
                <a:rPr lang="it-IT" sz="1600" dirty="0">
                  <a:solidFill>
                    <a:schemeClr val="tx1"/>
                  </a:solidFill>
                </a:rPr>
                <a:t>al trapianto</a:t>
              </a:r>
            </a:p>
          </p:txBody>
        </p:sp>
        <p:sp>
          <p:nvSpPr>
            <p:cNvPr id="174" name="Rounded Rectangle 173"/>
            <p:cNvSpPr/>
            <p:nvPr/>
          </p:nvSpPr>
          <p:spPr>
            <a:xfrm>
              <a:off x="9717765" y="2682179"/>
              <a:ext cx="1404223" cy="547077"/>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a:solidFill>
                    <a:schemeClr val="tx1"/>
                  </a:solidFill>
                </a:rPr>
                <a:t>≥8</a:t>
              </a:r>
              <a:br/>
              <a:r>
                <a:rPr lang="it-IT" sz="1600" dirty="0">
                  <a:solidFill>
                    <a:schemeClr val="tx1"/>
                  </a:solidFill>
                </a:rPr>
                <a:t>≥136</a:t>
              </a:r>
            </a:p>
          </p:txBody>
        </p:sp>
        <p:sp>
          <p:nvSpPr>
            <p:cNvPr id="175" name="Rounded Rectangle 174"/>
            <p:cNvSpPr/>
            <p:nvPr/>
          </p:nvSpPr>
          <p:spPr>
            <a:xfrm>
              <a:off x="9717765" y="1914583"/>
              <a:ext cx="1404223" cy="708415"/>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a:solidFill>
                    <a:schemeClr val="tx1"/>
                  </a:solidFill>
                </a:rPr>
                <a:t>In qualsiasi momento</a:t>
              </a:r>
            </a:p>
          </p:txBody>
        </p:sp>
        <p:sp>
          <p:nvSpPr>
            <p:cNvPr id="19" name="Right Arrow 18"/>
            <p:cNvSpPr/>
            <p:nvPr/>
          </p:nvSpPr>
          <p:spPr>
            <a:xfrm>
              <a:off x="4291750" y="1433850"/>
              <a:ext cx="400221" cy="314393"/>
            </a:xfrm>
            <a:prstGeom prst="rightArrow">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6" name="Right Arrow 175"/>
            <p:cNvSpPr/>
            <p:nvPr/>
          </p:nvSpPr>
          <p:spPr>
            <a:xfrm>
              <a:off x="6580396" y="1433850"/>
              <a:ext cx="400221" cy="314393"/>
            </a:xfrm>
            <a:prstGeom prst="rightArrow">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7" name="Right Arrow 176"/>
            <p:cNvSpPr/>
            <p:nvPr/>
          </p:nvSpPr>
          <p:spPr>
            <a:xfrm>
              <a:off x="8860478" y="1433850"/>
              <a:ext cx="400221" cy="314393"/>
            </a:xfrm>
            <a:prstGeom prst="rightArrow">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54" name="Picture 53">
            <a:hlinkClick r:id="" action="ppaction://customshow?id=2&amp;return=true"/>
          </p:cNvPr>
          <p:cNvPicPr>
            <a:picLocks noChangeAspect="1"/>
          </p:cNvPicPr>
          <p:nvPr/>
        </p:nvPicPr>
        <p:blipFill>
          <a:blip r:embed="rId2">
            <a:clrChange>
              <a:clrFrom>
                <a:srgbClr val="FFFFFF"/>
              </a:clrFrom>
              <a:clrTo>
                <a:srgbClr val="FFFFFF">
                  <a:alpha val="0"/>
                </a:srgbClr>
              </a:clrTo>
            </a:clrChange>
            <a:duotone>
              <a:schemeClr val="accent3">
                <a:shade val="45000"/>
                <a:satMod val="135000"/>
              </a:schemeClr>
              <a:prstClr val="white"/>
            </a:duotone>
          </a:blip>
          <a:stretch>
            <a:fillRect/>
          </a:stretch>
        </p:blipFill>
        <p:spPr>
          <a:xfrm>
            <a:off x="2615405" y="2086968"/>
            <a:ext cx="324000" cy="324000"/>
          </a:xfrm>
          <a:prstGeom prst="rect">
            <a:avLst/>
          </a:prstGeom>
        </p:spPr>
      </p:pic>
      <p:pic>
        <p:nvPicPr>
          <p:cNvPr id="50" name="Picture 49">
            <a:hlinkClick r:id="" action="ppaction://customshow?id=1&amp;return=true"/>
          </p:cNvPr>
          <p:cNvPicPr>
            <a:picLocks noChangeAspect="1"/>
          </p:cNvPicPr>
          <p:nvPr/>
        </p:nvPicPr>
        <p:blipFill>
          <a:blip r:embed="rId2">
            <a:clrChange>
              <a:clrFrom>
                <a:srgbClr val="FFFFFF"/>
              </a:clrFrom>
              <a:clrTo>
                <a:srgbClr val="FFFFFF">
                  <a:alpha val="0"/>
                </a:srgbClr>
              </a:clrTo>
            </a:clrChange>
            <a:duotone>
              <a:schemeClr val="accent3">
                <a:shade val="45000"/>
                <a:satMod val="135000"/>
              </a:schemeClr>
              <a:prstClr val="white"/>
            </a:duotone>
          </a:blip>
          <a:stretch>
            <a:fillRect/>
          </a:stretch>
        </p:blipFill>
        <p:spPr>
          <a:xfrm>
            <a:off x="173360" y="1295016"/>
            <a:ext cx="324000" cy="324000"/>
          </a:xfrm>
          <a:prstGeom prst="rect">
            <a:avLst/>
          </a:prstGeom>
        </p:spPr>
      </p:pic>
      <p:pic>
        <p:nvPicPr>
          <p:cNvPr id="51" name="Picture 50">
            <a:hlinkClick r:id="" action="ppaction://customshow?id=4&amp;return=true"/>
          </p:cNvPr>
          <p:cNvPicPr>
            <a:picLocks noChangeAspect="1"/>
          </p:cNvPicPr>
          <p:nvPr/>
        </p:nvPicPr>
        <p:blipFill>
          <a:blip r:embed="rId2">
            <a:clrChange>
              <a:clrFrom>
                <a:srgbClr val="FFFFFF"/>
              </a:clrFrom>
              <a:clrTo>
                <a:srgbClr val="FFFFFF">
                  <a:alpha val="0"/>
                </a:srgbClr>
              </a:clrTo>
            </a:clrChange>
            <a:duotone>
              <a:schemeClr val="accent3">
                <a:shade val="45000"/>
                <a:satMod val="135000"/>
              </a:schemeClr>
              <a:prstClr val="white"/>
            </a:duotone>
          </a:blip>
          <a:stretch>
            <a:fillRect/>
          </a:stretch>
        </p:blipFill>
        <p:spPr>
          <a:xfrm>
            <a:off x="11141790" y="1456690"/>
            <a:ext cx="324000" cy="324000"/>
          </a:xfrm>
          <a:prstGeom prst="rect">
            <a:avLst/>
          </a:prstGeom>
        </p:spPr>
      </p:pic>
      <p:pic>
        <p:nvPicPr>
          <p:cNvPr id="52" name="Picture 51">
            <a:hlinkClick r:id="" action="ppaction://customshow?id=3&amp;return=true"/>
          </p:cNvPr>
          <p:cNvPicPr>
            <a:picLocks noChangeAspect="1"/>
          </p:cNvPicPr>
          <p:nvPr/>
        </p:nvPicPr>
        <p:blipFill>
          <a:blip r:embed="rId2">
            <a:clrChange>
              <a:clrFrom>
                <a:srgbClr val="FFFFFF"/>
              </a:clrFrom>
              <a:clrTo>
                <a:srgbClr val="FFFFFF">
                  <a:alpha val="0"/>
                </a:srgbClr>
              </a:clrTo>
            </a:clrChange>
            <a:duotone>
              <a:schemeClr val="accent3">
                <a:shade val="45000"/>
                <a:satMod val="135000"/>
              </a:schemeClr>
              <a:prstClr val="white"/>
            </a:duotone>
          </a:blip>
          <a:stretch>
            <a:fillRect/>
          </a:stretch>
        </p:blipFill>
        <p:spPr>
          <a:xfrm>
            <a:off x="4564445" y="1805517"/>
            <a:ext cx="324000" cy="324000"/>
          </a:xfrm>
          <a:prstGeom prst="rect">
            <a:avLst/>
          </a:prstGeom>
        </p:spPr>
      </p:pic>
      <p:sp>
        <p:nvSpPr>
          <p:cNvPr id="67" name="Rectangle: Rounded Corners 48"/>
          <p:cNvSpPr/>
          <p:nvPr/>
        </p:nvSpPr>
        <p:spPr>
          <a:xfrm>
            <a:off x="7195443" y="1313772"/>
            <a:ext cx="1538382" cy="4591026"/>
          </a:xfrm>
          <a:prstGeom prst="roundRect">
            <a:avLst>
              <a:gd name="adj" fmla="val 10000"/>
            </a:avLst>
          </a:prstGeom>
          <a:solidFill>
            <a:schemeClr val="accent1">
              <a:lumMod val="20000"/>
              <a:lumOff val="80000"/>
            </a:schemeClr>
          </a:solidFill>
          <a:ln>
            <a:solidFill>
              <a:schemeClr val="accent1"/>
            </a:solidFill>
          </a:ln>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68" name="Rectangle: Rounded Corners 110"/>
          <p:cNvSpPr/>
          <p:nvPr/>
        </p:nvSpPr>
        <p:spPr>
          <a:xfrm>
            <a:off x="7193876" y="1305256"/>
            <a:ext cx="1538382" cy="4591026"/>
          </a:xfrm>
          <a:prstGeom prst="roundRect">
            <a:avLst>
              <a:gd name="adj" fmla="val 10000"/>
            </a:avLst>
          </a:prstGeom>
          <a:solidFill>
            <a:schemeClr val="bg1">
              <a:lumMod val="75000"/>
            </a:schemeClr>
          </a:solidFill>
          <a:ln>
            <a:solidFill>
              <a:schemeClr val="accent1"/>
            </a:solidFill>
          </a:ln>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76" name="Rectangle 75"/>
          <p:cNvSpPr/>
          <p:nvPr/>
        </p:nvSpPr>
        <p:spPr>
          <a:xfrm>
            <a:off x="7674997" y="1439410"/>
            <a:ext cx="941283" cy="341632"/>
          </a:xfrm>
          <a:prstGeom prst="rect">
            <a:avLst/>
          </a:prstGeom>
        </p:spPr>
        <p:txBody>
          <a:bodyPr wrap="none">
            <a:spAutoFit/>
          </a:bodyPr>
          <a:lstStyle/>
          <a:p>
            <a:pPr algn="r" defTabSz="889000">
              <a:lnSpc>
                <a:spcPct val="90000"/>
              </a:lnSpc>
              <a:spcBef>
                <a:spcPct val="0"/>
              </a:spcBef>
              <a:spcAft>
                <a:spcPct val="35000"/>
              </a:spcAft>
            </a:pPr>
            <a:r>
              <a:rPr lang="it-IT" b="1" dirty="0">
                <a:solidFill>
                  <a:srgbClr val="7F7F7F"/>
                </a:solidFill>
                <a:latin typeface="Arial" panose="020B0604020202020204" pitchFamily="34" charset="0"/>
              </a:rPr>
              <a:t>Grave</a:t>
            </a:r>
          </a:p>
        </p:txBody>
      </p:sp>
      <p:sp>
        <p:nvSpPr>
          <p:cNvPr id="84" name="Rounded Rectangle 83"/>
          <p:cNvSpPr/>
          <p:nvPr/>
        </p:nvSpPr>
        <p:spPr>
          <a:xfrm>
            <a:off x="7594843" y="4303355"/>
            <a:ext cx="1598338" cy="559107"/>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a:solidFill>
                  <a:schemeClr val="tx1"/>
                </a:solidFill>
              </a:rPr>
              <a:t>&gt;5 e ≤8 </a:t>
            </a:r>
            <a:br/>
            <a:r>
              <a:rPr lang="it-IT" sz="1600" dirty="0">
                <a:solidFill>
                  <a:schemeClr val="tx1"/>
                </a:solidFill>
              </a:rPr>
              <a:t>× normale</a:t>
            </a:r>
          </a:p>
        </p:txBody>
      </p:sp>
      <p:sp>
        <p:nvSpPr>
          <p:cNvPr id="85" name="Rounded Rectangle 84"/>
          <p:cNvSpPr/>
          <p:nvPr/>
        </p:nvSpPr>
        <p:spPr>
          <a:xfrm>
            <a:off x="7594843" y="4941153"/>
            <a:ext cx="1598338" cy="430543"/>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it-IT" sz="1500" b="1" dirty="0">
                <a:solidFill>
                  <a:srgbClr val="E60060"/>
                </a:solidFill>
              </a:rPr>
              <a:t>≥5% e &lt;10%</a:t>
            </a:r>
          </a:p>
        </p:txBody>
      </p:sp>
      <p:sp>
        <p:nvSpPr>
          <p:cNvPr id="86" name="Rounded Rectangle 85"/>
          <p:cNvSpPr/>
          <p:nvPr/>
        </p:nvSpPr>
        <p:spPr>
          <a:xfrm>
            <a:off x="7594843" y="5442236"/>
            <a:ext cx="1598338" cy="802816"/>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it-IT" sz="1600" dirty="0">
                <a:solidFill>
                  <a:schemeClr val="tx1"/>
                </a:solidFill>
              </a:rPr>
              <a:t>≥1,5 e &lt;2 </a:t>
            </a:r>
            <a:br/>
            <a:r>
              <a:rPr lang="it-IT" sz="1600" dirty="0">
                <a:solidFill>
                  <a:schemeClr val="tx1"/>
                </a:solidFill>
              </a:rPr>
              <a:t>× basale al trapianto</a:t>
            </a:r>
          </a:p>
        </p:txBody>
      </p:sp>
      <p:sp>
        <p:nvSpPr>
          <p:cNvPr id="88" name="Rounded Rectangle 87"/>
          <p:cNvSpPr/>
          <p:nvPr/>
        </p:nvSpPr>
        <p:spPr>
          <a:xfrm>
            <a:off x="7594843" y="2682179"/>
            <a:ext cx="1598338" cy="547077"/>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b="1" dirty="0">
                <a:solidFill>
                  <a:srgbClr val="E60060"/>
                </a:solidFill>
              </a:rPr>
              <a:t>≥5 e &lt;8</a:t>
            </a:r>
            <a:br/>
            <a:r>
              <a:rPr lang="it-IT" sz="1600" b="1" dirty="0">
                <a:solidFill>
                  <a:srgbClr val="E60060"/>
                </a:solidFill>
              </a:rPr>
              <a:t>≥85 e &lt;136</a:t>
            </a:r>
          </a:p>
        </p:txBody>
      </p:sp>
      <p:sp>
        <p:nvSpPr>
          <p:cNvPr id="89" name="Rounded Rectangle 88"/>
          <p:cNvSpPr/>
          <p:nvPr/>
        </p:nvSpPr>
        <p:spPr>
          <a:xfrm>
            <a:off x="7594843" y="1914583"/>
            <a:ext cx="1598338" cy="708415"/>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a:solidFill>
                  <a:schemeClr val="tx1"/>
                </a:solidFill>
              </a:rPr>
              <a:t>≤4 giorni</a:t>
            </a:r>
          </a:p>
        </p:txBody>
      </p:sp>
      <p:sp>
        <p:nvSpPr>
          <p:cNvPr id="91" name="Rounded Rectangle 90"/>
          <p:cNvSpPr/>
          <p:nvPr/>
        </p:nvSpPr>
        <p:spPr>
          <a:xfrm>
            <a:off x="7594843" y="3501008"/>
            <a:ext cx="1598338" cy="559107"/>
          </a:xfrm>
          <a:prstGeom prst="roundRect">
            <a:avLst>
              <a:gd name="adj" fmla="val 11305"/>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a:solidFill>
                  <a:schemeClr val="tx1"/>
                </a:solidFill>
              </a:rPr>
              <a:t>Raddoppio nelle 48 h</a:t>
            </a:r>
          </a:p>
        </p:txBody>
      </p:sp>
    </p:spTree>
    <p:extLst>
      <p:ext uri="{BB962C8B-B14F-4D97-AF65-F5344CB8AC3E}">
        <p14:creationId xmlns:p14="http://schemas.microsoft.com/office/powerpoint/2010/main" val="2452510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8"/>
                                        </p:tgtEl>
                                      </p:cBhvr>
                                    </p:animEffect>
                                    <p:set>
                                      <p:cBhvr>
                                        <p:cTn id="7" dur="1" fill="hold">
                                          <p:stCondLst>
                                            <p:cond delay="499"/>
                                          </p:stCondLst>
                                        </p:cTn>
                                        <p:tgtEl>
                                          <p:spTgt spid="6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1913" y="4801258"/>
            <a:ext cx="9504487" cy="1470025"/>
          </a:xfrm>
        </p:spPr>
        <p:txBody>
          <a:bodyPr>
            <a:normAutofit/>
          </a:bodyPr>
          <a:lstStyle/>
          <a:p>
            <a:r>
              <a:rPr lang="it-IT" dirty="0"/>
              <a:t>Modulo 5: Casi di studio della malattia veno-occlusiva</a:t>
            </a:r>
          </a:p>
        </p:txBody>
      </p:sp>
    </p:spTree>
    <p:extLst>
      <p:ext uri="{BB962C8B-B14F-4D97-AF65-F5344CB8AC3E}">
        <p14:creationId xmlns:p14="http://schemas.microsoft.com/office/powerpoint/2010/main" val="20871883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Caso di studio del Dott. Dr Richardson</a:t>
            </a:r>
          </a:p>
        </p:txBody>
      </p:sp>
      <p:pic>
        <p:nvPicPr>
          <p:cNvPr id="4" name="Video 2.av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778000" y="1268413"/>
            <a:ext cx="8636000" cy="4857750"/>
          </a:xfrm>
        </p:spPr>
      </p:pic>
      <p:sp>
        <p:nvSpPr>
          <p:cNvPr id="3" name="Text Placeholder 2"/>
          <p:cNvSpPr>
            <a:spLocks noGrp="1"/>
          </p:cNvSpPr>
          <p:nvPr>
            <p:ph type="body" sz="quarter" idx="10"/>
          </p:nvPr>
        </p:nvSpPr>
        <p:spPr/>
        <p:txBody>
          <a:bodyPr/>
          <a:lstStyle/>
          <a:p>
            <a:endParaRPr lang="en-GB"/>
          </a:p>
        </p:txBody>
      </p:sp>
    </p:spTree>
    <p:extLst>
      <p:ext uri="{BB962C8B-B14F-4D97-AF65-F5344CB8AC3E}">
        <p14:creationId xmlns:p14="http://schemas.microsoft.com/office/powerpoint/2010/main" val="39013896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a:t>Criteri EBMT modificati per la diagnosi della VOD</a:t>
            </a:r>
          </a:p>
        </p:txBody>
      </p:sp>
      <p:sp>
        <p:nvSpPr>
          <p:cNvPr id="4" name="Text Placeholder 3"/>
          <p:cNvSpPr>
            <a:spLocks noGrp="1"/>
          </p:cNvSpPr>
          <p:nvPr>
            <p:ph type="body" sz="quarter" idx="10"/>
          </p:nvPr>
        </p:nvSpPr>
        <p:spPr/>
        <p:txBody>
          <a:bodyPr/>
          <a:lstStyle/>
          <a:p>
            <a:endParaRPr lang="it-IT" dirty="0">
              <a:latin typeface="Arial" pitchFamily="34" charset="0"/>
              <a:cs typeface="Arial" pitchFamily="34" charset="0"/>
            </a:endParaRPr>
          </a:p>
          <a:p>
            <a:r>
              <a:rPr lang="it-IT" dirty="0">
                <a:latin typeface="Arial" pitchFamily="34" charset="0"/>
              </a:rPr>
              <a:t>Mohty M et al. </a:t>
            </a:r>
            <a:r>
              <a:rPr lang="it-IT" i="1" dirty="0">
                <a:latin typeface="Arial" panose="020B0604020202020204" pitchFamily="34" charset="0"/>
              </a:rPr>
              <a:t>Bone Marrow Transplant </a:t>
            </a:r>
            <a:r>
              <a:rPr lang="it-IT" dirty="0">
                <a:latin typeface="Arial" pitchFamily="34" charset="0"/>
              </a:rPr>
              <a:t>2016;51:906–12</a:t>
            </a:r>
            <a:endParaRPr lang="it-IT" dirty="0"/>
          </a:p>
        </p:txBody>
      </p:sp>
      <p:sp>
        <p:nvSpPr>
          <p:cNvPr id="3" name="Text Placeholder 2"/>
          <p:cNvSpPr>
            <a:spLocks noGrp="1"/>
          </p:cNvSpPr>
          <p:nvPr>
            <p:ph type="body" sz="quarter" idx="11"/>
          </p:nvPr>
        </p:nvSpPr>
        <p:spPr/>
        <p:txBody>
          <a:bodyPr/>
          <a:lstStyle/>
          <a:p>
            <a:r>
              <a:rPr lang="it-IT" dirty="0"/>
              <a:t>*Epatomegalia, ascite e diminuzione della velocità o inversione del flusso della porta.</a:t>
            </a:r>
            <a:endParaRPr lang="it-IT" dirty="0">
              <a:latin typeface="Arial" pitchFamily="34" charset="0"/>
              <a:cs typeface="Arial" pitchFamily="34" charset="0"/>
            </a:endParaRPr>
          </a:p>
          <a:p>
            <a:r>
              <a:rPr lang="it-IT" dirty="0">
                <a:latin typeface="Arial" pitchFamily="34" charset="0"/>
              </a:rPr>
              <a:t>EBMT, </a:t>
            </a:r>
            <a:r>
              <a:rPr lang="en-GB" dirty="0">
                <a:latin typeface="Arial" pitchFamily="34" charset="0"/>
                <a:cs typeface="Arial" panose="020B0604020202020204" pitchFamily="34" charset="0"/>
              </a:rPr>
              <a:t>European Society for Blood and Marrow Transplantation (</a:t>
            </a:r>
            <a:r>
              <a:rPr lang="en-GB" dirty="0" err="1">
                <a:latin typeface="Arial" pitchFamily="34" charset="0"/>
                <a:cs typeface="Arial" panose="020B0604020202020204" pitchFamily="34" charset="0"/>
              </a:rPr>
              <a:t>Società</a:t>
            </a:r>
            <a:r>
              <a:rPr lang="en-GB" dirty="0">
                <a:latin typeface="Arial" pitchFamily="34" charset="0"/>
                <a:cs typeface="Arial" panose="020B0604020202020204" pitchFamily="34" charset="0"/>
              </a:rPr>
              <a:t> </a:t>
            </a:r>
            <a:r>
              <a:rPr lang="en-GB" dirty="0" err="1">
                <a:latin typeface="Arial" pitchFamily="34" charset="0"/>
                <a:cs typeface="Arial" panose="020B0604020202020204" pitchFamily="34" charset="0"/>
              </a:rPr>
              <a:t>europea</a:t>
            </a:r>
            <a:r>
              <a:rPr lang="en-GB" dirty="0">
                <a:latin typeface="Arial" pitchFamily="34" charset="0"/>
                <a:cs typeface="Arial" panose="020B0604020202020204" pitchFamily="34" charset="0"/>
              </a:rPr>
              <a:t> per </a:t>
            </a:r>
            <a:r>
              <a:rPr lang="en-GB" dirty="0" err="1">
                <a:latin typeface="Arial" pitchFamily="34" charset="0"/>
                <a:cs typeface="Arial" panose="020B0604020202020204" pitchFamily="34" charset="0"/>
              </a:rPr>
              <a:t>i</a:t>
            </a:r>
            <a:r>
              <a:rPr lang="en-GB" dirty="0">
                <a:latin typeface="Arial" pitchFamily="34" charset="0"/>
                <a:cs typeface="Arial" panose="020B0604020202020204" pitchFamily="34" charset="0"/>
              </a:rPr>
              <a:t> </a:t>
            </a:r>
            <a:r>
              <a:rPr lang="en-GB" dirty="0" err="1">
                <a:latin typeface="Arial" pitchFamily="34" charset="0"/>
                <a:cs typeface="Arial" panose="020B0604020202020204" pitchFamily="34" charset="0"/>
              </a:rPr>
              <a:t>trapianti</a:t>
            </a:r>
            <a:r>
              <a:rPr lang="en-GB" dirty="0">
                <a:latin typeface="Arial" pitchFamily="34" charset="0"/>
                <a:cs typeface="Arial" panose="020B0604020202020204" pitchFamily="34" charset="0"/>
              </a:rPr>
              <a:t> di </a:t>
            </a:r>
            <a:r>
              <a:rPr lang="en-GB" dirty="0" err="1">
                <a:latin typeface="Arial" pitchFamily="34" charset="0"/>
                <a:cs typeface="Arial" panose="020B0604020202020204" pitchFamily="34" charset="0"/>
              </a:rPr>
              <a:t>midollo</a:t>
            </a:r>
            <a:r>
              <a:rPr lang="en-GB" dirty="0">
                <a:latin typeface="Arial" pitchFamily="34" charset="0"/>
                <a:cs typeface="Arial" panose="020B0604020202020204" pitchFamily="34" charset="0"/>
              </a:rPr>
              <a:t> </a:t>
            </a:r>
            <a:r>
              <a:rPr lang="en-GB" dirty="0" err="1">
                <a:latin typeface="Arial" pitchFamily="34" charset="0"/>
                <a:cs typeface="Arial" panose="020B0604020202020204" pitchFamily="34" charset="0"/>
              </a:rPr>
              <a:t>osseo</a:t>
            </a:r>
            <a:r>
              <a:rPr lang="en-GB" dirty="0">
                <a:latin typeface="Arial" pitchFamily="34" charset="0"/>
                <a:cs typeface="Arial" panose="020B0604020202020204" pitchFamily="34" charset="0"/>
              </a:rPr>
              <a:t>)</a:t>
            </a:r>
            <a:r>
              <a:rPr lang="it-IT" dirty="0">
                <a:latin typeface="Arial" pitchFamily="34" charset="0"/>
              </a:rPr>
              <a:t>; </a:t>
            </a:r>
            <a:br>
              <a:rPr dirty="0"/>
            </a:br>
            <a:r>
              <a:rPr lang="it-IT" dirty="0">
                <a:latin typeface="Arial" pitchFamily="34" charset="0"/>
              </a:rPr>
              <a:t>HSCT, trapianto di cellule staminali ematopoietiche; VOD, malattia veno-occlusiva</a:t>
            </a:r>
            <a:endParaRPr lang="it-IT" dirty="0">
              <a:latin typeface="Arial" pitchFamily="34" charset="0"/>
              <a:cs typeface="Arial" pitchFamily="34" charset="0"/>
            </a:endParaRPr>
          </a:p>
        </p:txBody>
      </p:sp>
      <p:sp>
        <p:nvSpPr>
          <p:cNvPr id="7" name="Rectangle 6"/>
          <p:cNvSpPr/>
          <p:nvPr/>
        </p:nvSpPr>
        <p:spPr>
          <a:xfrm>
            <a:off x="5943050" y="3416262"/>
            <a:ext cx="1283677" cy="541264"/>
          </a:xfrm>
          <a:prstGeom prst="rect">
            <a:avLst/>
          </a:prstGeom>
          <a:solidFill>
            <a:schemeClr val="accent1"/>
          </a:solidFill>
          <a:ln w="25400" cap="flat" cmpd="sng" algn="ctr">
            <a:noFill/>
            <a:prstDash val="solid"/>
          </a:ln>
          <a:effectLst>
            <a:softEdge rad="1270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effectLst/>
              <a:uLnTx/>
              <a:uFillTx/>
              <a:latin typeface="Calibri"/>
              <a:ea typeface="+mn-ea"/>
              <a:cs typeface="Arial" panose="020B0604020202020204" pitchFamily="34" charset="0"/>
            </a:endParaRPr>
          </a:p>
        </p:txBody>
      </p:sp>
      <p:sp>
        <p:nvSpPr>
          <p:cNvPr id="8" name="Rectangle 7"/>
          <p:cNvSpPr/>
          <p:nvPr/>
        </p:nvSpPr>
        <p:spPr>
          <a:xfrm>
            <a:off x="3003388" y="3416262"/>
            <a:ext cx="1283677" cy="541264"/>
          </a:xfrm>
          <a:prstGeom prst="rect">
            <a:avLst/>
          </a:prstGeom>
          <a:solidFill>
            <a:schemeClr val="accent1"/>
          </a:solidFill>
          <a:ln w="25400" cap="flat" cmpd="sng" algn="ctr">
            <a:noFill/>
            <a:prstDash val="solid"/>
          </a:ln>
          <a:effectLst>
            <a:softEdge rad="1270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effectLst/>
              <a:uLnTx/>
              <a:uFillTx/>
              <a:latin typeface="Calibri"/>
              <a:ea typeface="+mn-ea"/>
              <a:cs typeface="Arial" panose="020B0604020202020204" pitchFamily="34" charset="0"/>
            </a:endParaRPr>
          </a:p>
        </p:txBody>
      </p:sp>
      <p:sp>
        <p:nvSpPr>
          <p:cNvPr id="9" name="TextBox 8"/>
          <p:cNvSpPr txBox="1"/>
          <p:nvPr/>
        </p:nvSpPr>
        <p:spPr>
          <a:xfrm>
            <a:off x="3360533" y="3486839"/>
            <a:ext cx="569387" cy="400110"/>
          </a:xfrm>
          <a:prstGeom prst="rect">
            <a:avLst/>
          </a:prstGeom>
          <a:noFill/>
        </p:spPr>
        <p:txBody>
          <a:bodyPr wrap="none" rtlCol="0">
            <a:spAutoFit/>
          </a:bodyPr>
          <a:lstStyle/>
          <a:p>
            <a:pPr algn="ctr"/>
            <a:r>
              <a:rPr lang="it-IT" sz="2000" b="1" i="1" dirty="0">
                <a:solidFill>
                  <a:schemeClr val="bg1"/>
                </a:solidFill>
              </a:rPr>
              <a:t>O</a:t>
            </a:r>
          </a:p>
        </p:txBody>
      </p:sp>
      <p:sp>
        <p:nvSpPr>
          <p:cNvPr id="10" name="Rectangle: Rounded Corners 9"/>
          <p:cNvSpPr/>
          <p:nvPr/>
        </p:nvSpPr>
        <p:spPr>
          <a:xfrm>
            <a:off x="1123511" y="3182239"/>
            <a:ext cx="2124000" cy="1009313"/>
          </a:xfrm>
          <a:prstGeom prst="roundRect">
            <a:avLst/>
          </a:prstGeom>
          <a:solidFill>
            <a:sysClr val="window" lastClr="FFFFFF"/>
          </a:solidFill>
          <a:ln w="28575"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effectLst/>
              <a:uLnTx/>
              <a:uFillTx/>
              <a:latin typeface="Calibri"/>
              <a:ea typeface="+mn-ea"/>
              <a:cs typeface="Arial" panose="020B0604020202020204" pitchFamily="34" charset="0"/>
            </a:endParaRPr>
          </a:p>
        </p:txBody>
      </p:sp>
      <p:sp>
        <p:nvSpPr>
          <p:cNvPr id="11" name="Rectangle: Rounded Corners 10"/>
          <p:cNvSpPr/>
          <p:nvPr/>
        </p:nvSpPr>
        <p:spPr>
          <a:xfrm>
            <a:off x="4083147" y="3182239"/>
            <a:ext cx="2124000" cy="1009313"/>
          </a:xfrm>
          <a:prstGeom prst="roundRect">
            <a:avLst/>
          </a:prstGeom>
          <a:solidFill>
            <a:sysClr val="window" lastClr="FFFFFF"/>
          </a:solidFill>
          <a:ln w="28575"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effectLst/>
              <a:uLnTx/>
              <a:uFillTx/>
              <a:latin typeface="Calibri"/>
              <a:ea typeface="+mn-ea"/>
              <a:cs typeface="Arial" panose="020B0604020202020204" pitchFamily="34" charset="0"/>
            </a:endParaRPr>
          </a:p>
        </p:txBody>
      </p:sp>
      <p:sp>
        <p:nvSpPr>
          <p:cNvPr id="12" name="TextBox 11"/>
          <p:cNvSpPr txBox="1"/>
          <p:nvPr/>
        </p:nvSpPr>
        <p:spPr>
          <a:xfrm>
            <a:off x="4223778" y="3140968"/>
            <a:ext cx="1983369" cy="1015663"/>
          </a:xfrm>
          <a:prstGeom prst="rect">
            <a:avLst/>
          </a:prstGeom>
          <a:noFill/>
        </p:spPr>
        <p:txBody>
          <a:bodyPr wrap="square" rtlCol="0">
            <a:spAutoFit/>
          </a:bodyPr>
          <a:lstStyle/>
          <a:p>
            <a:pPr algn="ctr"/>
            <a:r>
              <a:rPr lang="it-IT" sz="2000" dirty="0"/>
              <a:t>VOD istologicamente provata</a:t>
            </a:r>
          </a:p>
        </p:txBody>
      </p:sp>
      <p:sp>
        <p:nvSpPr>
          <p:cNvPr id="13" name="TextBox 12"/>
          <p:cNvSpPr txBox="1"/>
          <p:nvPr/>
        </p:nvSpPr>
        <p:spPr>
          <a:xfrm>
            <a:off x="1127403" y="3332951"/>
            <a:ext cx="2116217" cy="707886"/>
          </a:xfrm>
          <a:prstGeom prst="rect">
            <a:avLst/>
          </a:prstGeom>
          <a:noFill/>
        </p:spPr>
        <p:txBody>
          <a:bodyPr wrap="square" rtlCol="0">
            <a:spAutoFit/>
          </a:bodyPr>
          <a:lstStyle/>
          <a:p>
            <a:pPr algn="ctr"/>
            <a:r>
              <a:rPr lang="it-IT" sz="2000" dirty="0"/>
              <a:t>VOD classica oltre il 21° giorno</a:t>
            </a:r>
          </a:p>
        </p:txBody>
      </p:sp>
      <p:sp>
        <p:nvSpPr>
          <p:cNvPr id="14" name="TextBox 13"/>
          <p:cNvSpPr txBox="1"/>
          <p:nvPr/>
        </p:nvSpPr>
        <p:spPr>
          <a:xfrm>
            <a:off x="6326829" y="3486839"/>
            <a:ext cx="569387" cy="400110"/>
          </a:xfrm>
          <a:prstGeom prst="rect">
            <a:avLst/>
          </a:prstGeom>
          <a:noFill/>
        </p:spPr>
        <p:txBody>
          <a:bodyPr wrap="none" rtlCol="0">
            <a:spAutoFit/>
          </a:bodyPr>
          <a:lstStyle/>
          <a:p>
            <a:pPr algn="ctr"/>
            <a:r>
              <a:rPr lang="it-IT" sz="2000" b="1" i="1" dirty="0">
                <a:solidFill>
                  <a:schemeClr val="bg1"/>
                </a:solidFill>
              </a:rPr>
              <a:t>O</a:t>
            </a:r>
          </a:p>
        </p:txBody>
      </p:sp>
      <p:sp>
        <p:nvSpPr>
          <p:cNvPr id="15" name="Rectangle: Rounded Corners 14"/>
          <p:cNvSpPr/>
          <p:nvPr/>
        </p:nvSpPr>
        <p:spPr>
          <a:xfrm>
            <a:off x="7104112" y="1916832"/>
            <a:ext cx="3565236" cy="3831336"/>
          </a:xfrm>
          <a:prstGeom prst="roundRect">
            <a:avLst>
              <a:gd name="adj" fmla="val 7102"/>
            </a:avLst>
          </a:prstGeom>
          <a:solidFill>
            <a:sysClr val="window" lastClr="FFFFFF"/>
          </a:solidFill>
          <a:ln w="28575" cap="flat" cmpd="sng" algn="ctr">
            <a:solidFill>
              <a:schemeClr val="accent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effectLst/>
              <a:uLnTx/>
              <a:uFillTx/>
              <a:latin typeface="Calibri"/>
              <a:ea typeface="+mn-ea"/>
              <a:cs typeface="Arial" panose="020B0604020202020204" pitchFamily="34" charset="0"/>
            </a:endParaRPr>
          </a:p>
        </p:txBody>
      </p:sp>
      <p:sp>
        <p:nvSpPr>
          <p:cNvPr id="16" name="TextBox 15"/>
          <p:cNvSpPr txBox="1"/>
          <p:nvPr/>
        </p:nvSpPr>
        <p:spPr>
          <a:xfrm>
            <a:off x="7308299" y="1988840"/>
            <a:ext cx="3156862" cy="707886"/>
          </a:xfrm>
          <a:prstGeom prst="rect">
            <a:avLst/>
          </a:prstGeom>
          <a:noFill/>
        </p:spPr>
        <p:txBody>
          <a:bodyPr wrap="square" rtlCol="0">
            <a:spAutoFit/>
          </a:bodyPr>
          <a:lstStyle/>
          <a:p>
            <a:r>
              <a:rPr lang="it-IT" sz="2000" b="1" dirty="0"/>
              <a:t>Due dei seguenti criteri devono essere presenti:</a:t>
            </a:r>
          </a:p>
        </p:txBody>
      </p:sp>
      <p:sp>
        <p:nvSpPr>
          <p:cNvPr id="17" name="TextBox 16"/>
          <p:cNvSpPr txBox="1"/>
          <p:nvPr/>
        </p:nvSpPr>
        <p:spPr>
          <a:xfrm>
            <a:off x="7220668" y="2636912"/>
            <a:ext cx="3555851" cy="1323439"/>
          </a:xfrm>
          <a:prstGeom prst="rect">
            <a:avLst/>
          </a:prstGeom>
          <a:noFill/>
        </p:spPr>
        <p:txBody>
          <a:bodyPr wrap="square" rtlCol="0">
            <a:spAutoFit/>
          </a:bodyPr>
          <a:lstStyle/>
          <a:p>
            <a:pPr marL="444500" indent="-355600">
              <a:buFont typeface="Arial" panose="020B0604020202020204" pitchFamily="34" charset="0"/>
              <a:buChar char="•"/>
            </a:pPr>
            <a:r>
              <a:rPr lang="it-IT" sz="2000" dirty="0"/>
              <a:t>Bilirubina ≥2 mg/dL</a:t>
            </a:r>
            <a:endParaRPr lang="it-IT" sz="2000" dirty="0">
              <a:cs typeface="Arial" panose="020B0604020202020204" pitchFamily="34" charset="0"/>
            </a:endParaRPr>
          </a:p>
          <a:p>
            <a:pPr marL="444500" indent="-355600">
              <a:buFont typeface="Arial" panose="020B0604020202020204" pitchFamily="34" charset="0"/>
              <a:buChar char="•"/>
            </a:pPr>
            <a:r>
              <a:rPr lang="it-IT" sz="2000" dirty="0"/>
              <a:t>Epatomegalia dolente</a:t>
            </a:r>
          </a:p>
          <a:p>
            <a:pPr marL="444500" indent="-355600">
              <a:buFont typeface="Arial" panose="020B0604020202020204" pitchFamily="34" charset="0"/>
              <a:buChar char="•"/>
            </a:pPr>
            <a:r>
              <a:rPr lang="it-IT" sz="2000" dirty="0"/>
              <a:t>Aumento ponderale &gt;5%</a:t>
            </a:r>
          </a:p>
          <a:p>
            <a:pPr marL="444500" indent="-355600">
              <a:buFont typeface="Arial" panose="020B0604020202020204" pitchFamily="34" charset="0"/>
              <a:buChar char="•"/>
            </a:pPr>
            <a:r>
              <a:rPr lang="it-IT" sz="2000" dirty="0"/>
              <a:t>Ascite</a:t>
            </a:r>
          </a:p>
        </p:txBody>
      </p:sp>
      <p:sp>
        <p:nvSpPr>
          <p:cNvPr id="18" name="TextBox 17"/>
          <p:cNvSpPr txBox="1"/>
          <p:nvPr/>
        </p:nvSpPr>
        <p:spPr>
          <a:xfrm>
            <a:off x="7151988" y="4653136"/>
            <a:ext cx="3469484" cy="1015663"/>
          </a:xfrm>
          <a:prstGeom prst="rect">
            <a:avLst/>
          </a:prstGeom>
          <a:noFill/>
        </p:spPr>
        <p:txBody>
          <a:bodyPr wrap="square" rtlCol="0">
            <a:spAutoFit/>
          </a:bodyPr>
          <a:lstStyle/>
          <a:p>
            <a:pPr algn="ctr"/>
            <a:r>
              <a:rPr lang="it-IT" sz="2000" dirty="0"/>
              <a:t>Emodinamica e/o </a:t>
            </a:r>
            <a:br>
              <a:rPr lang="it-IT" sz="2000" dirty="0"/>
            </a:br>
            <a:r>
              <a:rPr lang="it-IT" sz="2000" dirty="0"/>
              <a:t>evidenza ecografica* della VOD</a:t>
            </a:r>
          </a:p>
        </p:txBody>
      </p:sp>
      <p:sp>
        <p:nvSpPr>
          <p:cNvPr id="20" name="Rectangle: Rounded Corners 19"/>
          <p:cNvSpPr/>
          <p:nvPr/>
        </p:nvSpPr>
        <p:spPr>
          <a:xfrm>
            <a:off x="1487488" y="4570915"/>
            <a:ext cx="4399900" cy="801450"/>
          </a:xfrm>
          <a:prstGeom prst="roundRect">
            <a:avLst/>
          </a:prstGeom>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it-IT" b="1" kern="0" dirty="0">
                <a:solidFill>
                  <a:schemeClr val="bg1"/>
                </a:solidFill>
                <a:latin typeface="Arial" panose="020B0604020202020204" pitchFamily="34" charset="0"/>
              </a:rPr>
              <a:t>Criteri di Baltimora modificati per includere la VOD a insorgenza tardiva</a:t>
            </a:r>
          </a:p>
        </p:txBody>
      </p:sp>
      <p:sp>
        <p:nvSpPr>
          <p:cNvPr id="22" name="Rectangle 21"/>
          <p:cNvSpPr/>
          <p:nvPr/>
        </p:nvSpPr>
        <p:spPr>
          <a:xfrm>
            <a:off x="8336001" y="4036365"/>
            <a:ext cx="1131788" cy="598753"/>
          </a:xfrm>
          <a:prstGeom prst="rect">
            <a:avLst/>
          </a:prstGeom>
          <a:solidFill>
            <a:schemeClr val="accent1"/>
          </a:solidFill>
          <a:ln w="25400" cap="flat" cmpd="sng" algn="ctr">
            <a:noFill/>
            <a:prstDash val="solid"/>
          </a:ln>
          <a:effectLst>
            <a:softEdge rad="1270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000" b="0" i="0" u="none" strike="noStrike" kern="0" cap="none" spc="0" normalizeH="0" baseline="0" noProof="0">
              <a:ln>
                <a:noFill/>
              </a:ln>
              <a:effectLst/>
              <a:uLnTx/>
              <a:uFillTx/>
              <a:latin typeface="Calibri"/>
              <a:ea typeface="+mn-ea"/>
              <a:cs typeface="Arial" panose="020B0604020202020204" pitchFamily="34" charset="0"/>
            </a:endParaRPr>
          </a:p>
        </p:txBody>
      </p:sp>
      <p:sp>
        <p:nvSpPr>
          <p:cNvPr id="23" name="TextBox 22"/>
          <p:cNvSpPr txBox="1"/>
          <p:nvPr/>
        </p:nvSpPr>
        <p:spPr>
          <a:xfrm>
            <a:off x="8456043" y="4102187"/>
            <a:ext cx="891704" cy="400110"/>
          </a:xfrm>
          <a:prstGeom prst="rect">
            <a:avLst/>
          </a:prstGeom>
          <a:noFill/>
        </p:spPr>
        <p:txBody>
          <a:bodyPr wrap="square" rtlCol="0">
            <a:spAutoFit/>
          </a:bodyPr>
          <a:lstStyle/>
          <a:p>
            <a:pPr algn="ctr"/>
            <a:r>
              <a:rPr lang="it-IT" sz="2000" b="1" i="1" dirty="0">
                <a:solidFill>
                  <a:schemeClr val="bg1"/>
                </a:solidFill>
              </a:rPr>
              <a:t>E</a:t>
            </a:r>
          </a:p>
        </p:txBody>
      </p:sp>
      <p:sp>
        <p:nvSpPr>
          <p:cNvPr id="29" name="Rectangle: Rounded Corners 28"/>
          <p:cNvSpPr/>
          <p:nvPr/>
        </p:nvSpPr>
        <p:spPr>
          <a:xfrm>
            <a:off x="7662993" y="3284984"/>
            <a:ext cx="2958479" cy="675367"/>
          </a:xfrm>
          <a:prstGeom prst="roundRect">
            <a:avLst/>
          </a:prstGeom>
          <a:no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Rounded Corners 30"/>
          <p:cNvSpPr/>
          <p:nvPr/>
        </p:nvSpPr>
        <p:spPr>
          <a:xfrm>
            <a:off x="4011320" y="1295943"/>
            <a:ext cx="3236808" cy="652669"/>
          </a:xfrm>
          <a:prstGeom prst="roundRect">
            <a:avLst/>
          </a:prstGeom>
          <a:no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Rounded Corners 28"/>
          <p:cNvSpPr/>
          <p:nvPr/>
        </p:nvSpPr>
        <p:spPr>
          <a:xfrm>
            <a:off x="7220668" y="5013176"/>
            <a:ext cx="3332123" cy="618564"/>
          </a:xfrm>
          <a:prstGeom prst="roundRect">
            <a:avLst/>
          </a:prstGeom>
          <a:no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p:cNvSpPr txBox="1"/>
          <p:nvPr/>
        </p:nvSpPr>
        <p:spPr>
          <a:xfrm>
            <a:off x="191343" y="1409551"/>
            <a:ext cx="7471649" cy="461665"/>
          </a:xfrm>
          <a:prstGeom prst="rect">
            <a:avLst/>
          </a:prstGeom>
          <a:noFill/>
          <a:ln>
            <a:noFill/>
          </a:ln>
        </p:spPr>
        <p:txBody>
          <a:bodyPr wrap="square" rtlCol="0">
            <a:spAutoFit/>
          </a:bodyPr>
          <a:lstStyle/>
          <a:p>
            <a:r>
              <a:rPr lang="it-IT" sz="2400" b="1" dirty="0">
                <a:solidFill>
                  <a:schemeClr val="accent1"/>
                </a:solidFill>
              </a:rPr>
              <a:t>VOD a insorgenza tardiva </a:t>
            </a:r>
            <a:r>
              <a:rPr lang="it-IT" sz="2400" dirty="0"/>
              <a:t>&gt;21 giorni dopo l'HSCT</a:t>
            </a:r>
          </a:p>
        </p:txBody>
      </p:sp>
    </p:spTree>
    <p:extLst>
      <p:ext uri="{BB962C8B-B14F-4D97-AF65-F5344CB8AC3E}">
        <p14:creationId xmlns:p14="http://schemas.microsoft.com/office/powerpoint/2010/main" val="32151120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a:t>Criteri EBMT modificati per la diagnosi della VOD</a:t>
            </a:r>
          </a:p>
        </p:txBody>
      </p:sp>
      <p:sp>
        <p:nvSpPr>
          <p:cNvPr id="4" name="Text Placeholder 3"/>
          <p:cNvSpPr>
            <a:spLocks noGrp="1"/>
          </p:cNvSpPr>
          <p:nvPr>
            <p:ph type="body" sz="quarter" idx="10"/>
          </p:nvPr>
        </p:nvSpPr>
        <p:spPr/>
        <p:txBody>
          <a:bodyPr/>
          <a:lstStyle/>
          <a:p>
            <a:endParaRPr lang="it-IT" dirty="0">
              <a:latin typeface="Arial" pitchFamily="34" charset="0"/>
              <a:cs typeface="Arial" pitchFamily="34" charset="0"/>
            </a:endParaRPr>
          </a:p>
          <a:p>
            <a:r>
              <a:rPr lang="it-IT" dirty="0">
                <a:latin typeface="Arial" pitchFamily="34" charset="0"/>
              </a:rPr>
              <a:t>Mohty M et al. </a:t>
            </a:r>
            <a:r>
              <a:rPr lang="it-IT" i="1" dirty="0">
                <a:latin typeface="Arial" panose="020B0604020202020204" pitchFamily="34" charset="0"/>
              </a:rPr>
              <a:t>Bone Marrow Transplant </a:t>
            </a:r>
            <a:r>
              <a:rPr lang="it-IT" dirty="0">
                <a:latin typeface="Arial" pitchFamily="34" charset="0"/>
              </a:rPr>
              <a:t>2016;51:906–12</a:t>
            </a:r>
            <a:endParaRPr lang="it-IT" dirty="0"/>
          </a:p>
        </p:txBody>
      </p:sp>
      <p:sp>
        <p:nvSpPr>
          <p:cNvPr id="3" name="Text Placeholder 2"/>
          <p:cNvSpPr>
            <a:spLocks noGrp="1"/>
          </p:cNvSpPr>
          <p:nvPr>
            <p:ph type="body" sz="quarter" idx="11"/>
          </p:nvPr>
        </p:nvSpPr>
        <p:spPr/>
        <p:txBody>
          <a:bodyPr/>
          <a:lstStyle/>
          <a:p>
            <a:r>
              <a:rPr lang="it-IT" dirty="0">
                <a:latin typeface="Arial" pitchFamily="34" charset="0"/>
              </a:rPr>
              <a:t>EBMT, </a:t>
            </a:r>
            <a:r>
              <a:rPr lang="en-GB" dirty="0">
                <a:latin typeface="Arial" pitchFamily="34" charset="0"/>
                <a:cs typeface="Arial" panose="020B0604020202020204" pitchFamily="34" charset="0"/>
              </a:rPr>
              <a:t>European Society for Blood and Marrow Transplantation (</a:t>
            </a:r>
            <a:r>
              <a:rPr lang="en-GB" dirty="0" err="1">
                <a:latin typeface="Arial" pitchFamily="34" charset="0"/>
                <a:cs typeface="Arial" panose="020B0604020202020204" pitchFamily="34" charset="0"/>
              </a:rPr>
              <a:t>Società</a:t>
            </a:r>
            <a:r>
              <a:rPr lang="en-GB" dirty="0">
                <a:latin typeface="Arial" pitchFamily="34" charset="0"/>
                <a:cs typeface="Arial" panose="020B0604020202020204" pitchFamily="34" charset="0"/>
              </a:rPr>
              <a:t> </a:t>
            </a:r>
            <a:r>
              <a:rPr lang="en-GB" dirty="0" err="1">
                <a:latin typeface="Arial" pitchFamily="34" charset="0"/>
                <a:cs typeface="Arial" panose="020B0604020202020204" pitchFamily="34" charset="0"/>
              </a:rPr>
              <a:t>europea</a:t>
            </a:r>
            <a:r>
              <a:rPr lang="en-GB" dirty="0">
                <a:latin typeface="Arial" pitchFamily="34" charset="0"/>
                <a:cs typeface="Arial" panose="020B0604020202020204" pitchFamily="34" charset="0"/>
              </a:rPr>
              <a:t> per </a:t>
            </a:r>
            <a:r>
              <a:rPr lang="en-GB" dirty="0" err="1">
                <a:latin typeface="Arial" pitchFamily="34" charset="0"/>
                <a:cs typeface="Arial" panose="020B0604020202020204" pitchFamily="34" charset="0"/>
              </a:rPr>
              <a:t>i</a:t>
            </a:r>
            <a:r>
              <a:rPr lang="en-GB" dirty="0">
                <a:latin typeface="Arial" pitchFamily="34" charset="0"/>
                <a:cs typeface="Arial" panose="020B0604020202020204" pitchFamily="34" charset="0"/>
              </a:rPr>
              <a:t> </a:t>
            </a:r>
            <a:r>
              <a:rPr lang="en-GB" dirty="0" err="1">
                <a:latin typeface="Arial" pitchFamily="34" charset="0"/>
                <a:cs typeface="Arial" panose="020B0604020202020204" pitchFamily="34" charset="0"/>
              </a:rPr>
              <a:t>trapianti</a:t>
            </a:r>
            <a:r>
              <a:rPr lang="en-GB" dirty="0">
                <a:latin typeface="Arial" pitchFamily="34" charset="0"/>
                <a:cs typeface="Arial" panose="020B0604020202020204" pitchFamily="34" charset="0"/>
              </a:rPr>
              <a:t> di </a:t>
            </a:r>
            <a:r>
              <a:rPr lang="en-GB" dirty="0" err="1">
                <a:latin typeface="Arial" pitchFamily="34" charset="0"/>
                <a:cs typeface="Arial" panose="020B0604020202020204" pitchFamily="34" charset="0"/>
              </a:rPr>
              <a:t>midollo</a:t>
            </a:r>
            <a:r>
              <a:rPr lang="en-GB" dirty="0">
                <a:latin typeface="Arial" pitchFamily="34" charset="0"/>
                <a:cs typeface="Arial" panose="020B0604020202020204" pitchFamily="34" charset="0"/>
              </a:rPr>
              <a:t> </a:t>
            </a:r>
            <a:r>
              <a:rPr lang="en-GB" dirty="0" err="1">
                <a:latin typeface="Arial" pitchFamily="34" charset="0"/>
                <a:cs typeface="Arial" panose="020B0604020202020204" pitchFamily="34" charset="0"/>
              </a:rPr>
              <a:t>osseo</a:t>
            </a:r>
            <a:r>
              <a:rPr lang="en-GB" dirty="0">
                <a:latin typeface="Arial" pitchFamily="34" charset="0"/>
                <a:cs typeface="Arial" panose="020B0604020202020204" pitchFamily="34" charset="0"/>
              </a:rPr>
              <a:t>)</a:t>
            </a:r>
            <a:r>
              <a:rPr lang="it-IT" dirty="0">
                <a:latin typeface="Arial" pitchFamily="34" charset="0"/>
              </a:rPr>
              <a:t>; </a:t>
            </a:r>
            <a:br>
              <a:rPr dirty="0"/>
            </a:br>
            <a:r>
              <a:rPr lang="it-IT" dirty="0">
                <a:latin typeface="Arial" pitchFamily="34" charset="0"/>
              </a:rPr>
              <a:t>HSCT, trapianto di cellule staminali ematopoietiche; VOD, malattia veno-occlusiva</a:t>
            </a:r>
            <a:endParaRPr lang="it-IT" dirty="0"/>
          </a:p>
        </p:txBody>
      </p:sp>
      <p:sp>
        <p:nvSpPr>
          <p:cNvPr id="7" name="Rectangle: Rounded Corners 6"/>
          <p:cNvSpPr/>
          <p:nvPr/>
        </p:nvSpPr>
        <p:spPr>
          <a:xfrm>
            <a:off x="2454605" y="2411528"/>
            <a:ext cx="7137379" cy="2600223"/>
          </a:xfrm>
          <a:prstGeom prst="roundRect">
            <a:avLst>
              <a:gd name="adj" fmla="val 2882"/>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Arial" panose="020B0604020202020204" pitchFamily="34" charset="0"/>
              <a:cs typeface="Arial" panose="020B0604020202020204" pitchFamily="34" charset="0"/>
            </a:endParaRPr>
          </a:p>
        </p:txBody>
      </p:sp>
      <p:sp>
        <p:nvSpPr>
          <p:cNvPr id="8" name="TextBox 7"/>
          <p:cNvSpPr txBox="1"/>
          <p:nvPr/>
        </p:nvSpPr>
        <p:spPr>
          <a:xfrm>
            <a:off x="2884275" y="3322721"/>
            <a:ext cx="1531746" cy="707886"/>
          </a:xfrm>
          <a:prstGeom prst="rect">
            <a:avLst/>
          </a:prstGeom>
          <a:noFill/>
        </p:spPr>
        <p:txBody>
          <a:bodyPr wrap="square" rtlCol="0">
            <a:spAutoFit/>
          </a:bodyPr>
          <a:lstStyle/>
          <a:p>
            <a:pPr algn="ctr"/>
            <a:r>
              <a:rPr lang="it-IT" sz="2000" dirty="0">
                <a:latin typeface="Arial" panose="020B0604020202020204" pitchFamily="34" charset="0"/>
              </a:rPr>
              <a:t>Bilirubina </a:t>
            </a:r>
          </a:p>
          <a:p>
            <a:pPr algn="ctr"/>
            <a:r>
              <a:rPr lang="it-IT" sz="2000" dirty="0">
                <a:latin typeface="Arial" panose="020B0604020202020204" pitchFamily="34" charset="0"/>
              </a:rPr>
              <a:t>≥2 mg/dL</a:t>
            </a:r>
            <a:endParaRPr lang="it-IT" sz="2000" dirty="0">
              <a:latin typeface="Arial" panose="020B0604020202020204" pitchFamily="34" charset="0"/>
              <a:cs typeface="Arial" panose="020B0604020202020204" pitchFamily="34" charset="0"/>
            </a:endParaRPr>
          </a:p>
        </p:txBody>
      </p:sp>
      <p:sp>
        <p:nvSpPr>
          <p:cNvPr id="9" name="TextBox 8"/>
          <p:cNvSpPr txBox="1"/>
          <p:nvPr/>
        </p:nvSpPr>
        <p:spPr>
          <a:xfrm>
            <a:off x="5807968" y="2492896"/>
            <a:ext cx="3857585" cy="1015663"/>
          </a:xfrm>
          <a:prstGeom prst="rect">
            <a:avLst/>
          </a:prstGeom>
          <a:noFill/>
        </p:spPr>
        <p:txBody>
          <a:bodyPr wrap="square" rtlCol="0">
            <a:spAutoFit/>
          </a:bodyPr>
          <a:lstStyle/>
          <a:p>
            <a:pPr algn="ctr"/>
            <a:endParaRPr lang="it-IT" sz="2000" b="1" dirty="0">
              <a:latin typeface="Arial" panose="020B0604020202020204" pitchFamily="34" charset="0"/>
              <a:cs typeface="Arial" panose="020B0604020202020204" pitchFamily="34" charset="0"/>
            </a:endParaRPr>
          </a:p>
          <a:p>
            <a:r>
              <a:rPr lang="it-IT" sz="2000" b="1" dirty="0">
                <a:latin typeface="Arial" panose="020B0604020202020204" pitchFamily="34" charset="0"/>
              </a:rPr>
              <a:t>Due dei seguenti criteri devono essere presenti:</a:t>
            </a:r>
          </a:p>
        </p:txBody>
      </p:sp>
      <p:sp>
        <p:nvSpPr>
          <p:cNvPr id="10" name="TextBox 9"/>
          <p:cNvSpPr txBox="1"/>
          <p:nvPr/>
        </p:nvSpPr>
        <p:spPr>
          <a:xfrm>
            <a:off x="5939051" y="3544152"/>
            <a:ext cx="3652933" cy="1015663"/>
          </a:xfrm>
          <a:prstGeom prst="rect">
            <a:avLst/>
          </a:prstGeom>
          <a:noFill/>
        </p:spPr>
        <p:txBody>
          <a:bodyPr wrap="square" rtlCol="0">
            <a:spAutoFit/>
          </a:bodyPr>
          <a:lstStyle/>
          <a:p>
            <a:pPr marL="342900" indent="-342900">
              <a:buFont typeface="Arial" panose="020B0604020202020204" pitchFamily="34" charset="0"/>
              <a:buChar char="•"/>
            </a:pPr>
            <a:r>
              <a:rPr lang="it-IT" sz="2000" dirty="0">
                <a:latin typeface="Arial" panose="020B0604020202020204" pitchFamily="34" charset="0"/>
              </a:rPr>
              <a:t>Epatomegalia dolente</a:t>
            </a:r>
          </a:p>
          <a:p>
            <a:pPr marL="342900" indent="-342900">
              <a:buFont typeface="Arial" panose="020B0604020202020204" pitchFamily="34" charset="0"/>
              <a:buChar char="•"/>
            </a:pPr>
            <a:r>
              <a:rPr lang="it-IT" sz="2000" dirty="0">
                <a:latin typeface="Arial" panose="020B0604020202020204" pitchFamily="34" charset="0"/>
              </a:rPr>
              <a:t>Aumento ponderale &gt;5%</a:t>
            </a:r>
          </a:p>
          <a:p>
            <a:pPr marL="342900" indent="-342900">
              <a:buFont typeface="Arial" panose="020B0604020202020204" pitchFamily="34" charset="0"/>
              <a:buChar char="•"/>
            </a:pPr>
            <a:r>
              <a:rPr lang="it-IT" sz="2000" dirty="0">
                <a:latin typeface="Arial" panose="020B0604020202020204" pitchFamily="34" charset="0"/>
              </a:rPr>
              <a:t>Ascite</a:t>
            </a:r>
          </a:p>
        </p:txBody>
      </p:sp>
      <p:sp>
        <p:nvSpPr>
          <p:cNvPr id="11" name="Rectangle 10"/>
          <p:cNvSpPr/>
          <p:nvPr/>
        </p:nvSpPr>
        <p:spPr>
          <a:xfrm>
            <a:off x="4479688" y="3378313"/>
            <a:ext cx="1131788" cy="598753"/>
          </a:xfrm>
          <a:prstGeom prst="rect">
            <a:avLst/>
          </a:prstGeom>
          <a:solidFill>
            <a:schemeClr val="accent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Arial" panose="020B0604020202020204" pitchFamily="34" charset="0"/>
              <a:cs typeface="Arial" panose="020B0604020202020204" pitchFamily="34" charset="0"/>
            </a:endParaRPr>
          </a:p>
        </p:txBody>
      </p:sp>
      <p:sp>
        <p:nvSpPr>
          <p:cNvPr id="12" name="TextBox 11"/>
          <p:cNvSpPr txBox="1"/>
          <p:nvPr/>
        </p:nvSpPr>
        <p:spPr>
          <a:xfrm>
            <a:off x="4553258" y="3474288"/>
            <a:ext cx="994551" cy="400110"/>
          </a:xfrm>
          <a:prstGeom prst="rect">
            <a:avLst/>
          </a:prstGeom>
          <a:noFill/>
        </p:spPr>
        <p:txBody>
          <a:bodyPr wrap="square" rtlCol="0">
            <a:spAutoFit/>
          </a:bodyPr>
          <a:lstStyle/>
          <a:p>
            <a:pPr algn="ctr"/>
            <a:r>
              <a:rPr lang="it-IT" sz="2000" b="1" i="1" dirty="0">
                <a:solidFill>
                  <a:schemeClr val="bg1"/>
                </a:solidFill>
                <a:latin typeface="Arial" panose="020B0604020202020204" pitchFamily="34" charset="0"/>
              </a:rPr>
              <a:t>E</a:t>
            </a:r>
          </a:p>
        </p:txBody>
      </p:sp>
      <p:sp>
        <p:nvSpPr>
          <p:cNvPr id="16" name="Rectangle: Rounded Corners 15"/>
          <p:cNvSpPr/>
          <p:nvPr/>
        </p:nvSpPr>
        <p:spPr>
          <a:xfrm>
            <a:off x="3431704" y="5123483"/>
            <a:ext cx="5288720" cy="741936"/>
          </a:xfrm>
          <a:prstGeom prst="roundRect">
            <a:avLst>
              <a:gd name="adj" fmla="val 6250"/>
            </a:avLst>
          </a:prstGeom>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it-IT" b="1" kern="0">
                <a:solidFill>
                  <a:schemeClr val="bg1"/>
                </a:solidFill>
                <a:latin typeface="Arial" panose="020B0604020202020204" pitchFamily="34" charset="0"/>
              </a:rPr>
              <a:t>Invariato dai criteri di Baltimora</a:t>
            </a:r>
            <a:endParaRPr lang="it-IT" b="1" kern="0" dirty="0">
              <a:solidFill>
                <a:schemeClr val="bg1"/>
              </a:solidFill>
              <a:latin typeface="Arial" panose="020B0604020202020204" pitchFamily="34" charset="0"/>
              <a:cs typeface="Arial" panose="020B0604020202020204" pitchFamily="34" charset="0"/>
            </a:endParaRPr>
          </a:p>
        </p:txBody>
      </p:sp>
      <p:sp>
        <p:nvSpPr>
          <p:cNvPr id="19" name="Rectangle: Rounded Corners 18"/>
          <p:cNvSpPr/>
          <p:nvPr/>
        </p:nvSpPr>
        <p:spPr>
          <a:xfrm>
            <a:off x="6240016" y="3874398"/>
            <a:ext cx="2592288" cy="685417"/>
          </a:xfrm>
          <a:prstGeom prst="roundRect">
            <a:avLst/>
          </a:prstGeom>
          <a:no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p:cNvSpPr txBox="1"/>
          <p:nvPr/>
        </p:nvSpPr>
        <p:spPr>
          <a:xfrm>
            <a:off x="191344" y="1409551"/>
            <a:ext cx="8640960" cy="461665"/>
          </a:xfrm>
          <a:prstGeom prst="rect">
            <a:avLst/>
          </a:prstGeom>
          <a:noFill/>
          <a:ln>
            <a:noFill/>
          </a:ln>
        </p:spPr>
        <p:txBody>
          <a:bodyPr wrap="square" rtlCol="0">
            <a:spAutoFit/>
          </a:bodyPr>
          <a:lstStyle/>
          <a:p>
            <a:r>
              <a:rPr lang="it-IT" sz="2400" b="1" dirty="0">
                <a:solidFill>
                  <a:schemeClr val="accent1"/>
                </a:solidFill>
                <a:latin typeface="Arial" panose="020B0604020202020204" pitchFamily="34" charset="0"/>
              </a:rPr>
              <a:t>La VOD classica </a:t>
            </a:r>
            <a:r>
              <a:rPr lang="it-IT" sz="2400" dirty="0">
                <a:latin typeface="Arial" panose="020B0604020202020204" pitchFamily="34" charset="0"/>
              </a:rPr>
              <a:t>nei primi</a:t>
            </a:r>
            <a:r>
              <a:rPr lang="it-IT" dirty="0"/>
              <a:t> </a:t>
            </a:r>
            <a:r>
              <a:rPr lang="it-IT" sz="2400" dirty="0">
                <a:latin typeface="Arial" panose="020B0604020202020204" pitchFamily="34" charset="0"/>
              </a:rPr>
              <a:t>21 giorni successivi all'HSCT</a:t>
            </a:r>
            <a:endParaRPr lang="it-IT"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373213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a:t>Classificazione della gravità di EBMT modificata della VOD</a:t>
            </a:r>
          </a:p>
        </p:txBody>
      </p:sp>
      <p:sp>
        <p:nvSpPr>
          <p:cNvPr id="3" name="Content Placeholder 2"/>
          <p:cNvSpPr>
            <a:spLocks noGrp="1"/>
          </p:cNvSpPr>
          <p:nvPr>
            <p:ph idx="1"/>
          </p:nvPr>
        </p:nvSpPr>
        <p:spPr/>
        <p:txBody>
          <a:bodyPr>
            <a:normAutofit/>
          </a:bodyPr>
          <a:lstStyle/>
          <a:p>
            <a:r>
              <a:rPr lang="it-IT"/>
              <a:t>I pazienti appartengono alla categoria di cui soddisfano almeno due criteri. Se i pazienti soddisfano più di due criteri in due categorie differenti, devono essere classificati nella categoria più grave</a:t>
            </a:r>
          </a:p>
          <a:p>
            <a:r>
              <a:rPr lang="it-IT"/>
              <a:t>L’aumento ponderale dei pazienti tra ⩾5% e &lt;10% è considerato automaticamente un criterio della SOS/VOD grave; tuttavia, se i pazienti non soddisfano altri criteri della SOS/VOD grave, l’aumento ponderale tra ⩾5% e &lt;10% è quindi da considerarsi automaticamente come criterio della SOS/VOD moderata</a:t>
            </a:r>
          </a:p>
        </p:txBody>
      </p:sp>
      <p:sp>
        <p:nvSpPr>
          <p:cNvPr id="6" name="Text Placeholder 5"/>
          <p:cNvSpPr>
            <a:spLocks noGrp="1"/>
          </p:cNvSpPr>
          <p:nvPr>
            <p:ph type="body" sz="quarter" idx="10"/>
          </p:nvPr>
        </p:nvSpPr>
        <p:spPr/>
        <p:txBody>
          <a:bodyPr/>
          <a:lstStyle/>
          <a:p>
            <a:r>
              <a:rPr lang="it-IT"/>
              <a:t>Mohty M et al. </a:t>
            </a:r>
            <a:r>
              <a:rPr lang="it-IT" i="1" dirty="0"/>
              <a:t>Bone Marrow Transplant </a:t>
            </a:r>
            <a:r>
              <a:rPr lang="it-IT"/>
              <a:t>2016;51:906–12</a:t>
            </a:r>
            <a:endParaRPr lang="it-IT" dirty="0"/>
          </a:p>
        </p:txBody>
      </p:sp>
      <p:sp>
        <p:nvSpPr>
          <p:cNvPr id="7" name="Text Placeholder 6"/>
          <p:cNvSpPr>
            <a:spLocks noGrp="1"/>
          </p:cNvSpPr>
          <p:nvPr>
            <p:ph type="body" sz="quarter" idx="11"/>
          </p:nvPr>
        </p:nvSpPr>
        <p:spPr/>
        <p:txBody>
          <a:bodyPr/>
          <a:lstStyle/>
          <a:p>
            <a:r>
              <a:rPr lang="it-IT" dirty="0"/>
              <a:t>EBMT, </a:t>
            </a:r>
            <a:r>
              <a:rPr lang="en-GB" dirty="0">
                <a:latin typeface="Arial" pitchFamily="34" charset="0"/>
                <a:cs typeface="Arial" panose="020B0604020202020204" pitchFamily="34" charset="0"/>
              </a:rPr>
              <a:t>European Society for Blood and Marrow Transplantation (</a:t>
            </a:r>
            <a:r>
              <a:rPr lang="en-GB" dirty="0" err="1">
                <a:latin typeface="Arial" pitchFamily="34" charset="0"/>
                <a:cs typeface="Arial" panose="020B0604020202020204" pitchFamily="34" charset="0"/>
              </a:rPr>
              <a:t>Società</a:t>
            </a:r>
            <a:r>
              <a:rPr lang="en-GB" dirty="0">
                <a:latin typeface="Arial" pitchFamily="34" charset="0"/>
                <a:cs typeface="Arial" panose="020B0604020202020204" pitchFamily="34" charset="0"/>
              </a:rPr>
              <a:t> </a:t>
            </a:r>
            <a:r>
              <a:rPr lang="en-GB" dirty="0" err="1">
                <a:latin typeface="Arial" pitchFamily="34" charset="0"/>
                <a:cs typeface="Arial" panose="020B0604020202020204" pitchFamily="34" charset="0"/>
              </a:rPr>
              <a:t>europea</a:t>
            </a:r>
            <a:r>
              <a:rPr lang="en-GB" dirty="0">
                <a:latin typeface="Arial" pitchFamily="34" charset="0"/>
                <a:cs typeface="Arial" panose="020B0604020202020204" pitchFamily="34" charset="0"/>
              </a:rPr>
              <a:t> per </a:t>
            </a:r>
            <a:r>
              <a:rPr lang="en-GB" dirty="0" err="1">
                <a:latin typeface="Arial" pitchFamily="34" charset="0"/>
                <a:cs typeface="Arial" panose="020B0604020202020204" pitchFamily="34" charset="0"/>
              </a:rPr>
              <a:t>i</a:t>
            </a:r>
            <a:r>
              <a:rPr lang="en-GB" dirty="0">
                <a:latin typeface="Arial" pitchFamily="34" charset="0"/>
                <a:cs typeface="Arial" panose="020B0604020202020204" pitchFamily="34" charset="0"/>
              </a:rPr>
              <a:t> </a:t>
            </a:r>
            <a:r>
              <a:rPr lang="en-GB" dirty="0" err="1">
                <a:latin typeface="Arial" pitchFamily="34" charset="0"/>
                <a:cs typeface="Arial" panose="020B0604020202020204" pitchFamily="34" charset="0"/>
              </a:rPr>
              <a:t>trapianti</a:t>
            </a:r>
            <a:r>
              <a:rPr lang="en-GB" dirty="0">
                <a:latin typeface="Arial" pitchFamily="34" charset="0"/>
                <a:cs typeface="Arial" panose="020B0604020202020204" pitchFamily="34" charset="0"/>
              </a:rPr>
              <a:t> di </a:t>
            </a:r>
            <a:r>
              <a:rPr lang="en-GB" dirty="0" err="1">
                <a:latin typeface="Arial" pitchFamily="34" charset="0"/>
                <a:cs typeface="Arial" panose="020B0604020202020204" pitchFamily="34" charset="0"/>
              </a:rPr>
              <a:t>midollo</a:t>
            </a:r>
            <a:r>
              <a:rPr lang="en-GB" dirty="0">
                <a:latin typeface="Arial" pitchFamily="34" charset="0"/>
                <a:cs typeface="Arial" panose="020B0604020202020204" pitchFamily="34" charset="0"/>
              </a:rPr>
              <a:t> </a:t>
            </a:r>
            <a:r>
              <a:rPr lang="en-GB" dirty="0" err="1">
                <a:latin typeface="Arial" pitchFamily="34" charset="0"/>
                <a:cs typeface="Arial" panose="020B0604020202020204" pitchFamily="34" charset="0"/>
              </a:rPr>
              <a:t>osseo</a:t>
            </a:r>
            <a:r>
              <a:rPr lang="en-GB" dirty="0">
                <a:latin typeface="Arial" pitchFamily="34" charset="0"/>
                <a:cs typeface="Arial" panose="020B0604020202020204" pitchFamily="34" charset="0"/>
              </a:rPr>
              <a:t>)</a:t>
            </a:r>
            <a:r>
              <a:rPr lang="it-IT" dirty="0"/>
              <a:t>; </a:t>
            </a:r>
            <a:br>
              <a:rPr dirty="0"/>
            </a:br>
            <a:r>
              <a:rPr lang="it-IT" dirty="0"/>
              <a:t>SOS, sindrome da ostruzione sinusoidale; VOD, malattia veno-occlusiva</a:t>
            </a:r>
            <a:endParaRPr lang="it-IT" dirty="0">
              <a:latin typeface="Arial" pitchFamily="34" charset="0"/>
              <a:cs typeface="Arial" pitchFamily="34" charset="0"/>
            </a:endParaRPr>
          </a:p>
        </p:txBody>
      </p:sp>
    </p:spTree>
    <p:extLst>
      <p:ext uri="{BB962C8B-B14F-4D97-AF65-F5344CB8AC3E}">
        <p14:creationId xmlns:p14="http://schemas.microsoft.com/office/powerpoint/2010/main" val="8332539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a:t>Classificazione della gravità di EBMT modificata della VOD</a:t>
            </a:r>
          </a:p>
        </p:txBody>
      </p:sp>
      <p:sp>
        <p:nvSpPr>
          <p:cNvPr id="6" name="Text Placeholder 5"/>
          <p:cNvSpPr>
            <a:spLocks noGrp="1"/>
          </p:cNvSpPr>
          <p:nvPr>
            <p:ph type="body" sz="quarter" idx="10"/>
          </p:nvPr>
        </p:nvSpPr>
        <p:spPr/>
        <p:txBody>
          <a:bodyPr/>
          <a:lstStyle/>
          <a:p>
            <a:r>
              <a:rPr lang="it-IT"/>
              <a:t>Mohty M et al. </a:t>
            </a:r>
            <a:r>
              <a:rPr lang="it-IT" i="1" dirty="0"/>
              <a:t>Bone Marrow Transplant </a:t>
            </a:r>
            <a:r>
              <a:rPr lang="it-IT"/>
              <a:t>2016;51:906–12</a:t>
            </a:r>
            <a:endParaRPr lang="it-IT" dirty="0"/>
          </a:p>
        </p:txBody>
      </p:sp>
      <p:sp>
        <p:nvSpPr>
          <p:cNvPr id="7" name="Text Placeholder 6"/>
          <p:cNvSpPr>
            <a:spLocks noGrp="1"/>
          </p:cNvSpPr>
          <p:nvPr>
            <p:ph type="body" sz="quarter" idx="11"/>
          </p:nvPr>
        </p:nvSpPr>
        <p:spPr/>
        <p:txBody>
          <a:bodyPr/>
          <a:lstStyle/>
          <a:p>
            <a:r>
              <a:rPr lang="it-IT" dirty="0"/>
              <a:t>EBMT, </a:t>
            </a:r>
            <a:r>
              <a:rPr lang="en-GB" dirty="0">
                <a:latin typeface="Arial" pitchFamily="34" charset="0"/>
                <a:cs typeface="Arial" panose="020B0604020202020204" pitchFamily="34" charset="0"/>
              </a:rPr>
              <a:t>European Society for Blood and Marrow Transplantation (</a:t>
            </a:r>
            <a:r>
              <a:rPr lang="en-GB" dirty="0" err="1">
                <a:latin typeface="Arial" pitchFamily="34" charset="0"/>
                <a:cs typeface="Arial" panose="020B0604020202020204" pitchFamily="34" charset="0"/>
              </a:rPr>
              <a:t>Società</a:t>
            </a:r>
            <a:r>
              <a:rPr lang="en-GB" dirty="0">
                <a:latin typeface="Arial" pitchFamily="34" charset="0"/>
                <a:cs typeface="Arial" panose="020B0604020202020204" pitchFamily="34" charset="0"/>
              </a:rPr>
              <a:t> </a:t>
            </a:r>
            <a:r>
              <a:rPr lang="en-GB" dirty="0" err="1">
                <a:latin typeface="Arial" pitchFamily="34" charset="0"/>
                <a:cs typeface="Arial" panose="020B0604020202020204" pitchFamily="34" charset="0"/>
              </a:rPr>
              <a:t>europea</a:t>
            </a:r>
            <a:r>
              <a:rPr lang="en-GB" dirty="0">
                <a:latin typeface="Arial" pitchFamily="34" charset="0"/>
                <a:cs typeface="Arial" panose="020B0604020202020204" pitchFamily="34" charset="0"/>
              </a:rPr>
              <a:t> per </a:t>
            </a:r>
            <a:r>
              <a:rPr lang="en-GB" dirty="0" err="1">
                <a:latin typeface="Arial" pitchFamily="34" charset="0"/>
                <a:cs typeface="Arial" panose="020B0604020202020204" pitchFamily="34" charset="0"/>
              </a:rPr>
              <a:t>i</a:t>
            </a:r>
            <a:r>
              <a:rPr lang="en-GB" dirty="0">
                <a:latin typeface="Arial" pitchFamily="34" charset="0"/>
                <a:cs typeface="Arial" panose="020B0604020202020204" pitchFamily="34" charset="0"/>
              </a:rPr>
              <a:t> </a:t>
            </a:r>
            <a:r>
              <a:rPr lang="en-GB" dirty="0" err="1">
                <a:latin typeface="Arial" pitchFamily="34" charset="0"/>
                <a:cs typeface="Arial" panose="020B0604020202020204" pitchFamily="34" charset="0"/>
              </a:rPr>
              <a:t>trapianti</a:t>
            </a:r>
            <a:r>
              <a:rPr lang="en-GB" dirty="0">
                <a:latin typeface="Arial" pitchFamily="34" charset="0"/>
                <a:cs typeface="Arial" panose="020B0604020202020204" pitchFamily="34" charset="0"/>
              </a:rPr>
              <a:t> di </a:t>
            </a:r>
            <a:r>
              <a:rPr lang="en-GB" dirty="0" err="1">
                <a:latin typeface="Arial" pitchFamily="34" charset="0"/>
                <a:cs typeface="Arial" panose="020B0604020202020204" pitchFamily="34" charset="0"/>
              </a:rPr>
              <a:t>midollo</a:t>
            </a:r>
            <a:r>
              <a:rPr lang="en-GB" dirty="0">
                <a:latin typeface="Arial" pitchFamily="34" charset="0"/>
                <a:cs typeface="Arial" panose="020B0604020202020204" pitchFamily="34" charset="0"/>
              </a:rPr>
              <a:t> </a:t>
            </a:r>
            <a:r>
              <a:rPr lang="en-GB" dirty="0" err="1">
                <a:latin typeface="Arial" pitchFamily="34" charset="0"/>
                <a:cs typeface="Arial" panose="020B0604020202020204" pitchFamily="34" charset="0"/>
              </a:rPr>
              <a:t>osseo</a:t>
            </a:r>
            <a:r>
              <a:rPr lang="en-GB" dirty="0">
                <a:latin typeface="Arial" pitchFamily="34" charset="0"/>
                <a:cs typeface="Arial" panose="020B0604020202020204" pitchFamily="34" charset="0"/>
              </a:rPr>
              <a:t>)</a:t>
            </a:r>
            <a:r>
              <a:rPr lang="it-IT" dirty="0"/>
              <a:t>; </a:t>
            </a:r>
            <a:br>
              <a:rPr dirty="0"/>
            </a:br>
            <a:r>
              <a:rPr lang="it-IT" dirty="0"/>
              <a:t>SOS, sindrome da ostruzione sinusoidale; VOD, malattia veno-occlusiva</a:t>
            </a:r>
            <a:endParaRPr lang="it-IT" dirty="0">
              <a:latin typeface="Arial" pitchFamily="34" charset="0"/>
              <a:cs typeface="Arial" pitchFamily="34" charset="0"/>
            </a:endParaRPr>
          </a:p>
        </p:txBody>
      </p:sp>
      <p:sp>
        <p:nvSpPr>
          <p:cNvPr id="8" name="Rounded Rectangle 7"/>
          <p:cNvSpPr/>
          <p:nvPr/>
        </p:nvSpPr>
        <p:spPr>
          <a:xfrm>
            <a:off x="1092000" y="1878617"/>
            <a:ext cx="10008000" cy="1906454"/>
          </a:xfrm>
          <a:prstGeom prst="roundRect">
            <a:avLst/>
          </a:prstGeom>
          <a:ln w="28575">
            <a:solidFill>
              <a:schemeClr val="accent1"/>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it-IT" sz="2400" b="1" dirty="0"/>
              <a:t>Leggera o moderata</a:t>
            </a:r>
          </a:p>
          <a:p>
            <a:pPr algn="ctr"/>
            <a:endParaRPr lang="it-IT" sz="2400" b="1" dirty="0"/>
          </a:p>
          <a:p>
            <a:pPr algn="ctr"/>
            <a:r>
              <a:rPr lang="it-IT" sz="2400" dirty="0"/>
              <a:t>In presenza di due o più fattori di rischio della SOS/VOD, </a:t>
            </a:r>
            <a:br>
              <a:rPr lang="it-IT" sz="2400" dirty="0"/>
            </a:br>
            <a:r>
              <a:rPr lang="it-IT" sz="2400" dirty="0"/>
              <a:t>i pazienti devono essere classificati al grado superiore</a:t>
            </a:r>
          </a:p>
        </p:txBody>
      </p:sp>
    </p:spTree>
    <p:extLst>
      <p:ext uri="{BB962C8B-B14F-4D97-AF65-F5344CB8AC3E}">
        <p14:creationId xmlns:p14="http://schemas.microsoft.com/office/powerpoint/2010/main" val="15851831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Classificazione della gravità di EBMT modificata della VOD</a:t>
            </a:r>
          </a:p>
        </p:txBody>
      </p:sp>
      <p:sp>
        <p:nvSpPr>
          <p:cNvPr id="6" name="Text Placeholder 5"/>
          <p:cNvSpPr>
            <a:spLocks noGrp="1"/>
          </p:cNvSpPr>
          <p:nvPr>
            <p:ph type="body" sz="quarter" idx="10"/>
          </p:nvPr>
        </p:nvSpPr>
        <p:spPr/>
        <p:txBody>
          <a:bodyPr/>
          <a:lstStyle/>
          <a:p>
            <a:r>
              <a:rPr lang="it-IT"/>
              <a:t>Mohty M et al. </a:t>
            </a:r>
            <a:r>
              <a:rPr lang="it-IT" i="1" dirty="0"/>
              <a:t>Bone Marrow Transplant </a:t>
            </a:r>
            <a:r>
              <a:rPr lang="it-IT"/>
              <a:t>2016;51:906–12</a:t>
            </a:r>
            <a:endParaRPr lang="it-IT" dirty="0"/>
          </a:p>
        </p:txBody>
      </p:sp>
      <p:sp>
        <p:nvSpPr>
          <p:cNvPr id="7" name="Text Placeholder 6"/>
          <p:cNvSpPr>
            <a:spLocks noGrp="1"/>
          </p:cNvSpPr>
          <p:nvPr>
            <p:ph type="body" sz="quarter" idx="11"/>
          </p:nvPr>
        </p:nvSpPr>
        <p:spPr>
          <a:xfrm>
            <a:off x="4295800" y="6495526"/>
            <a:ext cx="7800207" cy="288925"/>
          </a:xfrm>
        </p:spPr>
        <p:txBody>
          <a:bodyPr/>
          <a:lstStyle/>
          <a:p>
            <a:r>
              <a:rPr lang="it-IT" dirty="0"/>
              <a:t>EBMT, </a:t>
            </a:r>
            <a:r>
              <a:rPr lang="en-GB" dirty="0">
                <a:latin typeface="Arial" pitchFamily="34" charset="0"/>
                <a:cs typeface="Arial" panose="020B0604020202020204" pitchFamily="34" charset="0"/>
              </a:rPr>
              <a:t>European Society for Blood and Marrow Transplantation (</a:t>
            </a:r>
            <a:r>
              <a:rPr lang="en-GB" dirty="0" err="1">
                <a:latin typeface="Arial" pitchFamily="34" charset="0"/>
                <a:cs typeface="Arial" panose="020B0604020202020204" pitchFamily="34" charset="0"/>
              </a:rPr>
              <a:t>Società</a:t>
            </a:r>
            <a:r>
              <a:rPr lang="en-GB" dirty="0">
                <a:latin typeface="Arial" pitchFamily="34" charset="0"/>
                <a:cs typeface="Arial" panose="020B0604020202020204" pitchFamily="34" charset="0"/>
              </a:rPr>
              <a:t> </a:t>
            </a:r>
            <a:r>
              <a:rPr lang="en-GB" dirty="0" err="1">
                <a:latin typeface="Arial" pitchFamily="34" charset="0"/>
                <a:cs typeface="Arial" panose="020B0604020202020204" pitchFamily="34" charset="0"/>
              </a:rPr>
              <a:t>europea</a:t>
            </a:r>
            <a:r>
              <a:rPr lang="en-GB" dirty="0">
                <a:latin typeface="Arial" pitchFamily="34" charset="0"/>
                <a:cs typeface="Arial" panose="020B0604020202020204" pitchFamily="34" charset="0"/>
              </a:rPr>
              <a:t> per </a:t>
            </a:r>
            <a:r>
              <a:rPr lang="en-GB" dirty="0" err="1">
                <a:latin typeface="Arial" pitchFamily="34" charset="0"/>
                <a:cs typeface="Arial" panose="020B0604020202020204" pitchFamily="34" charset="0"/>
              </a:rPr>
              <a:t>i</a:t>
            </a:r>
            <a:r>
              <a:rPr lang="en-GB" dirty="0">
                <a:latin typeface="Arial" pitchFamily="34" charset="0"/>
                <a:cs typeface="Arial" panose="020B0604020202020204" pitchFamily="34" charset="0"/>
              </a:rPr>
              <a:t> </a:t>
            </a:r>
            <a:r>
              <a:rPr lang="en-GB" dirty="0" err="1">
                <a:latin typeface="Arial" pitchFamily="34" charset="0"/>
                <a:cs typeface="Arial" panose="020B0604020202020204" pitchFamily="34" charset="0"/>
              </a:rPr>
              <a:t>trapianti</a:t>
            </a:r>
            <a:r>
              <a:rPr lang="en-GB" dirty="0">
                <a:latin typeface="Arial" pitchFamily="34" charset="0"/>
                <a:cs typeface="Arial" panose="020B0604020202020204" pitchFamily="34" charset="0"/>
              </a:rPr>
              <a:t> di </a:t>
            </a:r>
            <a:r>
              <a:rPr lang="en-GB" dirty="0" err="1">
                <a:latin typeface="Arial" pitchFamily="34" charset="0"/>
                <a:cs typeface="Arial" panose="020B0604020202020204" pitchFamily="34" charset="0"/>
              </a:rPr>
              <a:t>midollo</a:t>
            </a:r>
            <a:r>
              <a:rPr lang="en-GB" dirty="0">
                <a:latin typeface="Arial" pitchFamily="34" charset="0"/>
                <a:cs typeface="Arial" panose="020B0604020202020204" pitchFamily="34" charset="0"/>
              </a:rPr>
              <a:t> </a:t>
            </a:r>
            <a:r>
              <a:rPr lang="en-GB" dirty="0" err="1">
                <a:latin typeface="Arial" pitchFamily="34" charset="0"/>
                <a:cs typeface="Arial" panose="020B0604020202020204" pitchFamily="34" charset="0"/>
              </a:rPr>
              <a:t>osseo</a:t>
            </a:r>
            <a:r>
              <a:rPr lang="en-GB" dirty="0">
                <a:latin typeface="Arial" pitchFamily="34" charset="0"/>
                <a:cs typeface="Arial" panose="020B0604020202020204" pitchFamily="34" charset="0"/>
              </a:rPr>
              <a:t>)</a:t>
            </a:r>
            <a:r>
              <a:rPr lang="it-IT" dirty="0"/>
              <a:t>; </a:t>
            </a:r>
            <a:br>
              <a:rPr dirty="0"/>
            </a:br>
            <a:r>
              <a:rPr lang="it-IT" dirty="0"/>
              <a:t>MOD/MOF, disfunzione multiorgano/insufficienza multiorgano; SOS, sindrome da ostruzione sinusoidale; VOD, malattia veno-occlusiva</a:t>
            </a:r>
            <a:endParaRPr lang="it-IT" dirty="0">
              <a:latin typeface="Arial" pitchFamily="34" charset="0"/>
              <a:cs typeface="Arial" pitchFamily="34" charset="0"/>
            </a:endParaRPr>
          </a:p>
        </p:txBody>
      </p:sp>
      <p:sp>
        <p:nvSpPr>
          <p:cNvPr id="8" name="Rounded Rectangle 7"/>
          <p:cNvSpPr/>
          <p:nvPr/>
        </p:nvSpPr>
        <p:spPr>
          <a:xfrm>
            <a:off x="1092000" y="1878617"/>
            <a:ext cx="10008000" cy="1906454"/>
          </a:xfrm>
          <a:prstGeom prst="roundRect">
            <a:avLst/>
          </a:prstGeom>
          <a:ln w="28575">
            <a:solidFill>
              <a:schemeClr val="accent1"/>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it-IT" sz="2400" b="1" dirty="0">
                <a:solidFill>
                  <a:srgbClr val="000000"/>
                </a:solidFill>
              </a:rPr>
              <a:t>Molto grave – MOD/MOF</a:t>
            </a:r>
          </a:p>
          <a:p>
            <a:pPr algn="ctr"/>
            <a:endParaRPr lang="it-IT" sz="2400" b="1" dirty="0">
              <a:solidFill>
                <a:srgbClr val="000000"/>
              </a:solidFill>
            </a:endParaRPr>
          </a:p>
          <a:p>
            <a:pPr algn="ctr"/>
            <a:r>
              <a:rPr lang="it-IT" sz="2400" dirty="0"/>
              <a:t>I pazienti con disfunzione multiorgano devono essere classificati </a:t>
            </a:r>
            <a:br>
              <a:rPr lang="it-IT" sz="2400" dirty="0"/>
            </a:br>
            <a:r>
              <a:rPr lang="it-IT" sz="2400" dirty="0"/>
              <a:t>come molto gravi</a:t>
            </a:r>
          </a:p>
        </p:txBody>
      </p:sp>
    </p:spTree>
    <p:extLst>
      <p:ext uri="{BB962C8B-B14F-4D97-AF65-F5344CB8AC3E}">
        <p14:creationId xmlns:p14="http://schemas.microsoft.com/office/powerpoint/2010/main" val="23574291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Classificazione della gravità di EBMT modificata della VOD</a:t>
            </a:r>
          </a:p>
        </p:txBody>
      </p:sp>
      <p:sp>
        <p:nvSpPr>
          <p:cNvPr id="6" name="Text Placeholder 5"/>
          <p:cNvSpPr>
            <a:spLocks noGrp="1"/>
          </p:cNvSpPr>
          <p:nvPr>
            <p:ph type="body" sz="quarter" idx="10"/>
          </p:nvPr>
        </p:nvSpPr>
        <p:spPr/>
        <p:txBody>
          <a:bodyPr/>
          <a:lstStyle/>
          <a:p>
            <a:r>
              <a:rPr lang="it-IT"/>
              <a:t>Mohty M et al. </a:t>
            </a:r>
            <a:r>
              <a:rPr lang="it-IT" i="1" dirty="0"/>
              <a:t>Bone Marrow Transplant </a:t>
            </a:r>
            <a:r>
              <a:rPr lang="it-IT"/>
              <a:t>2016;51:906–12</a:t>
            </a:r>
            <a:endParaRPr lang="it-IT" dirty="0"/>
          </a:p>
        </p:txBody>
      </p:sp>
      <p:sp>
        <p:nvSpPr>
          <p:cNvPr id="7" name="Text Placeholder 6"/>
          <p:cNvSpPr>
            <a:spLocks noGrp="1"/>
          </p:cNvSpPr>
          <p:nvPr>
            <p:ph type="body" sz="quarter" idx="11"/>
          </p:nvPr>
        </p:nvSpPr>
        <p:spPr/>
        <p:txBody>
          <a:bodyPr/>
          <a:lstStyle/>
          <a:p>
            <a:r>
              <a:rPr lang="it-IT" dirty="0"/>
              <a:t>EBMT, </a:t>
            </a:r>
            <a:r>
              <a:rPr lang="en-GB" dirty="0">
                <a:latin typeface="Arial" pitchFamily="34" charset="0"/>
                <a:cs typeface="Arial" panose="020B0604020202020204" pitchFamily="34" charset="0"/>
              </a:rPr>
              <a:t>European Society for Blood and Marrow Transplantation (</a:t>
            </a:r>
            <a:r>
              <a:rPr lang="en-GB" dirty="0" err="1">
                <a:latin typeface="Arial" pitchFamily="34" charset="0"/>
                <a:cs typeface="Arial" panose="020B0604020202020204" pitchFamily="34" charset="0"/>
              </a:rPr>
              <a:t>Società</a:t>
            </a:r>
            <a:r>
              <a:rPr lang="en-GB" dirty="0">
                <a:latin typeface="Arial" pitchFamily="34" charset="0"/>
                <a:cs typeface="Arial" panose="020B0604020202020204" pitchFamily="34" charset="0"/>
              </a:rPr>
              <a:t> </a:t>
            </a:r>
            <a:r>
              <a:rPr lang="en-GB" dirty="0" err="1">
                <a:latin typeface="Arial" pitchFamily="34" charset="0"/>
                <a:cs typeface="Arial" panose="020B0604020202020204" pitchFamily="34" charset="0"/>
              </a:rPr>
              <a:t>europea</a:t>
            </a:r>
            <a:r>
              <a:rPr lang="en-GB" dirty="0">
                <a:latin typeface="Arial" pitchFamily="34" charset="0"/>
                <a:cs typeface="Arial" panose="020B0604020202020204" pitchFamily="34" charset="0"/>
              </a:rPr>
              <a:t> per </a:t>
            </a:r>
            <a:r>
              <a:rPr lang="en-GB" dirty="0" err="1">
                <a:latin typeface="Arial" pitchFamily="34" charset="0"/>
                <a:cs typeface="Arial" panose="020B0604020202020204" pitchFamily="34" charset="0"/>
              </a:rPr>
              <a:t>i</a:t>
            </a:r>
            <a:r>
              <a:rPr lang="en-GB" dirty="0">
                <a:latin typeface="Arial" pitchFamily="34" charset="0"/>
                <a:cs typeface="Arial" panose="020B0604020202020204" pitchFamily="34" charset="0"/>
              </a:rPr>
              <a:t> </a:t>
            </a:r>
            <a:r>
              <a:rPr lang="en-GB" dirty="0" err="1">
                <a:latin typeface="Arial" pitchFamily="34" charset="0"/>
                <a:cs typeface="Arial" panose="020B0604020202020204" pitchFamily="34" charset="0"/>
              </a:rPr>
              <a:t>trapianti</a:t>
            </a:r>
            <a:r>
              <a:rPr lang="en-GB" dirty="0">
                <a:latin typeface="Arial" pitchFamily="34" charset="0"/>
                <a:cs typeface="Arial" panose="020B0604020202020204" pitchFamily="34" charset="0"/>
              </a:rPr>
              <a:t> di </a:t>
            </a:r>
            <a:r>
              <a:rPr lang="en-GB" dirty="0" err="1">
                <a:latin typeface="Arial" pitchFamily="34" charset="0"/>
                <a:cs typeface="Arial" panose="020B0604020202020204" pitchFamily="34" charset="0"/>
              </a:rPr>
              <a:t>midollo</a:t>
            </a:r>
            <a:r>
              <a:rPr lang="en-GB" dirty="0">
                <a:latin typeface="Arial" pitchFamily="34" charset="0"/>
                <a:cs typeface="Arial" panose="020B0604020202020204" pitchFamily="34" charset="0"/>
              </a:rPr>
              <a:t> </a:t>
            </a:r>
            <a:r>
              <a:rPr lang="en-GB" dirty="0" err="1">
                <a:latin typeface="Arial" pitchFamily="34" charset="0"/>
                <a:cs typeface="Arial" panose="020B0604020202020204" pitchFamily="34" charset="0"/>
              </a:rPr>
              <a:t>osseo</a:t>
            </a:r>
            <a:r>
              <a:rPr lang="en-GB" dirty="0">
                <a:latin typeface="Arial" pitchFamily="34" charset="0"/>
                <a:cs typeface="Arial" panose="020B0604020202020204" pitchFamily="34" charset="0"/>
              </a:rPr>
              <a:t>)</a:t>
            </a:r>
            <a:r>
              <a:rPr lang="it-IT" dirty="0"/>
              <a:t>; </a:t>
            </a:r>
            <a:br>
              <a:rPr dirty="0"/>
            </a:br>
            <a:r>
              <a:rPr lang="it-IT" dirty="0"/>
              <a:t>SOS, sindrome da ostruzione sinusoidale; VOD, malattia veno-occlusiva</a:t>
            </a:r>
            <a:endParaRPr lang="it-IT" dirty="0">
              <a:latin typeface="Arial" pitchFamily="34" charset="0"/>
              <a:cs typeface="Arial" pitchFamily="34" charset="0"/>
            </a:endParaRPr>
          </a:p>
        </p:txBody>
      </p:sp>
      <p:sp>
        <p:nvSpPr>
          <p:cNvPr id="8" name="Rounded Rectangle 7"/>
          <p:cNvSpPr/>
          <p:nvPr/>
        </p:nvSpPr>
        <p:spPr>
          <a:xfrm>
            <a:off x="1092000" y="1878617"/>
            <a:ext cx="10008000" cy="1906454"/>
          </a:xfrm>
          <a:prstGeom prst="roundRect">
            <a:avLst/>
          </a:prstGeom>
          <a:ln w="28575">
            <a:solidFill>
              <a:schemeClr val="accent1"/>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it-IT" sz="2400" b="1" dirty="0">
                <a:solidFill>
                  <a:srgbClr val="000000"/>
                </a:solidFill>
              </a:rPr>
              <a:t>Tempo dai primi sintomi clinici della VOD</a:t>
            </a:r>
          </a:p>
          <a:p>
            <a:pPr algn="ctr"/>
            <a:endParaRPr lang="it-IT" sz="2400" b="1" dirty="0">
              <a:solidFill>
                <a:srgbClr val="000000"/>
              </a:solidFill>
            </a:endParaRPr>
          </a:p>
          <a:p>
            <a:pPr algn="ctr"/>
            <a:r>
              <a:rPr lang="it-IT" sz="2400" dirty="0">
                <a:solidFill>
                  <a:srgbClr val="000000"/>
                </a:solidFill>
              </a:rPr>
              <a:t>Tempo dalla data in cui si sono manifestati i primi segni/sintomi della SOS/VOD (determinati a posteriori) e la data in cui i sintomi hanno soddisfatto i criteri diagnostici della SOS/VOD</a:t>
            </a:r>
          </a:p>
        </p:txBody>
      </p:sp>
    </p:spTree>
    <p:extLst>
      <p:ext uri="{BB962C8B-B14F-4D97-AF65-F5344CB8AC3E}">
        <p14:creationId xmlns:p14="http://schemas.microsoft.com/office/powerpoint/2010/main" val="39077027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it-IT"/>
              <a:t>Caso 1: Ragazzo di 25 anni con AML in CR2</a:t>
            </a:r>
          </a:p>
        </p:txBody>
      </p:sp>
    </p:spTree>
    <p:extLst>
      <p:ext uri="{BB962C8B-B14F-4D97-AF65-F5344CB8AC3E}">
        <p14:creationId xmlns:p14="http://schemas.microsoft.com/office/powerpoint/2010/main" val="42092054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9" name="Straight Connector 58"/>
          <p:cNvCxnSpPr>
            <a:cxnSpLocks/>
          </p:cNvCxnSpPr>
          <p:nvPr/>
        </p:nvCxnSpPr>
        <p:spPr>
          <a:xfrm flipH="1">
            <a:off x="4556315" y="4115698"/>
            <a:ext cx="1323661" cy="602519"/>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a:cxnSpLocks/>
          </p:cNvCxnSpPr>
          <p:nvPr/>
        </p:nvCxnSpPr>
        <p:spPr>
          <a:xfrm>
            <a:off x="6311812" y="4116262"/>
            <a:ext cx="1323661" cy="602519"/>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6" name="Rectangle: Rounded Corners 55"/>
          <p:cNvSpPr/>
          <p:nvPr/>
        </p:nvSpPr>
        <p:spPr>
          <a:xfrm>
            <a:off x="6860793" y="4649757"/>
            <a:ext cx="2491336" cy="1352184"/>
          </a:xfrm>
          <a:prstGeom prst="roundRect">
            <a:avLst>
              <a:gd name="adj" fmla="val 6250"/>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a:solidFill>
                  <a:schemeClr val="tx1"/>
                </a:solidFill>
              </a:rPr>
              <a:t>30 allogenici</a:t>
            </a:r>
          </a:p>
          <a:p>
            <a:pPr algn="ctr"/>
            <a:endParaRPr lang="it-IT" sz="2400" dirty="0">
              <a:solidFill>
                <a:schemeClr val="tx1"/>
              </a:solidFill>
            </a:endParaRPr>
          </a:p>
          <a:p>
            <a:pPr algn="ctr"/>
            <a:endParaRPr lang="it-IT" sz="2400" dirty="0">
              <a:solidFill>
                <a:schemeClr val="tx1"/>
              </a:solidFill>
            </a:endParaRPr>
          </a:p>
        </p:txBody>
      </p:sp>
      <p:cxnSp>
        <p:nvCxnSpPr>
          <p:cNvPr id="58" name="Straight Connector 57"/>
          <p:cNvCxnSpPr/>
          <p:nvPr/>
        </p:nvCxnSpPr>
        <p:spPr>
          <a:xfrm>
            <a:off x="6095999" y="2626291"/>
            <a:ext cx="0" cy="602519"/>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Rectangle: Rounded Corners 9"/>
          <p:cNvSpPr/>
          <p:nvPr/>
        </p:nvSpPr>
        <p:spPr>
          <a:xfrm>
            <a:off x="3472173" y="3196359"/>
            <a:ext cx="5247653" cy="1015204"/>
          </a:xfrm>
          <a:prstGeom prst="roundRect">
            <a:avLst>
              <a:gd name="adj" fmla="val 6250"/>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a:solidFill>
                  <a:schemeClr val="tx1"/>
                </a:solidFill>
              </a:rPr>
              <a:t>~100 trapianti l'anno</a:t>
            </a:r>
          </a:p>
        </p:txBody>
      </p:sp>
      <p:sp>
        <p:nvSpPr>
          <p:cNvPr id="2" name="Title 1"/>
          <p:cNvSpPr>
            <a:spLocks noGrp="1"/>
          </p:cNvSpPr>
          <p:nvPr>
            <p:ph type="title"/>
          </p:nvPr>
        </p:nvSpPr>
        <p:spPr/>
        <p:txBody>
          <a:bodyPr/>
          <a:lstStyle/>
          <a:p>
            <a:r>
              <a:rPr lang="it-IT"/>
              <a:t>Caso 1: Ragazzo di 25 anni con AML in CR2</a:t>
            </a:r>
          </a:p>
        </p:txBody>
      </p:sp>
      <p:sp>
        <p:nvSpPr>
          <p:cNvPr id="4" name="Text Placeholder 3"/>
          <p:cNvSpPr>
            <a:spLocks noGrp="1"/>
          </p:cNvSpPr>
          <p:nvPr>
            <p:ph type="body" sz="quarter" idx="10"/>
          </p:nvPr>
        </p:nvSpPr>
        <p:spPr/>
        <p:txBody>
          <a:bodyPr/>
          <a:lstStyle/>
          <a:p>
            <a:r>
              <a:rPr lang="it-IT" dirty="0"/>
              <a:t>Comunicazione personale, E. Wallhult</a:t>
            </a:r>
          </a:p>
        </p:txBody>
      </p:sp>
      <p:sp>
        <p:nvSpPr>
          <p:cNvPr id="8" name="Text Placeholder 7"/>
          <p:cNvSpPr>
            <a:spLocks noGrp="1"/>
          </p:cNvSpPr>
          <p:nvPr>
            <p:ph type="body" sz="quarter" idx="11"/>
          </p:nvPr>
        </p:nvSpPr>
        <p:spPr/>
        <p:txBody>
          <a:bodyPr/>
          <a:lstStyle/>
          <a:p>
            <a:r>
              <a:rPr lang="it-IT"/>
              <a:t>AML, leucemia mieloide acuta; CR, remissione completa</a:t>
            </a:r>
          </a:p>
        </p:txBody>
      </p:sp>
      <p:sp>
        <p:nvSpPr>
          <p:cNvPr id="5" name="Rectangle: Rounded Corners 4"/>
          <p:cNvSpPr/>
          <p:nvPr/>
        </p:nvSpPr>
        <p:spPr>
          <a:xfrm>
            <a:off x="2711624" y="1666876"/>
            <a:ext cx="6768751" cy="1087832"/>
          </a:xfrm>
          <a:prstGeom prst="roundRect">
            <a:avLst>
              <a:gd name="adj" fmla="val 6250"/>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a:solidFill>
                  <a:schemeClr val="tx1"/>
                </a:solidFill>
              </a:rPr>
              <a:t>20 letti e ambulatorio per ematologia e trapianto di midollo osseo</a:t>
            </a:r>
          </a:p>
        </p:txBody>
      </p:sp>
      <p:sp>
        <p:nvSpPr>
          <p:cNvPr id="11" name="Rectangle: Rounded Corners 10"/>
          <p:cNvSpPr/>
          <p:nvPr/>
        </p:nvSpPr>
        <p:spPr>
          <a:xfrm>
            <a:off x="2855640" y="4649757"/>
            <a:ext cx="2491336" cy="1352184"/>
          </a:xfrm>
          <a:prstGeom prst="roundRect">
            <a:avLst>
              <a:gd name="adj" fmla="val 6250"/>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dirty="0">
                <a:solidFill>
                  <a:schemeClr val="tx1"/>
                </a:solidFill>
              </a:rPr>
              <a:t>70 autologhi</a:t>
            </a:r>
          </a:p>
          <a:p>
            <a:pPr algn="ctr"/>
            <a:endParaRPr lang="it-IT" sz="2400" dirty="0">
              <a:solidFill>
                <a:schemeClr val="tx1"/>
              </a:solidFill>
            </a:endParaRPr>
          </a:p>
          <a:p>
            <a:pPr algn="ctr"/>
            <a:endParaRPr lang="it-IT" sz="2400" dirty="0">
              <a:solidFill>
                <a:schemeClr val="tx1"/>
              </a:solidFill>
            </a:endParaRPr>
          </a:p>
        </p:txBody>
      </p:sp>
      <p:grpSp>
        <p:nvGrpSpPr>
          <p:cNvPr id="7" name="Group 6"/>
          <p:cNvGrpSpPr/>
          <p:nvPr/>
        </p:nvGrpSpPr>
        <p:grpSpPr>
          <a:xfrm>
            <a:off x="3220343" y="5231924"/>
            <a:ext cx="1761929" cy="582641"/>
            <a:chOff x="3215680" y="5231924"/>
            <a:chExt cx="1761929" cy="582641"/>
          </a:xfrm>
        </p:grpSpPr>
        <p:pic>
          <p:nvPicPr>
            <p:cNvPr id="57" name="Picture 56"/>
            <p:cNvPicPr>
              <a:picLocks noChangeAspect="1"/>
            </p:cNvPicPr>
            <p:nvPr/>
          </p:nvPicPr>
          <p:blipFill rotWithShape="1">
            <a:blip r:embed="rId2" cstate="print">
              <a:extLst>
                <a:ext uri="{28A0092B-C50C-407E-A947-70E740481C1C}">
                  <a14:useLocalDpi xmlns:a14="http://schemas.microsoft.com/office/drawing/2010/main" val="0"/>
                </a:ext>
              </a:extLst>
            </a:blip>
            <a:srcRect b="50180"/>
            <a:stretch/>
          </p:blipFill>
          <p:spPr>
            <a:xfrm>
              <a:off x="3215680" y="5231924"/>
              <a:ext cx="1228235" cy="582641"/>
            </a:xfrm>
            <a:prstGeom prst="rect">
              <a:avLst/>
            </a:prstGeom>
          </p:spPr>
        </p:pic>
        <p:pic>
          <p:nvPicPr>
            <p:cNvPr id="60" name="Picture 59"/>
            <p:cNvPicPr>
              <a:picLocks noChangeAspect="1"/>
            </p:cNvPicPr>
            <p:nvPr/>
          </p:nvPicPr>
          <p:blipFill rotWithShape="1">
            <a:blip r:embed="rId2" cstate="print">
              <a:extLst>
                <a:ext uri="{28A0092B-C50C-407E-A947-70E740481C1C}">
                  <a14:useLocalDpi xmlns:a14="http://schemas.microsoft.com/office/drawing/2010/main" val="0"/>
                </a:ext>
              </a:extLst>
            </a:blip>
            <a:srcRect l="-1" r="38774" b="50180"/>
            <a:stretch/>
          </p:blipFill>
          <p:spPr>
            <a:xfrm>
              <a:off x="4225601" y="5231924"/>
              <a:ext cx="752008" cy="582641"/>
            </a:xfrm>
            <a:prstGeom prst="rect">
              <a:avLst/>
            </a:prstGeom>
          </p:spPr>
        </p:pic>
      </p:grpSp>
      <p:pic>
        <p:nvPicPr>
          <p:cNvPr id="61" name="Picture 60"/>
          <p:cNvPicPr>
            <a:picLocks noChangeAspect="1"/>
          </p:cNvPicPr>
          <p:nvPr/>
        </p:nvPicPr>
        <p:blipFill rotWithShape="1">
          <a:blip r:embed="rId2" cstate="print">
            <a:extLst>
              <a:ext uri="{28A0092B-C50C-407E-A947-70E740481C1C}">
                <a14:useLocalDpi xmlns:a14="http://schemas.microsoft.com/office/drawing/2010/main" val="0"/>
              </a:ext>
            </a:extLst>
          </a:blip>
          <a:srcRect l="-1" r="38774" b="50180"/>
          <a:stretch/>
        </p:blipFill>
        <p:spPr>
          <a:xfrm>
            <a:off x="7730457" y="5231924"/>
            <a:ext cx="752008" cy="582641"/>
          </a:xfrm>
          <a:prstGeom prst="rect">
            <a:avLst/>
          </a:prstGeom>
        </p:spPr>
      </p:pic>
    </p:spTree>
    <p:extLst>
      <p:ext uri="{BB962C8B-B14F-4D97-AF65-F5344CB8AC3E}">
        <p14:creationId xmlns:p14="http://schemas.microsoft.com/office/powerpoint/2010/main" val="2638707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7FA"/>
        </a:solidFill>
        <a:effectLst/>
      </p:bgPr>
    </p:bg>
    <p:spTree>
      <p:nvGrpSpPr>
        <p:cNvPr id="1" name=""/>
        <p:cNvGrpSpPr/>
        <p:nvPr/>
      </p:nvGrpSpPr>
      <p:grpSpPr>
        <a:xfrm>
          <a:off x="0" y="0"/>
          <a:ext cx="0" cy="0"/>
          <a:chOff x="0" y="0"/>
          <a:chExt cx="0" cy="0"/>
        </a:xfrm>
      </p:grpSpPr>
      <p:sp>
        <p:nvSpPr>
          <p:cNvPr id="22" name="Arc 21"/>
          <p:cNvSpPr/>
          <p:nvPr/>
        </p:nvSpPr>
        <p:spPr>
          <a:xfrm rot="4792152" flipV="1">
            <a:off x="2098189" y="2675189"/>
            <a:ext cx="1872208" cy="1661957"/>
          </a:xfrm>
          <a:prstGeom prst="arc">
            <a:avLst/>
          </a:prstGeom>
          <a:ln w="762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6" name="Rectangle: Rounded Corners 35"/>
          <p:cNvSpPr/>
          <p:nvPr/>
        </p:nvSpPr>
        <p:spPr>
          <a:xfrm>
            <a:off x="446590" y="1844674"/>
            <a:ext cx="3777202" cy="2155131"/>
          </a:xfrm>
          <a:prstGeom prst="roundRect">
            <a:avLst>
              <a:gd name="adj" fmla="val 6250"/>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b="1" dirty="0">
                <a:solidFill>
                  <a:schemeClr val="tx1"/>
                </a:solidFill>
              </a:rPr>
              <a:t>Settembre (–9 giorni)</a:t>
            </a:r>
          </a:p>
          <a:p>
            <a:pPr marL="342900" indent="-342900">
              <a:buFont typeface="Arial" panose="020B0604020202020204" pitchFamily="34" charset="0"/>
              <a:buChar char="•"/>
            </a:pPr>
            <a:r>
              <a:rPr lang="it-IT" sz="2000" dirty="0">
                <a:solidFill>
                  <a:schemeClr val="tx1"/>
                </a:solidFill>
              </a:rPr>
              <a:t>Ricoverato in reparto </a:t>
            </a:r>
          </a:p>
          <a:p>
            <a:pPr marL="342900" indent="-342900">
              <a:buFont typeface="Arial" panose="020B0604020202020204" pitchFamily="34" charset="0"/>
              <a:buChar char="•"/>
            </a:pPr>
            <a:r>
              <a:rPr lang="it-IT" sz="2000" dirty="0">
                <a:solidFill>
                  <a:schemeClr val="tx1"/>
                </a:solidFill>
              </a:rPr>
              <a:t>Performance status buono</a:t>
            </a:r>
          </a:p>
          <a:p>
            <a:pPr marL="342900" indent="-342900">
              <a:buFont typeface="Arial" panose="020B0604020202020204" pitchFamily="34" charset="0"/>
              <a:buChar char="•"/>
            </a:pPr>
            <a:r>
              <a:rPr lang="it-IT" sz="2000" dirty="0">
                <a:solidFill>
                  <a:schemeClr val="tx1"/>
                </a:solidFill>
              </a:rPr>
              <a:t>Condizionamento con Bu/Cy e timoglobulina</a:t>
            </a:r>
          </a:p>
        </p:txBody>
      </p:sp>
      <p:sp>
        <p:nvSpPr>
          <p:cNvPr id="30" name="Arc 29"/>
          <p:cNvSpPr/>
          <p:nvPr/>
        </p:nvSpPr>
        <p:spPr>
          <a:xfrm rot="16807848">
            <a:off x="3704254" y="4698698"/>
            <a:ext cx="1872208" cy="1661957"/>
          </a:xfrm>
          <a:prstGeom prst="arc">
            <a:avLst/>
          </a:prstGeom>
          <a:ln w="762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4" name="Rectangle: Rounded Corners 23"/>
          <p:cNvSpPr/>
          <p:nvPr/>
        </p:nvSpPr>
        <p:spPr>
          <a:xfrm>
            <a:off x="2313740" y="5085184"/>
            <a:ext cx="3422220" cy="1318520"/>
          </a:xfrm>
          <a:prstGeom prst="roundRect">
            <a:avLst>
              <a:gd name="adj" fmla="val 6250"/>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b="1" dirty="0">
                <a:solidFill>
                  <a:schemeClr val="tx1"/>
                </a:solidFill>
              </a:rPr>
              <a:t>Settembre (0 giorni)</a:t>
            </a:r>
          </a:p>
          <a:p>
            <a:pPr algn="ctr"/>
            <a:r>
              <a:rPr lang="it-IT" sz="2000" dirty="0">
                <a:solidFill>
                  <a:schemeClr val="tx1"/>
                </a:solidFill>
              </a:rPr>
              <a:t>Trapianto con due unità di sangue cordonale</a:t>
            </a:r>
          </a:p>
        </p:txBody>
      </p:sp>
      <p:sp>
        <p:nvSpPr>
          <p:cNvPr id="2" name="Title 1"/>
          <p:cNvSpPr>
            <a:spLocks noGrp="1"/>
          </p:cNvSpPr>
          <p:nvPr>
            <p:ph type="title"/>
          </p:nvPr>
        </p:nvSpPr>
        <p:spPr/>
        <p:txBody>
          <a:bodyPr/>
          <a:lstStyle/>
          <a:p>
            <a:r>
              <a:rPr lang="it-IT"/>
              <a:t>Caso 1: Ragazzo di 25 anni con AML in CR2</a:t>
            </a:r>
          </a:p>
        </p:txBody>
      </p:sp>
      <p:sp>
        <p:nvSpPr>
          <p:cNvPr id="3" name="Text Placeholder 2"/>
          <p:cNvSpPr>
            <a:spLocks noGrp="1"/>
          </p:cNvSpPr>
          <p:nvPr>
            <p:ph type="body" sz="quarter" idx="11"/>
          </p:nvPr>
        </p:nvSpPr>
        <p:spPr/>
        <p:txBody>
          <a:bodyPr/>
          <a:lstStyle/>
          <a:p>
            <a:r>
              <a:rPr lang="it-IT"/>
              <a:t>AML, leucemia mieloide acuta; Bu, busulfano; CR, remissione completa; Cy, ciclofosfamide; VOD, malattia veno-occlusiva  </a:t>
            </a:r>
          </a:p>
        </p:txBody>
      </p:sp>
      <p:sp>
        <p:nvSpPr>
          <p:cNvPr id="5" name="Arrow: Right 4"/>
          <p:cNvSpPr/>
          <p:nvPr/>
        </p:nvSpPr>
        <p:spPr>
          <a:xfrm>
            <a:off x="1127448" y="4225480"/>
            <a:ext cx="5544616" cy="571672"/>
          </a:xfrm>
          <a:prstGeom prst="right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 Placeholder 3"/>
          <p:cNvSpPr txBox="1">
            <a:spLocks/>
          </p:cNvSpPr>
          <p:nvPr/>
        </p:nvSpPr>
        <p:spPr>
          <a:xfrm>
            <a:off x="98778" y="6495526"/>
            <a:ext cx="7296151" cy="288925"/>
          </a:xfrm>
          <a:prstGeom prst="rect">
            <a:avLst/>
          </a:prstGeom>
        </p:spPr>
        <p:txBody>
          <a:bodyPr vert="horz" lIns="91440" tIns="45720" rIns="91440" bIns="45720" rtlCol="0" anchor="b">
            <a:noAutofit/>
          </a:bodyPr>
          <a:lstStyle>
            <a:lvl1pPr marL="0" indent="0" algn="l" defTabSz="914400" rtl="0" eaLnBrk="1" latinLnBrk="0" hangingPunct="1">
              <a:spcBef>
                <a:spcPts val="0"/>
              </a:spcBef>
              <a:buFont typeface="Arial" panose="020B0604020202020204" pitchFamily="34" charset="0"/>
              <a:buNone/>
              <a:defRPr sz="10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it-IT"/>
              <a:t>Comunicazione personale, E. Wallhult</a:t>
            </a:r>
            <a:endParaRPr lang="it-IT" dirty="0"/>
          </a:p>
        </p:txBody>
      </p:sp>
      <p:sp>
        <p:nvSpPr>
          <p:cNvPr id="28" name="Rectangle: Rounded Corners 4"/>
          <p:cNvSpPr/>
          <p:nvPr/>
        </p:nvSpPr>
        <p:spPr>
          <a:xfrm>
            <a:off x="7394929" y="2339229"/>
            <a:ext cx="3384376" cy="1938958"/>
          </a:xfrm>
          <a:prstGeom prst="roundRect">
            <a:avLst>
              <a:gd name="adj" fmla="val 6250"/>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b="1" dirty="0">
                <a:solidFill>
                  <a:schemeClr val="tx1"/>
                </a:solidFill>
              </a:rPr>
              <a:t>Domanda</a:t>
            </a:r>
          </a:p>
          <a:p>
            <a:pPr algn="ctr"/>
            <a:endParaRPr lang="it-IT" sz="2000" dirty="0">
              <a:solidFill>
                <a:schemeClr val="tx1"/>
              </a:solidFill>
            </a:endParaRPr>
          </a:p>
          <a:p>
            <a:pPr algn="ctr"/>
            <a:r>
              <a:rPr lang="it-IT" sz="2000" dirty="0">
                <a:solidFill>
                  <a:schemeClr val="tx1"/>
                </a:solidFill>
              </a:rPr>
              <a:t>Quali fattori di rischio della VOD sono presenti in questo paziente?</a:t>
            </a:r>
          </a:p>
        </p:txBody>
      </p:sp>
    </p:spTree>
    <p:extLst>
      <p:ext uri="{BB962C8B-B14F-4D97-AF65-F5344CB8AC3E}">
        <p14:creationId xmlns:p14="http://schemas.microsoft.com/office/powerpoint/2010/main" val="37778292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it-IT" dirty="0"/>
              <a:t>Fattori di rischio che incidono sulla classificazione</a:t>
            </a:r>
            <a:br>
              <a:rPr dirty="0"/>
            </a:br>
            <a:r>
              <a:rPr lang="it-IT" dirty="0"/>
              <a:t>della gravità di EBMT della VOD </a:t>
            </a:r>
          </a:p>
        </p:txBody>
      </p:sp>
      <p:sp>
        <p:nvSpPr>
          <p:cNvPr id="6" name="Text Placeholder 5"/>
          <p:cNvSpPr>
            <a:spLocks noGrp="1"/>
          </p:cNvSpPr>
          <p:nvPr>
            <p:ph type="body" sz="quarter" idx="10"/>
          </p:nvPr>
        </p:nvSpPr>
        <p:spPr/>
        <p:txBody>
          <a:bodyPr/>
          <a:lstStyle/>
          <a:p>
            <a:r>
              <a:rPr lang="it-IT"/>
              <a:t>Mohty M et al. </a:t>
            </a:r>
            <a:r>
              <a:rPr lang="it-IT" i="1" dirty="0"/>
              <a:t>Bone Marrow Transplant </a:t>
            </a:r>
            <a:r>
              <a:rPr lang="it-IT"/>
              <a:t>2016;51:906–12</a:t>
            </a:r>
          </a:p>
        </p:txBody>
      </p:sp>
      <p:sp>
        <p:nvSpPr>
          <p:cNvPr id="7" name="Text Placeholder 6"/>
          <p:cNvSpPr>
            <a:spLocks noGrp="1"/>
          </p:cNvSpPr>
          <p:nvPr>
            <p:ph type="body" sz="quarter" idx="11"/>
          </p:nvPr>
        </p:nvSpPr>
        <p:spPr/>
        <p:txBody>
          <a:bodyPr/>
          <a:lstStyle/>
          <a:p>
            <a:r>
              <a:rPr lang="it-IT" dirty="0"/>
              <a:t>CR, remissione completa; EBMT, </a:t>
            </a:r>
            <a:r>
              <a:rPr lang="en-GB" dirty="0">
                <a:latin typeface="Arial" pitchFamily="34" charset="0"/>
                <a:cs typeface="Arial" panose="020B0604020202020204" pitchFamily="34" charset="0"/>
              </a:rPr>
              <a:t>European Society for Blood and Marrow Transplantation </a:t>
            </a:r>
            <a:br>
              <a:rPr lang="en-GB" dirty="0">
                <a:latin typeface="Arial" pitchFamily="34" charset="0"/>
                <a:cs typeface="Arial" panose="020B0604020202020204" pitchFamily="34" charset="0"/>
              </a:rPr>
            </a:br>
            <a:r>
              <a:rPr lang="en-GB" dirty="0">
                <a:latin typeface="Arial" pitchFamily="34" charset="0"/>
                <a:cs typeface="Arial" panose="020B0604020202020204" pitchFamily="34" charset="0"/>
              </a:rPr>
              <a:t>(</a:t>
            </a:r>
            <a:r>
              <a:rPr lang="en-GB" dirty="0" err="1">
                <a:latin typeface="Arial" pitchFamily="34" charset="0"/>
                <a:cs typeface="Arial" panose="020B0604020202020204" pitchFamily="34" charset="0"/>
              </a:rPr>
              <a:t>Società</a:t>
            </a:r>
            <a:r>
              <a:rPr lang="en-GB" dirty="0">
                <a:latin typeface="Arial" pitchFamily="34" charset="0"/>
                <a:cs typeface="Arial" panose="020B0604020202020204" pitchFamily="34" charset="0"/>
              </a:rPr>
              <a:t> </a:t>
            </a:r>
            <a:r>
              <a:rPr lang="en-GB" dirty="0" err="1">
                <a:latin typeface="Arial" pitchFamily="34" charset="0"/>
                <a:cs typeface="Arial" panose="020B0604020202020204" pitchFamily="34" charset="0"/>
              </a:rPr>
              <a:t>europea</a:t>
            </a:r>
            <a:r>
              <a:rPr lang="en-GB" dirty="0">
                <a:latin typeface="Arial" pitchFamily="34" charset="0"/>
                <a:cs typeface="Arial" panose="020B0604020202020204" pitchFamily="34" charset="0"/>
              </a:rPr>
              <a:t> per </a:t>
            </a:r>
            <a:r>
              <a:rPr lang="en-GB" dirty="0" err="1">
                <a:latin typeface="Arial" pitchFamily="34" charset="0"/>
                <a:cs typeface="Arial" panose="020B0604020202020204" pitchFamily="34" charset="0"/>
              </a:rPr>
              <a:t>i</a:t>
            </a:r>
            <a:r>
              <a:rPr lang="en-GB" dirty="0">
                <a:latin typeface="Arial" pitchFamily="34" charset="0"/>
                <a:cs typeface="Arial" panose="020B0604020202020204" pitchFamily="34" charset="0"/>
              </a:rPr>
              <a:t> </a:t>
            </a:r>
            <a:r>
              <a:rPr lang="en-GB" dirty="0" err="1">
                <a:latin typeface="Arial" pitchFamily="34" charset="0"/>
                <a:cs typeface="Arial" panose="020B0604020202020204" pitchFamily="34" charset="0"/>
              </a:rPr>
              <a:t>trapianti</a:t>
            </a:r>
            <a:r>
              <a:rPr lang="en-GB" dirty="0">
                <a:latin typeface="Arial" pitchFamily="34" charset="0"/>
                <a:cs typeface="Arial" panose="020B0604020202020204" pitchFamily="34" charset="0"/>
              </a:rPr>
              <a:t> di </a:t>
            </a:r>
            <a:r>
              <a:rPr lang="en-GB" dirty="0" err="1">
                <a:latin typeface="Arial" pitchFamily="34" charset="0"/>
                <a:cs typeface="Arial" panose="020B0604020202020204" pitchFamily="34" charset="0"/>
              </a:rPr>
              <a:t>midollo</a:t>
            </a:r>
            <a:r>
              <a:rPr lang="en-GB" dirty="0">
                <a:latin typeface="Arial" pitchFamily="34" charset="0"/>
                <a:cs typeface="Arial" panose="020B0604020202020204" pitchFamily="34" charset="0"/>
              </a:rPr>
              <a:t> </a:t>
            </a:r>
            <a:r>
              <a:rPr lang="en-GB" dirty="0" err="1">
                <a:latin typeface="Arial" pitchFamily="34" charset="0"/>
                <a:cs typeface="Arial" panose="020B0604020202020204" pitchFamily="34" charset="0"/>
              </a:rPr>
              <a:t>osseo</a:t>
            </a:r>
            <a:r>
              <a:rPr lang="en-GB" dirty="0">
                <a:latin typeface="Arial" pitchFamily="34" charset="0"/>
                <a:cs typeface="Arial" panose="020B0604020202020204" pitchFamily="34" charset="0"/>
              </a:rPr>
              <a:t>); </a:t>
            </a:r>
            <a:r>
              <a:rPr lang="it-IT" dirty="0"/>
              <a:t>HLA, antigene leucocitario umano; HSCT, trapianto di cellule staminali ematopoietiche; TBI, irradiazione corporea totale; ULN, limite superiore di normalità; VOD, malattia veno-occlusiva</a:t>
            </a:r>
          </a:p>
        </p:txBody>
      </p:sp>
      <p:grpSp>
        <p:nvGrpSpPr>
          <p:cNvPr id="10" name="Group 9"/>
          <p:cNvGrpSpPr/>
          <p:nvPr/>
        </p:nvGrpSpPr>
        <p:grpSpPr>
          <a:xfrm>
            <a:off x="736841" y="3015496"/>
            <a:ext cx="4544695" cy="2645752"/>
            <a:chOff x="736841" y="3600089"/>
            <a:chExt cx="4544695" cy="2516400"/>
          </a:xfrm>
        </p:grpSpPr>
        <p:sp>
          <p:nvSpPr>
            <p:cNvPr id="9" name="Rectangle: Rounded Corners 8"/>
            <p:cNvSpPr/>
            <p:nvPr/>
          </p:nvSpPr>
          <p:spPr>
            <a:xfrm>
              <a:off x="736841" y="3600089"/>
              <a:ext cx="4544695" cy="2516400"/>
            </a:xfrm>
            <a:prstGeom prst="roundRect">
              <a:avLst>
                <a:gd name="adj" fmla="val 4867"/>
              </a:avLst>
            </a:prstGeom>
            <a:ln>
              <a:solidFill>
                <a:schemeClr val="accent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solidFill>
                  <a:schemeClr val="tx1"/>
                </a:solidFill>
              </a:endParaRPr>
            </a:p>
          </p:txBody>
        </p:sp>
        <p:sp>
          <p:nvSpPr>
            <p:cNvPr id="3" name="TextBox 2"/>
            <p:cNvSpPr txBox="1"/>
            <p:nvPr/>
          </p:nvSpPr>
          <p:spPr>
            <a:xfrm>
              <a:off x="856447" y="3706329"/>
              <a:ext cx="4305483" cy="2062103"/>
            </a:xfrm>
            <a:prstGeom prst="rect">
              <a:avLst/>
            </a:prstGeom>
            <a:noFill/>
          </p:spPr>
          <p:txBody>
            <a:bodyPr wrap="square" rtlCol="0">
              <a:spAutoFit/>
            </a:bodyPr>
            <a:lstStyle/>
            <a:p>
              <a:r>
                <a:rPr lang="it-IT" sz="1600" b="1" dirty="0">
                  <a:latin typeface="Arial" panose="020B0604020202020204" pitchFamily="34" charset="0"/>
                </a:rPr>
                <a:t>Correlati al trapianto</a:t>
              </a:r>
            </a:p>
            <a:p>
              <a:pPr marL="285750" indent="-285750">
                <a:buFont typeface="Arial" panose="020B0604020202020204" pitchFamily="34" charset="0"/>
                <a:buChar char="•"/>
              </a:pPr>
              <a:r>
                <a:rPr lang="it-IT" sz="1600" dirty="0">
                  <a:latin typeface="Arial" panose="020B0604020202020204" pitchFamily="34" charset="0"/>
                </a:rPr>
                <a:t>Donatore non consanguineo</a:t>
              </a:r>
            </a:p>
            <a:p>
              <a:pPr marL="285750" indent="-285750">
                <a:buFont typeface="Arial" panose="020B0604020202020204" pitchFamily="34" charset="0"/>
                <a:buChar char="•"/>
              </a:pPr>
              <a:r>
                <a:rPr lang="it-IT" sz="1600" dirty="0">
                  <a:latin typeface="Arial" panose="020B0604020202020204" pitchFamily="34" charset="0"/>
                </a:rPr>
                <a:t>Donatore HLA-incompatibile</a:t>
              </a:r>
            </a:p>
            <a:p>
              <a:pPr marL="285750" indent="-285750">
                <a:buFont typeface="Arial" panose="020B0604020202020204" pitchFamily="34" charset="0"/>
                <a:buChar char="•"/>
              </a:pPr>
              <a:r>
                <a:rPr lang="it-IT" sz="1600" dirty="0">
                  <a:latin typeface="Arial" panose="020B0604020202020204" pitchFamily="34" charset="0"/>
                </a:rPr>
                <a:t>Trapianto senza T deplezione</a:t>
              </a:r>
            </a:p>
            <a:p>
              <a:pPr marL="285750" indent="-285750">
                <a:buFont typeface="Arial" panose="020B0604020202020204" pitchFamily="34" charset="0"/>
                <a:buChar char="•"/>
              </a:pPr>
              <a:r>
                <a:rPr lang="it-IT" sz="1600" dirty="0">
                  <a:latin typeface="Arial" panose="020B0604020202020204" pitchFamily="34" charset="0"/>
                </a:rPr>
                <a:t>Regime di condizionamento</a:t>
              </a:r>
              <a:r>
                <a:rPr lang="it-IT" dirty="0"/>
                <a:t> </a:t>
              </a:r>
              <a:r>
                <a:rPr lang="it-IT" sz="1600" dirty="0">
                  <a:latin typeface="Arial" panose="020B0604020202020204" pitchFamily="34" charset="0"/>
                </a:rPr>
                <a:t>mieloablativo</a:t>
              </a:r>
            </a:p>
            <a:p>
              <a:pPr marL="285750" indent="-285750">
                <a:buFont typeface="Arial" panose="020B0604020202020204" pitchFamily="34" charset="0"/>
                <a:buChar char="•"/>
              </a:pPr>
              <a:r>
                <a:rPr lang="it-IT" sz="1600" dirty="0">
                  <a:latin typeface="Arial" panose="020B0604020202020204" pitchFamily="34" charset="0"/>
                </a:rPr>
                <a:t>Regime a base di busulfano orale o a dosi elevate</a:t>
              </a:r>
            </a:p>
            <a:p>
              <a:pPr marL="285750" indent="-285750">
                <a:buFont typeface="Arial" panose="020B0604020202020204" pitchFamily="34" charset="0"/>
                <a:buChar char="•"/>
              </a:pPr>
              <a:r>
                <a:rPr lang="it-IT" sz="1600" dirty="0">
                  <a:latin typeface="Arial" panose="020B0604020202020204" pitchFamily="34" charset="0"/>
                </a:rPr>
                <a:t>Regime a base di TBI a basso dosaggio</a:t>
              </a:r>
            </a:p>
            <a:p>
              <a:pPr marL="285750" indent="-285750">
                <a:buFont typeface="Arial" panose="020B0604020202020204" pitchFamily="34" charset="0"/>
                <a:buChar char="•"/>
              </a:pPr>
              <a:r>
                <a:rPr lang="it-IT" sz="1600" dirty="0">
                  <a:latin typeface="Arial" panose="020B0604020202020204" pitchFamily="34" charset="0"/>
                </a:rPr>
                <a:t>Secondo HSCT</a:t>
              </a:r>
            </a:p>
          </p:txBody>
        </p:sp>
      </p:grpSp>
      <p:grpSp>
        <p:nvGrpSpPr>
          <p:cNvPr id="12" name="Group 11"/>
          <p:cNvGrpSpPr/>
          <p:nvPr/>
        </p:nvGrpSpPr>
        <p:grpSpPr>
          <a:xfrm>
            <a:off x="5423442" y="3015496"/>
            <a:ext cx="6098243" cy="2645752"/>
            <a:chOff x="5423442" y="3600089"/>
            <a:chExt cx="6098243" cy="2516629"/>
          </a:xfrm>
        </p:grpSpPr>
        <p:sp>
          <p:nvSpPr>
            <p:cNvPr id="15" name="Rectangle: Rounded Corners 14"/>
            <p:cNvSpPr/>
            <p:nvPr/>
          </p:nvSpPr>
          <p:spPr>
            <a:xfrm>
              <a:off x="5423442" y="3600089"/>
              <a:ext cx="5984357" cy="2516629"/>
            </a:xfrm>
            <a:prstGeom prst="roundRect">
              <a:avLst>
                <a:gd name="adj" fmla="val 4867"/>
              </a:avLst>
            </a:prstGeom>
            <a:ln>
              <a:solidFill>
                <a:schemeClr val="accent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solidFill>
                  <a:schemeClr val="tx1"/>
                </a:solidFill>
              </a:endParaRPr>
            </a:p>
          </p:txBody>
        </p:sp>
        <p:sp>
          <p:nvSpPr>
            <p:cNvPr id="4" name="TextBox 3"/>
            <p:cNvSpPr txBox="1"/>
            <p:nvPr/>
          </p:nvSpPr>
          <p:spPr>
            <a:xfrm>
              <a:off x="5506352" y="3704241"/>
              <a:ext cx="6015333" cy="2308324"/>
            </a:xfrm>
            <a:prstGeom prst="rect">
              <a:avLst/>
            </a:prstGeom>
            <a:noFill/>
          </p:spPr>
          <p:txBody>
            <a:bodyPr wrap="square" rtlCol="0">
              <a:spAutoFit/>
            </a:bodyPr>
            <a:lstStyle/>
            <a:p>
              <a:r>
                <a:rPr lang="it-IT" sz="1600" b="1" dirty="0">
                  <a:latin typeface="Arial" panose="020B0604020202020204" pitchFamily="34" charset="0"/>
                </a:rPr>
                <a:t>Correlati al paziente o alla malattia</a:t>
              </a:r>
            </a:p>
            <a:p>
              <a:pPr marL="285750" indent="-285750">
                <a:buFont typeface="Arial" panose="020B0604020202020204" pitchFamily="34" charset="0"/>
                <a:buChar char="•"/>
              </a:pPr>
              <a:r>
                <a:rPr lang="it-IT" sz="1600" dirty="0">
                  <a:latin typeface="Arial" panose="020B0604020202020204" pitchFamily="34" charset="0"/>
                </a:rPr>
                <a:t>Anzianità</a:t>
              </a:r>
            </a:p>
            <a:p>
              <a:pPr marL="285750" indent="-285750">
                <a:buFont typeface="Arial" panose="020B0604020202020204" pitchFamily="34" charset="0"/>
                <a:buChar char="•"/>
              </a:pPr>
              <a:r>
                <a:rPr lang="it-IT" sz="1600" dirty="0">
                  <a:latin typeface="Arial" panose="020B0604020202020204" pitchFamily="34" charset="0"/>
                </a:rPr>
                <a:t>Punteggio di Karnofsky inferiore al 90%</a:t>
              </a:r>
            </a:p>
            <a:p>
              <a:pPr marL="285750" indent="-285750">
                <a:buFont typeface="Arial" panose="020B0604020202020204" pitchFamily="34" charset="0"/>
                <a:buChar char="•"/>
              </a:pPr>
              <a:r>
                <a:rPr lang="it-IT" sz="1600" dirty="0">
                  <a:latin typeface="Arial" panose="020B0604020202020204" pitchFamily="34" charset="0"/>
                </a:rPr>
                <a:t>Sindrome metabolica</a:t>
              </a:r>
            </a:p>
            <a:p>
              <a:pPr marL="285750" indent="-285750">
                <a:buFont typeface="Arial" panose="020B0604020202020204" pitchFamily="34" charset="0"/>
                <a:buChar char="•"/>
              </a:pPr>
              <a:r>
                <a:rPr lang="it-IT" sz="1600" dirty="0">
                  <a:latin typeface="Arial" panose="020B0604020202020204" pitchFamily="34" charset="0"/>
                </a:rPr>
                <a:t>Donne che assumono noretisterone</a:t>
              </a:r>
              <a:endParaRPr lang="it-IT"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it-IT" sz="1600" dirty="0">
                  <a:latin typeface="Arial" panose="020B0604020202020204" pitchFamily="34" charset="0"/>
                </a:rPr>
                <a:t>Patologia in fase avanzata (oltre la seconda remissione completa o recidiva/refrattaria)</a:t>
              </a:r>
            </a:p>
            <a:p>
              <a:pPr marL="285750" indent="-285750">
                <a:buFont typeface="Arial" panose="020B0604020202020204" pitchFamily="34" charset="0"/>
                <a:buChar char="•"/>
              </a:pPr>
              <a:r>
                <a:rPr lang="it-IT" sz="1600" dirty="0">
                  <a:latin typeface="Arial" panose="020B0604020202020204" pitchFamily="34" charset="0"/>
                </a:rPr>
                <a:t>Talassemia</a:t>
              </a:r>
              <a:endParaRPr lang="it-IT"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it-IT" sz="1600" dirty="0">
                  <a:latin typeface="Arial" panose="020B0604020202020204" pitchFamily="34" charset="0"/>
                </a:rPr>
                <a:t>Fattori genetici (polimorfismo di GSTM1, allele C282Y, aplotipo 677CC/1298CC </a:t>
              </a:r>
              <a:r>
                <a:rPr lang="it-IT" sz="1600" i="1" dirty="0">
                  <a:latin typeface="Arial" panose="020B0604020202020204" pitchFamily="34" charset="0"/>
                </a:rPr>
                <a:t>MTHFR</a:t>
              </a:r>
              <a:r>
                <a:rPr lang="it-IT" sz="1600" dirty="0">
                  <a:latin typeface="Arial" panose="020B0604020202020204" pitchFamily="34" charset="0"/>
                </a:rPr>
                <a:t>)</a:t>
              </a:r>
            </a:p>
          </p:txBody>
        </p:sp>
      </p:grpSp>
      <p:grpSp>
        <p:nvGrpSpPr>
          <p:cNvPr id="8" name="Group 7"/>
          <p:cNvGrpSpPr/>
          <p:nvPr/>
        </p:nvGrpSpPr>
        <p:grpSpPr>
          <a:xfrm>
            <a:off x="736843" y="1340768"/>
            <a:ext cx="10670957" cy="2169571"/>
            <a:chOff x="736843" y="1952734"/>
            <a:chExt cx="10670957" cy="2169571"/>
          </a:xfrm>
        </p:grpSpPr>
        <p:sp>
          <p:nvSpPr>
            <p:cNvPr id="11" name="Rectangle: Rounded Corners 10"/>
            <p:cNvSpPr/>
            <p:nvPr/>
          </p:nvSpPr>
          <p:spPr>
            <a:xfrm>
              <a:off x="736843" y="1952734"/>
              <a:ext cx="10670957" cy="1590876"/>
            </a:xfrm>
            <a:prstGeom prst="roundRect">
              <a:avLst>
                <a:gd name="adj" fmla="val 6667"/>
              </a:avLst>
            </a:prstGeom>
            <a:ln>
              <a:solidFill>
                <a:schemeClr val="accent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solidFill>
                  <a:schemeClr val="tx1"/>
                </a:solidFill>
              </a:endParaRPr>
            </a:p>
          </p:txBody>
        </p:sp>
        <p:sp>
          <p:nvSpPr>
            <p:cNvPr id="5" name="TextBox 4"/>
            <p:cNvSpPr txBox="1"/>
            <p:nvPr/>
          </p:nvSpPr>
          <p:spPr>
            <a:xfrm>
              <a:off x="856447" y="2029424"/>
              <a:ext cx="9307019" cy="2092881"/>
            </a:xfrm>
            <a:prstGeom prst="rect">
              <a:avLst/>
            </a:prstGeom>
            <a:noFill/>
          </p:spPr>
          <p:txBody>
            <a:bodyPr wrap="square" numCol="2" rtlCol="0">
              <a:spAutoFit/>
            </a:bodyPr>
            <a:lstStyle/>
            <a:p>
              <a:r>
                <a:rPr lang="it-IT" sz="1600" b="1" dirty="0">
                  <a:latin typeface="Arial" panose="020B0604020202020204" pitchFamily="34" charset="0"/>
                </a:rPr>
                <a:t>Correlati al fegato</a:t>
              </a:r>
            </a:p>
            <a:p>
              <a:pPr marL="285750" indent="-285750">
                <a:buFont typeface="Arial" panose="020B0604020202020204" pitchFamily="34" charset="0"/>
                <a:buChar char="•"/>
              </a:pPr>
              <a:r>
                <a:rPr lang="it-IT" sz="1600" dirty="0">
                  <a:latin typeface="Arial" panose="020B0604020202020204" pitchFamily="34" charset="0"/>
                </a:rPr>
                <a:t>Transaminasi &gt;2,5 ULN</a:t>
              </a:r>
            </a:p>
            <a:p>
              <a:pPr marL="285750" indent="-285750">
                <a:buFont typeface="Arial" panose="020B0604020202020204" pitchFamily="34" charset="0"/>
                <a:buChar char="•"/>
              </a:pPr>
              <a:r>
                <a:rPr lang="it-IT" sz="1600" dirty="0">
                  <a:latin typeface="Arial" panose="020B0604020202020204" pitchFamily="34" charset="0"/>
                </a:rPr>
                <a:t>Bilirubina sierica &gt;1,5 ULN</a:t>
              </a:r>
            </a:p>
            <a:p>
              <a:pPr marL="285750" indent="-285750">
                <a:buFont typeface="Arial" panose="020B0604020202020204" pitchFamily="34" charset="0"/>
                <a:buChar char="•"/>
              </a:pPr>
              <a:r>
                <a:rPr lang="it-IT" sz="1600" dirty="0">
                  <a:latin typeface="Arial" panose="020B0604020202020204" pitchFamily="34" charset="0"/>
                </a:rPr>
                <a:t>Cirrosi</a:t>
              </a:r>
            </a:p>
            <a:p>
              <a:pPr marL="285750" indent="-285750">
                <a:buFont typeface="Arial" panose="020B0604020202020204" pitchFamily="34" charset="0"/>
                <a:buChar char="•"/>
              </a:pPr>
              <a:r>
                <a:rPr lang="it-IT" sz="1600" dirty="0">
                  <a:latin typeface="Arial" panose="020B0604020202020204" pitchFamily="34" charset="0"/>
                </a:rPr>
                <a:t>Epatite virale attiva</a:t>
              </a:r>
            </a:p>
            <a:p>
              <a:endParaRPr lang="it-IT"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it-IT"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it-IT" sz="1600" dirty="0">
                <a:latin typeface="Arial" panose="020B0604020202020204" pitchFamily="34" charset="0"/>
                <a:cs typeface="Arial" panose="020B0604020202020204" pitchFamily="34" charset="0"/>
              </a:endParaRPr>
            </a:p>
            <a:p>
              <a:pPr marL="357188" indent="-271463">
                <a:buFont typeface="Arial" panose="020B0604020202020204" pitchFamily="34" charset="0"/>
                <a:buChar char="•"/>
              </a:pPr>
              <a:r>
                <a:rPr lang="it-IT" sz="1600" dirty="0">
                  <a:latin typeface="Arial" panose="020B0604020202020204" pitchFamily="34" charset="0"/>
                </a:rPr>
                <a:t>Irradiazione addominale o epatica</a:t>
              </a:r>
            </a:p>
            <a:p>
              <a:pPr marL="357188" indent="-271463">
                <a:buFont typeface="Arial" panose="020B0604020202020204" pitchFamily="34" charset="0"/>
                <a:buChar char="•"/>
              </a:pPr>
              <a:r>
                <a:rPr lang="it-IT" sz="1600" dirty="0">
                  <a:latin typeface="Arial" panose="020B0604020202020204" pitchFamily="34" charset="0"/>
                </a:rPr>
                <a:t>Precedente utilizzo di gemtuzumab ozogamicin o di inotuzumab ozogamicin</a:t>
              </a:r>
            </a:p>
            <a:p>
              <a:pPr marL="357188" indent="-271463">
                <a:buFont typeface="Arial" panose="020B0604020202020204" pitchFamily="34" charset="0"/>
                <a:buChar char="•"/>
              </a:pPr>
              <a:r>
                <a:rPr lang="it-IT" sz="1600" dirty="0">
                  <a:latin typeface="Arial" panose="020B0604020202020204" pitchFamily="34" charset="0"/>
                </a:rPr>
                <a:t>Farmaci epatotossici</a:t>
              </a:r>
            </a:p>
            <a:p>
              <a:pPr marL="357188" indent="-271463">
                <a:buFont typeface="Arial" panose="020B0604020202020204" pitchFamily="34" charset="0"/>
                <a:buChar char="•"/>
              </a:pPr>
              <a:r>
                <a:rPr lang="it-IT" sz="1600" dirty="0">
                  <a:latin typeface="Arial" panose="020B0604020202020204" pitchFamily="34" charset="0"/>
                </a:rPr>
                <a:t>Sovraccarico di ferro</a:t>
              </a:r>
            </a:p>
          </p:txBody>
        </p:sp>
      </p:grpSp>
      <p:grpSp>
        <p:nvGrpSpPr>
          <p:cNvPr id="16" name="Group 15"/>
          <p:cNvGrpSpPr/>
          <p:nvPr/>
        </p:nvGrpSpPr>
        <p:grpSpPr>
          <a:xfrm>
            <a:off x="1199456" y="3398318"/>
            <a:ext cx="7524836" cy="2838994"/>
            <a:chOff x="1199456" y="3470326"/>
            <a:chExt cx="7524836" cy="2838994"/>
          </a:xfrm>
        </p:grpSpPr>
        <p:sp>
          <p:nvSpPr>
            <p:cNvPr id="14" name="Rounded Rectangle 13"/>
            <p:cNvSpPr/>
            <p:nvPr/>
          </p:nvSpPr>
          <p:spPr>
            <a:xfrm>
              <a:off x="2999656" y="5805264"/>
              <a:ext cx="5724636" cy="504056"/>
            </a:xfrm>
            <a:prstGeom prst="roundRect">
              <a:avLst/>
            </a:prstGeom>
            <a:solidFill>
              <a:schemeClr val="accent1"/>
            </a:solidFill>
            <a:ln>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solidFill>
                    <a:schemeClr val="bg1"/>
                  </a:solidFill>
                </a:rPr>
                <a:t>Il paziente presenta 2 fattori di rischio della VOD</a:t>
              </a:r>
            </a:p>
          </p:txBody>
        </p:sp>
        <p:sp>
          <p:nvSpPr>
            <p:cNvPr id="13" name="Rounded Rectangle 12"/>
            <p:cNvSpPr/>
            <p:nvPr/>
          </p:nvSpPr>
          <p:spPr>
            <a:xfrm>
              <a:off x="1199456" y="3470326"/>
              <a:ext cx="2664296" cy="288032"/>
            </a:xfrm>
            <a:prstGeom prst="roundRect">
              <a:avLst/>
            </a:prstGeom>
            <a:no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ed Rectangle 18"/>
            <p:cNvSpPr/>
            <p:nvPr/>
          </p:nvSpPr>
          <p:spPr>
            <a:xfrm>
              <a:off x="1199456" y="4221088"/>
              <a:ext cx="3816424" cy="283622"/>
            </a:xfrm>
            <a:prstGeom prst="roundRect">
              <a:avLst/>
            </a:prstGeom>
            <a:no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488871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7FA"/>
        </a:solidFill>
        <a:effectLst/>
      </p:bgPr>
    </p:bg>
    <p:spTree>
      <p:nvGrpSpPr>
        <p:cNvPr id="1" name=""/>
        <p:cNvGrpSpPr/>
        <p:nvPr/>
      </p:nvGrpSpPr>
      <p:grpSpPr>
        <a:xfrm>
          <a:off x="0" y="0"/>
          <a:ext cx="0" cy="0"/>
          <a:chOff x="0" y="0"/>
          <a:chExt cx="0" cy="0"/>
        </a:xfrm>
      </p:grpSpPr>
      <p:sp>
        <p:nvSpPr>
          <p:cNvPr id="23" name="Arc 22"/>
          <p:cNvSpPr/>
          <p:nvPr/>
        </p:nvSpPr>
        <p:spPr>
          <a:xfrm rot="4266974" flipV="1">
            <a:off x="5193702" y="2178426"/>
            <a:ext cx="3076746" cy="1661957"/>
          </a:xfrm>
          <a:prstGeom prst="arc">
            <a:avLst/>
          </a:prstGeom>
          <a:ln w="762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7" name="Arc 26"/>
          <p:cNvSpPr/>
          <p:nvPr/>
        </p:nvSpPr>
        <p:spPr>
          <a:xfrm rot="4792152" flipV="1">
            <a:off x="9077345" y="2706337"/>
            <a:ext cx="1872208" cy="1661957"/>
          </a:xfrm>
          <a:prstGeom prst="arc">
            <a:avLst/>
          </a:prstGeom>
          <a:ln w="762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7" name="Rectangle: Rounded Corners 36"/>
          <p:cNvSpPr/>
          <p:nvPr/>
        </p:nvSpPr>
        <p:spPr>
          <a:xfrm>
            <a:off x="7824192" y="1413966"/>
            <a:ext cx="4176464" cy="2585840"/>
          </a:xfrm>
          <a:prstGeom prst="roundRect">
            <a:avLst>
              <a:gd name="adj" fmla="val 6250"/>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solidFill>
                  <a:schemeClr val="tx1"/>
                </a:solidFill>
              </a:rPr>
              <a:t>Nei giorni successivi </a:t>
            </a:r>
          </a:p>
          <a:p>
            <a:pPr algn="ctr"/>
            <a:r>
              <a:rPr lang="it-IT" b="1" dirty="0">
                <a:solidFill>
                  <a:schemeClr val="tx1"/>
                </a:solidFill>
              </a:rPr>
              <a:t>si manifestava:</a:t>
            </a:r>
          </a:p>
          <a:p>
            <a:pPr marL="285750" indent="-285750">
              <a:buFont typeface="Arial" panose="020B0604020202020204" pitchFamily="34" charset="0"/>
              <a:buChar char="•"/>
            </a:pPr>
            <a:r>
              <a:rPr lang="it-IT" dirty="0">
                <a:solidFill>
                  <a:schemeClr val="tx1"/>
                </a:solidFill>
              </a:rPr>
              <a:t>Sensazione di bruciore sotto ai piedi</a:t>
            </a:r>
          </a:p>
          <a:p>
            <a:pPr marL="285750" indent="-285750">
              <a:buFont typeface="Arial" panose="020B0604020202020204" pitchFamily="34" charset="0"/>
              <a:buChar char="•"/>
            </a:pPr>
            <a:r>
              <a:rPr lang="it-IT" dirty="0">
                <a:solidFill>
                  <a:schemeClr val="tx1"/>
                </a:solidFill>
              </a:rPr>
              <a:t>Tachicardia</a:t>
            </a:r>
          </a:p>
          <a:p>
            <a:pPr marL="285750" indent="-285750">
              <a:buFont typeface="Arial" panose="020B0604020202020204" pitchFamily="34" charset="0"/>
              <a:buChar char="•"/>
            </a:pPr>
            <a:r>
              <a:rPr lang="it-IT" dirty="0">
                <a:solidFill>
                  <a:schemeClr val="tx1"/>
                </a:solidFill>
              </a:rPr>
              <a:t>Ansia</a:t>
            </a:r>
          </a:p>
          <a:p>
            <a:pPr marL="285750" indent="-285750">
              <a:buFont typeface="Arial" panose="020B0604020202020204" pitchFamily="34" charset="0"/>
              <a:buChar char="•"/>
            </a:pPr>
            <a:r>
              <a:rPr lang="it-IT" dirty="0">
                <a:solidFill>
                  <a:schemeClr val="tx1"/>
                </a:solidFill>
              </a:rPr>
              <a:t>Titoli di CMV elevati</a:t>
            </a:r>
          </a:p>
          <a:p>
            <a:pPr marL="285750" indent="-285750">
              <a:buFont typeface="Arial" panose="020B0604020202020204" pitchFamily="34" charset="0"/>
              <a:buChar char="•"/>
            </a:pPr>
            <a:r>
              <a:rPr lang="it-IT" dirty="0">
                <a:solidFill>
                  <a:schemeClr val="tx1"/>
                </a:solidFill>
              </a:rPr>
              <a:t>Arrossamento su ascelle e inguine</a:t>
            </a:r>
          </a:p>
          <a:p>
            <a:pPr marL="285750" indent="-285750">
              <a:buFont typeface="Arial" panose="020B0604020202020204" pitchFamily="34" charset="0"/>
              <a:buChar char="•"/>
            </a:pPr>
            <a:r>
              <a:rPr lang="it-IT" dirty="0">
                <a:solidFill>
                  <a:schemeClr val="tx1"/>
                </a:solidFill>
              </a:rPr>
              <a:t>Dipendenza piastrine</a:t>
            </a:r>
          </a:p>
        </p:txBody>
      </p:sp>
      <p:sp>
        <p:nvSpPr>
          <p:cNvPr id="22" name="Arc 21"/>
          <p:cNvSpPr/>
          <p:nvPr/>
        </p:nvSpPr>
        <p:spPr>
          <a:xfrm rot="4792152" flipV="1">
            <a:off x="2098189" y="2675189"/>
            <a:ext cx="1872208" cy="1661957"/>
          </a:xfrm>
          <a:prstGeom prst="arc">
            <a:avLst/>
          </a:prstGeom>
          <a:ln w="762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6" name="Rectangle: Rounded Corners 35"/>
          <p:cNvSpPr/>
          <p:nvPr/>
        </p:nvSpPr>
        <p:spPr>
          <a:xfrm>
            <a:off x="446590" y="1844674"/>
            <a:ext cx="3422220" cy="2155131"/>
          </a:xfrm>
          <a:prstGeom prst="roundRect">
            <a:avLst>
              <a:gd name="adj" fmla="val 6250"/>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b="1" dirty="0">
                <a:solidFill>
                  <a:schemeClr val="tx1"/>
                </a:solidFill>
              </a:rPr>
              <a:t>Settembre (–9 giorni)</a:t>
            </a:r>
          </a:p>
          <a:p>
            <a:pPr marL="342900" indent="-342900">
              <a:buFont typeface="Arial" panose="020B0604020202020204" pitchFamily="34" charset="0"/>
              <a:buChar char="•"/>
            </a:pPr>
            <a:r>
              <a:rPr lang="it-IT" sz="2000" dirty="0">
                <a:solidFill>
                  <a:schemeClr val="tx1"/>
                </a:solidFill>
              </a:rPr>
              <a:t>Ricoverato in reparto</a:t>
            </a:r>
          </a:p>
          <a:p>
            <a:pPr marL="342900" indent="-342900">
              <a:buFont typeface="Arial" panose="020B0604020202020204" pitchFamily="34" charset="0"/>
              <a:buChar char="•"/>
            </a:pPr>
            <a:r>
              <a:rPr lang="it-IT" sz="2000" dirty="0">
                <a:solidFill>
                  <a:schemeClr val="tx1"/>
                </a:solidFill>
              </a:rPr>
              <a:t>Performance status buono</a:t>
            </a:r>
          </a:p>
          <a:p>
            <a:pPr marL="342900" indent="-342900">
              <a:buFont typeface="Arial" panose="020B0604020202020204" pitchFamily="34" charset="0"/>
              <a:buChar char="•"/>
            </a:pPr>
            <a:r>
              <a:rPr lang="it-IT" sz="2000" dirty="0">
                <a:solidFill>
                  <a:schemeClr val="tx1"/>
                </a:solidFill>
              </a:rPr>
              <a:t>Condizionamento con Bu/Cy e timoglobulina</a:t>
            </a:r>
          </a:p>
        </p:txBody>
      </p:sp>
      <p:sp>
        <p:nvSpPr>
          <p:cNvPr id="30" name="Arc 29"/>
          <p:cNvSpPr/>
          <p:nvPr/>
        </p:nvSpPr>
        <p:spPr>
          <a:xfrm rot="16807848">
            <a:off x="3704254" y="4698698"/>
            <a:ext cx="1872208" cy="1661957"/>
          </a:xfrm>
          <a:prstGeom prst="arc">
            <a:avLst/>
          </a:prstGeom>
          <a:ln w="762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1" name="Arc 30"/>
          <p:cNvSpPr/>
          <p:nvPr/>
        </p:nvSpPr>
        <p:spPr>
          <a:xfrm rot="16807848">
            <a:off x="7263324" y="4673809"/>
            <a:ext cx="1872208" cy="1661957"/>
          </a:xfrm>
          <a:prstGeom prst="arc">
            <a:avLst/>
          </a:prstGeom>
          <a:ln w="762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5" name="Rectangle: Rounded Corners 24"/>
          <p:cNvSpPr/>
          <p:nvPr/>
        </p:nvSpPr>
        <p:spPr>
          <a:xfrm>
            <a:off x="6456040" y="5092324"/>
            <a:ext cx="3422220" cy="1318520"/>
          </a:xfrm>
          <a:prstGeom prst="roundRect">
            <a:avLst>
              <a:gd name="adj" fmla="val 6250"/>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b="1" dirty="0">
                <a:solidFill>
                  <a:schemeClr val="tx1"/>
                </a:solidFill>
              </a:rPr>
              <a:t>Ottobre (+38 giorni)</a:t>
            </a:r>
          </a:p>
          <a:p>
            <a:pPr algn="ctr"/>
            <a:r>
              <a:rPr lang="it-IT" sz="2000" dirty="0">
                <a:solidFill>
                  <a:schemeClr val="tx1"/>
                </a:solidFill>
              </a:rPr>
              <a:t>Ricoverato nuovamente con ematuria</a:t>
            </a:r>
          </a:p>
        </p:txBody>
      </p:sp>
      <p:sp>
        <p:nvSpPr>
          <p:cNvPr id="24" name="Rectangle: Rounded Corners 23"/>
          <p:cNvSpPr/>
          <p:nvPr/>
        </p:nvSpPr>
        <p:spPr>
          <a:xfrm>
            <a:off x="2313740" y="5085184"/>
            <a:ext cx="3422220" cy="1318520"/>
          </a:xfrm>
          <a:prstGeom prst="roundRect">
            <a:avLst>
              <a:gd name="adj" fmla="val 6250"/>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b="1" dirty="0">
                <a:solidFill>
                  <a:schemeClr val="tx1"/>
                </a:solidFill>
              </a:rPr>
              <a:t>Settembre (0 giorni)</a:t>
            </a:r>
          </a:p>
          <a:p>
            <a:pPr algn="ctr"/>
            <a:r>
              <a:rPr lang="it-IT" sz="2000" dirty="0">
                <a:solidFill>
                  <a:schemeClr val="tx1"/>
                </a:solidFill>
              </a:rPr>
              <a:t>Trapianto con due unità di sangue cordonale</a:t>
            </a:r>
          </a:p>
        </p:txBody>
      </p:sp>
      <p:sp>
        <p:nvSpPr>
          <p:cNvPr id="2" name="Title 1"/>
          <p:cNvSpPr>
            <a:spLocks noGrp="1"/>
          </p:cNvSpPr>
          <p:nvPr>
            <p:ph type="title"/>
          </p:nvPr>
        </p:nvSpPr>
        <p:spPr/>
        <p:txBody>
          <a:bodyPr/>
          <a:lstStyle/>
          <a:p>
            <a:r>
              <a:rPr lang="it-IT"/>
              <a:t>Caso 1: Ragazzo di 25 anni con AML in CR2</a:t>
            </a:r>
            <a:endParaRPr lang="it-IT" dirty="0"/>
          </a:p>
        </p:txBody>
      </p:sp>
      <p:sp>
        <p:nvSpPr>
          <p:cNvPr id="4" name="Text Placeholder 3"/>
          <p:cNvSpPr>
            <a:spLocks noGrp="1"/>
          </p:cNvSpPr>
          <p:nvPr>
            <p:ph type="body" sz="quarter" idx="10"/>
          </p:nvPr>
        </p:nvSpPr>
        <p:spPr/>
        <p:txBody>
          <a:bodyPr/>
          <a:lstStyle/>
          <a:p>
            <a:r>
              <a:rPr lang="it-IT"/>
              <a:t>Comunicazione personale, E. Wallhult</a:t>
            </a:r>
            <a:endParaRPr lang="it-IT" dirty="0"/>
          </a:p>
        </p:txBody>
      </p:sp>
      <p:sp>
        <p:nvSpPr>
          <p:cNvPr id="3" name="Text Placeholder 2"/>
          <p:cNvSpPr>
            <a:spLocks noGrp="1"/>
          </p:cNvSpPr>
          <p:nvPr>
            <p:ph type="body" sz="quarter" idx="11"/>
          </p:nvPr>
        </p:nvSpPr>
        <p:spPr/>
        <p:txBody>
          <a:bodyPr/>
          <a:lstStyle/>
          <a:p>
            <a:r>
              <a:rPr lang="it-IT"/>
              <a:t>AML, leucemia mieloide acuta; Bu, busulfano; CMV, citomegalovirus; CR, remissione completa; Cy, ciclofosfamide </a:t>
            </a:r>
            <a:endParaRPr lang="it-IT" dirty="0"/>
          </a:p>
        </p:txBody>
      </p:sp>
      <p:sp>
        <p:nvSpPr>
          <p:cNvPr id="5" name="Arrow: Right 4"/>
          <p:cNvSpPr/>
          <p:nvPr/>
        </p:nvSpPr>
        <p:spPr>
          <a:xfrm>
            <a:off x="1127448" y="4225480"/>
            <a:ext cx="9865096" cy="571672"/>
          </a:xfrm>
          <a:prstGeom prst="right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Rounded Corners 37"/>
          <p:cNvSpPr/>
          <p:nvPr/>
        </p:nvSpPr>
        <p:spPr>
          <a:xfrm>
            <a:off x="4166847" y="1988840"/>
            <a:ext cx="3422220" cy="1318520"/>
          </a:xfrm>
          <a:prstGeom prst="roundRect">
            <a:avLst>
              <a:gd name="adj" fmla="val 6250"/>
            </a:avLst>
          </a:prstGeom>
          <a:solidFill>
            <a:schemeClr val="bg1"/>
          </a:solidFill>
          <a:ln w="38100">
            <a:solidFill>
              <a:schemeClr val="accent1"/>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000" b="1" dirty="0">
                <a:solidFill>
                  <a:schemeClr val="tx1"/>
                </a:solidFill>
              </a:rPr>
              <a:t>Ottobre (+25 giorni)</a:t>
            </a:r>
          </a:p>
          <a:p>
            <a:pPr algn="ctr"/>
            <a:r>
              <a:rPr lang="it-IT" sz="2000" dirty="0">
                <a:solidFill>
                  <a:schemeClr val="tx1"/>
                </a:solidFill>
              </a:rPr>
              <a:t>Dimissione</a:t>
            </a:r>
          </a:p>
        </p:txBody>
      </p:sp>
    </p:spTree>
    <p:extLst>
      <p:ext uri="{BB962C8B-B14F-4D97-AF65-F5344CB8AC3E}">
        <p14:creationId xmlns:p14="http://schemas.microsoft.com/office/powerpoint/2010/main" val="68162858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GUID" val="c455b3bb-2740-461a-959a-184df0b45404"/>
</p:tagLst>
</file>

<file path=ppt/theme/theme1.xml><?xml version="1.0" encoding="utf-8"?>
<a:theme xmlns:a="http://schemas.openxmlformats.org/drawingml/2006/main" name="blank">
  <a:themeElements>
    <a:clrScheme name="Custom 7">
      <a:dk1>
        <a:srgbClr val="000000"/>
      </a:dk1>
      <a:lt1>
        <a:sysClr val="window" lastClr="FFFFFF"/>
      </a:lt1>
      <a:dk2>
        <a:srgbClr val="000000"/>
      </a:dk2>
      <a:lt2>
        <a:srgbClr val="EEECE1"/>
      </a:lt2>
      <a:accent1>
        <a:srgbClr val="E60060"/>
      </a:accent1>
      <a:accent2>
        <a:srgbClr val="F59E09"/>
      </a:accent2>
      <a:accent3>
        <a:srgbClr val="00979E"/>
      </a:accent3>
      <a:accent4>
        <a:srgbClr val="7B428F"/>
      </a:accent4>
      <a:accent5>
        <a:srgbClr val="96CA12"/>
      </a:accent5>
      <a:accent6>
        <a:srgbClr val="575755"/>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chemeClr val="bg1">
                <a:lumMod val="75000"/>
              </a:schemeClr>
            </a:gs>
            <a:gs pos="23000">
              <a:schemeClr val="bg1">
                <a:lumMod val="85000"/>
              </a:schemeClr>
            </a:gs>
            <a:gs pos="69000">
              <a:schemeClr val="bg1"/>
            </a:gs>
            <a:gs pos="97000">
              <a:schemeClr val="bg1"/>
            </a:gs>
          </a:gsLst>
          <a:path path="circle">
            <a:fillToRect l="100000" t="100000"/>
          </a:path>
          <a:tileRect r="-100000" b="-100000"/>
        </a:gradFill>
        <a:ln>
          <a:noFill/>
        </a:ln>
        <a:effectLst>
          <a:softEdge rad="12700"/>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1_blank">
  <a:themeElements>
    <a:clrScheme name="MyKE - orange">
      <a:dk1>
        <a:srgbClr val="000000"/>
      </a:dk1>
      <a:lt1>
        <a:sysClr val="window" lastClr="FFFFFF"/>
      </a:lt1>
      <a:dk2>
        <a:srgbClr val="000000"/>
      </a:dk2>
      <a:lt2>
        <a:srgbClr val="EEECE1"/>
      </a:lt2>
      <a:accent1>
        <a:srgbClr val="F59E09"/>
      </a:accent1>
      <a:accent2>
        <a:srgbClr val="00979E"/>
      </a:accent2>
      <a:accent3>
        <a:srgbClr val="7B428F"/>
      </a:accent3>
      <a:accent4>
        <a:srgbClr val="96CA12"/>
      </a:accent4>
      <a:accent5>
        <a:srgbClr val="E60060"/>
      </a:accent5>
      <a:accent6>
        <a:srgbClr val="575755"/>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78211FA7C122343943D0C15D2A149A4" ma:contentTypeVersion="1" ma:contentTypeDescription="Create a new document." ma:contentTypeScope="" ma:versionID="666f8110f639de87c191bb9f4fba245e">
  <xsd:schema xmlns:xsd="http://www.w3.org/2001/XMLSchema" xmlns:xs="http://www.w3.org/2001/XMLSchema" xmlns:p="http://schemas.microsoft.com/office/2006/metadata/properties" xmlns:ns1="http://schemas.microsoft.com/sharepoint/v3" targetNamespace="http://schemas.microsoft.com/office/2006/metadata/properties" ma:root="true" ma:fieldsID="d810986b036840e28274f9fca8f918e2"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8C0A410B-340C-4288-84F4-596B91880E6E}"/>
</file>

<file path=customXml/itemProps2.xml><?xml version="1.0" encoding="utf-8"?>
<ds:datastoreItem xmlns:ds="http://schemas.openxmlformats.org/officeDocument/2006/customXml" ds:itemID="{A1FFC00C-A5AA-4A9E-B0F2-129BF6D6E5D8}"/>
</file>

<file path=customXml/itemProps3.xml><?xml version="1.0" encoding="utf-8"?>
<ds:datastoreItem xmlns:ds="http://schemas.openxmlformats.org/officeDocument/2006/customXml" ds:itemID="{66C5E15A-0DFD-4F78-B72E-07D519C41936}"/>
</file>

<file path=docProps/app.xml><?xml version="1.0" encoding="utf-8"?>
<Properties xmlns="http://schemas.openxmlformats.org/officeDocument/2006/extended-properties" xmlns:vt="http://schemas.openxmlformats.org/officeDocument/2006/docPropsVTypes">
  <Template>blank</Template>
  <TotalTime>0</TotalTime>
  <Words>4074</Words>
  <Application>Microsoft Office PowerPoint</Application>
  <PresentationFormat>Widescreen</PresentationFormat>
  <Paragraphs>656</Paragraphs>
  <Slides>46</Slides>
  <Notes>9</Notes>
  <HiddenSlides>6</HiddenSlides>
  <MMClips>1</MMClips>
  <ScaleCrop>false</ScaleCrop>
  <HeadingPairs>
    <vt:vector size="8" baseType="variant">
      <vt:variant>
        <vt:lpstr>Fonts Used</vt:lpstr>
      </vt:variant>
      <vt:variant>
        <vt:i4>3</vt:i4>
      </vt:variant>
      <vt:variant>
        <vt:lpstr>Theme</vt:lpstr>
      </vt:variant>
      <vt:variant>
        <vt:i4>2</vt:i4>
      </vt:variant>
      <vt:variant>
        <vt:lpstr>Slide Titles</vt:lpstr>
      </vt:variant>
      <vt:variant>
        <vt:i4>46</vt:i4>
      </vt:variant>
      <vt:variant>
        <vt:lpstr>Custom Shows</vt:lpstr>
      </vt:variant>
      <vt:variant>
        <vt:i4>5</vt:i4>
      </vt:variant>
    </vt:vector>
  </HeadingPairs>
  <TitlesOfParts>
    <vt:vector size="56" baseType="lpstr">
      <vt:lpstr>Arial</vt:lpstr>
      <vt:lpstr>Calibri</vt:lpstr>
      <vt:lpstr>Times New Roman</vt:lpstr>
      <vt:lpstr>blank</vt:lpstr>
      <vt:lpstr>1_blank</vt:lpstr>
      <vt:lpstr>La gestione attiva della malattia veno-occlusiva (VOD) </vt:lpstr>
      <vt:lpstr>Indice</vt:lpstr>
      <vt:lpstr>Modalità di utilizzo dei moduli del programma di apprendimento della malattia veno-occlusiva (VOD)</vt:lpstr>
      <vt:lpstr>Modulo 5: Casi di studio della malattia veno-occlusiva</vt:lpstr>
      <vt:lpstr>Caso 1: Ragazzo di 25 anni con AML in CR2</vt:lpstr>
      <vt:lpstr>Caso 1: Ragazzo di 25 anni con AML in CR2</vt:lpstr>
      <vt:lpstr>Caso 1: Ragazzo di 25 anni con AML in CR2</vt:lpstr>
      <vt:lpstr>Fattori di rischio che incidono sulla classificazione della gravità di EBMT della VOD </vt:lpstr>
      <vt:lpstr>Caso 1: Ragazzo di 25 anni con AML in CR2</vt:lpstr>
      <vt:lpstr>Caso 1: Ragazzo di 25 anni con AML in CR2</vt:lpstr>
      <vt:lpstr>Caso 1: Ragazzo di 25 anni con AML in CR2</vt:lpstr>
      <vt:lpstr>Caso 1: Ragazzo di 25 anni con AML in CR2</vt:lpstr>
      <vt:lpstr>Caso 1: situazione a 6 mesi dal trapianto</vt:lpstr>
      <vt:lpstr>Caso 2: donna di 37 anni CML che si trasforma in AML</vt:lpstr>
      <vt:lpstr>Caso 2: Donna di 37 anni con CML che si trasforma in AML</vt:lpstr>
      <vt:lpstr>Caso 2: Donna di 37 anni con CML che si trasforma in AML </vt:lpstr>
      <vt:lpstr>Fattori di rischio che incidono sulla classificazione della gravità di EBMT della VOD </vt:lpstr>
      <vt:lpstr>Caso 2: condizionamento e trapianto delle cellule staminali</vt:lpstr>
      <vt:lpstr>Caso 2: sintomi iniziali della VOD</vt:lpstr>
      <vt:lpstr>Classificazione della gravità di EBMT modificata della VOD: Giorno 18</vt:lpstr>
      <vt:lpstr>Caso 2: inizio del trattamento</vt:lpstr>
      <vt:lpstr>Caso 2: Donna di 37 anni con CML che si trasforma in AML</vt:lpstr>
      <vt:lpstr>Caso 2: situazione a 1 anno dal trapianto</vt:lpstr>
      <vt:lpstr>Caso 3: Uomo 49 anni, AML a rischio elevato</vt:lpstr>
      <vt:lpstr>Caso 3: Uomo 49 anni, AML a rischio elevato</vt:lpstr>
      <vt:lpstr>Caso 3: Uomo 49 anni, AML a rischio elevato</vt:lpstr>
      <vt:lpstr>Caso 3: Uomo 49 anni, AML a rischio elevato</vt:lpstr>
      <vt:lpstr>Fattori di rischio che incidono sulla classificazione della gravità di EBMT della VOD </vt:lpstr>
      <vt:lpstr>Che cosa si dovrebbe fare?</vt:lpstr>
      <vt:lpstr>Caso 3: Uomo 49 anni, AML a rischio elevato</vt:lpstr>
      <vt:lpstr>Caso 3: Uomo 49 anni, AML a rischio elevato</vt:lpstr>
      <vt:lpstr>Diagnosi differenziale</vt:lpstr>
      <vt:lpstr>Quali complicanze potrebbe manifestare il paziente?</vt:lpstr>
      <vt:lpstr>Caso 3: Uomo 49 anni, AML a rischio elevato</vt:lpstr>
      <vt:lpstr>Caso 3: Uomo 49 anni, AML a rischio elevato</vt:lpstr>
      <vt:lpstr>Caso 3: Uomo 49 anni, AML a rischio elevato</vt:lpstr>
      <vt:lpstr>Criteri EBMT modificati per la diagnosi della VOD</vt:lpstr>
      <vt:lpstr>Criteri EBMT modificati per la diagnosi della VOD</vt:lpstr>
      <vt:lpstr>Classificazione della gravità di EBMT modificata della VOD</vt:lpstr>
      <vt:lpstr>Caso di studio del Dott. Dr Richardson</vt:lpstr>
      <vt:lpstr>Criteri EBMT modificati per la diagnosi della VOD</vt:lpstr>
      <vt:lpstr>Criteri EBMT modificati per la diagnosi della VOD</vt:lpstr>
      <vt:lpstr>Classificazione della gravità di EBMT modificata della VOD</vt:lpstr>
      <vt:lpstr>Classificazione della gravità di EBMT modificata della VOD</vt:lpstr>
      <vt:lpstr>Classificazione della gravità di EBMT modificata della VOD</vt:lpstr>
      <vt:lpstr>Classificazione della gravità di EBMT modificata della VOD</vt:lpstr>
      <vt:lpstr>slide 11 pop-ups</vt:lpstr>
      <vt:lpstr>Slide 20 pop-up 1</vt:lpstr>
      <vt:lpstr>Slide 20 pop-up 2</vt:lpstr>
      <vt:lpstr>Slide 20 pop-up 3</vt:lpstr>
      <vt:lpstr>Slide 20 pop-up 4</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2017-02-17T14:23:50Z</dcterms:created>
  <dcterms:modified xsi:type="dcterms:W3CDTF">2017-07-21T16:06:42Z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0x010100A78211FA7C122343943D0C15D2A149A4</vt:lpwstr>
  </property>
</Properties>
</file>