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s/slide63.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2.xml" ContentType="application/vnd.openxmlformats-officedocument.presentationml.slide+xml"/>
  <Override PartName="/ppt/slides/slide1.xml" ContentType="application/vnd.openxmlformats-officedocument.presentationml.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21.xml" ContentType="application/vnd.openxmlformats-officedocument.presentationml.notesSlide+xml"/>
  <Override PartName="/ppt/notesSlides/notesSlide15.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3.xml" ContentType="application/vnd.openxmlformats-officedocument.presentationml.notesSlide+xml"/>
  <Override PartName="/ppt/notesSlides/notesSlide38.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notesSlides/notesSlide2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4.xml" ContentType="application/vnd.openxmlformats-officedocument.presentationml.notesSlide+xml"/>
  <Override PartName="/ppt/notesSlides/notesSlide26.xml" ContentType="application/vnd.openxmlformats-officedocument.presentationml.notesSlide+xml"/>
  <Override PartName="/ppt/notesSlides/notesSlide2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31.xml" ContentType="application/vnd.openxmlformats-officedocument.presentationml.notesSlide+xml"/>
  <Override PartName="/ppt/notesSlides/notesSlide45.xml" ContentType="application/vnd.openxmlformats-officedocument.presentationml.notesSlide+xml"/>
  <Override PartName="/ppt/notesSlides/notesSlide27.xml" ContentType="application/vnd.openxmlformats-officedocument.presentationml.notesSlide+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22.xml" ContentType="application/vnd.openxmlformats-officedocument.presentationml.notesSlide+xml"/>
  <Override PartName="/ppt/charts/colors3.xml" ContentType="application/vnd.ms-office.chartcolorstyl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theme/theme2.xml" ContentType="application/vnd.openxmlformats-officedocument.them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charts/chart2.xml" ContentType="application/vnd.openxmlformats-officedocument.drawingml.chart+xml"/>
  <Override PartName="/ppt/charts/style3.xml" ContentType="application/vnd.ms-office.chartstyle+xml"/>
  <Override PartName="/ppt/charts/chart3.xml" ContentType="application/vnd.openxmlformats-officedocument.drawingml.chart+xml"/>
  <Override PartName="/ppt/charts/colors2.xml" ContentType="application/vnd.ms-office.chartcolorstyle+xml"/>
  <Override PartName="/ppt/charts/style2.xml" ContentType="application/vnd.ms-office.chart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2.xml" ContentType="application/vnd.openxmlformats-officedocument.presentationml.tags+xml"/>
  <Override PartName="/ppt/tags/tag1.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1" r:id="rId1"/>
    <p:sldMasterId id="2147483688" r:id="rId2"/>
    <p:sldMasterId id="2147483696" r:id="rId3"/>
  </p:sldMasterIdLst>
  <p:notesMasterIdLst>
    <p:notesMasterId r:id="rId76"/>
  </p:notesMasterIdLst>
  <p:sldIdLst>
    <p:sldId id="345" r:id="rId4"/>
    <p:sldId id="343" r:id="rId5"/>
    <p:sldId id="344" r:id="rId6"/>
    <p:sldId id="256" r:id="rId7"/>
    <p:sldId id="257" r:id="rId8"/>
    <p:sldId id="278" r:id="rId9"/>
    <p:sldId id="279" r:id="rId10"/>
    <p:sldId id="280" r:id="rId11"/>
    <p:sldId id="281" r:id="rId12"/>
    <p:sldId id="282" r:id="rId13"/>
    <p:sldId id="283" r:id="rId14"/>
    <p:sldId id="284" r:id="rId15"/>
    <p:sldId id="285" r:id="rId16"/>
    <p:sldId id="286" r:id="rId17"/>
    <p:sldId id="287" r:id="rId18"/>
    <p:sldId id="263" r:id="rId19"/>
    <p:sldId id="289" r:id="rId20"/>
    <p:sldId id="290" r:id="rId21"/>
    <p:sldId id="261" r:id="rId22"/>
    <p:sldId id="291" r:id="rId23"/>
    <p:sldId id="292" r:id="rId24"/>
    <p:sldId id="293" r:id="rId25"/>
    <p:sldId id="294" r:id="rId26"/>
    <p:sldId id="295" r:id="rId27"/>
    <p:sldId id="296" r:id="rId28"/>
    <p:sldId id="297" r:id="rId29"/>
    <p:sldId id="298" r:id="rId30"/>
    <p:sldId id="299" r:id="rId31"/>
    <p:sldId id="266" r:id="rId32"/>
    <p:sldId id="300" r:id="rId33"/>
    <p:sldId id="301" r:id="rId34"/>
    <p:sldId id="302" r:id="rId35"/>
    <p:sldId id="303" r:id="rId36"/>
    <p:sldId id="304" r:id="rId37"/>
    <p:sldId id="341" r:id="rId38"/>
    <p:sldId id="270"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Lst>
  <p:sldSz cx="12192000" cy="6858000"/>
  <p:notesSz cx="6797675" cy="9928225"/>
  <p:custShowLst>
    <p:custShow name="Custom Show 1" id="0">
      <p:sldLst>
        <p:sld r:id="rId49"/>
      </p:sldLst>
    </p:custShow>
    <p:custShow name="Custom Show 2" id="1">
      <p:sldLst>
        <p:sld r:id="rId51"/>
      </p:sldLst>
    </p:custShow>
    <p:custShow name="Custom Show 3" id="2">
      <p:sldLst>
        <p:sld r:id="rId50"/>
      </p:sldLst>
    </p:custShow>
    <p:custShow name="Custom Show 4" id="3">
      <p:sldLst>
        <p:sld r:id="rId52"/>
      </p:sldLst>
    </p:custShow>
    <p:custShow name="Custom Show 5" id="4">
      <p:sldLst>
        <p:sld r:id="rId54"/>
      </p:sldLst>
    </p:custShow>
    <p:custShow name="Custom Show 6" id="5">
      <p:sldLst>
        <p:sld r:id="rId55"/>
      </p:sldLst>
    </p:custShow>
    <p:custShow name="Custom Show 7" id="6">
      <p:sldLst>
        <p:sld r:id="rId53"/>
      </p:sldLst>
    </p:custShow>
    <p:custShow name="Custom Show 8" id="7">
      <p:sldLst>
        <p:sld r:id="rId56"/>
      </p:sldLst>
    </p:custShow>
    <p:custShow name="Bilirubin" id="8">
      <p:sldLst>
        <p:sld r:id="rId59"/>
      </p:sldLst>
    </p:custShow>
    <p:custShow name="Transaminases" id="9">
      <p:sldLst>
        <p:sld r:id="rId60"/>
      </p:sldLst>
    </p:custShow>
    <p:custShow name="Renal function" id="10">
      <p:sldLst>
        <p:sld r:id="rId61"/>
      </p:sldLst>
    </p:custShow>
    <p:custShow name="Weight gain" id="11">
      <p:sldLst>
        <p:sld r:id="rId62"/>
      </p:sldLst>
    </p:custShow>
    <p:custShow name="MOF" id="12">
      <p:sldLst>
        <p:sld r:id="rId63"/>
      </p:sldLst>
    </p:custShow>
    <p:custShow name="Kinetics" id="13">
      <p:sldLst>
        <p:sld r:id="rId64"/>
      </p:sldLst>
    </p:custShow>
    <p:custShow name="Custom Show 9" id="14">
      <p:sldLst>
        <p:sld r:id="rId57"/>
      </p:sldLst>
    </p:custShow>
    <p:custShow name="Custom Show 10" id="15">
      <p:sldLst>
        <p:sld r:id="rId58"/>
      </p:sldLst>
    </p:custShow>
    <p:custShow name="Incorrect" id="16">
      <p:sldLst>
        <p:sld r:id="rId75"/>
      </p:sldLst>
    </p:custShow>
    <p:custShow name="Question 1" id="17">
      <p:sldLst>
        <p:sld r:id="rId65"/>
      </p:sldLst>
    </p:custShow>
    <p:custShow name="Question 2" id="18">
      <p:sldLst>
        <p:sld r:id="rId66"/>
      </p:sldLst>
    </p:custShow>
    <p:custShow name="Question 3" id="19">
      <p:sldLst>
        <p:sld r:id="rId67"/>
      </p:sldLst>
    </p:custShow>
    <p:custShow name="Question 4" id="20">
      <p:sldLst>
        <p:sld r:id="rId68"/>
      </p:sldLst>
    </p:custShow>
    <p:custShow name="Question 5" id="21">
      <p:sldLst>
        <p:sld r:id="rId69"/>
      </p:sldLst>
    </p:custShow>
    <p:custShow name="Question 6" id="22">
      <p:sldLst>
        <p:sld r:id="rId71"/>
      </p:sldLst>
    </p:custShow>
    <p:custShow name="Question 7" id="23">
      <p:sldLst>
        <p:sld r:id="rId72"/>
      </p:sldLst>
    </p:custShow>
    <p:custShow name="Question 8" id="24">
      <p:sldLst>
        <p:sld r:id="rId73"/>
      </p:sldLst>
    </p:custShow>
    <p:custShow name="Question 9" id="25">
      <p:sldLst>
        <p:sld r:id="rId74"/>
      </p:sldLst>
    </p:custShow>
  </p:custShowLst>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4" orient="horz" pos="848" userDrawn="1">
          <p15:clr>
            <a:srgbClr val="A4A3A4"/>
          </p15:clr>
        </p15:guide>
        <p15:guide id="17" pos="3976" userDrawn="1">
          <p15:clr>
            <a:srgbClr val="A4A3A4"/>
          </p15:clr>
        </p15:guide>
        <p15:guide id="18" orient="horz" pos="159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60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00"/>
    <a:srgbClr val="FF9900"/>
    <a:srgbClr val="96CA12"/>
    <a:srgbClr val="7EA41A"/>
    <a:srgbClr val="E4E4E4"/>
    <a:srgbClr val="F8DF9A"/>
    <a:srgbClr val="EAEAEA"/>
    <a:srgbClr val="8A8A8D"/>
    <a:srgbClr val="6BA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5280" autoAdjust="0"/>
  </p:normalViewPr>
  <p:slideViewPr>
    <p:cSldViewPr snapToGrid="0">
      <p:cViewPr varScale="1">
        <p:scale>
          <a:sx n="102" d="100"/>
          <a:sy n="102" d="100"/>
        </p:scale>
        <p:origin x="702" y="96"/>
      </p:cViewPr>
      <p:guideLst>
        <p:guide orient="horz" pos="848"/>
        <p:guide pos="3976"/>
        <p:guide orient="horz" pos="1593"/>
      </p:guideLst>
    </p:cSldViewPr>
  </p:slideViewPr>
  <p:outlineViewPr>
    <p:cViewPr>
      <p:scale>
        <a:sx n="33" d="100"/>
        <a:sy n="33" d="100"/>
      </p:scale>
      <p:origin x="0" y="6998"/>
    </p:cViewPr>
  </p:outlineViewPr>
  <p:notesTextViewPr>
    <p:cViewPr>
      <p:scale>
        <a:sx n="3" d="2"/>
        <a:sy n="3" d="2"/>
      </p:scale>
      <p:origin x="0" y="0"/>
    </p:cViewPr>
  </p:notesTextViewPr>
  <p:sorterViewPr>
    <p:cViewPr varScale="1">
      <p:scale>
        <a:sx n="1" d="1"/>
        <a:sy n="1" d="1"/>
      </p:scale>
      <p:origin x="0" y="-166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ustomXml" Target="../customXml/item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85"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commentAuthors" Target="commentAuthors.xml"/><Relationship Id="rId81" Type="http://schemas.openxmlformats.org/officeDocument/2006/relationships/theme" Target="theme/theme1.xml"/><Relationship Id="rId86" Type="http://schemas.openxmlformats.org/officeDocument/2006/relationships/customXml" Target="../customXml/item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GB"/>
              <a:t>Incidencia de RAG en pacientes tratados con inotuzumab ozogamicina frente a terapia habitual</a:t>
            </a:r>
            <a:endParaRPr lang="en-GB" sz="1800" b="1" dirty="0">
              <a:solidFill>
                <a:schemeClr val="tx1"/>
              </a:solidFill>
            </a:endParaRPr>
          </a:p>
        </c:rich>
      </c:tx>
      <c:layout>
        <c:manualLayout>
          <c:xMode val="edge"/>
          <c:yMode val="edge"/>
          <c:x val="0.1876435987873338"/>
          <c:y val="5.2980950219599782E-3"/>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262447547358009E-2"/>
          <c:y val="0.17419468955666209"/>
          <c:w val="0.89455404803015037"/>
          <c:h val="0.6408129363627868"/>
        </c:manualLayout>
      </c:layout>
      <c:barChart>
        <c:barDir val="col"/>
        <c:grouping val="clustered"/>
        <c:varyColors val="0"/>
        <c:ser>
          <c:idx val="0"/>
          <c:order val="0"/>
          <c:tx>
            <c:strRef>
              <c:f>Sheet1!$B$1</c:f>
              <c:strCache>
                <c:ptCount val="1"/>
                <c:pt idx="0">
                  <c:v>Inotuzumab-ozogamicina
 (N=139)</c:v>
                </c:pt>
              </c:strCache>
            </c:strRef>
          </c:tx>
          <c:spPr>
            <a:solidFill>
              <a:schemeClr val="accent1"/>
            </a:solidFill>
            <a:ln>
              <a:noFill/>
            </a:ln>
            <a:effectLst/>
          </c:spPr>
          <c:invertIfNegative val="0"/>
          <c:cat>
            <c:numRef>
              <c:f>Sheet1!$A$2:$A$7</c:f>
              <c:numCache>
                <c:formatCode>General</c:formatCode>
                <c:ptCount val="6"/>
              </c:numCache>
            </c:numRef>
          </c:cat>
          <c:val>
            <c:numRef>
              <c:f>Sheet1!$B$2:$B$7</c:f>
              <c:numCache>
                <c:formatCode>General</c:formatCode>
                <c:ptCount val="6"/>
                <c:pt idx="0">
                  <c:v>48</c:v>
                </c:pt>
                <c:pt idx="1">
                  <c:v>12</c:v>
                </c:pt>
                <c:pt idx="2">
                  <c:v>2</c:v>
                </c:pt>
                <c:pt idx="3">
                  <c:v>3</c:v>
                </c:pt>
                <c:pt idx="4">
                  <c:v>4</c:v>
                </c:pt>
                <c:pt idx="5">
                  <c:v>11</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0-3964-4DD8-824E-CEEFCBB0CC42}"/>
            </c:ext>
          </c:extLst>
        </c:ser>
        <c:ser>
          <c:idx val="1"/>
          <c:order val="1"/>
          <c:tx>
            <c:strRef>
              <c:f>Sheet1!$C$1</c:f>
              <c:strCache>
                <c:ptCount val="1"/>
                <c:pt idx="0">
                  <c:v>Terapia estándar (N=120)</c:v>
                </c:pt>
              </c:strCache>
            </c:strRef>
          </c:tx>
          <c:spPr>
            <a:solidFill>
              <a:schemeClr val="accent2"/>
            </a:solidFill>
            <a:ln>
              <a:noFill/>
            </a:ln>
            <a:effectLst/>
          </c:spPr>
          <c:invertIfNegative val="0"/>
          <c:cat>
            <c:numRef>
              <c:f>Sheet1!$A$2:$A$7</c:f>
              <c:numCache>
                <c:formatCode>General</c:formatCode>
                <c:ptCount val="6"/>
              </c:numCache>
            </c:numRef>
          </c:cat>
          <c:val>
            <c:numRef>
              <c:f>Sheet1!$C$2:$C$7</c:f>
              <c:numCache>
                <c:formatCode>General</c:formatCode>
                <c:ptCount val="6"/>
                <c:pt idx="0">
                  <c:v>46</c:v>
                </c:pt>
                <c:pt idx="1">
                  <c:v>18</c:v>
                </c:pt>
                <c:pt idx="2">
                  <c:v>5</c:v>
                </c:pt>
                <c:pt idx="3">
                  <c:v>2</c:v>
                </c:pt>
                <c:pt idx="4">
                  <c:v>2</c:v>
                </c:pt>
                <c:pt idx="5">
                  <c:v>1</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3964-4DD8-824E-CEEFCBB0CC42}"/>
            </c:ext>
          </c:extLst>
        </c:ser>
        <c:dLbls>
          <c:showLegendKey val="0"/>
          <c:showVal val="0"/>
          <c:showCatName val="0"/>
          <c:showSerName val="0"/>
          <c:showPercent val="0"/>
          <c:showBubbleSize val="0"/>
        </c:dLbls>
        <c:gapWidth val="75"/>
        <c:axId val="220692856"/>
        <c:axId val="318909328"/>
      </c:barChart>
      <c:catAx>
        <c:axId val="22069285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5 RAG más frecuentes</a:t>
                </a:r>
                <a:endParaRPr lang="es-ES" sz="1600" dirty="0">
                  <a:solidFill>
                    <a:schemeClr val="tx1"/>
                  </a:solidFill>
                </a:endParaRPr>
              </a:p>
            </c:rich>
          </c:tx>
          <c:layout>
            <c:manualLayout>
              <c:xMode val="edge"/>
              <c:yMode val="edge"/>
              <c:x val="0.42425565068968701"/>
              <c:y val="0.8731540101990414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2"/>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18909328"/>
        <c:crosses val="autoZero"/>
        <c:auto val="1"/>
        <c:lblAlgn val="ctr"/>
        <c:lblOffset val="100"/>
        <c:noMultiLvlLbl val="0"/>
      </c:catAx>
      <c:valAx>
        <c:axId val="31890932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dirty="0">
                    <a:solidFill>
                      <a:schemeClr val="tx1"/>
                    </a:solidFill>
                  </a:rPr>
                  <a:t>Incidencia (%)</a:t>
                </a:r>
                <a:endParaRPr lang="es-ES" sz="1600" dirty="0">
                  <a:solidFill>
                    <a:schemeClr val="tx1"/>
                  </a:solidFill>
                </a:endParaRPr>
              </a:p>
            </c:rich>
          </c:tx>
          <c:layout>
            <c:manualLayout>
              <c:xMode val="edge"/>
              <c:yMode val="edge"/>
              <c:x val="2.0211951763714781E-2"/>
              <c:y val="0.325164532966666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tx2"/>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20692856"/>
        <c:crosses val="autoZero"/>
        <c:crossBetween val="between"/>
      </c:valAx>
      <c:spPr>
        <a:noFill/>
        <a:ln>
          <a:noFill/>
        </a:ln>
        <a:effectLst/>
      </c:spPr>
    </c:plotArea>
    <c:legend>
      <c:legendPos val="b"/>
      <c:layout>
        <c:manualLayout>
          <c:xMode val="edge"/>
          <c:yMode val="edge"/>
          <c:x val="0.23662223020084563"/>
          <c:y val="0.29492450840352963"/>
          <c:w val="0.56207971201054441"/>
          <c:h val="0.1231373232855865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Group</c:v>
                </c:pt>
              </c:strCache>
            </c:strRef>
          </c:tx>
          <c:spPr>
            <a:solidFill>
              <a:schemeClr val="accent1"/>
            </a:solidFill>
            <a:ln>
              <a:noFill/>
            </a:ln>
            <a:effectLst/>
          </c:spPr>
          <c:invertIfNegative val="0"/>
          <c:dLbls>
            <c:dLbl>
              <c:idx val="0"/>
              <c:layout>
                <c:manualLayout>
                  <c:x val="0"/>
                  <c:y val="-0.27880671809984203"/>
                </c:manualLayout>
              </c:layout>
              <c:tx>
                <c:rich>
                  <a:bodyPr/>
                  <a:lstStyle/>
                  <a:p>
                    <a:fld id="{6EA168C3-54A2-4DF3-9DCC-90DC647B33C0}" type="CELLRANGE">
                      <a:rPr lang="en-US" dirty="0"/>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0-86E6-4BE3-AEF5-5F63D6771C58}"/>
                </c:ext>
              </c:extLst>
            </c:dLbl>
            <c:dLbl>
              <c:idx val="1"/>
              <c:layout>
                <c:manualLayout>
                  <c:x val="-4.4832686362378471E-17"/>
                  <c:y val="-0.21615352302122592"/>
                </c:manualLayout>
              </c:layout>
              <c:tx>
                <c:rich>
                  <a:bodyPr/>
                  <a:lstStyle/>
                  <a:p>
                    <a:fld id="{4ED6DE06-D057-4515-B15A-5D9B2DF3448A}" type="CELLRANGE">
                      <a:rPr lang="en-US"/>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3-86E6-4BE3-AEF5-5F63D6771C58}"/>
                </c:ext>
              </c:extLst>
            </c:dLbl>
            <c:dLbl>
              <c:idx val="2"/>
              <c:layout>
                <c:manualLayout>
                  <c:x val="-4.4832686362378471E-17"/>
                  <c:y val="-0.34772523268631989"/>
                </c:manualLayout>
              </c:layout>
              <c:tx>
                <c:rich>
                  <a:bodyPr/>
                  <a:lstStyle/>
                  <a:p>
                    <a:fld id="{C66A2B0C-50E3-41FB-8269-FA972FC4C477}" type="CELLRANGE">
                      <a:rPr lang="en-US"/>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2-86E6-4BE3-AEF5-5F63D6771C58}"/>
                </c:ext>
              </c:extLst>
            </c:dLbl>
            <c:dLbl>
              <c:idx val="3"/>
              <c:layout>
                <c:manualLayout>
                  <c:x val="-2.4454475058217472E-3"/>
                  <c:y val="-0.20049022425157181"/>
                </c:manualLayout>
              </c:layout>
              <c:tx>
                <c:rich>
                  <a:bodyPr/>
                  <a:lstStyle/>
                  <a:p>
                    <a:fld id="{3080F1DC-7CAD-40C6-8C7A-C5F6DBB2348E}" type="CELLRANGE">
                      <a:rPr lang="en-US"/>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1-86E6-4BE3-AEF5-5F63D6771C58}"/>
                </c:ext>
              </c:extLst>
            </c:dLbl>
            <c:dLbl>
              <c:idx val="4"/>
              <c:layout>
                <c:manualLayout>
                  <c:x val="3.668171258732486E-3"/>
                  <c:y val="-0.27254139859198045"/>
                </c:manualLayout>
              </c:layout>
              <c:tx>
                <c:rich>
                  <a:bodyPr/>
                  <a:lstStyle/>
                  <a:p>
                    <a:fld id="{F8F03C17-5AA2-4A8E-850F-6A8BE40C0661}" type="CELLRANGE">
                      <a:rPr lang="en-US"/>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4-86E6-4BE3-AEF5-5F63D6771C58}"/>
                </c:ext>
              </c:extLst>
            </c:dLbl>
            <c:dLbl>
              <c:idx val="5"/>
              <c:layout>
                <c:manualLayout>
                  <c:x val="-2.4454475058217472E-3"/>
                  <c:y val="-0.24121480105267235"/>
                </c:manualLayout>
              </c:layout>
              <c:tx>
                <c:rich>
                  <a:bodyPr/>
                  <a:lstStyle/>
                  <a:p>
                    <a:fld id="{05744A1C-8E67-4271-8900-90C7D9AD57F7}" type="CELLRANGE">
                      <a:rPr lang="en-US"/>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5-86E6-4BE3-AEF5-5F63D6771C58}"/>
                </c:ext>
              </c:extLst>
            </c:dLbl>
            <c:dLbl>
              <c:idx val="6"/>
              <c:layout>
                <c:manualLayout>
                  <c:x val="0"/>
                  <c:y val="-0.29447001686949609"/>
                </c:manualLayout>
              </c:layout>
              <c:tx>
                <c:rich>
                  <a:bodyPr/>
                  <a:lstStyle/>
                  <a:p>
                    <a:fld id="{4F939E9A-7C52-44A4-89B0-A135E6AF2AC7}" type="CELLRANGE">
                      <a:rPr lang="en-US"/>
                      <a:pPr/>
                      <a:t>[CELLRANGE]</a:t>
                    </a:fld>
                    <a:endParaRPr lang="en-GB"/>
                  </a:p>
                </c:rich>
              </c:tx>
              <c:dLblPos val="ctr"/>
              <c:showLegendKey val="0"/>
              <c:showVal val="0"/>
              <c:showCatName val="0"/>
              <c:showSerName val="0"/>
              <c:showPercent val="0"/>
              <c:showBubbleSize val="0"/>
              <c:separator>, </c:separator>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6-86E6-4BE3-AEF5-5F63D6771C58}"/>
                </c:ext>
              </c:extLst>
            </c:dLbl>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0"/>
            <c:showCatName val="0"/>
            <c:showSerName val="0"/>
            <c:showPercent val="0"/>
            <c:showBubbleSize val="0"/>
            <c:separator>, </c:separator>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Todos los pacientes</c:v>
                </c:pt>
                <c:pt idx="1">
                  <c:v>Baltimore</c:v>
                </c:pt>
                <c:pt idx="2">
                  <c:v>Seattle</c:v>
                </c:pt>
                <c:pt idx="3">
                  <c:v>Auto-TCMH</c:v>
                </c:pt>
                <c:pt idx="4">
                  <c:v>Alo-TCMH</c:v>
                </c:pt>
                <c:pt idx="5">
                  <c:v>Pre-1994</c:v>
                </c:pt>
                <c:pt idx="6">
                  <c:v>Post-1994</c:v>
                </c:pt>
              </c:strCache>
            </c:strRef>
          </c:cat>
          <c:val>
            <c:numRef>
              <c:f>Sheet1!$B$2:$B$8</c:f>
              <c:numCache>
                <c:formatCode>##,#00</c:formatCode>
                <c:ptCount val="7"/>
                <c:pt idx="0">
                  <c:v>13.7</c:v>
                </c:pt>
                <c:pt idx="1">
                  <c:v>9.6</c:v>
                </c:pt>
                <c:pt idx="2">
                  <c:v>17.3</c:v>
                </c:pt>
                <c:pt idx="3">
                  <c:v>8.6999999999999993</c:v>
                </c:pt>
                <c:pt idx="4">
                  <c:v>12.9</c:v>
                </c:pt>
                <c:pt idx="5">
                  <c:v>11.5</c:v>
                </c:pt>
                <c:pt idx="6">
                  <c:v>14.6</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02D57815-91ED-43cb-92C2-25804820EDAC}">
              <c15:datalabelsRange>
                <c15:f>Sheet1!$B$2:$B$8</c15:f>
                <c15:dlblRangeCache>
                  <c:ptCount val="7"/>
                  <c:pt idx="0">
                    <c:v>13,7</c:v>
                  </c:pt>
                  <c:pt idx="1">
                    <c:v>9,6</c:v>
                  </c:pt>
                  <c:pt idx="2">
                    <c:v>17,3</c:v>
                  </c:pt>
                  <c:pt idx="3">
                    <c:v>8,7</c:v>
                  </c:pt>
                  <c:pt idx="4">
                    <c:v>12,9</c:v>
                  </c:pt>
                  <c:pt idx="5">
                    <c:v>11,5</c:v>
                  </c:pt>
                  <c:pt idx="6">
                    <c:v>14,6</c:v>
                  </c:pt>
                </c15:dlblRangeCache>
              </c15:datalabelsRange>
            </c:ext>
            <c:ext xmlns:c16="http://schemas.microsoft.com/office/drawing/2014/chart" uri="{C3380CC4-5D6E-409C-BE32-E72D297353CC}">
              <c16:uniqueId val="{00000000-F14B-417F-8651-048A15B14080}"/>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Todos los pacientes</c:v>
                </c:pt>
                <c:pt idx="1">
                  <c:v>Baltimore</c:v>
                </c:pt>
                <c:pt idx="2">
                  <c:v>Seattle</c:v>
                </c:pt>
                <c:pt idx="3">
                  <c:v>Auto-TCMH</c:v>
                </c:pt>
                <c:pt idx="4">
                  <c:v>Alo-TCMH</c:v>
                </c:pt>
                <c:pt idx="5">
                  <c:v>Pre-1994</c:v>
                </c:pt>
                <c:pt idx="6">
                  <c:v>Post-1994</c:v>
                </c:pt>
              </c:strCache>
            </c:strRef>
          </c:cat>
          <c:val>
            <c:numRef>
              <c:f>Sheet1!$C$2:$C$8</c:f>
              <c:numCache>
                <c:formatCode>General</c:formatCode>
                <c:ptCount val="7"/>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F14B-417F-8651-048A15B14080}"/>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Todos los pacientes</c:v>
                </c:pt>
                <c:pt idx="1">
                  <c:v>Baltimore</c:v>
                </c:pt>
                <c:pt idx="2">
                  <c:v>Seattle</c:v>
                </c:pt>
                <c:pt idx="3">
                  <c:v>Auto-TCMH</c:v>
                </c:pt>
                <c:pt idx="4">
                  <c:v>Alo-TCMH</c:v>
                </c:pt>
                <c:pt idx="5">
                  <c:v>Pre-1994</c:v>
                </c:pt>
                <c:pt idx="6">
                  <c:v>Post-1994</c:v>
                </c:pt>
              </c:strCache>
            </c:strRef>
          </c:cat>
          <c:val>
            <c:numRef>
              <c:f>Sheet1!$D$2:$D$8</c:f>
              <c:numCache>
                <c:formatCode>General</c:formatCode>
                <c:ptCount val="7"/>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2-F14B-417F-8651-048A15B14080}"/>
            </c:ext>
          </c:extLst>
        </c:ser>
        <c:dLbls>
          <c:dLblPos val="ctr"/>
          <c:showLegendKey val="0"/>
          <c:showVal val="1"/>
          <c:showCatName val="0"/>
          <c:showSerName val="0"/>
          <c:showPercent val="0"/>
          <c:showBubbleSize val="0"/>
        </c:dLbls>
        <c:gapWidth val="150"/>
        <c:overlap val="100"/>
        <c:axId val="318910896"/>
        <c:axId val="318911288"/>
      </c:barChart>
      <c:catAx>
        <c:axId val="318910896"/>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dirty="0"/>
                  <a:t>Grupo</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18911288"/>
        <c:crosses val="autoZero"/>
        <c:auto val="1"/>
        <c:lblAlgn val="ctr"/>
        <c:lblOffset val="100"/>
        <c:noMultiLvlLbl val="0"/>
      </c:catAx>
      <c:valAx>
        <c:axId val="318911288"/>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dirty="0" err="1"/>
                  <a:t>Incidencia</a:t>
                </a:r>
                <a:r>
                  <a:rPr lang="en-GB" baseline="0" dirty="0"/>
                  <a:t> media</a:t>
                </a:r>
                <a:r>
                  <a:rPr lang="en-GB" dirty="0"/>
                  <a:t> (%)</a:t>
                </a:r>
              </a:p>
            </c:rich>
          </c:tx>
          <c:layout>
            <c:manualLayout>
              <c:xMode val="edge"/>
              <c:yMode val="edge"/>
              <c:x val="7.336342517464972E-3"/>
              <c:y val="0.2020474274820100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1"/>
        <c:majorTickMark val="out"/>
        <c:minorTickMark val="none"/>
        <c:tickLblPos val="nextTo"/>
        <c:spPr>
          <a:noFill/>
          <a:ln w="19050">
            <a:solidFill>
              <a:schemeClr val="tx2"/>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18910896"/>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1.5625000000000287E-3"/>
                  <c:y val="-8.6602509550750634E-2"/>
                </c:manualLayout>
              </c:layout>
              <c:tx>
                <c:rich>
                  <a:bodyPr/>
                  <a:lstStyle/>
                  <a:p>
                    <a:fld id="{68CC06AA-5B40-4019-BFF8-37D593C17541}" type="CELLRANGE">
                      <a:rPr lang="en-US"/>
                      <a:pPr/>
                      <a:t>[CELLRANGE]</a:t>
                    </a:fld>
                    <a:endParaRPr lang="en-GB"/>
                  </a:p>
                </c:rich>
              </c:tx>
              <c:dLblPos val="ctr"/>
              <c:showLegendKey val="0"/>
              <c:showVal val="0"/>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0-9536-408B-8856-547257F3A5D6}"/>
                </c:ext>
              </c:extLst>
            </c:dLbl>
            <c:dLbl>
              <c:idx val="1"/>
              <c:layout>
                <c:manualLayout>
                  <c:x val="0"/>
                  <c:y val="-0.36861326915542408"/>
                </c:manualLayout>
              </c:layout>
              <c:tx>
                <c:rich>
                  <a:bodyPr/>
                  <a:lstStyle/>
                  <a:p>
                    <a:fld id="{DDB78E82-09A7-43E3-835F-9F16F1FA461C}" type="CELLRANGE">
                      <a:rPr lang="en-US"/>
                      <a:pPr/>
                      <a:t>[CELLRANGE]</a:t>
                    </a:fld>
                    <a:endParaRPr lang="en-GB"/>
                  </a:p>
                </c:rich>
              </c:tx>
              <c:dLblPos val="ctr"/>
              <c:showLegendKey val="0"/>
              <c:showVal val="0"/>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1-9536-408B-8856-547257F3A5D6}"/>
                </c:ext>
              </c:extLst>
            </c:dLbl>
            <c:dLbl>
              <c:idx val="2"/>
              <c:layout>
                <c:manualLayout>
                  <c:x val="1.5624999999999426E-3"/>
                  <c:y val="-0.183136888054382"/>
                </c:manualLayout>
              </c:layout>
              <c:tx>
                <c:rich>
                  <a:bodyPr/>
                  <a:lstStyle/>
                  <a:p>
                    <a:fld id="{82473D1E-0F59-447A-B1D2-B7086A2BA590}" type="CELLRANGE">
                      <a:rPr lang="en-US"/>
                      <a:pPr/>
                      <a:t>[CELLRANGE]</a:t>
                    </a:fld>
                    <a:endParaRPr lang="en-GB"/>
                  </a:p>
                </c:rich>
              </c:tx>
              <c:dLblPos val="ctr"/>
              <c:showLegendKey val="0"/>
              <c:showVal val="0"/>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2-9536-408B-8856-547257F3A5D6}"/>
                </c:ext>
              </c:extLst>
            </c:dLbl>
            <c:dLbl>
              <c:idx val="3"/>
              <c:layout>
                <c:manualLayout>
                  <c:x val="-3.1250000000000002E-3"/>
                  <c:y val="-0.11848544996553501"/>
                </c:manualLayout>
              </c:layout>
              <c:tx>
                <c:rich>
                  <a:bodyPr/>
                  <a:lstStyle/>
                  <a:p>
                    <a:fld id="{0A8B906C-3D7E-40C7-9961-283C28804747}" type="CELLRANGE">
                      <a:rPr lang="en-US"/>
                      <a:pPr/>
                      <a:t>[CELLRANGE]</a:t>
                    </a:fld>
                    <a:endParaRPr lang="en-GB"/>
                  </a:p>
                </c:rich>
              </c:tx>
              <c:dLblPos val="ctr"/>
              <c:showLegendKey val="0"/>
              <c:showVal val="0"/>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dlblFieldTable/>
                  <c15:showDataLabelsRange val="1"/>
                </c:ext>
                <c:ext xmlns:c16="http://schemas.microsoft.com/office/drawing/2014/chart" uri="{C3380CC4-5D6E-409C-BE32-E72D297353CC}">
                  <c16:uniqueId val="{00000003-9536-408B-8856-547257F3A5D6}"/>
                </c:ext>
              </c:extLst>
            </c:dLbl>
            <c:dLbl>
              <c:idx val="4"/>
              <c:layout>
                <c:manualLayout>
                  <c:x val="-1.5624384842519686E-3"/>
                  <c:y val="-7.516356177799563E-2"/>
                </c:manualLayout>
              </c:layout>
              <c:tx>
                <c:rich>
                  <a:bodyPr/>
                  <a:lstStyle/>
                  <a:p>
                    <a:fld id="{F763EDEE-7DA8-42BC-B572-516FCA8EE985}" type="CELLRANGE">
                      <a:rPr lang="en-US"/>
                      <a:pPr/>
                      <a:t>[CELLRANGE]</a:t>
                    </a:fld>
                    <a:endParaRPr lang="en-GB"/>
                  </a:p>
                </c:rich>
              </c:tx>
              <c:dLblPos val="ctr"/>
              <c:showLegendKey val="0"/>
              <c:showVal val="0"/>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layout>
                    <c:manualLayout>
                      <c:w val="4.4468749999999994E-2"/>
                      <c:h val="5.8198218472805992E-2"/>
                    </c:manualLayout>
                  </c15:layout>
                  <c15:dlblFieldTable/>
                  <c15:showDataLabelsRange val="1"/>
                </c:ext>
                <c:ext xmlns:c16="http://schemas.microsoft.com/office/drawing/2014/chart" uri="{C3380CC4-5D6E-409C-BE32-E72D297353CC}">
                  <c16:uniqueId val="{00000004-31B6-4F97-9812-D06FAE385916}"/>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inEnd"/>
            <c:showLegendKey val="0"/>
            <c:showVal val="0"/>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Leve</c:v>
                </c:pt>
                <c:pt idx="1">
                  <c:v>Moderada</c:v>
                </c:pt>
                <c:pt idx="2">
                  <c:v>Grave</c:v>
                </c:pt>
                <c:pt idx="3">
                  <c:v>Muerte por EVO</c:v>
                </c:pt>
                <c:pt idx="4">
                  <c:v>Not resuelto</c:v>
                </c:pt>
              </c:strCache>
            </c:strRef>
          </c:cat>
          <c:val>
            <c:numRef>
              <c:f>Sheet1!$B$2:$B$6</c:f>
              <c:numCache>
                <c:formatCode>General</c:formatCode>
                <c:ptCount val="5"/>
                <c:pt idx="0">
                  <c:v>8</c:v>
                </c:pt>
                <c:pt idx="1">
                  <c:v>64.400000000000006</c:v>
                </c:pt>
                <c:pt idx="2">
                  <c:v>27.6</c:v>
                </c:pt>
                <c:pt idx="3">
                  <c:v>18.399999999999999</c:v>
                </c:pt>
                <c:pt idx="4">
                  <c:v>9.1999999999999993</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02D57815-91ED-43cb-92C2-25804820EDAC}">
              <c15:datalabelsRange>
                <c15:f>Sheet1!$B$2:$B$6</c15:f>
                <c15:dlblRangeCache>
                  <c:ptCount val="5"/>
                  <c:pt idx="0">
                    <c:v>8</c:v>
                  </c:pt>
                  <c:pt idx="1">
                    <c:v>64,4</c:v>
                  </c:pt>
                  <c:pt idx="2">
                    <c:v>27,6</c:v>
                  </c:pt>
                  <c:pt idx="3">
                    <c:v>18,4</c:v>
                  </c:pt>
                  <c:pt idx="4">
                    <c:v>9,2</c:v>
                  </c:pt>
                </c15:dlblRangeCache>
              </c15:datalabelsRange>
            </c:ext>
            <c:ext xmlns:c16="http://schemas.microsoft.com/office/drawing/2014/chart" uri="{C3380CC4-5D6E-409C-BE32-E72D297353CC}">
              <c16:uniqueId val="{00000000-3F82-4A96-B0A1-8D85397AC2FB}"/>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Leve</c:v>
                </c:pt>
                <c:pt idx="1">
                  <c:v>Moderada</c:v>
                </c:pt>
                <c:pt idx="2">
                  <c:v>Grave</c:v>
                </c:pt>
                <c:pt idx="3">
                  <c:v>Muerte por EVO</c:v>
                </c:pt>
                <c:pt idx="4">
                  <c:v>Not resuelto</c:v>
                </c:pt>
              </c:strCache>
            </c:strRef>
          </c:cat>
          <c:val>
            <c:numRef>
              <c:f>Sheet1!$C$2:$C$6</c:f>
              <c:numCache>
                <c:formatCode>General</c:formatCode>
                <c:ptCount val="5"/>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1-3F82-4A96-B0A1-8D85397AC2FB}"/>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Leve</c:v>
                </c:pt>
                <c:pt idx="1">
                  <c:v>Moderada</c:v>
                </c:pt>
                <c:pt idx="2">
                  <c:v>Grave</c:v>
                </c:pt>
                <c:pt idx="3">
                  <c:v>Muerte por EVO</c:v>
                </c:pt>
                <c:pt idx="4">
                  <c:v>Not resuelto</c:v>
                </c:pt>
              </c:strCache>
            </c:strRef>
          </c:cat>
          <c:val>
            <c:numRef>
              <c:f>Sheet1!$D$2:$D$6</c:f>
              <c:numCache>
                <c:formatCode>General</c:formatCode>
                <c:ptCount val="5"/>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6="http://schemas.microsoft.com/office/drawing/2014/chart" uri="{C3380CC4-5D6E-409C-BE32-E72D297353CC}">
              <c16:uniqueId val="{00000002-3F82-4A96-B0A1-8D85397AC2FB}"/>
            </c:ext>
          </c:extLst>
        </c:ser>
        <c:dLbls>
          <c:dLblPos val="ctr"/>
          <c:showLegendKey val="0"/>
          <c:showVal val="1"/>
          <c:showCatName val="0"/>
          <c:showSerName val="0"/>
          <c:showPercent val="0"/>
          <c:showBubbleSize val="0"/>
        </c:dLbls>
        <c:gapWidth val="150"/>
        <c:overlap val="100"/>
        <c:axId val="318912464"/>
        <c:axId val="318912856"/>
      </c:barChart>
      <c:catAx>
        <c:axId val="318912464"/>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s-ES" sz="1600" b="0" i="0" u="none" strike="noStrike" baseline="0" dirty="0">
                    <a:effectLst/>
                  </a:rPr>
                  <a:t>Resultado</a:t>
                </a:r>
                <a:endParaRPr lang="en-GB"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18912856"/>
        <c:crosses val="autoZero"/>
        <c:auto val="1"/>
        <c:lblAlgn val="ctr"/>
        <c:lblOffset val="100"/>
        <c:noMultiLvlLbl val="0"/>
      </c:catAx>
      <c:valAx>
        <c:axId val="31891285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dirty="0" err="1"/>
                  <a:t>Incidencia</a:t>
                </a:r>
                <a:r>
                  <a:rPr lang="en-GB" baseline="0" dirty="0"/>
                  <a:t> Media de EVO</a:t>
                </a:r>
                <a:r>
                  <a:rPr lang="en-GB" dirty="0"/>
                  <a:t> (%)</a:t>
                </a:r>
              </a:p>
            </c:rich>
          </c:tx>
          <c:layout>
            <c:manualLayout>
              <c:xMode val="edge"/>
              <c:yMode val="edge"/>
              <c:x val="0"/>
              <c:y val="8.343576063034594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18912464"/>
        <c:crosses val="autoZero"/>
        <c:crossBetween val="between"/>
      </c:valAx>
      <c:spPr>
        <a:noFill/>
        <a:ln>
          <a:noFill/>
        </a:ln>
        <a:effectLst/>
      </c:spPr>
    </c:plotArea>
    <c:plotVisOnly val="1"/>
    <c:dispBlanksAs val="gap"/>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F010DFC8-0DF8-49B4-9140-ED9E19F25312}" type="datetimeFigureOut">
              <a:rPr lang="en-GB" smtClean="0"/>
              <a:t>31/07/2017</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FA0AC3AB-3AFB-4036-BDD4-32CAF62A4756}" type="slidenum">
              <a:rPr lang="en-GB" smtClean="0"/>
              <a:t>‹#›</a:t>
            </a:fld>
            <a:endParaRPr lang="en-GB"/>
          </a:p>
        </p:txBody>
      </p:sp>
    </p:spTree>
    <p:extLst>
      <p:ext uri="{BB962C8B-B14F-4D97-AF65-F5344CB8AC3E}">
        <p14:creationId xmlns:p14="http://schemas.microsoft.com/office/powerpoint/2010/main" val="222342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noFill/>
          <a:ln>
            <a:solidFill>
              <a:srgbClr val="000000"/>
            </a:solidFill>
            <a:miter lim="800000"/>
            <a:headEnd/>
            <a:tailEnd/>
          </a:ln>
        </p:spPr>
      </p:sp>
      <p:sp>
        <p:nvSpPr>
          <p:cNvPr id="55299" name="Rectangle 3"/>
          <p:cNvSpPr>
            <a:spLocks noGrp="1"/>
          </p:cNvSpPr>
          <p:nvPr>
            <p:ph type="body" idx="1"/>
          </p:nvPr>
        </p:nvSpPr>
        <p:spPr bwMode="auto">
          <a:noFill/>
        </p:spPr>
        <p:txBody>
          <a:bodyPr/>
          <a:lstStyle/>
          <a:p>
            <a:pPr eaLnBrk="1" hangingPunct="1"/>
            <a:endParaRPr lang="es-ES"/>
          </a:p>
        </p:txBody>
      </p:sp>
    </p:spTree>
    <p:extLst>
      <p:ext uri="{BB962C8B-B14F-4D97-AF65-F5344CB8AC3E}">
        <p14:creationId xmlns:p14="http://schemas.microsoft.com/office/powerpoint/2010/main" val="2421077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Arial" pitchFamily="34" charset="0"/>
              <a:buNone/>
              <a:defRPr/>
            </a:pPr>
            <a:endParaRPr lang="en-GB" b="0" baseline="0" dirty="0">
              <a:latin typeface="Times" charset="0"/>
              <a:cs typeface="+mn-cs"/>
            </a:endParaRPr>
          </a:p>
        </p:txBody>
      </p:sp>
      <p:sp>
        <p:nvSpPr>
          <p:cNvPr id="3174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343" eaLnBrk="0" hangingPunct="0">
              <a:spcBef>
                <a:spcPct val="20000"/>
              </a:spcBef>
              <a:buFont typeface="Arial" charset="0"/>
              <a:buChar char="•"/>
              <a:defRPr sz="3100">
                <a:solidFill>
                  <a:srgbClr val="17375E"/>
                </a:solidFill>
                <a:latin typeface="Calibri" charset="0"/>
                <a:ea typeface="ＭＳ Ｐゴシック" charset="0"/>
              </a:defRPr>
            </a:lvl1pPr>
            <a:lvl2pPr marL="723113" indent="-278120" defTabSz="919343" eaLnBrk="0" hangingPunct="0">
              <a:spcBef>
                <a:spcPct val="20000"/>
              </a:spcBef>
              <a:buFont typeface="Arial" charset="0"/>
              <a:buChar char="•"/>
              <a:defRPr sz="3100">
                <a:solidFill>
                  <a:srgbClr val="17375E"/>
                </a:solidFill>
                <a:latin typeface="Calibri" charset="0"/>
                <a:ea typeface="ＭＳ Ｐゴシック" charset="0"/>
              </a:defRPr>
            </a:lvl2pPr>
            <a:lvl3pPr marL="1112482" indent="-222496" defTabSz="919343" eaLnBrk="0" hangingPunct="0">
              <a:spcBef>
                <a:spcPct val="20000"/>
              </a:spcBef>
              <a:buFont typeface="Arial" charset="0"/>
              <a:buChar char="•"/>
              <a:defRPr sz="3100">
                <a:solidFill>
                  <a:srgbClr val="17375E"/>
                </a:solidFill>
                <a:latin typeface="Calibri" charset="0"/>
                <a:ea typeface="ＭＳ Ｐゴシック" charset="0"/>
              </a:defRPr>
            </a:lvl3pPr>
            <a:lvl4pPr marL="1557475" indent="-222496" defTabSz="919343" eaLnBrk="0" hangingPunct="0">
              <a:spcBef>
                <a:spcPct val="20000"/>
              </a:spcBef>
              <a:buFont typeface="Arial" charset="0"/>
              <a:buChar char="•"/>
              <a:defRPr sz="3100">
                <a:solidFill>
                  <a:srgbClr val="17375E"/>
                </a:solidFill>
                <a:latin typeface="Calibri" charset="0"/>
                <a:ea typeface="ＭＳ Ｐゴシック" charset="0"/>
              </a:defRPr>
            </a:lvl4pPr>
            <a:lvl5pPr marL="2002467" indent="-222496" defTabSz="919343" eaLnBrk="0" hangingPunct="0">
              <a:spcBef>
                <a:spcPct val="20000"/>
              </a:spcBef>
              <a:buFont typeface="Arial" charset="0"/>
              <a:buChar char="•"/>
              <a:defRPr sz="3100">
                <a:solidFill>
                  <a:srgbClr val="17375E"/>
                </a:solidFill>
                <a:latin typeface="Calibri" charset="0"/>
                <a:ea typeface="ＭＳ Ｐゴシック" charset="0"/>
              </a:defRPr>
            </a:lvl5pPr>
            <a:lvl6pPr marL="2447460"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6pPr>
            <a:lvl7pPr marL="2892453"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7pPr>
            <a:lvl8pPr marL="3337446"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8pPr>
            <a:lvl9pPr marL="3782438"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9pPr>
          </a:lstStyle>
          <a:p>
            <a:pPr marL="0" marR="0" lvl="0" indent="0" algn="r" defTabSz="919343" rtl="0" eaLnBrk="0" fontAlgn="auto" latinLnBrk="0" hangingPunct="0">
              <a:lnSpc>
                <a:spcPct val="100000"/>
              </a:lnSpc>
              <a:spcBef>
                <a:spcPct val="0"/>
              </a:spcBef>
              <a:spcAft>
                <a:spcPts val="0"/>
              </a:spcAft>
              <a:buClrTx/>
              <a:buSzTx/>
              <a:buFontTx/>
              <a:buNone/>
              <a:tabLst/>
              <a:defRPr/>
            </a:pPr>
            <a:fld id="{04FBC85A-C94F-1345-8671-9689929FD0C0}" type="slidenum">
              <a:rPr kumimoji="0" lang="en-GB" sz="1300" b="0" i="0" u="none" strike="noStrike" kern="1200" cap="none" spc="0" normalizeH="0" baseline="0" noProof="0" smtClean="0">
                <a:ln>
                  <a:noFill/>
                </a:ln>
                <a:solidFill>
                  <a:prstClr val="black"/>
                </a:solidFill>
                <a:effectLst/>
                <a:uLnTx/>
                <a:uFillTx/>
                <a:latin typeface="Times" charset="0"/>
                <a:ea typeface="ＭＳ Ｐゴシック" charset="0"/>
                <a:cs typeface="+mn-cs"/>
              </a:rPr>
              <a:pPr marL="0" marR="0" lvl="0" indent="0" algn="r" defTabSz="919343" rtl="0" eaLnBrk="0" fontAlgn="auto" latinLnBrk="0" hangingPunct="0">
                <a:lnSpc>
                  <a:spcPct val="100000"/>
                </a:lnSpc>
                <a:spcBef>
                  <a:spcPct val="0"/>
                </a:spcBef>
                <a:spcAft>
                  <a:spcPts val="0"/>
                </a:spcAft>
                <a:buClrTx/>
                <a:buSzTx/>
                <a:buFontTx/>
                <a:buNone/>
                <a:tabLst/>
                <a:defRPr/>
              </a:pPr>
              <a:t>13</a:t>
            </a:fld>
            <a:endParaRPr kumimoji="0" lang="es-ES" sz="1300" b="0" i="0" u="none" strike="noStrike" kern="1200" cap="none" spc="0" normalizeH="0" baseline="0" noProof="0">
              <a:ln>
                <a:noFill/>
              </a:ln>
              <a:solidFill>
                <a:prstClr val="black"/>
              </a:solidFill>
              <a:effectLst/>
              <a:uLnTx/>
              <a:uFillTx/>
              <a:latin typeface="Times" charset="0"/>
              <a:ea typeface="ＭＳ Ｐゴシック" charset="0"/>
              <a:cs typeface="+mn-cs"/>
            </a:endParaRPr>
          </a:p>
        </p:txBody>
      </p:sp>
      <p:sp>
        <p:nvSpPr>
          <p:cNvPr id="31747" name="Slide Image Placeholder 6"/>
          <p:cNvSpPr>
            <a:spLocks noGrp="1" noRot="1" noChangeAspect="1"/>
          </p:cNvSpPr>
          <p:nvPr>
            <p:ph type="sldImg"/>
          </p:nvPr>
        </p:nvSpPr>
        <p:spPr>
          <a:xfrm>
            <a:off x="90488" y="744538"/>
            <a:ext cx="6616700" cy="3722687"/>
          </a:xfrm>
          <a:ln/>
        </p:spPr>
      </p:sp>
    </p:spTree>
    <p:extLst>
      <p:ext uri="{BB962C8B-B14F-4D97-AF65-F5344CB8AC3E}">
        <p14:creationId xmlns:p14="http://schemas.microsoft.com/office/powerpoint/2010/main" val="2916923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90488" y="744538"/>
            <a:ext cx="6616700" cy="3722687"/>
          </a:xfrm>
          <a:ln/>
        </p:spPr>
      </p:sp>
      <p:sp>
        <p:nvSpPr>
          <p:cNvPr id="20483" name="Notes Placeholder 2"/>
          <p:cNvSpPr>
            <a:spLocks noGrp="1"/>
          </p:cNvSpPr>
          <p:nvPr>
            <p:ph type="body" idx="1"/>
          </p:nvPr>
        </p:nvSpPr>
        <p:spPr>
          <a:noFill/>
          <a:ln/>
        </p:spPr>
        <p:txBody>
          <a:bodyPr/>
          <a:lstStyle/>
          <a:p>
            <a:endParaRPr lang="de-DE" b="0" dirty="0">
              <a:latin typeface="Calibri" charset="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9B354-1402-CF4E-A5B2-EDF5CA97B108}"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511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600" indent="-228600" eaLnBrk="1" hangingPunct="1">
              <a:spcBef>
                <a:spcPct val="0"/>
              </a:spcBef>
              <a:buClr>
                <a:srgbClr val="000000"/>
              </a:buClr>
              <a:buFont typeface="Calibri" pitchFamily="34" charset="0"/>
              <a:buChar char="•"/>
              <a:defRPr/>
            </a:pPr>
            <a:endParaRPr lang="en-GB" dirty="0"/>
          </a:p>
          <a:p>
            <a:pPr marL="228600" indent="-228600" eaLnBrk="1" hangingPunct="1">
              <a:spcBef>
                <a:spcPct val="0"/>
              </a:spcBef>
              <a:buClr>
                <a:srgbClr val="000000"/>
              </a:buClr>
              <a:buFont typeface="Calibri" pitchFamily="34" charset="0"/>
              <a:buNone/>
              <a:defRPr/>
            </a:pPr>
            <a:endParaRPr lang="en-GB" dirty="0"/>
          </a:p>
          <a:p>
            <a:pPr marL="228600" indent="-228600" eaLnBrk="1" hangingPunct="1">
              <a:spcBef>
                <a:spcPct val="0"/>
              </a:spcBef>
              <a:buClr>
                <a:srgbClr val="000000"/>
              </a:buClr>
              <a:buFont typeface="Calibri" pitchFamily="34" charset="0"/>
              <a:buAutoNum type="arabicPeriod"/>
              <a:defRPr/>
            </a:pPr>
            <a:endParaRPr lang="en-GB" dirty="0"/>
          </a:p>
        </p:txBody>
      </p:sp>
      <p:sp>
        <p:nvSpPr>
          <p:cNvPr id="62468" name="Slide Number Placeholder 3"/>
          <p:cNvSpPr>
            <a:spLocks noGrp="1"/>
          </p:cNvSpPr>
          <p:nvPr>
            <p:ph type="sldNum" sz="quarter" idx="5"/>
          </p:nvPr>
        </p:nvSpPr>
        <p:spPr bwMode="auto">
          <a:noFill/>
          <a:ln>
            <a:miter lim="800000"/>
            <a:headEnd/>
            <a:tailEnd/>
          </a:ln>
        </p:spPr>
        <p:txBody>
          <a:bodyPr/>
          <a:lstStyle/>
          <a:p>
            <a:r>
              <a:rPr lang="en-GB"/>
              <a:t>8</a:t>
            </a:r>
          </a:p>
        </p:txBody>
      </p:sp>
    </p:spTree>
    <p:extLst>
      <p:ext uri="{BB962C8B-B14F-4D97-AF65-F5344CB8AC3E}">
        <p14:creationId xmlns:p14="http://schemas.microsoft.com/office/powerpoint/2010/main" val="2734957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GB" b="1" baseline="0" dirty="0">
              <a:latin typeface="Times" charset="0"/>
              <a:cs typeface="+mn-cs"/>
            </a:endParaRPr>
          </a:p>
        </p:txBody>
      </p:sp>
      <p:sp>
        <p:nvSpPr>
          <p:cNvPr id="3174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343" eaLnBrk="0" hangingPunct="0">
              <a:spcBef>
                <a:spcPct val="20000"/>
              </a:spcBef>
              <a:buFont typeface="Arial" charset="0"/>
              <a:buChar char="•"/>
              <a:defRPr sz="3100">
                <a:solidFill>
                  <a:srgbClr val="17375E"/>
                </a:solidFill>
                <a:latin typeface="Calibri" charset="0"/>
                <a:ea typeface="ＭＳ Ｐゴシック" charset="0"/>
              </a:defRPr>
            </a:lvl1pPr>
            <a:lvl2pPr marL="723113" indent="-278120" defTabSz="919343" eaLnBrk="0" hangingPunct="0">
              <a:spcBef>
                <a:spcPct val="20000"/>
              </a:spcBef>
              <a:buFont typeface="Arial" charset="0"/>
              <a:buChar char="•"/>
              <a:defRPr sz="3100">
                <a:solidFill>
                  <a:srgbClr val="17375E"/>
                </a:solidFill>
                <a:latin typeface="Calibri" charset="0"/>
                <a:ea typeface="ＭＳ Ｐゴシック" charset="0"/>
              </a:defRPr>
            </a:lvl2pPr>
            <a:lvl3pPr marL="1112482" indent="-222496" defTabSz="919343" eaLnBrk="0" hangingPunct="0">
              <a:spcBef>
                <a:spcPct val="20000"/>
              </a:spcBef>
              <a:buFont typeface="Arial" charset="0"/>
              <a:buChar char="•"/>
              <a:defRPr sz="3100">
                <a:solidFill>
                  <a:srgbClr val="17375E"/>
                </a:solidFill>
                <a:latin typeface="Calibri" charset="0"/>
                <a:ea typeface="ＭＳ Ｐゴシック" charset="0"/>
              </a:defRPr>
            </a:lvl3pPr>
            <a:lvl4pPr marL="1557475" indent="-222496" defTabSz="919343" eaLnBrk="0" hangingPunct="0">
              <a:spcBef>
                <a:spcPct val="20000"/>
              </a:spcBef>
              <a:buFont typeface="Arial" charset="0"/>
              <a:buChar char="•"/>
              <a:defRPr sz="3100">
                <a:solidFill>
                  <a:srgbClr val="17375E"/>
                </a:solidFill>
                <a:latin typeface="Calibri" charset="0"/>
                <a:ea typeface="ＭＳ Ｐゴシック" charset="0"/>
              </a:defRPr>
            </a:lvl4pPr>
            <a:lvl5pPr marL="2002467" indent="-222496" defTabSz="919343" eaLnBrk="0" hangingPunct="0">
              <a:spcBef>
                <a:spcPct val="20000"/>
              </a:spcBef>
              <a:buFont typeface="Arial" charset="0"/>
              <a:buChar char="•"/>
              <a:defRPr sz="3100">
                <a:solidFill>
                  <a:srgbClr val="17375E"/>
                </a:solidFill>
                <a:latin typeface="Calibri" charset="0"/>
                <a:ea typeface="ＭＳ Ｐゴシック" charset="0"/>
              </a:defRPr>
            </a:lvl5pPr>
            <a:lvl6pPr marL="2447460"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6pPr>
            <a:lvl7pPr marL="2892453"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7pPr>
            <a:lvl8pPr marL="3337446"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8pPr>
            <a:lvl9pPr marL="3782438"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9pPr>
          </a:lstStyle>
          <a:p>
            <a:pPr marL="0" marR="0" lvl="0" indent="0" algn="r" defTabSz="919343" rtl="0" eaLnBrk="0" fontAlgn="auto" latinLnBrk="0" hangingPunct="0">
              <a:lnSpc>
                <a:spcPct val="100000"/>
              </a:lnSpc>
              <a:spcBef>
                <a:spcPct val="0"/>
              </a:spcBef>
              <a:spcAft>
                <a:spcPts val="0"/>
              </a:spcAft>
              <a:buClrTx/>
              <a:buSzTx/>
              <a:buFontTx/>
              <a:buNone/>
              <a:tabLst/>
              <a:defRPr/>
            </a:pPr>
            <a:fld id="{04FBC85A-C94F-1345-8671-9689929FD0C0}" type="slidenum">
              <a:rPr kumimoji="0" lang="en-GB" sz="1300" b="0" i="0" u="none" strike="noStrike" kern="1200" cap="none" spc="0" normalizeH="0" baseline="0" noProof="0" smtClean="0">
                <a:ln>
                  <a:noFill/>
                </a:ln>
                <a:solidFill>
                  <a:prstClr val="black"/>
                </a:solidFill>
                <a:effectLst/>
                <a:uLnTx/>
                <a:uFillTx/>
                <a:latin typeface="Times" charset="0"/>
                <a:ea typeface="ＭＳ Ｐゴシック" charset="0"/>
                <a:cs typeface="+mn-cs"/>
              </a:rPr>
              <a:pPr marL="0" marR="0" lvl="0" indent="0" algn="r" defTabSz="919343" rtl="0" eaLnBrk="0" fontAlgn="auto" latinLnBrk="0" hangingPunct="0">
                <a:lnSpc>
                  <a:spcPct val="100000"/>
                </a:lnSpc>
                <a:spcBef>
                  <a:spcPct val="0"/>
                </a:spcBef>
                <a:spcAft>
                  <a:spcPts val="0"/>
                </a:spcAft>
                <a:buClrTx/>
                <a:buSzTx/>
                <a:buFontTx/>
                <a:buNone/>
                <a:tabLst/>
                <a:defRPr/>
              </a:pPr>
              <a:t>17</a:t>
            </a:fld>
            <a:endParaRPr kumimoji="0" lang="es-ES" sz="1300" b="0" i="0" u="none" strike="noStrike" kern="1200" cap="none" spc="0" normalizeH="0" baseline="0" noProof="0">
              <a:ln>
                <a:noFill/>
              </a:ln>
              <a:solidFill>
                <a:prstClr val="black"/>
              </a:solidFill>
              <a:effectLst/>
              <a:uLnTx/>
              <a:uFillTx/>
              <a:latin typeface="Times" charset="0"/>
              <a:ea typeface="ＭＳ Ｐゴシック" charset="0"/>
              <a:cs typeface="+mn-cs"/>
            </a:endParaRPr>
          </a:p>
        </p:txBody>
      </p:sp>
      <p:sp>
        <p:nvSpPr>
          <p:cNvPr id="31747" name="Slide Image Placeholder 6"/>
          <p:cNvSpPr>
            <a:spLocks noGrp="1" noRot="1" noChangeAspect="1"/>
          </p:cNvSpPr>
          <p:nvPr>
            <p:ph type="sldImg"/>
          </p:nvPr>
        </p:nvSpPr>
        <p:spPr>
          <a:xfrm>
            <a:off x="90488" y="744538"/>
            <a:ext cx="6616700" cy="3722687"/>
          </a:xfrm>
          <a:ln/>
        </p:spPr>
      </p:sp>
    </p:spTree>
    <p:extLst>
      <p:ext uri="{BB962C8B-B14F-4D97-AF65-F5344CB8AC3E}">
        <p14:creationId xmlns:p14="http://schemas.microsoft.com/office/powerpoint/2010/main" val="2039782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indent="0">
              <a:buFont typeface="Arial" pitchFamily="34" charset="0"/>
              <a:buNone/>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2881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171450" indent="-171450" eaLnBrk="1" hangingPunct="1">
              <a:spcBef>
                <a:spcPct val="0"/>
              </a:spcBef>
              <a:buClr>
                <a:srgbClr val="000000"/>
              </a:buClr>
              <a:buFont typeface="Calibri" pitchFamily="34" charset="0"/>
              <a:buChar char="•"/>
              <a:defRPr/>
            </a:pPr>
            <a:endParaRPr lang="en-GB" dirty="0"/>
          </a:p>
        </p:txBody>
      </p:sp>
      <p:sp>
        <p:nvSpPr>
          <p:cNvPr id="60420" name="Slide Number Placeholder 3"/>
          <p:cNvSpPr>
            <a:spLocks noGrp="1"/>
          </p:cNvSpPr>
          <p:nvPr>
            <p:ph type="sldNum" sz="quarter" idx="5"/>
          </p:nvPr>
        </p:nvSpPr>
        <p:spPr bwMode="auto">
          <a:noFill/>
          <a:ln>
            <a:miter lim="800000"/>
            <a:headEnd/>
            <a:tailEnd/>
          </a:ln>
        </p:spPr>
        <p:txBody>
          <a:bodyPr/>
          <a:lstStyle/>
          <a:p>
            <a:r>
              <a:rPr lang="en-GB"/>
              <a:t>6</a:t>
            </a:r>
          </a:p>
        </p:txBody>
      </p:sp>
    </p:spTree>
    <p:extLst>
      <p:ext uri="{BB962C8B-B14F-4D97-AF65-F5344CB8AC3E}">
        <p14:creationId xmlns:p14="http://schemas.microsoft.com/office/powerpoint/2010/main" val="21217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0989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3873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6941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27</a:t>
            </a:fld>
            <a:endParaRPr lang="es-ES"/>
          </a:p>
        </p:txBody>
      </p:sp>
    </p:spTree>
    <p:extLst>
      <p:ext uri="{BB962C8B-B14F-4D97-AF65-F5344CB8AC3E}">
        <p14:creationId xmlns:p14="http://schemas.microsoft.com/office/powerpoint/2010/main" val="4203341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bwMode="auto">
          <a:noFill/>
          <a:ln>
            <a:solidFill>
              <a:srgbClr val="000000"/>
            </a:solidFill>
            <a:miter lim="800000"/>
            <a:headEnd/>
            <a:tailEnd/>
          </a:ln>
        </p:spPr>
      </p:sp>
      <p:sp>
        <p:nvSpPr>
          <p:cNvPr id="56323" name="Rectangle 3"/>
          <p:cNvSpPr>
            <a:spLocks noGrp="1"/>
          </p:cNvSpPr>
          <p:nvPr>
            <p:ph type="body" idx="1"/>
          </p:nvPr>
        </p:nvSpPr>
        <p:spPr bwMode="auto">
          <a:noFill/>
        </p:spPr>
        <p:txBody>
          <a:bodyPr/>
          <a:lstStyle/>
          <a:p>
            <a:pPr eaLnBrk="1" hangingPunct="1"/>
            <a:endParaRPr lang="es-ES"/>
          </a:p>
        </p:txBody>
      </p:sp>
    </p:spTree>
    <p:extLst>
      <p:ext uri="{BB962C8B-B14F-4D97-AF65-F5344CB8AC3E}">
        <p14:creationId xmlns:p14="http://schemas.microsoft.com/office/powerpoint/2010/main" val="1411469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p:spPr>
      </p:sp>
      <p:sp>
        <p:nvSpPr>
          <p:cNvPr id="65539" name="Rectangle 3"/>
          <p:cNvSpPr>
            <a:spLocks noGrp="1"/>
          </p:cNvSpPr>
          <p:nvPr>
            <p:ph type="body" idx="1"/>
          </p:nvPr>
        </p:nvSpPr>
        <p:spPr bwMode="auto">
          <a:noFill/>
        </p:spPr>
        <p:txBody>
          <a:bodyPr/>
          <a:lstStyle/>
          <a:p>
            <a:pPr eaLnBrk="1" hangingPunct="1"/>
            <a:endParaRPr lang="es-ES"/>
          </a:p>
        </p:txBody>
      </p:sp>
    </p:spTree>
    <p:extLst>
      <p:ext uri="{BB962C8B-B14F-4D97-AF65-F5344CB8AC3E}">
        <p14:creationId xmlns:p14="http://schemas.microsoft.com/office/powerpoint/2010/main" val="1630746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812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a:lstStyle/>
          <a:p>
            <a:pPr eaLnBrk="1" hangingPunct="1">
              <a:spcBef>
                <a:spcPct val="0"/>
              </a:spcBef>
            </a:pPr>
            <a:endParaRPr lang="en-GB" dirty="0"/>
          </a:p>
        </p:txBody>
      </p:sp>
      <p:sp>
        <p:nvSpPr>
          <p:cNvPr id="68612"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14</a:t>
            </a:r>
          </a:p>
        </p:txBody>
      </p:sp>
    </p:spTree>
    <p:extLst>
      <p:ext uri="{BB962C8B-B14F-4D97-AF65-F5344CB8AC3E}">
        <p14:creationId xmlns:p14="http://schemas.microsoft.com/office/powerpoint/2010/main" val="4285745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a:lstStyle/>
          <a:p>
            <a:pPr eaLnBrk="1" hangingPunct="1"/>
            <a:endParaRPr lang="es-ES"/>
          </a:p>
        </p:txBody>
      </p:sp>
    </p:spTree>
    <p:extLst>
      <p:ext uri="{BB962C8B-B14F-4D97-AF65-F5344CB8AC3E}">
        <p14:creationId xmlns:p14="http://schemas.microsoft.com/office/powerpoint/2010/main" val="1758293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865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1172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791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6583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176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895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9419E9-99BC-B841-BA13-6D4EB7A4FA3E}" type="slidenum">
              <a:rPr kumimoji="0" lang="it-IT"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10" name="Rectangle 2"/>
          <p:cNvSpPr>
            <a:spLocks noGrp="1" noRot="1" noChangeAspect="1" noChangeArrowheads="1" noTextEdit="1"/>
          </p:cNvSpPr>
          <p:nvPr>
            <p:ph type="sldImg"/>
          </p:nvPr>
        </p:nvSpPr>
        <p:spPr>
          <a:xfrm>
            <a:off x="90488" y="744538"/>
            <a:ext cx="6616700" cy="3722687"/>
          </a:xfrm>
          <a:ln/>
          <a:extLs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sp>
      <p:sp>
        <p:nvSpPr>
          <p:cNvPr id="43011" name="Rectangle 3"/>
          <p:cNvSpPr>
            <a:spLocks noGrp="1" noChangeArrowheads="1"/>
          </p:cNvSpPr>
          <p:nvPr>
            <p:ph type="body" idx="1"/>
          </p:nvPr>
        </p:nvSpPr>
        <p:spPr>
          <a:xfrm>
            <a:off x="906357" y="4715909"/>
            <a:ext cx="4984962" cy="4467701"/>
          </a:xfrm>
        </p:spPr>
        <p:txBody>
          <a:bodyPr/>
          <a:lstStyle/>
          <a:p>
            <a:pPr eaLnBrk="1" hangingPunct="1">
              <a:defRPr/>
            </a:pPr>
            <a:endParaRPr lang="en-GB" dirty="0"/>
          </a:p>
        </p:txBody>
      </p:sp>
    </p:spTree>
    <p:extLst>
      <p:ext uri="{BB962C8B-B14F-4D97-AF65-F5344CB8AC3E}">
        <p14:creationId xmlns:p14="http://schemas.microsoft.com/office/powerpoint/2010/main" val="4128589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s-ES" dirty="0"/>
              <a:t> </a:t>
            </a:r>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269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730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211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086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709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8594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937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6523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7027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568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0730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431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283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270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83920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9704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62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90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1146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301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310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0AC3AB-3AFB-4036-BDD4-32CAF62A475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67777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252" y="-18009"/>
            <a:ext cx="12199251" cy="6876009"/>
          </a:xfrm>
          <a:prstGeom prst="rect">
            <a:avLst/>
          </a:prstGeom>
        </p:spPr>
      </p:pic>
      <p:sp>
        <p:nvSpPr>
          <p:cNvPr id="8" name="Rectangle 7"/>
          <p:cNvSpPr/>
          <p:nvPr userDrawn="1"/>
        </p:nvSpPr>
        <p:spPr>
          <a:xfrm>
            <a:off x="-22577" y="4653136"/>
            <a:ext cx="12214577"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59" y="4904950"/>
            <a:ext cx="1239013" cy="1584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59170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86720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62500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947131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a:solidFill>
                  <a:srgbClr val="6BA2B9"/>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228600" indent="-228600">
              <a:defRPr>
                <a:solidFill>
                  <a:srgbClr val="8A8A8D"/>
                </a:solidFill>
                <a:latin typeface="Arial" pitchFamily="34" charset="0"/>
                <a:cs typeface="Arial" pitchFamily="34" charset="0"/>
              </a:defRPr>
            </a:lvl1pPr>
            <a:lvl2pPr marL="541338" indent="-288925">
              <a:defRPr>
                <a:solidFill>
                  <a:srgbClr val="8A8A8D"/>
                </a:solidFill>
                <a:latin typeface="Arial" pitchFamily="34" charset="0"/>
                <a:cs typeface="Arial" pitchFamily="34" charset="0"/>
              </a:defRPr>
            </a:lvl2pPr>
            <a:lvl3pPr marL="793750" indent="-252413">
              <a:defRPr>
                <a:solidFill>
                  <a:srgbClr val="8A8A8D"/>
                </a:solidFill>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p>
            <a:fld id="{92208B48-92AE-4972-9DDE-0E1A9C090EF6}" type="datetimeFigureOut">
              <a:rPr lang="en-GB" smtClean="0">
                <a:solidFill>
                  <a:srgbClr val="850C70">
                    <a:tint val="75000"/>
                  </a:srgbClr>
                </a:solidFill>
              </a:rPr>
              <a:pPr/>
              <a:t>31/07/2017</a:t>
            </a:fld>
            <a:endParaRPr lang="en-GB">
              <a:solidFill>
                <a:srgbClr val="850C70">
                  <a:tint val="75000"/>
                </a:srgbClr>
              </a:solidFill>
            </a:endParaRPr>
          </a:p>
        </p:txBody>
      </p:sp>
      <p:sp>
        <p:nvSpPr>
          <p:cNvPr id="5" name="Footer Placeholder 4"/>
          <p:cNvSpPr>
            <a:spLocks noGrp="1"/>
          </p:cNvSpPr>
          <p:nvPr>
            <p:ph type="ftr" sz="quarter" idx="11"/>
          </p:nvPr>
        </p:nvSpPr>
        <p:spPr/>
        <p:txBody>
          <a:bodyPr/>
          <a:lstStyle/>
          <a:p>
            <a:endParaRPr lang="en-GB">
              <a:solidFill>
                <a:srgbClr val="850C70">
                  <a:tint val="75000"/>
                </a:srgbClr>
              </a:solidFill>
            </a:endParaRPr>
          </a:p>
        </p:txBody>
      </p:sp>
      <p:sp>
        <p:nvSpPr>
          <p:cNvPr id="6" name="Slide Number Placeholder 5"/>
          <p:cNvSpPr>
            <a:spLocks noGrp="1"/>
          </p:cNvSpPr>
          <p:nvPr>
            <p:ph type="sldNum" sz="quarter" idx="12"/>
          </p:nvPr>
        </p:nvSpPr>
        <p:spPr/>
        <p:txBody>
          <a:bodyPr/>
          <a:lstStyle/>
          <a:p>
            <a:fld id="{D9194107-E5DB-4952-9B6B-5DDEF9579671}" type="slidenum">
              <a:rPr lang="en-GB" smtClean="0">
                <a:solidFill>
                  <a:srgbClr val="850C70">
                    <a:tint val="75000"/>
                  </a:srgbClr>
                </a:solidFill>
              </a:rPr>
              <a:pPr/>
              <a:t>‹#›</a:t>
            </a:fld>
            <a:endParaRPr lang="en-GB">
              <a:solidFill>
                <a:srgbClr val="850C70">
                  <a:tint val="75000"/>
                </a:srgbClr>
              </a:solidFill>
            </a:endParaRPr>
          </a:p>
        </p:txBody>
      </p:sp>
      <p:cxnSp>
        <p:nvCxnSpPr>
          <p:cNvPr id="7" name="Straight Connector 6"/>
          <p:cNvCxnSpPr/>
          <p:nvPr userDrawn="1"/>
        </p:nvCxnSpPr>
        <p:spPr>
          <a:xfrm>
            <a:off x="11094720" y="1447929"/>
            <a:ext cx="1097281" cy="0"/>
          </a:xfrm>
          <a:prstGeom prst="line">
            <a:avLst/>
          </a:prstGeom>
          <a:ln w="38100">
            <a:solidFill>
              <a:srgbClr val="8A8A8D"/>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445313"/>
            <a:ext cx="10546080" cy="0"/>
          </a:xfrm>
          <a:prstGeom prst="line">
            <a:avLst/>
          </a:prstGeom>
          <a:ln w="38100">
            <a:solidFill>
              <a:srgbClr val="8A8A8D"/>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20428" y="1247061"/>
            <a:ext cx="394874" cy="392906"/>
          </a:xfrm>
          <a:prstGeom prst="rect">
            <a:avLst/>
          </a:prstGeom>
        </p:spPr>
      </p:pic>
    </p:spTree>
    <p:extLst>
      <p:ext uri="{BB962C8B-B14F-4D97-AF65-F5344CB8AC3E}">
        <p14:creationId xmlns:p14="http://schemas.microsoft.com/office/powerpoint/2010/main" val="1823460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8" name="Rectangle 7"/>
          <p:cNvSpPr/>
          <p:nvPr userDrawn="1"/>
        </p:nvSpPr>
        <p:spPr>
          <a:xfrm>
            <a:off x="0" y="3068960"/>
            <a:ext cx="12192000" cy="378904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3493455"/>
            <a:ext cx="11760739" cy="1879761"/>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13" y="188640"/>
            <a:ext cx="2127044" cy="1069825"/>
          </a:xfrm>
          <a:prstGeom prst="rect">
            <a:avLst/>
          </a:prstGeom>
        </p:spPr>
      </p:pic>
    </p:spTree>
    <p:extLst>
      <p:ext uri="{BB962C8B-B14F-4D97-AF65-F5344CB8AC3E}">
        <p14:creationId xmlns:p14="http://schemas.microsoft.com/office/powerpoint/2010/main" val="4114823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08434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7" name="Rectangle 6"/>
          <p:cNvSpPr/>
          <p:nvPr userDrawn="1"/>
        </p:nvSpPr>
        <p:spPr>
          <a:xfrm>
            <a:off x="-22577" y="-27386"/>
            <a:ext cx="12214577" cy="4320482"/>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690" y="260648"/>
            <a:ext cx="829323" cy="1676142"/>
          </a:xfrm>
          <a:prstGeom prst="rect">
            <a:avLst/>
          </a:prstGeom>
        </p:spPr>
      </p:pic>
    </p:spTree>
    <p:extLst>
      <p:ext uri="{BB962C8B-B14F-4D97-AF65-F5344CB8AC3E}">
        <p14:creationId xmlns:p14="http://schemas.microsoft.com/office/powerpoint/2010/main" val="2041298634"/>
      </p:ext>
    </p:extLst>
  </p:cSld>
  <p:clrMapOvr>
    <a:masterClrMapping/>
  </p:clrMapOvr>
  <p:extLst mod="1">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261162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09748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435402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844752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252" y="-18009"/>
            <a:ext cx="12199251" cy="6876009"/>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59" y="188640"/>
            <a:ext cx="1239013" cy="1584000"/>
          </a:xfrm>
          <a:prstGeom prst="rect">
            <a:avLst/>
          </a:prstGeom>
        </p:spPr>
      </p:pic>
    </p:spTree>
    <p:extLst>
      <p:ext uri="{BB962C8B-B14F-4D97-AF65-F5344CB8AC3E}">
        <p14:creationId xmlns:p14="http://schemas.microsoft.com/office/powerpoint/2010/main" val="2688855914"/>
      </p:ext>
    </p:extLst>
  </p:cSld>
  <p:clrMapOvr>
    <a:masterClrMapping/>
  </p:clrMapOvr>
  <p:extLst>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428155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08186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9510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7252" y="-18009"/>
            <a:ext cx="12199251" cy="6876009"/>
          </a:xfrm>
          <a:prstGeom prst="rect">
            <a:avLst/>
          </a:prstGeom>
        </p:spPr>
      </p:pic>
      <p:sp>
        <p:nvSpPr>
          <p:cNvPr id="8" name="Rectangle 7"/>
          <p:cNvSpPr/>
          <p:nvPr userDrawn="1"/>
        </p:nvSpPr>
        <p:spPr>
          <a:xfrm>
            <a:off x="-22577" y="4653136"/>
            <a:ext cx="12214577"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59" y="4904950"/>
            <a:ext cx="1239013" cy="158400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206478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27098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7252" y="-18009"/>
            <a:ext cx="12199251" cy="6876009"/>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9359" y="188640"/>
            <a:ext cx="1239013" cy="1584000"/>
          </a:xfrm>
          <a:prstGeom prst="rect">
            <a:avLst/>
          </a:prstGeom>
        </p:spPr>
      </p:pic>
    </p:spTree>
    <p:extLst>
      <p:ext uri="{BB962C8B-B14F-4D97-AF65-F5344CB8AC3E}">
        <p14:creationId xmlns:p14="http://schemas.microsoft.com/office/powerpoint/2010/main" val="3154490859"/>
      </p:ext>
    </p:extLst>
  </p:cSld>
  <p:clrMapOvr>
    <a:masterClrMapping/>
  </p:clrMapOvr>
  <p:extLst>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CFE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31/07/2017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1" name="Straight Connector 10"/>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5"/>
                </a:gs>
                <a:gs pos="80000">
                  <a:schemeClr val="accent3"/>
                </a:gs>
                <a:gs pos="60000">
                  <a:schemeClr val="accent2"/>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spTree>
    <p:extLst>
      <p:ext uri="{BB962C8B-B14F-4D97-AF65-F5344CB8AC3E}">
        <p14:creationId xmlns:p14="http://schemas.microsoft.com/office/powerpoint/2010/main" val="23391796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CFE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31/07/2017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1" name="Straight Connector 10"/>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5"/>
                </a:gs>
                <a:gs pos="80000">
                  <a:schemeClr val="accent3"/>
                </a:gs>
                <a:gs pos="60000">
                  <a:schemeClr val="accent2"/>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spTree>
    <p:extLst>
      <p:ext uri="{BB962C8B-B14F-4D97-AF65-F5344CB8AC3E}">
        <p14:creationId xmlns:p14="http://schemas.microsoft.com/office/powerpoint/2010/main" val="181710919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152128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31/07/2017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2"/>
                </a:gs>
                <a:gs pos="80000">
                  <a:schemeClr val="accent5"/>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39077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odule%204_VOD%20management%20FINAL%20approved.pptx#-1,4,Assessment and management of VOD" TargetMode="Externa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hyperlink" Target="Module%201_HSCT%20FINAL%20approved.pptx#-1,4,Haematopoietic stem cell transplantation" TargetMode="External"/><Relationship Id="rId1" Type="http://schemas.openxmlformats.org/officeDocument/2006/relationships/slideLayout" Target="../slideLayouts/slideLayout14.xml"/><Relationship Id="rId6" Type="http://schemas.openxmlformats.org/officeDocument/2006/relationships/hyperlink" Target="Module%203_Clinical%20VOD%20FINAL%20approved.pptx#-1,4,Diagnosis of VOD" TargetMode="External"/><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hyperlink" Target="Module%205_Case%20studies%20FINAL%20approved.pptx#-1,4,VOD case studies" TargetMode="External"/><Relationship Id="rId4" Type="http://schemas.openxmlformats.org/officeDocument/2006/relationships/hyperlink" Target="Module%202_VOD%20pathophysiology%20FINAL%20approved.pptx#-1,4,Pathophysiology of VOD" TargetMode="Externa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nature.com/bmt/journal/v51/n7/pdf/bmt2016130a.pdf"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M&#243;dulo%202_Patofisiolog&#237;a%20de%20la%20EVO_ES.pptx#4. M&#243;dulo 2:  Fisiopatolog&#237;a de la  enfermedad venooclusiva"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1.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3.png"/><Relationship Id="rId4"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hyperlink" Target="M&#243;dulo%202_Patofisiolog&#237;a%20de%20la%20EVO_ES.pptx#4. M&#243;dulo 2:  Fisiopatolog&#237;a de la  enfermedad venooclusiva"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s-ES" dirty="0"/>
              <a:t>Manejo activo de la enfermedad </a:t>
            </a:r>
            <a:r>
              <a:rPr lang="es-ES" dirty="0" err="1"/>
              <a:t>venooclusiva</a:t>
            </a:r>
            <a:r>
              <a:rPr lang="es-ES"/>
              <a:t> (EVO)</a:t>
            </a:r>
            <a:br/>
            <a:endParaRPr lang="es-ES" dirty="0"/>
          </a:p>
        </p:txBody>
      </p:sp>
      <p:grpSp>
        <p:nvGrpSpPr>
          <p:cNvPr id="3" name="Group 2"/>
          <p:cNvGrpSpPr>
            <a:grpSpLocks noChangeAspect="1"/>
          </p:cNvGrpSpPr>
          <p:nvPr/>
        </p:nvGrpSpPr>
        <p:grpSpPr>
          <a:xfrm>
            <a:off x="650953" y="4380885"/>
            <a:ext cx="1260000" cy="1260000"/>
            <a:chOff x="6732240" y="1043290"/>
            <a:chExt cx="972000" cy="972000"/>
          </a:xfrm>
        </p:grpSpPr>
        <p:sp>
          <p:nvSpPr>
            <p:cNvPr id="4" name="Rounded Rectangle 3"/>
            <p:cNvSpPr/>
            <p:nvPr userDrawn="1"/>
          </p:nvSpPr>
          <p:spPr>
            <a:xfrm>
              <a:off x="6732240" y="1043290"/>
              <a:ext cx="972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hlinkClick r:id="rId2" action="ppaction://hlinkpres?slideindex=4&amp;slidetitle=Haematopoietic stem cell transplanta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5163" y="1078507"/>
              <a:ext cx="446078" cy="901567"/>
            </a:xfrm>
            <a:prstGeom prst="rect">
              <a:avLst/>
            </a:prstGeom>
          </p:spPr>
        </p:pic>
      </p:grpSp>
      <p:grpSp>
        <p:nvGrpSpPr>
          <p:cNvPr id="6" name="Group 5"/>
          <p:cNvGrpSpPr>
            <a:grpSpLocks noChangeAspect="1"/>
          </p:cNvGrpSpPr>
          <p:nvPr/>
        </p:nvGrpSpPr>
        <p:grpSpPr>
          <a:xfrm>
            <a:off x="3059253" y="4380885"/>
            <a:ext cx="1260000" cy="1260000"/>
            <a:chOff x="6732240" y="1043290"/>
            <a:chExt cx="972000" cy="972000"/>
          </a:xfrm>
        </p:grpSpPr>
        <p:sp>
          <p:nvSpPr>
            <p:cNvPr id="7" name="Rounded Rectangle 6"/>
            <p:cNvSpPr/>
            <p:nvPr userDrawn="1"/>
          </p:nvSpPr>
          <p:spPr>
            <a:xfrm>
              <a:off x="6732240" y="1043290"/>
              <a:ext cx="972000" cy="97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hlinkClick r:id="rId4" action="ppaction://hlinkpres?slideindex=4&amp;slidetitle=Pathophysiology of VOD"/>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240" y="1169290"/>
              <a:ext cx="720000" cy="720000"/>
            </a:xfrm>
            <a:prstGeom prst="rect">
              <a:avLst/>
            </a:prstGeom>
          </p:spPr>
        </p:pic>
      </p:grpSp>
      <p:grpSp>
        <p:nvGrpSpPr>
          <p:cNvPr id="9" name="Group 8"/>
          <p:cNvGrpSpPr>
            <a:grpSpLocks noChangeAspect="1"/>
          </p:cNvGrpSpPr>
          <p:nvPr/>
        </p:nvGrpSpPr>
        <p:grpSpPr>
          <a:xfrm>
            <a:off x="5467553" y="4380885"/>
            <a:ext cx="1260000" cy="1260000"/>
            <a:chOff x="11094690" y="100315"/>
            <a:chExt cx="972000" cy="972000"/>
          </a:xfrm>
        </p:grpSpPr>
        <p:sp>
          <p:nvSpPr>
            <p:cNvPr id="10" name="Rounded Rectangle 9"/>
            <p:cNvSpPr/>
            <p:nvPr userDrawn="1"/>
          </p:nvSpPr>
          <p:spPr>
            <a:xfrm>
              <a:off x="11094690" y="100315"/>
              <a:ext cx="972000" cy="9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hlinkClick r:id="rId6" action="ppaction://hlinkpres?slideindex=4&amp;slidetitle=Diagnosis of VOD"/>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grpSp>
        <p:nvGrpSpPr>
          <p:cNvPr id="12" name="Group 11"/>
          <p:cNvGrpSpPr>
            <a:grpSpLocks noChangeAspect="1"/>
          </p:cNvGrpSpPr>
          <p:nvPr/>
        </p:nvGrpSpPr>
        <p:grpSpPr>
          <a:xfrm>
            <a:off x="7875853" y="4380885"/>
            <a:ext cx="1260000" cy="1260000"/>
            <a:chOff x="11094690" y="100315"/>
            <a:chExt cx="972000" cy="972000"/>
          </a:xfrm>
        </p:grpSpPr>
        <p:sp>
          <p:nvSpPr>
            <p:cNvPr id="13" name="Rounded Rectangle 12"/>
            <p:cNvSpPr/>
            <p:nvPr userDrawn="1"/>
          </p:nvSpPr>
          <p:spPr>
            <a:xfrm>
              <a:off x="11094690" y="100315"/>
              <a:ext cx="972000" cy="97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hlinkClick r:id="rId8" action="ppaction://hlinkpres?slideindex=4&amp;slidetitle=Assessment and management of VOD"/>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grpSp>
        <p:nvGrpSpPr>
          <p:cNvPr id="15" name="Group 14"/>
          <p:cNvGrpSpPr>
            <a:grpSpLocks noChangeAspect="1"/>
          </p:cNvGrpSpPr>
          <p:nvPr/>
        </p:nvGrpSpPr>
        <p:grpSpPr>
          <a:xfrm>
            <a:off x="10284154" y="4380885"/>
            <a:ext cx="1260000" cy="1260000"/>
            <a:chOff x="11094690" y="100315"/>
            <a:chExt cx="972000" cy="972000"/>
          </a:xfrm>
        </p:grpSpPr>
        <p:sp>
          <p:nvSpPr>
            <p:cNvPr id="16" name="Rounded Rectangle 15"/>
            <p:cNvSpPr/>
            <p:nvPr userDrawn="1"/>
          </p:nvSpPr>
          <p:spPr>
            <a:xfrm>
              <a:off x="11094690" y="100315"/>
              <a:ext cx="972000" cy="97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hlinkClick r:id="rId10" action="ppaction://hlinkpres?slideindex=4&amp;slidetitle=VOD case studies"/>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
        <p:nvSpPr>
          <p:cNvPr id="18" name="TextBox 17"/>
          <p:cNvSpPr txBox="1"/>
          <p:nvPr/>
        </p:nvSpPr>
        <p:spPr>
          <a:xfrm>
            <a:off x="149630" y="5640885"/>
            <a:ext cx="22019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Trasplante de células madre hematopoyéticas</a:t>
            </a:r>
          </a:p>
        </p:txBody>
      </p:sp>
      <p:sp>
        <p:nvSpPr>
          <p:cNvPr id="19" name="TextBox 18"/>
          <p:cNvSpPr txBox="1"/>
          <p:nvPr/>
        </p:nvSpPr>
        <p:spPr>
          <a:xfrm>
            <a:off x="2603807"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Patofisiología de la EVO</a:t>
            </a:r>
          </a:p>
        </p:txBody>
      </p:sp>
      <p:sp>
        <p:nvSpPr>
          <p:cNvPr id="20" name="TextBox 19"/>
          <p:cNvSpPr txBox="1"/>
          <p:nvPr/>
        </p:nvSpPr>
        <p:spPr>
          <a:xfrm>
            <a:off x="5012515"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Diagnóstico de la EVO</a:t>
            </a:r>
          </a:p>
        </p:txBody>
      </p:sp>
      <p:sp>
        <p:nvSpPr>
          <p:cNvPr id="21" name="TextBox 20"/>
          <p:cNvSpPr txBox="1"/>
          <p:nvPr/>
        </p:nvSpPr>
        <p:spPr>
          <a:xfrm>
            <a:off x="7420409" y="5640885"/>
            <a:ext cx="2170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Evaluación y manejo de la EVO</a:t>
            </a:r>
          </a:p>
        </p:txBody>
      </p:sp>
      <p:sp>
        <p:nvSpPr>
          <p:cNvPr id="22" name="TextBox 21"/>
          <p:cNvSpPr txBox="1"/>
          <p:nvPr/>
        </p:nvSpPr>
        <p:spPr>
          <a:xfrm>
            <a:off x="9828301"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Casos clínicos de EVO</a:t>
            </a:r>
          </a:p>
        </p:txBody>
      </p:sp>
    </p:spTree>
    <p:extLst>
      <p:ext uri="{BB962C8B-B14F-4D97-AF65-F5344CB8AC3E}">
        <p14:creationId xmlns:p14="http://schemas.microsoft.com/office/powerpoint/2010/main" val="113395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Factores de riesgos de EVO antes del trasplante</a:t>
            </a:r>
          </a:p>
        </p:txBody>
      </p:sp>
      <p:sp>
        <p:nvSpPr>
          <p:cNvPr id="5" name="Text Placeholder 4"/>
          <p:cNvSpPr>
            <a:spLocks noGrp="1"/>
          </p:cNvSpPr>
          <p:nvPr>
            <p:ph type="body" sz="quarter" idx="10"/>
          </p:nvPr>
        </p:nvSpPr>
        <p:spPr/>
        <p:txBody>
          <a:bodyPr/>
          <a:lstStyle/>
          <a:p>
            <a:r>
              <a:rPr lang="es-ES"/>
              <a:t>Dalle JH, Giralt SA. </a:t>
            </a:r>
            <a:r>
              <a:rPr lang="es-ES" i="1" dirty="0"/>
              <a:t>Biol Blood Marrow Transplant </a:t>
            </a:r>
            <a:r>
              <a:rPr lang="es-ES"/>
              <a:t>2016;22:400–9</a:t>
            </a:r>
          </a:p>
        </p:txBody>
      </p:sp>
      <p:sp>
        <p:nvSpPr>
          <p:cNvPr id="6" name="Text Placeholder 5"/>
          <p:cNvSpPr>
            <a:spLocks noGrp="1"/>
          </p:cNvSpPr>
          <p:nvPr>
            <p:ph type="body" sz="quarter" idx="11"/>
          </p:nvPr>
        </p:nvSpPr>
        <p:spPr/>
        <p:txBody>
          <a:bodyPr/>
          <a:lstStyle/>
          <a:p>
            <a:r>
              <a:rPr lang="es-ES" dirty="0"/>
              <a:t>*</a:t>
            </a:r>
            <a:r>
              <a:rPr lang="es-ES" dirty="0" err="1"/>
              <a:t>Odds</a:t>
            </a:r>
            <a:r>
              <a:rPr lang="es-ES" dirty="0"/>
              <a:t> ratio, probabilidad de desarrollar EVO, en comparación con pacientes no expuestos al factor de riesgo.</a:t>
            </a:r>
          </a:p>
          <a:p>
            <a:r>
              <a:rPr lang="es-ES" dirty="0"/>
              <a:t>GSTM1, </a:t>
            </a:r>
            <a:r>
              <a:rPr lang="es-ES" dirty="0" err="1"/>
              <a:t>glucatión</a:t>
            </a:r>
            <a:r>
              <a:rPr lang="es-ES" dirty="0"/>
              <a:t> S </a:t>
            </a:r>
            <a:r>
              <a:rPr lang="es-ES" dirty="0" err="1"/>
              <a:t>transferasa</a:t>
            </a:r>
            <a:r>
              <a:rPr lang="es-ES" dirty="0"/>
              <a:t> Mu 1; EVO, enfermedad </a:t>
            </a:r>
            <a:r>
              <a:rPr lang="es-ES" dirty="0" err="1"/>
              <a:t>venooclusiva</a:t>
            </a:r>
            <a:r>
              <a:rPr lang="es-ES" dirty="0"/>
              <a:t>; TMO, trasplante de médula ósea; </a:t>
            </a:r>
          </a:p>
        </p:txBody>
      </p:sp>
      <p:sp>
        <p:nvSpPr>
          <p:cNvPr id="16"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p:cNvSpPr txBox="1"/>
          <p:nvPr/>
        </p:nvSpPr>
        <p:spPr>
          <a:xfrm>
            <a:off x="5270184" y="1244676"/>
            <a:ext cx="1051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de EVO</a:t>
            </a:r>
          </a:p>
        </p:txBody>
      </p:sp>
      <p:sp>
        <p:nvSpPr>
          <p:cNvPr id="18" name="TextBox 17"/>
          <p:cNvSpPr txBox="1"/>
          <p:nvPr/>
        </p:nvSpPr>
        <p:spPr>
          <a:xfrm>
            <a:off x="1771518" y="1973131"/>
            <a:ext cx="74251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 riesgo</a:t>
            </a:r>
          </a:p>
        </p:txBody>
      </p:sp>
      <p:sp>
        <p:nvSpPr>
          <p:cNvPr id="19" name="TextBox 18"/>
          <p:cNvSpPr txBox="1"/>
          <p:nvPr/>
        </p:nvSpPr>
        <p:spPr>
          <a:xfrm>
            <a:off x="4968307" y="1973131"/>
            <a:ext cx="15985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moderado</a:t>
            </a:r>
          </a:p>
        </p:txBody>
      </p:sp>
      <p:sp>
        <p:nvSpPr>
          <p:cNvPr id="20" name="TextBox 19"/>
          <p:cNvSpPr txBox="1"/>
          <p:nvPr/>
        </p:nvSpPr>
        <p:spPr>
          <a:xfrm>
            <a:off x="8795272" y="1973131"/>
            <a:ext cx="133882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elevado</a:t>
            </a:r>
          </a:p>
        </p:txBody>
      </p:sp>
      <p:graphicFrame>
        <p:nvGraphicFramePr>
          <p:cNvPr id="11" name="Content Placeholder 5"/>
          <p:cNvGraphicFramePr>
            <a:graphicFrameLocks/>
          </p:cNvGraphicFramePr>
          <p:nvPr>
            <p:extLst>
              <p:ext uri="{D42A27DB-BD31-4B8C-83A1-F6EECF244321}">
                <p14:modId xmlns:p14="http://schemas.microsoft.com/office/powerpoint/2010/main" val="1347866939"/>
              </p:ext>
            </p:extLst>
          </p:nvPr>
        </p:nvGraphicFramePr>
        <p:xfrm>
          <a:off x="1744134" y="2389128"/>
          <a:ext cx="8746067" cy="3048000"/>
        </p:xfrm>
        <a:graphic>
          <a:graphicData uri="http://schemas.openxmlformats.org/drawingml/2006/table">
            <a:tbl>
              <a:tblPr firstRow="1" bandRow="1">
                <a:tableStyleId>{5C22544A-7EE6-4342-B048-85BDC9FD1C3A}</a:tableStyleId>
              </a:tblPr>
              <a:tblGrid>
                <a:gridCol w="4464161">
                  <a:extLst>
                    <a:ext uri="{9D8B030D-6E8A-4147-A177-3AD203B41FA5}">
                      <a16:colId xmlns:a16="http://schemas.microsoft.com/office/drawing/2014/main" val="20000"/>
                    </a:ext>
                  </a:extLst>
                </a:gridCol>
                <a:gridCol w="1427302">
                  <a:extLst>
                    <a:ext uri="{9D8B030D-6E8A-4147-A177-3AD203B41FA5}">
                      <a16:colId xmlns:a16="http://schemas.microsoft.com/office/drawing/2014/main" val="20001"/>
                    </a:ext>
                  </a:extLst>
                </a:gridCol>
                <a:gridCol w="1427302">
                  <a:extLst>
                    <a:ext uri="{9D8B030D-6E8A-4147-A177-3AD203B41FA5}">
                      <a16:colId xmlns:a16="http://schemas.microsoft.com/office/drawing/2014/main" val="20003"/>
                    </a:ext>
                  </a:extLst>
                </a:gridCol>
                <a:gridCol w="1427302">
                  <a:extLst>
                    <a:ext uri="{9D8B030D-6E8A-4147-A177-3AD203B41FA5}">
                      <a16:colId xmlns:a16="http://schemas.microsoft.com/office/drawing/2014/main" val="20004"/>
                    </a:ext>
                  </a:extLst>
                </a:gridCol>
              </a:tblGrid>
              <a:tr h="222312">
                <a:tc>
                  <a:txBody>
                    <a:bodyPr/>
                    <a:lstStyle/>
                    <a:p>
                      <a:pPr algn="l"/>
                      <a:r>
                        <a:rPr lang="en-GB" sz="1400" dirty="0"/>
                        <a:t>Factores de riesgos antes del trasplante</a:t>
                      </a:r>
                      <a:endParaRPr lang="es-ES" sz="1400" dirty="0">
                        <a:solidFill>
                          <a:schemeClr val="accent5"/>
                        </a:solidFill>
                        <a:latin typeface="Arial" pitchFamily="34" charset="0"/>
                        <a:cs typeface="Arial" pitchFamily="34" charset="0"/>
                      </a:endParaRPr>
                    </a:p>
                  </a:txBody>
                  <a:tcPr marL="91670" marR="91670"/>
                </a:tc>
                <a:tc>
                  <a:txBody>
                    <a:bodyPr/>
                    <a:lstStyle/>
                    <a:p>
                      <a:pPr algn="ctr"/>
                      <a:r>
                        <a:rPr lang="es-ES" sz="1400" dirty="0">
                          <a:solidFill>
                            <a:schemeClr val="bg1"/>
                          </a:solidFill>
                          <a:latin typeface="Arial" pitchFamily="34" charset="0"/>
                        </a:rPr>
                        <a:t>Adultos</a:t>
                      </a:r>
                    </a:p>
                  </a:txBody>
                  <a:tcPr marL="91670" marR="91670"/>
                </a:tc>
                <a:tc>
                  <a:txBody>
                    <a:bodyPr/>
                    <a:lstStyle/>
                    <a:p>
                      <a:pPr algn="ctr"/>
                      <a:r>
                        <a:rPr lang="es-ES" sz="1400" dirty="0">
                          <a:solidFill>
                            <a:schemeClr val="bg1"/>
                          </a:solidFill>
                          <a:latin typeface="Arial" pitchFamily="34" charset="0"/>
                        </a:rPr>
                        <a:t>Niños</a:t>
                      </a:r>
                    </a:p>
                  </a:txBody>
                  <a:tcPr marL="91670" marR="91670"/>
                </a:tc>
                <a:tc>
                  <a:txBody>
                    <a:bodyPr/>
                    <a:lstStyle/>
                    <a:p>
                      <a:pPr algn="ctr"/>
                      <a:r>
                        <a:rPr lang="en-GB" sz="1400" dirty="0"/>
                        <a:t>Riesgo*</a:t>
                      </a:r>
                      <a:endParaRPr lang="es-ES" sz="1400" dirty="0">
                        <a:solidFill>
                          <a:schemeClr val="accent5"/>
                        </a:solidFill>
                        <a:latin typeface="Arial" pitchFamily="34" charset="0"/>
                        <a:cs typeface="Arial" pitchFamily="34" charset="0"/>
                      </a:endParaRPr>
                    </a:p>
                  </a:txBody>
                  <a:tcPr marL="91670" marR="91670"/>
                </a:tc>
                <a:extLst>
                  <a:ext uri="{0D108BD9-81ED-4DB2-BD59-A6C34878D82A}">
                    <a16:rowId xmlns:a16="http://schemas.microsoft.com/office/drawing/2014/main" val="10000"/>
                  </a:ext>
                </a:extLst>
              </a:tr>
              <a:tr h="0">
                <a:tc>
                  <a:txBody>
                    <a:bodyPr/>
                    <a:lstStyle/>
                    <a:p>
                      <a:pPr algn="l"/>
                      <a:r>
                        <a:rPr lang="en-GB" sz="1400" dirty="0"/>
                        <a:t>Enfermedad subyacente - talasemia</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4,0</a:t>
                      </a:r>
                      <a:endParaRPr lang="es-ES"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a16="http://schemas.microsoft.com/office/drawing/2014/main" val="10001"/>
                  </a:ext>
                </a:extLst>
              </a:tr>
              <a:tr h="0">
                <a:tc>
                  <a:txBody>
                    <a:bodyPr/>
                    <a:lstStyle/>
                    <a:p>
                      <a:pPr algn="l"/>
                      <a:r>
                        <a:rPr lang="en-GB" sz="1400" dirty="0"/>
                        <a:t>Infección - sepsis</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4,1</a:t>
                      </a:r>
                      <a:endParaRPr lang="es-ES"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a16="http://schemas.microsoft.com/office/drawing/2014/main" val="10006"/>
                  </a:ext>
                </a:extLst>
              </a:tr>
              <a:tr h="131651">
                <a:tc>
                  <a:txBody>
                    <a:bodyPr/>
                    <a:lstStyle/>
                    <a:p>
                      <a:pPr algn="l"/>
                      <a:r>
                        <a:rPr lang="en-GB" sz="1400" dirty="0"/>
                        <a:t>Factores genéticos – genotipo nulo de GSTM1</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4,1</a:t>
                      </a:r>
                      <a:endParaRPr lang="es-ES"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a16="http://schemas.microsoft.com/office/drawing/2014/main" val="10002"/>
                  </a:ext>
                </a:extLst>
              </a:tr>
              <a:tr h="0">
                <a:tc>
                  <a:txBody>
                    <a:bodyPr/>
                    <a:lstStyle/>
                    <a:p>
                      <a:pPr algn="l"/>
                      <a:r>
                        <a:rPr lang="en-GB" sz="1400" dirty="0"/>
                        <a:t>Incremento de los niveles de transaminasas</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2,4 – 4,6</a:t>
                      </a:r>
                      <a:endParaRPr lang="es-ES"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a16="http://schemas.microsoft.com/office/drawing/2014/main" val="10003"/>
                  </a:ext>
                </a:extLst>
              </a:tr>
              <a:tr h="0">
                <a:tc>
                  <a:txBody>
                    <a:bodyPr/>
                    <a:lstStyle/>
                    <a:p>
                      <a:pPr algn="l"/>
                      <a:r>
                        <a:rPr lang="en-GB" sz="1400" dirty="0"/>
                        <a:t>Aciclovir antes del trasplante</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4,8</a:t>
                      </a:r>
                      <a:endParaRPr lang="es-ES"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a16="http://schemas.microsoft.com/office/drawing/2014/main" val="10004"/>
                  </a:ext>
                </a:extLst>
              </a:tr>
              <a:tr h="0">
                <a:tc>
                  <a:txBody>
                    <a:bodyPr/>
                    <a:lstStyle/>
                    <a:p>
                      <a:pPr algn="l"/>
                      <a:r>
                        <a:rPr lang="en-GB" sz="1400" dirty="0"/>
                        <a:t>Edad</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5,2 – 9,5</a:t>
                      </a:r>
                      <a:endParaRPr lang="es-ES" sz="1400" kern="1200" dirty="0">
                        <a:solidFill>
                          <a:schemeClr val="bg1"/>
                        </a:solidFill>
                        <a:latin typeface="+mn-lt"/>
                        <a:ea typeface="+mn-ea"/>
                        <a:cs typeface="+mn-cs"/>
                      </a:endParaRPr>
                    </a:p>
                  </a:txBody>
                  <a:tcPr marL="91670" marR="91670">
                    <a:solidFill>
                      <a:srgbClr val="FF6600"/>
                    </a:solidFill>
                  </a:tcPr>
                </a:tc>
                <a:extLst>
                  <a:ext uri="{0D108BD9-81ED-4DB2-BD59-A6C34878D82A}">
                    <a16:rowId xmlns:a16="http://schemas.microsoft.com/office/drawing/2014/main" val="10005"/>
                  </a:ext>
                </a:extLst>
              </a:tr>
              <a:tr h="0">
                <a:tc>
                  <a:txBody>
                    <a:bodyPr/>
                    <a:lstStyle/>
                    <a:p>
                      <a:pPr algn="l"/>
                      <a:r>
                        <a:rPr lang="en-GB" sz="1400" dirty="0"/>
                        <a:t>Tratamiento anterior con noretisterona</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10,1</a:t>
                      </a:r>
                      <a:endParaRPr lang="es-ES" sz="1400" kern="1200" dirty="0">
                        <a:solidFill>
                          <a:schemeClr val="bg1"/>
                        </a:solidFill>
                        <a:latin typeface="+mn-lt"/>
                        <a:ea typeface="+mn-ea"/>
                        <a:cs typeface="+mn-cs"/>
                      </a:endParaRPr>
                    </a:p>
                  </a:txBody>
                  <a:tcPr marL="91670" marR="91670">
                    <a:solidFill>
                      <a:srgbClr val="FF0000"/>
                    </a:solidFill>
                  </a:tcPr>
                </a:tc>
                <a:extLst>
                  <a:ext uri="{0D108BD9-81ED-4DB2-BD59-A6C34878D82A}">
                    <a16:rowId xmlns:a16="http://schemas.microsoft.com/office/drawing/2014/main" val="10007"/>
                  </a:ext>
                </a:extLst>
              </a:tr>
              <a:tr h="0">
                <a:tc>
                  <a:txBody>
                    <a:bodyPr/>
                    <a:lstStyle/>
                    <a:p>
                      <a:pPr algn="l"/>
                      <a:r>
                        <a:rPr sz="1400" dirty="0" err="1"/>
                        <a:t>Tratamiento</a:t>
                      </a:r>
                      <a:r>
                        <a:rPr sz="1400" dirty="0"/>
                        <a:t> anterior con </a:t>
                      </a:r>
                      <a:r>
                        <a:rPr lang="en-GB" sz="1400" dirty="0"/>
                        <a:t>gemtuzumab</a:t>
                      </a:r>
                      <a:r>
                        <a:rPr sz="1400" dirty="0"/>
                        <a:t> </a:t>
                      </a:r>
                      <a:r>
                        <a:rPr lang="en-GB" sz="1400" dirty="0"/>
                        <a:t>ozogamicin</a:t>
                      </a:r>
                      <a:r>
                        <a:rPr sz="1400" dirty="0"/>
                        <a:t>a</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19,8</a:t>
                      </a:r>
                      <a:endParaRPr lang="es-ES" sz="1400" kern="1200" dirty="0">
                        <a:solidFill>
                          <a:schemeClr val="bg1"/>
                        </a:solidFill>
                        <a:latin typeface="+mn-lt"/>
                        <a:ea typeface="+mn-ea"/>
                        <a:cs typeface="+mn-cs"/>
                      </a:endParaRPr>
                    </a:p>
                  </a:txBody>
                  <a:tcPr marL="91670" marR="91670">
                    <a:solidFill>
                      <a:srgbClr val="FF0000"/>
                    </a:solidFill>
                  </a:tcPr>
                </a:tc>
                <a:extLst>
                  <a:ext uri="{0D108BD9-81ED-4DB2-BD59-A6C34878D82A}">
                    <a16:rowId xmlns:a16="http://schemas.microsoft.com/office/drawing/2014/main" val="3743105367"/>
                  </a:ext>
                </a:extLst>
              </a:tr>
              <a:tr h="0">
                <a:tc>
                  <a:txBody>
                    <a:bodyPr/>
                    <a:lstStyle/>
                    <a:p>
                      <a:pPr algn="l"/>
                      <a:r>
                        <a:rPr lang="en-GB" sz="1400" dirty="0"/>
                        <a:t>Bilirrubina &gt;26 mmol/L antes del TMO</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solidFill>
                            <a:schemeClr val="bg1"/>
                          </a:solidFill>
                        </a:rPr>
                        <a:t>23,5</a:t>
                      </a:r>
                      <a:endParaRPr lang="es-ES" sz="1400" kern="1200" dirty="0">
                        <a:solidFill>
                          <a:schemeClr val="bg1"/>
                        </a:solidFill>
                        <a:latin typeface="+mn-lt"/>
                        <a:ea typeface="+mn-ea"/>
                        <a:cs typeface="+mn-cs"/>
                      </a:endParaRPr>
                    </a:p>
                  </a:txBody>
                  <a:tcPr marL="91670" marR="91670">
                    <a:solidFill>
                      <a:srgbClr val="FF0000"/>
                    </a:solidFill>
                  </a:tcPr>
                </a:tc>
                <a:extLst>
                  <a:ext uri="{0D108BD9-81ED-4DB2-BD59-A6C34878D82A}">
                    <a16:rowId xmlns:a16="http://schemas.microsoft.com/office/drawing/2014/main" val="319034970"/>
                  </a:ext>
                </a:extLst>
              </a:tr>
            </a:tbl>
          </a:graphicData>
        </a:graphic>
      </p:graphicFrame>
    </p:spTree>
    <p:extLst>
      <p:ext uri="{BB962C8B-B14F-4D97-AF65-F5344CB8AC3E}">
        <p14:creationId xmlns:p14="http://schemas.microsoft.com/office/powerpoint/2010/main" val="762526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Factores de riesgos de EVO relacionados con el trasplante</a:t>
            </a:r>
          </a:p>
        </p:txBody>
      </p:sp>
      <p:sp>
        <p:nvSpPr>
          <p:cNvPr id="3" name="Text Placeholder 2"/>
          <p:cNvSpPr>
            <a:spLocks noGrp="1"/>
          </p:cNvSpPr>
          <p:nvPr>
            <p:ph type="body" sz="quarter" idx="10"/>
          </p:nvPr>
        </p:nvSpPr>
        <p:spPr/>
        <p:txBody>
          <a:bodyPr/>
          <a:lstStyle/>
          <a:p>
            <a:r>
              <a:rPr lang="es-ES" dirty="0"/>
              <a:t>Dalle JH, Giralt SA. </a:t>
            </a:r>
            <a:r>
              <a:rPr lang="es-ES" i="1" dirty="0"/>
              <a:t>Biol Blood Marrow Transplant </a:t>
            </a:r>
            <a:r>
              <a:rPr lang="es-ES" dirty="0"/>
              <a:t>2016;22:400–9</a:t>
            </a:r>
          </a:p>
        </p:txBody>
      </p:sp>
      <p:sp>
        <p:nvSpPr>
          <p:cNvPr id="5" name="Text Placeholder 4"/>
          <p:cNvSpPr>
            <a:spLocks noGrp="1"/>
          </p:cNvSpPr>
          <p:nvPr>
            <p:ph type="body" sz="quarter" idx="11"/>
          </p:nvPr>
        </p:nvSpPr>
        <p:spPr>
          <a:xfrm>
            <a:off x="4442692" y="6495526"/>
            <a:ext cx="7653316" cy="288925"/>
          </a:xfrm>
        </p:spPr>
        <p:txBody>
          <a:bodyPr/>
          <a:lstStyle/>
          <a:p>
            <a:r>
              <a:rPr lang="es-ES" dirty="0"/>
              <a:t>*</a:t>
            </a:r>
            <a:r>
              <a:rPr lang="es-ES" dirty="0" err="1"/>
              <a:t>Odds</a:t>
            </a:r>
            <a:r>
              <a:rPr lang="es-ES" dirty="0"/>
              <a:t> ratio, probabilidad de desarrollar EVO, en comparación con pacientes no expuestos al factor de riesgo.</a:t>
            </a:r>
          </a:p>
          <a:p>
            <a:r>
              <a:rPr lang="es-ES" dirty="0"/>
              <a:t>EICH, enfermedad injerto contra huésped; EVO, enfermedad </a:t>
            </a:r>
            <a:r>
              <a:rPr lang="es-ES" dirty="0" err="1"/>
              <a:t>venooclusiv</a:t>
            </a:r>
            <a:r>
              <a:rPr lang="es-ES" dirty="0"/>
              <a:t>; HLA, siglas en inglés de antígeno leucocitario humano; TCM, trasplante de células madre; TMO, trasplante de médula ósea: a</a:t>
            </a:r>
          </a:p>
        </p:txBody>
      </p:sp>
      <p:sp>
        <p:nvSpPr>
          <p:cNvPr id="24"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TextBox 24"/>
          <p:cNvSpPr txBox="1"/>
          <p:nvPr/>
        </p:nvSpPr>
        <p:spPr>
          <a:xfrm>
            <a:off x="5270184" y="1244676"/>
            <a:ext cx="1051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de EVO</a:t>
            </a:r>
          </a:p>
        </p:txBody>
      </p:sp>
      <p:sp>
        <p:nvSpPr>
          <p:cNvPr id="26" name="TextBox 25"/>
          <p:cNvSpPr txBox="1"/>
          <p:nvPr/>
        </p:nvSpPr>
        <p:spPr>
          <a:xfrm>
            <a:off x="1771518" y="1973131"/>
            <a:ext cx="74251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 riesgo</a:t>
            </a:r>
          </a:p>
        </p:txBody>
      </p:sp>
      <p:sp>
        <p:nvSpPr>
          <p:cNvPr id="31" name="TextBox 30"/>
          <p:cNvSpPr txBox="1"/>
          <p:nvPr/>
        </p:nvSpPr>
        <p:spPr>
          <a:xfrm>
            <a:off x="4968307" y="1973131"/>
            <a:ext cx="15985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moderado</a:t>
            </a:r>
          </a:p>
        </p:txBody>
      </p:sp>
      <p:sp>
        <p:nvSpPr>
          <p:cNvPr id="32" name="TextBox 31"/>
          <p:cNvSpPr txBox="1"/>
          <p:nvPr/>
        </p:nvSpPr>
        <p:spPr>
          <a:xfrm>
            <a:off x="8795272" y="1973131"/>
            <a:ext cx="133882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elevado</a:t>
            </a:r>
          </a:p>
        </p:txBody>
      </p:sp>
      <p:graphicFrame>
        <p:nvGraphicFramePr>
          <p:cNvPr id="12" name="Content Placeholder 5"/>
          <p:cNvGraphicFramePr>
            <a:graphicFrameLocks/>
          </p:cNvGraphicFramePr>
          <p:nvPr>
            <p:extLst>
              <p:ext uri="{D42A27DB-BD31-4B8C-83A1-F6EECF244321}">
                <p14:modId xmlns:p14="http://schemas.microsoft.com/office/powerpoint/2010/main" val="3717830721"/>
              </p:ext>
            </p:extLst>
          </p:nvPr>
        </p:nvGraphicFramePr>
        <p:xfrm>
          <a:off x="1744134" y="2389128"/>
          <a:ext cx="8746067" cy="2956560"/>
        </p:xfrm>
        <a:graphic>
          <a:graphicData uri="http://schemas.openxmlformats.org/drawingml/2006/table">
            <a:tbl>
              <a:tblPr firstRow="1" bandRow="1">
                <a:tableStyleId>{5C22544A-7EE6-4342-B048-85BDC9FD1C3A}</a:tableStyleId>
              </a:tblPr>
              <a:tblGrid>
                <a:gridCol w="4464161">
                  <a:extLst>
                    <a:ext uri="{9D8B030D-6E8A-4147-A177-3AD203B41FA5}">
                      <a16:colId xmlns:a16="http://schemas.microsoft.com/office/drawing/2014/main" val="20000"/>
                    </a:ext>
                  </a:extLst>
                </a:gridCol>
                <a:gridCol w="1427302">
                  <a:extLst>
                    <a:ext uri="{9D8B030D-6E8A-4147-A177-3AD203B41FA5}">
                      <a16:colId xmlns:a16="http://schemas.microsoft.com/office/drawing/2014/main" val="20001"/>
                    </a:ext>
                  </a:extLst>
                </a:gridCol>
                <a:gridCol w="1427302">
                  <a:extLst>
                    <a:ext uri="{9D8B030D-6E8A-4147-A177-3AD203B41FA5}">
                      <a16:colId xmlns:a16="http://schemas.microsoft.com/office/drawing/2014/main" val="20003"/>
                    </a:ext>
                  </a:extLst>
                </a:gridCol>
                <a:gridCol w="1427302">
                  <a:extLst>
                    <a:ext uri="{9D8B030D-6E8A-4147-A177-3AD203B41FA5}">
                      <a16:colId xmlns:a16="http://schemas.microsoft.com/office/drawing/2014/main" val="20004"/>
                    </a:ext>
                  </a:extLst>
                </a:gridCol>
              </a:tblGrid>
              <a:tr h="222312">
                <a:tc>
                  <a:txBody>
                    <a:bodyPr/>
                    <a:lstStyle/>
                    <a:p>
                      <a:pPr algn="l"/>
                      <a:r>
                        <a:rPr lang="en-GB" sz="1400" dirty="0"/>
                        <a:t>Factores de riesgos relacionados con el trasplante</a:t>
                      </a:r>
                      <a:endParaRPr lang="es-ES" sz="1400" dirty="0">
                        <a:solidFill>
                          <a:schemeClr val="accent5"/>
                        </a:solidFill>
                        <a:latin typeface="Arial" pitchFamily="34" charset="0"/>
                        <a:cs typeface="Arial" pitchFamily="34" charset="0"/>
                      </a:endParaRPr>
                    </a:p>
                  </a:txBody>
                  <a:tcPr marL="91670" marR="91670"/>
                </a:tc>
                <a:tc>
                  <a:txBody>
                    <a:bodyPr/>
                    <a:lstStyle/>
                    <a:p>
                      <a:pPr algn="ctr"/>
                      <a:r>
                        <a:rPr lang="es-ES" sz="1400" dirty="0">
                          <a:solidFill>
                            <a:schemeClr val="bg1"/>
                          </a:solidFill>
                          <a:latin typeface="Arial" pitchFamily="34" charset="0"/>
                        </a:rPr>
                        <a:t>Adultos</a:t>
                      </a:r>
                    </a:p>
                  </a:txBody>
                  <a:tcPr marL="91670" marR="91670"/>
                </a:tc>
                <a:tc>
                  <a:txBody>
                    <a:bodyPr/>
                    <a:lstStyle/>
                    <a:p>
                      <a:pPr algn="ctr"/>
                      <a:r>
                        <a:rPr lang="en-GB" sz="1400" dirty="0"/>
                        <a:t>Niños</a:t>
                      </a:r>
                      <a:endParaRPr lang="es-ES" sz="1400" dirty="0">
                        <a:solidFill>
                          <a:schemeClr val="accent5"/>
                        </a:solidFill>
                        <a:latin typeface="Arial" pitchFamily="34" charset="0"/>
                        <a:cs typeface="Arial" pitchFamily="34" charset="0"/>
                      </a:endParaRPr>
                    </a:p>
                  </a:txBody>
                  <a:tcPr marL="91670" marR="91670"/>
                </a:tc>
                <a:tc>
                  <a:txBody>
                    <a:bodyPr/>
                    <a:lstStyle/>
                    <a:p>
                      <a:pPr algn="ctr"/>
                      <a:r>
                        <a:rPr lang="en-GB" sz="1400" dirty="0"/>
                        <a:t>Riesgo*</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extLst>
                  <a:ext uri="{0D108BD9-81ED-4DB2-BD59-A6C34878D82A}">
                    <a16:rowId xmlns:a16="http://schemas.microsoft.com/office/drawing/2014/main" val="10000"/>
                  </a:ext>
                </a:extLst>
              </a:tr>
              <a:tr h="0">
                <a:tc>
                  <a:txBody>
                    <a:bodyPr/>
                    <a:lstStyle/>
                    <a:p>
                      <a:pPr algn="l"/>
                      <a:r>
                        <a:rPr lang="es-ES" sz="1400" dirty="0">
                          <a:solidFill>
                            <a:schemeClr val="tx1"/>
                          </a:solidFill>
                          <a:latin typeface="Arial" panose="020B0604020202020204" pitchFamily="34" charset="0"/>
                        </a:rPr>
                        <a:t>Trasplante de células madre de sangre periférica frente a TMO</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s-ES" sz="1400" dirty="0">
                          <a:solidFill>
                            <a:schemeClr val="tx1"/>
                          </a:solidFill>
                          <a:latin typeface="Arial" panose="020B0604020202020204" pitchFamily="34" charset="0"/>
                        </a:rPr>
                        <a:t>1,3</a:t>
                      </a:r>
                    </a:p>
                  </a:txBody>
                  <a:tcPr marL="91670" marR="91670">
                    <a:solidFill>
                      <a:srgbClr val="FFFF00"/>
                    </a:solidFill>
                  </a:tcPr>
                </a:tc>
                <a:extLst>
                  <a:ext uri="{0D108BD9-81ED-4DB2-BD59-A6C34878D82A}">
                    <a16:rowId xmlns:a16="http://schemas.microsoft.com/office/drawing/2014/main" val="10001"/>
                  </a:ext>
                </a:extLst>
              </a:tr>
              <a:tr h="0">
                <a:tc>
                  <a:txBody>
                    <a:bodyPr/>
                    <a:lstStyle/>
                    <a:p>
                      <a:pPr algn="l"/>
                      <a:r>
                        <a:rPr lang="es-ES" sz="1400" dirty="0">
                          <a:solidFill>
                            <a:schemeClr val="tx1"/>
                          </a:solidFill>
                          <a:latin typeface="Arial" panose="020B0604020202020204" pitchFamily="34" charset="0"/>
                        </a:rPr>
                        <a:t>Donante no </a:t>
                      </a:r>
                      <a:r>
                        <a:rPr lang="es-ES" sz="1400">
                          <a:solidFill>
                            <a:schemeClr val="tx1"/>
                          </a:solidFill>
                          <a:latin typeface="Arial" panose="020B0604020202020204" pitchFamily="34" charset="0"/>
                        </a:rPr>
                        <a:t>emparentado/</a:t>
                      </a:r>
                      <a:r>
                        <a:rPr lang="en-GB" sz="1400"/>
                        <a:t>No HLA idéntico</a:t>
                      </a:r>
                      <a:endParaRPr lang="es-ES" sz="1400" dirty="0">
                        <a:solidFill>
                          <a:schemeClr val="tx1"/>
                        </a:solidFill>
                        <a:latin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s-ES" sz="1400" dirty="0">
                          <a:solidFill>
                            <a:schemeClr val="tx1"/>
                          </a:solidFill>
                          <a:latin typeface="Arial" panose="020B0604020202020204" pitchFamily="34" charset="0"/>
                        </a:rPr>
                        <a:t>1,4</a:t>
                      </a:r>
                    </a:p>
                  </a:txBody>
                  <a:tcPr marL="91670" marR="91670">
                    <a:solidFill>
                      <a:srgbClr val="FFFF00"/>
                    </a:solidFill>
                  </a:tcPr>
                </a:tc>
                <a:extLst>
                  <a:ext uri="{0D108BD9-81ED-4DB2-BD59-A6C34878D82A}">
                    <a16:rowId xmlns:a16="http://schemas.microsoft.com/office/drawing/2014/main" val="10006"/>
                  </a:ext>
                </a:extLst>
              </a:tr>
              <a:tr h="131651">
                <a:tc>
                  <a:txBody>
                    <a:bodyPr/>
                    <a:lstStyle/>
                    <a:p>
                      <a:pPr algn="l"/>
                      <a:r>
                        <a:rPr lang="es-ES" sz="1400" dirty="0">
                          <a:solidFill>
                            <a:schemeClr val="tx1"/>
                          </a:solidFill>
                          <a:latin typeface="Arial" panose="020B0604020202020204" pitchFamily="34" charset="0"/>
                        </a:rPr>
                        <a:t>Haploidéntico</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s-ES" sz="1400" dirty="0">
                          <a:solidFill>
                            <a:schemeClr val="tx1"/>
                          </a:solidFill>
                          <a:latin typeface="Arial" panose="020B0604020202020204" pitchFamily="34" charset="0"/>
                        </a:rPr>
                        <a:t>1,9</a:t>
                      </a:r>
                    </a:p>
                  </a:txBody>
                  <a:tcPr marL="91670" marR="91670">
                    <a:solidFill>
                      <a:srgbClr val="FFFF00"/>
                    </a:solidFill>
                  </a:tcPr>
                </a:tc>
                <a:extLst>
                  <a:ext uri="{0D108BD9-81ED-4DB2-BD59-A6C34878D82A}">
                    <a16:rowId xmlns:a16="http://schemas.microsoft.com/office/drawing/2014/main" val="10002"/>
                  </a:ext>
                </a:extLst>
              </a:tr>
              <a:tr h="0">
                <a:tc>
                  <a:txBody>
                    <a:bodyPr/>
                    <a:lstStyle/>
                    <a:p>
                      <a:pPr algn="l"/>
                      <a:r>
                        <a:rPr lang="es-ES" sz="1400" dirty="0">
                          <a:solidFill>
                            <a:schemeClr val="tx1"/>
                          </a:solidFill>
                          <a:latin typeface="Arial" panose="020B0604020202020204" pitchFamily="34" charset="0"/>
                        </a:rPr>
                        <a:t>EICH hepática/intestinal aguda</a:t>
                      </a:r>
                      <a:endParaRPr lang="es-ES"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s-ES" sz="1400" dirty="0">
                          <a:solidFill>
                            <a:schemeClr val="tx1"/>
                          </a:solidFill>
                          <a:latin typeface="Arial" panose="020B0604020202020204" pitchFamily="34" charset="0"/>
                        </a:rPr>
                        <a:t>~2,0</a:t>
                      </a:r>
                    </a:p>
                  </a:txBody>
                  <a:tcPr marL="91670" marR="91670">
                    <a:solidFill>
                      <a:srgbClr val="FFFF00"/>
                    </a:solidFill>
                  </a:tcPr>
                </a:tc>
                <a:extLst>
                  <a:ext uri="{0D108BD9-81ED-4DB2-BD59-A6C34878D82A}">
                    <a16:rowId xmlns:a16="http://schemas.microsoft.com/office/drawing/2014/main" val="10003"/>
                  </a:ext>
                </a:extLst>
              </a:tr>
              <a:tr h="0">
                <a:tc>
                  <a:txBody>
                    <a:bodyPr/>
                    <a:lstStyle/>
                    <a:p>
                      <a:pPr algn="l"/>
                      <a:r>
                        <a:rPr lang="es-ES" sz="1400" b="0" dirty="0">
                          <a:solidFill>
                            <a:schemeClr val="tx1"/>
                          </a:solidFill>
                          <a:latin typeface="Arial" pitchFamily="34" charset="0"/>
                        </a:rPr>
                        <a:t>Injertos sin reducción de linfocitos T</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2,2</a:t>
                      </a:r>
                    </a:p>
                  </a:txBody>
                  <a:tcPr marL="91670" marR="91670">
                    <a:solidFill>
                      <a:srgbClr val="FFCC00"/>
                    </a:solidFill>
                  </a:tcPr>
                </a:tc>
                <a:extLst>
                  <a:ext uri="{0D108BD9-81ED-4DB2-BD59-A6C34878D82A}">
                    <a16:rowId xmlns:a16="http://schemas.microsoft.com/office/drawing/2014/main" val="10004"/>
                  </a:ext>
                </a:extLst>
              </a:tr>
              <a:tr h="0">
                <a:tc>
                  <a:txBody>
                    <a:bodyPr/>
                    <a:lstStyle/>
                    <a:p>
                      <a:r>
                        <a:rPr lang="es-ES" sz="1400" dirty="0">
                          <a:solidFill>
                            <a:schemeClr val="tx1"/>
                          </a:solidFill>
                          <a:latin typeface="Arial" panose="020B0604020202020204" pitchFamily="34" charset="0"/>
                        </a:rPr>
                        <a:t>TCM alogénico frente a autólogo</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s-ES" sz="1400" dirty="0">
                          <a:solidFill>
                            <a:schemeClr val="tx1"/>
                          </a:solidFill>
                          <a:latin typeface="Arial" panose="020B0604020202020204" pitchFamily="34" charset="0"/>
                        </a:rPr>
                        <a:t>2,8</a:t>
                      </a:r>
                    </a:p>
                  </a:txBody>
                  <a:tcPr marL="91670" marR="91670">
                    <a:solidFill>
                      <a:srgbClr val="FFCC00"/>
                    </a:solidFill>
                  </a:tcPr>
                </a:tc>
                <a:extLst>
                  <a:ext uri="{0D108BD9-81ED-4DB2-BD59-A6C34878D82A}">
                    <a16:rowId xmlns:a16="http://schemas.microsoft.com/office/drawing/2014/main" val="10005"/>
                  </a:ext>
                </a:extLst>
              </a:tr>
              <a:tr h="0">
                <a:tc>
                  <a:txBody>
                    <a:bodyPr/>
                    <a:lstStyle/>
                    <a:p>
                      <a:pPr algn="l"/>
                      <a:r>
                        <a:rPr lang="es-ES" sz="1400" b="0" dirty="0">
                          <a:solidFill>
                            <a:schemeClr val="tx1"/>
                          </a:solidFill>
                          <a:latin typeface="Arial" pitchFamily="34" charset="0"/>
                        </a:rPr>
                        <a:t>TCM </a:t>
                      </a:r>
                      <a:r>
                        <a:rPr lang="es-ES" sz="1400" b="0" dirty="0" err="1">
                          <a:solidFill>
                            <a:schemeClr val="tx1"/>
                          </a:solidFill>
                          <a:latin typeface="Arial" pitchFamily="34" charset="0"/>
                        </a:rPr>
                        <a:t>alogénico</a:t>
                      </a:r>
                      <a:r>
                        <a:rPr lang="es-ES" sz="1400" b="0" dirty="0">
                          <a:solidFill>
                            <a:schemeClr val="tx1"/>
                          </a:solidFill>
                          <a:latin typeface="Arial" pitchFamily="34" charset="0"/>
                        </a:rPr>
                        <a:t> de hermanos</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2,8</a:t>
                      </a:r>
                    </a:p>
                  </a:txBody>
                  <a:tcPr marL="91670" marR="91670">
                    <a:solidFill>
                      <a:srgbClr val="FFCC00"/>
                    </a:solidFill>
                  </a:tcPr>
                </a:tc>
                <a:extLst>
                  <a:ext uri="{0D108BD9-81ED-4DB2-BD59-A6C34878D82A}">
                    <a16:rowId xmlns:a16="http://schemas.microsoft.com/office/drawing/2014/main" val="1000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TCMH </a:t>
                      </a:r>
                      <a:r>
                        <a:rPr lang="en-GB" sz="1400" dirty="0" err="1"/>
                        <a:t>alogénico</a:t>
                      </a:r>
                      <a:r>
                        <a:rPr lang="en-GB" sz="1400" dirty="0"/>
                        <a:t> de padres</a:t>
                      </a:r>
                      <a:endParaRPr lang="es-ES" sz="1400" b="0" dirty="0">
                        <a:solidFill>
                          <a:schemeClr val="tx1"/>
                        </a:solidFill>
                        <a:latin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bg1"/>
                          </a:solidFill>
                          <a:latin typeface="Arial" pitchFamily="34" charset="0"/>
                        </a:rPr>
                        <a:t>4,6</a:t>
                      </a:r>
                    </a:p>
                  </a:txBody>
                  <a:tcPr marL="91670" marR="91670">
                    <a:solidFill>
                      <a:srgbClr val="FF6600"/>
                    </a:solidFill>
                  </a:tcPr>
                </a:tc>
                <a:extLst>
                  <a:ext uri="{0D108BD9-81ED-4DB2-BD59-A6C34878D82A}">
                    <a16:rowId xmlns:a16="http://schemas.microsoft.com/office/drawing/2014/main" val="3743105367"/>
                  </a:ext>
                </a:extLst>
              </a:tr>
            </a:tbl>
          </a:graphicData>
        </a:graphic>
      </p:graphicFrame>
    </p:spTree>
    <p:extLst>
      <p:ext uri="{BB962C8B-B14F-4D97-AF65-F5344CB8AC3E}">
        <p14:creationId xmlns:p14="http://schemas.microsoft.com/office/powerpoint/2010/main" val="799943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Factores de riesgos de EVO relacionados con el trasplante</a:t>
            </a:r>
          </a:p>
        </p:txBody>
      </p:sp>
      <p:sp>
        <p:nvSpPr>
          <p:cNvPr id="3" name="Text Placeholder 2"/>
          <p:cNvSpPr>
            <a:spLocks noGrp="1"/>
          </p:cNvSpPr>
          <p:nvPr>
            <p:ph type="body" sz="quarter" idx="10"/>
          </p:nvPr>
        </p:nvSpPr>
        <p:spPr/>
        <p:txBody>
          <a:bodyPr/>
          <a:lstStyle/>
          <a:p>
            <a:r>
              <a:rPr lang="es-ES" dirty="0"/>
              <a:t>1. Dalle JH, Giralt SA. </a:t>
            </a:r>
            <a:r>
              <a:rPr lang="es-ES" i="1" dirty="0"/>
              <a:t>Biol Blood Marrow Transplant </a:t>
            </a:r>
            <a:r>
              <a:rPr lang="es-ES" dirty="0"/>
              <a:t>2016;22:400–9; </a:t>
            </a:r>
            <a:br>
              <a:rPr dirty="0"/>
            </a:br>
            <a:r>
              <a:rPr lang="es-ES" dirty="0"/>
              <a:t>2. Carreras E et al. </a:t>
            </a:r>
            <a:r>
              <a:rPr lang="es-ES" i="1" dirty="0"/>
              <a:t>Biol Blood Marrow </a:t>
            </a:r>
            <a:r>
              <a:rPr lang="es-ES" i="1" dirty="0" err="1"/>
              <a:t>Transplant</a:t>
            </a:r>
            <a:r>
              <a:rPr lang="es-ES" i="1" dirty="0"/>
              <a:t> </a:t>
            </a:r>
            <a:r>
              <a:rPr lang="es-ES" dirty="0"/>
              <a:t>2011;17:1713–20</a:t>
            </a:r>
          </a:p>
        </p:txBody>
      </p:sp>
      <p:sp>
        <p:nvSpPr>
          <p:cNvPr id="5" name="Text Placeholder 4"/>
          <p:cNvSpPr>
            <a:spLocks noGrp="1"/>
          </p:cNvSpPr>
          <p:nvPr>
            <p:ph type="body" sz="quarter" idx="11"/>
          </p:nvPr>
        </p:nvSpPr>
        <p:spPr>
          <a:xfrm>
            <a:off x="4303060" y="6495526"/>
            <a:ext cx="7792948" cy="288925"/>
          </a:xfrm>
        </p:spPr>
        <p:txBody>
          <a:bodyPr/>
          <a:lstStyle/>
          <a:p>
            <a:r>
              <a:rPr lang="es-ES" dirty="0"/>
              <a:t>*</a:t>
            </a:r>
            <a:r>
              <a:rPr lang="es-ES" dirty="0" err="1"/>
              <a:t>Odds</a:t>
            </a:r>
            <a:r>
              <a:rPr lang="es-ES" dirty="0"/>
              <a:t> ratio, probabilidad de desarrollar EVO, en comparación con pacientes no expuestos al factor de riesgo.</a:t>
            </a:r>
          </a:p>
          <a:p>
            <a:r>
              <a:rPr lang="es-ES" dirty="0"/>
              <a:t>BCNU, </a:t>
            </a:r>
            <a:r>
              <a:rPr lang="es-ES" dirty="0" err="1"/>
              <a:t>biscloroetilnitrosourea</a:t>
            </a:r>
            <a:r>
              <a:rPr lang="es-ES" dirty="0"/>
              <a:t>; EICH, enfermedad injerto contra huésped; EVO, enfermedad </a:t>
            </a:r>
            <a:r>
              <a:rPr lang="es-ES" dirty="0" err="1"/>
              <a:t>venooclusiva</a:t>
            </a:r>
            <a:r>
              <a:rPr lang="es-ES" dirty="0"/>
              <a:t>;</a:t>
            </a:r>
          </a:p>
          <a:p>
            <a:r>
              <a:rPr lang="es-ES" dirty="0"/>
              <a:t>Gy, Gray; IC total, irradiación corporal total</a:t>
            </a:r>
          </a:p>
        </p:txBody>
      </p:sp>
      <p:sp>
        <p:nvSpPr>
          <p:cNvPr id="14" name="Rounded Rectangle 13"/>
          <p:cNvSpPr>
            <a:spLocks noChangeArrowheads="1"/>
          </p:cNvSpPr>
          <p:nvPr/>
        </p:nvSpPr>
        <p:spPr bwMode="auto">
          <a:xfrm>
            <a:off x="959223" y="5717409"/>
            <a:ext cx="10524565" cy="476726"/>
          </a:xfrm>
          <a:prstGeom prst="roundRect">
            <a:avLst/>
          </a:prstGeom>
          <a:solidFill>
            <a:schemeClr val="accent1"/>
          </a:solidFill>
          <a:ln>
            <a:solidFill>
              <a:schemeClr val="accent1"/>
            </a:solidFill>
            <a:headEnd/>
            <a:tailEnd/>
          </a:ln>
        </p:spPr>
        <p:style>
          <a:lnRef idx="2">
            <a:schemeClr val="accent3"/>
          </a:lnRef>
          <a:fillRef idx="1">
            <a:schemeClr val="lt1"/>
          </a:fillRef>
          <a:effectRef idx="0">
            <a:schemeClr val="accent3"/>
          </a:effectRef>
          <a:fontRef idx="minor">
            <a:schemeClr val="dk1"/>
          </a:fontRef>
        </p:style>
        <p:txBody>
          <a:bodyPr wrap="square" anchor="ctr">
            <a:spAutoFit/>
          </a:bodyPr>
          <a:lstStyle/>
          <a:p>
            <a:pPr marL="0" marR="0" lvl="0" indent="0" algn="ctr" defTabSz="914400" rtl="0" eaLnBrk="0" fontAlgn="auto" latinLnBrk="0" hangingPunct="0">
              <a:lnSpc>
                <a:spcPct val="100000"/>
              </a:lnSpc>
              <a:spcBef>
                <a:spcPct val="2000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Arial" pitchFamily="34" charset="0"/>
                <a:ea typeface="+mn-ea"/>
                <a:cs typeface="+mn-cs"/>
              </a:rPr>
              <a:t>Varios factores de riesgo tienen un efecto aditivo sobre la incidencia de la EVO</a:t>
            </a:r>
            <a:r>
              <a:rPr kumimoji="0" lang="es-ES" sz="2200" b="0" i="0" u="none" strike="noStrike" kern="1200" cap="none" spc="0" normalizeH="0" baseline="30000" noProof="0" dirty="0">
                <a:ln>
                  <a:noFill/>
                </a:ln>
                <a:solidFill>
                  <a:prstClr val="white"/>
                </a:solidFill>
                <a:effectLst/>
                <a:uLnTx/>
                <a:uFillTx/>
                <a:latin typeface="Arial" pitchFamily="34" charset="0"/>
                <a:ea typeface="+mn-ea"/>
                <a:cs typeface="+mn-cs"/>
              </a:rPr>
              <a:t>2</a:t>
            </a:r>
          </a:p>
        </p:txBody>
      </p:sp>
      <p:sp>
        <p:nvSpPr>
          <p:cNvPr id="27"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TextBox 27"/>
          <p:cNvSpPr txBox="1"/>
          <p:nvPr/>
        </p:nvSpPr>
        <p:spPr>
          <a:xfrm>
            <a:off x="5270184" y="1244676"/>
            <a:ext cx="1051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de EVO</a:t>
            </a:r>
          </a:p>
        </p:txBody>
      </p:sp>
      <p:sp>
        <p:nvSpPr>
          <p:cNvPr id="29" name="TextBox 28"/>
          <p:cNvSpPr txBox="1"/>
          <p:nvPr/>
        </p:nvSpPr>
        <p:spPr>
          <a:xfrm>
            <a:off x="1771518" y="1973131"/>
            <a:ext cx="74251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 riesgo</a:t>
            </a:r>
          </a:p>
        </p:txBody>
      </p:sp>
      <p:sp>
        <p:nvSpPr>
          <p:cNvPr id="30" name="TextBox 29"/>
          <p:cNvSpPr txBox="1"/>
          <p:nvPr/>
        </p:nvSpPr>
        <p:spPr>
          <a:xfrm>
            <a:off x="4968307" y="1973131"/>
            <a:ext cx="15985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moderado</a:t>
            </a:r>
          </a:p>
        </p:txBody>
      </p:sp>
      <p:sp>
        <p:nvSpPr>
          <p:cNvPr id="31" name="TextBox 30"/>
          <p:cNvSpPr txBox="1"/>
          <p:nvPr/>
        </p:nvSpPr>
        <p:spPr>
          <a:xfrm>
            <a:off x="8795272" y="1973131"/>
            <a:ext cx="133882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elevado</a:t>
            </a:r>
          </a:p>
        </p:txBody>
      </p:sp>
      <p:graphicFrame>
        <p:nvGraphicFramePr>
          <p:cNvPr id="13" name="Content Placeholder 5"/>
          <p:cNvGraphicFramePr>
            <a:graphicFrameLocks/>
          </p:cNvGraphicFramePr>
          <p:nvPr>
            <p:extLst/>
          </p:nvPr>
        </p:nvGraphicFramePr>
        <p:xfrm>
          <a:off x="1744134" y="2389128"/>
          <a:ext cx="8746067" cy="3261360"/>
        </p:xfrm>
        <a:graphic>
          <a:graphicData uri="http://schemas.openxmlformats.org/drawingml/2006/table">
            <a:tbl>
              <a:tblPr firstRow="1" bandRow="1">
                <a:tableStyleId>{5C22544A-7EE6-4342-B048-85BDC9FD1C3A}</a:tableStyleId>
              </a:tblPr>
              <a:tblGrid>
                <a:gridCol w="4925607">
                  <a:extLst>
                    <a:ext uri="{9D8B030D-6E8A-4147-A177-3AD203B41FA5}">
                      <a16:colId xmlns:a16="http://schemas.microsoft.com/office/drawing/2014/main" val="20000"/>
                    </a:ext>
                  </a:extLst>
                </a:gridCol>
                <a:gridCol w="1389530">
                  <a:extLst>
                    <a:ext uri="{9D8B030D-6E8A-4147-A177-3AD203B41FA5}">
                      <a16:colId xmlns:a16="http://schemas.microsoft.com/office/drawing/2014/main" val="20001"/>
                    </a:ext>
                  </a:extLst>
                </a:gridCol>
                <a:gridCol w="1228164">
                  <a:extLst>
                    <a:ext uri="{9D8B030D-6E8A-4147-A177-3AD203B41FA5}">
                      <a16:colId xmlns:a16="http://schemas.microsoft.com/office/drawing/2014/main" val="20003"/>
                    </a:ext>
                  </a:extLst>
                </a:gridCol>
                <a:gridCol w="1202766">
                  <a:extLst>
                    <a:ext uri="{9D8B030D-6E8A-4147-A177-3AD203B41FA5}">
                      <a16:colId xmlns:a16="http://schemas.microsoft.com/office/drawing/2014/main" val="20004"/>
                    </a:ext>
                  </a:extLst>
                </a:gridCol>
              </a:tblGrid>
              <a:tr h="222312">
                <a:tc>
                  <a:txBody>
                    <a:bodyPr/>
                    <a:lstStyle/>
                    <a:p>
                      <a:pPr algn="l"/>
                      <a:r>
                        <a:rPr lang="en-GB" sz="1400" dirty="0"/>
                        <a:t>Factores de riesgos relacionados con el trasplante</a:t>
                      </a:r>
                      <a:r>
                        <a:rPr lang="es-ES" sz="1400" baseline="30000" dirty="0"/>
                        <a:t>1</a:t>
                      </a:r>
                      <a:endParaRPr lang="es-ES" sz="1400" baseline="30000" dirty="0">
                        <a:solidFill>
                          <a:schemeClr val="accent5"/>
                        </a:solidFill>
                        <a:latin typeface="Arial" pitchFamily="34" charset="0"/>
                        <a:cs typeface="Arial" pitchFamily="34" charset="0"/>
                      </a:endParaRPr>
                    </a:p>
                  </a:txBody>
                  <a:tcPr marL="91670" marR="91670"/>
                </a:tc>
                <a:tc>
                  <a:txBody>
                    <a:bodyPr/>
                    <a:lstStyle/>
                    <a:p>
                      <a:pPr algn="ctr"/>
                      <a:r>
                        <a:rPr lang="es-ES" sz="1400" dirty="0">
                          <a:solidFill>
                            <a:schemeClr val="bg1"/>
                          </a:solidFill>
                          <a:latin typeface="Arial" pitchFamily="34" charset="0"/>
                        </a:rPr>
                        <a:t>Adultos</a:t>
                      </a:r>
                    </a:p>
                  </a:txBody>
                  <a:tcPr marL="91670" marR="91670"/>
                </a:tc>
                <a:tc>
                  <a:txBody>
                    <a:bodyPr/>
                    <a:lstStyle/>
                    <a:p>
                      <a:pPr algn="ctr"/>
                      <a:r>
                        <a:rPr lang="en-GB" sz="1400" dirty="0"/>
                        <a:t>Niños</a:t>
                      </a:r>
                      <a:endParaRPr lang="es-ES" sz="1400" dirty="0">
                        <a:solidFill>
                          <a:schemeClr val="accent5"/>
                        </a:solidFill>
                        <a:latin typeface="Arial" pitchFamily="34" charset="0"/>
                        <a:cs typeface="Arial" pitchFamily="34" charset="0"/>
                      </a:endParaRPr>
                    </a:p>
                  </a:txBody>
                  <a:tcPr marL="91670" marR="91670"/>
                </a:tc>
                <a:tc>
                  <a:txBody>
                    <a:bodyPr/>
                    <a:lstStyle/>
                    <a:p>
                      <a:pPr algn="ctr"/>
                      <a:r>
                        <a:rPr lang="en-GB" sz="1400" dirty="0"/>
                        <a:t>Riesgo*</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extLst>
                  <a:ext uri="{0D108BD9-81ED-4DB2-BD59-A6C34878D82A}">
                    <a16:rowId xmlns:a16="http://schemas.microsoft.com/office/drawing/2014/main" val="10000"/>
                  </a:ext>
                </a:extLst>
              </a:tr>
              <a:tr h="0">
                <a:tc>
                  <a:txBody>
                    <a:bodyPr/>
                    <a:lstStyle/>
                    <a:p>
                      <a:pPr algn="l"/>
                      <a:r>
                        <a:rPr lang="es-ES" sz="1400" b="0" dirty="0">
                          <a:solidFill>
                            <a:schemeClr val="tx1"/>
                          </a:solidFill>
                          <a:latin typeface="Arial" pitchFamily="34" charset="0"/>
                        </a:rPr>
                        <a:t>Terapia mieloablativa: BCNU + ciclofosfamida </a:t>
                      </a:r>
                      <a:br/>
                      <a:r>
                        <a:rPr lang="es-ES" sz="1400" b="0" dirty="0">
                          <a:solidFill>
                            <a:schemeClr val="tx1"/>
                          </a:solidFill>
                          <a:latin typeface="Arial" pitchFamily="34" charset="0"/>
                        </a:rPr>
                        <a:t>+ etopósido</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2,8</a:t>
                      </a:r>
                    </a:p>
                  </a:txBody>
                  <a:tcPr marL="91670" marR="91670" anchor="ctr">
                    <a:solidFill>
                      <a:srgbClr val="FFCC00"/>
                    </a:solidFill>
                  </a:tcPr>
                </a:tc>
                <a:extLst>
                  <a:ext uri="{0D108BD9-81ED-4DB2-BD59-A6C34878D82A}">
                    <a16:rowId xmlns:a16="http://schemas.microsoft.com/office/drawing/2014/main" val="10001"/>
                  </a:ext>
                </a:extLst>
              </a:tr>
              <a:tr h="0">
                <a:tc>
                  <a:txBody>
                    <a:bodyPr/>
                    <a:lstStyle/>
                    <a:p>
                      <a:pPr algn="l"/>
                      <a:r>
                        <a:rPr lang="es-ES" sz="1400" b="0" dirty="0">
                          <a:solidFill>
                            <a:schemeClr val="tx1"/>
                          </a:solidFill>
                          <a:latin typeface="Arial" pitchFamily="34" charset="0"/>
                        </a:rPr>
                        <a:t>IC total a altas dosis &gt; 12 Gy + ciclofosfamida</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2,8</a:t>
                      </a:r>
                    </a:p>
                  </a:txBody>
                  <a:tcPr marL="91670" marR="91670">
                    <a:solidFill>
                      <a:srgbClr val="FFCC00"/>
                    </a:solidFill>
                  </a:tcPr>
                </a:tc>
                <a:extLst>
                  <a:ext uri="{0D108BD9-81ED-4DB2-BD59-A6C34878D82A}">
                    <a16:rowId xmlns:a16="http://schemas.microsoft.com/office/drawing/2014/main" val="10006"/>
                  </a:ext>
                </a:extLst>
              </a:tr>
              <a:tr h="0">
                <a:tc>
                  <a:txBody>
                    <a:bodyPr/>
                    <a:lstStyle/>
                    <a:p>
                      <a:pPr algn="l"/>
                      <a:r>
                        <a:rPr lang="es-ES" sz="1400" b="0" dirty="0">
                          <a:solidFill>
                            <a:schemeClr val="tx1"/>
                          </a:solidFill>
                          <a:latin typeface="Arial" pitchFamily="34" charset="0"/>
                        </a:rPr>
                        <a:t>Profilaxis de la EICH: sirolimus + metotrexato + tacrolimus</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~3,0</a:t>
                      </a:r>
                    </a:p>
                  </a:txBody>
                  <a:tcPr marL="91670" marR="91670">
                    <a:solidFill>
                      <a:srgbClr val="FFCC00"/>
                    </a:solidFill>
                  </a:tcPr>
                </a:tc>
                <a:extLst>
                  <a:ext uri="{0D108BD9-81ED-4DB2-BD59-A6C34878D82A}">
                    <a16:rowId xmlns:a16="http://schemas.microsoft.com/office/drawing/2014/main" val="10007"/>
                  </a:ext>
                </a:extLst>
              </a:tr>
              <a:tr h="131651">
                <a:tc>
                  <a:txBody>
                    <a:bodyPr/>
                    <a:lstStyle/>
                    <a:p>
                      <a:pPr algn="l"/>
                      <a:r>
                        <a:rPr lang="es-ES" sz="1400" b="0" dirty="0">
                          <a:solidFill>
                            <a:schemeClr val="tx1"/>
                          </a:solidFill>
                          <a:latin typeface="Arial" pitchFamily="34" charset="0"/>
                        </a:rPr>
                        <a:t>Profilaxis de la EICH: metotrexato + ciclosporina</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bg1"/>
                          </a:solidFill>
                          <a:latin typeface="Arial" pitchFamily="34" charset="0"/>
                        </a:rPr>
                        <a:t>3,3</a:t>
                      </a:r>
                    </a:p>
                  </a:txBody>
                  <a:tcPr marL="91670" marR="91670">
                    <a:solidFill>
                      <a:srgbClr val="FF6600"/>
                    </a:solidFill>
                  </a:tcPr>
                </a:tc>
                <a:extLst>
                  <a:ext uri="{0D108BD9-81ED-4DB2-BD59-A6C34878D82A}">
                    <a16:rowId xmlns:a16="http://schemas.microsoft.com/office/drawing/2014/main" val="10002"/>
                  </a:ext>
                </a:extLst>
              </a:tr>
              <a:tr h="0">
                <a:tc>
                  <a:txBody>
                    <a:bodyPr/>
                    <a:lstStyle/>
                    <a:p>
                      <a:pPr algn="l"/>
                      <a:r>
                        <a:rPr lang="es-ES" sz="1400" b="0" dirty="0">
                          <a:solidFill>
                            <a:schemeClr val="tx1"/>
                          </a:solidFill>
                          <a:latin typeface="Arial" pitchFamily="34" charset="0"/>
                        </a:rPr>
                        <a:t>Terapia mieloablativa: fludarabina</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bg1"/>
                          </a:solidFill>
                          <a:latin typeface="Arial" pitchFamily="34" charset="0"/>
                        </a:rPr>
                        <a:t>4,0</a:t>
                      </a:r>
                    </a:p>
                  </a:txBody>
                  <a:tcPr marL="91670" marR="91670">
                    <a:solidFill>
                      <a:srgbClr val="FF6600"/>
                    </a:solidFill>
                  </a:tcPr>
                </a:tc>
                <a:extLst>
                  <a:ext uri="{0D108BD9-81ED-4DB2-BD59-A6C34878D82A}">
                    <a16:rowId xmlns:a16="http://schemas.microsoft.com/office/drawing/2014/main" val="10003"/>
                  </a:ext>
                </a:extLst>
              </a:tr>
              <a:tr h="0">
                <a:tc>
                  <a:txBody>
                    <a:bodyPr/>
                    <a:lstStyle/>
                    <a:p>
                      <a:pPr algn="l"/>
                      <a:r>
                        <a:rPr lang="es-ES" sz="1400" b="0" dirty="0">
                          <a:solidFill>
                            <a:schemeClr val="tx1"/>
                          </a:solidFill>
                          <a:latin typeface="Arial" pitchFamily="34" charset="0"/>
                        </a:rPr>
                        <a:t>Profilaxis de la EICH: ciclosporina</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bg1"/>
                          </a:solidFill>
                          <a:latin typeface="Arial" pitchFamily="34" charset="0"/>
                        </a:rPr>
                        <a:t>4,2</a:t>
                      </a:r>
                    </a:p>
                  </a:txBody>
                  <a:tcPr marL="91670" marR="91670">
                    <a:solidFill>
                      <a:srgbClr val="FF6600"/>
                    </a:solidFill>
                  </a:tcPr>
                </a:tc>
                <a:extLst>
                  <a:ext uri="{0D108BD9-81ED-4DB2-BD59-A6C34878D82A}">
                    <a16:rowId xmlns:a16="http://schemas.microsoft.com/office/drawing/2014/main" val="10004"/>
                  </a:ext>
                </a:extLst>
              </a:tr>
              <a:tr h="0">
                <a:tc>
                  <a:txBody>
                    <a:bodyPr/>
                    <a:lstStyle/>
                    <a:p>
                      <a:pPr algn="l"/>
                      <a:r>
                        <a:rPr lang="es-ES" sz="1400" b="0" dirty="0">
                          <a:solidFill>
                            <a:schemeClr val="tx1"/>
                          </a:solidFill>
                          <a:latin typeface="Arial" pitchFamily="34" charset="0"/>
                        </a:rPr>
                        <a:t>Terapia mieloablativa: busulfán frente a otros</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bg1"/>
                          </a:solidFill>
                          <a:latin typeface="Arial" pitchFamily="34" charset="0"/>
                        </a:rPr>
                        <a:t>2,6 – 4,5</a:t>
                      </a:r>
                    </a:p>
                  </a:txBody>
                  <a:tcPr marL="91670" marR="91670">
                    <a:solidFill>
                      <a:srgbClr val="FF6600"/>
                    </a:solidFill>
                  </a:tcPr>
                </a:tc>
                <a:extLst>
                  <a:ext uri="{0D108BD9-81ED-4DB2-BD59-A6C34878D82A}">
                    <a16:rowId xmlns:a16="http://schemas.microsoft.com/office/drawing/2014/main" val="10005"/>
                  </a:ext>
                </a:extLst>
              </a:tr>
              <a:tr h="0">
                <a:tc>
                  <a:txBody>
                    <a:bodyPr/>
                    <a:lstStyle/>
                    <a:p>
                      <a:r>
                        <a:rPr lang="es-ES" sz="1400" b="0" dirty="0">
                          <a:solidFill>
                            <a:schemeClr val="tx1"/>
                          </a:solidFill>
                          <a:latin typeface="Arial" pitchFamily="34" charset="0"/>
                        </a:rPr>
                        <a:t>Terapia mieloablativa: busulfán + ciclofosfamida</a:t>
                      </a:r>
                      <a:endParaRPr lang="es-ES" sz="1400" dirty="0">
                        <a:solidFill>
                          <a:schemeClr val="tx1"/>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algn="ctr"/>
                      <a:r>
                        <a:rPr lang="es-ES" sz="1400" dirty="0">
                          <a:solidFill>
                            <a:schemeClr val="bg1"/>
                          </a:solidFill>
                          <a:latin typeface="Arial" panose="020B0604020202020204" pitchFamily="34" charset="0"/>
                        </a:rPr>
                        <a:t>3,9 – 5,1</a:t>
                      </a:r>
                    </a:p>
                  </a:txBody>
                  <a:tcPr marL="91670" marR="91670">
                    <a:solidFill>
                      <a:srgbClr val="FF6600"/>
                    </a:solidFill>
                  </a:tcPr>
                </a:tc>
                <a:extLst>
                  <a:ext uri="{0D108BD9-81ED-4DB2-BD59-A6C34878D82A}">
                    <a16:rowId xmlns:a16="http://schemas.microsoft.com/office/drawing/2014/main" val="1000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chemeClr val="tx1"/>
                          </a:solidFill>
                          <a:latin typeface="Arial" pitchFamily="34" charset="0"/>
                        </a:rPr>
                        <a:t>Terapia mieloablativa/alta dosis </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dirty="0">
                          <a:solidFill>
                            <a:schemeClr val="bg1"/>
                          </a:solidFill>
                          <a:latin typeface="Arial" panose="020B0604020202020204" pitchFamily="34" charset="0"/>
                        </a:rPr>
                        <a:t>2,3 – 7,9</a:t>
                      </a:r>
                    </a:p>
                  </a:txBody>
                  <a:tcPr marL="91670" marR="91670">
                    <a:solidFill>
                      <a:srgbClr val="FF6600"/>
                    </a:solidFill>
                  </a:tcPr>
                </a:tc>
                <a:extLst>
                  <a:ext uri="{0D108BD9-81ED-4DB2-BD59-A6C34878D82A}">
                    <a16:rowId xmlns:a16="http://schemas.microsoft.com/office/drawing/2014/main" val="3743105367"/>
                  </a:ext>
                </a:extLst>
              </a:tr>
            </a:tbl>
          </a:graphicData>
        </a:graphic>
      </p:graphicFrame>
    </p:spTree>
    <p:extLst>
      <p:ext uri="{BB962C8B-B14F-4D97-AF65-F5344CB8AC3E}">
        <p14:creationId xmlns:p14="http://schemas.microsoft.com/office/powerpoint/2010/main" val="1600468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s-ES" dirty="0"/>
              <a:t>Cuadro clínico de EVO en adultos</a:t>
            </a:r>
          </a:p>
        </p:txBody>
      </p:sp>
      <p:sp>
        <p:nvSpPr>
          <p:cNvPr id="30722" name="Content Placeholder 2"/>
          <p:cNvSpPr>
            <a:spLocks noGrp="1"/>
          </p:cNvSpPr>
          <p:nvPr>
            <p:ph idx="1"/>
          </p:nvPr>
        </p:nvSpPr>
        <p:spPr>
          <a:xfrm>
            <a:off x="335360" y="1268760"/>
            <a:ext cx="6492603" cy="4857403"/>
          </a:xfrm>
        </p:spPr>
        <p:txBody>
          <a:bodyPr/>
          <a:lstStyle/>
          <a:p>
            <a:r>
              <a:rPr lang="es-ES" dirty="0"/>
              <a:t>La EVO se caracteriza por</a:t>
            </a:r>
          </a:p>
          <a:p>
            <a:pPr lvl="1"/>
            <a:r>
              <a:rPr lang="en-GB" dirty="0" err="1"/>
              <a:t>Aumento</a:t>
            </a:r>
            <a:r>
              <a:rPr lang="en-GB" dirty="0"/>
              <a:t> </a:t>
            </a:r>
            <a:r>
              <a:rPr lang="en-GB" dirty="0" err="1"/>
              <a:t>rápido</a:t>
            </a:r>
            <a:r>
              <a:rPr lang="en-GB" dirty="0"/>
              <a:t> de peso</a:t>
            </a:r>
          </a:p>
          <a:p>
            <a:pPr lvl="1"/>
            <a:r>
              <a:rPr lang="en-GB" dirty="0" err="1"/>
              <a:t>Ictericia</a:t>
            </a:r>
            <a:endParaRPr lang="en-GB" dirty="0"/>
          </a:p>
          <a:p>
            <a:pPr lvl="1"/>
            <a:r>
              <a:rPr lang="en-GB"/>
              <a:t>Ascitis</a:t>
            </a:r>
            <a:endParaRPr lang="en-GB" dirty="0"/>
          </a:p>
          <a:p>
            <a:pPr lvl="1"/>
            <a:r>
              <a:rPr lang="en-GB" dirty="0" err="1"/>
              <a:t>Hepatomegalia</a:t>
            </a:r>
            <a:r>
              <a:rPr lang="en-GB" dirty="0"/>
              <a:t> dolorosa</a:t>
            </a:r>
          </a:p>
          <a:p>
            <a:pPr lvl="1"/>
            <a:r>
              <a:rPr lang="es-ES" dirty="0"/>
              <a:t>Dolor en el cuadrante superior derecho</a:t>
            </a:r>
          </a:p>
          <a:p>
            <a:r>
              <a:rPr lang="es-ES" dirty="0"/>
              <a:t>Los síntomas suelen presentarse en las primeras 3-4 semanas después del TCMH, pero pueden aparecer posteriormente </a:t>
            </a:r>
          </a:p>
          <a:p>
            <a:r>
              <a:rPr lang="es-ES" dirty="0"/>
              <a:t>La EVO es una enfermedad progresiva:</a:t>
            </a:r>
          </a:p>
          <a:p>
            <a:pPr lvl="1"/>
            <a:r>
              <a:rPr lang="es-ES" dirty="0"/>
              <a:t>La EVO grave se asocia a fallo multiorgánico y a un elevado índice de mortalidad (&gt;80%)</a:t>
            </a:r>
            <a:endParaRPr lang="en-GB" dirty="0"/>
          </a:p>
          <a:p>
            <a:endParaRPr lang="es-ES" dirty="0">
              <a:solidFill>
                <a:srgbClr val="FF0000"/>
              </a:solidFill>
            </a:endParaRPr>
          </a:p>
        </p:txBody>
      </p:sp>
      <p:sp>
        <p:nvSpPr>
          <p:cNvPr id="8" name="Content Placeholder 7"/>
          <p:cNvSpPr>
            <a:spLocks noGrp="1"/>
          </p:cNvSpPr>
          <p:nvPr>
            <p:ph type="body" sz="quarter" idx="10"/>
          </p:nvPr>
        </p:nvSpPr>
        <p:spPr>
          <a:xfrm>
            <a:off x="98778" y="6495526"/>
            <a:ext cx="8482514" cy="288925"/>
          </a:xfrm>
        </p:spPr>
        <p:txBody>
          <a:bodyPr/>
          <a:lstStyle/>
          <a:p>
            <a:br>
              <a:rPr dirty="0"/>
            </a:br>
            <a:r>
              <a:rPr lang="es-ES" dirty="0" err="1"/>
              <a:t>Bearman</a:t>
            </a:r>
            <a:r>
              <a:rPr lang="es-ES" dirty="0"/>
              <a:t> SI et al. </a:t>
            </a:r>
            <a:r>
              <a:rPr lang="es-ES" i="1" dirty="0"/>
              <a:t>Blood </a:t>
            </a:r>
            <a:r>
              <a:rPr lang="es-ES" dirty="0"/>
              <a:t>1995;85:3005–20; McDonald GB et al. </a:t>
            </a:r>
            <a:r>
              <a:rPr lang="es-ES" i="1" dirty="0"/>
              <a:t>Hepatology </a:t>
            </a:r>
            <a:r>
              <a:rPr lang="es-ES" dirty="0"/>
              <a:t>1984;4:116–22; Carreras E. </a:t>
            </a:r>
            <a:r>
              <a:rPr lang="es-ES" dirty="0" err="1"/>
              <a:t>Early</a:t>
            </a:r>
            <a:r>
              <a:rPr lang="es-ES" dirty="0"/>
              <a:t> </a:t>
            </a:r>
            <a:r>
              <a:rPr lang="es-ES" dirty="0" err="1"/>
              <a:t>complications</a:t>
            </a:r>
            <a:r>
              <a:rPr lang="es-ES" dirty="0"/>
              <a:t> after HSCT. En: </a:t>
            </a:r>
            <a:r>
              <a:rPr lang="es-ES" dirty="0" err="1"/>
              <a:t>Apperley</a:t>
            </a:r>
            <a:r>
              <a:rPr lang="es-ES" dirty="0"/>
              <a:t> J, Carreras E, </a:t>
            </a:r>
            <a:r>
              <a:rPr lang="es-ES" dirty="0" err="1"/>
              <a:t>Gluckman</a:t>
            </a:r>
            <a:r>
              <a:rPr lang="es-ES" dirty="0"/>
              <a:t> E, </a:t>
            </a:r>
            <a:r>
              <a:rPr lang="es-ES" dirty="0" err="1"/>
              <a:t>Masszi</a:t>
            </a:r>
            <a:r>
              <a:rPr lang="es-ES" dirty="0"/>
              <a:t> T eds. </a:t>
            </a:r>
            <a:r>
              <a:rPr lang="es-ES" i="1" dirty="0"/>
              <a:t>ESH-EBMT Handbook on Haematopoietic Stem Cell Transplantation</a:t>
            </a:r>
            <a:r>
              <a:rPr lang="es-ES" dirty="0"/>
              <a:t>. </a:t>
            </a:r>
            <a:r>
              <a:rPr lang="es-ES" dirty="0" err="1"/>
              <a:t>Genova</a:t>
            </a:r>
            <a:r>
              <a:rPr lang="es-ES" dirty="0"/>
              <a:t>: </a:t>
            </a:r>
            <a:r>
              <a:rPr lang="es-ES" dirty="0" err="1"/>
              <a:t>Forum</a:t>
            </a:r>
            <a:r>
              <a:rPr lang="es-ES" dirty="0"/>
              <a:t> </a:t>
            </a:r>
            <a:r>
              <a:rPr lang="es-ES" dirty="0" err="1"/>
              <a:t>Service</a:t>
            </a:r>
            <a:r>
              <a:rPr lang="es-ES" dirty="0"/>
              <a:t> </a:t>
            </a:r>
            <a:r>
              <a:rPr lang="es-ES" dirty="0" err="1"/>
              <a:t>Editore</a:t>
            </a:r>
            <a:r>
              <a:rPr lang="es-ES" dirty="0"/>
              <a:t>, 2012;176–95; </a:t>
            </a:r>
            <a:r>
              <a:rPr lang="es-ES" dirty="0" err="1"/>
              <a:t>Coppell</a:t>
            </a:r>
            <a:r>
              <a:rPr lang="es-ES" dirty="0"/>
              <a:t> JA et al. </a:t>
            </a:r>
            <a:r>
              <a:rPr lang="es-ES" i="1" dirty="0"/>
              <a:t>Biol Blood Marrow Transplant </a:t>
            </a:r>
            <a:r>
              <a:rPr lang="es-ES" dirty="0"/>
              <a:t>2010;16:157–68; </a:t>
            </a:r>
            <a:r>
              <a:rPr lang="es-ES" dirty="0" err="1"/>
              <a:t>DeLeve</a:t>
            </a:r>
            <a:r>
              <a:rPr lang="es-ES" dirty="0"/>
              <a:t> LD et al. </a:t>
            </a:r>
            <a:r>
              <a:rPr lang="es-ES" i="1" dirty="0"/>
              <a:t>Hepatology </a:t>
            </a:r>
            <a:r>
              <a:rPr lang="es-ES" dirty="0"/>
              <a:t>2009;49:1729–64</a:t>
            </a:r>
          </a:p>
        </p:txBody>
      </p:sp>
      <p:sp>
        <p:nvSpPr>
          <p:cNvPr id="5" name="Text Placeholder 4"/>
          <p:cNvSpPr>
            <a:spLocks noGrp="1"/>
          </p:cNvSpPr>
          <p:nvPr>
            <p:ph type="body" sz="quarter" idx="11"/>
          </p:nvPr>
        </p:nvSpPr>
        <p:spPr/>
        <p:txBody>
          <a:bodyPr/>
          <a:lstStyle/>
          <a:p>
            <a:r>
              <a:rPr lang="en-GB" dirty="0"/>
              <a:t>EVO, </a:t>
            </a:r>
            <a:r>
              <a:rPr lang="en-GB" dirty="0" err="1"/>
              <a:t>enfermedad</a:t>
            </a:r>
            <a:r>
              <a:rPr lang="en-GB" dirty="0"/>
              <a:t> </a:t>
            </a:r>
            <a:r>
              <a:rPr lang="en-GB" dirty="0" err="1"/>
              <a:t>venooclusiva</a:t>
            </a:r>
            <a:r>
              <a:rPr lang="es-ES" dirty="0"/>
              <a:t>;</a:t>
            </a:r>
            <a:br>
              <a:rPr lang="es-ES" dirty="0"/>
            </a:br>
            <a:r>
              <a:rPr lang="en-GB" dirty="0"/>
              <a:t>TCMH, </a:t>
            </a:r>
            <a:r>
              <a:rPr lang="en-GB" dirty="0" err="1"/>
              <a:t>trasplante</a:t>
            </a:r>
            <a:r>
              <a:rPr lang="en-GB" dirty="0"/>
              <a:t> de </a:t>
            </a:r>
            <a:r>
              <a:rPr lang="en-GB" dirty="0" err="1"/>
              <a:t>células</a:t>
            </a:r>
            <a:r>
              <a:rPr lang="en-GB" dirty="0"/>
              <a:t> </a:t>
            </a:r>
            <a:r>
              <a:rPr lang="en-GB" dirty="0" err="1"/>
              <a:t>madre</a:t>
            </a:r>
            <a:r>
              <a:rPr lang="en-GB" dirty="0"/>
              <a:t> </a:t>
            </a:r>
            <a:r>
              <a:rPr lang="en-GB" dirty="0" err="1"/>
              <a:t>hematopoyéticas</a:t>
            </a:r>
            <a:endParaRPr lang="en-GB" dirty="0"/>
          </a:p>
        </p:txBody>
      </p:sp>
      <p:grpSp>
        <p:nvGrpSpPr>
          <p:cNvPr id="2" name="Group 1"/>
          <p:cNvGrpSpPr/>
          <p:nvPr/>
        </p:nvGrpSpPr>
        <p:grpSpPr>
          <a:xfrm>
            <a:off x="7495415" y="1565100"/>
            <a:ext cx="4252189" cy="3723342"/>
            <a:chOff x="6875250" y="2049157"/>
            <a:chExt cx="4252189" cy="3723342"/>
          </a:xfrm>
        </p:grpSpPr>
        <p:pic>
          <p:nvPicPr>
            <p:cNvPr id="1027" name="Picture 3" descr="T:\FROM STUDIO\SylviaY\istock images\iStock_000024576135Mediu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75250" y="2273171"/>
              <a:ext cx="2654826" cy="1781130"/>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T:\LiveProjects\Liveprojects\Gentium\Defibrotide\GENT1323 - MOA video\Images from medical libraries\High res_bought\Ascites\3999.jpg"/>
            <p:cNvPicPr>
              <a:picLocks noChangeAspect="1" noChangeArrowheads="1"/>
            </p:cNvPicPr>
            <p:nvPr/>
          </p:nvPicPr>
          <p:blipFill>
            <a:blip r:embed="rId4"/>
            <a:srcRect t="6210" b="6506"/>
            <a:stretch>
              <a:fillRect/>
            </a:stretch>
          </p:blipFill>
          <p:spPr bwMode="auto">
            <a:xfrm>
              <a:off x="9519302" y="2049157"/>
              <a:ext cx="1608137" cy="2160587"/>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1026" name="Picture 2" descr="T:\FROM STUDIO\SylviaY\istock images\iStock_000020563599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3849" y="3781094"/>
              <a:ext cx="2989748" cy="1991405"/>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9" name="Picture 8">
            <a:hlinkClick r:id="" action="ppaction://customshow?id=0&amp;return=true"/>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3265152" y="1937144"/>
            <a:ext cx="324000" cy="324000"/>
          </a:xfrm>
          <a:prstGeom prst="rect">
            <a:avLst/>
          </a:prstGeom>
        </p:spPr>
      </p:pic>
      <p:pic>
        <p:nvPicPr>
          <p:cNvPr id="10" name="Picture 9">
            <a:hlinkClick r:id="" action="ppaction://customshow?id=2&amp;return=true"/>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27963" y="4376489"/>
            <a:ext cx="324000" cy="324000"/>
          </a:xfrm>
          <a:prstGeom prst="rect">
            <a:avLst/>
          </a:prstGeom>
        </p:spPr>
      </p:pic>
      <p:pic>
        <p:nvPicPr>
          <p:cNvPr id="12" name="Picture 11">
            <a:hlinkClick r:id="" action="ppaction://customshow?id=1&amp;return=true"/>
          </p:cNvPr>
          <p:cNvPicPr>
            <a:picLocks noChangeAspect="1"/>
          </p:cNvPicPr>
          <p:nvPr/>
        </p:nvPicPr>
        <p:blipFill>
          <a:blip r:embed="rId6">
            <a:clrChange>
              <a:clrFrom>
                <a:srgbClr val="FFFFFF"/>
              </a:clrFrom>
              <a:clrTo>
                <a:srgbClr val="FFFFFF">
                  <a:alpha val="0"/>
                </a:srgbClr>
              </a:clrTo>
            </a:clrChange>
            <a:duotone>
              <a:schemeClr val="accent4">
                <a:shade val="45000"/>
                <a:satMod val="135000"/>
              </a:schemeClr>
              <a:prstClr val="white"/>
            </a:duotone>
          </a:blip>
          <a:stretch>
            <a:fillRect/>
          </a:stretch>
        </p:blipFill>
        <p:spPr>
          <a:xfrm>
            <a:off x="6827963" y="3329773"/>
            <a:ext cx="324000" cy="324000"/>
          </a:xfrm>
          <a:prstGeom prst="rect">
            <a:avLst/>
          </a:prstGeom>
        </p:spPr>
      </p:pic>
    </p:spTree>
    <p:extLst>
      <p:ext uri="{BB962C8B-B14F-4D97-AF65-F5344CB8AC3E}">
        <p14:creationId xmlns:p14="http://schemas.microsoft.com/office/powerpoint/2010/main" val="1407096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s-ES" dirty="0"/>
              <a:t>DMO/FMO, disfunción multiorgánica/fallo multiorgánico; EVO, enfermedad </a:t>
            </a:r>
            <a:r>
              <a:rPr lang="es-ES" dirty="0" err="1"/>
              <a:t>venooclusiva</a:t>
            </a:r>
            <a:r>
              <a:rPr lang="es-ES" dirty="0"/>
              <a:t>; </a:t>
            </a:r>
            <a:br>
              <a:rPr lang="es-ES" dirty="0"/>
            </a:br>
            <a:r>
              <a:rPr lang="es-ES" dirty="0"/>
              <a:t>TCMH, trasplante de células madre hematopoyéticas; </a:t>
            </a:r>
          </a:p>
        </p:txBody>
      </p:sp>
      <p:sp>
        <p:nvSpPr>
          <p:cNvPr id="2" name="Title 1"/>
          <p:cNvSpPr>
            <a:spLocks noGrp="1"/>
          </p:cNvSpPr>
          <p:nvPr>
            <p:ph type="title"/>
          </p:nvPr>
        </p:nvSpPr>
        <p:spPr/>
        <p:txBody>
          <a:bodyPr/>
          <a:lstStyle/>
          <a:p>
            <a:r>
              <a:rPr lang="es-ES" dirty="0"/>
              <a:t>Cuadro clínico de EVO en niños</a:t>
            </a:r>
          </a:p>
        </p:txBody>
      </p:sp>
      <p:sp>
        <p:nvSpPr>
          <p:cNvPr id="3" name="Content Placeholder 2"/>
          <p:cNvSpPr>
            <a:spLocks noGrp="1"/>
          </p:cNvSpPr>
          <p:nvPr>
            <p:ph idx="1"/>
          </p:nvPr>
        </p:nvSpPr>
        <p:spPr/>
        <p:txBody>
          <a:bodyPr/>
          <a:lstStyle/>
          <a:p>
            <a:r>
              <a:rPr lang="es-ES" dirty="0"/>
              <a:t>El cuadro clínico de la EVO en niños difiere del de los adultos</a:t>
            </a:r>
          </a:p>
        </p:txBody>
      </p:sp>
      <p:sp>
        <p:nvSpPr>
          <p:cNvPr id="4" name="Text Placeholder 3"/>
          <p:cNvSpPr>
            <a:spLocks noGrp="1"/>
          </p:cNvSpPr>
          <p:nvPr>
            <p:ph type="body" sz="quarter" idx="10"/>
          </p:nvPr>
        </p:nvSpPr>
        <p:spPr/>
        <p:txBody>
          <a:bodyPr/>
          <a:lstStyle/>
          <a:p>
            <a:r>
              <a:rPr lang="es-ES" dirty="0" err="1"/>
              <a:t>Corbacioglu</a:t>
            </a:r>
            <a:r>
              <a:rPr lang="es-ES" dirty="0"/>
              <a:t> S et al. </a:t>
            </a:r>
            <a:r>
              <a:rPr lang="es-ES" i="1" dirty="0"/>
              <a:t>Bone Marrow Transplant</a:t>
            </a:r>
            <a:r>
              <a:rPr lang="es-ES" dirty="0"/>
              <a:t> 2017 (enviado); </a:t>
            </a:r>
            <a:r>
              <a:rPr lang="es-ES" dirty="0" err="1"/>
              <a:t>Corbacioglu</a:t>
            </a:r>
            <a:r>
              <a:rPr lang="es-ES" dirty="0"/>
              <a:t> S et al. </a:t>
            </a:r>
            <a:r>
              <a:rPr lang="es-ES" i="1" dirty="0"/>
              <a:t>Lancet</a:t>
            </a:r>
            <a:r>
              <a:rPr lang="es-ES" dirty="0"/>
              <a:t> 2012;379:1301</a:t>
            </a:r>
            <a:r>
              <a:rPr lang="es-ES" dirty="0">
                <a:latin typeface="Calibri" panose="020F0502020204030204" pitchFamily="34" charset="0"/>
              </a:rPr>
              <a:t>─</a:t>
            </a:r>
            <a:r>
              <a:rPr lang="es-ES" dirty="0"/>
              <a:t>9; </a:t>
            </a:r>
            <a:br>
              <a:rPr dirty="0"/>
            </a:br>
            <a:r>
              <a:rPr lang="es-ES" dirty="0" err="1"/>
              <a:t>Naples</a:t>
            </a:r>
            <a:r>
              <a:rPr lang="es-ES" dirty="0"/>
              <a:t> J et al. </a:t>
            </a:r>
            <a:r>
              <a:rPr lang="es-ES" i="1" dirty="0"/>
              <a:t>Blood</a:t>
            </a:r>
            <a:r>
              <a:rPr lang="es-ES" dirty="0"/>
              <a:t> 2014;124:5849; Myers KC et al. </a:t>
            </a:r>
            <a:r>
              <a:rPr lang="es-ES" i="1" dirty="0"/>
              <a:t>Biol Blood Marrow Transplant</a:t>
            </a:r>
            <a:r>
              <a:rPr lang="es-ES" dirty="0"/>
              <a:t> 2015;21:379</a:t>
            </a:r>
            <a:r>
              <a:rPr lang="es-ES" dirty="0">
                <a:latin typeface="Calibri" panose="020F0502020204030204" pitchFamily="34" charset="0"/>
              </a:rPr>
              <a:t>─</a:t>
            </a:r>
            <a:r>
              <a:rPr lang="es-ES" dirty="0"/>
              <a:t>81</a:t>
            </a:r>
          </a:p>
        </p:txBody>
      </p:sp>
      <p:graphicFrame>
        <p:nvGraphicFramePr>
          <p:cNvPr id="6" name="Table 5"/>
          <p:cNvGraphicFramePr>
            <a:graphicFrameLocks noGrp="1"/>
          </p:cNvGraphicFramePr>
          <p:nvPr>
            <p:extLst>
              <p:ext uri="{D42A27DB-BD31-4B8C-83A1-F6EECF244321}">
                <p14:modId xmlns:p14="http://schemas.microsoft.com/office/powerpoint/2010/main" val="2464483330"/>
              </p:ext>
            </p:extLst>
          </p:nvPr>
        </p:nvGraphicFramePr>
        <p:xfrm>
          <a:off x="1946638" y="1804489"/>
          <a:ext cx="8298724" cy="4211320"/>
        </p:xfrm>
        <a:graphic>
          <a:graphicData uri="http://schemas.openxmlformats.org/drawingml/2006/table">
            <a:tbl>
              <a:tblPr firstRow="1" bandRow="1">
                <a:tableStyleId>{5C22544A-7EE6-4342-B048-85BDC9FD1C3A}</a:tableStyleId>
              </a:tblPr>
              <a:tblGrid>
                <a:gridCol w="2385528">
                  <a:extLst>
                    <a:ext uri="{9D8B030D-6E8A-4147-A177-3AD203B41FA5}">
                      <a16:colId xmlns:a16="http://schemas.microsoft.com/office/drawing/2014/main" val="20000"/>
                    </a:ext>
                  </a:extLst>
                </a:gridCol>
                <a:gridCol w="5913196">
                  <a:extLst>
                    <a:ext uri="{9D8B030D-6E8A-4147-A177-3AD203B41FA5}">
                      <a16:colId xmlns:a16="http://schemas.microsoft.com/office/drawing/2014/main" val="20001"/>
                    </a:ext>
                  </a:extLst>
                </a:gridCol>
              </a:tblGrid>
              <a:tr h="370840">
                <a:tc gridSpan="2">
                  <a:txBody>
                    <a:bodyPr/>
                    <a:lstStyle/>
                    <a:p>
                      <a:r>
                        <a:rPr lang="en-GB" sz="1800" dirty="0"/>
                        <a:t>Características de la EVO en niños</a:t>
                      </a:r>
                    </a:p>
                  </a:txBody>
                  <a:tcPr anchor="ctr"/>
                </a:tc>
                <a:tc hMerge="1">
                  <a:txBody>
                    <a:bodyPr/>
                    <a:lstStyle/>
                    <a:p>
                      <a:endParaRPr lang="en-GB" sz="1800" dirty="0"/>
                    </a:p>
                  </a:txBody>
                  <a:tcPr anchor="ctr"/>
                </a:tc>
                <a:extLst>
                  <a:ext uri="{0D108BD9-81ED-4DB2-BD59-A6C34878D82A}">
                    <a16:rowId xmlns:a16="http://schemas.microsoft.com/office/drawing/2014/main" val="10000"/>
                  </a:ext>
                </a:extLst>
              </a:tr>
              <a:tr h="370840">
                <a:tc>
                  <a:txBody>
                    <a:bodyPr/>
                    <a:lstStyle/>
                    <a:p>
                      <a:r>
                        <a:rPr lang="en-GB" sz="1800" dirty="0"/>
                        <a:t>Incidencia</a:t>
                      </a:r>
                      <a:endParaRPr lang="es-ES" sz="1800" baseline="30000" dirty="0"/>
                    </a:p>
                  </a:txBody>
                  <a:tcPr/>
                </a:tc>
                <a:tc>
                  <a:txBody>
                    <a:bodyPr/>
                    <a:lstStyle/>
                    <a:p>
                      <a:pPr marL="285750" indent="-285750">
                        <a:buFont typeface="Arial" panose="020B0604020202020204" pitchFamily="34" charset="0"/>
                        <a:buChar char="•"/>
                      </a:pPr>
                      <a:r>
                        <a:rPr lang="en-GB" sz="1800" dirty="0"/>
                        <a:t>Incidencia media aproximada del 20%</a:t>
                      </a:r>
                    </a:p>
                    <a:p>
                      <a:pPr marL="742950" lvl="1" indent="-285750">
                        <a:buFont typeface="Arial" panose="020B0604020202020204" pitchFamily="34" charset="0"/>
                        <a:buChar char="•"/>
                      </a:pPr>
                      <a:r>
                        <a:rPr lang="en-GB" sz="1800" dirty="0"/>
                        <a:t>Aproximadamente el doble que en adultos</a:t>
                      </a:r>
                      <a:endParaRPr lang="es-ES" sz="1800" dirty="0"/>
                    </a:p>
                  </a:txBody>
                  <a:tcPr/>
                </a:tc>
                <a:extLst>
                  <a:ext uri="{0D108BD9-81ED-4DB2-BD59-A6C34878D82A}">
                    <a16:rowId xmlns:a16="http://schemas.microsoft.com/office/drawing/2014/main" val="10001"/>
                  </a:ext>
                </a:extLst>
              </a:tr>
              <a:tr h="370840">
                <a:tc>
                  <a:txBody>
                    <a:bodyPr/>
                    <a:lstStyle/>
                    <a:p>
                      <a:r>
                        <a:rPr lang="en-GB" sz="1800" dirty="0"/>
                        <a:t>Cuadro clínico</a:t>
                      </a:r>
                    </a:p>
                  </a:txBody>
                  <a:tcPr/>
                </a:tc>
                <a:tc>
                  <a:txBody>
                    <a:bodyPr/>
                    <a:lstStyle/>
                    <a:p>
                      <a:pPr marL="285750" lvl="0" indent="-285750">
                        <a:buFont typeface="Arial" panose="020B0604020202020204" pitchFamily="34" charset="0"/>
                        <a:buChar char="•"/>
                      </a:pPr>
                      <a:r>
                        <a:rPr lang="es-ES" sz="1800" kern="1200" dirty="0">
                          <a:solidFill>
                            <a:schemeClr val="dk1"/>
                          </a:solidFill>
                          <a:effectLst/>
                          <a:latin typeface="+mn-lt"/>
                        </a:rPr>
                        <a:t>Aparición tardía de EVO en el 20% de los casos de EVO</a:t>
                      </a:r>
                      <a:endParaRPr lang="es-ES" sz="1800" kern="1200" dirty="0">
                        <a:solidFill>
                          <a:schemeClr val="dk1"/>
                        </a:solidFill>
                        <a:effectLst/>
                        <a:latin typeface="+mn-lt"/>
                        <a:ea typeface="+mn-ea"/>
                        <a:cs typeface="+mn-cs"/>
                      </a:endParaRPr>
                    </a:p>
                    <a:p>
                      <a:pPr marL="285750" lvl="0" indent="-285750">
                        <a:buFont typeface="Arial" panose="020B0604020202020204" pitchFamily="34" charset="0"/>
                        <a:buChar char="•"/>
                      </a:pPr>
                      <a:r>
                        <a:rPr lang="es-ES" dirty="0"/>
                        <a:t>EVO </a:t>
                      </a:r>
                      <a:r>
                        <a:rPr lang="es-ES" dirty="0" err="1"/>
                        <a:t>anictérica</a:t>
                      </a:r>
                      <a:r>
                        <a:rPr lang="es-ES" dirty="0"/>
                        <a:t> en el 30% de los casos de EVO</a:t>
                      </a:r>
                    </a:p>
                    <a:p>
                      <a:pPr marL="285750" lvl="0" indent="-285750">
                        <a:buFont typeface="Arial" panose="020B0604020202020204" pitchFamily="34" charset="0"/>
                        <a:buChar char="•"/>
                      </a:pPr>
                      <a:r>
                        <a:rPr lang="es-ES" sz="1800" kern="1200" dirty="0">
                          <a:solidFill>
                            <a:schemeClr val="dk1"/>
                          </a:solidFill>
                          <a:effectLst/>
                          <a:latin typeface="+mn-lt"/>
                        </a:rPr>
                        <a:t>Hiperbilirrubinemia, de haberla:</a:t>
                      </a:r>
                      <a:endParaRPr lang="es-ES" sz="1800" kern="1200" dirty="0">
                        <a:solidFill>
                          <a:schemeClr val="dk1"/>
                        </a:solidFill>
                        <a:effectLst/>
                        <a:latin typeface="+mn-lt"/>
                        <a:ea typeface="+mn-ea"/>
                        <a:cs typeface="+mn-cs"/>
                      </a:endParaRPr>
                    </a:p>
                    <a:p>
                      <a:pPr marL="742950" lvl="1" indent="-285750">
                        <a:buFont typeface="Arial" panose="020B0604020202020204" pitchFamily="34" charset="0"/>
                        <a:buChar char="•"/>
                      </a:pPr>
                      <a:r>
                        <a:rPr lang="en-GB" sz="1800" kern="1200" dirty="0" err="1">
                          <a:solidFill>
                            <a:schemeClr val="dk1"/>
                          </a:solidFill>
                          <a:effectLst/>
                          <a:latin typeface="+mn-lt"/>
                          <a:ea typeface="+mn-ea"/>
                          <a:cs typeface="+mn-cs"/>
                        </a:rPr>
                        <a:t>Frecuentemente</a:t>
                      </a:r>
                      <a:r>
                        <a:rPr lang="en-GB" sz="1800" kern="1200" dirty="0">
                          <a:solidFill>
                            <a:schemeClr val="dk1"/>
                          </a:solidFill>
                          <a:effectLst/>
                          <a:latin typeface="+mn-lt"/>
                          <a:ea typeface="+mn-ea"/>
                          <a:cs typeface="+mn-cs"/>
                        </a:rPr>
                        <a:t> </a:t>
                      </a:r>
                      <a:r>
                        <a:rPr lang="en-GB" sz="1800" kern="1200" dirty="0" err="1">
                          <a:solidFill>
                            <a:schemeClr val="dk1"/>
                          </a:solidFill>
                          <a:effectLst/>
                          <a:latin typeface="+mn-lt"/>
                          <a:ea typeface="+mn-ea"/>
                          <a:cs typeface="+mn-cs"/>
                        </a:rPr>
                        <a:t>es</a:t>
                      </a:r>
                      <a:r>
                        <a:rPr lang="en-GB" sz="1800" kern="1200" dirty="0">
                          <a:solidFill>
                            <a:schemeClr val="dk1"/>
                          </a:solidFill>
                          <a:effectLst/>
                          <a:latin typeface="+mn-lt"/>
                          <a:ea typeface="+mn-ea"/>
                          <a:cs typeface="+mn-cs"/>
                        </a:rPr>
                        <a:t> anterior</a:t>
                      </a:r>
                      <a:r>
                        <a:rPr lang="es-ES" sz="1800" kern="1200" dirty="0">
                          <a:solidFill>
                            <a:schemeClr val="dk1"/>
                          </a:solidFill>
                          <a:effectLst/>
                          <a:latin typeface="+mn-lt"/>
                        </a:rPr>
                        <a:t>,</a:t>
                      </a:r>
                    </a:p>
                    <a:p>
                      <a:pPr marL="742950" lvl="1" indent="-285750">
                        <a:buFont typeface="Arial" panose="020B0604020202020204" pitchFamily="34" charset="0"/>
                        <a:buChar char="•"/>
                      </a:pPr>
                      <a:r>
                        <a:rPr lang="es-ES" sz="1800" kern="1200" dirty="0">
                          <a:solidFill>
                            <a:schemeClr val="dk1"/>
                          </a:solidFill>
                          <a:effectLst/>
                          <a:latin typeface="+mn-lt"/>
                        </a:rPr>
                        <a:t>Ocurre avanzada la EVO,</a:t>
                      </a:r>
                    </a:p>
                    <a:p>
                      <a:pPr marL="742950" lvl="1" indent="-285750">
                        <a:buFont typeface="Arial" panose="020B0604020202020204" pitchFamily="34" charset="0"/>
                        <a:buChar char="•"/>
                      </a:pPr>
                      <a:r>
                        <a:rPr lang="es-ES" sz="1800" kern="1200" dirty="0">
                          <a:solidFill>
                            <a:schemeClr val="dk1"/>
                          </a:solidFill>
                          <a:effectLst/>
                          <a:latin typeface="+mn-lt"/>
                        </a:rPr>
                        <a:t>Es típica en casos de EVO graves</a:t>
                      </a:r>
                    </a:p>
                    <a:p>
                      <a:pPr marL="285750" lvl="0" indent="-285750">
                        <a:buFont typeface="Arial" panose="020B0604020202020204" pitchFamily="34" charset="0"/>
                        <a:buChar char="•"/>
                      </a:pPr>
                      <a:r>
                        <a:rPr dirty="0"/>
                        <a:t>El </a:t>
                      </a:r>
                      <a:r>
                        <a:rPr lang="es-ES" sz="1800" kern="1200" dirty="0">
                          <a:solidFill>
                            <a:schemeClr val="dk1"/>
                          </a:solidFill>
                          <a:effectLst/>
                          <a:latin typeface="+mn-lt"/>
                        </a:rPr>
                        <a:t>30</a:t>
                      </a:r>
                      <a:r>
                        <a:rPr lang="es-ES" sz="1800" kern="1200" dirty="0">
                          <a:solidFill>
                            <a:schemeClr val="dk1"/>
                          </a:solidFill>
                          <a:effectLst/>
                          <a:latin typeface="Arial" panose="020B0604020202020204" pitchFamily="34" charset="0"/>
                        </a:rPr>
                        <a:t>–60% de los casos de EVO progresan hasta DMO/FMO</a:t>
                      </a:r>
                      <a:endParaRPr lang="es-ES" sz="1800" kern="1200" dirty="0">
                        <a:solidFill>
                          <a:schemeClr val="dk1"/>
                        </a:solidFill>
                        <a:effectLst/>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GB" sz="1800" dirty="0"/>
                        <a:t>Evaluación</a:t>
                      </a:r>
                    </a:p>
                  </a:txBody>
                  <a:tcPr/>
                </a:tc>
                <a:tc>
                  <a:txBody>
                    <a:bodyPr/>
                    <a:lstStyle/>
                    <a:p>
                      <a:pPr marL="285750" indent="-285750">
                        <a:buFont typeface="Arial" panose="020B0604020202020204" pitchFamily="34" charset="0"/>
                        <a:buChar char="•"/>
                      </a:pPr>
                      <a:r>
                        <a:rPr lang="es-ES" sz="1800" kern="1200" dirty="0">
                          <a:solidFill>
                            <a:schemeClr val="dk1"/>
                          </a:solidFill>
                          <a:effectLst/>
                          <a:latin typeface="+mn-lt"/>
                        </a:rPr>
                        <a:t>Elevada incidencia de hepatomegalia y ascitis relacionada con la enfermedad antes del TCMH </a:t>
                      </a:r>
                      <a:endParaRPr lang="es-ES" sz="18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66038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770632" y="1484784"/>
            <a:ext cx="8534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2" indent="-34290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rgbClr val="000000"/>
                </a:solidFill>
                <a:effectLst/>
                <a:uLnTx/>
                <a:uFillTx/>
                <a:latin typeface="Arial" panose="020B0604020202020204"/>
                <a:ea typeface="+mn-ea"/>
                <a:cs typeface="+mn-cs"/>
              </a:rPr>
              <a:t> </a:t>
            </a:r>
          </a:p>
          <a:p>
            <a:pPr marL="342900" marR="0" lvl="0" indent="-342900" algn="l" defTabSz="914400" rtl="0" eaLnBrk="0" fontAlgn="auto" latinLnBrk="0" hangingPunct="0">
              <a:lnSpc>
                <a:spcPct val="100000"/>
              </a:lnSpc>
              <a:spcBef>
                <a:spcPct val="20000"/>
              </a:spcBef>
              <a:spcAft>
                <a:spcPts val="4200"/>
              </a:spcAft>
              <a:buClrTx/>
              <a:buSzTx/>
              <a:buFont typeface="Arial" charset="0"/>
              <a:buChar char="•"/>
              <a:tabLst/>
              <a:defRPr/>
            </a:pPr>
            <a:endParaRPr kumimoji="0" lang="es-ES" sz="2400" b="1" i="0" u="none" strike="noStrike" kern="1200" cap="none" spc="0" normalizeH="0" baseline="0" noProof="0" dirty="0">
              <a:ln>
                <a:noFill/>
              </a:ln>
              <a:solidFill>
                <a:srgbClr val="0000FF"/>
              </a:solidFill>
              <a:effectLst/>
              <a:uLnTx/>
              <a:uFillTx/>
              <a:latin typeface="Calibri"/>
              <a:ea typeface="Comic Sans MS" charset="0"/>
              <a:cs typeface="Comic Sans MS" charset="0"/>
            </a:endParaRPr>
          </a:p>
        </p:txBody>
      </p:sp>
      <p:sp>
        <p:nvSpPr>
          <p:cNvPr id="62466" name="Rectangle 2"/>
          <p:cNvSpPr>
            <a:spLocks noGrp="1" noChangeArrowheads="1"/>
          </p:cNvSpPr>
          <p:nvPr>
            <p:ph type="title"/>
          </p:nvPr>
        </p:nvSpPr>
        <p:spPr/>
        <p:txBody>
          <a:bodyPr>
            <a:normAutofit fontScale="90000"/>
          </a:bodyPr>
          <a:lstStyle/>
          <a:p>
            <a:r>
              <a:rPr lang="es-ES" sz="3200" dirty="0">
                <a:latin typeface="Arial" charset="0"/>
                <a:cs typeface="Arial" charset="0"/>
              </a:rPr>
              <a:t>El riesgo de muerte es al menos cuatro veces superior en niños con EVO que sin EVO</a:t>
            </a:r>
            <a:endParaRPr lang="es-ES" sz="3200" dirty="0"/>
          </a:p>
        </p:txBody>
      </p:sp>
      <p:sp>
        <p:nvSpPr>
          <p:cNvPr id="4" name="Text Placeholder 3"/>
          <p:cNvSpPr>
            <a:spLocks noGrp="1"/>
          </p:cNvSpPr>
          <p:nvPr>
            <p:ph type="body" sz="quarter" idx="10"/>
          </p:nvPr>
        </p:nvSpPr>
        <p:spPr/>
        <p:txBody>
          <a:bodyPr/>
          <a:lstStyle/>
          <a:p>
            <a:r>
              <a:rPr lang="es-ES" dirty="0"/>
              <a:t>1. Barker CC et al. </a:t>
            </a:r>
            <a:r>
              <a:rPr lang="es-ES" i="1" dirty="0"/>
              <a:t>Bone Marrow Transplant </a:t>
            </a:r>
            <a:r>
              <a:rPr lang="es-ES" dirty="0"/>
              <a:t>2003;32:79–87; 2. </a:t>
            </a:r>
            <a:r>
              <a:rPr lang="es-ES" dirty="0" err="1"/>
              <a:t>Corbacioglu</a:t>
            </a:r>
            <a:r>
              <a:rPr lang="es-ES" dirty="0"/>
              <a:t> S et al. </a:t>
            </a:r>
            <a:r>
              <a:rPr lang="es-ES" i="1" dirty="0"/>
              <a:t>Lancet </a:t>
            </a:r>
            <a:r>
              <a:rPr lang="es-ES" dirty="0"/>
              <a:t>2012;379:1301–9</a:t>
            </a:r>
          </a:p>
        </p:txBody>
      </p:sp>
      <p:sp>
        <p:nvSpPr>
          <p:cNvPr id="6" name="Text Placeholder 5"/>
          <p:cNvSpPr>
            <a:spLocks noGrp="1"/>
          </p:cNvSpPr>
          <p:nvPr>
            <p:ph type="body" sz="quarter" idx="11"/>
          </p:nvPr>
        </p:nvSpPr>
        <p:spPr/>
        <p:txBody>
          <a:bodyPr/>
          <a:lstStyle/>
          <a:p>
            <a:r>
              <a:rPr lang="es-ES" dirty="0"/>
              <a:t>*Riesgo relativo entre los grupos; </a:t>
            </a:r>
            <a:r>
              <a:rPr lang="es-ES" baseline="30000" dirty="0"/>
              <a:t>†</a:t>
            </a:r>
            <a:r>
              <a:rPr lang="es-ES" dirty="0"/>
              <a:t>Diferencia en riesgo entre los grupos.</a:t>
            </a:r>
            <a:br>
              <a:rPr dirty="0"/>
            </a:br>
            <a:r>
              <a:rPr lang="en-GB" dirty="0"/>
              <a:t>EVO, </a:t>
            </a:r>
            <a:r>
              <a:rPr lang="en-GB" dirty="0" err="1"/>
              <a:t>enfermedad</a:t>
            </a:r>
            <a:r>
              <a:rPr lang="en-GB" dirty="0"/>
              <a:t> </a:t>
            </a:r>
            <a:r>
              <a:rPr lang="en-GB" dirty="0" err="1"/>
              <a:t>venooclusiva</a:t>
            </a:r>
            <a:r>
              <a:rPr lang="en-GB" dirty="0"/>
              <a:t>; TCMH, </a:t>
            </a:r>
            <a:r>
              <a:rPr lang="en-GB" dirty="0" err="1"/>
              <a:t>trasplante</a:t>
            </a:r>
            <a:r>
              <a:rPr lang="en-GB" dirty="0"/>
              <a:t> de </a:t>
            </a:r>
            <a:r>
              <a:rPr lang="en-GB" dirty="0" err="1"/>
              <a:t>células</a:t>
            </a:r>
            <a:r>
              <a:rPr lang="en-GB" dirty="0"/>
              <a:t> </a:t>
            </a:r>
            <a:r>
              <a:rPr lang="en-GB" dirty="0" err="1"/>
              <a:t>madre</a:t>
            </a:r>
            <a:r>
              <a:rPr lang="en-GB" dirty="0"/>
              <a:t> </a:t>
            </a:r>
            <a:r>
              <a:rPr lang="en-GB" dirty="0" err="1"/>
              <a:t>hematopoyéticas</a:t>
            </a:r>
            <a:r>
              <a:rPr lang="en-GB" dirty="0"/>
              <a:t> </a:t>
            </a:r>
            <a:endParaRPr lang="es-ES" dirty="0"/>
          </a:p>
        </p:txBody>
      </p:sp>
      <p:sp>
        <p:nvSpPr>
          <p:cNvPr id="7" name="Content Placeholder 6"/>
          <p:cNvSpPr>
            <a:spLocks noGrp="1"/>
          </p:cNvSpPr>
          <p:nvPr>
            <p:ph idx="1"/>
          </p:nvPr>
        </p:nvSpPr>
        <p:spPr/>
        <p:txBody>
          <a:bodyPr/>
          <a:lstStyle/>
          <a:p>
            <a:endParaRPr lang="es-ES" dirty="0"/>
          </a:p>
          <a:p>
            <a:endParaRPr lang="es-ES" dirty="0"/>
          </a:p>
          <a:p>
            <a:endParaRPr lang="es-ES" dirty="0"/>
          </a:p>
          <a:p>
            <a:endParaRPr lang="es-ES" dirty="0"/>
          </a:p>
          <a:p>
            <a:endParaRPr lang="es-ES" dirty="0"/>
          </a:p>
          <a:p>
            <a:endParaRPr lang="es-ES" dirty="0"/>
          </a:p>
          <a:p>
            <a:pPr>
              <a:buClr>
                <a:srgbClr val="000000"/>
              </a:buClr>
            </a:pPr>
            <a:r>
              <a:rPr lang="es-ES" dirty="0">
                <a:ea typeface="ＭＳ Ｐゴシック" pitchFamily="34" charset="-128"/>
              </a:rPr>
              <a:t>Tanto en un estudio histórico de cohortes como en un ensayo controlado aleatorizado de fase III, se demostró que la EVO aumentaba significativamente la mortalidad el día +100 después del trasplante en pacientes pediátricos con TCMH</a:t>
            </a:r>
            <a:r>
              <a:rPr lang="es-ES" baseline="30000" dirty="0">
                <a:ea typeface="ＭＳ Ｐゴシック" pitchFamily="34" charset="-128"/>
              </a:rPr>
              <a:t>1,2</a:t>
            </a:r>
            <a:endParaRPr lang="es-ES" baseline="30000" dirty="0">
              <a:latin typeface="ＭＳ Ｐゴシック" pitchFamily="34" charset="-128"/>
              <a:ea typeface="ＭＳ Ｐゴシック" pitchFamily="34" charset="-128"/>
            </a:endParaRPr>
          </a:p>
          <a:p>
            <a:pPr>
              <a:buClr>
                <a:srgbClr val="000000"/>
              </a:buClr>
            </a:pPr>
            <a:r>
              <a:rPr lang="es-ES" dirty="0">
                <a:ea typeface="ＭＳ Ｐゴシック" pitchFamily="34" charset="-128"/>
              </a:rPr>
              <a:t>En el estudio histórico de cohortes, el riesgo de muerte resultante en pacientes con EVO fue 4,97 veces mayor que el riesgo de muerte en pacientes sin EVO (p=0,001)</a:t>
            </a:r>
            <a:r>
              <a:rPr lang="es-ES" baseline="30000" dirty="0">
                <a:ea typeface="ＭＳ Ｐゴシック" pitchFamily="34" charset="-128"/>
              </a:rPr>
              <a:t>1</a:t>
            </a:r>
            <a:endParaRPr lang="es-ES" baseline="30000" dirty="0">
              <a:latin typeface="ＭＳ Ｐゴシック" pitchFamily="34" charset="-128"/>
              <a:ea typeface="ＭＳ Ｐゴシック" pitchFamily="34" charset="-128"/>
            </a:endParaRPr>
          </a:p>
          <a:p>
            <a:pPr>
              <a:buClr>
                <a:srgbClr val="000000"/>
              </a:buClr>
            </a:pPr>
            <a:r>
              <a:rPr lang="es-ES" dirty="0">
                <a:ea typeface="ＭＳ Ｐゴシック" pitchFamily="34" charset="-128"/>
              </a:rPr>
              <a:t>En el ensayo de fase III, el aumento de riesgo relativo de muerte en pacientes con EVO fue del 18,6% (p&lt;0,0001)</a:t>
            </a:r>
            <a:r>
              <a:rPr lang="es-ES" baseline="30000" dirty="0">
                <a:ea typeface="ＭＳ Ｐゴシック" pitchFamily="34" charset="-128"/>
              </a:rPr>
              <a:t>2</a:t>
            </a:r>
            <a:endParaRPr lang="es-ES" dirty="0">
              <a:latin typeface="ＭＳ Ｐゴシック" pitchFamily="34" charset="-128"/>
              <a:ea typeface="ＭＳ Ｐゴシック" pitchFamily="34" charset="-128"/>
            </a:endParaRPr>
          </a:p>
          <a:p>
            <a:endParaRPr lang="es-ES" dirty="0"/>
          </a:p>
        </p:txBody>
      </p:sp>
      <p:graphicFrame>
        <p:nvGraphicFramePr>
          <p:cNvPr id="8" name="Content Placeholder 4"/>
          <p:cNvGraphicFramePr>
            <a:graphicFrameLocks/>
          </p:cNvGraphicFramePr>
          <p:nvPr>
            <p:extLst>
              <p:ext uri="{D42A27DB-BD31-4B8C-83A1-F6EECF244321}">
                <p14:modId xmlns:p14="http://schemas.microsoft.com/office/powerpoint/2010/main" val="812495159"/>
              </p:ext>
            </p:extLst>
          </p:nvPr>
        </p:nvGraphicFramePr>
        <p:xfrm>
          <a:off x="745067" y="1343076"/>
          <a:ext cx="10701866" cy="1987680"/>
        </p:xfrm>
        <a:graphic>
          <a:graphicData uri="http://schemas.openxmlformats.org/drawingml/2006/table">
            <a:tbl>
              <a:tblPr firstRow="1" bandRow="1">
                <a:tableStyleId>{5C22544A-7EE6-4342-B048-85BDC9FD1C3A}</a:tableStyleId>
              </a:tblPr>
              <a:tblGrid>
                <a:gridCol w="2775833">
                  <a:extLst>
                    <a:ext uri="{9D8B030D-6E8A-4147-A177-3AD203B41FA5}">
                      <a16:colId xmlns:a16="http://schemas.microsoft.com/office/drawing/2014/main" val="20000"/>
                    </a:ext>
                  </a:extLst>
                </a:gridCol>
                <a:gridCol w="2468306">
                  <a:extLst>
                    <a:ext uri="{9D8B030D-6E8A-4147-A177-3AD203B41FA5}">
                      <a16:colId xmlns:a16="http://schemas.microsoft.com/office/drawing/2014/main" val="20001"/>
                    </a:ext>
                  </a:extLst>
                </a:gridCol>
                <a:gridCol w="2219163">
                  <a:extLst>
                    <a:ext uri="{9D8B030D-6E8A-4147-A177-3AD203B41FA5}">
                      <a16:colId xmlns:a16="http://schemas.microsoft.com/office/drawing/2014/main" val="20002"/>
                    </a:ext>
                  </a:extLst>
                </a:gridCol>
                <a:gridCol w="1966569">
                  <a:extLst>
                    <a:ext uri="{9D8B030D-6E8A-4147-A177-3AD203B41FA5}">
                      <a16:colId xmlns:a16="http://schemas.microsoft.com/office/drawing/2014/main" val="20003"/>
                    </a:ext>
                  </a:extLst>
                </a:gridCol>
                <a:gridCol w="1271995">
                  <a:extLst>
                    <a:ext uri="{9D8B030D-6E8A-4147-A177-3AD203B41FA5}">
                      <a16:colId xmlns:a16="http://schemas.microsoft.com/office/drawing/2014/main" val="20004"/>
                    </a:ext>
                  </a:extLst>
                </a:gridCol>
              </a:tblGrid>
              <a:tr h="724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chemeClr val="bg1"/>
                          </a:solidFill>
                          <a:effectLst/>
                          <a:latin typeface="Arial" charset="0"/>
                          <a:cs typeface="Arial" charset="0"/>
                        </a:rPr>
                        <a:t>Estudio</a:t>
                      </a:r>
                      <a:endParaRPr kumimoji="0" lang="en-GB" sz="1600" b="1" i="0" u="none" strike="noStrike" cap="none" normalizeH="0" baseline="0" dirty="0">
                        <a:ln>
                          <a:noFill/>
                        </a:ln>
                        <a:solidFill>
                          <a:schemeClr val="bg1"/>
                        </a:solidFill>
                        <a:effectLst/>
                        <a:latin typeface="Arial" charset="0"/>
                        <a:cs typeface="Arial" charset="0"/>
                      </a:endParaRP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a:ln>
                            <a:noFill/>
                          </a:ln>
                          <a:solidFill>
                            <a:schemeClr val="bg1"/>
                          </a:solidFill>
                          <a:effectLst/>
                          <a:latin typeface="Arial" charset="0"/>
                          <a:cs typeface="Arial" charset="0"/>
                        </a:rPr>
                        <a:t>Mortalidad en el día +100 en pacientes </a:t>
                      </a:r>
                      <a:br>
                        <a:rPr kumimoji="0" lang="es-ES" sz="1600" b="1" i="0" u="none" strike="noStrike" cap="none" normalizeH="0" baseline="0">
                          <a:ln>
                            <a:noFill/>
                          </a:ln>
                          <a:solidFill>
                            <a:schemeClr val="bg1"/>
                          </a:solidFill>
                          <a:effectLst/>
                          <a:latin typeface="Arial" charset="0"/>
                          <a:cs typeface="Arial" charset="0"/>
                        </a:rPr>
                      </a:br>
                      <a:r>
                        <a:rPr kumimoji="0" lang="es-ES" sz="1600" b="1" i="0" u="none" strike="noStrike" cap="none" normalizeH="0" baseline="0">
                          <a:ln>
                            <a:noFill/>
                          </a:ln>
                          <a:solidFill>
                            <a:schemeClr val="bg1"/>
                          </a:solidFill>
                          <a:effectLst/>
                          <a:latin typeface="Arial" charset="0"/>
                          <a:cs typeface="Arial" charset="0"/>
                        </a:rPr>
                        <a:t>con EVO</a:t>
                      </a:r>
                      <a:endParaRPr kumimoji="0" lang="en-GB" sz="1600" b="1" i="0" u="none" strike="noStrike" cap="none" normalizeH="0" baseline="0">
                        <a:ln>
                          <a:noFill/>
                        </a:ln>
                        <a:solidFill>
                          <a:schemeClr val="bg1"/>
                        </a:solidFill>
                        <a:effectLst/>
                        <a:latin typeface="Arial" charset="0"/>
                        <a:cs typeface="Arial" charset="0"/>
                      </a:endParaRP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a:ln>
                            <a:noFill/>
                          </a:ln>
                          <a:solidFill>
                            <a:schemeClr val="bg1"/>
                          </a:solidFill>
                          <a:effectLst/>
                          <a:latin typeface="Arial" charset="0"/>
                          <a:cs typeface="Arial" charset="0"/>
                        </a:rPr>
                        <a:t>Mortalidad en el día +100 en pacientes </a:t>
                      </a:r>
                      <a:br>
                        <a:rPr kumimoji="0" lang="es-ES" sz="1600" b="1" i="0" u="none" strike="noStrike" cap="none" normalizeH="0" baseline="0">
                          <a:ln>
                            <a:noFill/>
                          </a:ln>
                          <a:solidFill>
                            <a:schemeClr val="bg1"/>
                          </a:solidFill>
                          <a:effectLst/>
                          <a:latin typeface="Arial" charset="0"/>
                          <a:cs typeface="Arial" charset="0"/>
                        </a:rPr>
                      </a:br>
                      <a:r>
                        <a:rPr kumimoji="0" lang="es-ES" sz="1600" b="1" i="0" u="none" strike="noStrike" cap="none" normalizeH="0" baseline="0">
                          <a:ln>
                            <a:noFill/>
                          </a:ln>
                          <a:solidFill>
                            <a:schemeClr val="bg1"/>
                          </a:solidFill>
                          <a:effectLst/>
                          <a:latin typeface="Arial" charset="0"/>
                          <a:cs typeface="Arial" charset="0"/>
                        </a:rPr>
                        <a:t>sin EVO</a:t>
                      </a:r>
                      <a:endParaRPr kumimoji="0" lang="en-GB" sz="1600" b="1" i="0" u="none" strike="noStrike" cap="none" normalizeH="0" baseline="0">
                        <a:ln>
                          <a:noFill/>
                        </a:ln>
                        <a:solidFill>
                          <a:schemeClr val="bg1"/>
                        </a:solidFill>
                        <a:effectLst/>
                        <a:latin typeface="Arial" charset="0"/>
                        <a:cs typeface="Arial" charset="0"/>
                      </a:endParaRP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a:ln>
                            <a:noFill/>
                          </a:ln>
                          <a:solidFill>
                            <a:schemeClr val="bg1"/>
                          </a:solidFill>
                          <a:effectLst/>
                          <a:latin typeface="Arial" charset="0"/>
                          <a:cs typeface="Arial" charset="0"/>
                        </a:rPr>
                        <a:t>Riesgo de muerte </a:t>
                      </a:r>
                      <a:br>
                        <a:rPr kumimoji="0" lang="es-ES" sz="1600" b="1" i="0" u="none" strike="noStrike" cap="none" normalizeH="0" baseline="0">
                          <a:ln>
                            <a:noFill/>
                          </a:ln>
                          <a:solidFill>
                            <a:schemeClr val="bg1"/>
                          </a:solidFill>
                          <a:effectLst/>
                          <a:latin typeface="Arial" charset="0"/>
                          <a:cs typeface="Arial" charset="0"/>
                        </a:rPr>
                      </a:br>
                      <a:r>
                        <a:rPr kumimoji="0" lang="es-ES" sz="1600" b="1" i="0" u="none" strike="noStrike" cap="none" normalizeH="0" baseline="0">
                          <a:ln>
                            <a:noFill/>
                          </a:ln>
                          <a:solidFill>
                            <a:schemeClr val="bg1"/>
                          </a:solidFill>
                          <a:effectLst/>
                          <a:latin typeface="Arial" charset="0"/>
                          <a:cs typeface="Arial" charset="0"/>
                        </a:rPr>
                        <a:t>(IC del 95%)</a:t>
                      </a:r>
                      <a:endParaRPr kumimoji="0" lang="en-GB" sz="1600" b="1" i="0" u="none" strike="noStrike" cap="none" normalizeH="0" baseline="0">
                        <a:ln>
                          <a:noFill/>
                        </a:ln>
                        <a:solidFill>
                          <a:schemeClr val="bg1"/>
                        </a:solidFill>
                        <a:effectLst/>
                        <a:latin typeface="Arial" charset="0"/>
                        <a:cs typeface="Arial" charset="0"/>
                      </a:endParaRP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err="1">
                          <a:ln>
                            <a:noFill/>
                          </a:ln>
                          <a:solidFill>
                            <a:schemeClr val="bg1"/>
                          </a:solidFill>
                          <a:effectLst/>
                          <a:latin typeface="Arial" charset="0"/>
                          <a:cs typeface="Arial" charset="0"/>
                        </a:rPr>
                        <a:t>valor</a:t>
                      </a:r>
                      <a:r>
                        <a:rPr kumimoji="0" lang="en-GB" sz="1600" b="1" i="0" u="none" strike="noStrike" cap="none" normalizeH="0" baseline="0" dirty="0">
                          <a:ln>
                            <a:noFill/>
                          </a:ln>
                          <a:solidFill>
                            <a:schemeClr val="bg1"/>
                          </a:solidFill>
                          <a:effectLst/>
                          <a:latin typeface="Arial" charset="0"/>
                          <a:cs typeface="Arial" charset="0"/>
                        </a:rPr>
                        <a:t> de p</a:t>
                      </a:r>
                    </a:p>
                  </a:txBody>
                  <a:tcPr marL="89499" marR="89499" marT="46800" marB="46800" horzOverflow="overflow"/>
                </a:tc>
                <a:extLst>
                  <a:ext uri="{0D108BD9-81ED-4DB2-BD59-A6C34878D82A}">
                    <a16:rowId xmlns:a16="http://schemas.microsoft.com/office/drawing/2014/main" val="10000"/>
                  </a:ext>
                </a:extLst>
              </a:tr>
              <a:tr h="4395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cs typeface="Arial" charset="0"/>
                        </a:rPr>
                        <a:t>Barker et al. 2003</a:t>
                      </a:r>
                      <a:r>
                        <a:rPr kumimoji="0" lang="en-GB" sz="1600" b="0" i="0" u="none" strike="noStrike" cap="none" normalizeH="0" baseline="30000">
                          <a:ln>
                            <a:noFill/>
                          </a:ln>
                          <a:solidFill>
                            <a:schemeClr val="tx1"/>
                          </a:solidFill>
                          <a:effectLst/>
                          <a:latin typeface="Arial" charset="0"/>
                          <a:cs typeface="Arial" charset="0"/>
                        </a:rPr>
                        <a:t>1</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38,5%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(10/26)</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9,5%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(11/116)</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4,97*</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(2,11–11,71)</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0,001</a:t>
                      </a:r>
                    </a:p>
                  </a:txBody>
                  <a:tcPr marL="89499" marR="89499" marT="46800" marB="46800" horzOverflow="overflow"/>
                </a:tc>
                <a:extLst>
                  <a:ext uri="{0D108BD9-81ED-4DB2-BD59-A6C34878D82A}">
                    <a16:rowId xmlns:a16="http://schemas.microsoft.com/office/drawing/2014/main" val="10001"/>
                  </a:ext>
                </a:extLst>
              </a:tr>
              <a:tr h="39837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a:ln>
                            <a:noFill/>
                          </a:ln>
                          <a:solidFill>
                            <a:schemeClr val="tx1"/>
                          </a:solidFill>
                          <a:effectLst/>
                          <a:latin typeface="Arial" charset="0"/>
                          <a:cs typeface="Arial" charset="0"/>
                        </a:rPr>
                        <a:t>Corbacioglu et al. 2012</a:t>
                      </a:r>
                      <a:r>
                        <a:rPr kumimoji="0" lang="en-GB" sz="1600" b="0" i="0" u="none" strike="noStrike" cap="none" normalizeH="0" baseline="30000">
                          <a:ln>
                            <a:noFill/>
                          </a:ln>
                          <a:solidFill>
                            <a:schemeClr val="tx1"/>
                          </a:solidFill>
                          <a:effectLst/>
                          <a:latin typeface="Arial" charset="0"/>
                          <a:cs typeface="Arial" charset="0"/>
                        </a:rPr>
                        <a:t>2</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25,0%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(14/57)</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6,0%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(17/285)</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18,6%</a:t>
                      </a:r>
                      <a:r>
                        <a:rPr kumimoji="0" lang="en-GB" sz="1600" b="0" i="0" u="none" strike="noStrike" cap="none" normalizeH="0" baseline="30000" dirty="0">
                          <a:ln>
                            <a:noFill/>
                          </a:ln>
                          <a:solidFill>
                            <a:schemeClr val="tx1"/>
                          </a:solidFill>
                          <a:effectLst/>
                          <a:latin typeface="Arial" charset="0"/>
                          <a:cs typeface="Arial" charset="0"/>
                        </a:rPr>
                        <a:t>†</a:t>
                      </a:r>
                      <a:endParaRPr kumimoji="0" lang="en-GB" sz="1600" b="0" i="0"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(7,1–30,1)</a:t>
                      </a:r>
                    </a:p>
                  </a:txBody>
                  <a:tcPr marL="89499" marR="89499" marT="46800" marB="4680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Arial" charset="0"/>
                          <a:cs typeface="Arial" charset="0"/>
                        </a:rPr>
                        <a:t>&lt;0,0001</a:t>
                      </a:r>
                    </a:p>
                  </a:txBody>
                  <a:tcPr marL="89499" marR="89499" marT="46800" marB="46800" horzOverflow="overflow"/>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8040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s-ES">
                <a:latin typeface="Arial" charset="0"/>
                <a:cs typeface="Arial" charset="0"/>
              </a:rPr>
              <a:t>Diagnóstico diferencial de la EVO</a:t>
            </a:r>
            <a:endParaRPr lang="en-GB">
              <a:latin typeface="Arial" charset="0"/>
              <a:cs typeface="Arial" charset="0"/>
            </a:endParaRPr>
          </a:p>
        </p:txBody>
      </p:sp>
      <p:sp>
        <p:nvSpPr>
          <p:cNvPr id="38916" name="Text Placeholder 3"/>
          <p:cNvSpPr>
            <a:spLocks noGrp="1"/>
          </p:cNvSpPr>
          <p:nvPr>
            <p:ph type="body" sz="quarter" idx="10"/>
          </p:nvPr>
        </p:nvSpPr>
        <p:spPr>
          <a:xfrm>
            <a:off x="98778" y="6384341"/>
            <a:ext cx="7296151" cy="400110"/>
          </a:xfrm>
        </p:spPr>
        <p:txBody>
          <a:bodyPr anchor="b">
            <a:spAutoFit/>
          </a:bodyPr>
          <a:lstStyle/>
          <a:p>
            <a:pPr marL="0" indent="0">
              <a:buNone/>
            </a:pPr>
            <a:br>
              <a:rPr lang="en-GB" sz="1000" dirty="0">
                <a:latin typeface="Arial" charset="0"/>
                <a:cs typeface="Arial" charset="0"/>
              </a:rPr>
            </a:br>
            <a:r>
              <a:rPr lang="en-GB" sz="1000" dirty="0">
                <a:latin typeface="Arial" charset="0"/>
                <a:cs typeface="Arial" charset="0"/>
              </a:rPr>
              <a:t>Eisenberg S. </a:t>
            </a:r>
            <a:r>
              <a:rPr lang="en-GB" sz="1000" i="1" dirty="0" err="1">
                <a:latin typeface="Arial" charset="0"/>
                <a:cs typeface="Arial" charset="0"/>
              </a:rPr>
              <a:t>Oncol</a:t>
            </a:r>
            <a:r>
              <a:rPr lang="en-GB" sz="1000" i="1" dirty="0">
                <a:latin typeface="Arial" charset="0"/>
                <a:cs typeface="Arial" charset="0"/>
              </a:rPr>
              <a:t> </a:t>
            </a:r>
            <a:r>
              <a:rPr lang="en-GB" sz="1000" i="1" dirty="0" err="1">
                <a:latin typeface="Arial" charset="0"/>
                <a:cs typeface="Arial" charset="0"/>
              </a:rPr>
              <a:t>Nurs</a:t>
            </a:r>
            <a:r>
              <a:rPr lang="en-GB" sz="1000" i="1" dirty="0">
                <a:latin typeface="Arial" charset="0"/>
                <a:cs typeface="Arial" charset="0"/>
              </a:rPr>
              <a:t> Forum</a:t>
            </a:r>
            <a:r>
              <a:rPr lang="en-GB" sz="1000" dirty="0">
                <a:latin typeface="Arial" charset="0"/>
                <a:cs typeface="Arial" charset="0"/>
              </a:rPr>
              <a:t> 2008;3:385–97</a:t>
            </a:r>
          </a:p>
        </p:txBody>
      </p:sp>
      <p:sp>
        <p:nvSpPr>
          <p:cNvPr id="4" name="Text Placeholder 3"/>
          <p:cNvSpPr>
            <a:spLocks noGrp="1"/>
          </p:cNvSpPr>
          <p:nvPr>
            <p:ph type="body" sz="quarter" idx="11"/>
          </p:nvPr>
        </p:nvSpPr>
        <p:spPr>
          <a:xfrm>
            <a:off x="7394929" y="6495526"/>
            <a:ext cx="4701078" cy="288925"/>
          </a:xfrm>
        </p:spPr>
        <p:txBody>
          <a:bodyPr/>
          <a:lstStyle/>
          <a:p>
            <a:r>
              <a:rPr lang="en-GB" dirty="0"/>
              <a:t>EVO, </a:t>
            </a:r>
            <a:r>
              <a:rPr lang="en-GB" dirty="0" err="1"/>
              <a:t>enfermedad</a:t>
            </a:r>
            <a:r>
              <a:rPr lang="en-GB" dirty="0"/>
              <a:t> </a:t>
            </a:r>
            <a:r>
              <a:rPr lang="en-GB" dirty="0" err="1"/>
              <a:t>venooclusiva</a:t>
            </a:r>
            <a:r>
              <a:rPr lang="es-ES" dirty="0"/>
              <a:t>; EICH, enfermedad de injerto contra el huésped; NPT, nutrición parenteral total; VEB, virus de Epstein-</a:t>
            </a:r>
            <a:r>
              <a:rPr lang="es-ES" dirty="0" err="1"/>
              <a:t>Barr</a:t>
            </a:r>
            <a:endParaRPr lang="en-GB" dirty="0"/>
          </a:p>
        </p:txBody>
      </p:sp>
      <p:sp>
        <p:nvSpPr>
          <p:cNvPr id="17" name="Content Placeholder 2"/>
          <p:cNvSpPr txBox="1">
            <a:spLocks/>
          </p:cNvSpPr>
          <p:nvPr/>
        </p:nvSpPr>
        <p:spPr>
          <a:xfrm>
            <a:off x="1992313" y="1435631"/>
            <a:ext cx="8229600" cy="677862"/>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rmAutofit fontScale="77500" lnSpcReduction="20000"/>
          </a:bodyPr>
          <a:lstStyle>
            <a:lvl1pPr marL="228600" indent="-228600" algn="l" defTabSz="914400" rtl="0" eaLnBrk="1" latinLnBrk="0" hangingPunct="1">
              <a:spcBef>
                <a:spcPct val="20000"/>
              </a:spcBef>
              <a:buFont typeface="Arial" panose="020B0604020202020204" pitchFamily="34" charset="0"/>
              <a:buChar char="•"/>
              <a:defRPr sz="2000" kern="1200">
                <a:solidFill>
                  <a:srgbClr val="8A8A8D"/>
                </a:solidFill>
                <a:latin typeface="Arial" pitchFamily="34" charset="0"/>
                <a:ea typeface="+mn-ea"/>
                <a:cs typeface="Arial" pitchFamily="34" charset="0"/>
              </a:defRPr>
            </a:lvl1pPr>
            <a:lvl2pPr marL="541338" indent="-288925" algn="l" defTabSz="914400" rtl="0" eaLnBrk="1" latinLnBrk="0" hangingPunct="1">
              <a:spcBef>
                <a:spcPct val="20000"/>
              </a:spcBef>
              <a:buFont typeface="Arial" panose="020B0604020202020204" pitchFamily="34" charset="0"/>
              <a:buChar char="–"/>
              <a:defRPr sz="1800" kern="1200">
                <a:solidFill>
                  <a:srgbClr val="8A8A8D"/>
                </a:solidFill>
                <a:latin typeface="Arial" pitchFamily="34" charset="0"/>
                <a:ea typeface="+mn-ea"/>
                <a:cs typeface="Arial" pitchFamily="34" charset="0"/>
              </a:defRPr>
            </a:lvl2pPr>
            <a:lvl3pPr marL="793750" indent="-252413" algn="l" defTabSz="914400" rtl="0" eaLnBrk="1" latinLnBrk="0" hangingPunct="1">
              <a:spcBef>
                <a:spcPct val="20000"/>
              </a:spcBef>
              <a:buFont typeface="Arial" panose="020B0604020202020204" pitchFamily="34" charset="0"/>
              <a:buChar char="•"/>
              <a:defRPr sz="1600" kern="1200">
                <a:solidFill>
                  <a:srgbClr val="8A8A8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lnSpc>
                <a:spcPct val="120000"/>
              </a:lnSpc>
              <a:buFont typeface="Arial" panose="020B0604020202020204" pitchFamily="34" charset="0"/>
              <a:buNone/>
              <a:defRPr/>
            </a:pPr>
            <a:r>
              <a:rPr lang="es-ES" sz="1900" dirty="0">
                <a:solidFill>
                  <a:schemeClr val="tx1"/>
                </a:solidFill>
                <a:latin typeface="Arial" charset="0"/>
                <a:cs typeface="Arial" charset="0"/>
              </a:rPr>
              <a:t>Los síntomas de la EVO se observan también en otras enfermedades.</a:t>
            </a:r>
            <a:br>
              <a:rPr lang="es-ES" sz="1900" dirty="0">
                <a:solidFill>
                  <a:schemeClr val="tx1"/>
                </a:solidFill>
                <a:latin typeface="Arial" charset="0"/>
                <a:cs typeface="Arial" charset="0"/>
              </a:rPr>
            </a:br>
            <a:r>
              <a:rPr lang="es-ES" sz="1900" dirty="0">
                <a:solidFill>
                  <a:schemeClr val="tx1"/>
                </a:solidFill>
                <a:latin typeface="Arial" charset="0"/>
                <a:cs typeface="Arial" charset="0"/>
              </a:rPr>
              <a:t>Estas enfermedades deben ser descartadas, pues la EVO es un diagnóstico de exclusión</a:t>
            </a:r>
            <a:endParaRPr lang="en-GB" sz="1900" dirty="0">
              <a:solidFill>
                <a:schemeClr val="tx1"/>
              </a:solidFill>
              <a:latin typeface="Arial" charset="0"/>
              <a:cs typeface="Arial" charset="0"/>
            </a:endParaRPr>
          </a:p>
        </p:txBody>
      </p:sp>
      <p:sp>
        <p:nvSpPr>
          <p:cNvPr id="18" name="TextBox 4"/>
          <p:cNvSpPr txBox="1">
            <a:spLocks noChangeArrowheads="1"/>
          </p:cNvSpPr>
          <p:nvPr/>
        </p:nvSpPr>
        <p:spPr bwMode="auto">
          <a:xfrm>
            <a:off x="1720850" y="2602443"/>
            <a:ext cx="1296988" cy="368300"/>
          </a:xfrm>
          <a:prstGeom prst="rect">
            <a:avLst/>
          </a:prstGeom>
          <a:noFill/>
          <a:ln w="9525">
            <a:noFill/>
            <a:miter lim="800000"/>
            <a:headEnd/>
            <a:tailEnd/>
          </a:ln>
        </p:spPr>
        <p:txBody>
          <a:bodyPr>
            <a:spAutoFit/>
          </a:bodyPr>
          <a:lstStyle/>
          <a:p>
            <a:r>
              <a:rPr lang="en-GB" b="1"/>
              <a:t>Síntoma</a:t>
            </a:r>
          </a:p>
        </p:txBody>
      </p:sp>
      <p:sp>
        <p:nvSpPr>
          <p:cNvPr id="20" name="TextBox 5"/>
          <p:cNvSpPr txBox="1">
            <a:spLocks noChangeArrowheads="1"/>
          </p:cNvSpPr>
          <p:nvPr/>
        </p:nvSpPr>
        <p:spPr bwMode="auto">
          <a:xfrm>
            <a:off x="1558925" y="4677306"/>
            <a:ext cx="1620838" cy="646112"/>
          </a:xfrm>
          <a:prstGeom prst="rect">
            <a:avLst/>
          </a:prstGeom>
          <a:noFill/>
          <a:ln w="9525">
            <a:noFill/>
            <a:miter lim="800000"/>
            <a:headEnd/>
            <a:tailEnd/>
          </a:ln>
        </p:spPr>
        <p:txBody>
          <a:bodyPr>
            <a:spAutoFit/>
          </a:bodyPr>
          <a:lstStyle/>
          <a:p>
            <a:pPr algn="ctr"/>
            <a:r>
              <a:rPr lang="en-GB" b="1"/>
              <a:t>También se observa en:</a:t>
            </a:r>
          </a:p>
        </p:txBody>
      </p:sp>
      <p:sp>
        <p:nvSpPr>
          <p:cNvPr id="22" name="Oval 21"/>
          <p:cNvSpPr/>
          <p:nvPr/>
        </p:nvSpPr>
        <p:spPr>
          <a:xfrm>
            <a:off x="5607050" y="2272243"/>
            <a:ext cx="2376488" cy="1028700"/>
          </a:xfrm>
          <a:prstGeom prst="ellipse">
            <a:avLst/>
          </a:prstGeom>
          <a:solidFill>
            <a:schemeClr val="accent1"/>
          </a:solidFill>
          <a:ln>
            <a:solidFill>
              <a:schemeClr val="accent1"/>
            </a:solidFill>
          </a:ln>
          <a:effectLst/>
        </p:spPr>
        <p:style>
          <a:lnRef idx="2">
            <a:schemeClr val="accent3">
              <a:shade val="50000"/>
            </a:schemeClr>
          </a:lnRef>
          <a:fillRef idx="1">
            <a:schemeClr val="accent3"/>
          </a:fillRef>
          <a:effectRef idx="0">
            <a:schemeClr val="accent3"/>
          </a:effectRef>
          <a:fontRef idx="minor">
            <a:schemeClr val="lt1"/>
          </a:fontRef>
        </p:style>
        <p:txBody>
          <a:bodyPr lIns="0" rIns="0" anchor="ctr"/>
          <a:lstStyle/>
          <a:p>
            <a:pPr algn="ctr">
              <a:defRPr/>
            </a:pPr>
            <a:r>
              <a:rPr lang="en-GB" dirty="0" err="1">
                <a:solidFill>
                  <a:srgbClr val="FFFFFF"/>
                </a:solidFill>
                <a:latin typeface="Arial" charset="0"/>
                <a:cs typeface="Arial" charset="0"/>
              </a:rPr>
              <a:t>Hepatomegalia</a:t>
            </a:r>
            <a:r>
              <a:rPr lang="en-GB" dirty="0">
                <a:solidFill>
                  <a:srgbClr val="FFFFFF"/>
                </a:solidFill>
                <a:latin typeface="Arial" charset="0"/>
                <a:cs typeface="Arial" charset="0"/>
              </a:rPr>
              <a:t> y </a:t>
            </a:r>
            <a:r>
              <a:rPr lang="en-GB" dirty="0" err="1">
                <a:solidFill>
                  <a:srgbClr val="FFFFFF"/>
                </a:solidFill>
                <a:latin typeface="Arial" charset="0"/>
                <a:cs typeface="Arial" charset="0"/>
              </a:rPr>
              <a:t>ascitis</a:t>
            </a:r>
            <a:endParaRPr lang="en-GB" dirty="0">
              <a:solidFill>
                <a:srgbClr val="FFFFFF"/>
              </a:solidFill>
              <a:latin typeface="Arial" charset="0"/>
              <a:cs typeface="Arial" charset="0"/>
            </a:endParaRPr>
          </a:p>
        </p:txBody>
      </p:sp>
      <p:sp>
        <p:nvSpPr>
          <p:cNvPr id="23" name="Oval 22"/>
          <p:cNvSpPr/>
          <p:nvPr/>
        </p:nvSpPr>
        <p:spPr>
          <a:xfrm>
            <a:off x="3246439" y="2272243"/>
            <a:ext cx="2295525" cy="1028700"/>
          </a:xfrm>
          <a:prstGeom prst="ellipse">
            <a:avLst/>
          </a:prstGeom>
          <a:solidFill>
            <a:schemeClr val="accent1"/>
          </a:solidFill>
          <a:ln>
            <a:solidFill>
              <a:schemeClr val="accent1"/>
            </a:solid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GB" dirty="0" err="1">
                <a:solidFill>
                  <a:srgbClr val="FFFFFF"/>
                </a:solidFill>
                <a:latin typeface="Arial" charset="0"/>
                <a:cs typeface="Arial" charset="0"/>
              </a:rPr>
              <a:t>Aumento</a:t>
            </a:r>
            <a:r>
              <a:rPr lang="en-GB" dirty="0">
                <a:solidFill>
                  <a:srgbClr val="FFFFFF"/>
                </a:solidFill>
                <a:latin typeface="Arial" charset="0"/>
                <a:cs typeface="Arial" charset="0"/>
              </a:rPr>
              <a:t> </a:t>
            </a:r>
            <a:r>
              <a:rPr lang="en-GB" dirty="0" err="1">
                <a:solidFill>
                  <a:srgbClr val="FFFFFF"/>
                </a:solidFill>
                <a:latin typeface="Arial" charset="0"/>
                <a:cs typeface="Arial" charset="0"/>
              </a:rPr>
              <a:t>rápido</a:t>
            </a:r>
            <a:r>
              <a:rPr lang="en-GB" dirty="0">
                <a:solidFill>
                  <a:srgbClr val="FFFFFF"/>
                </a:solidFill>
                <a:latin typeface="Arial" charset="0"/>
                <a:cs typeface="Arial" charset="0"/>
              </a:rPr>
              <a:t> de peso</a:t>
            </a:r>
          </a:p>
        </p:txBody>
      </p:sp>
      <p:sp>
        <p:nvSpPr>
          <p:cNvPr id="25" name="Oval 24"/>
          <p:cNvSpPr/>
          <p:nvPr/>
        </p:nvSpPr>
        <p:spPr>
          <a:xfrm>
            <a:off x="8048626" y="2272243"/>
            <a:ext cx="2295525" cy="1028700"/>
          </a:xfrm>
          <a:prstGeom prst="ellipse">
            <a:avLst/>
          </a:prstGeom>
          <a:solidFill>
            <a:schemeClr val="accent1"/>
          </a:solidFill>
          <a:ln>
            <a:solidFill>
              <a:schemeClr val="accent1"/>
            </a:solidFill>
          </a:ln>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GB">
                <a:solidFill>
                  <a:srgbClr val="FFFFFF"/>
                </a:solidFill>
                <a:latin typeface="Arial" charset="0"/>
                <a:cs typeface="Arial" charset="0"/>
              </a:rPr>
              <a:t>Ictericia</a:t>
            </a:r>
          </a:p>
        </p:txBody>
      </p:sp>
      <p:sp>
        <p:nvSpPr>
          <p:cNvPr id="26" name="Rounded Rectangle 25"/>
          <p:cNvSpPr>
            <a:spLocks noChangeAspect="1"/>
          </p:cNvSpPr>
          <p:nvPr/>
        </p:nvSpPr>
        <p:spPr>
          <a:xfrm>
            <a:off x="3246439" y="4243919"/>
            <a:ext cx="2295525" cy="2055281"/>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400" dirty="0" err="1">
                <a:solidFill>
                  <a:schemeClr val="tx1"/>
                </a:solidFill>
                <a:latin typeface="Arial" charset="0"/>
                <a:cs typeface="Arial" charset="0"/>
              </a:rPr>
              <a:t>Insuficiencia</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cardíaca</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congestiva</a:t>
            </a:r>
            <a:endParaRPr lang="en-GB"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Insuficiencia</a:t>
            </a:r>
            <a:r>
              <a:rPr lang="en-GB" sz="1400" dirty="0">
                <a:solidFill>
                  <a:schemeClr val="tx1"/>
                </a:solidFill>
                <a:latin typeface="Arial" charset="0"/>
                <a:cs typeface="Arial" charset="0"/>
              </a:rPr>
              <a:t> renal</a:t>
            </a:r>
          </a:p>
          <a:p>
            <a:pPr algn="ctr">
              <a:defRPr/>
            </a:pPr>
            <a:r>
              <a:rPr lang="en-GB" sz="1400" dirty="0" err="1">
                <a:solidFill>
                  <a:schemeClr val="tx1"/>
                </a:solidFill>
                <a:latin typeface="Arial" charset="0"/>
                <a:cs typeface="Arial" charset="0"/>
              </a:rPr>
              <a:t>Síndrome</a:t>
            </a:r>
            <a:r>
              <a:rPr lang="en-GB" sz="1400" dirty="0">
                <a:solidFill>
                  <a:schemeClr val="tx1"/>
                </a:solidFill>
                <a:latin typeface="Arial" charset="0"/>
                <a:cs typeface="Arial" charset="0"/>
              </a:rPr>
              <a:t> de sepsis</a:t>
            </a:r>
          </a:p>
          <a:p>
            <a:pPr algn="ctr">
              <a:defRPr/>
            </a:pPr>
            <a:r>
              <a:rPr lang="en-GB" sz="1400" dirty="0" err="1">
                <a:solidFill>
                  <a:schemeClr val="tx1"/>
                </a:solidFill>
                <a:latin typeface="Arial" charset="0"/>
                <a:cs typeface="Arial" charset="0"/>
              </a:rPr>
              <a:t>Síndrome</a:t>
            </a:r>
            <a:r>
              <a:rPr lang="en-GB" sz="1400" dirty="0">
                <a:solidFill>
                  <a:schemeClr val="tx1"/>
                </a:solidFill>
                <a:latin typeface="Arial" charset="0"/>
                <a:cs typeface="Arial" charset="0"/>
              </a:rPr>
              <a:t> de </a:t>
            </a:r>
            <a:r>
              <a:rPr lang="en-GB" sz="1400" dirty="0" err="1">
                <a:solidFill>
                  <a:schemeClr val="tx1"/>
                </a:solidFill>
                <a:latin typeface="Arial" charset="0"/>
                <a:cs typeface="Arial" charset="0"/>
              </a:rPr>
              <a:t>fuga</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capilar</a:t>
            </a:r>
            <a:endParaRPr lang="en-GB" sz="1400" dirty="0">
              <a:solidFill>
                <a:schemeClr val="tx1"/>
              </a:solidFill>
              <a:latin typeface="Arial" charset="0"/>
              <a:cs typeface="Arial" charset="0"/>
            </a:endParaRPr>
          </a:p>
        </p:txBody>
      </p:sp>
      <p:sp>
        <p:nvSpPr>
          <p:cNvPr id="27" name="Rounded Rectangle 26"/>
          <p:cNvSpPr>
            <a:spLocks noChangeAspect="1"/>
          </p:cNvSpPr>
          <p:nvPr/>
        </p:nvSpPr>
        <p:spPr>
          <a:xfrm>
            <a:off x="5648326" y="4243919"/>
            <a:ext cx="2295525" cy="2055281"/>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400" dirty="0" err="1">
                <a:solidFill>
                  <a:schemeClr val="tx1"/>
                </a:solidFill>
                <a:latin typeface="Arial" charset="0"/>
                <a:cs typeface="Arial" charset="0"/>
              </a:rPr>
              <a:t>Insuficiencia</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cardíaca</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congestiva</a:t>
            </a:r>
            <a:endParaRPr lang="en-GB"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Infección</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por</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hongos</a:t>
            </a:r>
            <a:endParaRPr lang="en-GB"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Enfermedad</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linfoproliferativa</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asociada</a:t>
            </a:r>
            <a:r>
              <a:rPr lang="en-GB" sz="1400" dirty="0">
                <a:solidFill>
                  <a:schemeClr val="tx1"/>
                </a:solidFill>
                <a:latin typeface="Arial" charset="0"/>
                <a:cs typeface="Arial" charset="0"/>
              </a:rPr>
              <a:t> a </a:t>
            </a:r>
            <a:r>
              <a:rPr lang="en-GB" sz="1400" dirty="0" err="1">
                <a:solidFill>
                  <a:schemeClr val="tx1"/>
                </a:solidFill>
                <a:latin typeface="Arial" charset="0"/>
                <a:cs typeface="Arial" charset="0"/>
              </a:rPr>
              <a:t>VEB</a:t>
            </a:r>
            <a:endParaRPr lang="en-GB" sz="1400" dirty="0">
              <a:solidFill>
                <a:schemeClr val="tx1"/>
              </a:solidFill>
              <a:latin typeface="Arial" charset="0"/>
              <a:cs typeface="Arial" charset="0"/>
            </a:endParaRPr>
          </a:p>
          <a:p>
            <a:pPr algn="ctr">
              <a:defRPr/>
            </a:pPr>
            <a:r>
              <a:rPr lang="en-GB" sz="1400" dirty="0">
                <a:solidFill>
                  <a:schemeClr val="tx1"/>
                </a:solidFill>
                <a:latin typeface="Arial" charset="0"/>
                <a:cs typeface="Arial" charset="0"/>
              </a:rPr>
              <a:t>Pancreatitis</a:t>
            </a:r>
          </a:p>
          <a:p>
            <a:pPr algn="ctr">
              <a:defRPr/>
            </a:pPr>
            <a:r>
              <a:rPr lang="en-GB" sz="1400" dirty="0" err="1">
                <a:solidFill>
                  <a:schemeClr val="tx1"/>
                </a:solidFill>
                <a:latin typeface="Arial" charset="0"/>
                <a:cs typeface="Arial" charset="0"/>
              </a:rPr>
              <a:t>Trombosis</a:t>
            </a:r>
            <a:r>
              <a:rPr lang="en-GB" sz="1400" dirty="0">
                <a:solidFill>
                  <a:schemeClr val="tx1"/>
                </a:solidFill>
                <a:latin typeface="Arial" charset="0"/>
                <a:cs typeface="Arial" charset="0"/>
              </a:rPr>
              <a:t> de la vena </a:t>
            </a:r>
            <a:r>
              <a:rPr lang="en-GB" sz="1400" dirty="0" err="1">
                <a:solidFill>
                  <a:schemeClr val="tx1"/>
                </a:solidFill>
                <a:latin typeface="Arial" charset="0"/>
                <a:cs typeface="Arial" charset="0"/>
              </a:rPr>
              <a:t>porta</a:t>
            </a:r>
            <a:endParaRPr lang="en-GB" sz="1400" dirty="0">
              <a:solidFill>
                <a:schemeClr val="tx1"/>
              </a:solidFill>
              <a:latin typeface="Arial" charset="0"/>
              <a:cs typeface="Arial" charset="0"/>
            </a:endParaRPr>
          </a:p>
        </p:txBody>
      </p:sp>
      <p:sp>
        <p:nvSpPr>
          <p:cNvPr id="28" name="Rounded Rectangle 27"/>
          <p:cNvSpPr>
            <a:spLocks noChangeAspect="1"/>
          </p:cNvSpPr>
          <p:nvPr/>
        </p:nvSpPr>
        <p:spPr>
          <a:xfrm>
            <a:off x="8048626" y="4243919"/>
            <a:ext cx="2295525" cy="2055281"/>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anchor="ctr"/>
          <a:lstStyle/>
          <a:p>
            <a:pPr algn="ctr">
              <a:defRPr/>
            </a:pPr>
            <a:r>
              <a:rPr lang="en-GB" sz="1400" dirty="0" err="1">
                <a:solidFill>
                  <a:schemeClr val="tx1"/>
                </a:solidFill>
                <a:latin typeface="Arial" charset="0"/>
                <a:cs typeface="Arial" charset="0"/>
              </a:rPr>
              <a:t>Infección</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biliar</a:t>
            </a:r>
            <a:endParaRPr lang="en-GB"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EICH</a:t>
            </a:r>
            <a:r>
              <a:rPr lang="en-GB" sz="1400" dirty="0">
                <a:solidFill>
                  <a:schemeClr val="tx1"/>
                </a:solidFill>
                <a:latin typeface="Arial" charset="0"/>
                <a:cs typeface="Arial" charset="0"/>
              </a:rPr>
              <a:t> </a:t>
            </a:r>
            <a:r>
              <a:rPr lang="en-GB" sz="1400" dirty="0" err="1">
                <a:solidFill>
                  <a:schemeClr val="tx1"/>
                </a:solidFill>
                <a:latin typeface="Arial" charset="0"/>
                <a:cs typeface="Arial" charset="0"/>
              </a:rPr>
              <a:t>aguda</a:t>
            </a:r>
            <a:endParaRPr lang="en-GB"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Ciclosporina</a:t>
            </a:r>
            <a:endParaRPr lang="en-GB"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Colestasis</a:t>
            </a:r>
            <a:endParaRPr lang="en-GB" sz="1400" dirty="0">
              <a:solidFill>
                <a:schemeClr val="tx1"/>
              </a:solidFill>
              <a:latin typeface="Arial" charset="0"/>
              <a:cs typeface="Arial" charset="0"/>
            </a:endParaRPr>
          </a:p>
          <a:p>
            <a:pPr algn="ctr">
              <a:defRPr/>
            </a:pPr>
            <a:r>
              <a:rPr lang="es-ES" sz="1400" dirty="0">
                <a:solidFill>
                  <a:schemeClr val="tx1"/>
                </a:solidFill>
                <a:latin typeface="Arial" charset="0"/>
                <a:cs typeface="Arial" charset="0"/>
              </a:rPr>
              <a:t>Lesión por fármaco o </a:t>
            </a:r>
            <a:r>
              <a:rPr lang="es-ES" sz="1400" dirty="0" err="1">
                <a:solidFill>
                  <a:schemeClr val="tx1"/>
                </a:solidFill>
                <a:latin typeface="Arial" charset="0"/>
                <a:cs typeface="Arial" charset="0"/>
              </a:rPr>
              <a:t>NPT</a:t>
            </a:r>
            <a:endParaRPr lang="es-ES" sz="1400" dirty="0">
              <a:solidFill>
                <a:schemeClr val="tx1"/>
              </a:solidFill>
              <a:latin typeface="Arial" charset="0"/>
              <a:cs typeface="Arial" charset="0"/>
            </a:endParaRPr>
          </a:p>
          <a:p>
            <a:pPr algn="ctr">
              <a:defRPr/>
            </a:pPr>
            <a:r>
              <a:rPr lang="en-GB" sz="1400" dirty="0" err="1">
                <a:solidFill>
                  <a:schemeClr val="tx1"/>
                </a:solidFill>
                <a:latin typeface="Arial" charset="0"/>
                <a:cs typeface="Arial" charset="0"/>
              </a:rPr>
              <a:t>Hemólisis</a:t>
            </a:r>
            <a:endParaRPr lang="en-GB" sz="1400" dirty="0">
              <a:solidFill>
                <a:schemeClr val="tx1"/>
              </a:solidFill>
              <a:latin typeface="Arial" charset="0"/>
              <a:cs typeface="Arial" charset="0"/>
            </a:endParaRPr>
          </a:p>
        </p:txBody>
      </p:sp>
      <p:cxnSp>
        <p:nvCxnSpPr>
          <p:cNvPr id="29" name="Straight Arrow Connector 28"/>
          <p:cNvCxnSpPr>
            <a:stCxn id="23" idx="4"/>
            <a:endCxn id="26" idx="0"/>
          </p:cNvCxnSpPr>
          <p:nvPr/>
        </p:nvCxnSpPr>
        <p:spPr>
          <a:xfrm>
            <a:off x="4394202" y="3300943"/>
            <a:ext cx="0" cy="942976"/>
          </a:xfrm>
          <a:prstGeom prst="straightConnector1">
            <a:avLst/>
          </a:prstGeom>
          <a:ln>
            <a:solidFill>
              <a:schemeClr val="accent1"/>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cxnSp>
        <p:nvCxnSpPr>
          <p:cNvPr id="30" name="Straight Arrow Connector 29"/>
          <p:cNvCxnSpPr>
            <a:stCxn id="22" idx="4"/>
            <a:endCxn id="27" idx="0"/>
          </p:cNvCxnSpPr>
          <p:nvPr/>
        </p:nvCxnSpPr>
        <p:spPr>
          <a:xfrm>
            <a:off x="6795294" y="3300943"/>
            <a:ext cx="795" cy="942976"/>
          </a:xfrm>
          <a:prstGeom prst="straightConnector1">
            <a:avLst/>
          </a:prstGeom>
          <a:ln>
            <a:solidFill>
              <a:schemeClr val="accent1"/>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cxnSp>
        <p:nvCxnSpPr>
          <p:cNvPr id="31" name="Straight Arrow Connector 30"/>
          <p:cNvCxnSpPr>
            <a:stCxn id="25" idx="4"/>
            <a:endCxn id="28" idx="0"/>
          </p:cNvCxnSpPr>
          <p:nvPr/>
        </p:nvCxnSpPr>
        <p:spPr>
          <a:xfrm>
            <a:off x="9196389" y="3300943"/>
            <a:ext cx="0" cy="942976"/>
          </a:xfrm>
          <a:prstGeom prst="straightConnector1">
            <a:avLst/>
          </a:prstGeom>
          <a:ln>
            <a:solidFill>
              <a:schemeClr val="accent1"/>
            </a:solidFill>
            <a:headEnd type="none" w="med" len="med"/>
            <a:tailEnd type="triangle" w="med" len="med"/>
          </a:ln>
          <a:effectLst/>
        </p:spPr>
        <p:style>
          <a:lnRef idx="3">
            <a:schemeClr val="accent3"/>
          </a:lnRef>
          <a:fillRef idx="0">
            <a:schemeClr val="accent3"/>
          </a:fillRef>
          <a:effectRef idx="2">
            <a:schemeClr val="accent3"/>
          </a:effectRef>
          <a:fontRef idx="minor">
            <a:schemeClr val="tx1"/>
          </a:fontRef>
        </p:style>
      </p:cxnSp>
      <p:pic>
        <p:nvPicPr>
          <p:cNvPr id="19" name="Picture 18">
            <a:hlinkClick r:id="" action="ppaction://customshow?id=3&amp;return=true"/>
          </p:cNvPr>
          <p:cNvPicPr>
            <a:picLocks noChangeAspect="1"/>
          </p:cNvPicPr>
          <p:nvPr/>
        </p:nvPicPr>
        <p:blipFill>
          <a:blip r:embed="rId3">
            <a:duotone>
              <a:schemeClr val="accent4">
                <a:shade val="45000"/>
                <a:satMod val="135000"/>
              </a:schemeClr>
              <a:prstClr val="white"/>
            </a:duotone>
          </a:blip>
          <a:stretch>
            <a:fillRect/>
          </a:stretch>
        </p:blipFill>
        <p:spPr>
          <a:xfrm>
            <a:off x="9807995" y="1479119"/>
            <a:ext cx="324000" cy="324000"/>
          </a:xfrm>
          <a:prstGeom prst="rect">
            <a:avLst/>
          </a:prstGeom>
        </p:spPr>
      </p:pic>
    </p:spTree>
    <p:extLst>
      <p:ext uri="{BB962C8B-B14F-4D97-AF65-F5344CB8AC3E}">
        <p14:creationId xmlns:p14="http://schemas.microsoft.com/office/powerpoint/2010/main" val="1841592632"/>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r>
              <a:rPr lang="en-GB" dirty="0">
                <a:latin typeface="Arial" charset="0"/>
                <a:cs typeface="Arial" charset="0"/>
              </a:rPr>
              <a:t>La EVO se </a:t>
            </a:r>
            <a:r>
              <a:rPr lang="en-GB" dirty="0" err="1">
                <a:latin typeface="Arial" charset="0"/>
                <a:cs typeface="Arial" charset="0"/>
              </a:rPr>
              <a:t>diagnosticada</a:t>
            </a:r>
            <a:r>
              <a:rPr lang="en-GB" dirty="0">
                <a:latin typeface="Arial" charset="0"/>
                <a:cs typeface="Arial" charset="0"/>
              </a:rPr>
              <a:t> </a:t>
            </a:r>
            <a:r>
              <a:rPr lang="en-GB" dirty="0" err="1">
                <a:latin typeface="Arial" charset="0"/>
                <a:cs typeface="Arial" charset="0"/>
              </a:rPr>
              <a:t>convencionalmente</a:t>
            </a:r>
            <a:r>
              <a:rPr lang="en-GB" dirty="0">
                <a:latin typeface="Arial" charset="0"/>
                <a:cs typeface="Arial" charset="0"/>
              </a:rPr>
              <a:t> </a:t>
            </a:r>
            <a:r>
              <a:rPr lang="en-GB" dirty="0" err="1">
                <a:latin typeface="Arial" charset="0"/>
                <a:cs typeface="Arial" charset="0"/>
              </a:rPr>
              <a:t>mediante</a:t>
            </a:r>
            <a:r>
              <a:rPr lang="en-GB" dirty="0">
                <a:latin typeface="Arial" charset="0"/>
                <a:cs typeface="Arial" charset="0"/>
              </a:rPr>
              <a:t> </a:t>
            </a:r>
            <a:r>
              <a:rPr lang="en-GB" dirty="0" err="1">
                <a:latin typeface="Arial" charset="0"/>
                <a:cs typeface="Arial" charset="0"/>
              </a:rPr>
              <a:t>criterios</a:t>
            </a:r>
            <a:r>
              <a:rPr lang="en-GB" dirty="0">
                <a:latin typeface="Arial" charset="0"/>
                <a:cs typeface="Arial" charset="0"/>
              </a:rPr>
              <a:t> </a:t>
            </a:r>
            <a:r>
              <a:rPr lang="en-GB" dirty="0" err="1">
                <a:latin typeface="Arial" charset="0"/>
                <a:cs typeface="Arial" charset="0"/>
              </a:rPr>
              <a:t>clínicos</a:t>
            </a:r>
            <a:endParaRPr lang="es-ES" dirty="0"/>
          </a:p>
        </p:txBody>
      </p:sp>
      <p:sp>
        <p:nvSpPr>
          <p:cNvPr id="8" name="Content Placeholder 7"/>
          <p:cNvSpPr>
            <a:spLocks noGrp="1"/>
          </p:cNvSpPr>
          <p:nvPr>
            <p:ph type="body" sz="quarter" idx="10"/>
          </p:nvPr>
        </p:nvSpPr>
        <p:spPr/>
        <p:txBody>
          <a:bodyPr/>
          <a:lstStyle/>
          <a:p>
            <a:r>
              <a:rPr lang="es-ES"/>
              <a:t>1. McDonald GB et al. </a:t>
            </a:r>
            <a:r>
              <a:rPr lang="es-ES" i="1" dirty="0"/>
              <a:t>Hepatology </a:t>
            </a:r>
            <a:r>
              <a:rPr lang="es-ES"/>
              <a:t>1984;4:116–22; </a:t>
            </a:r>
            <a:br/>
            <a:r>
              <a:rPr lang="es-ES"/>
              <a:t>2. Jones RJ et al. </a:t>
            </a:r>
            <a:r>
              <a:rPr lang="es-ES" i="1" dirty="0"/>
              <a:t>Transplantation </a:t>
            </a:r>
            <a:r>
              <a:rPr lang="es-ES"/>
              <a:t>1987;44:778–83; </a:t>
            </a:r>
            <a:br/>
            <a:r>
              <a:rPr lang="es-ES"/>
              <a:t>3. McDonald GB et al. </a:t>
            </a:r>
            <a:r>
              <a:rPr lang="es-ES" i="1" dirty="0"/>
              <a:t>Ann Intern Med </a:t>
            </a:r>
            <a:r>
              <a:rPr lang="es-ES"/>
              <a:t>1993;118:255–67</a:t>
            </a:r>
          </a:p>
        </p:txBody>
      </p:sp>
      <p:sp>
        <p:nvSpPr>
          <p:cNvPr id="3" name="Text Placeholder 2"/>
          <p:cNvSpPr>
            <a:spLocks noGrp="1"/>
          </p:cNvSpPr>
          <p:nvPr>
            <p:ph type="body" sz="quarter" idx="11"/>
          </p:nvPr>
        </p:nvSpPr>
        <p:spPr/>
        <p:txBody>
          <a:bodyPr/>
          <a:lstStyle/>
          <a:p>
            <a:r>
              <a:rPr lang="en-GB" dirty="0"/>
              <a:t>EVO, </a:t>
            </a:r>
            <a:r>
              <a:rPr lang="en-GB" dirty="0" err="1"/>
              <a:t>enfermedad</a:t>
            </a:r>
            <a:r>
              <a:rPr lang="en-GB" dirty="0"/>
              <a:t> </a:t>
            </a:r>
            <a:r>
              <a:rPr lang="en-GB" dirty="0" err="1"/>
              <a:t>venooclusiva</a:t>
            </a:r>
            <a:r>
              <a:rPr lang="en-GB" dirty="0"/>
              <a:t>; TCMH, </a:t>
            </a:r>
            <a:r>
              <a:rPr lang="en-GB" dirty="0" err="1"/>
              <a:t>trasplante</a:t>
            </a:r>
            <a:r>
              <a:rPr lang="en-GB" dirty="0"/>
              <a:t> de </a:t>
            </a:r>
            <a:r>
              <a:rPr lang="en-GB" dirty="0" err="1"/>
              <a:t>células</a:t>
            </a:r>
            <a:r>
              <a:rPr lang="en-GB" dirty="0"/>
              <a:t> </a:t>
            </a:r>
            <a:r>
              <a:rPr lang="en-GB" dirty="0" err="1"/>
              <a:t>madre</a:t>
            </a:r>
            <a:r>
              <a:rPr lang="en-GB" dirty="0"/>
              <a:t> </a:t>
            </a:r>
            <a:r>
              <a:rPr lang="en-GB" dirty="0" err="1"/>
              <a:t>hematopoyéticas</a:t>
            </a:r>
            <a:r>
              <a:rPr lang="en-GB" dirty="0"/>
              <a:t> </a:t>
            </a:r>
            <a:endParaRPr lang="es-ES" dirty="0"/>
          </a:p>
        </p:txBody>
      </p:sp>
      <p:graphicFrame>
        <p:nvGraphicFramePr>
          <p:cNvPr id="7" name="Content Placeholder 3"/>
          <p:cNvGraphicFramePr>
            <a:graphicFrameLocks/>
          </p:cNvGraphicFramePr>
          <p:nvPr>
            <p:extLst>
              <p:ext uri="{D42A27DB-BD31-4B8C-83A1-F6EECF244321}">
                <p14:modId xmlns:p14="http://schemas.microsoft.com/office/powerpoint/2010/main" val="3386716673"/>
              </p:ext>
            </p:extLst>
          </p:nvPr>
        </p:nvGraphicFramePr>
        <p:xfrm>
          <a:off x="1204404" y="1332996"/>
          <a:ext cx="9783192" cy="4815840"/>
        </p:xfrm>
        <a:graphic>
          <a:graphicData uri="http://schemas.openxmlformats.org/drawingml/2006/table">
            <a:tbl>
              <a:tblPr firstRow="1" bandRow="1">
                <a:tableStyleId>{5C22544A-7EE6-4342-B048-85BDC9FD1C3A}</a:tableStyleId>
              </a:tblPr>
              <a:tblGrid>
                <a:gridCol w="4970493">
                  <a:extLst>
                    <a:ext uri="{9D8B030D-6E8A-4147-A177-3AD203B41FA5}">
                      <a16:colId xmlns:a16="http://schemas.microsoft.com/office/drawing/2014/main" val="20000"/>
                    </a:ext>
                  </a:extLst>
                </a:gridCol>
                <a:gridCol w="4812699">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u="none" strike="noStrike" cap="none" normalizeH="0" baseline="0" dirty="0" err="1">
                          <a:ln>
                            <a:noFill/>
                          </a:ln>
                          <a:effectLst/>
                        </a:rPr>
                        <a:t>Criterios</a:t>
                      </a:r>
                      <a:r>
                        <a:rPr kumimoji="0" lang="en-GB" sz="1700" u="none" strike="noStrike" cap="none" normalizeH="0" baseline="0" dirty="0">
                          <a:ln>
                            <a:noFill/>
                          </a:ln>
                          <a:effectLst/>
                        </a:rPr>
                        <a:t> </a:t>
                      </a:r>
                      <a:r>
                        <a:rPr kumimoji="0" lang="en-GB" sz="1700" u="none" strike="noStrike" cap="none" normalizeH="0" baseline="0" dirty="0" err="1">
                          <a:ln>
                            <a:noFill/>
                          </a:ln>
                          <a:effectLst/>
                        </a:rPr>
                        <a:t>originales</a:t>
                      </a:r>
                      <a:r>
                        <a:rPr kumimoji="0" lang="en-GB" sz="1700" u="none" strike="noStrike" cap="none" normalizeH="0" baseline="0" dirty="0">
                          <a:ln>
                            <a:noFill/>
                          </a:ln>
                          <a:effectLst/>
                        </a:rPr>
                        <a:t> de Seattle1</a:t>
                      </a:r>
                    </a:p>
                  </a:txBody>
                  <a:tcPr marL="92295" marR="92295"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700" u="none" strike="noStrike" cap="none" normalizeH="0" baseline="0" dirty="0" err="1">
                          <a:ln>
                            <a:noFill/>
                          </a:ln>
                          <a:effectLst/>
                        </a:rPr>
                        <a:t>Criterios</a:t>
                      </a:r>
                      <a:r>
                        <a:rPr kumimoji="0" lang="en-GB" sz="1700" u="none" strike="noStrike" cap="none" normalizeH="0" baseline="0" dirty="0">
                          <a:ln>
                            <a:noFill/>
                          </a:ln>
                          <a:effectLst/>
                        </a:rPr>
                        <a:t> de Baltimore2</a:t>
                      </a:r>
                    </a:p>
                  </a:txBody>
                  <a:tcPr marL="92295" marR="92295" anchor="ctr" horzOverflow="overflow"/>
                </a:tc>
                <a:extLst>
                  <a:ext uri="{0D108BD9-81ED-4DB2-BD59-A6C34878D82A}">
                    <a16:rowId xmlns:a16="http://schemas.microsoft.com/office/drawing/2014/main" val="10000"/>
                  </a:ext>
                </a:extLst>
              </a:tr>
              <a:tr h="1620000">
                <a:tc>
                  <a:txBody>
                    <a:bodyPr/>
                    <a:lstStyle/>
                    <a:p>
                      <a:pPr marL="0" marR="0" lvl="0" indent="0" algn="l" defTabSz="914400" rtl="0" eaLnBrk="1" fontAlgn="base" latinLnBrk="0" hangingPunct="1">
                        <a:lnSpc>
                          <a:spcPct val="100000"/>
                        </a:lnSpc>
                        <a:spcBef>
                          <a:spcPct val="0"/>
                        </a:spcBef>
                        <a:spcAft>
                          <a:spcPct val="0"/>
                        </a:spcAft>
                        <a:buClr>
                          <a:schemeClr val="tx1"/>
                        </a:buClr>
                        <a:buSzTx/>
                        <a:buFontTx/>
                        <a:buNone/>
                        <a:tabLst/>
                      </a:pPr>
                      <a:r>
                        <a:rPr kumimoji="0" lang="es-ES" sz="1700" b="0" i="0" u="none" strike="noStrike" cap="none" normalizeH="0" baseline="0" dirty="0">
                          <a:ln>
                            <a:noFill/>
                          </a:ln>
                          <a:solidFill>
                            <a:schemeClr val="tx1"/>
                          </a:solidFill>
                          <a:effectLst/>
                          <a:latin typeface="Arial" charset="0"/>
                          <a:cs typeface="Arial" charset="0"/>
                        </a:rPr>
                        <a:t>Presentación antes del día 30 después del TCMH de dos o más de las siguientes circunstancias:</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n-GB" sz="1700" b="0" i="0" u="none" strike="noStrike" cap="none" normalizeH="0" baseline="0" dirty="0" err="1">
                          <a:ln>
                            <a:noFill/>
                          </a:ln>
                          <a:solidFill>
                            <a:schemeClr val="tx1"/>
                          </a:solidFill>
                          <a:effectLst/>
                          <a:latin typeface="Arial" charset="0"/>
                          <a:cs typeface="Arial" charset="0"/>
                        </a:rPr>
                        <a:t>Ictericia</a:t>
                      </a:r>
                      <a:endParaRPr kumimoji="0" lang="en-GB" sz="1700" b="0" i="0" u="none" strike="noStrike" cap="none" normalizeH="0" baseline="0" dirty="0">
                        <a:ln>
                          <a:noFill/>
                        </a:ln>
                        <a:solidFill>
                          <a:schemeClr val="tx1"/>
                        </a:solidFill>
                        <a:effectLst/>
                        <a:latin typeface="Arial" charset="0"/>
                        <a:cs typeface="Arial" charset="0"/>
                      </a:endParaRP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s-ES" sz="1700" b="0" i="0" u="none" strike="noStrike" cap="none" normalizeH="0" baseline="0" dirty="0">
                          <a:ln>
                            <a:noFill/>
                          </a:ln>
                          <a:solidFill>
                            <a:schemeClr val="tx1"/>
                          </a:solidFill>
                          <a:effectLst/>
                          <a:latin typeface="Arial" charset="0"/>
                          <a:cs typeface="Arial" charset="0"/>
                        </a:rPr>
                        <a:t>Hepatomegalia y dolor en el</a:t>
                      </a:r>
                      <a:br>
                        <a:rPr kumimoji="0" lang="es-ES" sz="1700" b="0" i="0" u="none" strike="noStrike" cap="none" normalizeH="0" baseline="0" dirty="0">
                          <a:ln>
                            <a:noFill/>
                          </a:ln>
                          <a:solidFill>
                            <a:schemeClr val="tx1"/>
                          </a:solidFill>
                          <a:effectLst/>
                          <a:latin typeface="Arial" charset="0"/>
                          <a:cs typeface="Arial" charset="0"/>
                        </a:rPr>
                      </a:br>
                      <a:r>
                        <a:rPr kumimoji="0" lang="es-ES" sz="1700" b="0" i="0" u="none" strike="noStrike" cap="none" normalizeH="0" baseline="0" dirty="0">
                          <a:ln>
                            <a:noFill/>
                          </a:ln>
                          <a:solidFill>
                            <a:schemeClr val="tx1"/>
                          </a:solidFill>
                          <a:effectLst/>
                          <a:latin typeface="Arial" charset="0"/>
                          <a:cs typeface="Arial" charset="0"/>
                        </a:rPr>
                        <a:t>cuadrante superior derecho</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s-ES" sz="1700" b="0" i="0" u="none" strike="noStrike" cap="none" normalizeH="0" baseline="0" dirty="0">
                          <a:ln>
                            <a:noFill/>
                          </a:ln>
                          <a:solidFill>
                            <a:schemeClr val="tx1"/>
                          </a:solidFill>
                          <a:effectLst/>
                          <a:latin typeface="Arial" charset="0"/>
                          <a:cs typeface="Arial" charset="0"/>
                        </a:rPr>
                        <a:t>Ascitis ± aumento de peso sin explicación</a:t>
                      </a:r>
                      <a:endParaRPr kumimoji="0" lang="en-GB" sz="1700" b="0" i="0" u="none" strike="noStrike" cap="none" normalizeH="0" baseline="0" dirty="0">
                        <a:ln>
                          <a:noFill/>
                        </a:ln>
                        <a:solidFill>
                          <a:schemeClr val="tx1"/>
                        </a:solidFill>
                        <a:effectLst/>
                        <a:latin typeface="Arial" charset="0"/>
                        <a:cs typeface="Arial" charset="0"/>
                      </a:endParaRPr>
                    </a:p>
                  </a:txBody>
                  <a:tcPr marL="92295" marR="92295" anchor="ctr" horzOverflow="overflow">
                    <a:solidFill>
                      <a:schemeClr val="bg1">
                        <a:lumMod val="95000"/>
                      </a:schemeClr>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Tx/>
                        <a:buNone/>
                        <a:tabLst/>
                      </a:pPr>
                      <a:r>
                        <a:rPr kumimoji="0" lang="es-ES" sz="1700" b="0" i="0" u="none" strike="noStrike" cap="none" normalizeH="0" baseline="0" dirty="0">
                          <a:ln>
                            <a:noFill/>
                          </a:ln>
                          <a:solidFill>
                            <a:schemeClr val="tx1"/>
                          </a:solidFill>
                          <a:effectLst/>
                          <a:latin typeface="Arial" charset="0"/>
                          <a:cs typeface="Arial" charset="0"/>
                        </a:rPr>
                        <a:t>Bilirrubina ≥2 mg/dl (~34 µmol/l) antes del día 21 después del TCMH y al menos dos de los siguientes:</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n-GB" sz="1700" b="0" i="0" u="none" strike="noStrike" cap="none" normalizeH="0" baseline="0" dirty="0" err="1">
                          <a:ln>
                            <a:noFill/>
                          </a:ln>
                          <a:solidFill>
                            <a:schemeClr val="tx1"/>
                          </a:solidFill>
                          <a:effectLst/>
                          <a:latin typeface="Arial" charset="0"/>
                          <a:cs typeface="Arial" charset="0"/>
                        </a:rPr>
                        <a:t>Hepatomegalia</a:t>
                      </a:r>
                      <a:r>
                        <a:rPr kumimoji="0" lang="en-GB" sz="1700" b="0" i="0" u="none" strike="noStrike" cap="none" normalizeH="0" baseline="0" dirty="0">
                          <a:ln>
                            <a:noFill/>
                          </a:ln>
                          <a:solidFill>
                            <a:schemeClr val="tx1"/>
                          </a:solidFill>
                          <a:effectLst/>
                          <a:latin typeface="Arial" charset="0"/>
                          <a:cs typeface="Arial" charset="0"/>
                        </a:rPr>
                        <a:t> </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n-GB" sz="1700" b="0" i="0" u="none" strike="noStrike" cap="none" normalizeH="0" baseline="0" dirty="0" err="1">
                          <a:ln>
                            <a:noFill/>
                          </a:ln>
                          <a:solidFill>
                            <a:schemeClr val="tx1"/>
                          </a:solidFill>
                          <a:effectLst/>
                          <a:latin typeface="Arial" charset="0"/>
                          <a:cs typeface="Arial" charset="0"/>
                        </a:rPr>
                        <a:t>Ascitis</a:t>
                      </a:r>
                      <a:endParaRPr kumimoji="0" lang="en-GB" sz="1700" b="0" i="0" u="none" strike="noStrike" cap="none" normalizeH="0" baseline="0" dirty="0">
                        <a:ln>
                          <a:noFill/>
                        </a:ln>
                        <a:solidFill>
                          <a:schemeClr val="tx1"/>
                        </a:solidFill>
                        <a:effectLst/>
                        <a:latin typeface="Arial" charset="0"/>
                        <a:cs typeface="Arial" charset="0"/>
                      </a:endParaRP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n-GB" sz="1700" b="0" i="0" u="none" strike="noStrike" cap="none" normalizeH="0" baseline="0" dirty="0" err="1">
                          <a:ln>
                            <a:noFill/>
                          </a:ln>
                          <a:solidFill>
                            <a:schemeClr val="tx1"/>
                          </a:solidFill>
                          <a:effectLst/>
                          <a:latin typeface="Arial" charset="0"/>
                          <a:cs typeface="Arial" charset="0"/>
                        </a:rPr>
                        <a:t>Aumento</a:t>
                      </a:r>
                      <a:r>
                        <a:rPr kumimoji="0" lang="en-GB" sz="1700" b="0" i="0" u="none" strike="noStrike" cap="none" normalizeH="0" baseline="0" dirty="0">
                          <a:ln>
                            <a:noFill/>
                          </a:ln>
                          <a:solidFill>
                            <a:schemeClr val="tx1"/>
                          </a:solidFill>
                          <a:effectLst/>
                          <a:latin typeface="Arial" charset="0"/>
                          <a:cs typeface="Arial" charset="0"/>
                        </a:rPr>
                        <a:t> de peso ≥5% </a:t>
                      </a:r>
                      <a:r>
                        <a:rPr kumimoji="0" lang="en-GB" sz="1700" b="0" i="0" u="none" strike="noStrike" cap="none" normalizeH="0" baseline="0" dirty="0" err="1">
                          <a:ln>
                            <a:noFill/>
                          </a:ln>
                          <a:solidFill>
                            <a:schemeClr val="tx1"/>
                          </a:solidFill>
                          <a:effectLst/>
                          <a:latin typeface="Arial" charset="0"/>
                          <a:cs typeface="Arial" charset="0"/>
                        </a:rPr>
                        <a:t>respecto</a:t>
                      </a:r>
                      <a:r>
                        <a:rPr kumimoji="0" lang="en-GB" sz="1700" b="0" i="0" u="none" strike="noStrike" cap="none" normalizeH="0" baseline="0" dirty="0">
                          <a:ln>
                            <a:noFill/>
                          </a:ln>
                          <a:solidFill>
                            <a:schemeClr val="tx1"/>
                          </a:solidFill>
                          <a:effectLst/>
                          <a:latin typeface="Arial" charset="0"/>
                          <a:cs typeface="Arial" charset="0"/>
                        </a:rPr>
                        <a:t> del peso basal</a:t>
                      </a:r>
                    </a:p>
                  </a:txBody>
                  <a:tcPr marL="92295" marR="92295" anchor="ctr" horzOverflow="overflow">
                    <a:solidFill>
                      <a:schemeClr val="bg1">
                        <a:lumMod val="95000"/>
                      </a:schemeClr>
                    </a:solidFill>
                  </a:tcPr>
                </a:tc>
                <a:extLst>
                  <a:ext uri="{0D108BD9-81ED-4DB2-BD59-A6C34878D82A}">
                    <a16:rowId xmlns:a16="http://schemas.microsoft.com/office/drawing/2014/main" val="10001"/>
                  </a:ext>
                </a:extLst>
              </a:tr>
              <a:tr h="0">
                <a:tc>
                  <a:txBody>
                    <a:bodyPr/>
                    <a:lstStyle/>
                    <a:p>
                      <a:pPr marL="0" marR="0" lvl="1"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en-GB" sz="1700" b="1" u="none" strike="noStrike" cap="none" normalizeH="0" baseline="0" dirty="0" err="1">
                          <a:ln>
                            <a:noFill/>
                          </a:ln>
                          <a:solidFill>
                            <a:schemeClr val="bg1"/>
                          </a:solidFill>
                          <a:effectLst/>
                        </a:rPr>
                        <a:t>Criterios</a:t>
                      </a:r>
                      <a:r>
                        <a:rPr kumimoji="0" lang="en-GB" sz="1700" b="1" u="none" strike="noStrike" cap="none" normalizeH="0" baseline="0" dirty="0">
                          <a:ln>
                            <a:noFill/>
                          </a:ln>
                          <a:solidFill>
                            <a:schemeClr val="bg1"/>
                          </a:solidFill>
                          <a:effectLst/>
                        </a:rPr>
                        <a:t> de Seattle modificados3 </a:t>
                      </a:r>
                    </a:p>
                  </a:txBody>
                  <a:tcPr marL="92295" marR="92295" anchor="ctr" horzOverflow="overflow">
                    <a:solidFill>
                      <a:schemeClr val="accent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700" b="1" i="0" u="none" strike="noStrike" cap="none" normalizeH="0" baseline="0" dirty="0">
                        <a:ln>
                          <a:noFill/>
                        </a:ln>
                        <a:solidFill>
                          <a:schemeClr val="accent5"/>
                        </a:solidFill>
                        <a:effectLst/>
                        <a:latin typeface="Arial" pitchFamily="34" charset="0"/>
                        <a:cs typeface="Arial" pitchFamily="34" charset="0"/>
                      </a:endParaRPr>
                    </a:p>
                  </a:txBody>
                  <a:tcPr marL="92295" marR="92295" anchor="ctr" horzOverflow="overflow">
                    <a:noFill/>
                  </a:tcPr>
                </a:tc>
                <a:extLst>
                  <a:ext uri="{0D108BD9-81ED-4DB2-BD59-A6C34878D82A}">
                    <a16:rowId xmlns:a16="http://schemas.microsoft.com/office/drawing/2014/main" val="10002"/>
                  </a:ext>
                </a:extLst>
              </a:tr>
              <a:tr h="2052000">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Arial" charset="0"/>
                        <a:buNone/>
                        <a:tabLst/>
                      </a:pPr>
                      <a:r>
                        <a:rPr kumimoji="0" lang="es-ES" sz="1700" b="0" i="0" u="none" strike="noStrike" cap="none" normalizeH="0" baseline="0" dirty="0">
                          <a:ln>
                            <a:noFill/>
                          </a:ln>
                          <a:solidFill>
                            <a:schemeClr val="tx1"/>
                          </a:solidFill>
                          <a:effectLst/>
                          <a:latin typeface="Arial" charset="0"/>
                          <a:cs typeface="Arial" charset="0"/>
                        </a:rPr>
                        <a:t>Presentación antes del día 20 después del TCMH de dos de los siguientes:</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it-IT" sz="1700" b="0" i="0" u="none" strike="noStrike" cap="none" normalizeH="0" baseline="0" dirty="0" err="1">
                          <a:ln>
                            <a:noFill/>
                          </a:ln>
                          <a:solidFill>
                            <a:schemeClr val="tx1"/>
                          </a:solidFill>
                          <a:effectLst/>
                          <a:latin typeface="Arial" charset="0"/>
                          <a:cs typeface="Arial" charset="0"/>
                        </a:rPr>
                        <a:t>Bilirrubina</a:t>
                      </a:r>
                      <a:r>
                        <a:rPr kumimoji="0" lang="it-IT" sz="1700" b="0" i="0" u="none" strike="noStrike" cap="none" normalizeH="0" baseline="0" dirty="0">
                          <a:ln>
                            <a:noFill/>
                          </a:ln>
                          <a:solidFill>
                            <a:schemeClr val="tx1"/>
                          </a:solidFill>
                          <a:effectLst/>
                          <a:latin typeface="Arial" charset="0"/>
                          <a:cs typeface="Arial" charset="0"/>
                        </a:rPr>
                        <a:t> &gt;2 mg/dl (~34 µ</a:t>
                      </a:r>
                      <a:r>
                        <a:rPr kumimoji="0" lang="it-IT" sz="1700" b="0" i="0" u="none" strike="noStrike" cap="none" normalizeH="0" baseline="0" dirty="0" err="1">
                          <a:ln>
                            <a:noFill/>
                          </a:ln>
                          <a:solidFill>
                            <a:schemeClr val="tx1"/>
                          </a:solidFill>
                          <a:effectLst/>
                          <a:latin typeface="Arial" charset="0"/>
                          <a:cs typeface="Arial" charset="0"/>
                        </a:rPr>
                        <a:t>mol</a:t>
                      </a:r>
                      <a:r>
                        <a:rPr kumimoji="0" lang="it-IT" sz="1700" b="0" i="0" u="none" strike="noStrike" cap="none" normalizeH="0" baseline="0" dirty="0">
                          <a:ln>
                            <a:noFill/>
                          </a:ln>
                          <a:solidFill>
                            <a:schemeClr val="tx1"/>
                          </a:solidFill>
                          <a:effectLst/>
                          <a:latin typeface="Arial" charset="0"/>
                          <a:cs typeface="Arial" charset="0"/>
                        </a:rPr>
                        <a:t>/l)</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kumimoji="0" lang="es-ES" sz="1700" b="0" i="0" u="none" strike="noStrike" cap="none" normalizeH="0" baseline="0" dirty="0">
                          <a:ln>
                            <a:noFill/>
                          </a:ln>
                          <a:solidFill>
                            <a:schemeClr val="tx1"/>
                          </a:solidFill>
                          <a:effectLst/>
                          <a:latin typeface="Arial" charset="0"/>
                          <a:cs typeface="Arial" charset="0"/>
                        </a:rPr>
                        <a:t>Hepatomegalia o dolor en el cuadrante superior derecho de origen hepático</a:t>
                      </a:r>
                    </a:p>
                    <a:p>
                      <a:pPr marL="269875" marR="0" lvl="0" indent="-269875" algn="l" defTabSz="914400" rtl="0" eaLnBrk="1" fontAlgn="base" latinLnBrk="0" hangingPunct="1">
                        <a:lnSpc>
                          <a:spcPct val="100000"/>
                        </a:lnSpc>
                        <a:spcBef>
                          <a:spcPct val="0"/>
                        </a:spcBef>
                        <a:spcAft>
                          <a:spcPct val="0"/>
                        </a:spcAft>
                        <a:buClr>
                          <a:schemeClr val="tx1"/>
                        </a:buClr>
                        <a:buSzTx/>
                        <a:buFont typeface="Arial" charset="0"/>
                        <a:buChar char="•"/>
                        <a:tabLst>
                          <a:tab pos="269875" algn="l"/>
                        </a:tabLst>
                      </a:pPr>
                      <a:r>
                        <a:rPr lang="es-ES" sz="1800" dirty="0"/>
                        <a:t>Aumento del &gt;2% del peso basal por acumulación de líquidos, sin una </a:t>
                      </a:r>
                      <a:br>
                        <a:rPr lang="es-ES" sz="1800" dirty="0"/>
                      </a:br>
                      <a:r>
                        <a:rPr lang="es-ES" sz="1800" dirty="0"/>
                        <a:t>justificación alternativa</a:t>
                      </a:r>
                      <a:endParaRPr kumimoji="0" lang="en-GB" sz="1800" b="0" i="0" u="none" strike="noStrike" cap="none" normalizeH="0" baseline="0" dirty="0">
                        <a:ln>
                          <a:noFill/>
                        </a:ln>
                        <a:solidFill>
                          <a:schemeClr val="tx1"/>
                        </a:solidFill>
                        <a:effectLst/>
                        <a:latin typeface="Arial" charset="0"/>
                        <a:cs typeface="Arial" charset="0"/>
                      </a:endParaRPr>
                    </a:p>
                  </a:txBody>
                  <a:tcPr marL="92295" marR="92295" anchor="ctr" horzOverflow="overflow">
                    <a:solidFill>
                      <a:schemeClr val="bg1">
                        <a:lumMod val="95000"/>
                      </a:schemeClr>
                    </a:solidFill>
                  </a:tcPr>
                </a:tc>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rgbClr val="000000"/>
                        </a:solidFill>
                        <a:effectLst/>
                        <a:latin typeface="Arial" charset="0"/>
                        <a:cs typeface="Arial" charset="0"/>
                      </a:endParaRP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69456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s-ES"/>
              <a:t>Limitaciones de los criterios de Seattle y Baltimore</a:t>
            </a:r>
          </a:p>
        </p:txBody>
      </p:sp>
      <p:sp>
        <p:nvSpPr>
          <p:cNvPr id="41986" name="Content Placeholder 2"/>
          <p:cNvSpPr>
            <a:spLocks noGrp="1"/>
          </p:cNvSpPr>
          <p:nvPr>
            <p:ph idx="1"/>
          </p:nvPr>
        </p:nvSpPr>
        <p:spPr/>
        <p:txBody>
          <a:bodyPr>
            <a:normAutofit/>
          </a:bodyPr>
          <a:lstStyle/>
          <a:p>
            <a:r>
              <a:rPr lang="es-ES" sz="2200" dirty="0"/>
              <a:t>Únicamente los criterios de Baltimore prevén el requisito obligatorio de hiperbilirrubinemia,</a:t>
            </a:r>
            <a:r>
              <a:rPr lang="es-ES" sz="2200" baseline="30000" dirty="0"/>
              <a:t>1,2</a:t>
            </a:r>
            <a:r>
              <a:rPr lang="es-ES" sz="2200" dirty="0"/>
              <a:t> que resulta raramente ausente en adultos con VOD clásica</a:t>
            </a:r>
            <a:r>
              <a:rPr lang="es-ES" sz="2200" baseline="30000" dirty="0"/>
              <a:t>3</a:t>
            </a:r>
          </a:p>
          <a:p>
            <a:r>
              <a:rPr lang="es-ES" sz="2200" dirty="0"/>
              <a:t>La sensibilidad y especificidad de los criterios no se han definido correctamente, y su uso en los distintos escenarios de etiología de la EVO no se ha evaluado</a:t>
            </a:r>
            <a:r>
              <a:rPr lang="es-ES" sz="2200" baseline="30000" dirty="0"/>
              <a:t>4</a:t>
            </a:r>
          </a:p>
          <a:p>
            <a:r>
              <a:rPr lang="es-ES" sz="2200" dirty="0"/>
              <a:t>Ninguno de los dos conjuntos de criterios tiene en cuenta la EVO de aparición tardía (más de 21 días después del TCMH y hasta el día 40 o 50)</a:t>
            </a:r>
            <a:r>
              <a:rPr lang="es-ES" sz="2200" baseline="30000" dirty="0"/>
              <a:t>5,6</a:t>
            </a:r>
          </a:p>
          <a:p>
            <a:r>
              <a:rPr lang="es-ES" sz="2200" dirty="0"/>
              <a:t>Las diferencias clínicas en los cuadros de EVO de la población adulta y pediátrica no se tienen en cuenta</a:t>
            </a:r>
            <a:r>
              <a:rPr lang="es-ES" sz="2200" baseline="30000" dirty="0"/>
              <a:t>6</a:t>
            </a:r>
          </a:p>
        </p:txBody>
      </p:sp>
      <p:sp>
        <p:nvSpPr>
          <p:cNvPr id="5" name="Text Placeholder 4"/>
          <p:cNvSpPr>
            <a:spLocks noGrp="1"/>
          </p:cNvSpPr>
          <p:nvPr>
            <p:ph type="body" sz="quarter" idx="10"/>
          </p:nvPr>
        </p:nvSpPr>
        <p:spPr>
          <a:xfrm>
            <a:off x="98777" y="6230453"/>
            <a:ext cx="7782479" cy="553998"/>
          </a:xfrm>
        </p:spPr>
        <p:txBody>
          <a:bodyPr wrap="square" anchor="b" anchorCtr="0">
            <a:spAutoFit/>
          </a:bodyPr>
          <a:lstStyle/>
          <a:p>
            <a:r>
              <a:rPr lang="es-ES" sz="1000" dirty="0">
                <a:latin typeface="Arial" pitchFamily="34" charset="0"/>
              </a:rPr>
              <a:t>1. Jones RJ et al. </a:t>
            </a:r>
            <a:r>
              <a:rPr lang="es-ES" sz="1000" i="1" dirty="0">
                <a:latin typeface="Arial" pitchFamily="34" charset="0"/>
              </a:rPr>
              <a:t>Transplantation</a:t>
            </a:r>
            <a:r>
              <a:rPr lang="es-ES" sz="1000" dirty="0">
                <a:latin typeface="Arial" pitchFamily="34" charset="0"/>
              </a:rPr>
              <a:t> 1987;44:778–83; 2. Shulman HM, Hinterberger W. </a:t>
            </a:r>
            <a:r>
              <a:rPr lang="es-ES" sz="1000" i="1" dirty="0">
                <a:latin typeface="Arial" pitchFamily="34" charset="0"/>
              </a:rPr>
              <a:t>Bone Marrow Transplant</a:t>
            </a:r>
            <a:r>
              <a:rPr lang="es-ES" sz="1000" dirty="0">
                <a:latin typeface="Arial" pitchFamily="34" charset="0"/>
              </a:rPr>
              <a:t> 1992;10:197–214; </a:t>
            </a:r>
            <a:br/>
            <a:r>
              <a:rPr lang="es-ES" sz="1000" dirty="0">
                <a:latin typeface="Arial" pitchFamily="34" charset="0"/>
              </a:rPr>
              <a:t>3. Carreras E. </a:t>
            </a:r>
            <a:r>
              <a:rPr lang="es-ES" sz="1000" i="1" dirty="0">
                <a:latin typeface="Arial" pitchFamily="34" charset="0"/>
              </a:rPr>
              <a:t>Br J Haematol</a:t>
            </a:r>
            <a:r>
              <a:rPr lang="es-ES" sz="1000" dirty="0">
                <a:latin typeface="Arial" pitchFamily="34" charset="0"/>
              </a:rPr>
              <a:t> 2015;168:481–91; </a:t>
            </a:r>
            <a:r>
              <a:rPr lang="es-ES" dirty="0">
                <a:latin typeface="Arial" pitchFamily="34" charset="0"/>
              </a:rPr>
              <a:t>4. European Association for the Study of the Liver (EASL)</a:t>
            </a:r>
            <a:r>
              <a:rPr lang="es-ES" sz="1000" dirty="0">
                <a:latin typeface="Arial" pitchFamily="34" charset="0"/>
              </a:rPr>
              <a:t>. </a:t>
            </a:r>
            <a:r>
              <a:rPr lang="es-ES" i="1" dirty="0">
                <a:latin typeface="Arial" pitchFamily="34" charset="0"/>
              </a:rPr>
              <a:t>J Hepatol </a:t>
            </a:r>
            <a:r>
              <a:rPr lang="es-ES" dirty="0">
                <a:latin typeface="Arial" pitchFamily="34" charset="0"/>
              </a:rPr>
              <a:t>2016;64:179–202</a:t>
            </a:r>
            <a:r>
              <a:rPr lang="es-ES" sz="1000" dirty="0">
                <a:latin typeface="Arial" pitchFamily="34" charset="0"/>
              </a:rPr>
              <a:t>; 5. Mohty M et al. </a:t>
            </a:r>
            <a:r>
              <a:rPr lang="es-ES" sz="1000" i="1" dirty="0">
                <a:latin typeface="Arial" pitchFamily="34" charset="0"/>
              </a:rPr>
              <a:t>Bone Marrow Transplant </a:t>
            </a:r>
            <a:r>
              <a:rPr lang="es-ES" sz="1000" dirty="0">
                <a:latin typeface="Arial" pitchFamily="34" charset="0"/>
              </a:rPr>
              <a:t>2015;50:781–9; 6. </a:t>
            </a:r>
            <a:r>
              <a:rPr lang="es-ES"/>
              <a:t>Mohty M et al. </a:t>
            </a:r>
            <a:r>
              <a:rPr lang="es-ES" i="1" dirty="0"/>
              <a:t>Bone Marrow Transplant </a:t>
            </a:r>
            <a:r>
              <a:rPr lang="es-ES"/>
              <a:t>2016;51:906–12</a:t>
            </a:r>
          </a:p>
        </p:txBody>
      </p:sp>
      <p:sp>
        <p:nvSpPr>
          <p:cNvPr id="2" name="Text Placeholder 1"/>
          <p:cNvSpPr>
            <a:spLocks noGrp="1"/>
          </p:cNvSpPr>
          <p:nvPr>
            <p:ph type="body" sz="quarter" idx="11"/>
          </p:nvPr>
        </p:nvSpPr>
        <p:spPr/>
        <p:txBody>
          <a:bodyPr/>
          <a:lstStyle/>
          <a:p>
            <a:r>
              <a:rPr lang="es-ES" dirty="0"/>
              <a:t>EVO, enfermedad </a:t>
            </a:r>
            <a:r>
              <a:rPr lang="es-ES" dirty="0" err="1"/>
              <a:t>venooclusiva</a:t>
            </a:r>
            <a:r>
              <a:rPr lang="es-ES" dirty="0"/>
              <a:t>;</a:t>
            </a:r>
            <a:br>
              <a:rPr lang="es-ES" dirty="0"/>
            </a:br>
            <a:r>
              <a:rPr lang="es-ES" dirty="0"/>
              <a:t>TCMH, trasplante de células madre hematopoyéticas </a:t>
            </a:r>
          </a:p>
        </p:txBody>
      </p:sp>
    </p:spTree>
    <p:extLst>
      <p:ext uri="{BB962C8B-B14F-4D97-AF65-F5344CB8AC3E}">
        <p14:creationId xmlns:p14="http://schemas.microsoft.com/office/powerpoint/2010/main" val="2479229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GB" dirty="0"/>
              <a:t>EVO, </a:t>
            </a:r>
            <a:r>
              <a:rPr lang="en-GB" dirty="0" err="1"/>
              <a:t>enfermedad</a:t>
            </a:r>
            <a:r>
              <a:rPr lang="en-GB" dirty="0"/>
              <a:t> </a:t>
            </a:r>
            <a:r>
              <a:rPr lang="en-GB" dirty="0" err="1"/>
              <a:t>venooclusiva</a:t>
            </a:r>
            <a:endParaRPr lang="en-GB" dirty="0"/>
          </a:p>
        </p:txBody>
      </p:sp>
      <p:sp>
        <p:nvSpPr>
          <p:cNvPr id="40961" name="Title 1"/>
          <p:cNvSpPr>
            <a:spLocks noGrp="1"/>
          </p:cNvSpPr>
          <p:nvPr>
            <p:ph type="title"/>
          </p:nvPr>
        </p:nvSpPr>
        <p:spPr/>
        <p:txBody>
          <a:bodyPr/>
          <a:lstStyle/>
          <a:p>
            <a:r>
              <a:rPr lang="es-ES"/>
              <a:t>La EVO puede clasificarse también por su gravedad</a:t>
            </a:r>
            <a:endParaRPr lang="en-GB"/>
          </a:p>
        </p:txBody>
      </p:sp>
      <p:sp>
        <p:nvSpPr>
          <p:cNvPr id="36867" name="Content Placeholder 2"/>
          <p:cNvSpPr>
            <a:spLocks noGrp="1"/>
          </p:cNvSpPr>
          <p:nvPr>
            <p:ph idx="1"/>
          </p:nvPr>
        </p:nvSpPr>
        <p:spPr/>
        <p:txBody>
          <a:bodyPr>
            <a:normAutofit/>
          </a:bodyPr>
          <a:lstStyle/>
          <a:p>
            <a:r>
              <a:rPr lang="es-ES" dirty="0"/>
              <a:t>La EVO se presenta con un amplio espectro de gravedad y suele clasificarse como leve, moderada o grave</a:t>
            </a:r>
            <a:r>
              <a:rPr lang="es-ES" baseline="30000" dirty="0"/>
              <a:t>1,2</a:t>
            </a:r>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endParaRPr lang="es-ES" baseline="30000" dirty="0"/>
          </a:p>
          <a:p>
            <a:r>
              <a:rPr lang="es-ES" dirty="0"/>
              <a:t>Dado que esta clasificación de gravedad depende de la evolución clínica, esta definición retrospectiva es útil para la investigación clínica pero no para tomar decisiones de tratamiento en tiempo real</a:t>
            </a:r>
            <a:endParaRPr lang="en-GB" baseline="30000" dirty="0"/>
          </a:p>
        </p:txBody>
      </p:sp>
      <p:sp>
        <p:nvSpPr>
          <p:cNvPr id="36868" name="Text Placeholder 4"/>
          <p:cNvSpPr>
            <a:spLocks noGrp="1"/>
          </p:cNvSpPr>
          <p:nvPr>
            <p:ph type="body" sz="quarter" idx="10"/>
          </p:nvPr>
        </p:nvSpPr>
        <p:spPr/>
        <p:txBody>
          <a:bodyPr/>
          <a:lstStyle/>
          <a:p>
            <a:r>
              <a:rPr lang="da-DK" dirty="0"/>
              <a:t>1. DeLeve LD et al. </a:t>
            </a:r>
            <a:r>
              <a:rPr lang="da-DK" i="1" dirty="0"/>
              <a:t>Hepatology</a:t>
            </a:r>
            <a:r>
              <a:rPr lang="da-DK" dirty="0"/>
              <a:t> 2009;49:1729–64; 2. McDonald GB et al. </a:t>
            </a:r>
            <a:r>
              <a:rPr lang="da-DK" i="1" dirty="0"/>
              <a:t>Ann Intern Med </a:t>
            </a:r>
            <a:r>
              <a:rPr lang="da-DK" dirty="0"/>
              <a:t>1993;118:255–67</a:t>
            </a:r>
            <a:endParaRPr lang="en-GB" dirty="0"/>
          </a:p>
        </p:txBody>
      </p:sp>
      <p:graphicFrame>
        <p:nvGraphicFramePr>
          <p:cNvPr id="7" name="Content Placeholder 3"/>
          <p:cNvGraphicFramePr>
            <a:graphicFrameLocks/>
          </p:cNvGraphicFramePr>
          <p:nvPr>
            <p:extLst>
              <p:ext uri="{D42A27DB-BD31-4B8C-83A1-F6EECF244321}">
                <p14:modId xmlns:p14="http://schemas.microsoft.com/office/powerpoint/2010/main" val="2877432880"/>
              </p:ext>
            </p:extLst>
          </p:nvPr>
        </p:nvGraphicFramePr>
        <p:xfrm>
          <a:off x="1402556" y="2282370"/>
          <a:ext cx="9386888" cy="2268592"/>
        </p:xfrm>
        <a:graphic>
          <a:graphicData uri="http://schemas.openxmlformats.org/drawingml/2006/table">
            <a:tbl>
              <a:tblPr firstRow="1" bandRow="1">
                <a:tableStyleId>{5C22544A-7EE6-4342-B048-85BDC9FD1C3A}</a:tableStyleId>
              </a:tblPr>
              <a:tblGrid>
                <a:gridCol w="2758065">
                  <a:extLst>
                    <a:ext uri="{9D8B030D-6E8A-4147-A177-3AD203B41FA5}">
                      <a16:colId xmlns:a16="http://schemas.microsoft.com/office/drawing/2014/main" val="20000"/>
                    </a:ext>
                  </a:extLst>
                </a:gridCol>
                <a:gridCol w="6628823">
                  <a:extLst>
                    <a:ext uri="{9D8B030D-6E8A-4147-A177-3AD203B41FA5}">
                      <a16:colId xmlns:a16="http://schemas.microsoft.com/office/drawing/2014/main" val="20001"/>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err="1">
                          <a:ln>
                            <a:noFill/>
                          </a:ln>
                          <a:solidFill>
                            <a:schemeClr val="bg1"/>
                          </a:solidFill>
                          <a:effectLst/>
                          <a:latin typeface="Arial" charset="0"/>
                          <a:cs typeface="Arial" charset="0"/>
                        </a:rPr>
                        <a:t>Gravedad</a:t>
                      </a:r>
                      <a:r>
                        <a:rPr kumimoji="0" lang="en-GB" sz="1400" b="1" i="0" u="none" strike="noStrike" cap="none" normalizeH="0" baseline="0" dirty="0">
                          <a:ln>
                            <a:noFill/>
                          </a:ln>
                          <a:solidFill>
                            <a:schemeClr val="bg1"/>
                          </a:solidFill>
                          <a:effectLst/>
                          <a:latin typeface="Arial" charset="0"/>
                          <a:cs typeface="Arial" charset="0"/>
                        </a:rPr>
                        <a:t> de la </a:t>
                      </a:r>
                      <a:r>
                        <a:rPr kumimoji="0" lang="en-GB" sz="1400" b="1" i="0" u="none" strike="noStrike" cap="none" normalizeH="0" baseline="0" dirty="0" err="1">
                          <a:ln>
                            <a:noFill/>
                          </a:ln>
                          <a:solidFill>
                            <a:schemeClr val="bg1"/>
                          </a:solidFill>
                          <a:effectLst/>
                          <a:latin typeface="Arial" charset="0"/>
                          <a:cs typeface="Arial" charset="0"/>
                        </a:rPr>
                        <a:t>EVO</a:t>
                      </a:r>
                      <a:endParaRPr kumimoji="0" lang="en-GB" sz="1400" b="1" i="0" u="none" strike="noStrike" cap="none" normalizeH="0" baseline="0" dirty="0">
                        <a:ln>
                          <a:noFill/>
                        </a:ln>
                        <a:solidFill>
                          <a:schemeClr val="bg1"/>
                        </a:solidFill>
                        <a:effectLst/>
                        <a:latin typeface="Arial" charset="0"/>
                        <a:cs typeface="Arial" charset="0"/>
                      </a:endParaRP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err="1">
                          <a:ln>
                            <a:noFill/>
                          </a:ln>
                          <a:solidFill>
                            <a:schemeClr val="bg1"/>
                          </a:solidFill>
                          <a:effectLst/>
                          <a:latin typeface="Arial" charset="0"/>
                          <a:cs typeface="Arial" charset="0"/>
                        </a:rPr>
                        <a:t>Síntomas</a:t>
                      </a:r>
                      <a:endParaRPr kumimoji="0" lang="en-GB" sz="1400" b="1" i="0" u="none" strike="noStrike" cap="none" normalizeH="0" baseline="0" dirty="0">
                        <a:ln>
                          <a:noFill/>
                        </a:ln>
                        <a:solidFill>
                          <a:schemeClr val="bg1"/>
                        </a:solidFill>
                        <a:effectLst/>
                        <a:latin typeface="Arial" charset="0"/>
                        <a:cs typeface="Arial" charset="0"/>
                      </a:endParaRPr>
                    </a:p>
                  </a:txBody>
                  <a:tcPr horzOverflow="overflow"/>
                </a:tc>
                <a:extLst>
                  <a:ext uri="{0D108BD9-81ED-4DB2-BD59-A6C34878D82A}">
                    <a16:rowId xmlns:a16="http://schemas.microsoft.com/office/drawing/2014/main" val="10000"/>
                  </a:ext>
                </a:extLst>
              </a:tr>
              <a:tr h="2793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cs typeface="Arial" charset="0"/>
                        </a:rPr>
                        <a:t>Leve</a:t>
                      </a:r>
                    </a:p>
                  </a:txBody>
                  <a:tcPr horzOverflow="overflow"/>
                </a:tc>
                <a:tc>
                  <a:txBody>
                    <a:bodyPr/>
                    <a:lstStyle/>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kumimoji="0" lang="en-GB" sz="1400" b="0" i="0" u="none" strike="noStrike" cap="none" normalizeH="0" baseline="0" dirty="0" err="1">
                          <a:ln>
                            <a:noFill/>
                          </a:ln>
                          <a:solidFill>
                            <a:schemeClr val="tx1"/>
                          </a:solidFill>
                          <a:effectLst/>
                          <a:latin typeface="Arial" charset="0"/>
                          <a:cs typeface="Arial" charset="0"/>
                        </a:rPr>
                        <a:t>Autolimitada</a:t>
                      </a:r>
                      <a:endParaRPr kumimoji="0" lang="en-GB" sz="1400" b="0" i="0" u="none" strike="noStrike" cap="none" normalizeH="0" baseline="0" dirty="0">
                        <a:ln>
                          <a:noFill/>
                        </a:ln>
                        <a:solidFill>
                          <a:schemeClr val="tx1"/>
                        </a:solidFill>
                        <a:effectLst/>
                        <a:latin typeface="Arial" charset="0"/>
                        <a:cs typeface="Arial" charset="0"/>
                      </a:endParaRPr>
                    </a:p>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kumimoji="0" lang="en-GB" sz="1400" b="0" i="0" u="none" strike="noStrike" cap="none" normalizeH="0" baseline="0" dirty="0">
                          <a:ln>
                            <a:noFill/>
                          </a:ln>
                          <a:solidFill>
                            <a:schemeClr val="tx1"/>
                          </a:solidFill>
                          <a:effectLst/>
                          <a:latin typeface="Arial" charset="0"/>
                          <a:cs typeface="Arial" charset="0"/>
                        </a:rPr>
                        <a:t>No </a:t>
                      </a:r>
                      <a:r>
                        <a:rPr kumimoji="0" lang="en-GB" sz="1400" b="0" i="0" u="none" strike="noStrike" cap="none" normalizeH="0" baseline="0" dirty="0" err="1">
                          <a:ln>
                            <a:noFill/>
                          </a:ln>
                          <a:solidFill>
                            <a:schemeClr val="tx1"/>
                          </a:solidFill>
                          <a:effectLst/>
                          <a:latin typeface="Arial" charset="0"/>
                          <a:cs typeface="Arial" charset="0"/>
                        </a:rPr>
                        <a:t>precisa</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tratamiento</a:t>
                      </a:r>
                      <a:endParaRPr kumimoji="0" lang="en-GB" sz="1400" b="0" i="0" u="none" strike="noStrike" cap="none" normalizeH="0" baseline="0" dirty="0">
                        <a:ln>
                          <a:noFill/>
                        </a:ln>
                        <a:solidFill>
                          <a:schemeClr val="tx1"/>
                        </a:solidFill>
                        <a:effectLst/>
                        <a:latin typeface="Arial" charset="0"/>
                        <a:cs typeface="Arial" charset="0"/>
                      </a:endParaRPr>
                    </a:p>
                  </a:txBody>
                  <a:tcPr horzOverflow="overflow"/>
                </a:tc>
                <a:extLst>
                  <a:ext uri="{0D108BD9-81ED-4DB2-BD59-A6C34878D82A}">
                    <a16:rowId xmlns:a16="http://schemas.microsoft.com/office/drawing/2014/main" val="10001"/>
                  </a:ext>
                </a:extLst>
              </a:tr>
              <a:tr h="60030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a:ln>
                            <a:noFill/>
                          </a:ln>
                          <a:solidFill>
                            <a:schemeClr val="tx1"/>
                          </a:solidFill>
                          <a:effectLst/>
                          <a:latin typeface="Arial" charset="0"/>
                          <a:cs typeface="Arial" charset="0"/>
                        </a:rPr>
                        <a:t>Moderada</a:t>
                      </a:r>
                      <a:endParaRPr kumimoji="0" lang="en-GB" sz="1400" b="0" i="0" u="none" strike="noStrike" cap="none" normalizeH="0" baseline="0" dirty="0">
                        <a:ln>
                          <a:noFill/>
                        </a:ln>
                        <a:solidFill>
                          <a:schemeClr val="tx1"/>
                        </a:solidFill>
                        <a:effectLst/>
                        <a:latin typeface="Arial" charset="0"/>
                        <a:cs typeface="Arial" charset="0"/>
                      </a:endParaRPr>
                    </a:p>
                  </a:txBody>
                  <a:tcPr horzOverflow="overflow"/>
                </a:tc>
                <a:tc>
                  <a:txBody>
                    <a:bodyPr/>
                    <a:lstStyle/>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lang="en-GB" sz="1400" dirty="0" err="1"/>
                        <a:t>Signos</a:t>
                      </a:r>
                      <a:r>
                        <a:rPr lang="en-GB" sz="1400" dirty="0"/>
                        <a:t> de </a:t>
                      </a:r>
                      <a:r>
                        <a:rPr lang="en-GB" sz="1400" dirty="0" err="1"/>
                        <a:t>daño</a:t>
                      </a:r>
                      <a:r>
                        <a:rPr lang="en-GB" sz="1400" dirty="0"/>
                        <a:t> </a:t>
                      </a:r>
                      <a:r>
                        <a:rPr lang="en-GB" sz="1400" dirty="0" err="1"/>
                        <a:t>hepático</a:t>
                      </a:r>
                      <a:endParaRPr lang="en-GB" sz="1400"/>
                    </a:p>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kumimoji="0" lang="es-ES" sz="1400" b="0" i="0" u="none" strike="noStrike" cap="none" normalizeH="0" baseline="0">
                          <a:ln>
                            <a:noFill/>
                          </a:ln>
                          <a:solidFill>
                            <a:schemeClr val="tx1"/>
                          </a:solidFill>
                          <a:effectLst/>
                          <a:latin typeface="Arial" charset="0"/>
                          <a:cs typeface="Arial" charset="0"/>
                        </a:rPr>
                        <a:t>Exige </a:t>
                      </a:r>
                      <a:r>
                        <a:rPr kumimoji="0" lang="es-ES" sz="1400" b="0" i="0" u="none" strike="noStrike" cap="none" normalizeH="0" baseline="0" dirty="0">
                          <a:ln>
                            <a:noFill/>
                          </a:ln>
                          <a:solidFill>
                            <a:schemeClr val="tx1"/>
                          </a:solidFill>
                          <a:effectLst/>
                          <a:latin typeface="Arial" charset="0"/>
                          <a:cs typeface="Arial" charset="0"/>
                        </a:rPr>
                        <a:t>tratamiento (analgésicos, diuréticos y otros cuidados de apoyo)</a:t>
                      </a:r>
                    </a:p>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kumimoji="0" lang="en-GB" sz="1400" b="0" i="0" u="none" strike="noStrike" cap="none" normalizeH="0" baseline="0" dirty="0">
                          <a:ln>
                            <a:noFill/>
                          </a:ln>
                          <a:solidFill>
                            <a:schemeClr val="tx1"/>
                          </a:solidFill>
                          <a:effectLst/>
                          <a:latin typeface="Arial" charset="0"/>
                          <a:cs typeface="Arial" charset="0"/>
                        </a:rPr>
                        <a:t>Los </a:t>
                      </a:r>
                      <a:r>
                        <a:rPr kumimoji="0" lang="en-GB" sz="1400" b="0" i="0" u="none" strike="noStrike" cap="none" normalizeH="0" baseline="0" dirty="0" err="1">
                          <a:ln>
                            <a:noFill/>
                          </a:ln>
                          <a:solidFill>
                            <a:schemeClr val="tx1"/>
                          </a:solidFill>
                          <a:effectLst/>
                          <a:latin typeface="Arial" charset="0"/>
                          <a:cs typeface="Arial" charset="0"/>
                        </a:rPr>
                        <a:t>pacientes</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suelen</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recuperarse</a:t>
                      </a:r>
                      <a:endParaRPr kumimoji="0" lang="en-GB" sz="1400" b="0" i="0" u="none" strike="noStrike" cap="none" normalizeH="0" baseline="0" dirty="0">
                        <a:ln>
                          <a:noFill/>
                        </a:ln>
                        <a:solidFill>
                          <a:schemeClr val="tx1"/>
                        </a:solidFill>
                        <a:effectLst/>
                        <a:latin typeface="Arial" charset="0"/>
                        <a:cs typeface="Arial" charset="0"/>
                      </a:endParaRPr>
                    </a:p>
                  </a:txBody>
                  <a:tcPr horzOverflow="overflow"/>
                </a:tc>
                <a:extLst>
                  <a:ext uri="{0D108BD9-81ED-4DB2-BD59-A6C34878D82A}">
                    <a16:rowId xmlns:a16="http://schemas.microsoft.com/office/drawing/2014/main" val="10002"/>
                  </a:ext>
                </a:extLst>
              </a:tr>
              <a:tr h="6480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cs typeface="Arial" charset="0"/>
                        </a:rPr>
                        <a:t>Grave</a:t>
                      </a:r>
                    </a:p>
                  </a:txBody>
                  <a:tcPr horzOverflow="overflow"/>
                </a:tc>
                <a:tc>
                  <a:txBody>
                    <a:bodyPr/>
                    <a:lstStyle/>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kumimoji="0" lang="es-ES" sz="1400" b="0" i="0" u="none" strike="noStrike" cap="none" normalizeH="0" baseline="0" dirty="0">
                          <a:ln>
                            <a:noFill/>
                          </a:ln>
                          <a:solidFill>
                            <a:schemeClr val="tx1"/>
                          </a:solidFill>
                          <a:effectLst/>
                          <a:latin typeface="Arial" charset="0"/>
                          <a:cs typeface="Arial" charset="0"/>
                        </a:rPr>
                        <a:t>Síntomas no resueltos o fallecimiento antes de 100 días después del TCMH</a:t>
                      </a:r>
                    </a:p>
                    <a:p>
                      <a:pPr marL="180975" marR="0" lvl="0" indent="-180975" algn="l" defTabSz="914400" rtl="0" eaLnBrk="1" fontAlgn="base" latinLnBrk="0" hangingPunct="1">
                        <a:lnSpc>
                          <a:spcPct val="100000"/>
                        </a:lnSpc>
                        <a:spcBef>
                          <a:spcPct val="0"/>
                        </a:spcBef>
                        <a:spcAft>
                          <a:spcPct val="0"/>
                        </a:spcAft>
                        <a:buClr>
                          <a:srgbClr val="8A8A8D"/>
                        </a:buClr>
                        <a:buSzTx/>
                        <a:buFont typeface="Arial" charset="0"/>
                        <a:buChar char="•"/>
                        <a:tabLst/>
                      </a:pPr>
                      <a:r>
                        <a:rPr kumimoji="0" lang="en-GB" sz="1400" b="0" i="0" u="none" strike="noStrike" cap="none" normalizeH="0" baseline="0" dirty="0" err="1">
                          <a:ln>
                            <a:noFill/>
                          </a:ln>
                          <a:solidFill>
                            <a:schemeClr val="tx1"/>
                          </a:solidFill>
                          <a:effectLst/>
                          <a:latin typeface="Arial" charset="0"/>
                          <a:cs typeface="Arial" charset="0"/>
                        </a:rPr>
                        <a:t>Fallo</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multiorgánico</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hiperbilirrubinemia</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intensa</a:t>
                      </a:r>
                      <a:r>
                        <a:rPr kumimoji="0" lang="en-GB" sz="1400" b="0" i="0" u="none" strike="noStrike" cap="none" normalizeH="0" baseline="0" dirty="0">
                          <a:ln>
                            <a:noFill/>
                          </a:ln>
                          <a:solidFill>
                            <a:schemeClr val="tx1"/>
                          </a:solidFill>
                          <a:effectLst/>
                          <a:latin typeface="Arial" charset="0"/>
                          <a:cs typeface="Arial" charset="0"/>
                        </a:rPr>
                        <a:t> con </a:t>
                      </a:r>
                      <a:r>
                        <a:rPr kumimoji="0" lang="en-GB" sz="1400" b="0" i="0" u="none" strike="noStrike" cap="none" normalizeH="0" baseline="0" dirty="0" err="1">
                          <a:ln>
                            <a:noFill/>
                          </a:ln>
                          <a:solidFill>
                            <a:schemeClr val="tx1"/>
                          </a:solidFill>
                          <a:effectLst/>
                          <a:latin typeface="Arial" charset="0"/>
                          <a:cs typeface="Arial" charset="0"/>
                        </a:rPr>
                        <a:t>aumento</a:t>
                      </a:r>
                      <a:r>
                        <a:rPr kumimoji="0" lang="en-GB" sz="1400" b="0" i="0" u="none" strike="noStrike" cap="none" normalizeH="0" baseline="0" dirty="0">
                          <a:ln>
                            <a:noFill/>
                          </a:ln>
                          <a:solidFill>
                            <a:schemeClr val="tx1"/>
                          </a:solidFill>
                          <a:effectLst/>
                          <a:latin typeface="Arial" charset="0"/>
                          <a:cs typeface="Arial" charset="0"/>
                        </a:rPr>
                        <a:t> </a:t>
                      </a:r>
                      <a:r>
                        <a:rPr kumimoji="0" lang="en-GB" sz="1400" b="0" i="0" u="none" strike="noStrike" cap="none" normalizeH="0" baseline="0" dirty="0" err="1">
                          <a:ln>
                            <a:noFill/>
                          </a:ln>
                          <a:solidFill>
                            <a:schemeClr val="tx1"/>
                          </a:solidFill>
                          <a:effectLst/>
                          <a:latin typeface="Arial" charset="0"/>
                          <a:cs typeface="Arial" charset="0"/>
                        </a:rPr>
                        <a:t>rápido</a:t>
                      </a:r>
                      <a:r>
                        <a:rPr kumimoji="0" lang="en-GB" sz="1400" b="0" i="0" u="none" strike="noStrike" cap="none" normalizeH="0" baseline="0" dirty="0">
                          <a:ln>
                            <a:noFill/>
                          </a:ln>
                          <a:solidFill>
                            <a:schemeClr val="tx1"/>
                          </a:solidFill>
                          <a:effectLst/>
                          <a:latin typeface="Arial" charset="0"/>
                          <a:cs typeface="Arial" charset="0"/>
                        </a:rPr>
                        <a:t> de peso</a:t>
                      </a:r>
                    </a:p>
                  </a:txBody>
                  <a:tcPr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403471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Índice</a:t>
            </a:r>
            <a:endParaRPr lang="en-GB" dirty="0"/>
          </a:p>
        </p:txBody>
      </p:sp>
      <p:sp>
        <p:nvSpPr>
          <p:cNvPr id="3" name="Content Placeholder 2"/>
          <p:cNvSpPr>
            <a:spLocks noGrp="1"/>
          </p:cNvSpPr>
          <p:nvPr>
            <p:ph idx="1"/>
          </p:nvPr>
        </p:nvSpPr>
        <p:spPr/>
        <p:txBody>
          <a:bodyPr/>
          <a:lstStyle/>
          <a:p>
            <a:r>
              <a:rPr lang="es-ES" dirty="0"/>
              <a:t>Módulo 1: Trasplante de células madre hematopoyéticas</a:t>
            </a:r>
          </a:p>
          <a:p>
            <a:endParaRPr lang="es-ES" dirty="0"/>
          </a:p>
          <a:p>
            <a:r>
              <a:rPr lang="es-ES" dirty="0"/>
              <a:t>Módulo 2: </a:t>
            </a:r>
            <a:r>
              <a:rPr lang="es-ES" dirty="0" err="1"/>
              <a:t>Patofisiología</a:t>
            </a:r>
            <a:r>
              <a:rPr lang="es-ES" dirty="0"/>
              <a:t> de la EVO</a:t>
            </a:r>
          </a:p>
          <a:p>
            <a:endParaRPr lang="es-ES" dirty="0"/>
          </a:p>
          <a:p>
            <a:r>
              <a:rPr lang="es-ES" dirty="0"/>
              <a:t>Módulo 3: Diagnóstico de la EVO</a:t>
            </a:r>
          </a:p>
          <a:p>
            <a:endParaRPr lang="es-ES" dirty="0"/>
          </a:p>
          <a:p>
            <a:r>
              <a:rPr lang="es-ES" dirty="0"/>
              <a:t>Módulo 4: Evaluación y manejo de la EVO</a:t>
            </a:r>
          </a:p>
          <a:p>
            <a:endParaRPr lang="es-ES" dirty="0"/>
          </a:p>
          <a:p>
            <a:r>
              <a:rPr lang="es-ES" dirty="0"/>
              <a:t>Módulo 5: Casos clínicos de EVO</a:t>
            </a: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99124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p:cNvCxnSpPr>
            <a:cxnSpLocks/>
            <a:endCxn id="8" idx="1"/>
          </p:cNvCxnSpPr>
          <p:nvPr/>
        </p:nvCxnSpPr>
        <p:spPr>
          <a:xfrm>
            <a:off x="4427427" y="3512017"/>
            <a:ext cx="1183233" cy="440835"/>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sp>
        <p:nvSpPr>
          <p:cNvPr id="38" name="Rectangle: Rounded Corners 37"/>
          <p:cNvSpPr/>
          <p:nvPr/>
        </p:nvSpPr>
        <p:spPr>
          <a:xfrm>
            <a:off x="983759" y="3091889"/>
            <a:ext cx="3440649" cy="703300"/>
          </a:xfrm>
          <a:prstGeom prst="roundRect">
            <a:avLst>
              <a:gd name="adj" fmla="val 16667"/>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Razones para adoptar nuevos criterios ahora</a:t>
            </a:r>
            <a:endParaRPr kumimoji="0" lang="es-ES" sz="2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ectangle: Rounded Corners 22"/>
          <p:cNvSpPr/>
          <p:nvPr/>
        </p:nvSpPr>
        <p:spPr>
          <a:xfrm>
            <a:off x="905520" y="1346200"/>
            <a:ext cx="2711696" cy="1244600"/>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ctr">
              <a:defRPr/>
            </a:pPr>
            <a:r>
              <a:rPr lang="es-ES" dirty="0">
                <a:solidFill>
                  <a:schemeClr val="tx1"/>
                </a:solidFill>
              </a:rPr>
              <a:t>Los criterios </a:t>
            </a:r>
            <a:r>
              <a:rPr lang="es-ES" dirty="0" err="1">
                <a:solidFill>
                  <a:schemeClr val="tx1"/>
                </a:solidFill>
              </a:rPr>
              <a:t>actualesno</a:t>
            </a:r>
            <a:r>
              <a:rPr lang="es-ES" dirty="0">
                <a:solidFill>
                  <a:schemeClr val="tx1"/>
                </a:solidFill>
              </a:rPr>
              <a:t> </a:t>
            </a:r>
            <a:br>
              <a:rPr lang="es-ES" dirty="0">
                <a:solidFill>
                  <a:schemeClr val="tx1"/>
                </a:solidFill>
              </a:rPr>
            </a:br>
            <a:r>
              <a:rPr lang="es-ES" dirty="0">
                <a:solidFill>
                  <a:schemeClr val="tx1"/>
                </a:solidFill>
              </a:rPr>
              <a:t>han definido su </a:t>
            </a:r>
            <a:r>
              <a:rPr lang="es-ES" dirty="0" err="1">
                <a:solidFill>
                  <a:schemeClr val="tx1"/>
                </a:solidFill>
              </a:rPr>
              <a:t>sensibilidady</a:t>
            </a:r>
            <a:r>
              <a:rPr lang="es-ES" dirty="0">
                <a:solidFill>
                  <a:schemeClr val="tx1"/>
                </a:solidFill>
              </a:rPr>
              <a:t> especificidad</a:t>
            </a:r>
            <a:endParaRPr kumimoji="0" lang="es-ES"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es-ES"/>
              <a:t>Justificación de la revisión de los criterios de diagnóstico y clasificación de la gravedad de la EVO en adultos</a:t>
            </a:r>
          </a:p>
        </p:txBody>
      </p:sp>
      <p:sp>
        <p:nvSpPr>
          <p:cNvPr id="9" name="Text Placeholder 8"/>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13" name="Text Placeholder 12"/>
          <p:cNvSpPr>
            <a:spLocks noGrp="1"/>
          </p:cNvSpPr>
          <p:nvPr>
            <p:ph type="body" sz="quarter" idx="11"/>
          </p:nvPr>
        </p:nvSpPr>
        <p:spPr/>
        <p:txBody>
          <a:bodyPr/>
          <a:lstStyle/>
          <a:p>
            <a:r>
              <a:rPr lang="es-ES" dirty="0"/>
              <a:t>EVO, enfermedad </a:t>
            </a:r>
            <a:r>
              <a:rPr lang="es-ES" dirty="0" err="1"/>
              <a:t>venooclusiva</a:t>
            </a:r>
            <a:endParaRPr lang="es-ES" dirty="0"/>
          </a:p>
        </p:txBody>
      </p:sp>
      <p:sp>
        <p:nvSpPr>
          <p:cNvPr id="5" name="TextBox 4"/>
          <p:cNvSpPr txBox="1"/>
          <p:nvPr/>
        </p:nvSpPr>
        <p:spPr>
          <a:xfrm>
            <a:off x="5610660" y="3421248"/>
            <a:ext cx="4912110"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Cambios en el perfil de paciente (factores de riesgo)</a:t>
            </a:r>
          </a:p>
        </p:txBody>
      </p:sp>
      <p:sp>
        <p:nvSpPr>
          <p:cNvPr id="6" name="TextBox 5"/>
          <p:cNvSpPr txBox="1"/>
          <p:nvPr/>
        </p:nvSpPr>
        <p:spPr>
          <a:xfrm>
            <a:off x="5610660" y="2696594"/>
            <a:ext cx="4226432"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Avances en las técnicas de diagnóstico</a:t>
            </a:r>
          </a:p>
        </p:txBody>
      </p:sp>
      <p:sp>
        <p:nvSpPr>
          <p:cNvPr id="7" name="TextBox 6"/>
          <p:cNvSpPr txBox="1"/>
          <p:nvPr/>
        </p:nvSpPr>
        <p:spPr>
          <a:xfrm>
            <a:off x="5610660" y="3058921"/>
            <a:ext cx="6052422"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Disponibilidad de una terapia eficaz y con buena tolerancia</a:t>
            </a:r>
          </a:p>
        </p:txBody>
      </p:sp>
      <p:sp>
        <p:nvSpPr>
          <p:cNvPr id="8" name="TextBox 7"/>
          <p:cNvSpPr txBox="1"/>
          <p:nvPr/>
        </p:nvSpPr>
        <p:spPr>
          <a:xfrm>
            <a:off x="5610660" y="3783575"/>
            <a:ext cx="5442822" cy="33855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 intervención precoz puede cambiar el pronóstico</a:t>
            </a:r>
          </a:p>
        </p:txBody>
      </p:sp>
      <p:sp>
        <p:nvSpPr>
          <p:cNvPr id="27" name="Rectangle 26"/>
          <p:cNvSpPr/>
          <p:nvPr/>
        </p:nvSpPr>
        <p:spPr>
          <a:xfrm>
            <a:off x="7232335" y="1605020"/>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7"/>
          <p:cNvSpPr txBox="1"/>
          <p:nvPr/>
        </p:nvSpPr>
        <p:spPr>
          <a:xfrm>
            <a:off x="7352377" y="1719730"/>
            <a:ext cx="8917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Y</a:t>
            </a:r>
          </a:p>
        </p:txBody>
      </p:sp>
      <p:sp>
        <p:nvSpPr>
          <p:cNvPr id="25" name="Rectangle: Rounded Corners 24"/>
          <p:cNvSpPr/>
          <p:nvPr/>
        </p:nvSpPr>
        <p:spPr>
          <a:xfrm>
            <a:off x="8269753" y="1346200"/>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Dificultad de evaluar la gravedad de la EVO </a:t>
            </a: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 name="Rectangle: Rounded Corners 25"/>
          <p:cNvSpPr/>
          <p:nvPr/>
        </p:nvSpPr>
        <p:spPr>
          <a:xfrm>
            <a:off x="4601445" y="1346200"/>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Dificultad de diagnóstico precoz de EVO</a:t>
            </a: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0" name="Straight Arrow Connector 49"/>
          <p:cNvCxnSpPr>
            <a:cxnSpLocks/>
            <a:endCxn id="6" idx="1"/>
          </p:cNvCxnSpPr>
          <p:nvPr/>
        </p:nvCxnSpPr>
        <p:spPr>
          <a:xfrm flipV="1">
            <a:off x="4427427" y="2865871"/>
            <a:ext cx="1183233" cy="501069"/>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cxnSp>
        <p:nvCxnSpPr>
          <p:cNvPr id="51" name="Straight Arrow Connector 50"/>
          <p:cNvCxnSpPr>
            <a:cxnSpLocks/>
            <a:endCxn id="7" idx="1"/>
          </p:cNvCxnSpPr>
          <p:nvPr/>
        </p:nvCxnSpPr>
        <p:spPr>
          <a:xfrm flipV="1">
            <a:off x="4427664" y="3228198"/>
            <a:ext cx="1182996" cy="186812"/>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cxnSp>
        <p:nvCxnSpPr>
          <p:cNvPr id="53" name="Straight Arrow Connector 52"/>
          <p:cNvCxnSpPr>
            <a:cxnSpLocks/>
            <a:endCxn id="5" idx="1"/>
          </p:cNvCxnSpPr>
          <p:nvPr/>
        </p:nvCxnSpPr>
        <p:spPr>
          <a:xfrm>
            <a:off x="4427664" y="3466692"/>
            <a:ext cx="1182996" cy="123833"/>
          </a:xfrm>
          <a:prstGeom prst="straightConnector1">
            <a:avLst/>
          </a:prstGeom>
          <a:ln w="28575">
            <a:solidFill>
              <a:schemeClr val="accent1"/>
            </a:solidFill>
            <a:tailEnd type="triangle"/>
          </a:ln>
        </p:spPr>
        <p:style>
          <a:lnRef idx="1">
            <a:schemeClr val="accent3"/>
          </a:lnRef>
          <a:fillRef idx="0">
            <a:schemeClr val="accent3"/>
          </a:fillRef>
          <a:effectRef idx="0">
            <a:schemeClr val="accent3"/>
          </a:effectRef>
          <a:fontRef idx="minor">
            <a:schemeClr val="tx1"/>
          </a:fontRef>
        </p:style>
      </p:cxnSp>
      <p:sp>
        <p:nvSpPr>
          <p:cNvPr id="56" name="Rectangle 55"/>
          <p:cNvSpPr/>
          <p:nvPr/>
        </p:nvSpPr>
        <p:spPr>
          <a:xfrm>
            <a:off x="3534767" y="4628581"/>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7" name="TextBox 56"/>
          <p:cNvSpPr txBox="1"/>
          <p:nvPr/>
        </p:nvSpPr>
        <p:spPr>
          <a:xfrm>
            <a:off x="3650516" y="4743290"/>
            <a:ext cx="9061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PERO</a:t>
            </a:r>
          </a:p>
        </p:txBody>
      </p:sp>
      <p:sp>
        <p:nvSpPr>
          <p:cNvPr id="58" name="Rectangle: Rounded Corners 57"/>
          <p:cNvSpPr/>
          <p:nvPr/>
        </p:nvSpPr>
        <p:spPr>
          <a:xfrm>
            <a:off x="905520" y="4369761"/>
            <a:ext cx="2711696"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criterios anteriores agrupaban a los pacientes adultos y pediátricos</a:t>
            </a:r>
          </a:p>
        </p:txBody>
      </p:sp>
      <p:sp>
        <p:nvSpPr>
          <p:cNvPr id="63" name="Rectangle: Rounded Corners 62"/>
          <p:cNvSpPr/>
          <p:nvPr/>
        </p:nvSpPr>
        <p:spPr>
          <a:xfrm>
            <a:off x="8449613" y="4369761"/>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 el momento de separar los criterios para adultos y niños</a:t>
            </a:r>
          </a:p>
        </p:txBody>
      </p:sp>
      <p:sp>
        <p:nvSpPr>
          <p:cNvPr id="64" name="Rectangle 63"/>
          <p:cNvSpPr/>
          <p:nvPr/>
        </p:nvSpPr>
        <p:spPr>
          <a:xfrm>
            <a:off x="8258130" y="4743290"/>
            <a:ext cx="1849502"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6BA2B9"/>
              </a:solidFill>
              <a:effectLst/>
              <a:uLnTx/>
              <a:uFillTx/>
              <a:latin typeface="Arial" panose="020B0604020202020204" pitchFamily="34" charset="0"/>
              <a:ea typeface="+mn-ea"/>
              <a:cs typeface="Arial" panose="020B0604020202020204" pitchFamily="34" charset="0"/>
            </a:endParaRPr>
          </a:p>
        </p:txBody>
      </p:sp>
      <p:grpSp>
        <p:nvGrpSpPr>
          <p:cNvPr id="71" name="Group 70"/>
          <p:cNvGrpSpPr/>
          <p:nvPr/>
        </p:nvGrpSpPr>
        <p:grpSpPr>
          <a:xfrm>
            <a:off x="7309262" y="4729957"/>
            <a:ext cx="1346466" cy="396000"/>
            <a:chOff x="1583363" y="-157185"/>
            <a:chExt cx="565563" cy="314370"/>
          </a:xfrm>
          <a:solidFill>
            <a:schemeClr val="accent1"/>
          </a:solidFill>
        </p:grpSpPr>
        <p:sp>
          <p:nvSpPr>
            <p:cNvPr id="72" name="Arrow: Right 71"/>
            <p:cNvSpPr/>
            <p:nvPr/>
          </p:nvSpPr>
          <p:spPr>
            <a:xfrm>
              <a:off x="1583363" y="-157185"/>
              <a:ext cx="565563" cy="314370"/>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73" name="Arrow: Right 4"/>
            <p:cNvSpPr txBox="1"/>
            <p:nvPr/>
          </p:nvSpPr>
          <p:spPr>
            <a:xfrm>
              <a:off x="1583363" y="-94311"/>
              <a:ext cx="471252" cy="1886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77800" rtl="0" eaLnBrk="1" fontAlgn="auto" latinLnBrk="0" hangingPunct="1">
                <a:lnSpc>
                  <a:spcPct val="90000"/>
                </a:lnSpc>
                <a:spcBef>
                  <a:spcPct val="0"/>
                </a:spcBef>
                <a:spcAft>
                  <a:spcPct val="3500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5" name="Rectangle: Rounded Corners 64"/>
          <p:cNvSpPr/>
          <p:nvPr/>
        </p:nvSpPr>
        <p:spPr>
          <a:xfrm>
            <a:off x="4587904" y="4369761"/>
            <a:ext cx="2710800" cy="1116393"/>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El cuadro clínico es distinto en ambas poblaciones</a:t>
            </a:r>
          </a:p>
        </p:txBody>
      </p:sp>
      <p:grpSp>
        <p:nvGrpSpPr>
          <p:cNvPr id="15" name="Group 14"/>
          <p:cNvGrpSpPr/>
          <p:nvPr/>
        </p:nvGrpSpPr>
        <p:grpSpPr>
          <a:xfrm>
            <a:off x="4449557" y="5794373"/>
            <a:ext cx="3050784" cy="624356"/>
            <a:chOff x="4570608" y="6242305"/>
            <a:chExt cx="3050784" cy="489190"/>
          </a:xfrm>
        </p:grpSpPr>
        <p:sp>
          <p:nvSpPr>
            <p:cNvPr id="36" name="TextBox 35">
              <a:hlinkClick r:id="rId3"/>
            </p:cNvPr>
            <p:cNvSpPr txBox="1"/>
            <p:nvPr/>
          </p:nvSpPr>
          <p:spPr>
            <a:xfrm>
              <a:off x="4570608" y="6242305"/>
              <a:ext cx="3050784" cy="489190"/>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ctr">
                <a:defRPr sz="20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Hacer clic aquí para acceder al estudio (Es necesaria una </a:t>
              </a:r>
              <a:br>
                <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s-E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conexión a Internet)</a:t>
              </a:r>
            </a:p>
          </p:txBody>
        </p:sp>
        <p:pic>
          <p:nvPicPr>
            <p:cNvPr id="12" name="Picture 1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5844" y="6359224"/>
              <a:ext cx="348227" cy="294762"/>
            </a:xfrm>
            <a:prstGeom prst="rect">
              <a:avLst/>
            </a:prstGeom>
          </p:spPr>
        </p:pic>
      </p:grpSp>
      <p:sp>
        <p:nvSpPr>
          <p:cNvPr id="40" name="Rectangle 39"/>
          <p:cNvSpPr/>
          <p:nvPr/>
        </p:nvSpPr>
        <p:spPr>
          <a:xfrm>
            <a:off x="3549581" y="1605020"/>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1" name="TextBox 40"/>
          <p:cNvSpPr txBox="1"/>
          <p:nvPr/>
        </p:nvSpPr>
        <p:spPr>
          <a:xfrm>
            <a:off x="3669623" y="1630806"/>
            <a:ext cx="891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endParaRPr kumimoji="0" lang="es-ES" sz="18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9160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Rounded Corners 32"/>
          <p:cNvSpPr/>
          <p:nvPr/>
        </p:nvSpPr>
        <p:spPr>
          <a:xfrm>
            <a:off x="2526613" y="1346200"/>
            <a:ext cx="7137379" cy="461665"/>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panose="020B0604020202020204"/>
                <a:ea typeface="+mn-ea"/>
                <a:cs typeface="+mn-cs"/>
              </a:rPr>
              <a:t>La </a:t>
            </a:r>
            <a:r>
              <a:rPr kumimoji="0" lang="es-ES" sz="1800" b="1" i="0" u="none" strike="noStrike" kern="1200" cap="none" spc="0" normalizeH="0" baseline="0" noProof="0">
                <a:ln>
                  <a:noFill/>
                </a:ln>
                <a:solidFill>
                  <a:prstClr val="white"/>
                </a:solidFill>
                <a:effectLst/>
                <a:uLnTx/>
                <a:uFillTx/>
                <a:latin typeface="Arial" panose="020B0604020202020204"/>
                <a:ea typeface="+mn-ea"/>
                <a:cs typeface="+mn-cs"/>
              </a:rPr>
              <a:t>EVO clásica</a:t>
            </a:r>
            <a:r>
              <a:rPr kumimoji="0" lang="es-ES" sz="1800" b="0" i="0" u="none" strike="noStrike" kern="1200" cap="none" spc="0" normalizeH="0" baseline="0" noProof="0">
                <a:ln>
                  <a:noFill/>
                </a:ln>
                <a:solidFill>
                  <a:prstClr val="white"/>
                </a:solidFill>
                <a:effectLst/>
                <a:uLnTx/>
                <a:uFillTx/>
                <a:latin typeface="Arial" panose="020B0604020202020204"/>
                <a:ea typeface="+mn-ea"/>
                <a:cs typeface="+mn-cs"/>
              </a:rPr>
              <a:t> ocurre en los 21 días posteriores al TCMH</a:t>
            </a:r>
          </a:p>
        </p:txBody>
      </p:sp>
      <p:sp>
        <p:nvSpPr>
          <p:cNvPr id="37" name="Rectangle: Rounded Corners 36"/>
          <p:cNvSpPr/>
          <p:nvPr/>
        </p:nvSpPr>
        <p:spPr>
          <a:xfrm>
            <a:off x="2526613" y="2002822"/>
            <a:ext cx="7137379" cy="2600223"/>
          </a:xfrm>
          <a:prstGeom prst="roundRect">
            <a:avLst>
              <a:gd name="adj" fmla="val 288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p:txBody>
          <a:bodyPr>
            <a:normAutofit/>
          </a:bodyPr>
          <a:lstStyle/>
          <a:p>
            <a:r>
              <a:rPr lang="es-ES"/>
              <a:t>Criterios revisados del EBMT para el diagnóstico de EVO en adultos</a:t>
            </a:r>
          </a:p>
        </p:txBody>
      </p:sp>
      <p:sp>
        <p:nvSpPr>
          <p:cNvPr id="4" name="Text Placeholder 3"/>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5" name="Text Placeholder 4"/>
          <p:cNvSpPr>
            <a:spLocks noGrp="1"/>
          </p:cNvSpPr>
          <p:nvPr>
            <p:ph type="body" sz="quarter" idx="11"/>
          </p:nvPr>
        </p:nvSpPr>
        <p:spPr>
          <a:xfrm>
            <a:off x="6576291" y="6495526"/>
            <a:ext cx="5519716" cy="288925"/>
          </a:xfrm>
        </p:spPr>
        <p:txBody>
          <a:bodyPr/>
          <a:lstStyle/>
          <a:p>
            <a:r>
              <a:rPr lang="es-ES" dirty="0"/>
              <a:t>EBMT, siglas en inglés de la Sociedad Europea de Trasplante de Sangre y Médula Ósea; EVO, enfermedad </a:t>
            </a:r>
            <a:r>
              <a:rPr lang="es-ES" dirty="0" err="1"/>
              <a:t>venooclusiva</a:t>
            </a:r>
            <a:r>
              <a:rPr lang="es-ES" dirty="0"/>
              <a:t>; TCMH, trasplante de células madre hematopoyéticas </a:t>
            </a:r>
          </a:p>
        </p:txBody>
      </p:sp>
      <p:sp>
        <p:nvSpPr>
          <p:cNvPr id="7" name="TextBox 6"/>
          <p:cNvSpPr txBox="1"/>
          <p:nvPr/>
        </p:nvSpPr>
        <p:spPr>
          <a:xfrm>
            <a:off x="2956283" y="2914015"/>
            <a:ext cx="15317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Bilirrubina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mg/dL</a:t>
            </a: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TextBox 34"/>
          <p:cNvSpPr txBox="1"/>
          <p:nvPr/>
        </p:nvSpPr>
        <p:spPr>
          <a:xfrm>
            <a:off x="5983551" y="2002822"/>
            <a:ext cx="351424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Deben darse dos de los</a:t>
            </a:r>
            <a:br>
              <a:rPr kumimoji="0"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siguientes criterios: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Hepatomegalia dolorosa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Aumento de peso &gt;5%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Ascitis</a:t>
            </a:r>
          </a:p>
        </p:txBody>
      </p:sp>
      <p:sp>
        <p:nvSpPr>
          <p:cNvPr id="38" name="Rectangle 37"/>
          <p:cNvSpPr/>
          <p:nvPr/>
        </p:nvSpPr>
        <p:spPr>
          <a:xfrm>
            <a:off x="4551696" y="2969607"/>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9" name="TextBox 38"/>
          <p:cNvSpPr txBox="1"/>
          <p:nvPr/>
        </p:nvSpPr>
        <p:spPr>
          <a:xfrm>
            <a:off x="4625266" y="3065582"/>
            <a:ext cx="9945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Y</a:t>
            </a:r>
          </a:p>
        </p:txBody>
      </p:sp>
      <p:sp>
        <p:nvSpPr>
          <p:cNvPr id="14" name="Rectangle: Rounded Corners 13"/>
          <p:cNvSpPr/>
          <p:nvPr/>
        </p:nvSpPr>
        <p:spPr>
          <a:xfrm>
            <a:off x="4657026" y="4396599"/>
            <a:ext cx="2876550" cy="998725"/>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Sin variación respecto a los criterios de Baltimore</a:t>
            </a:r>
            <a:endParaRPr kumimoji="0" lang="es-E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995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p:cNvSpPr/>
          <p:nvPr/>
        </p:nvSpPr>
        <p:spPr>
          <a:xfrm>
            <a:off x="1414205" y="1939215"/>
            <a:ext cx="5465257" cy="461665"/>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EVO de aparición tardía </a:t>
            </a:r>
            <a:r>
              <a:rPr kumimoji="0" lang="es-ES" sz="1800" b="0" i="0" u="none" strike="noStrike" kern="1200" cap="none" spc="0" normalizeH="0" baseline="0" noProof="0" dirty="0">
                <a:ln>
                  <a:noFill/>
                </a:ln>
                <a:solidFill>
                  <a:prstClr val="white"/>
                </a:solidFill>
                <a:effectLst/>
                <a:uLnTx/>
                <a:uFillTx/>
                <a:latin typeface="Arial" panose="020B0604020202020204"/>
                <a:ea typeface="+mn-ea"/>
                <a:cs typeface="+mn-cs"/>
              </a:rPr>
              <a:t>&gt; 21 días tras el TCMH</a:t>
            </a:r>
            <a:endParaRPr kumimoji="0" lang="es-E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Rectangle 32"/>
          <p:cNvSpPr/>
          <p:nvPr/>
        </p:nvSpPr>
        <p:spPr>
          <a:xfrm>
            <a:off x="6237625" y="3280312"/>
            <a:ext cx="1283677" cy="541264"/>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3297963" y="3280312"/>
            <a:ext cx="1283677" cy="541264"/>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p:txBody>
          <a:bodyPr>
            <a:normAutofit/>
          </a:bodyPr>
          <a:lstStyle/>
          <a:p>
            <a:r>
              <a:rPr lang="es-ES"/>
              <a:t>Criterios revisados del EBMT para el diagnóstico de EVO en adultos</a:t>
            </a:r>
          </a:p>
        </p:txBody>
      </p:sp>
      <p:sp>
        <p:nvSpPr>
          <p:cNvPr id="10" name="Text Placeholder 9"/>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11" name="Text Placeholder 10"/>
          <p:cNvSpPr>
            <a:spLocks noGrp="1"/>
          </p:cNvSpPr>
          <p:nvPr>
            <p:ph type="body" sz="quarter" idx="11"/>
          </p:nvPr>
        </p:nvSpPr>
        <p:spPr/>
        <p:txBody>
          <a:bodyPr/>
          <a:lstStyle/>
          <a:p>
            <a:r>
              <a:rPr lang="es-ES" dirty="0"/>
              <a:t>*Hepatomegalia, ascitis y descenso de velocidad o inversión del flujo de la vena porta.</a:t>
            </a:r>
          </a:p>
          <a:p>
            <a:r>
              <a:rPr lang="es-ES" dirty="0"/>
              <a:t>EBMT, siglas en inglés de la Sociedad Europea de Trasplante de Sangre y Médula Ósea; EVO, enfermedad </a:t>
            </a:r>
            <a:r>
              <a:rPr lang="es-ES" dirty="0" err="1"/>
              <a:t>venooclusiva</a:t>
            </a:r>
            <a:endParaRPr lang="es-ES" dirty="0"/>
          </a:p>
        </p:txBody>
      </p:sp>
      <p:sp>
        <p:nvSpPr>
          <p:cNvPr id="3" name="TextBox 2"/>
          <p:cNvSpPr txBox="1"/>
          <p:nvPr/>
        </p:nvSpPr>
        <p:spPr>
          <a:xfrm>
            <a:off x="3655108" y="3350889"/>
            <a:ext cx="5693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O</a:t>
            </a:r>
          </a:p>
        </p:txBody>
      </p:sp>
      <p:sp>
        <p:nvSpPr>
          <p:cNvPr id="28" name="Rectangle: Rounded Corners 27"/>
          <p:cNvSpPr/>
          <p:nvPr/>
        </p:nvSpPr>
        <p:spPr>
          <a:xfrm>
            <a:off x="1418086" y="3046289"/>
            <a:ext cx="2124000" cy="100931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EVO clásica tras el día 21</a:t>
            </a:r>
          </a:p>
        </p:txBody>
      </p:sp>
      <p:sp>
        <p:nvSpPr>
          <p:cNvPr id="32" name="Rectangle: Rounded Corners 31"/>
          <p:cNvSpPr/>
          <p:nvPr/>
        </p:nvSpPr>
        <p:spPr>
          <a:xfrm>
            <a:off x="4341862" y="3046289"/>
            <a:ext cx="2243682" cy="100931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EVO demostrada histológicamente</a:t>
            </a:r>
          </a:p>
        </p:txBody>
      </p:sp>
      <p:sp>
        <p:nvSpPr>
          <p:cNvPr id="34" name="TextBox 33"/>
          <p:cNvSpPr txBox="1"/>
          <p:nvPr/>
        </p:nvSpPr>
        <p:spPr>
          <a:xfrm>
            <a:off x="6621404" y="3350889"/>
            <a:ext cx="56938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O</a:t>
            </a:r>
          </a:p>
        </p:txBody>
      </p:sp>
      <p:sp>
        <p:nvSpPr>
          <p:cNvPr id="30" name="Rectangle: Rounded Corners 29"/>
          <p:cNvSpPr/>
          <p:nvPr/>
        </p:nvSpPr>
        <p:spPr>
          <a:xfrm>
            <a:off x="7398687" y="1743906"/>
            <a:ext cx="3565236" cy="3831336"/>
          </a:xfrm>
          <a:prstGeom prst="roundRect">
            <a:avLst>
              <a:gd name="adj" fmla="val 7102"/>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Deben darse dos de los siguientes criterios:</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Bilirrubina ≥2 mg/dL</a:t>
            </a: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Hepatomegalia dolorosa</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Aumento de peso &gt;5%</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Ascitis</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Evidencia* de EVO mediante hemodinámica y/o ecografía</a:t>
            </a:r>
          </a:p>
        </p:txBody>
      </p:sp>
      <p:sp>
        <p:nvSpPr>
          <p:cNvPr id="24" name="Rectangle: Rounded Corners 23"/>
          <p:cNvSpPr/>
          <p:nvPr/>
        </p:nvSpPr>
        <p:spPr>
          <a:xfrm>
            <a:off x="1414206" y="4570303"/>
            <a:ext cx="5060198" cy="801450"/>
          </a:xfrm>
          <a:prstGeom prst="round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panose="020B0604020202020204"/>
                <a:ea typeface="+mn-ea"/>
                <a:cs typeface="+mn-cs"/>
              </a:rPr>
              <a:t> </a:t>
            </a:r>
            <a:r>
              <a:rPr kumimoji="0" lang="es-E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Modificación en los criterios de Baltimore para incluir la EVO de aparición tardía</a:t>
            </a:r>
            <a:endParaRPr kumimoji="0" lang="es-E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8615411" y="396635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8735453" y="4062328"/>
            <a:ext cx="8917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Y</a:t>
            </a:r>
          </a:p>
        </p:txBody>
      </p:sp>
      <p:grpSp>
        <p:nvGrpSpPr>
          <p:cNvPr id="31" name="Group 30"/>
          <p:cNvGrpSpPr/>
          <p:nvPr/>
        </p:nvGrpSpPr>
        <p:grpSpPr>
          <a:xfrm>
            <a:off x="3031581" y="1346200"/>
            <a:ext cx="2589289" cy="369332"/>
            <a:chOff x="1508759" y="4551330"/>
            <a:chExt cx="1825447" cy="369332"/>
          </a:xfrm>
        </p:grpSpPr>
        <p:sp>
          <p:nvSpPr>
            <p:cNvPr id="35" name="TextBox 34">
              <a:hlinkClick r:id="rId3" action="ppaction://hlinkpres?slideindex=4&amp;slidetitle=Módulo 2:  Fisiopatología de la  enfermedad venooclusiva"/>
            </p:cNvPr>
            <p:cNvSpPr txBox="1"/>
            <p:nvPr/>
          </p:nvSpPr>
          <p:spPr>
            <a:xfrm>
              <a:off x="1508759" y="4551330"/>
              <a:ext cx="1825447" cy="369332"/>
            </a:xfrm>
            <a:prstGeom prst="rect">
              <a:avLst/>
            </a:prstGeom>
            <a:solidFill>
              <a:schemeClr val="bg1"/>
            </a:solidFill>
            <a:ln w="19050">
              <a:solidFill>
                <a:schemeClr val="tx1"/>
              </a:solidFill>
            </a:ln>
            <a:effectLst>
              <a:outerShdw blurRad="50800" dist="38100" dir="2700000" algn="tl" rotWithShape="0">
                <a:schemeClr val="bg1">
                  <a:lumMod val="50000"/>
                  <a:alpha val="40000"/>
                </a:schemeClr>
              </a:outerShdw>
            </a:effectLst>
            <a:scene3d>
              <a:camera prst="orthographicFront"/>
              <a:lightRig rig="threePt" dir="t"/>
            </a:scene3d>
            <a:sp3d>
              <a:bevelT/>
            </a:sp3d>
          </p:spPr>
          <p:txBody>
            <a:bodyPr wrap="square" rtlCol="0">
              <a:spAutoFit/>
            </a:bodyPr>
            <a:lstStyle>
              <a:defPPr>
                <a:defRPr lang="en-US"/>
              </a:defPPr>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Enlace al Módulo 2</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3726" y="4601301"/>
              <a:ext cx="251460" cy="251460"/>
            </a:xfrm>
            <a:prstGeom prst="rect">
              <a:avLst/>
            </a:prstGeom>
            <a:noFill/>
          </p:spPr>
        </p:pic>
      </p:grpSp>
    </p:spTree>
    <p:extLst>
      <p:ext uri="{BB962C8B-B14F-4D97-AF65-F5344CB8AC3E}">
        <p14:creationId xmlns:p14="http://schemas.microsoft.com/office/powerpoint/2010/main" val="1424830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Criterios revisados del EBMT para la clasificación de la gravedad de la EVO en adultos</a:t>
            </a:r>
          </a:p>
        </p:txBody>
      </p:sp>
      <p:sp>
        <p:nvSpPr>
          <p:cNvPr id="3" name="Text Placeholder 2"/>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6" name="Text Placeholder 5"/>
          <p:cNvSpPr>
            <a:spLocks noGrp="1"/>
          </p:cNvSpPr>
          <p:nvPr>
            <p:ph type="body" sz="quarter" idx="11"/>
          </p:nvPr>
        </p:nvSpPr>
        <p:spPr/>
        <p:txBody>
          <a:bodyPr/>
          <a:lstStyle/>
          <a:p>
            <a:r>
              <a:rPr lang="es-ES" dirty="0"/>
              <a:t>DMO/FMO, disfunción; EBMT, siglas en inglés de la Sociedad Europea de Trasplante de Sangre y Médula Ósea; multiorgánica/fallo multiorgánico; EVO, enfermedad </a:t>
            </a:r>
            <a:r>
              <a:rPr lang="es-ES" dirty="0" err="1"/>
              <a:t>venooclusiva</a:t>
            </a:r>
            <a:r>
              <a:rPr lang="es-ES" dirty="0"/>
              <a:t>; VSN, valor superior de la normalidad</a:t>
            </a:r>
          </a:p>
        </p:txBody>
      </p:sp>
      <p:pic>
        <p:nvPicPr>
          <p:cNvPr id="150" name="Picture 149">
            <a:hlinkClick r:id="" action="ppaction://customshow?id=6&amp;return=true"/>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164006" y="404000"/>
            <a:ext cx="324000" cy="324000"/>
          </a:xfrm>
          <a:prstGeom prst="rect">
            <a:avLst/>
          </a:prstGeom>
        </p:spPr>
      </p:pic>
      <p:grpSp>
        <p:nvGrpSpPr>
          <p:cNvPr id="20" name="Group 19"/>
          <p:cNvGrpSpPr/>
          <p:nvPr/>
        </p:nvGrpSpPr>
        <p:grpSpPr>
          <a:xfrm>
            <a:off x="109329" y="1328624"/>
            <a:ext cx="11508930" cy="5018388"/>
            <a:chOff x="-3685" y="1328624"/>
            <a:chExt cx="11508930" cy="5018388"/>
          </a:xfrm>
        </p:grpSpPr>
        <p:sp>
          <p:nvSpPr>
            <p:cNvPr id="55" name="TextBox 54"/>
            <p:cNvSpPr txBox="1"/>
            <p:nvPr/>
          </p:nvSpPr>
          <p:spPr>
            <a:xfrm>
              <a:off x="-3685" y="1976403"/>
              <a:ext cx="2506587"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Tiempo desde los primeros síntomas clínicos de EVO</a:t>
              </a:r>
            </a:p>
          </p:txBody>
        </p:sp>
        <p:sp>
          <p:nvSpPr>
            <p:cNvPr id="77" name="TextBox 76"/>
            <p:cNvSpPr txBox="1"/>
            <p:nvPr/>
          </p:nvSpPr>
          <p:spPr>
            <a:xfrm>
              <a:off x="533022" y="2693669"/>
              <a:ext cx="19429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Bilirrubina (mg/dL)</a:t>
              </a:r>
            </a:p>
          </p:txBody>
        </p:sp>
        <p:sp>
          <p:nvSpPr>
            <p:cNvPr id="90" name="TextBox 89"/>
            <p:cNvSpPr txBox="1"/>
            <p:nvPr/>
          </p:nvSpPr>
          <p:spPr>
            <a:xfrm>
              <a:off x="390767" y="2985659"/>
              <a:ext cx="213026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Bilirrubina (μmol/L)</a:t>
              </a:r>
            </a:p>
          </p:txBody>
        </p:sp>
        <p:sp>
          <p:nvSpPr>
            <p:cNvPr id="94" name="TextBox 93"/>
            <p:cNvSpPr txBox="1"/>
            <p:nvPr/>
          </p:nvSpPr>
          <p:spPr>
            <a:xfrm>
              <a:off x="355222" y="3674381"/>
              <a:ext cx="217315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Cinética de la bilirrubina</a:t>
              </a:r>
            </a:p>
          </p:txBody>
        </p:sp>
        <p:sp>
          <p:nvSpPr>
            <p:cNvPr id="95" name="TextBox 94"/>
            <p:cNvSpPr txBox="1"/>
            <p:nvPr/>
          </p:nvSpPr>
          <p:spPr>
            <a:xfrm>
              <a:off x="728873" y="4413631"/>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Transaminasas</a:t>
              </a:r>
            </a:p>
          </p:txBody>
        </p:sp>
        <p:sp>
          <p:nvSpPr>
            <p:cNvPr id="120" name="TextBox 119"/>
            <p:cNvSpPr txBox="1"/>
            <p:nvPr/>
          </p:nvSpPr>
          <p:spPr>
            <a:xfrm>
              <a:off x="753374" y="4987147"/>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Aumento de peso</a:t>
              </a:r>
              <a:endParaRPr kumimoji="0" lang="es-ES" sz="1400" b="1"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133" name="TextBox 132"/>
            <p:cNvSpPr txBox="1"/>
            <p:nvPr/>
          </p:nvSpPr>
          <p:spPr>
            <a:xfrm>
              <a:off x="762843" y="5674367"/>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Función renal</a:t>
              </a:r>
            </a:p>
          </p:txBody>
        </p:sp>
        <p:sp>
          <p:nvSpPr>
            <p:cNvPr id="5" name="Rectangle: Rounded Corners 4"/>
            <p:cNvSpPr/>
            <p:nvPr/>
          </p:nvSpPr>
          <p:spPr>
            <a:xfrm>
              <a:off x="2581047" y="1332017"/>
              <a:ext cx="1538382" cy="4591026"/>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27815" y="1421682"/>
              <a:ext cx="646331" cy="341632"/>
            </a:xfrm>
            <a:prstGeom prst="rect">
              <a:avLst/>
            </a:prstGeom>
          </p:spPr>
          <p:txBody>
            <a:bodyPr wrap="non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Leve</a:t>
              </a:r>
            </a:p>
          </p:txBody>
        </p:sp>
        <p:sp>
          <p:nvSpPr>
            <p:cNvPr id="9" name="Rounded Rectangle 8"/>
            <p:cNvSpPr/>
            <p:nvPr/>
          </p:nvSpPr>
          <p:spPr>
            <a:xfrm>
              <a:off x="2921668"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≤2 ×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2" name="Rounded Rectangle 151"/>
            <p:cNvSpPr/>
            <p:nvPr/>
          </p:nvSpPr>
          <p:spPr>
            <a:xfrm>
              <a:off x="2921668"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&lt;5%</a:t>
              </a:r>
            </a:p>
          </p:txBody>
        </p:sp>
        <p:sp>
          <p:nvSpPr>
            <p:cNvPr id="153" name="Rounded Rectangle 152"/>
            <p:cNvSpPr/>
            <p:nvPr/>
          </p:nvSpPr>
          <p:spPr>
            <a:xfrm>
              <a:off x="2921668" y="5442236"/>
              <a:ext cx="1860047" cy="90477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&lt;1,2 × </a:t>
              </a: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 en el momento del trasplante</a:t>
              </a:r>
            </a:p>
          </p:txBody>
        </p:sp>
        <p:sp>
          <p:nvSpPr>
            <p:cNvPr id="155" name="Rounded Rectangle 154"/>
            <p:cNvSpPr/>
            <p:nvPr/>
          </p:nvSpPr>
          <p:spPr>
            <a:xfrm>
              <a:off x="2921668"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y &lt;3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≥34 y &lt;51</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&gt;7 días</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Moderada</a:t>
              </a:r>
            </a:p>
          </p:txBody>
        </p:sp>
        <p:sp>
          <p:nvSpPr>
            <p:cNvPr id="157" name="Rounded Rectangle 156"/>
            <p:cNvSpPr/>
            <p:nvPr/>
          </p:nvSpPr>
          <p:spPr>
            <a:xfrm>
              <a:off x="5215716"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&gt;2 y ≤5 </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8" name="Rounded Rectangle 157"/>
            <p:cNvSpPr/>
            <p:nvPr/>
          </p:nvSpPr>
          <p:spPr>
            <a:xfrm>
              <a:off x="5215716"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0000"/>
                  </a:solidFill>
                  <a:effectLst/>
                  <a:uLnTx/>
                  <a:uFillTx/>
                  <a:latin typeface="Arial" panose="020B0604020202020204"/>
                  <a:ea typeface="+mn-ea"/>
                  <a:cs typeface="+mn-cs"/>
                </a:rPr>
                <a:t>≥5% y &lt;10%</a:t>
              </a:r>
            </a:p>
          </p:txBody>
        </p:sp>
        <p:sp>
          <p:nvSpPr>
            <p:cNvPr id="159" name="Rounded Rectangle 158"/>
            <p:cNvSpPr/>
            <p:nvPr/>
          </p:nvSpPr>
          <p:spPr>
            <a:xfrm>
              <a:off x="5215716" y="5442236"/>
              <a:ext cx="1860964" cy="90477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≥1,2 y &lt;1,5 × </a:t>
              </a: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 en el momento del trasplante</a:t>
              </a:r>
            </a:p>
          </p:txBody>
        </p:sp>
        <p:sp>
          <p:nvSpPr>
            <p:cNvPr id="161" name="Rounded Rectangle 160"/>
            <p:cNvSpPr/>
            <p:nvPr/>
          </p:nvSpPr>
          <p:spPr>
            <a:xfrm>
              <a:off x="5215716"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≥3 y &lt;5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≥51 y &lt;85</a:t>
              </a: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5-7 días</a:t>
              </a:r>
            </a:p>
          </p:txBody>
        </p:sp>
        <p:sp>
          <p:nvSpPr>
            <p:cNvPr id="11" name="Rectangle: Rounded Corners 10"/>
            <p:cNvSpPr/>
            <p:nvPr/>
          </p:nvSpPr>
          <p:spPr>
            <a:xfrm>
              <a:off x="7158340" y="1332017"/>
              <a:ext cx="1538382" cy="4591026"/>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7" name="Rectangle 136"/>
            <p:cNvSpPr/>
            <p:nvPr/>
          </p:nvSpPr>
          <p:spPr>
            <a:xfrm>
              <a:off x="7638361" y="1406611"/>
              <a:ext cx="941283" cy="341632"/>
            </a:xfrm>
            <a:prstGeom prst="rect">
              <a:avLst/>
            </a:prstGeom>
          </p:spPr>
          <p:txBody>
            <a:bodyPr wrap="non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Grave</a:t>
              </a:r>
            </a:p>
          </p:txBody>
        </p:sp>
        <p:sp>
          <p:nvSpPr>
            <p:cNvPr id="163" name="Rounded Rectangle 162"/>
            <p:cNvSpPr/>
            <p:nvPr/>
          </p:nvSpPr>
          <p:spPr>
            <a:xfrm>
              <a:off x="7481829" y="4303355"/>
              <a:ext cx="1508202"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&gt;5 y ≤8 </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4" name="Rounded Rectangle 163"/>
            <p:cNvSpPr/>
            <p:nvPr/>
          </p:nvSpPr>
          <p:spPr>
            <a:xfrm>
              <a:off x="7481829" y="4941153"/>
              <a:ext cx="1508202"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0000"/>
                  </a:solidFill>
                  <a:effectLst/>
                  <a:uLnTx/>
                  <a:uFillTx/>
                  <a:latin typeface="Arial" panose="020B0604020202020204"/>
                  <a:ea typeface="+mn-ea"/>
                  <a:cs typeface="+mn-cs"/>
                </a:rPr>
                <a:t>≥5% y &lt;10%</a:t>
              </a:r>
            </a:p>
          </p:txBody>
        </p:sp>
        <p:sp>
          <p:nvSpPr>
            <p:cNvPr id="165" name="Rounded Rectangle 164"/>
            <p:cNvSpPr/>
            <p:nvPr/>
          </p:nvSpPr>
          <p:spPr>
            <a:xfrm>
              <a:off x="7481829" y="5442236"/>
              <a:ext cx="1862922" cy="90477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≥1,5 y &lt;2 × </a:t>
              </a:r>
              <a:r>
                <a:rPr lang="es-ES" sz="1600" dirty="0">
                  <a:solidFill>
                    <a:srgbClr val="000000"/>
                  </a:solidFill>
                  <a:latin typeface="Arial" panose="020B0604020202020204"/>
                </a:rPr>
                <a:t>nivel</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basal en el momento del trasplante</a:t>
              </a:r>
            </a:p>
          </p:txBody>
        </p:sp>
        <p:sp>
          <p:nvSpPr>
            <p:cNvPr id="167" name="Rounded Rectangle 166"/>
            <p:cNvSpPr/>
            <p:nvPr/>
          </p:nvSpPr>
          <p:spPr>
            <a:xfrm>
              <a:off x="7481829" y="2682179"/>
              <a:ext cx="1508202"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 y &lt;8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≥85 y &lt;136</a:t>
              </a:r>
            </a:p>
          </p:txBody>
        </p:sp>
        <p:sp>
          <p:nvSpPr>
            <p:cNvPr id="168" name="Rounded Rectangle 167"/>
            <p:cNvSpPr/>
            <p:nvPr/>
          </p:nvSpPr>
          <p:spPr>
            <a:xfrm>
              <a:off x="7481829" y="1914583"/>
              <a:ext cx="1508202"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≤4 días</a:t>
              </a:r>
            </a:p>
          </p:txBody>
        </p:sp>
        <p:sp>
          <p:nvSpPr>
            <p:cNvPr id="169" name="Rounded Rectangle 168"/>
            <p:cNvSpPr/>
            <p:nvPr/>
          </p:nvSpPr>
          <p:spPr>
            <a:xfrm>
              <a:off x="7481829" y="3564105"/>
              <a:ext cx="1508202"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1600" dirty="0">
                  <a:solidFill>
                    <a:srgbClr val="000000"/>
                  </a:solidFill>
                </a:rPr>
                <a:t>Duplicación en 48 h </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tx2"/>
                </a:gs>
                <a:gs pos="50000">
                  <a:schemeClr val="tx2"/>
                </a:gs>
                <a:gs pos="100000">
                  <a:schemeClr val="accent1">
                    <a:lumMod val="5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464391" y="1328624"/>
              <a:ext cx="1497202" cy="590931"/>
            </a:xfrm>
            <a:prstGeom prst="rect">
              <a:avLst/>
            </a:prstGeom>
          </p:spPr>
          <p:txBody>
            <a:bodyPr wrap="square">
              <a:spAutoFit/>
            </a:bodyPr>
            <a:lstStyle/>
            <a:p>
              <a:pPr marL="0" marR="0" lvl="0" indent="0" algn="r" defTabSz="7112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Muy grave</a:t>
              </a:r>
              <a:b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b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 DMO/FMO</a:t>
              </a:r>
            </a:p>
          </p:txBody>
        </p:sp>
        <p:sp>
          <p:nvSpPr>
            <p:cNvPr id="170" name="Rounded Rectangle 169"/>
            <p:cNvSpPr/>
            <p:nvPr/>
          </p:nvSpPr>
          <p:spPr>
            <a:xfrm>
              <a:off x="9717765"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&gt;8 ×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71" name="Rounded Rectangle 170"/>
            <p:cNvSpPr/>
            <p:nvPr/>
          </p:nvSpPr>
          <p:spPr>
            <a:xfrm>
              <a:off x="9717765"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≥10%</a:t>
              </a:r>
            </a:p>
          </p:txBody>
        </p:sp>
        <p:sp>
          <p:nvSpPr>
            <p:cNvPr id="172" name="Rounded Rectangle 171"/>
            <p:cNvSpPr/>
            <p:nvPr/>
          </p:nvSpPr>
          <p:spPr>
            <a:xfrm>
              <a:off x="9717765" y="5442236"/>
              <a:ext cx="1787480" cy="90477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≥2 × </a:t>
              </a: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en el momento del trasplante</a:t>
              </a:r>
            </a:p>
          </p:txBody>
        </p:sp>
        <p:sp>
          <p:nvSpPr>
            <p:cNvPr id="174" name="Rounded Rectangle 173"/>
            <p:cNvSpPr/>
            <p:nvPr/>
          </p:nvSpPr>
          <p:spPr>
            <a:xfrm>
              <a:off x="9717765" y="2682179"/>
              <a:ext cx="1404223" cy="678821"/>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≥136</a:t>
              </a: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En cualquier momento</a:t>
              </a: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51" name="Picture 50">
            <a:hlinkClick r:id="" action="ppaction://customshow?id=4&amp;return=true"/>
          </p:cNvPr>
          <p:cNvPicPr>
            <a:picLocks/>
          </p:cNvPicPr>
          <p:nvPr/>
        </p:nvPicPr>
        <p:blipFill>
          <a:blip r:embed="rId2">
            <a:clrChange>
              <a:clrFrom>
                <a:srgbClr val="FFFFFF"/>
              </a:clrFrom>
              <a:clrTo>
                <a:srgbClr val="FFFFFF">
                  <a:alpha val="0"/>
                </a:srgbClr>
              </a:clrTo>
            </a:clrChange>
            <a:duotone>
              <a:srgbClr val="00979E">
                <a:shade val="45000"/>
                <a:satMod val="135000"/>
              </a:srgbClr>
              <a:prstClr val="white"/>
            </a:duotone>
          </a:blip>
          <a:stretch>
            <a:fillRect/>
          </a:stretch>
        </p:blipFill>
        <p:spPr>
          <a:xfrm>
            <a:off x="2634041" y="2077075"/>
            <a:ext cx="324000" cy="324000"/>
          </a:xfrm>
          <a:prstGeom prst="rect">
            <a:avLst/>
          </a:prstGeom>
        </p:spPr>
      </p:pic>
      <p:pic>
        <p:nvPicPr>
          <p:cNvPr id="52" name="Picture 51">
            <a:hlinkClick r:id="" action="ppaction://customshow?id=5&amp;return=true"/>
          </p:cNvPr>
          <p:cNvPicPr>
            <a:picLocks/>
          </p:cNvPicPr>
          <p:nvPr/>
        </p:nvPicPr>
        <p:blipFill>
          <a:blip r:embed="rId2">
            <a:clrChange>
              <a:clrFrom>
                <a:srgbClr val="FFFFFF"/>
              </a:clrFrom>
              <a:clrTo>
                <a:srgbClr val="FFFFFF">
                  <a:alpha val="0"/>
                </a:srgbClr>
              </a:clrTo>
            </a:clrChange>
            <a:duotone>
              <a:srgbClr val="00979E">
                <a:shade val="45000"/>
                <a:satMod val="135000"/>
              </a:srgbClr>
              <a:prstClr val="white"/>
            </a:duotone>
          </a:blip>
          <a:stretch>
            <a:fillRect/>
          </a:stretch>
        </p:blipFill>
        <p:spPr>
          <a:xfrm>
            <a:off x="2608165" y="4969891"/>
            <a:ext cx="324000" cy="324000"/>
          </a:xfrm>
          <a:prstGeom prst="rect">
            <a:avLst/>
          </a:prstGeom>
        </p:spPr>
      </p:pic>
    </p:spTree>
    <p:extLst>
      <p:ext uri="{BB962C8B-B14F-4D97-AF65-F5344CB8AC3E}">
        <p14:creationId xmlns:p14="http://schemas.microsoft.com/office/powerpoint/2010/main" val="233155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Criterios revisados del EBMT para la clasificación de la gravedad de la EVO en adultos</a:t>
            </a:r>
          </a:p>
        </p:txBody>
      </p:sp>
      <p:sp>
        <p:nvSpPr>
          <p:cNvPr id="3" name="Text Placeholder 2"/>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6" name="Text Placeholder 5"/>
          <p:cNvSpPr>
            <a:spLocks noGrp="1"/>
          </p:cNvSpPr>
          <p:nvPr>
            <p:ph type="body" sz="quarter" idx="11"/>
          </p:nvPr>
        </p:nvSpPr>
        <p:spPr>
          <a:xfrm>
            <a:off x="3415553" y="6558281"/>
            <a:ext cx="8680455" cy="288925"/>
          </a:xfrm>
        </p:spPr>
        <p:txBody>
          <a:bodyPr/>
          <a:lstStyle/>
          <a:p>
            <a:endParaRPr lang="es-ES" dirty="0"/>
          </a:p>
          <a:p>
            <a:r>
              <a:rPr lang="es-ES" dirty="0"/>
              <a:t>Las clasificaciones de grave y muy grave no se detallan en esta tabla. La diapositiva 21 incluye una tabla de clasificación de la gravedad completa.</a:t>
            </a:r>
          </a:p>
          <a:p>
            <a:r>
              <a:rPr lang="es-ES" dirty="0"/>
              <a:t>DMO/FMO, disfunción multiorgánica/fallo multiorgánico; EBMT, siglas en inglés de la Sociedad Europea de Trasplante de Sangre y Médula Ósea; EVO, enfermedad </a:t>
            </a:r>
            <a:r>
              <a:rPr lang="es-ES" dirty="0" err="1"/>
              <a:t>venooclusiva</a:t>
            </a:r>
            <a:r>
              <a:rPr lang="es-ES" dirty="0"/>
              <a:t>; VSN, valor superior de la normalidad</a:t>
            </a:r>
          </a:p>
        </p:txBody>
      </p:sp>
      <p:sp>
        <p:nvSpPr>
          <p:cNvPr id="55" name="TextBox 54"/>
          <p:cNvSpPr txBox="1"/>
          <p:nvPr/>
        </p:nvSpPr>
        <p:spPr>
          <a:xfrm>
            <a:off x="4794553" y="1976403"/>
            <a:ext cx="2506587"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Tiempo desde los primeros síntomas clínicos de EVO</a:t>
            </a:r>
          </a:p>
        </p:txBody>
      </p:sp>
      <p:sp>
        <p:nvSpPr>
          <p:cNvPr id="77" name="TextBox 76"/>
          <p:cNvSpPr txBox="1"/>
          <p:nvPr/>
        </p:nvSpPr>
        <p:spPr>
          <a:xfrm>
            <a:off x="5331260" y="2728173"/>
            <a:ext cx="19429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Bilirrubina (mg/dL)</a:t>
            </a:r>
          </a:p>
        </p:txBody>
      </p:sp>
      <p:sp>
        <p:nvSpPr>
          <p:cNvPr id="90" name="TextBox 89"/>
          <p:cNvSpPr txBox="1"/>
          <p:nvPr/>
        </p:nvSpPr>
        <p:spPr>
          <a:xfrm>
            <a:off x="5187964" y="3004972"/>
            <a:ext cx="213026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Bilirrubina (μmol/L)</a:t>
            </a:r>
          </a:p>
        </p:txBody>
      </p:sp>
      <p:sp>
        <p:nvSpPr>
          <p:cNvPr id="94" name="TextBox 93"/>
          <p:cNvSpPr txBox="1"/>
          <p:nvPr/>
        </p:nvSpPr>
        <p:spPr>
          <a:xfrm>
            <a:off x="5153460" y="3777895"/>
            <a:ext cx="217315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Cinética de la bilirrubina</a:t>
            </a:r>
          </a:p>
        </p:txBody>
      </p:sp>
      <p:sp>
        <p:nvSpPr>
          <p:cNvPr id="95" name="TextBox 94"/>
          <p:cNvSpPr txBox="1"/>
          <p:nvPr/>
        </p:nvSpPr>
        <p:spPr>
          <a:xfrm>
            <a:off x="5527111" y="4413631"/>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Transaminasas</a:t>
            </a:r>
          </a:p>
        </p:txBody>
      </p:sp>
      <p:sp>
        <p:nvSpPr>
          <p:cNvPr id="120" name="TextBox 119"/>
          <p:cNvSpPr txBox="1"/>
          <p:nvPr/>
        </p:nvSpPr>
        <p:spPr>
          <a:xfrm>
            <a:off x="5551612" y="4987147"/>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Aumento de peso</a:t>
            </a:r>
          </a:p>
        </p:txBody>
      </p:sp>
      <p:sp>
        <p:nvSpPr>
          <p:cNvPr id="133" name="TextBox 132"/>
          <p:cNvSpPr txBox="1"/>
          <p:nvPr/>
        </p:nvSpPr>
        <p:spPr>
          <a:xfrm>
            <a:off x="5561081" y="5674367"/>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Función renal</a:t>
            </a:r>
          </a:p>
        </p:txBody>
      </p:sp>
      <p:sp>
        <p:nvSpPr>
          <p:cNvPr id="5" name="Rectangle: Rounded Corners 4"/>
          <p:cNvSpPr/>
          <p:nvPr/>
        </p:nvSpPr>
        <p:spPr>
          <a:xfrm>
            <a:off x="7379285" y="1332017"/>
            <a:ext cx="1538382" cy="4591026"/>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8226053" y="1421682"/>
            <a:ext cx="646331" cy="341632"/>
          </a:xfrm>
          <a:prstGeom prst="rect">
            <a:avLst/>
          </a:prstGeom>
        </p:spPr>
        <p:txBody>
          <a:bodyPr wrap="non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Leve</a:t>
            </a:r>
          </a:p>
        </p:txBody>
      </p:sp>
      <p:sp>
        <p:nvSpPr>
          <p:cNvPr id="8" name="Rectangle: Rounded Corners 7"/>
          <p:cNvSpPr/>
          <p:nvPr/>
        </p:nvSpPr>
        <p:spPr>
          <a:xfrm>
            <a:off x="9662530" y="1332017"/>
            <a:ext cx="1538382" cy="4591026"/>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9923388" y="1433850"/>
            <a:ext cx="1210588" cy="341632"/>
          </a:xfrm>
          <a:prstGeom prst="rect">
            <a:avLst/>
          </a:prstGeom>
        </p:spPr>
        <p:txBody>
          <a:bodyPr wrap="non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Moderada</a:t>
            </a:r>
          </a:p>
        </p:txBody>
      </p:sp>
      <p:sp>
        <p:nvSpPr>
          <p:cNvPr id="157" name="Rounded Rectangle 156"/>
          <p:cNvSpPr/>
          <p:nvPr/>
        </p:nvSpPr>
        <p:spPr>
          <a:xfrm>
            <a:off x="10013954" y="4258530"/>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&gt;2 y ≤5 </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8" name="Rounded Rectangle 157"/>
          <p:cNvSpPr/>
          <p:nvPr/>
        </p:nvSpPr>
        <p:spPr>
          <a:xfrm>
            <a:off x="10013954" y="4896328"/>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0000"/>
                </a:solidFill>
                <a:effectLst/>
                <a:uLnTx/>
                <a:uFillTx/>
                <a:latin typeface="Arial" panose="020B0604020202020204"/>
                <a:ea typeface="+mn-ea"/>
                <a:cs typeface="+mn-cs"/>
              </a:rPr>
              <a:t>≥5% y &lt;10%</a:t>
            </a:r>
          </a:p>
        </p:txBody>
      </p:sp>
      <p:sp>
        <p:nvSpPr>
          <p:cNvPr id="159" name="Rounded Rectangle 158"/>
          <p:cNvSpPr/>
          <p:nvPr/>
        </p:nvSpPr>
        <p:spPr>
          <a:xfrm>
            <a:off x="10013954" y="5397411"/>
            <a:ext cx="1747740" cy="915920"/>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≥1,2 y &lt;1,5 × </a:t>
            </a: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 en el momento del trasplante</a:t>
            </a:r>
          </a:p>
        </p:txBody>
      </p:sp>
      <p:sp>
        <p:nvSpPr>
          <p:cNvPr id="161" name="Rounded Rectangle 160"/>
          <p:cNvSpPr/>
          <p:nvPr/>
        </p:nvSpPr>
        <p:spPr>
          <a:xfrm>
            <a:off x="10013954"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≥3 y &lt;5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≥51 y &lt;85</a:t>
            </a:r>
          </a:p>
        </p:txBody>
      </p:sp>
      <p:sp>
        <p:nvSpPr>
          <p:cNvPr id="162" name="Rounded Rectangle 161"/>
          <p:cNvSpPr/>
          <p:nvPr/>
        </p:nvSpPr>
        <p:spPr>
          <a:xfrm>
            <a:off x="10013954"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5-7 días</a:t>
            </a:r>
          </a:p>
        </p:txBody>
      </p:sp>
      <p:sp>
        <p:nvSpPr>
          <p:cNvPr id="19" name="Right Arrow 18"/>
          <p:cNvSpPr/>
          <p:nvPr/>
        </p:nvSpPr>
        <p:spPr>
          <a:xfrm>
            <a:off x="908998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extBox 3"/>
          <p:cNvSpPr txBox="1"/>
          <p:nvPr/>
        </p:nvSpPr>
        <p:spPr>
          <a:xfrm>
            <a:off x="557349" y="1347665"/>
            <a:ext cx="3927565" cy="4774883"/>
          </a:xfrm>
          <a:prstGeom prst="roundRect">
            <a:avLst/>
          </a:prstGeom>
          <a:solidFill>
            <a:schemeClr val="bg1"/>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Los pacientes se clasifican en la categoría en la que cumplen ≥2 criterios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Por ejemplo: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Si un paciente cumple dos criterios de levedad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Clasificación de gravedad de EVO = LEVE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lvl="0">
              <a:defRPr/>
            </a:pPr>
            <a:r>
              <a:rPr lang="es-ES" dirty="0"/>
              <a:t>En los pacientes con DMO/FMO la EVO debe clasificarse como </a:t>
            </a:r>
            <a:r>
              <a:rPr lang="es-ES" b="1" dirty="0">
                <a:solidFill>
                  <a:srgbClr val="FF0000"/>
                </a:solidFill>
              </a:rPr>
              <a:t>muy grave</a:t>
            </a:r>
            <a:endParaRPr kumimoji="0" lang="es-ES" sz="1800" b="1" i="0" u="none" strike="noStrike" kern="1200" cap="none" spc="0" normalizeH="0" baseline="0" noProof="0" dirty="0">
              <a:ln>
                <a:noFill/>
              </a:ln>
              <a:solidFill>
                <a:srgbClr val="FF0000"/>
              </a:solidFill>
              <a:effectLst/>
              <a:uLnTx/>
              <a:uFillTx/>
              <a:latin typeface="Arial" panose="020B0604020202020204"/>
            </a:endParaRPr>
          </a:p>
          <a:p>
            <a:pPr marR="0" lvl="0" algn="l" defTabSz="914400" rtl="0" eaLnBrk="1" fontAlgn="auto" latinLnBrk="0" hangingPunct="1">
              <a:lnSpc>
                <a:spcPct val="100000"/>
              </a:lnSpc>
              <a:spcBef>
                <a:spcPts val="0"/>
              </a:spcBef>
              <a:spcAft>
                <a:spcPts val="0"/>
              </a:spcAft>
              <a:buClrTx/>
              <a:buSzTx/>
              <a:tabLst/>
              <a:defRPr/>
            </a:pPr>
            <a:endParaRPr kumimoji="0" lang="es-ES" sz="1800" b="0" i="0" u="none" strike="noStrike" kern="1200" cap="none" spc="0" normalizeH="0" baseline="30000" noProof="0" dirty="0">
              <a:ln>
                <a:noFill/>
              </a:ln>
              <a:solidFill>
                <a:srgbClr val="000000"/>
              </a:solidFill>
              <a:effectLst/>
              <a:uLnTx/>
              <a:uFillTx/>
              <a:latin typeface="Arial" panose="020B0604020202020204"/>
              <a:ea typeface="+mn-ea"/>
              <a:cs typeface="+mn-cs"/>
            </a:endParaRPr>
          </a:p>
        </p:txBody>
      </p:sp>
      <p:sp>
        <p:nvSpPr>
          <p:cNvPr id="34" name="Rectangle: Rounded Corners 4"/>
          <p:cNvSpPr/>
          <p:nvPr/>
        </p:nvSpPr>
        <p:spPr>
          <a:xfrm>
            <a:off x="7383632" y="1345074"/>
            <a:ext cx="1538382" cy="4591026"/>
          </a:xfrm>
          <a:prstGeom prst="roundRect">
            <a:avLst>
              <a:gd name="adj" fmla="val 10000"/>
            </a:avLst>
          </a:prstGeom>
          <a:noFill/>
          <a:ln>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6" name="Rounded Rectangle 155"/>
          <p:cNvSpPr/>
          <p:nvPr/>
        </p:nvSpPr>
        <p:spPr>
          <a:xfrm>
            <a:off x="771990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&gt;7 días</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5" name="Rounded Rectangle 154"/>
          <p:cNvSpPr/>
          <p:nvPr/>
        </p:nvSpPr>
        <p:spPr>
          <a:xfrm>
            <a:off x="7719906" y="2682179"/>
            <a:ext cx="1404223" cy="699128"/>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y &lt;3</a:t>
            </a:r>
            <a:br>
              <a:rPr kumimoji="0"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≥34 y &lt;51</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Rounded Rectangle 8"/>
          <p:cNvSpPr/>
          <p:nvPr/>
        </p:nvSpPr>
        <p:spPr>
          <a:xfrm>
            <a:off x="7719906" y="4258530"/>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 </a:t>
            </a:r>
            <a:r>
              <a:rPr lang="es-ES" sz="1600" dirty="0">
                <a:solidFill>
                  <a:srgbClr val="000000"/>
                </a:solidFill>
                <a:latin typeface="Arial" panose="020B0604020202020204" pitchFamily="34" charset="0"/>
              </a:rPr>
              <a:t>VSN</a:t>
            </a: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Oval 6"/>
          <p:cNvSpPr/>
          <p:nvPr/>
        </p:nvSpPr>
        <p:spPr>
          <a:xfrm>
            <a:off x="7719906" y="4268499"/>
            <a:ext cx="1370082" cy="54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2" name="Rounded Rectangle 151"/>
          <p:cNvSpPr/>
          <p:nvPr/>
        </p:nvSpPr>
        <p:spPr>
          <a:xfrm>
            <a:off x="7719906" y="4896328"/>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&lt;5%</a:t>
            </a:r>
          </a:p>
        </p:txBody>
      </p:sp>
      <p:sp>
        <p:nvSpPr>
          <p:cNvPr id="53" name="Oval 52"/>
          <p:cNvSpPr/>
          <p:nvPr/>
        </p:nvSpPr>
        <p:spPr>
          <a:xfrm>
            <a:off x="7748018" y="4881452"/>
            <a:ext cx="1370082" cy="4396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3" name="Rounded Rectangle 152"/>
          <p:cNvSpPr/>
          <p:nvPr/>
        </p:nvSpPr>
        <p:spPr>
          <a:xfrm>
            <a:off x="7719906" y="5397411"/>
            <a:ext cx="1770303" cy="915920"/>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&lt;1,2 × </a:t>
            </a: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 en el momento del trasplante</a:t>
            </a:r>
          </a:p>
        </p:txBody>
      </p:sp>
      <p:sp>
        <p:nvSpPr>
          <p:cNvPr id="11" name="Rectangle 10"/>
          <p:cNvSpPr/>
          <p:nvPr/>
        </p:nvSpPr>
        <p:spPr>
          <a:xfrm>
            <a:off x="81210" y="6150542"/>
            <a:ext cx="4980373" cy="415228"/>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791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Criterios revisados del EBMT para la clasificación de la gravedad de la EVO en adultos</a:t>
            </a:r>
          </a:p>
        </p:txBody>
      </p:sp>
      <p:sp>
        <p:nvSpPr>
          <p:cNvPr id="3" name="Text Placeholder 2"/>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6" name="Text Placeholder 5"/>
          <p:cNvSpPr>
            <a:spLocks noGrp="1"/>
          </p:cNvSpPr>
          <p:nvPr>
            <p:ph type="body" sz="quarter" idx="11"/>
          </p:nvPr>
        </p:nvSpPr>
        <p:spPr>
          <a:xfrm>
            <a:off x="4799856" y="6594141"/>
            <a:ext cx="7296151" cy="288925"/>
          </a:xfrm>
        </p:spPr>
        <p:txBody>
          <a:bodyPr/>
          <a:lstStyle/>
          <a:p>
            <a:r>
              <a:rPr lang="es-ES" dirty="0"/>
              <a:t>Las clasificaciones de muy grave no se detallan en esta tabla. La diapositiva 21 incluye una tabla de clasificación de la gravedad completa. EBMT, siglas en inglés de la Sociedad Europea de Trasplante de Sangre y Médula Ósea; </a:t>
            </a:r>
            <a:br>
              <a:rPr lang="es-ES" dirty="0"/>
            </a:br>
            <a:r>
              <a:rPr lang="es-ES" dirty="0"/>
              <a:t>EVO, enfermedad </a:t>
            </a:r>
            <a:r>
              <a:rPr lang="es-ES" dirty="0" err="1"/>
              <a:t>venooclusiva</a:t>
            </a:r>
            <a:r>
              <a:rPr lang="es-ES" dirty="0"/>
              <a:t>; VSN, valor superior de la normalidad</a:t>
            </a:r>
          </a:p>
        </p:txBody>
      </p:sp>
      <p:pic>
        <p:nvPicPr>
          <p:cNvPr id="150" name="Picture 149">
            <a:hlinkClick r:id="" action="ppaction://customshow?id=6&amp;return=true"/>
          </p:cNvPr>
          <p:cNvPicPr>
            <a:picLocks noChangeAspect="1"/>
          </p:cNvPicPr>
          <p:nvPr/>
        </p:nvPicPr>
        <p:blipFill>
          <a:blip r:embed="rId2">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0208890" y="421915"/>
            <a:ext cx="324000" cy="324000"/>
          </a:xfrm>
          <a:prstGeom prst="rect">
            <a:avLst/>
          </a:prstGeom>
        </p:spPr>
      </p:pic>
      <p:sp>
        <p:nvSpPr>
          <p:cNvPr id="55" name="TextBox 54"/>
          <p:cNvSpPr txBox="1"/>
          <p:nvPr/>
        </p:nvSpPr>
        <p:spPr>
          <a:xfrm>
            <a:off x="3504655" y="1917246"/>
            <a:ext cx="1942992"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Tiempo desde los primeros síntomas clínicos de EVO</a:t>
            </a:r>
          </a:p>
        </p:txBody>
      </p:sp>
      <p:sp>
        <p:nvSpPr>
          <p:cNvPr id="77" name="TextBox 76"/>
          <p:cNvSpPr txBox="1"/>
          <p:nvPr/>
        </p:nvSpPr>
        <p:spPr>
          <a:xfrm>
            <a:off x="3504654" y="2728173"/>
            <a:ext cx="1942993"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Bilirrubina (mg/dL)</a:t>
            </a:r>
          </a:p>
        </p:txBody>
      </p:sp>
      <p:sp>
        <p:nvSpPr>
          <p:cNvPr id="90" name="TextBox 89"/>
          <p:cNvSpPr txBox="1"/>
          <p:nvPr/>
        </p:nvSpPr>
        <p:spPr>
          <a:xfrm>
            <a:off x="3361358" y="3030850"/>
            <a:ext cx="213026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Bilirrubina (μmol/L)</a:t>
            </a:r>
          </a:p>
        </p:txBody>
      </p:sp>
      <p:sp>
        <p:nvSpPr>
          <p:cNvPr id="94" name="TextBox 93"/>
          <p:cNvSpPr txBox="1"/>
          <p:nvPr/>
        </p:nvSpPr>
        <p:spPr>
          <a:xfrm>
            <a:off x="3326854" y="3674383"/>
            <a:ext cx="217315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Cinética de la bilirrubina</a:t>
            </a:r>
          </a:p>
        </p:txBody>
      </p:sp>
      <p:sp>
        <p:nvSpPr>
          <p:cNvPr id="95" name="TextBox 94"/>
          <p:cNvSpPr txBox="1"/>
          <p:nvPr/>
        </p:nvSpPr>
        <p:spPr>
          <a:xfrm>
            <a:off x="3700505" y="4413631"/>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Transaminasas</a:t>
            </a:r>
          </a:p>
        </p:txBody>
      </p:sp>
      <p:sp>
        <p:nvSpPr>
          <p:cNvPr id="120" name="TextBox 119"/>
          <p:cNvSpPr txBox="1"/>
          <p:nvPr/>
        </p:nvSpPr>
        <p:spPr>
          <a:xfrm>
            <a:off x="3725006" y="4987147"/>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Aumento de peso</a:t>
            </a:r>
          </a:p>
        </p:txBody>
      </p:sp>
      <p:sp>
        <p:nvSpPr>
          <p:cNvPr id="133" name="TextBox 132"/>
          <p:cNvSpPr txBox="1"/>
          <p:nvPr/>
        </p:nvSpPr>
        <p:spPr>
          <a:xfrm>
            <a:off x="3734475" y="5674367"/>
            <a:ext cx="174714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0000"/>
                </a:solidFill>
                <a:effectLst/>
                <a:uLnTx/>
                <a:uFillTx/>
                <a:latin typeface="Arial" panose="020B0604020202020204"/>
                <a:ea typeface="+mn-ea"/>
                <a:cs typeface="+mn-cs"/>
              </a:rPr>
              <a:t>Función renal</a:t>
            </a:r>
          </a:p>
        </p:txBody>
      </p:sp>
      <p:sp>
        <p:nvSpPr>
          <p:cNvPr id="5" name="Rectangle: Rounded Corners 4"/>
          <p:cNvSpPr/>
          <p:nvPr/>
        </p:nvSpPr>
        <p:spPr>
          <a:xfrm>
            <a:off x="5552679" y="1332017"/>
            <a:ext cx="1538382" cy="4591026"/>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6399447" y="1421682"/>
            <a:ext cx="646331" cy="341632"/>
          </a:xfrm>
          <a:prstGeom prst="rect">
            <a:avLst/>
          </a:prstGeom>
        </p:spPr>
        <p:txBody>
          <a:bodyPr wrap="non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Leve</a:t>
            </a:r>
          </a:p>
        </p:txBody>
      </p:sp>
      <p:sp>
        <p:nvSpPr>
          <p:cNvPr id="9" name="Rounded Rectangle 8"/>
          <p:cNvSpPr/>
          <p:nvPr/>
        </p:nvSpPr>
        <p:spPr>
          <a:xfrm>
            <a:off x="5893300" y="4258530"/>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≤2 ×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2" name="Rounded Rectangle 151"/>
          <p:cNvSpPr/>
          <p:nvPr/>
        </p:nvSpPr>
        <p:spPr>
          <a:xfrm>
            <a:off x="5893300" y="4896328"/>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&lt;5%</a:t>
            </a:r>
          </a:p>
        </p:txBody>
      </p:sp>
      <p:sp>
        <p:nvSpPr>
          <p:cNvPr id="153" name="Rounded Rectangle 152"/>
          <p:cNvSpPr/>
          <p:nvPr/>
        </p:nvSpPr>
        <p:spPr>
          <a:xfrm>
            <a:off x="5893300" y="5397410"/>
            <a:ext cx="1770303" cy="9227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&lt;1,2 × </a:t>
            </a:r>
            <a:b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b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 en el momento del trasplante</a:t>
            </a:r>
          </a:p>
        </p:txBody>
      </p:sp>
      <p:sp>
        <p:nvSpPr>
          <p:cNvPr id="155" name="Rounded Rectangle 154"/>
          <p:cNvSpPr/>
          <p:nvPr/>
        </p:nvSpPr>
        <p:spPr>
          <a:xfrm>
            <a:off x="5893300" y="2682179"/>
            <a:ext cx="1404223" cy="6562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 y &lt;3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≥34 y &lt;51</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6" name="Rounded Rectangle 155"/>
          <p:cNvSpPr/>
          <p:nvPr/>
        </p:nvSpPr>
        <p:spPr>
          <a:xfrm>
            <a:off x="5893300"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&gt;7 días</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Rectangle: Rounded Corners 7"/>
          <p:cNvSpPr/>
          <p:nvPr/>
        </p:nvSpPr>
        <p:spPr>
          <a:xfrm>
            <a:off x="7835924" y="1332017"/>
            <a:ext cx="1538382" cy="4591026"/>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8096782" y="1433850"/>
            <a:ext cx="1210588" cy="341632"/>
          </a:xfrm>
          <a:prstGeom prst="rect">
            <a:avLst/>
          </a:prstGeom>
        </p:spPr>
        <p:txBody>
          <a:bodyPr wrap="non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Moderada</a:t>
            </a:r>
          </a:p>
        </p:txBody>
      </p:sp>
      <p:sp>
        <p:nvSpPr>
          <p:cNvPr id="157" name="Rounded Rectangle 156"/>
          <p:cNvSpPr/>
          <p:nvPr/>
        </p:nvSpPr>
        <p:spPr>
          <a:xfrm>
            <a:off x="8187348" y="4258530"/>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&gt;2 y ≤5 </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8" name="Rounded Rectangle 157"/>
          <p:cNvSpPr/>
          <p:nvPr/>
        </p:nvSpPr>
        <p:spPr>
          <a:xfrm>
            <a:off x="8187348" y="4896328"/>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0000"/>
                </a:solidFill>
                <a:effectLst/>
                <a:uLnTx/>
                <a:uFillTx/>
                <a:latin typeface="Arial" panose="020B0604020202020204"/>
                <a:ea typeface="+mn-ea"/>
                <a:cs typeface="+mn-cs"/>
              </a:rPr>
              <a:t>≥5% y &lt;10%</a:t>
            </a:r>
          </a:p>
        </p:txBody>
      </p:sp>
      <p:sp>
        <p:nvSpPr>
          <p:cNvPr id="159" name="Rounded Rectangle 158"/>
          <p:cNvSpPr/>
          <p:nvPr/>
        </p:nvSpPr>
        <p:spPr>
          <a:xfrm>
            <a:off x="8187348" y="5397411"/>
            <a:ext cx="1764901" cy="92270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≥1,2 y &lt;1,5 </a:t>
            </a:r>
            <a:b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nivel</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basal en el momento del trasplante</a:t>
            </a:r>
          </a:p>
        </p:txBody>
      </p:sp>
      <p:sp>
        <p:nvSpPr>
          <p:cNvPr id="161" name="Rounded Rectangle 160"/>
          <p:cNvSpPr/>
          <p:nvPr/>
        </p:nvSpPr>
        <p:spPr>
          <a:xfrm>
            <a:off x="8187348" y="2682179"/>
            <a:ext cx="1404223" cy="6562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≥3 y &lt;5</a:t>
            </a:r>
            <a:br>
              <a:rPr kumimoji="0"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≥51 y &lt;85</a:t>
            </a:r>
          </a:p>
        </p:txBody>
      </p:sp>
      <p:sp>
        <p:nvSpPr>
          <p:cNvPr id="162" name="Rounded Rectangle 161"/>
          <p:cNvSpPr/>
          <p:nvPr/>
        </p:nvSpPr>
        <p:spPr>
          <a:xfrm>
            <a:off x="818734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5-7 días</a:t>
            </a:r>
          </a:p>
        </p:txBody>
      </p:sp>
      <p:sp>
        <p:nvSpPr>
          <p:cNvPr id="11" name="Rectangle: Rounded Corners 10"/>
          <p:cNvSpPr/>
          <p:nvPr/>
        </p:nvSpPr>
        <p:spPr>
          <a:xfrm>
            <a:off x="10129972" y="1332017"/>
            <a:ext cx="1538382" cy="4591026"/>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a:ln w="57150"/>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7" name="Rectangle 136"/>
          <p:cNvSpPr/>
          <p:nvPr/>
        </p:nvSpPr>
        <p:spPr>
          <a:xfrm>
            <a:off x="10609993" y="1406611"/>
            <a:ext cx="941283" cy="341632"/>
          </a:xfrm>
          <a:prstGeom prst="rect">
            <a:avLst/>
          </a:prstGeom>
        </p:spPr>
        <p:txBody>
          <a:bodyPr wrap="none">
            <a:sp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Grave</a:t>
            </a:r>
          </a:p>
        </p:txBody>
      </p:sp>
      <p:sp>
        <p:nvSpPr>
          <p:cNvPr id="19" name="Right Arrow 18"/>
          <p:cNvSpPr/>
          <p:nvPr/>
        </p:nvSpPr>
        <p:spPr>
          <a:xfrm>
            <a:off x="7263382"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6" name="Right Arrow 175"/>
          <p:cNvSpPr/>
          <p:nvPr/>
        </p:nvSpPr>
        <p:spPr>
          <a:xfrm>
            <a:off x="955202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TextBox 50"/>
          <p:cNvSpPr txBox="1"/>
          <p:nvPr/>
        </p:nvSpPr>
        <p:spPr>
          <a:xfrm>
            <a:off x="237751" y="1349406"/>
            <a:ext cx="3114982" cy="4567714"/>
          </a:xfrm>
          <a:prstGeom prst="roundRect">
            <a:avLst/>
          </a:prstGeom>
          <a:solidFill>
            <a:schemeClr val="bg1"/>
          </a:solidFill>
          <a:ln w="28575">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Si los pacientes cumplen </a:t>
            </a:r>
            <a:r>
              <a:rPr kumimoji="0" lang="es-ES" sz="1600" b="1" i="0" u="none" strike="noStrike" kern="1200" cap="none" spc="0" normalizeH="0" baseline="0" noProof="0" dirty="0">
                <a:ln>
                  <a:noFill/>
                </a:ln>
                <a:solidFill>
                  <a:srgbClr val="000000"/>
                </a:solidFill>
                <a:effectLst/>
                <a:uLnTx/>
                <a:uFillTx/>
                <a:latin typeface="Arial" panose="020B0604020202020204"/>
                <a:ea typeface="+mn-ea"/>
                <a:cs typeface="+mn-cs"/>
              </a:rPr>
              <a:t>2 criterios de gravedad leve o moderada</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pero tienen </a:t>
            </a:r>
            <a:r>
              <a:rPr kumimoji="0" lang="es-ES" sz="1600" b="1" i="0" u="none" strike="noStrike" kern="1200" cap="none" spc="0" normalizeH="0" baseline="0" noProof="0" dirty="0">
                <a:ln>
                  <a:noFill/>
                </a:ln>
                <a:solidFill>
                  <a:srgbClr val="000000"/>
                </a:solidFill>
                <a:effectLst/>
                <a:uLnTx/>
                <a:uFillTx/>
                <a:latin typeface="Arial" panose="020B0604020202020204"/>
                <a:ea typeface="+mn-ea"/>
                <a:cs typeface="+mn-cs"/>
              </a:rPr>
              <a:t>≥2 criterios de riesgo </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de EVO, deberán reclasificarse en la categoría superior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Arial" panose="020B0604020202020204"/>
              <a:ea typeface="Trebuchet MS"/>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Por ejemplo: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Arial" panose="020B0604020202020204"/>
              <a:ea typeface="Trebuchet MS"/>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El paciente cumple 2 criterios de gravedad moderada y presenta 2 factores de riesgo de EVO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Arial" panose="020B0604020202020204"/>
              <a:ea typeface="Trebuchet MS"/>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Clasificación de gravedad de EVO = GRAVE</a:t>
            </a:r>
          </a:p>
        </p:txBody>
      </p:sp>
      <p:sp>
        <p:nvSpPr>
          <p:cNvPr id="52" name="Oval 51"/>
          <p:cNvSpPr/>
          <p:nvPr/>
        </p:nvSpPr>
        <p:spPr>
          <a:xfrm>
            <a:off x="8199303" y="4259790"/>
            <a:ext cx="1370082" cy="5424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3" name="Oval 52"/>
          <p:cNvSpPr/>
          <p:nvPr/>
        </p:nvSpPr>
        <p:spPr>
          <a:xfrm>
            <a:off x="8187348" y="2682179"/>
            <a:ext cx="1370082" cy="353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7" name="Picture 56">
            <a:hlinkClick r:id="" action="ppaction://customshow?id=7&amp;return=true"/>
          </p:cNvPr>
          <p:cNvPicPr>
            <a:picLocks noChangeAspect="1"/>
          </p:cNvPicPr>
          <p:nvPr/>
        </p:nvPicPr>
        <p:blipFill>
          <a:blip r:embed="rId2">
            <a:duotone>
              <a:schemeClr val="accent4">
                <a:shade val="45000"/>
                <a:satMod val="135000"/>
              </a:schemeClr>
              <a:prstClr val="white"/>
            </a:duotone>
          </a:blip>
          <a:stretch>
            <a:fillRect/>
          </a:stretch>
        </p:blipFill>
        <p:spPr>
          <a:xfrm>
            <a:off x="3021142" y="2245819"/>
            <a:ext cx="324000" cy="324000"/>
          </a:xfrm>
          <a:prstGeom prst="rect">
            <a:avLst/>
          </a:prstGeom>
        </p:spPr>
      </p:pic>
      <p:sp>
        <p:nvSpPr>
          <p:cNvPr id="46" name="Rectangle: Rounded Corners 4"/>
          <p:cNvSpPr/>
          <p:nvPr/>
        </p:nvSpPr>
        <p:spPr>
          <a:xfrm>
            <a:off x="10146357" y="1349406"/>
            <a:ext cx="1504240" cy="4555881"/>
          </a:xfrm>
          <a:prstGeom prst="roundRect">
            <a:avLst>
              <a:gd name="adj" fmla="val 10000"/>
            </a:avLst>
          </a:prstGeom>
          <a:noFill/>
          <a:ln>
            <a:solidFill>
              <a:srgbClr val="FF000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65" name="Rounded Rectangle 164"/>
          <p:cNvSpPr/>
          <p:nvPr/>
        </p:nvSpPr>
        <p:spPr>
          <a:xfrm>
            <a:off x="10453461" y="5397409"/>
            <a:ext cx="1671244" cy="9227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≥1,5 y &lt;2 </a:t>
            </a:r>
            <a:b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nivel</a:t>
            </a:r>
            <a:r>
              <a:rPr lang="es-ES" dirty="0">
                <a:solidFill>
                  <a:prstClr val="white"/>
                </a:solidFill>
                <a:latin typeface="Arial" panose="020B0604020202020204"/>
              </a:rPr>
              <a:t> </a:t>
            </a: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basal en el momento del trasplante</a:t>
            </a:r>
          </a:p>
        </p:txBody>
      </p:sp>
      <p:sp>
        <p:nvSpPr>
          <p:cNvPr id="164" name="Rounded Rectangle 163"/>
          <p:cNvSpPr/>
          <p:nvPr/>
        </p:nvSpPr>
        <p:spPr>
          <a:xfrm>
            <a:off x="10453461" y="4896328"/>
            <a:ext cx="1494124"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dirty="0">
                <a:ln>
                  <a:noFill/>
                </a:ln>
                <a:solidFill>
                  <a:srgbClr val="000000"/>
                </a:solidFill>
                <a:effectLst/>
                <a:uLnTx/>
                <a:uFillTx/>
                <a:latin typeface="Arial" panose="020B0604020202020204"/>
                <a:ea typeface="+mn-ea"/>
                <a:cs typeface="+mn-cs"/>
              </a:rPr>
              <a:t>≥5% y &lt;10%</a:t>
            </a:r>
          </a:p>
        </p:txBody>
      </p:sp>
      <p:sp>
        <p:nvSpPr>
          <p:cNvPr id="163" name="Rounded Rectangle 162"/>
          <p:cNvSpPr/>
          <p:nvPr/>
        </p:nvSpPr>
        <p:spPr>
          <a:xfrm>
            <a:off x="10453461" y="4258530"/>
            <a:ext cx="149412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&gt;5 y ≤8 </a:t>
            </a:r>
            <a:br>
              <a:rPr kumimoji="0" sz="1800" b="0" i="0" u="none" strike="noStrike" kern="1200" cap="none" spc="0" normalizeH="0" baseline="0" noProof="0" dirty="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s-ES" sz="1600" dirty="0">
                <a:solidFill>
                  <a:srgbClr val="000000"/>
                </a:solidFill>
                <a:latin typeface="Arial" panose="020B0604020202020204"/>
              </a:rPr>
              <a:t>VSN</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9" name="Rounded Rectangle 168"/>
          <p:cNvSpPr/>
          <p:nvPr/>
        </p:nvSpPr>
        <p:spPr>
          <a:xfrm>
            <a:off x="10453461" y="3564107"/>
            <a:ext cx="1494124"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1600" dirty="0">
                <a:solidFill>
                  <a:srgbClr val="000000"/>
                </a:solidFill>
              </a:rPr>
              <a:t>Duplicación en 48 h </a:t>
            </a:r>
            <a:endPar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7" name="Rounded Rectangle 166"/>
          <p:cNvSpPr/>
          <p:nvPr/>
        </p:nvSpPr>
        <p:spPr>
          <a:xfrm>
            <a:off x="10453461" y="2682179"/>
            <a:ext cx="1494124" cy="656244"/>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≥5 y &lt;8</a:t>
            </a:r>
            <a:br>
              <a:rPr kumimoji="0"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≥85 y &lt;136</a:t>
            </a:r>
          </a:p>
        </p:txBody>
      </p:sp>
      <p:sp>
        <p:nvSpPr>
          <p:cNvPr id="168" name="Rounded Rectangle 167"/>
          <p:cNvSpPr/>
          <p:nvPr/>
        </p:nvSpPr>
        <p:spPr>
          <a:xfrm>
            <a:off x="10453461" y="1914583"/>
            <a:ext cx="1494124"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≤4 días</a:t>
            </a:r>
          </a:p>
        </p:txBody>
      </p:sp>
      <p:sp>
        <p:nvSpPr>
          <p:cNvPr id="4" name="Right Arrow 3"/>
          <p:cNvSpPr/>
          <p:nvPr/>
        </p:nvSpPr>
        <p:spPr>
          <a:xfrm>
            <a:off x="8462683" y="1615446"/>
            <a:ext cx="2528320" cy="64830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rial" panose="020B0604020202020204"/>
                <a:ea typeface="+mn-ea"/>
                <a:cs typeface="+mn-cs"/>
              </a:rPr>
              <a:t>≥2 factores de riesgo</a:t>
            </a:r>
          </a:p>
        </p:txBody>
      </p:sp>
      <p:sp>
        <p:nvSpPr>
          <p:cNvPr id="47" name="Rectangle 46"/>
          <p:cNvSpPr/>
          <p:nvPr/>
        </p:nvSpPr>
        <p:spPr>
          <a:xfrm>
            <a:off x="6096000" y="6232877"/>
            <a:ext cx="6000007" cy="415228"/>
          </a:xfrm>
          <a:prstGeom prst="rect">
            <a:avLst/>
          </a:prstGeom>
        </p:spPr>
        <p:txBody>
          <a:bodyPr vert="horz" lIns="91440" tIns="45720" rIns="91440" bIns="45720" rtlCol="0" anchor="b">
            <a:noAutofit/>
          </a:body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4896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630366" y="1391542"/>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TextBox 21"/>
          <p:cNvSpPr txBox="1"/>
          <p:nvPr/>
        </p:nvSpPr>
        <p:spPr>
          <a:xfrm>
            <a:off x="6765919" y="1506251"/>
            <a:ext cx="8917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dirty="0">
                <a:ln>
                  <a:noFill/>
                </a:ln>
                <a:solidFill>
                  <a:prstClr val="white"/>
                </a:solidFill>
                <a:effectLst/>
                <a:uLnTx/>
                <a:uFillTx/>
                <a:latin typeface="Arial" panose="020B0604020202020204" pitchFamily="34" charset="0"/>
                <a:ea typeface="+mn-ea"/>
                <a:cs typeface="+mn-cs"/>
              </a:rPr>
              <a:t>E</a:t>
            </a:r>
            <a:endParaRPr kumimoji="0" lang="es-ES" sz="1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3009" name="Rectangle 2"/>
          <p:cNvSpPr>
            <a:spLocks noGrp="1" noChangeArrowheads="1"/>
          </p:cNvSpPr>
          <p:nvPr>
            <p:ph type="title"/>
          </p:nvPr>
        </p:nvSpPr>
        <p:spPr/>
        <p:txBody>
          <a:bodyPr>
            <a:noAutofit/>
          </a:bodyPr>
          <a:lstStyle/>
          <a:p>
            <a:r>
              <a:rPr lang="es-ES" dirty="0"/>
              <a:t>Indicadores EBMT de gravedad de la EVO en adultos</a:t>
            </a:r>
          </a:p>
        </p:txBody>
      </p:sp>
      <p:sp>
        <p:nvSpPr>
          <p:cNvPr id="2" name="Text Placeholder 1"/>
          <p:cNvSpPr>
            <a:spLocks noGrp="1"/>
          </p:cNvSpPr>
          <p:nvPr>
            <p:ph type="body" sz="quarter" idx="10"/>
          </p:nvPr>
        </p:nvSpPr>
        <p:spPr>
          <a:xfrm>
            <a:off x="98778" y="6384341"/>
            <a:ext cx="7296151" cy="400110"/>
          </a:xfrm>
        </p:spPr>
        <p:txBody>
          <a:bodyPr wrap="square" anchor="b" anchorCtr="0">
            <a:spAutoFit/>
          </a:bodyPr>
          <a:lstStyle/>
          <a:p>
            <a:pPr marL="0" indent="0">
              <a:buNone/>
            </a:pPr>
            <a:r>
              <a:rPr lang="es-ES" sz="1000" dirty="0"/>
              <a:t>1. Mohty M et al. </a:t>
            </a:r>
            <a:r>
              <a:rPr lang="es-ES" sz="1000" i="1" dirty="0"/>
              <a:t>Bone Marrow Transplant </a:t>
            </a:r>
            <a:r>
              <a:rPr lang="es-ES" sz="1000" dirty="0"/>
              <a:t>2016;51:906–12; 2. Bearman SI et al. </a:t>
            </a:r>
            <a:r>
              <a:rPr lang="es-ES" sz="1000" i="1" dirty="0"/>
              <a:t>J Clin</a:t>
            </a:r>
            <a:r>
              <a:rPr lang="es-ES"/>
              <a:t> </a:t>
            </a:r>
            <a:r>
              <a:rPr lang="es-ES" sz="1000" i="1" dirty="0"/>
              <a:t>Oncol</a:t>
            </a:r>
            <a:r>
              <a:rPr lang="es-ES"/>
              <a:t> </a:t>
            </a:r>
            <a:r>
              <a:rPr lang="es-ES" sz="1000" dirty="0"/>
              <a:t>1993;11:1729–36; </a:t>
            </a:r>
            <a:br/>
            <a:r>
              <a:rPr lang="es-ES" sz="1000" dirty="0"/>
              <a:t>3. Coppell JA et al. </a:t>
            </a:r>
            <a:r>
              <a:rPr lang="es-ES" sz="1000" i="1" dirty="0"/>
              <a:t>Biol Blood Marrow Transplant </a:t>
            </a:r>
            <a:r>
              <a:rPr lang="es-ES" sz="1000" dirty="0"/>
              <a:t>2010;16:157–68; 4. Lee SH et al. </a:t>
            </a:r>
            <a:r>
              <a:rPr lang="es-ES" sz="1000" i="1" dirty="0"/>
              <a:t>Bone Marrow Transplant </a:t>
            </a:r>
            <a:r>
              <a:rPr lang="es-ES" sz="1000" dirty="0"/>
              <a:t>2010;45:1287–93</a:t>
            </a:r>
          </a:p>
        </p:txBody>
      </p:sp>
      <p:sp>
        <p:nvSpPr>
          <p:cNvPr id="8" name="Text Placeholder 7"/>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
        <p:nvSpPr>
          <p:cNvPr id="37" name="Rounded Rectangle 36"/>
          <p:cNvSpPr/>
          <p:nvPr/>
        </p:nvSpPr>
        <p:spPr>
          <a:xfrm>
            <a:off x="8605956" y="3967579"/>
            <a:ext cx="2357363" cy="576064"/>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n-GB" sz="1600" dirty="0" err="1">
                <a:solidFill>
                  <a:srgbClr val="FFFFFF"/>
                </a:solidFill>
                <a:latin typeface="Arial" charset="0"/>
                <a:cs typeface="Arial" charset="0"/>
              </a:rPr>
              <a:t>Necesidad</a:t>
            </a:r>
            <a:r>
              <a:rPr lang="en-GB" sz="1600" dirty="0">
                <a:solidFill>
                  <a:srgbClr val="FFFFFF"/>
                </a:solidFill>
                <a:latin typeface="Arial" charset="0"/>
                <a:cs typeface="Arial" charset="0"/>
              </a:rPr>
              <a:t> de oxígeno</a:t>
            </a:r>
            <a:r>
              <a:rPr lang="en-GB" sz="1600" baseline="30000" dirty="0">
                <a:solidFill>
                  <a:srgbClr val="FFFFFF"/>
                </a:solidFill>
                <a:latin typeface="Arial" charset="0"/>
                <a:cs typeface="Arial" charset="0"/>
              </a:rPr>
              <a:t>4</a:t>
            </a:r>
          </a:p>
        </p:txBody>
      </p:sp>
      <p:sp>
        <p:nvSpPr>
          <p:cNvPr id="38" name="Rounded Rectangle 37"/>
          <p:cNvSpPr/>
          <p:nvPr/>
        </p:nvSpPr>
        <p:spPr>
          <a:xfrm>
            <a:off x="8605956" y="4632796"/>
            <a:ext cx="2357363" cy="576064"/>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GB" sz="1600" dirty="0" err="1">
                <a:solidFill>
                  <a:srgbClr val="FFFFFF"/>
                </a:solidFill>
                <a:latin typeface="Arial" charset="0"/>
                <a:cs typeface="Arial" charset="0"/>
              </a:rPr>
              <a:t>Disfunción</a:t>
            </a:r>
            <a:r>
              <a:rPr lang="en-GB" sz="1600" dirty="0">
                <a:solidFill>
                  <a:srgbClr val="FFFFFF"/>
                </a:solidFill>
                <a:latin typeface="Arial" charset="0"/>
                <a:cs typeface="Arial" charset="0"/>
              </a:rPr>
              <a:t> renal</a:t>
            </a:r>
            <a:r>
              <a:rPr lang="en-GB" sz="1600" baseline="30000" dirty="0">
                <a:solidFill>
                  <a:srgbClr val="FFFFFF"/>
                </a:solidFill>
                <a:latin typeface="Arial" charset="0"/>
                <a:cs typeface="Arial" charset="0"/>
              </a:rPr>
              <a:t>4</a:t>
            </a:r>
          </a:p>
        </p:txBody>
      </p:sp>
      <p:sp>
        <p:nvSpPr>
          <p:cNvPr id="39" name="Rounded Rectangle 38"/>
          <p:cNvSpPr/>
          <p:nvPr/>
        </p:nvSpPr>
        <p:spPr>
          <a:xfrm>
            <a:off x="8605956" y="5278963"/>
            <a:ext cx="2357363" cy="576064"/>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defRPr/>
            </a:pPr>
            <a:r>
              <a:rPr lang="en-GB" sz="1600" dirty="0" err="1">
                <a:solidFill>
                  <a:srgbClr val="FFFFFF"/>
                </a:solidFill>
                <a:latin typeface="Arial" charset="0"/>
                <a:cs typeface="Arial" charset="0"/>
              </a:rPr>
              <a:t>Encefalopatía</a:t>
            </a:r>
            <a:r>
              <a:rPr kumimoji="0" lang="es-ES" sz="1600" b="0" i="0" u="none" strike="noStrike" kern="1200" cap="none" spc="0" normalizeH="0" baseline="30000" noProof="0" dirty="0">
                <a:ln>
                  <a:noFill/>
                </a:ln>
                <a:solidFill>
                  <a:prstClr val="white"/>
                </a:solidFill>
                <a:effectLst/>
                <a:uLnTx/>
                <a:uFillTx/>
                <a:latin typeface="Arial" pitchFamily="34" charset="0"/>
                <a:ea typeface="+mn-ea"/>
                <a:cs typeface="+mn-cs"/>
              </a:rPr>
              <a:t>4</a:t>
            </a:r>
            <a:endParaRPr kumimoji="0" lang="es-ES" sz="16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cxnSp>
        <p:nvCxnSpPr>
          <p:cNvPr id="44" name="Straight Arrow Connector 43"/>
          <p:cNvCxnSpPr>
            <a:cxnSpLocks/>
            <a:stCxn id="27" idx="3"/>
            <a:endCxn id="38" idx="1"/>
          </p:cNvCxnSpPr>
          <p:nvPr/>
        </p:nvCxnSpPr>
        <p:spPr>
          <a:xfrm>
            <a:off x="6735413" y="4915041"/>
            <a:ext cx="1870543" cy="5787"/>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sp>
        <p:nvSpPr>
          <p:cNvPr id="20" name="Rounded Rectangle 4"/>
          <p:cNvSpPr/>
          <p:nvPr/>
        </p:nvSpPr>
        <p:spPr>
          <a:xfrm>
            <a:off x="7654721" y="1346200"/>
            <a:ext cx="3308598"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Índice de variación en la bilirrubina</a:t>
            </a:r>
            <a:r>
              <a:rPr kumimoji="0" lang="es-ES" sz="1800" b="0" i="0" u="none" strike="noStrike" kern="1200" cap="none" spc="0" normalizeH="0" baseline="30000" noProof="0" dirty="0">
                <a:ln>
                  <a:noFill/>
                </a:ln>
                <a:solidFill>
                  <a:srgbClr val="000000"/>
                </a:solidFill>
                <a:effectLst/>
                <a:uLnTx/>
                <a:uFillTx/>
                <a:latin typeface="Arial" pitchFamily="34" charset="0"/>
                <a:ea typeface="+mn-ea"/>
                <a:cs typeface="+mn-cs"/>
              </a:rPr>
              <a:t>1</a:t>
            </a:r>
            <a:endParaRPr kumimoji="0" lang="es-E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4" name="Rounded Rectangle 4"/>
          <p:cNvSpPr/>
          <p:nvPr/>
        </p:nvSpPr>
        <p:spPr>
          <a:xfrm>
            <a:off x="8587319" y="2977491"/>
            <a:ext cx="2376000"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Cinética de la aparición</a:t>
            </a:r>
            <a:r>
              <a:rPr kumimoji="0" lang="es-ES" sz="1800" b="0" i="0" u="none" strike="noStrike" kern="1200" cap="none" spc="0" normalizeH="0" baseline="30000" noProof="0" dirty="0">
                <a:ln>
                  <a:noFill/>
                </a:ln>
                <a:solidFill>
                  <a:srgbClr val="000000"/>
                </a:solidFill>
                <a:effectLst/>
                <a:uLnTx/>
                <a:uFillTx/>
                <a:latin typeface="Arial" pitchFamily="34" charset="0"/>
                <a:ea typeface="+mn-ea"/>
                <a:cs typeface="+mn-cs"/>
              </a:rPr>
              <a:t>1</a:t>
            </a:r>
            <a:endParaRPr kumimoji="0" lang="es-E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0" name="Rounded Rectangle 25"/>
          <p:cNvSpPr/>
          <p:nvPr/>
        </p:nvSpPr>
        <p:spPr>
          <a:xfrm>
            <a:off x="4057650" y="2973574"/>
            <a:ext cx="2677763" cy="648000"/>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Función renal</a:t>
            </a:r>
            <a:r>
              <a:rPr kumimoji="0" lang="es-ES" sz="1800" b="0" i="0" u="none" strike="noStrike" kern="1200" cap="none" spc="0" normalizeH="0" baseline="30000" noProof="0" dirty="0">
                <a:ln>
                  <a:noFill/>
                </a:ln>
                <a:solidFill>
                  <a:srgbClr val="000000"/>
                </a:solidFill>
                <a:effectLst/>
                <a:uLnTx/>
                <a:uFillTx/>
                <a:latin typeface="Arial" pitchFamily="34" charset="0"/>
                <a:ea typeface="+mn-ea"/>
                <a:cs typeface="+mn-cs"/>
              </a:rPr>
              <a:t>1</a:t>
            </a:r>
          </a:p>
        </p:txBody>
      </p:sp>
      <p:cxnSp>
        <p:nvCxnSpPr>
          <p:cNvPr id="54" name="Straight Arrow Connector 53"/>
          <p:cNvCxnSpPr>
            <a:cxnSpLocks/>
            <a:stCxn id="27" idx="3"/>
            <a:endCxn id="39" idx="1"/>
          </p:cNvCxnSpPr>
          <p:nvPr/>
        </p:nvCxnSpPr>
        <p:spPr>
          <a:xfrm>
            <a:off x="6735413" y="4915041"/>
            <a:ext cx="1870543" cy="651954"/>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3021" name="Straight Arrow Connector 43020"/>
          <p:cNvCxnSpPr>
            <a:cxnSpLocks/>
            <a:stCxn id="4" idx="3"/>
            <a:endCxn id="50" idx="1"/>
          </p:cNvCxnSpPr>
          <p:nvPr/>
        </p:nvCxnSpPr>
        <p:spPr>
          <a:xfrm flipV="1">
            <a:off x="2549486" y="3297574"/>
            <a:ext cx="1508164" cy="950"/>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64" name="Straight Arrow Connector 63"/>
          <p:cNvCxnSpPr>
            <a:cxnSpLocks/>
            <a:stCxn id="27" idx="3"/>
            <a:endCxn id="37" idx="1"/>
          </p:cNvCxnSpPr>
          <p:nvPr/>
        </p:nvCxnSpPr>
        <p:spPr>
          <a:xfrm flipV="1">
            <a:off x="6735413" y="4255611"/>
            <a:ext cx="1870543" cy="659430"/>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sp>
        <p:nvSpPr>
          <p:cNvPr id="65" name="Rectangle 64"/>
          <p:cNvSpPr/>
          <p:nvPr/>
        </p:nvSpPr>
        <p:spPr>
          <a:xfrm rot="20340000">
            <a:off x="6745545" y="4049914"/>
            <a:ext cx="1656337"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6" name="TextBox 65"/>
          <p:cNvSpPr txBox="1"/>
          <p:nvPr/>
        </p:nvSpPr>
        <p:spPr>
          <a:xfrm rot="20340000">
            <a:off x="6750226" y="4166432"/>
            <a:ext cx="1629551" cy="338554"/>
          </a:xfrm>
          <a:prstGeom prst="rect">
            <a:avLst/>
          </a:prstGeom>
          <a:noFill/>
        </p:spPr>
        <p:txBody>
          <a:bodyPr wrap="square" rtlCol="0">
            <a:spAutoFit/>
          </a:bodyPr>
          <a:lstStyle/>
          <a:p>
            <a:pPr algn="ctr"/>
            <a:r>
              <a:rPr lang="en-GB" sz="1600" b="1" i="1" dirty="0" err="1">
                <a:solidFill>
                  <a:schemeClr val="bg1"/>
                </a:solidFill>
              </a:rPr>
              <a:t>Indicado</a:t>
            </a:r>
            <a:r>
              <a:rPr lang="en-GB" sz="1600" b="1" i="1" dirty="0">
                <a:solidFill>
                  <a:schemeClr val="bg1"/>
                </a:solidFill>
              </a:rPr>
              <a:t> </a:t>
            </a:r>
            <a:r>
              <a:rPr lang="en-GB" sz="1600" b="1" i="1" dirty="0" err="1">
                <a:solidFill>
                  <a:schemeClr val="bg1"/>
                </a:solidFill>
              </a:rPr>
              <a:t>por</a:t>
            </a:r>
            <a:endParaRPr lang="en-GB" sz="1600" b="1" i="1" dirty="0">
              <a:solidFill>
                <a:schemeClr val="bg1"/>
              </a:solidFill>
            </a:endParaRPr>
          </a:p>
        </p:txBody>
      </p:sp>
      <p:sp>
        <p:nvSpPr>
          <p:cNvPr id="27" name="Rounded Rectangle 26"/>
          <p:cNvSpPr/>
          <p:nvPr/>
        </p:nvSpPr>
        <p:spPr>
          <a:xfrm>
            <a:off x="4057650" y="4591005"/>
            <a:ext cx="2677763"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err="1">
                <a:solidFill>
                  <a:schemeClr val="tx1"/>
                </a:solidFill>
                <a:latin typeface="Arial" charset="0"/>
                <a:cs typeface="Arial" charset="0"/>
              </a:rPr>
              <a:t>Fallo</a:t>
            </a:r>
            <a:r>
              <a:rPr lang="en-GB" dirty="0">
                <a:solidFill>
                  <a:schemeClr val="tx1"/>
                </a:solidFill>
                <a:latin typeface="Arial" charset="0"/>
                <a:cs typeface="Arial" charset="0"/>
              </a:rPr>
              <a:t> multiorgánico</a:t>
            </a:r>
            <a:r>
              <a:rPr lang="en-GB" baseline="30000" dirty="0">
                <a:solidFill>
                  <a:schemeClr val="tx1"/>
                </a:solidFill>
                <a:latin typeface="Arial" charset="0"/>
                <a:cs typeface="Arial" charset="0"/>
              </a:rPr>
              <a:t>3,4</a:t>
            </a:r>
          </a:p>
        </p:txBody>
      </p:sp>
      <p:cxnSp>
        <p:nvCxnSpPr>
          <p:cNvPr id="69" name="Straight Arrow Connector 68"/>
          <p:cNvCxnSpPr>
            <a:cxnSpLocks/>
            <a:stCxn id="50" idx="3"/>
            <a:endCxn id="24" idx="1"/>
          </p:cNvCxnSpPr>
          <p:nvPr/>
        </p:nvCxnSpPr>
        <p:spPr>
          <a:xfrm>
            <a:off x="6735413" y="3297574"/>
            <a:ext cx="1851906" cy="3953"/>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81" name="Straight Arrow Connector 80"/>
          <p:cNvCxnSpPr>
            <a:cxnSpLocks/>
            <a:stCxn id="52" idx="1"/>
            <a:endCxn id="23" idx="3"/>
          </p:cNvCxnSpPr>
          <p:nvPr/>
        </p:nvCxnSpPr>
        <p:spPr>
          <a:xfrm flipH="1" flipV="1">
            <a:off x="6735413" y="2593310"/>
            <a:ext cx="704478" cy="722430"/>
          </a:xfrm>
          <a:prstGeom prst="straightConnector1">
            <a:avLst/>
          </a:prstGeom>
          <a:ln>
            <a:solidFill>
              <a:schemeClr val="accent1"/>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cxnSp>
        <p:nvCxnSpPr>
          <p:cNvPr id="82" name="Straight Arrow Connector 81"/>
          <p:cNvCxnSpPr>
            <a:cxnSpLocks/>
            <a:stCxn id="53" idx="1"/>
            <a:endCxn id="26" idx="3"/>
          </p:cNvCxnSpPr>
          <p:nvPr/>
        </p:nvCxnSpPr>
        <p:spPr>
          <a:xfrm flipH="1">
            <a:off x="6735413" y="3315738"/>
            <a:ext cx="684876" cy="686088"/>
          </a:xfrm>
          <a:prstGeom prst="straightConnector1">
            <a:avLst/>
          </a:prstGeom>
          <a:ln>
            <a:solidFill>
              <a:schemeClr val="accent1"/>
            </a:solidFill>
            <a:headEnd type="none" w="med" len="med"/>
            <a:tailEnd type="none" w="med" len="med"/>
          </a:ln>
          <a:effectLst/>
        </p:spPr>
        <p:style>
          <a:lnRef idx="3">
            <a:schemeClr val="accent3"/>
          </a:lnRef>
          <a:fillRef idx="0">
            <a:schemeClr val="accent3"/>
          </a:fillRef>
          <a:effectRef idx="2">
            <a:schemeClr val="accent3"/>
          </a:effectRef>
          <a:fontRef idx="minor">
            <a:schemeClr val="tx1"/>
          </a:fontRef>
        </p:style>
      </p:cxnSp>
      <p:sp>
        <p:nvSpPr>
          <p:cNvPr id="23" name="Rounded Rectangle 4"/>
          <p:cNvSpPr/>
          <p:nvPr/>
        </p:nvSpPr>
        <p:spPr>
          <a:xfrm>
            <a:off x="4057650" y="2269274"/>
            <a:ext cx="2677763"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Función hepática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(transaminasas)</a:t>
            </a:r>
            <a:r>
              <a:rPr kumimoji="0" lang="es-ES" sz="1800" b="0" i="0" u="none" strike="noStrike" kern="1200" cap="none" spc="0" normalizeH="0" baseline="30000" noProof="0" dirty="0">
                <a:ln>
                  <a:noFill/>
                </a:ln>
                <a:solidFill>
                  <a:srgbClr val="000000"/>
                </a:solidFill>
                <a:effectLst/>
                <a:uLnTx/>
                <a:uFillTx/>
                <a:latin typeface="Arial" pitchFamily="34" charset="0"/>
                <a:ea typeface="+mn-ea"/>
                <a:cs typeface="+mn-cs"/>
              </a:rPr>
              <a:t>1</a:t>
            </a:r>
            <a:endParaRPr kumimoji="0" lang="es-E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26" name="Rounded Rectangle 25"/>
          <p:cNvSpPr/>
          <p:nvPr/>
        </p:nvSpPr>
        <p:spPr>
          <a:xfrm>
            <a:off x="4057650" y="3677826"/>
            <a:ext cx="2677763" cy="648000"/>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defRPr/>
            </a:pPr>
            <a:r>
              <a:rPr lang="en-GB" dirty="0" err="1">
                <a:solidFill>
                  <a:schemeClr val="tx1"/>
                </a:solidFill>
                <a:latin typeface="Arial" charset="0"/>
                <a:cs typeface="Arial" charset="0"/>
              </a:rPr>
              <a:t>Índice</a:t>
            </a:r>
            <a:r>
              <a:rPr lang="en-GB" dirty="0">
                <a:solidFill>
                  <a:schemeClr val="tx1"/>
                </a:solidFill>
                <a:latin typeface="Arial" charset="0"/>
                <a:cs typeface="Arial" charset="0"/>
              </a:rPr>
              <a:t> de </a:t>
            </a:r>
            <a:r>
              <a:rPr lang="en-GB" dirty="0" err="1">
                <a:solidFill>
                  <a:schemeClr val="tx1"/>
                </a:solidFill>
                <a:latin typeface="Arial" charset="0"/>
                <a:cs typeface="Arial" charset="0"/>
              </a:rPr>
              <a:t>aumento</a:t>
            </a:r>
            <a:r>
              <a:rPr lang="en-GB" dirty="0">
                <a:solidFill>
                  <a:schemeClr val="tx1"/>
                </a:solidFill>
                <a:latin typeface="Arial" charset="0"/>
                <a:cs typeface="Arial" charset="0"/>
              </a:rPr>
              <a:t> de peso</a:t>
            </a:r>
            <a:r>
              <a:rPr kumimoji="0" lang="es-ES" sz="1800" b="0" i="0" u="none" strike="noStrike" kern="1200" cap="none" spc="0" normalizeH="0" baseline="30000" noProof="0" dirty="0">
                <a:ln>
                  <a:noFill/>
                </a:ln>
                <a:solidFill>
                  <a:srgbClr val="000000"/>
                </a:solidFill>
                <a:effectLst/>
                <a:uLnTx/>
                <a:uFillTx/>
                <a:latin typeface="Arial" pitchFamily="34" charset="0"/>
                <a:ea typeface="+mn-ea"/>
                <a:cs typeface="+mn-cs"/>
              </a:rPr>
              <a:t>2</a:t>
            </a:r>
            <a:endParaRPr kumimoji="0" lang="es-E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2" name="Rectangle 51"/>
          <p:cNvSpPr/>
          <p:nvPr/>
        </p:nvSpPr>
        <p:spPr>
          <a:xfrm>
            <a:off x="7439891" y="3016363"/>
            <a:ext cx="852500"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3" name="TextBox 52"/>
          <p:cNvSpPr txBox="1"/>
          <p:nvPr/>
        </p:nvSpPr>
        <p:spPr>
          <a:xfrm>
            <a:off x="7420289" y="3131072"/>
            <a:ext cx="8917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Y</a:t>
            </a:r>
          </a:p>
        </p:txBody>
      </p:sp>
      <p:sp>
        <p:nvSpPr>
          <p:cNvPr id="4" name="Rounded Rectangle 3"/>
          <p:cNvSpPr/>
          <p:nvPr/>
        </p:nvSpPr>
        <p:spPr>
          <a:xfrm>
            <a:off x="605270" y="2686456"/>
            <a:ext cx="1944216" cy="1224136"/>
          </a:xfrm>
          <a:prstGeom prst="roundRect">
            <a:avLst/>
          </a:prstGeom>
          <a:solidFill>
            <a:schemeClr val="accent1">
              <a:alpha val="75000"/>
            </a:schemeClr>
          </a:solidFill>
          <a:ln w="1905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defRPr/>
            </a:pPr>
            <a:r>
              <a:rPr lang="es-ES" sz="2000" dirty="0">
                <a:solidFill>
                  <a:srgbClr val="FFFFFF"/>
                </a:solidFill>
                <a:latin typeface="Arial" charset="0"/>
                <a:cs typeface="Arial" charset="0"/>
              </a:rPr>
              <a:t>Indicadores de pronóstico más útiles </a:t>
            </a:r>
            <a:endParaRPr lang="en-GB" sz="2000" dirty="0">
              <a:solidFill>
                <a:srgbClr val="FFFFFF"/>
              </a:solidFill>
              <a:latin typeface="Arial" charset="0"/>
              <a:cs typeface="Arial" charset="0"/>
            </a:endParaRPr>
          </a:p>
        </p:txBody>
      </p:sp>
      <p:cxnSp>
        <p:nvCxnSpPr>
          <p:cNvPr id="43011" name="Straight Arrow Connector 43010"/>
          <p:cNvCxnSpPr>
            <a:cxnSpLocks/>
            <a:stCxn id="4" idx="3"/>
            <a:endCxn id="5" idx="1"/>
          </p:cNvCxnSpPr>
          <p:nvPr/>
        </p:nvCxnSpPr>
        <p:spPr>
          <a:xfrm flipV="1">
            <a:off x="2549486" y="1670533"/>
            <a:ext cx="1508164" cy="1627991"/>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3" name="Straight Arrow Connector 42"/>
          <p:cNvCxnSpPr>
            <a:cxnSpLocks/>
            <a:stCxn id="4" idx="3"/>
            <a:endCxn id="27" idx="1"/>
          </p:cNvCxnSpPr>
          <p:nvPr/>
        </p:nvCxnSpPr>
        <p:spPr>
          <a:xfrm>
            <a:off x="2549486" y="3298524"/>
            <a:ext cx="1508164" cy="1616517"/>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8" name="Straight Arrow Connector 47"/>
          <p:cNvCxnSpPr>
            <a:cxnSpLocks/>
            <a:stCxn id="4" idx="3"/>
            <a:endCxn id="26" idx="1"/>
          </p:cNvCxnSpPr>
          <p:nvPr/>
        </p:nvCxnSpPr>
        <p:spPr>
          <a:xfrm>
            <a:off x="2549486" y="3298524"/>
            <a:ext cx="1508164" cy="703302"/>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cxnSp>
        <p:nvCxnSpPr>
          <p:cNvPr id="45" name="Straight Arrow Connector 44"/>
          <p:cNvCxnSpPr>
            <a:cxnSpLocks/>
            <a:stCxn id="4" idx="3"/>
            <a:endCxn id="23" idx="1"/>
          </p:cNvCxnSpPr>
          <p:nvPr/>
        </p:nvCxnSpPr>
        <p:spPr>
          <a:xfrm flipV="1">
            <a:off x="2549486" y="2593310"/>
            <a:ext cx="1508164" cy="705214"/>
          </a:xfrm>
          <a:prstGeom prst="straightConnector1">
            <a:avLst/>
          </a:prstGeom>
          <a:ln>
            <a:solidFill>
              <a:schemeClr val="accent1"/>
            </a:solidFill>
            <a:headEnd type="none" w="med" len="med"/>
            <a:tailEnd type="triangle" w="med" len="lg"/>
          </a:ln>
          <a:effectLst/>
        </p:spPr>
        <p:style>
          <a:lnRef idx="3">
            <a:schemeClr val="accent3"/>
          </a:lnRef>
          <a:fillRef idx="0">
            <a:schemeClr val="accent3"/>
          </a:fillRef>
          <a:effectRef idx="2">
            <a:schemeClr val="accent3"/>
          </a:effectRef>
          <a:fontRef idx="minor">
            <a:schemeClr val="tx1"/>
          </a:fontRef>
        </p:style>
      </p:cxnSp>
      <p:grpSp>
        <p:nvGrpSpPr>
          <p:cNvPr id="60" name="Group 59"/>
          <p:cNvGrpSpPr/>
          <p:nvPr/>
        </p:nvGrpSpPr>
        <p:grpSpPr>
          <a:xfrm>
            <a:off x="6294748" y="2427961"/>
            <a:ext cx="324635" cy="324635"/>
            <a:chOff x="2270546" y="4514341"/>
            <a:chExt cx="324635" cy="324635"/>
          </a:xfrm>
        </p:grpSpPr>
        <p:pic>
          <p:nvPicPr>
            <p:cNvPr id="61" name="Picture 6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62" name="Picture 61">
              <a:hlinkClick r:id="" action="ppaction://customshow?id=9&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63" name="Group 62"/>
          <p:cNvGrpSpPr/>
          <p:nvPr/>
        </p:nvGrpSpPr>
        <p:grpSpPr>
          <a:xfrm>
            <a:off x="6294748" y="3135097"/>
            <a:ext cx="324635" cy="324635"/>
            <a:chOff x="2270546" y="4514341"/>
            <a:chExt cx="324635" cy="324635"/>
          </a:xfrm>
        </p:grpSpPr>
        <p:pic>
          <p:nvPicPr>
            <p:cNvPr id="67" name="Picture 66"/>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68" name="Picture 67">
              <a:hlinkClick r:id="" action="ppaction://customshow?id=10&amp;return=true"/>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70" name="Group 69"/>
          <p:cNvGrpSpPr/>
          <p:nvPr/>
        </p:nvGrpSpPr>
        <p:grpSpPr>
          <a:xfrm>
            <a:off x="6294748" y="3949925"/>
            <a:ext cx="324635" cy="324635"/>
            <a:chOff x="2270546" y="4514341"/>
            <a:chExt cx="324635" cy="324635"/>
          </a:xfrm>
        </p:grpSpPr>
        <p:pic>
          <p:nvPicPr>
            <p:cNvPr id="71" name="Picture 7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72" name="Picture 71">
              <a:hlinkClick r:id="" action="ppaction://customshow?id=11&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73" name="Group 72"/>
          <p:cNvGrpSpPr/>
          <p:nvPr/>
        </p:nvGrpSpPr>
        <p:grpSpPr>
          <a:xfrm>
            <a:off x="6336023" y="4752723"/>
            <a:ext cx="324635" cy="324635"/>
            <a:chOff x="2270546" y="4514341"/>
            <a:chExt cx="324635" cy="324635"/>
          </a:xfrm>
        </p:grpSpPr>
        <p:pic>
          <p:nvPicPr>
            <p:cNvPr id="74" name="Picture 73"/>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75" name="Picture 74">
              <a:hlinkClick r:id="" action="ppaction://customshow?id=12&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79" name="Group 78"/>
          <p:cNvGrpSpPr/>
          <p:nvPr/>
        </p:nvGrpSpPr>
        <p:grpSpPr>
          <a:xfrm>
            <a:off x="10534904" y="3138145"/>
            <a:ext cx="324635" cy="324635"/>
            <a:chOff x="2270546" y="4514341"/>
            <a:chExt cx="324635" cy="324635"/>
          </a:xfrm>
        </p:grpSpPr>
        <p:pic>
          <p:nvPicPr>
            <p:cNvPr id="80" name="Picture 79"/>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2270546" y="4514976"/>
              <a:ext cx="324000" cy="324000"/>
            </a:xfrm>
            <a:prstGeom prst="rect">
              <a:avLst/>
            </a:prstGeom>
          </p:spPr>
        </p:pic>
        <p:pic>
          <p:nvPicPr>
            <p:cNvPr id="83" name="Picture 82">
              <a:hlinkClick r:id="" action="ppaction://customshow?id=13&amp;return=true"/>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4">
                      <a14:imgEffect>
                        <a14:backgroundRemoval t="8000" b="89778" l="29778" r="70667">
                          <a14:foregroundMark x1="52889" y1="24444" x2="52889" y2="24444"/>
                        </a14:backgroundRemoval>
                      </a14:imgEffect>
                    </a14:imgLayer>
                  </a14:imgProps>
                </a:ext>
              </a:extLst>
            </a:blip>
            <a:stretch>
              <a:fillRect/>
            </a:stretch>
          </p:blipFill>
          <p:spPr>
            <a:xfrm>
              <a:off x="2271181" y="4514341"/>
              <a:ext cx="324000" cy="324000"/>
            </a:xfrm>
            <a:prstGeom prst="rect">
              <a:avLst/>
            </a:prstGeom>
          </p:spPr>
        </p:pic>
      </p:grpSp>
      <p:grpSp>
        <p:nvGrpSpPr>
          <p:cNvPr id="6" name="Group 5"/>
          <p:cNvGrpSpPr/>
          <p:nvPr/>
        </p:nvGrpSpPr>
        <p:grpSpPr>
          <a:xfrm>
            <a:off x="4057650" y="1346497"/>
            <a:ext cx="2677763" cy="648072"/>
            <a:chOff x="4057650" y="1849822"/>
            <a:chExt cx="2677763" cy="648072"/>
          </a:xfrm>
        </p:grpSpPr>
        <p:sp>
          <p:nvSpPr>
            <p:cNvPr id="5" name="Rounded Rectangle 4"/>
            <p:cNvSpPr/>
            <p:nvPr/>
          </p:nvSpPr>
          <p:spPr>
            <a:xfrm>
              <a:off x="4057650" y="1849822"/>
              <a:ext cx="2677763" cy="648072"/>
            </a:xfrm>
            <a:prstGeom prst="roundRect">
              <a:avLst/>
            </a:prstGeom>
            <a:solidFill>
              <a:schemeClr val="bg1"/>
            </a:solidFill>
            <a:ln w="19050">
              <a:solidFill>
                <a:schemeClr val="accent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defRPr/>
              </a:pPr>
              <a:r>
                <a:rPr lang="es-ES" dirty="0">
                  <a:solidFill>
                    <a:schemeClr val="tx1"/>
                  </a:solidFill>
                  <a:latin typeface="Arial" charset="0"/>
                  <a:cs typeface="Arial" charset="0"/>
                </a:rPr>
                <a:t>Índice de elevación de la bilirrubina</a:t>
              </a:r>
              <a:r>
                <a:rPr lang="es-ES" baseline="30000" dirty="0">
                  <a:solidFill>
                    <a:schemeClr val="tx1"/>
                  </a:solidFill>
                  <a:latin typeface="Arial" charset="0"/>
                  <a:cs typeface="Arial" charset="0"/>
                </a:rPr>
                <a:t>1</a:t>
              </a:r>
              <a:endParaRPr lang="en-GB" baseline="30000" dirty="0">
                <a:solidFill>
                  <a:schemeClr val="tx1"/>
                </a:solidFill>
                <a:latin typeface="Arial" charset="0"/>
                <a:cs typeface="Arial" charset="0"/>
              </a:endParaRPr>
            </a:p>
          </p:txBody>
        </p:sp>
        <p:pic>
          <p:nvPicPr>
            <p:cNvPr id="86" name="Picture 85">
              <a:hlinkClick r:id="" action="ppaction://customshow?id=8&amp;return=true"/>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0" b="99556" l="0" r="100000"/>
                      </a14:imgEffect>
                    </a14:imgLayer>
                  </a14:imgProps>
                </a:ext>
              </a:extLst>
            </a:blip>
            <a:stretch>
              <a:fillRect/>
            </a:stretch>
          </p:blipFill>
          <p:spPr>
            <a:xfrm>
              <a:off x="6290478" y="2157987"/>
              <a:ext cx="324000" cy="324000"/>
            </a:xfrm>
            <a:prstGeom prst="rect">
              <a:avLst/>
            </a:prstGeom>
            <a:ln>
              <a:noFill/>
            </a:ln>
          </p:spPr>
        </p:pic>
      </p:grpSp>
    </p:spTree>
    <p:extLst>
      <p:ext uri="{BB962C8B-B14F-4D97-AF65-F5344CB8AC3E}">
        <p14:creationId xmlns:p14="http://schemas.microsoft.com/office/powerpoint/2010/main" val="424414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8147655" y="3387756"/>
            <a:ext cx="2946254" cy="2502055"/>
          </a:xfrm>
          <a:prstGeom prst="roundRect">
            <a:avLst>
              <a:gd name="adj" fmla="val 6667"/>
            </a:avLst>
          </a:prstGeom>
          <a:ln w="19050">
            <a:solidFill>
              <a:schemeClr val="accent1"/>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es-ES" b="1" dirty="0">
                <a:solidFill>
                  <a:schemeClr val="tx1"/>
                </a:solidFill>
                <a:latin typeface="Arial" panose="020B0604020202020204" pitchFamily="34" charset="0"/>
              </a:rPr>
              <a:t>Fallo del SNC</a:t>
            </a:r>
          </a:p>
          <a:p>
            <a:pPr marL="285750" indent="-285750">
              <a:buFont typeface="Arial" panose="020B0604020202020204" pitchFamily="34" charset="0"/>
              <a:buChar char="•"/>
            </a:pPr>
            <a:r>
              <a:rPr lang="es-ES" dirty="0">
                <a:solidFill>
                  <a:schemeClr val="tx1"/>
                </a:solidFill>
                <a:latin typeface="Arial" panose="020B0604020202020204" pitchFamily="34" charset="0"/>
              </a:rPr>
              <a:t>Confusión</a:t>
            </a:r>
          </a:p>
          <a:p>
            <a:pPr marL="285750" indent="-285750">
              <a:buFont typeface="Arial" panose="020B0604020202020204" pitchFamily="34" charset="0"/>
              <a:buChar char="•"/>
            </a:pPr>
            <a:r>
              <a:rPr lang="es-ES" dirty="0">
                <a:solidFill>
                  <a:schemeClr val="tx1"/>
                </a:solidFill>
                <a:latin typeface="Arial" panose="020B0604020202020204" pitchFamily="34" charset="0"/>
              </a:rPr>
              <a:t>Letargia</a:t>
            </a:r>
          </a:p>
          <a:p>
            <a:pPr marL="285750" indent="-285750">
              <a:buFont typeface="Arial" panose="020B0604020202020204" pitchFamily="34" charset="0"/>
              <a:buChar char="•"/>
            </a:pPr>
            <a:r>
              <a:rPr lang="es-ES" dirty="0">
                <a:solidFill>
                  <a:schemeClr val="tx1"/>
                </a:solidFill>
                <a:latin typeface="Arial" panose="020B0604020202020204" pitchFamily="34" charset="0"/>
              </a:rPr>
              <a:t>Delirio</a:t>
            </a:r>
          </a:p>
        </p:txBody>
      </p:sp>
      <p:sp>
        <p:nvSpPr>
          <p:cNvPr id="19" name="Rectangle: Rounded Corners 18"/>
          <p:cNvSpPr/>
          <p:nvPr/>
        </p:nvSpPr>
        <p:spPr>
          <a:xfrm>
            <a:off x="4622873" y="3396722"/>
            <a:ext cx="2946254" cy="2493090"/>
          </a:xfrm>
          <a:prstGeom prst="roundRect">
            <a:avLst>
              <a:gd name="adj" fmla="val 6667"/>
            </a:avLst>
          </a:prstGeom>
          <a:ln w="19050">
            <a:solidFill>
              <a:schemeClr val="accent1"/>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es-ES" b="1" dirty="0">
                <a:solidFill>
                  <a:schemeClr val="tx1"/>
                </a:solidFill>
                <a:latin typeface="Arial" panose="020B0604020202020204" pitchFamily="34" charset="0"/>
              </a:rPr>
              <a:t>Fallo pulmonar</a:t>
            </a:r>
          </a:p>
          <a:p>
            <a:pPr marL="285750" indent="-285750">
              <a:buFont typeface="Arial" panose="020B0604020202020204" pitchFamily="34" charset="0"/>
              <a:buChar char="•"/>
            </a:pPr>
            <a:r>
              <a:rPr lang="es-ES" dirty="0">
                <a:solidFill>
                  <a:schemeClr val="tx1"/>
                </a:solidFill>
                <a:latin typeface="Arial" panose="020B0604020202020204" pitchFamily="34" charset="0"/>
              </a:rPr>
              <a:t>Saturación de oxígeno ≤90% (con aire ambiente)</a:t>
            </a:r>
          </a:p>
          <a:p>
            <a:pPr marL="285750" indent="-285750">
              <a:buFont typeface="Arial" panose="020B0604020202020204" pitchFamily="34" charset="0"/>
              <a:buChar char="•"/>
            </a:pPr>
            <a:r>
              <a:rPr lang="es-ES" dirty="0">
                <a:solidFill>
                  <a:schemeClr val="tx1"/>
                </a:solidFill>
                <a:latin typeface="Arial" panose="020B0604020202020204" pitchFamily="34" charset="0"/>
              </a:rPr>
              <a:t>Necesidad de presión positiva/ventilación</a:t>
            </a:r>
          </a:p>
        </p:txBody>
      </p:sp>
      <p:sp>
        <p:nvSpPr>
          <p:cNvPr id="10" name="Rectangle: Rounded Corners 9"/>
          <p:cNvSpPr/>
          <p:nvPr/>
        </p:nvSpPr>
        <p:spPr>
          <a:xfrm>
            <a:off x="797859" y="3396722"/>
            <a:ext cx="3576917" cy="2493090"/>
          </a:xfrm>
          <a:prstGeom prst="roundRect">
            <a:avLst>
              <a:gd name="adj" fmla="val 6667"/>
            </a:avLst>
          </a:prstGeom>
          <a:ln w="19050">
            <a:solidFill>
              <a:schemeClr val="accent1"/>
            </a:solidFill>
          </a:ln>
        </p:spPr>
        <p:style>
          <a:lnRef idx="2">
            <a:schemeClr val="accent3"/>
          </a:lnRef>
          <a:fillRef idx="1">
            <a:schemeClr val="lt1"/>
          </a:fillRef>
          <a:effectRef idx="0">
            <a:schemeClr val="accent3"/>
          </a:effectRef>
          <a:fontRef idx="minor">
            <a:schemeClr val="dk1"/>
          </a:fontRef>
        </p:style>
        <p:txBody>
          <a:bodyPr rtlCol="0" anchor="t"/>
          <a:lstStyle/>
          <a:p>
            <a:pPr algn="ctr"/>
            <a:r>
              <a:rPr lang="es-ES" b="1" dirty="0">
                <a:solidFill>
                  <a:schemeClr val="tx1"/>
                </a:solidFill>
                <a:latin typeface="Arial" panose="020B0604020202020204" pitchFamily="34" charset="0"/>
              </a:rPr>
              <a:t>Fallo renal</a:t>
            </a:r>
          </a:p>
          <a:p>
            <a:pPr marL="285750" indent="-285750">
              <a:buFont typeface="Arial" panose="020B0604020202020204" pitchFamily="34" charset="0"/>
              <a:buChar char="•"/>
            </a:pPr>
            <a:r>
              <a:rPr lang="es-ES" dirty="0">
                <a:solidFill>
                  <a:schemeClr val="tx1"/>
                </a:solidFill>
                <a:latin typeface="Arial" panose="020B0604020202020204" pitchFamily="34" charset="0"/>
              </a:rPr>
              <a:t>Creatinemia ≥2 veces el nivel</a:t>
            </a:r>
            <a:br/>
            <a:r>
              <a:rPr lang="es-ES" dirty="0">
                <a:solidFill>
                  <a:schemeClr val="tx1"/>
                </a:solidFill>
                <a:latin typeface="Arial" panose="020B0604020202020204" pitchFamily="34" charset="0"/>
              </a:rPr>
              <a:t>basal en el momento del TCMH</a:t>
            </a:r>
          </a:p>
          <a:p>
            <a:pPr marL="285750" indent="-285750">
              <a:buFont typeface="Arial" panose="020B0604020202020204" pitchFamily="34" charset="0"/>
              <a:buChar char="•"/>
            </a:pPr>
            <a:r>
              <a:rPr lang="es-ES" dirty="0">
                <a:solidFill>
                  <a:schemeClr val="tx1"/>
                </a:solidFill>
                <a:latin typeface="Arial" panose="020B0604020202020204" pitchFamily="34" charset="0"/>
              </a:rPr>
              <a:t>Aclaramiento de creatinina</a:t>
            </a:r>
            <a:br/>
            <a:r>
              <a:rPr lang="es-ES" dirty="0">
                <a:solidFill>
                  <a:schemeClr val="tx1"/>
                </a:solidFill>
                <a:latin typeface="Arial" panose="020B0604020202020204" pitchFamily="34" charset="0"/>
              </a:rPr>
              <a:t>≤50% del nivel en el momento del TCMH</a:t>
            </a:r>
          </a:p>
          <a:p>
            <a:pPr marL="285750" indent="-285750">
              <a:buFont typeface="Arial" panose="020B0604020202020204" pitchFamily="34" charset="0"/>
              <a:buChar char="•"/>
            </a:pPr>
            <a:r>
              <a:rPr lang="es-ES" dirty="0">
                <a:solidFill>
                  <a:schemeClr val="tx1"/>
                </a:solidFill>
                <a:latin typeface="Arial" panose="020B0604020202020204" pitchFamily="34" charset="0"/>
              </a:rPr>
              <a:t>Diálisis</a:t>
            </a:r>
          </a:p>
        </p:txBody>
      </p:sp>
      <p:sp>
        <p:nvSpPr>
          <p:cNvPr id="2" name="Title 1"/>
          <p:cNvSpPr>
            <a:spLocks noGrp="1"/>
          </p:cNvSpPr>
          <p:nvPr>
            <p:ph type="title"/>
          </p:nvPr>
        </p:nvSpPr>
        <p:spPr/>
        <p:txBody>
          <a:bodyPr>
            <a:normAutofit/>
          </a:bodyPr>
          <a:lstStyle/>
          <a:p>
            <a:r>
              <a:rPr lang="es-ES" dirty="0"/>
              <a:t>Criterios revisados del EBMT para el diagnóstico de la EVO: definición de DMO/FMO en adultos</a:t>
            </a:r>
          </a:p>
        </p:txBody>
      </p:sp>
      <p:sp>
        <p:nvSpPr>
          <p:cNvPr id="5" name="Text Placeholder 4"/>
          <p:cNvSpPr>
            <a:spLocks noGrp="1"/>
          </p:cNvSpPr>
          <p:nvPr>
            <p:ph type="body" sz="quarter" idx="10"/>
          </p:nvPr>
        </p:nvSpPr>
        <p:spPr/>
        <p:txBody>
          <a:bodyPr/>
          <a:lstStyle/>
          <a:p>
            <a:br/>
            <a:r>
              <a:rPr lang="es-ES" dirty="0">
                <a:latin typeface="Arial" panose="020B0604020202020204" pitchFamily="34" charset="0"/>
              </a:rPr>
              <a:t>Mohty M et al. </a:t>
            </a:r>
            <a:r>
              <a:rPr lang="es-ES" i="1" dirty="0">
                <a:latin typeface="Arial" panose="020B0604020202020204" pitchFamily="34" charset="0"/>
              </a:rPr>
              <a:t>Bone Marrow Transplant </a:t>
            </a:r>
            <a:r>
              <a:rPr lang="es-ES" dirty="0">
                <a:latin typeface="Arial" panose="020B0604020202020204" pitchFamily="34" charset="0"/>
              </a:rPr>
              <a:t>2016;51:906–12</a:t>
            </a:r>
          </a:p>
        </p:txBody>
      </p:sp>
      <p:sp>
        <p:nvSpPr>
          <p:cNvPr id="6" name="Text Placeholder 5"/>
          <p:cNvSpPr>
            <a:spLocks noGrp="1"/>
          </p:cNvSpPr>
          <p:nvPr>
            <p:ph type="body" sz="quarter" idx="11"/>
          </p:nvPr>
        </p:nvSpPr>
        <p:spPr/>
        <p:txBody>
          <a:bodyPr/>
          <a:lstStyle/>
          <a:p>
            <a:r>
              <a:rPr lang="es-ES" dirty="0"/>
              <a:t>DMO/FMO, disfunción </a:t>
            </a:r>
            <a:r>
              <a:rPr lang="es-ES" dirty="0" err="1"/>
              <a:t>multiorgánica</a:t>
            </a:r>
            <a:r>
              <a:rPr lang="es-ES" dirty="0"/>
              <a:t>/fallo </a:t>
            </a:r>
            <a:r>
              <a:rPr lang="es-ES" dirty="0" err="1"/>
              <a:t>multiorgánico</a:t>
            </a:r>
            <a:r>
              <a:rPr lang="es-ES" dirty="0"/>
              <a:t>; EBMT, siglas en inglés de la Sociedad Europea de Trasplante de Sangre y Médula Ósea; EVO, enfermedad </a:t>
            </a:r>
            <a:r>
              <a:rPr lang="es-ES" dirty="0" err="1"/>
              <a:t>venooclusiva</a:t>
            </a:r>
            <a:r>
              <a:rPr lang="es-ES" dirty="0"/>
              <a:t>; SNC, sistema nervioso central; </a:t>
            </a:r>
            <a:br>
              <a:rPr lang="es-ES" dirty="0"/>
            </a:br>
            <a:r>
              <a:rPr lang="es-ES" dirty="0"/>
              <a:t>TCMH, trasplante de células madre hematopoyéticas</a:t>
            </a:r>
          </a:p>
        </p:txBody>
      </p:sp>
      <p:sp>
        <p:nvSpPr>
          <p:cNvPr id="17" name="Rectangle: Rounded Corners 16"/>
          <p:cNvSpPr/>
          <p:nvPr/>
        </p:nvSpPr>
        <p:spPr>
          <a:xfrm>
            <a:off x="2571219" y="1346200"/>
            <a:ext cx="7049563" cy="1300685"/>
          </a:xfrm>
          <a:prstGeom prst="roundRect">
            <a:avLst/>
          </a:prstGeom>
          <a:solidFill>
            <a:schemeClr val="accent1"/>
          </a:solidFill>
          <a:ln w="19050">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400" b="1" dirty="0">
                <a:solidFill>
                  <a:schemeClr val="bg1"/>
                </a:solidFill>
                <a:latin typeface="Arial" panose="020B0604020202020204" pitchFamily="34" charset="0"/>
              </a:rPr>
              <a:t>DMO/FMO</a:t>
            </a:r>
          </a:p>
          <a:p>
            <a:pPr algn="ctr"/>
            <a:r>
              <a:rPr lang="es-ES" sz="2400" dirty="0">
                <a:solidFill>
                  <a:schemeClr val="bg1"/>
                </a:solidFill>
                <a:latin typeface="Arial" panose="020B0604020202020204" pitchFamily="34" charset="0"/>
              </a:rPr>
              <a:t>Desarrollo de disfunción fisiológica progresiva y potencialmente reversible en ≥2 órganos</a:t>
            </a:r>
            <a:endParaRPr lang="es-ES" sz="2400" dirty="0"/>
          </a:p>
        </p:txBody>
      </p:sp>
      <p:cxnSp>
        <p:nvCxnSpPr>
          <p:cNvPr id="9" name="Elbow Connector 8"/>
          <p:cNvCxnSpPr>
            <a:stCxn id="17" idx="2"/>
            <a:endCxn id="10" idx="0"/>
          </p:cNvCxnSpPr>
          <p:nvPr/>
        </p:nvCxnSpPr>
        <p:spPr>
          <a:xfrm rot="5400000">
            <a:off x="3966242" y="1266962"/>
            <a:ext cx="749837" cy="3509683"/>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17" idx="2"/>
            <a:endCxn id="20" idx="0"/>
          </p:cNvCxnSpPr>
          <p:nvPr/>
        </p:nvCxnSpPr>
        <p:spPr>
          <a:xfrm rot="16200000" flipH="1">
            <a:off x="7487956" y="1254929"/>
            <a:ext cx="740871" cy="3524781"/>
          </a:xfrm>
          <a:prstGeom prst="bentConnector3">
            <a:avLst>
              <a:gd name="adj1" fmla="val 5000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7" idx="2"/>
            <a:endCxn id="19" idx="0"/>
          </p:cNvCxnSpPr>
          <p:nvPr/>
        </p:nvCxnSpPr>
        <p:spPr>
          <a:xfrm flipH="1">
            <a:off x="6096000" y="2646885"/>
            <a:ext cx="1" cy="74983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678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Recomendaciones para la prevención de la EVO en receptores de TCMH</a:t>
            </a:r>
            <a:endParaRPr lang="es-ES" dirty="0"/>
          </a:p>
        </p:txBody>
      </p:sp>
      <p:sp>
        <p:nvSpPr>
          <p:cNvPr id="3" name="Content Placeholder 2"/>
          <p:cNvSpPr>
            <a:spLocks noGrp="1"/>
          </p:cNvSpPr>
          <p:nvPr>
            <p:ph idx="1"/>
          </p:nvPr>
        </p:nvSpPr>
        <p:spPr/>
        <p:txBody>
          <a:bodyPr>
            <a:normAutofit/>
          </a:bodyPr>
          <a:lstStyle/>
          <a:p>
            <a:r>
              <a:rPr lang="es-ES" sz="2400" dirty="0"/>
              <a:t>Evitar el uso de hepatotoxinas (p. ej. azoles, acetaminofén)</a:t>
            </a:r>
          </a:p>
          <a:p>
            <a:r>
              <a:rPr lang="es-ES" sz="2400" dirty="0"/>
              <a:t>Identificar interacciones entre medicamentos en regímenes preparatorios y modificar según proceda</a:t>
            </a:r>
          </a:p>
          <a:p>
            <a:r>
              <a:rPr lang="es-ES" sz="2400" dirty="0"/>
              <a:t>Ajustar la intensidad del régimen preparatorio en función del riesgo y según el índice de comorbilidad para el trasplante de células hematopoyéticas</a:t>
            </a:r>
          </a:p>
          <a:p>
            <a:r>
              <a:rPr lang="es-ES" sz="2400" dirty="0"/>
              <a:t>Monitorizar farmacológicamente la administración de busulfán (fundamentalmente en pacientes pediátricos), normalmente solo es necesario cuando el busulfán se administra por vía oral (no por vía iv)</a:t>
            </a:r>
          </a:p>
          <a:p>
            <a:r>
              <a:rPr lang="es-ES" sz="2400" dirty="0"/>
              <a:t>Evitar el uso de progesterona (noretisterona) y estrógeno, si es posible</a:t>
            </a:r>
          </a:p>
        </p:txBody>
      </p:sp>
      <p:sp>
        <p:nvSpPr>
          <p:cNvPr id="4" name="Text Placeholder 3"/>
          <p:cNvSpPr>
            <a:spLocks noGrp="1"/>
          </p:cNvSpPr>
          <p:nvPr>
            <p:ph type="body" sz="quarter" idx="10"/>
          </p:nvPr>
        </p:nvSpPr>
        <p:spPr/>
        <p:txBody>
          <a:bodyPr/>
          <a:lstStyle/>
          <a:p>
            <a:r>
              <a:rPr lang="es-ES"/>
              <a:t>Dalle JH, Giralt SA. </a:t>
            </a:r>
            <a:r>
              <a:rPr lang="es-ES" i="1" dirty="0"/>
              <a:t>Biol Blood Marrow Transplant </a:t>
            </a:r>
            <a:r>
              <a:rPr lang="es-ES"/>
              <a:t>2016;22:400–9</a:t>
            </a:r>
          </a:p>
        </p:txBody>
      </p:sp>
      <p:sp>
        <p:nvSpPr>
          <p:cNvPr id="5" name="Text Placeholder 4"/>
          <p:cNvSpPr>
            <a:spLocks noGrp="1"/>
          </p:cNvSpPr>
          <p:nvPr>
            <p:ph type="body" sz="quarter" idx="11"/>
          </p:nvPr>
        </p:nvSpPr>
        <p:spPr/>
        <p:txBody>
          <a:bodyPr/>
          <a:lstStyle/>
          <a:p>
            <a:r>
              <a:rPr lang="es-ES" dirty="0"/>
              <a:t>EVO, enfermedad </a:t>
            </a:r>
            <a:r>
              <a:rPr lang="es-ES" dirty="0" err="1"/>
              <a:t>venooclusiva</a:t>
            </a:r>
            <a:r>
              <a:rPr lang="es-ES" dirty="0"/>
              <a:t>; iv, intravenoso; TCMH, trasplante de células madre hematopoyéticas </a:t>
            </a:r>
          </a:p>
        </p:txBody>
      </p:sp>
    </p:spTree>
    <p:extLst>
      <p:ext uri="{BB962C8B-B14F-4D97-AF65-F5344CB8AC3E}">
        <p14:creationId xmlns:p14="http://schemas.microsoft.com/office/powerpoint/2010/main" val="2700668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s-ES">
                <a:latin typeface="Arial" charset="0"/>
                <a:cs typeface="Arial" charset="0"/>
              </a:rPr>
              <a:t>Fármacos implicados en la EVO</a:t>
            </a:r>
            <a:endParaRPr lang="en-GB">
              <a:latin typeface="Arial" charset="0"/>
              <a:cs typeface="Arial" charset="0"/>
            </a:endParaRPr>
          </a:p>
        </p:txBody>
      </p:sp>
      <p:sp>
        <p:nvSpPr>
          <p:cNvPr id="41987" name="Text Placeholder 3"/>
          <p:cNvSpPr>
            <a:spLocks noGrp="1"/>
          </p:cNvSpPr>
          <p:nvPr>
            <p:ph type="body" sz="quarter" idx="10"/>
          </p:nvPr>
        </p:nvSpPr>
        <p:spPr>
          <a:xfrm>
            <a:off x="98778" y="6384341"/>
            <a:ext cx="7296151" cy="400110"/>
          </a:xfrm>
        </p:spPr>
        <p:txBody>
          <a:bodyPr anchor="b">
            <a:spAutoFit/>
          </a:bodyPr>
          <a:lstStyle/>
          <a:p>
            <a:br>
              <a:rPr lang="es-ES" sz="1000" dirty="0">
                <a:latin typeface="Arial" charset="0"/>
                <a:cs typeface="Arial" charset="0"/>
              </a:rPr>
            </a:br>
            <a:r>
              <a:rPr lang="es-ES" sz="1000" dirty="0" err="1">
                <a:latin typeface="Arial" charset="0"/>
                <a:cs typeface="Arial" charset="0"/>
              </a:rPr>
              <a:t>DeLeve</a:t>
            </a:r>
            <a:r>
              <a:rPr lang="es-ES" sz="1000" dirty="0">
                <a:latin typeface="Arial" charset="0"/>
                <a:cs typeface="Arial" charset="0"/>
              </a:rPr>
              <a:t> LD et al. </a:t>
            </a:r>
            <a:r>
              <a:rPr lang="es-ES" sz="1000" i="1" dirty="0" err="1">
                <a:latin typeface="Arial" charset="0"/>
                <a:cs typeface="Arial" charset="0"/>
              </a:rPr>
              <a:t>Hepatology</a:t>
            </a:r>
            <a:r>
              <a:rPr lang="es-ES" sz="1000" dirty="0">
                <a:latin typeface="Arial" charset="0"/>
                <a:cs typeface="Arial" charset="0"/>
              </a:rPr>
              <a:t> 2009;49:1729–64; </a:t>
            </a:r>
            <a:r>
              <a:rPr lang="en-GB" dirty="0" err="1"/>
              <a:t>Kantarjian</a:t>
            </a:r>
            <a:r>
              <a:rPr lang="en-GB" dirty="0"/>
              <a:t> HM et al. </a:t>
            </a:r>
            <a:r>
              <a:rPr lang="en-GB" i="1" dirty="0"/>
              <a:t>N </a:t>
            </a:r>
            <a:r>
              <a:rPr lang="en-GB" i="1" dirty="0" err="1"/>
              <a:t>Engl</a:t>
            </a:r>
            <a:r>
              <a:rPr lang="en-GB" i="1" dirty="0"/>
              <a:t> J Med </a:t>
            </a:r>
            <a:r>
              <a:rPr lang="en-GB" dirty="0"/>
              <a:t>2016;375:740–53 </a:t>
            </a:r>
          </a:p>
        </p:txBody>
      </p:sp>
      <p:sp>
        <p:nvSpPr>
          <p:cNvPr id="2" name="Text Placeholder 1"/>
          <p:cNvSpPr>
            <a:spLocks noGrp="1"/>
          </p:cNvSpPr>
          <p:nvPr>
            <p:ph type="body" sz="quarter" idx="11"/>
          </p:nvPr>
        </p:nvSpPr>
        <p:spPr/>
        <p:txBody>
          <a:bodyPr/>
          <a:lstStyle/>
          <a:p>
            <a:r>
              <a:rPr lang="es-ES" dirty="0">
                <a:latin typeface="Arial" charset="0"/>
                <a:cs typeface="Arial" charset="0"/>
              </a:rPr>
              <a:t>*Se ha visto sólo en el contexto de regímenes de acondicionamiento con dosis altas para TCMH, </a:t>
            </a:r>
            <a:br>
              <a:rPr lang="es-ES" dirty="0">
                <a:latin typeface="Arial" charset="0"/>
                <a:cs typeface="Arial" charset="0"/>
              </a:rPr>
            </a:br>
            <a:r>
              <a:rPr lang="es-ES" dirty="0">
                <a:latin typeface="Arial" charset="0"/>
                <a:cs typeface="Arial" charset="0"/>
              </a:rPr>
              <a:t>ya sea con más de un fármaco o combinando fármacos e irradiación corporal total.</a:t>
            </a:r>
          </a:p>
          <a:p>
            <a:r>
              <a:rPr lang="es-ES" dirty="0"/>
              <a:t>EVO, enfermedad </a:t>
            </a:r>
            <a:r>
              <a:rPr lang="es-ES" dirty="0" err="1"/>
              <a:t>venooclusiva</a:t>
            </a:r>
            <a:endParaRPr lang="en-GB" dirty="0"/>
          </a:p>
        </p:txBody>
      </p:sp>
      <p:grpSp>
        <p:nvGrpSpPr>
          <p:cNvPr id="41988" name="Group 2"/>
          <p:cNvGrpSpPr>
            <a:grpSpLocks/>
          </p:cNvGrpSpPr>
          <p:nvPr/>
        </p:nvGrpSpPr>
        <p:grpSpPr bwMode="auto">
          <a:xfrm>
            <a:off x="1970089" y="1666553"/>
            <a:ext cx="8251825" cy="4032256"/>
            <a:chOff x="457200" y="1715666"/>
            <a:chExt cx="8250238" cy="3620879"/>
          </a:xfrm>
        </p:grpSpPr>
        <p:sp>
          <p:nvSpPr>
            <p:cNvPr id="7" name="Content Placeholder 4"/>
            <p:cNvSpPr txBox="1">
              <a:spLocks/>
            </p:cNvSpPr>
            <p:nvPr/>
          </p:nvSpPr>
          <p:spPr>
            <a:xfrm>
              <a:off x="457200" y="1715666"/>
              <a:ext cx="8250238" cy="3620879"/>
            </a:xfrm>
            <a:prstGeom prst="roundRect">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a:lstStyle/>
            <a:p>
              <a:pPr>
                <a:lnSpc>
                  <a:spcPct val="110000"/>
                </a:lnSpc>
                <a:spcBef>
                  <a:spcPct val="10000"/>
                </a:spcBef>
                <a:buClr>
                  <a:srgbClr val="FC1921"/>
                </a:buClr>
                <a:buFont typeface="Times" pitchFamily="18" charset="0"/>
                <a:buNone/>
                <a:defRPr/>
              </a:pPr>
              <a:r>
                <a:rPr lang="en-GB" sz="2800" b="1" dirty="0">
                  <a:solidFill>
                    <a:schemeClr val="accent1"/>
                  </a:solidFill>
                  <a:latin typeface="Arial" charset="0"/>
                  <a:cs typeface="Arial" charset="0"/>
                </a:rPr>
                <a:t>¡ADVERTENCIA! </a:t>
              </a:r>
            </a:p>
            <a:p>
              <a:pPr>
                <a:lnSpc>
                  <a:spcPct val="110000"/>
                </a:lnSpc>
                <a:spcBef>
                  <a:spcPct val="10000"/>
                </a:spcBef>
                <a:buClr>
                  <a:srgbClr val="FC1921"/>
                </a:buClr>
                <a:buFont typeface="Times" pitchFamily="18" charset="0"/>
                <a:buNone/>
                <a:defRPr/>
              </a:pPr>
              <a:r>
                <a:rPr lang="es-ES" sz="2000" b="1" dirty="0">
                  <a:solidFill>
                    <a:schemeClr val="accent1"/>
                  </a:solidFill>
                  <a:latin typeface="Arial" charset="0"/>
                  <a:cs typeface="Arial" charset="0"/>
                </a:rPr>
                <a:t>Los fármacos siguientes tienen una clara asociación con la EVO:</a:t>
              </a:r>
              <a:endParaRPr lang="en-GB" sz="2000" b="1" dirty="0">
                <a:solidFill>
                  <a:schemeClr val="accent1"/>
                </a:solidFill>
                <a:latin typeface="Arial" charset="0"/>
                <a:cs typeface="Arial" charset="0"/>
              </a:endParaRPr>
            </a:p>
          </p:txBody>
        </p:sp>
        <p:sp>
          <p:nvSpPr>
            <p:cNvPr id="41990" name="TextBox 8"/>
            <p:cNvSpPr txBox="1">
              <a:spLocks noChangeArrowheads="1"/>
            </p:cNvSpPr>
            <p:nvPr/>
          </p:nvSpPr>
          <p:spPr bwMode="auto">
            <a:xfrm>
              <a:off x="838127" y="2957074"/>
              <a:ext cx="3291842" cy="2017553"/>
            </a:xfrm>
            <a:prstGeom prst="rect">
              <a:avLst/>
            </a:prstGeom>
            <a:noFill/>
            <a:ln w="9525">
              <a:noFill/>
              <a:miter lim="800000"/>
              <a:headEnd/>
              <a:tailEnd/>
            </a:ln>
          </p:spPr>
          <p:txBody>
            <a:bodyPr>
              <a:spAutoFit/>
            </a:bodyPr>
            <a:lstStyle/>
            <a:p>
              <a:pPr marL="342900" indent="-342900">
                <a:spcBef>
                  <a:spcPct val="20000"/>
                </a:spcBef>
                <a:buClr>
                  <a:srgbClr val="8A8A8D"/>
                </a:buClr>
                <a:buSzPct val="100000"/>
                <a:buFont typeface="Arial" charset="0"/>
                <a:buChar char="•"/>
              </a:pPr>
              <a:r>
                <a:rPr lang="en-GB" sz="2000" dirty="0"/>
                <a:t>6-mercaptopurina</a:t>
              </a:r>
            </a:p>
            <a:p>
              <a:pPr marL="342900" indent="-342900">
                <a:spcBef>
                  <a:spcPct val="20000"/>
                </a:spcBef>
                <a:buClr>
                  <a:srgbClr val="8A8A8D"/>
                </a:buClr>
                <a:buSzPct val="100000"/>
                <a:buFont typeface="Arial" charset="0"/>
                <a:buChar char="•"/>
              </a:pPr>
              <a:r>
                <a:rPr lang="en-GB" sz="2000" dirty="0"/>
                <a:t>6-tioguanina</a:t>
              </a:r>
            </a:p>
            <a:p>
              <a:pPr marL="342900" indent="-342900">
                <a:spcBef>
                  <a:spcPct val="20000"/>
                </a:spcBef>
                <a:buClr>
                  <a:srgbClr val="8A8A8D"/>
                </a:buClr>
                <a:buSzPct val="100000"/>
                <a:buFont typeface="Arial" charset="0"/>
                <a:buChar char="•"/>
              </a:pPr>
              <a:r>
                <a:rPr lang="en-GB" sz="2000" dirty="0" err="1"/>
                <a:t>Actinomicina</a:t>
              </a:r>
              <a:r>
                <a:rPr lang="en-GB" sz="2000" dirty="0"/>
                <a:t> D</a:t>
              </a:r>
            </a:p>
            <a:p>
              <a:pPr marL="342900" indent="-342900">
                <a:spcBef>
                  <a:spcPct val="20000"/>
                </a:spcBef>
                <a:buClr>
                  <a:srgbClr val="8A8A8D"/>
                </a:buClr>
                <a:buSzPct val="100000"/>
                <a:buFont typeface="Arial" charset="0"/>
                <a:buChar char="•"/>
              </a:pPr>
              <a:r>
                <a:rPr lang="en-GB" sz="2000" dirty="0" err="1"/>
                <a:t>Azatioprina</a:t>
              </a:r>
              <a:endParaRPr lang="en-GB" sz="2000" dirty="0"/>
            </a:p>
            <a:p>
              <a:pPr marL="342900" indent="-342900">
                <a:spcBef>
                  <a:spcPct val="20000"/>
                </a:spcBef>
                <a:buClr>
                  <a:srgbClr val="8A8A8D"/>
                </a:buClr>
                <a:buSzPct val="100000"/>
                <a:buFont typeface="Arial" charset="0"/>
                <a:buChar char="•"/>
              </a:pPr>
              <a:r>
                <a:rPr lang="en-GB" sz="2000" dirty="0" err="1"/>
                <a:t>Busulfán</a:t>
              </a:r>
              <a:r>
                <a:rPr lang="en-GB" sz="2000" dirty="0"/>
                <a:t>*</a:t>
              </a:r>
            </a:p>
            <a:p>
              <a:pPr marL="342900" indent="-342900">
                <a:spcBef>
                  <a:spcPct val="20000"/>
                </a:spcBef>
                <a:buClr>
                  <a:srgbClr val="8A8A8D"/>
                </a:buClr>
                <a:buSzPct val="100000"/>
                <a:buFont typeface="Arial" charset="0"/>
                <a:buChar char="•"/>
              </a:pPr>
              <a:r>
                <a:rPr lang="en-GB" sz="2000" dirty="0" err="1"/>
                <a:t>Citarabina</a:t>
              </a:r>
              <a:endParaRPr lang="en-GB" sz="2000" dirty="0"/>
            </a:p>
          </p:txBody>
        </p:sp>
        <p:sp>
          <p:nvSpPr>
            <p:cNvPr id="41991" name="TextBox 10"/>
            <p:cNvSpPr txBox="1">
              <a:spLocks noChangeArrowheads="1"/>
            </p:cNvSpPr>
            <p:nvPr/>
          </p:nvSpPr>
          <p:spPr bwMode="auto">
            <a:xfrm>
              <a:off x="4402966" y="2972542"/>
              <a:ext cx="3650548" cy="2349205"/>
            </a:xfrm>
            <a:prstGeom prst="rect">
              <a:avLst/>
            </a:prstGeom>
            <a:noFill/>
            <a:ln w="9525">
              <a:noFill/>
              <a:miter lim="800000"/>
              <a:headEnd/>
              <a:tailEnd/>
            </a:ln>
          </p:spPr>
          <p:txBody>
            <a:bodyPr>
              <a:spAutoFit/>
            </a:bodyPr>
            <a:lstStyle/>
            <a:p>
              <a:pPr marL="342900" indent="-342900">
                <a:spcBef>
                  <a:spcPct val="20000"/>
                </a:spcBef>
                <a:buClr>
                  <a:srgbClr val="8A8A8D"/>
                </a:buClr>
                <a:buSzPct val="100000"/>
                <a:buFont typeface="Arial" charset="0"/>
                <a:buChar char="•"/>
              </a:pPr>
              <a:r>
                <a:rPr lang="en-GB" sz="2000" dirty="0" err="1"/>
                <a:t>Ciclofosfamida</a:t>
              </a:r>
              <a:r>
                <a:rPr lang="en-GB" sz="2000" dirty="0"/>
                <a:t>*</a:t>
              </a:r>
            </a:p>
            <a:p>
              <a:pPr marL="342900" indent="-342900">
                <a:spcBef>
                  <a:spcPct val="20000"/>
                </a:spcBef>
                <a:buClr>
                  <a:srgbClr val="8A8A8D"/>
                </a:buClr>
                <a:buSzPct val="100000"/>
                <a:buFont typeface="Arial" charset="0"/>
                <a:buChar char="•"/>
              </a:pPr>
              <a:r>
                <a:rPr lang="en-GB" sz="2000" dirty="0" err="1"/>
                <a:t>Dacarbazina</a:t>
              </a:r>
              <a:endParaRPr lang="en-GB" sz="2000" dirty="0"/>
            </a:p>
            <a:p>
              <a:pPr marL="342900" indent="-342900">
                <a:spcBef>
                  <a:spcPct val="20000"/>
                </a:spcBef>
                <a:buClr>
                  <a:srgbClr val="8A8A8D"/>
                </a:buClr>
                <a:buSzPct val="100000"/>
                <a:buFont typeface="Arial" charset="0"/>
                <a:buChar char="•"/>
              </a:pPr>
              <a:r>
                <a:rPr lang="en-GB" sz="2000" dirty="0" err="1"/>
                <a:t>Gemtuzumab-ozogamicina</a:t>
              </a:r>
              <a:endParaRPr lang="en-GB" sz="2000" dirty="0"/>
            </a:p>
            <a:p>
              <a:pPr marL="342900" indent="-342900">
                <a:spcBef>
                  <a:spcPct val="20000"/>
                </a:spcBef>
                <a:buClr>
                  <a:srgbClr val="8A8A8D"/>
                </a:buClr>
                <a:buSzPct val="100000"/>
                <a:buFont typeface="Arial" charset="0"/>
                <a:buChar char="•"/>
              </a:pPr>
              <a:r>
                <a:rPr lang="en-GB" sz="2000" dirty="0" err="1"/>
                <a:t>Inotuzumab-ozogamicina</a:t>
              </a:r>
              <a:endParaRPr lang="en-GB" sz="2000" dirty="0"/>
            </a:p>
            <a:p>
              <a:pPr marL="342900" indent="-342900">
                <a:spcBef>
                  <a:spcPct val="20000"/>
                </a:spcBef>
                <a:buClr>
                  <a:srgbClr val="8A8A8D"/>
                </a:buClr>
                <a:buSzPct val="100000"/>
                <a:buFont typeface="Arial" charset="0"/>
                <a:buChar char="•"/>
              </a:pPr>
              <a:r>
                <a:rPr lang="en-GB" sz="2000" dirty="0" err="1"/>
                <a:t>Melfalán</a:t>
              </a:r>
              <a:r>
                <a:rPr lang="en-GB" sz="2000" dirty="0"/>
                <a:t>*</a:t>
              </a:r>
            </a:p>
            <a:p>
              <a:pPr marL="342900" indent="-342900">
                <a:spcBef>
                  <a:spcPct val="20000"/>
                </a:spcBef>
                <a:buClr>
                  <a:srgbClr val="8A8A8D"/>
                </a:buClr>
                <a:buSzPct val="100000"/>
                <a:buFont typeface="Arial" charset="0"/>
                <a:buChar char="•"/>
              </a:pPr>
              <a:r>
                <a:rPr lang="en-GB" sz="2000" dirty="0" err="1"/>
                <a:t>Oxaliplatino</a:t>
              </a:r>
              <a:endParaRPr lang="en-GB" sz="2000" dirty="0"/>
            </a:p>
            <a:p>
              <a:pPr marL="342900" indent="-342900">
                <a:spcBef>
                  <a:spcPct val="20000"/>
                </a:spcBef>
                <a:buClr>
                  <a:srgbClr val="8A8A8D"/>
                </a:buClr>
                <a:buSzPct val="100000"/>
                <a:buFont typeface="Arial" charset="0"/>
                <a:buChar char="•"/>
              </a:pPr>
              <a:r>
                <a:rPr lang="en-GB" sz="2000" dirty="0" err="1"/>
                <a:t>Uretano</a:t>
              </a:r>
              <a:endParaRPr lang="en-GB" sz="2000" dirty="0"/>
            </a:p>
          </p:txBody>
        </p:sp>
      </p:grpSp>
    </p:spTree>
    <p:extLst>
      <p:ext uri="{BB962C8B-B14F-4D97-AF65-F5344CB8AC3E}">
        <p14:creationId xmlns:p14="http://schemas.microsoft.com/office/powerpoint/2010/main" val="421620398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Cómo usar los módulos del programa formativo sobre enfermedad </a:t>
            </a:r>
            <a:r>
              <a:rPr lang="es-ES" dirty="0" err="1"/>
              <a:t>venooclusiva</a:t>
            </a:r>
            <a:r>
              <a:rPr lang="es-ES" dirty="0"/>
              <a:t> (EVO)</a:t>
            </a:r>
            <a:endParaRPr lang="en-GB" dirty="0"/>
          </a:p>
        </p:txBody>
      </p:sp>
      <p:sp>
        <p:nvSpPr>
          <p:cNvPr id="3" name="Content Placeholder 2"/>
          <p:cNvSpPr>
            <a:spLocks noGrp="1"/>
          </p:cNvSpPr>
          <p:nvPr>
            <p:ph idx="1"/>
          </p:nvPr>
        </p:nvSpPr>
        <p:spPr/>
        <p:txBody>
          <a:bodyPr>
            <a:normAutofit lnSpcReduction="10000"/>
          </a:bodyPr>
          <a:lstStyle/>
          <a:p>
            <a:r>
              <a:rPr lang="es-ES" sz="2400" dirty="0"/>
              <a:t>Descargue en su equipo la carpeta con todos los módulos. Esto garantizará un correcto funcionamiento de los enlaces entre módulos</a:t>
            </a:r>
          </a:p>
          <a:p>
            <a:r>
              <a:rPr lang="es-ES" sz="2400" dirty="0"/>
              <a:t>Para navegar por los módulos, use el modo de presentación de diapositivas Encontrará enlaces a contenidos de otros módulos, información adicional y referencias externas</a:t>
            </a:r>
          </a:p>
          <a:p>
            <a:r>
              <a:rPr lang="es-ES" sz="2400" dirty="0"/>
              <a:t>El icono       indica que hay más información disponible sobre el tema. Haga clic en el símbolo para acceder a la información adicional. Para volver</a:t>
            </a:r>
            <a:br>
              <a:rPr lang="es-ES" sz="2400" dirty="0"/>
            </a:br>
            <a:r>
              <a:rPr lang="es-ES" sz="2400" dirty="0"/>
              <a:t>a la diapositiva que estaba viendo, simplemente avance hasta la siguiente</a:t>
            </a:r>
            <a:br>
              <a:rPr lang="es-ES" sz="2400" dirty="0"/>
            </a:br>
            <a:r>
              <a:rPr lang="es-ES" sz="2400" dirty="0"/>
              <a:t>diapositiva</a:t>
            </a:r>
          </a:p>
          <a:p>
            <a:r>
              <a:rPr lang="es-ES" sz="2400" dirty="0"/>
              <a:t>Algunas secciones incluyen vídeos que podrá visualizar haciendo clic en el botón de reproducción de cada diapositiva</a:t>
            </a:r>
          </a:p>
          <a:p>
            <a:r>
              <a:rPr lang="es-ES" sz="2400" dirty="0"/>
              <a:t>Las preguntas de opción múltiple al final de cada módulo le permiten probar sus conocimientos</a:t>
            </a:r>
          </a:p>
          <a:p>
            <a:endParaRPr lang="en-GB" sz="2400"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pic>
        <p:nvPicPr>
          <p:cNvPr id="6" name="Picture 5"/>
          <p:cNvPicPr>
            <a:picLocks noChangeAspect="1"/>
          </p:cNvPicPr>
          <p:nvPr/>
        </p:nvPicPr>
        <p:blipFill>
          <a:blip r:embed="rId2">
            <a:duotone>
              <a:srgbClr val="00979E">
                <a:shade val="45000"/>
                <a:satMod val="135000"/>
              </a:srgbClr>
              <a:prstClr val="white"/>
            </a:duotone>
          </a:blip>
          <a:stretch>
            <a:fillRect/>
          </a:stretch>
        </p:blipFill>
        <p:spPr>
          <a:xfrm>
            <a:off x="1955576" y="3097551"/>
            <a:ext cx="324000" cy="324000"/>
          </a:xfrm>
          <a:prstGeom prst="rect">
            <a:avLst/>
          </a:prstGeom>
        </p:spPr>
      </p:pic>
    </p:spTree>
    <p:extLst>
      <p:ext uri="{BB962C8B-B14F-4D97-AF65-F5344CB8AC3E}">
        <p14:creationId xmlns:p14="http://schemas.microsoft.com/office/powerpoint/2010/main" val="1054014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Riesgo de EVO con nuevas terapias - inotuzumab ozogamicina</a:t>
            </a:r>
            <a:endParaRPr lang="es-ES" dirty="0"/>
          </a:p>
        </p:txBody>
      </p:sp>
      <p:sp>
        <p:nvSpPr>
          <p:cNvPr id="3" name="Text Placeholder 2"/>
          <p:cNvSpPr>
            <a:spLocks noGrp="1"/>
          </p:cNvSpPr>
          <p:nvPr>
            <p:ph type="body" sz="quarter" idx="10"/>
          </p:nvPr>
        </p:nvSpPr>
        <p:spPr/>
        <p:txBody>
          <a:bodyPr/>
          <a:lstStyle/>
          <a:p>
            <a:r>
              <a:rPr lang="es-ES"/>
              <a:t>Kantarjian HM et al. </a:t>
            </a:r>
            <a:r>
              <a:rPr lang="es-ES" i="1" dirty="0"/>
              <a:t>N Engl J Med </a:t>
            </a:r>
            <a:r>
              <a:rPr lang="es-ES"/>
              <a:t>2016;375:740–53</a:t>
            </a:r>
          </a:p>
        </p:txBody>
      </p:sp>
      <p:graphicFrame>
        <p:nvGraphicFramePr>
          <p:cNvPr id="7" name="Chart 6"/>
          <p:cNvGraphicFramePr/>
          <p:nvPr>
            <p:extLst>
              <p:ext uri="{D42A27DB-BD31-4B8C-83A1-F6EECF244321}">
                <p14:modId xmlns:p14="http://schemas.microsoft.com/office/powerpoint/2010/main" val="1511686459"/>
              </p:ext>
            </p:extLst>
          </p:nvPr>
        </p:nvGraphicFramePr>
        <p:xfrm>
          <a:off x="863600" y="1372994"/>
          <a:ext cx="10895781" cy="4794176"/>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4"/>
          <p:cNvSpPr>
            <a:spLocks noGrp="1"/>
          </p:cNvSpPr>
          <p:nvPr>
            <p:ph type="body" sz="quarter" idx="11"/>
          </p:nvPr>
        </p:nvSpPr>
        <p:spPr>
          <a:xfrm>
            <a:off x="3077030" y="6484654"/>
            <a:ext cx="9018978" cy="299797"/>
          </a:xfrm>
        </p:spPr>
        <p:txBody>
          <a:bodyPr/>
          <a:lstStyle/>
          <a:p>
            <a:r>
              <a:rPr lang="es-ES" dirty="0"/>
              <a:t>El grupo en terapia estándar recibió uno de los tres regímenes siguientes a discreción del investigador: Terapia FLAG durante hasta cuatro ciclos de 28 días; </a:t>
            </a:r>
            <a:r>
              <a:rPr lang="es-ES" dirty="0" err="1"/>
              <a:t>citarabina</a:t>
            </a:r>
            <a:r>
              <a:rPr lang="es-ES" dirty="0"/>
              <a:t> más </a:t>
            </a:r>
            <a:r>
              <a:rPr lang="es-ES" dirty="0" err="1"/>
              <a:t>mitoxantrona</a:t>
            </a:r>
            <a:r>
              <a:rPr lang="es-ES" dirty="0"/>
              <a:t> durante hasta cuatro ciclos de 15-20 días; o </a:t>
            </a:r>
            <a:r>
              <a:rPr lang="es-ES" dirty="0" err="1"/>
              <a:t>citarabina</a:t>
            </a:r>
            <a:r>
              <a:rPr lang="es-ES" dirty="0"/>
              <a:t> a altas dosis durante hasta un ciclo de 12 dosis; </a:t>
            </a:r>
          </a:p>
          <a:p>
            <a:r>
              <a:rPr lang="es-ES" dirty="0"/>
              <a:t>*Todos los casos graves de EVO (por cualquier causa) ocurridos en los dos años posteriores a la aleatorización.</a:t>
            </a:r>
            <a:br>
              <a:rPr dirty="0"/>
            </a:br>
            <a:r>
              <a:rPr lang="es-ES" dirty="0"/>
              <a:t>EVO, enfermedad </a:t>
            </a:r>
            <a:r>
              <a:rPr lang="es-ES" dirty="0" err="1"/>
              <a:t>venooclusiva</a:t>
            </a:r>
            <a:r>
              <a:rPr lang="es-ES" dirty="0"/>
              <a:t>; RAG, reacción adversa grave </a:t>
            </a:r>
          </a:p>
        </p:txBody>
      </p:sp>
      <p:sp>
        <p:nvSpPr>
          <p:cNvPr id="9" name="Rectangle 8"/>
          <p:cNvSpPr/>
          <p:nvPr/>
        </p:nvSpPr>
        <p:spPr>
          <a:xfrm>
            <a:off x="10090764" y="4275612"/>
            <a:ext cx="1417077" cy="18374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xtBox 9"/>
          <p:cNvSpPr txBox="1"/>
          <p:nvPr/>
        </p:nvSpPr>
        <p:spPr>
          <a:xfrm>
            <a:off x="8181493" y="1863250"/>
            <a:ext cx="3423732"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Población de seguridad: N=259 pacientes que recibieron al menos una dosis del régimen asignado</a:t>
            </a:r>
          </a:p>
        </p:txBody>
      </p:sp>
      <p:sp>
        <p:nvSpPr>
          <p:cNvPr id="13" name="TextBox 12"/>
          <p:cNvSpPr txBox="1"/>
          <p:nvPr/>
        </p:nvSpPr>
        <p:spPr>
          <a:xfrm>
            <a:off x="2219117" y="5785326"/>
            <a:ext cx="3545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96CA12">
                    <a:lumMod val="75000"/>
                  </a:srgbClr>
                </a:solidFill>
                <a:effectLst/>
                <a:uLnTx/>
                <a:uFillTx/>
                <a:latin typeface="Arial" panose="020B0604020202020204"/>
                <a:ea typeface="+mn-ea"/>
                <a:cs typeface="+mn-cs"/>
              </a:rPr>
              <a:t>67</a:t>
            </a:r>
          </a:p>
        </p:txBody>
      </p:sp>
      <p:sp>
        <p:nvSpPr>
          <p:cNvPr id="14" name="TextBox 13"/>
          <p:cNvSpPr txBox="1"/>
          <p:nvPr/>
        </p:nvSpPr>
        <p:spPr>
          <a:xfrm>
            <a:off x="2759370" y="5785326"/>
            <a:ext cx="3545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60060"/>
                </a:solidFill>
                <a:effectLst/>
                <a:uLnTx/>
                <a:uFillTx/>
                <a:latin typeface="Arial" panose="020B0604020202020204"/>
                <a:ea typeface="+mn-ea"/>
                <a:cs typeface="+mn-cs"/>
              </a:rPr>
              <a:t>55</a:t>
            </a:r>
          </a:p>
        </p:txBody>
      </p:sp>
      <p:sp>
        <p:nvSpPr>
          <p:cNvPr id="15" name="TextBox 14"/>
          <p:cNvSpPr txBox="1"/>
          <p:nvPr/>
        </p:nvSpPr>
        <p:spPr>
          <a:xfrm>
            <a:off x="3847614" y="5785326"/>
            <a:ext cx="3545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96CA12">
                    <a:lumMod val="75000"/>
                  </a:srgbClr>
                </a:solidFill>
                <a:effectLst/>
                <a:uLnTx/>
                <a:uFillTx/>
                <a:latin typeface="Arial" panose="020B0604020202020204"/>
                <a:ea typeface="+mn-ea"/>
                <a:cs typeface="+mn-cs"/>
              </a:rPr>
              <a:t>16</a:t>
            </a:r>
          </a:p>
        </p:txBody>
      </p:sp>
      <p:sp>
        <p:nvSpPr>
          <p:cNvPr id="16" name="TextBox 15"/>
          <p:cNvSpPr txBox="1"/>
          <p:nvPr/>
        </p:nvSpPr>
        <p:spPr>
          <a:xfrm>
            <a:off x="4397698" y="5785326"/>
            <a:ext cx="3545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60060"/>
                </a:solidFill>
                <a:effectLst/>
                <a:uLnTx/>
                <a:uFillTx/>
                <a:latin typeface="Arial" panose="020B0604020202020204"/>
                <a:ea typeface="+mn-ea"/>
                <a:cs typeface="+mn-cs"/>
              </a:rPr>
              <a:t>22</a:t>
            </a:r>
          </a:p>
        </p:txBody>
      </p:sp>
      <p:sp>
        <p:nvSpPr>
          <p:cNvPr id="17" name="TextBox 16"/>
          <p:cNvSpPr txBox="1"/>
          <p:nvPr/>
        </p:nvSpPr>
        <p:spPr>
          <a:xfrm>
            <a:off x="5529552"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96CA12">
                    <a:lumMod val="75000"/>
                  </a:srgbClr>
                </a:solidFill>
                <a:effectLst/>
                <a:uLnTx/>
                <a:uFillTx/>
                <a:latin typeface="Arial" panose="020B0604020202020204"/>
                <a:ea typeface="+mn-ea"/>
                <a:cs typeface="+mn-cs"/>
              </a:rPr>
              <a:t>3</a:t>
            </a:r>
          </a:p>
        </p:txBody>
      </p:sp>
      <p:sp>
        <p:nvSpPr>
          <p:cNvPr id="18" name="TextBox 17"/>
          <p:cNvSpPr txBox="1"/>
          <p:nvPr/>
        </p:nvSpPr>
        <p:spPr>
          <a:xfrm>
            <a:off x="6079636"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60060"/>
                </a:solidFill>
                <a:effectLst/>
                <a:uLnTx/>
                <a:uFillTx/>
                <a:latin typeface="Arial" panose="020B0604020202020204"/>
                <a:ea typeface="+mn-ea"/>
                <a:cs typeface="+mn-cs"/>
              </a:rPr>
              <a:t>6</a:t>
            </a:r>
          </a:p>
        </p:txBody>
      </p:sp>
      <p:sp>
        <p:nvSpPr>
          <p:cNvPr id="19" name="TextBox 18"/>
          <p:cNvSpPr txBox="1"/>
          <p:nvPr/>
        </p:nvSpPr>
        <p:spPr>
          <a:xfrm>
            <a:off x="7145562"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96CA12">
                    <a:lumMod val="75000"/>
                  </a:srgbClr>
                </a:solidFill>
                <a:effectLst/>
                <a:uLnTx/>
                <a:uFillTx/>
                <a:latin typeface="Arial" panose="020B0604020202020204"/>
                <a:ea typeface="+mn-ea"/>
                <a:cs typeface="+mn-cs"/>
              </a:rPr>
              <a:t>4</a:t>
            </a:r>
          </a:p>
        </p:txBody>
      </p:sp>
      <p:sp>
        <p:nvSpPr>
          <p:cNvPr id="20" name="TextBox 19"/>
          <p:cNvSpPr txBox="1"/>
          <p:nvPr/>
        </p:nvSpPr>
        <p:spPr>
          <a:xfrm>
            <a:off x="7695644"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60060"/>
                </a:solidFill>
                <a:effectLst/>
                <a:uLnTx/>
                <a:uFillTx/>
                <a:latin typeface="Arial" panose="020B0604020202020204"/>
                <a:ea typeface="+mn-ea"/>
                <a:cs typeface="+mn-cs"/>
              </a:rPr>
              <a:t>3</a:t>
            </a:r>
          </a:p>
        </p:txBody>
      </p:sp>
      <p:sp>
        <p:nvSpPr>
          <p:cNvPr id="21" name="TextBox 20"/>
          <p:cNvSpPr txBox="1"/>
          <p:nvPr/>
        </p:nvSpPr>
        <p:spPr>
          <a:xfrm>
            <a:off x="8780254"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96CA12">
                    <a:lumMod val="75000"/>
                  </a:srgbClr>
                </a:solidFill>
                <a:effectLst/>
                <a:uLnTx/>
                <a:uFillTx/>
                <a:latin typeface="Arial" panose="020B0604020202020204"/>
                <a:ea typeface="+mn-ea"/>
                <a:cs typeface="+mn-cs"/>
              </a:rPr>
              <a:t>5</a:t>
            </a:r>
          </a:p>
        </p:txBody>
      </p:sp>
      <p:sp>
        <p:nvSpPr>
          <p:cNvPr id="22" name="TextBox 21"/>
          <p:cNvSpPr txBox="1"/>
          <p:nvPr/>
        </p:nvSpPr>
        <p:spPr>
          <a:xfrm>
            <a:off x="9330341"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60060"/>
                </a:solidFill>
                <a:effectLst/>
                <a:uLnTx/>
                <a:uFillTx/>
                <a:latin typeface="Arial" panose="020B0604020202020204"/>
                <a:ea typeface="+mn-ea"/>
                <a:cs typeface="+mn-cs"/>
              </a:rPr>
              <a:t>2</a:t>
            </a:r>
          </a:p>
        </p:txBody>
      </p:sp>
      <p:sp>
        <p:nvSpPr>
          <p:cNvPr id="23" name="TextBox 22"/>
          <p:cNvSpPr txBox="1"/>
          <p:nvPr/>
        </p:nvSpPr>
        <p:spPr>
          <a:xfrm>
            <a:off x="10373526" y="5785326"/>
            <a:ext cx="35458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96CA12">
                    <a:lumMod val="75000"/>
                  </a:srgbClr>
                </a:solidFill>
                <a:effectLst/>
                <a:uLnTx/>
                <a:uFillTx/>
                <a:latin typeface="Arial" panose="020B0604020202020204"/>
                <a:ea typeface="+mn-ea"/>
                <a:cs typeface="+mn-cs"/>
              </a:rPr>
              <a:t>15</a:t>
            </a:r>
          </a:p>
        </p:txBody>
      </p:sp>
      <p:sp>
        <p:nvSpPr>
          <p:cNvPr id="24" name="TextBox 23"/>
          <p:cNvSpPr txBox="1"/>
          <p:nvPr/>
        </p:nvSpPr>
        <p:spPr>
          <a:xfrm>
            <a:off x="10945890" y="5785326"/>
            <a:ext cx="269626"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E60060"/>
                </a:solidFill>
                <a:effectLst/>
                <a:uLnTx/>
                <a:uFillTx/>
                <a:latin typeface="Arial" panose="020B0604020202020204"/>
                <a:ea typeface="+mn-ea"/>
                <a:cs typeface="+mn-cs"/>
              </a:rPr>
              <a:t>1</a:t>
            </a:r>
          </a:p>
        </p:txBody>
      </p:sp>
      <p:sp>
        <p:nvSpPr>
          <p:cNvPr id="25" name="Rectangle 24"/>
          <p:cNvSpPr/>
          <p:nvPr/>
        </p:nvSpPr>
        <p:spPr>
          <a:xfrm>
            <a:off x="834180" y="5785326"/>
            <a:ext cx="1234633"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Arial" panose="020B0604020202020204"/>
                <a:ea typeface="+mn-ea"/>
                <a:cs typeface="+mn-cs"/>
              </a:rPr>
              <a:t>N. º pacientes (n)</a:t>
            </a:r>
          </a:p>
        </p:txBody>
      </p:sp>
      <p:sp>
        <p:nvSpPr>
          <p:cNvPr id="5" name="TextBox 4"/>
          <p:cNvSpPr txBox="1"/>
          <p:nvPr/>
        </p:nvSpPr>
        <p:spPr>
          <a:xfrm>
            <a:off x="1812195" y="5277746"/>
            <a:ext cx="167706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Cualquier reacción</a:t>
            </a:r>
          </a:p>
        </p:txBody>
      </p:sp>
      <p:sp>
        <p:nvSpPr>
          <p:cNvPr id="26" name="TextBox 25"/>
          <p:cNvSpPr txBox="1"/>
          <p:nvPr/>
        </p:nvSpPr>
        <p:spPr>
          <a:xfrm>
            <a:off x="3713836" y="5279805"/>
            <a:ext cx="112883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Neutropenia</a:t>
            </a:r>
            <a:br>
              <a:rPr kumimoji="0"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febril</a:t>
            </a:r>
          </a:p>
        </p:txBody>
      </p:sp>
      <p:sp>
        <p:nvSpPr>
          <p:cNvPr id="27" name="TextBox 26"/>
          <p:cNvSpPr txBox="1"/>
          <p:nvPr/>
        </p:nvSpPr>
        <p:spPr>
          <a:xfrm>
            <a:off x="5554495" y="5277742"/>
            <a:ext cx="107112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Septicemia</a:t>
            </a:r>
          </a:p>
        </p:txBody>
      </p:sp>
      <p:sp>
        <p:nvSpPr>
          <p:cNvPr id="28" name="TextBox 27"/>
          <p:cNvSpPr txBox="1"/>
          <p:nvPr/>
        </p:nvSpPr>
        <p:spPr>
          <a:xfrm>
            <a:off x="7153000" y="5284594"/>
            <a:ext cx="7825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Pirexia</a:t>
            </a:r>
          </a:p>
        </p:txBody>
      </p:sp>
      <p:sp>
        <p:nvSpPr>
          <p:cNvPr id="29" name="TextBox 28"/>
          <p:cNvSpPr txBox="1"/>
          <p:nvPr/>
        </p:nvSpPr>
        <p:spPr>
          <a:xfrm>
            <a:off x="8618222" y="5284589"/>
            <a:ext cx="11192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Progresión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enfermedad</a:t>
            </a:r>
          </a:p>
        </p:txBody>
      </p:sp>
      <p:sp>
        <p:nvSpPr>
          <p:cNvPr id="30" name="TextBox 29"/>
          <p:cNvSpPr txBox="1"/>
          <p:nvPr/>
        </p:nvSpPr>
        <p:spPr>
          <a:xfrm>
            <a:off x="10481315" y="5278991"/>
            <a:ext cx="64472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rPr>
              <a:t>EVO*</a:t>
            </a:r>
          </a:p>
        </p:txBody>
      </p:sp>
    </p:spTree>
    <p:extLst>
      <p:ext uri="{BB962C8B-B14F-4D97-AF65-F5344CB8AC3E}">
        <p14:creationId xmlns:p14="http://schemas.microsoft.com/office/powerpoint/2010/main" val="2396663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Arrow: Down 33"/>
          <p:cNvSpPr/>
          <p:nvPr/>
        </p:nvSpPr>
        <p:spPr>
          <a:xfrm>
            <a:off x="3859952" y="4459780"/>
            <a:ext cx="292608" cy="355195"/>
          </a:xfrm>
          <a:prstGeom prst="down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Arrow: Down 34"/>
          <p:cNvSpPr/>
          <p:nvPr/>
        </p:nvSpPr>
        <p:spPr>
          <a:xfrm>
            <a:off x="8331959" y="4501315"/>
            <a:ext cx="292608" cy="352308"/>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1660359" y="4827065"/>
            <a:ext cx="469179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Plazos de la EVO: durante/poco después del tratamiento</a:t>
            </a:r>
            <a:br>
              <a:rPr kumimoji="0" sz="18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 pacientes</a:t>
            </a:r>
          </a:p>
        </p:txBody>
      </p:sp>
      <p:sp>
        <p:nvSpPr>
          <p:cNvPr id="30" name="TextBox 29"/>
          <p:cNvSpPr txBox="1"/>
          <p:nvPr/>
        </p:nvSpPr>
        <p:spPr>
          <a:xfrm>
            <a:off x="7096902" y="4836590"/>
            <a:ext cx="281987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Plazos de la EVO: tras el TCMH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pacientes</a:t>
            </a:r>
          </a:p>
        </p:txBody>
      </p:sp>
      <p:sp>
        <p:nvSpPr>
          <p:cNvPr id="31" name="TextBox 30"/>
          <p:cNvSpPr txBox="1"/>
          <p:nvPr/>
        </p:nvSpPr>
        <p:spPr>
          <a:xfrm>
            <a:off x="1272989" y="5477889"/>
            <a:ext cx="9135036" cy="830997"/>
          </a:xfrm>
          <a:prstGeom prst="rect">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Arial" panose="020B0604020202020204"/>
                <a:ea typeface="+mn-ea"/>
                <a:cs typeface="+mn-cs"/>
              </a:rPr>
              <a:t>Conclusión: La EVO resultó ser una reacción adversa importante asociada con el tratamiento con inotuzumab ozogamicina</a:t>
            </a:r>
          </a:p>
        </p:txBody>
      </p:sp>
      <p:sp>
        <p:nvSpPr>
          <p:cNvPr id="2" name="Title 1"/>
          <p:cNvSpPr>
            <a:spLocks noGrp="1"/>
          </p:cNvSpPr>
          <p:nvPr>
            <p:ph type="title"/>
          </p:nvPr>
        </p:nvSpPr>
        <p:spPr/>
        <p:txBody>
          <a:bodyPr/>
          <a:lstStyle/>
          <a:p>
            <a:r>
              <a:rPr lang="es-ES"/>
              <a:t>Inotuzumab ozogamicina e incidencia de la EVO</a:t>
            </a:r>
          </a:p>
        </p:txBody>
      </p:sp>
      <p:sp>
        <p:nvSpPr>
          <p:cNvPr id="3" name="Text Placeholder 2"/>
          <p:cNvSpPr>
            <a:spLocks noGrp="1"/>
          </p:cNvSpPr>
          <p:nvPr>
            <p:ph type="body" sz="quarter" idx="10"/>
          </p:nvPr>
        </p:nvSpPr>
        <p:spPr/>
        <p:txBody>
          <a:bodyPr/>
          <a:lstStyle/>
          <a:p>
            <a:r>
              <a:rPr lang="es-ES"/>
              <a:t>Kantarjian HM et al. </a:t>
            </a:r>
            <a:r>
              <a:rPr lang="es-ES" i="1" dirty="0"/>
              <a:t>N Engl J Med </a:t>
            </a:r>
            <a:r>
              <a:rPr lang="es-ES"/>
              <a:t>2016;375:740–53</a:t>
            </a:r>
          </a:p>
        </p:txBody>
      </p:sp>
      <p:sp>
        <p:nvSpPr>
          <p:cNvPr id="4" name="Text Placeholder 3"/>
          <p:cNvSpPr>
            <a:spLocks noGrp="1"/>
          </p:cNvSpPr>
          <p:nvPr>
            <p:ph type="body" sz="quarter" idx="11"/>
          </p:nvPr>
        </p:nvSpPr>
        <p:spPr/>
        <p:txBody>
          <a:bodyPr/>
          <a:lstStyle/>
          <a:p>
            <a:r>
              <a:rPr lang="es-ES" dirty="0"/>
              <a:t>EVO, enfermedad </a:t>
            </a:r>
            <a:r>
              <a:rPr lang="es-ES" dirty="0" err="1"/>
              <a:t>venooclusiva</a:t>
            </a:r>
            <a:r>
              <a:rPr lang="es-ES" dirty="0"/>
              <a:t>; TCMH, trasplante de células madre hematopoyéticas </a:t>
            </a:r>
          </a:p>
        </p:txBody>
      </p:sp>
      <p:grpSp>
        <p:nvGrpSpPr>
          <p:cNvPr id="6" name="Group 5"/>
          <p:cNvGrpSpPr/>
          <p:nvPr/>
        </p:nvGrpSpPr>
        <p:grpSpPr>
          <a:xfrm>
            <a:off x="2365758" y="1933222"/>
            <a:ext cx="7608975" cy="2378322"/>
            <a:chOff x="2365758" y="1933222"/>
            <a:chExt cx="7608975" cy="2378322"/>
          </a:xfrm>
        </p:grpSpPr>
        <p:grpSp>
          <p:nvGrpSpPr>
            <p:cNvPr id="5" name="Group 4"/>
            <p:cNvGrpSpPr/>
            <p:nvPr/>
          </p:nvGrpSpPr>
          <p:grpSpPr>
            <a:xfrm>
              <a:off x="2365758" y="1933222"/>
              <a:ext cx="7608975" cy="2378322"/>
              <a:chOff x="2345695" y="1920147"/>
              <a:chExt cx="7608975" cy="2378322"/>
            </a:xfrm>
          </p:grpSpPr>
          <p:sp>
            <p:nvSpPr>
              <p:cNvPr id="37" name="Oval 36"/>
              <p:cNvSpPr/>
              <p:nvPr/>
            </p:nvSpPr>
            <p:spPr>
              <a:xfrm>
                <a:off x="2345695" y="1920147"/>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BA2B9"/>
                  </a:solidFill>
                  <a:effectLst/>
                  <a:uLnTx/>
                  <a:uFillTx/>
                  <a:latin typeface="Arial" panose="020B0604020202020204" pitchFamily="34" charset="0"/>
                  <a:ea typeface="+mn-ea"/>
                  <a:cs typeface="Arial" panose="020B0604020202020204" pitchFamily="34" charset="0"/>
                </a:endParaRPr>
              </a:p>
            </p:txBody>
          </p:sp>
          <p:sp>
            <p:nvSpPr>
              <p:cNvPr id="38" name="Oval 37"/>
              <p:cNvSpPr/>
              <p:nvPr/>
            </p:nvSpPr>
            <p:spPr>
              <a:xfrm>
                <a:off x="6754352" y="1921031"/>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BA2B9"/>
                  </a:solidFill>
                  <a:effectLst/>
                  <a:uLnTx/>
                  <a:uFillTx/>
                  <a:latin typeface="Arial" panose="020B0604020202020204" pitchFamily="34" charset="0"/>
                  <a:ea typeface="+mn-ea"/>
                  <a:cs typeface="Arial" panose="020B0604020202020204" pitchFamily="34" charset="0"/>
                </a:endParaRPr>
              </a:p>
            </p:txBody>
          </p:sp>
        </p:gr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b="50180"/>
            <a:stretch/>
          </p:blipFill>
          <p:spPr>
            <a:xfrm>
              <a:off x="2827682" y="2760406"/>
              <a:ext cx="1228235" cy="582641"/>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r="39739" b="50180"/>
            <a:stretch/>
          </p:blipFill>
          <p:spPr>
            <a:xfrm>
              <a:off x="8001375" y="2819306"/>
              <a:ext cx="740143" cy="582641"/>
            </a:xfrm>
            <a:prstGeom prst="rect">
              <a:avLst/>
            </a:prstGeom>
          </p:spPr>
        </p:pic>
        <p:sp>
          <p:nvSpPr>
            <p:cNvPr id="24" name="TextBox 23"/>
            <p:cNvSpPr txBox="1"/>
            <p:nvPr/>
          </p:nvSpPr>
          <p:spPr>
            <a:xfrm>
              <a:off x="2701866" y="2370410"/>
              <a:ext cx="25218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Inotuzumab ozogamicina</a:t>
              </a:r>
              <a:endPar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TextBox 24"/>
            <p:cNvSpPr txBox="1"/>
            <p:nvPr/>
          </p:nvSpPr>
          <p:spPr>
            <a:xfrm>
              <a:off x="7963708" y="3342610"/>
              <a:ext cx="81785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(N=48)</a:t>
              </a:r>
            </a:p>
          </p:txBody>
        </p:sp>
        <p:sp>
          <p:nvSpPr>
            <p:cNvPr id="26" name="Rectangle 25"/>
            <p:cNvSpPr/>
            <p:nvPr/>
          </p:nvSpPr>
          <p:spPr>
            <a:xfrm>
              <a:off x="3496957" y="3350397"/>
              <a:ext cx="93166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(N=139)</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r="19264" b="50180"/>
            <a:stretch/>
          </p:blipFill>
          <p:spPr>
            <a:xfrm>
              <a:off x="4088603" y="2760406"/>
              <a:ext cx="991625" cy="582641"/>
            </a:xfrm>
            <a:prstGeom prst="rect">
              <a:avLst/>
            </a:prstGeom>
          </p:spPr>
        </p:pic>
        <p:sp>
          <p:nvSpPr>
            <p:cNvPr id="28" name="Rectangle 27"/>
            <p:cNvSpPr/>
            <p:nvPr/>
          </p:nvSpPr>
          <p:spPr>
            <a:xfrm>
              <a:off x="6886567" y="2266426"/>
              <a:ext cx="304814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Inotuzumab ozogamicina</a:t>
              </a:r>
              <a:endPar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Sometidos a TCMH</a:t>
              </a:r>
            </a:p>
          </p:txBody>
        </p:sp>
        <p:sp>
          <p:nvSpPr>
            <p:cNvPr id="32" name="TextBox 31"/>
            <p:cNvSpPr txBox="1"/>
            <p:nvPr/>
          </p:nvSpPr>
          <p:spPr>
            <a:xfrm>
              <a:off x="2791516" y="3595507"/>
              <a:ext cx="23335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TCMH antes del ensayo: 2/5 pacientes</a:t>
              </a:r>
            </a:p>
          </p:txBody>
        </p:sp>
        <p:sp>
          <p:nvSpPr>
            <p:cNvPr id="33" name="TextBox 32"/>
            <p:cNvSpPr txBox="1"/>
            <p:nvPr/>
          </p:nvSpPr>
          <p:spPr>
            <a:xfrm>
              <a:off x="7067666" y="3635312"/>
              <a:ext cx="255326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TCMH antes del ensayo: 3/10 pacientes</a:t>
              </a:r>
            </a:p>
          </p:txBody>
        </p:sp>
      </p:grpSp>
    </p:spTree>
    <p:extLst>
      <p:ext uri="{BB962C8B-B14F-4D97-AF65-F5344CB8AC3E}">
        <p14:creationId xmlns:p14="http://schemas.microsoft.com/office/powerpoint/2010/main" val="134011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p:cNvSpPr/>
          <p:nvPr/>
        </p:nvSpPr>
        <p:spPr>
          <a:xfrm>
            <a:off x="6946555" y="4644375"/>
            <a:ext cx="3027291" cy="1416851"/>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 necesaria una mayor concienciación de la EVO</a:t>
            </a:r>
          </a:p>
        </p:txBody>
      </p:sp>
      <p:sp>
        <p:nvSpPr>
          <p:cNvPr id="29" name="Rectangle: Rounded Corners 28"/>
          <p:cNvSpPr/>
          <p:nvPr/>
        </p:nvSpPr>
        <p:spPr>
          <a:xfrm>
            <a:off x="2133600" y="4582229"/>
            <a:ext cx="3520989" cy="1684100"/>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pacientes en riesgo de EVO que no se someten a un TCMH pueden ahora recibir tratamiento ambulatorio o en un centro hematológico general</a:t>
            </a:r>
          </a:p>
        </p:txBody>
      </p:sp>
      <p:sp>
        <p:nvSpPr>
          <p:cNvPr id="33" name="Arrow: Down 32"/>
          <p:cNvSpPr/>
          <p:nvPr/>
        </p:nvSpPr>
        <p:spPr>
          <a:xfrm>
            <a:off x="3683199" y="4202157"/>
            <a:ext cx="557137" cy="49487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Oval 4"/>
          <p:cNvSpPr/>
          <p:nvPr/>
        </p:nvSpPr>
        <p:spPr>
          <a:xfrm>
            <a:off x="2362629" y="1928614"/>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BA2B9"/>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6771286" y="1929498"/>
            <a:ext cx="3200318" cy="2377438"/>
          </a:xfrm>
          <a:prstGeom prst="ellipse">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BA2B9"/>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b="50180"/>
          <a:stretch/>
        </p:blipFill>
        <p:spPr>
          <a:xfrm>
            <a:off x="2827682" y="2760406"/>
            <a:ext cx="1228235" cy="582641"/>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r="39739" b="50180"/>
          <a:stretch/>
        </p:blipFill>
        <p:spPr>
          <a:xfrm>
            <a:off x="8001375" y="2819306"/>
            <a:ext cx="740143" cy="582641"/>
          </a:xfrm>
          <a:prstGeom prst="rect">
            <a:avLst/>
          </a:prstGeom>
        </p:spPr>
      </p:pic>
      <p:sp>
        <p:nvSpPr>
          <p:cNvPr id="8" name="TextBox 7"/>
          <p:cNvSpPr txBox="1"/>
          <p:nvPr/>
        </p:nvSpPr>
        <p:spPr>
          <a:xfrm>
            <a:off x="2701866" y="2370410"/>
            <a:ext cx="252184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Inotuzumab ozogamicina</a:t>
            </a:r>
            <a:endPar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7963708" y="3342610"/>
            <a:ext cx="81785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(N=48)</a:t>
            </a:r>
          </a:p>
        </p:txBody>
      </p:sp>
      <p:sp>
        <p:nvSpPr>
          <p:cNvPr id="10" name="Rectangle 9"/>
          <p:cNvSpPr/>
          <p:nvPr/>
        </p:nvSpPr>
        <p:spPr>
          <a:xfrm>
            <a:off x="3496957" y="3350397"/>
            <a:ext cx="931665"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(N=139)</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r="19264" b="50180"/>
          <a:stretch/>
        </p:blipFill>
        <p:spPr>
          <a:xfrm>
            <a:off x="4088603" y="2760406"/>
            <a:ext cx="991625" cy="582641"/>
          </a:xfrm>
          <a:prstGeom prst="rect">
            <a:avLst/>
          </a:prstGeom>
        </p:spPr>
      </p:pic>
      <p:sp>
        <p:nvSpPr>
          <p:cNvPr id="12" name="Rectangle 11"/>
          <p:cNvSpPr/>
          <p:nvPr/>
        </p:nvSpPr>
        <p:spPr>
          <a:xfrm>
            <a:off x="6106707" y="2266426"/>
            <a:ext cx="4572000" cy="584775"/>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Inotuzumab ozogamicina</a:t>
            </a:r>
            <a:endPar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Sometidos a TCMH</a:t>
            </a:r>
          </a:p>
        </p:txBody>
      </p:sp>
      <p:sp>
        <p:nvSpPr>
          <p:cNvPr id="13" name="TextBox 12"/>
          <p:cNvSpPr txBox="1"/>
          <p:nvPr/>
        </p:nvSpPr>
        <p:spPr>
          <a:xfrm>
            <a:off x="2878455" y="3568612"/>
            <a:ext cx="217492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TCMH antes del ensayo: 2/5 pacientes</a:t>
            </a:r>
          </a:p>
        </p:txBody>
      </p:sp>
      <p:sp>
        <p:nvSpPr>
          <p:cNvPr id="14" name="TextBox 13"/>
          <p:cNvSpPr txBox="1"/>
          <p:nvPr/>
        </p:nvSpPr>
        <p:spPr>
          <a:xfrm>
            <a:off x="7184211" y="3554627"/>
            <a:ext cx="23542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TCMH antes del ensayo: 3/10 pacientes</a:t>
            </a:r>
          </a:p>
        </p:txBody>
      </p:sp>
      <p:sp>
        <p:nvSpPr>
          <p:cNvPr id="16" name="TextBox 15"/>
          <p:cNvSpPr txBox="1"/>
          <p:nvPr/>
        </p:nvSpPr>
        <p:spPr>
          <a:xfrm>
            <a:off x="6982770" y="1356035"/>
            <a:ext cx="281987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Plazos de la EVO: tras el TCMH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pacientes)</a:t>
            </a:r>
          </a:p>
        </p:txBody>
      </p:sp>
      <p:sp>
        <p:nvSpPr>
          <p:cNvPr id="19" name="Oval 18"/>
          <p:cNvSpPr/>
          <p:nvPr/>
        </p:nvSpPr>
        <p:spPr>
          <a:xfrm>
            <a:off x="5183039" y="2543331"/>
            <a:ext cx="2036346" cy="1512752"/>
          </a:xfrm>
          <a:prstGeom prst="ellipse">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6BA2B9"/>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5145821" y="2838042"/>
            <a:ext cx="211078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La EVO ocurrió antes Y después del TCMH </a:t>
            </a:r>
          </a:p>
        </p:txBody>
      </p:sp>
      <p:sp>
        <p:nvSpPr>
          <p:cNvPr id="15" name="TextBox 14"/>
          <p:cNvSpPr txBox="1"/>
          <p:nvPr/>
        </p:nvSpPr>
        <p:spPr>
          <a:xfrm>
            <a:off x="2239433" y="1356035"/>
            <a:ext cx="38672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Plazos de la EVO: durante/poco después del tratamiento (5 pacientes)</a:t>
            </a:r>
          </a:p>
        </p:txBody>
      </p:sp>
      <p:sp>
        <p:nvSpPr>
          <p:cNvPr id="2" name="Title 1"/>
          <p:cNvSpPr>
            <a:spLocks noGrp="1"/>
          </p:cNvSpPr>
          <p:nvPr>
            <p:ph type="title"/>
          </p:nvPr>
        </p:nvSpPr>
        <p:spPr/>
        <p:txBody>
          <a:bodyPr/>
          <a:lstStyle/>
          <a:p>
            <a:r>
              <a:rPr lang="es-ES"/>
              <a:t>Inotuzumab ozogamicina e incidencia de la EVO</a:t>
            </a:r>
          </a:p>
        </p:txBody>
      </p:sp>
      <p:sp>
        <p:nvSpPr>
          <p:cNvPr id="3" name="Text Placeholder 2"/>
          <p:cNvSpPr>
            <a:spLocks noGrp="1"/>
          </p:cNvSpPr>
          <p:nvPr>
            <p:ph type="body" sz="quarter" idx="10"/>
          </p:nvPr>
        </p:nvSpPr>
        <p:spPr/>
        <p:txBody>
          <a:bodyPr/>
          <a:lstStyle/>
          <a:p>
            <a:r>
              <a:rPr lang="es-ES"/>
              <a:t>Kantarjian HM et al. </a:t>
            </a:r>
            <a:r>
              <a:rPr lang="es-ES" i="1" dirty="0"/>
              <a:t>N Engl J Med </a:t>
            </a:r>
            <a:r>
              <a:rPr lang="es-ES"/>
              <a:t>2016;375:740–53</a:t>
            </a:r>
          </a:p>
        </p:txBody>
      </p:sp>
      <p:sp>
        <p:nvSpPr>
          <p:cNvPr id="18" name="Text Placeholder 17"/>
          <p:cNvSpPr>
            <a:spLocks noGrp="1"/>
          </p:cNvSpPr>
          <p:nvPr>
            <p:ph type="body" sz="quarter" idx="11"/>
          </p:nvPr>
        </p:nvSpPr>
        <p:spPr/>
        <p:txBody>
          <a:bodyPr/>
          <a:lstStyle/>
          <a:p>
            <a:r>
              <a:rPr lang="es-ES" dirty="0"/>
              <a:t>EVO, enfermedad </a:t>
            </a:r>
            <a:r>
              <a:rPr lang="es-ES" dirty="0" err="1"/>
              <a:t>venooclusiva</a:t>
            </a:r>
            <a:r>
              <a:rPr lang="es-ES" dirty="0"/>
              <a:t>; TCMH, trasplante de células madre hematopoyéticas </a:t>
            </a:r>
          </a:p>
        </p:txBody>
      </p:sp>
      <p:sp>
        <p:nvSpPr>
          <p:cNvPr id="34" name="Arrow: Down 33"/>
          <p:cNvSpPr/>
          <p:nvPr/>
        </p:nvSpPr>
        <p:spPr>
          <a:xfrm rot="16200000">
            <a:off x="6028364" y="4544448"/>
            <a:ext cx="557137" cy="1612570"/>
          </a:xfrm>
          <a:prstGeom prst="down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33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1" y="82764"/>
            <a:ext cx="9050180" cy="1009436"/>
          </a:xfrm>
        </p:spPr>
        <p:txBody>
          <a:bodyPr/>
          <a:lstStyle/>
          <a:p>
            <a:r>
              <a:rPr lang="en-GB" dirty="0">
                <a:latin typeface="Arial" charset="0"/>
                <a:cs typeface="Arial" charset="0"/>
              </a:rPr>
              <a:t>La </a:t>
            </a:r>
            <a:r>
              <a:rPr lang="en-GB" dirty="0" err="1">
                <a:latin typeface="Arial" charset="0"/>
                <a:cs typeface="Arial" charset="0"/>
              </a:rPr>
              <a:t>Incidencia</a:t>
            </a:r>
            <a:r>
              <a:rPr lang="en-GB" dirty="0">
                <a:latin typeface="Arial" charset="0"/>
                <a:cs typeface="Arial" charset="0"/>
              </a:rPr>
              <a:t> de EVO </a:t>
            </a:r>
            <a:r>
              <a:rPr lang="es-ES" dirty="0"/>
              <a:t>varía según los criterios diagnósticos utilizados y la población de pacientes</a:t>
            </a:r>
          </a:p>
        </p:txBody>
      </p:sp>
      <p:sp>
        <p:nvSpPr>
          <p:cNvPr id="3" name="Text Placeholder 2"/>
          <p:cNvSpPr>
            <a:spLocks noGrp="1"/>
          </p:cNvSpPr>
          <p:nvPr>
            <p:ph type="body" sz="quarter" idx="10"/>
          </p:nvPr>
        </p:nvSpPr>
        <p:spPr/>
        <p:txBody>
          <a:bodyPr/>
          <a:lstStyle/>
          <a:p>
            <a:r>
              <a:rPr lang="es-ES"/>
              <a:t>Coppell JA et al. </a:t>
            </a:r>
            <a:r>
              <a:rPr lang="es-ES" i="1" dirty="0"/>
              <a:t>Biol Blood Marrow Transplant </a:t>
            </a:r>
            <a:r>
              <a:rPr lang="es-ES"/>
              <a:t>2010;16:157–68</a:t>
            </a:r>
          </a:p>
        </p:txBody>
      </p:sp>
      <p:graphicFrame>
        <p:nvGraphicFramePr>
          <p:cNvPr id="7" name="Chart 6"/>
          <p:cNvGraphicFramePr/>
          <p:nvPr>
            <p:extLst>
              <p:ext uri="{D42A27DB-BD31-4B8C-83A1-F6EECF244321}">
                <p14:modId xmlns:p14="http://schemas.microsoft.com/office/powerpoint/2010/main" val="2553820936"/>
              </p:ext>
            </p:extLst>
          </p:nvPr>
        </p:nvGraphicFramePr>
        <p:xfrm>
          <a:off x="978772" y="1411093"/>
          <a:ext cx="10386647" cy="40540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9934696"/>
              </p:ext>
            </p:extLst>
          </p:nvPr>
        </p:nvGraphicFramePr>
        <p:xfrm>
          <a:off x="249100" y="5369452"/>
          <a:ext cx="10952734" cy="889000"/>
        </p:xfrm>
        <a:graphic>
          <a:graphicData uri="http://schemas.openxmlformats.org/drawingml/2006/table">
            <a:tbl>
              <a:tblPr firstRow="1" bandRow="1">
                <a:tableStyleId>{B301B821-A1FF-4177-AEE7-76D212191A09}</a:tableStyleId>
              </a:tblPr>
              <a:tblGrid>
                <a:gridCol w="1440000">
                  <a:extLst>
                    <a:ext uri="{9D8B030D-6E8A-4147-A177-3AD203B41FA5}">
                      <a16:colId xmlns:a16="http://schemas.microsoft.com/office/drawing/2014/main" val="2764674696"/>
                    </a:ext>
                  </a:extLst>
                </a:gridCol>
                <a:gridCol w="1358962">
                  <a:extLst>
                    <a:ext uri="{9D8B030D-6E8A-4147-A177-3AD203B41FA5}">
                      <a16:colId xmlns:a16="http://schemas.microsoft.com/office/drawing/2014/main" val="1139115130"/>
                    </a:ext>
                  </a:extLst>
                </a:gridCol>
                <a:gridCol w="1358962">
                  <a:extLst>
                    <a:ext uri="{9D8B030D-6E8A-4147-A177-3AD203B41FA5}">
                      <a16:colId xmlns:a16="http://schemas.microsoft.com/office/drawing/2014/main" val="1112078134"/>
                    </a:ext>
                  </a:extLst>
                </a:gridCol>
                <a:gridCol w="1358962">
                  <a:extLst>
                    <a:ext uri="{9D8B030D-6E8A-4147-A177-3AD203B41FA5}">
                      <a16:colId xmlns:a16="http://schemas.microsoft.com/office/drawing/2014/main" val="1478248305"/>
                    </a:ext>
                  </a:extLst>
                </a:gridCol>
                <a:gridCol w="1358962">
                  <a:extLst>
                    <a:ext uri="{9D8B030D-6E8A-4147-A177-3AD203B41FA5}">
                      <a16:colId xmlns:a16="http://schemas.microsoft.com/office/drawing/2014/main" val="546874180"/>
                    </a:ext>
                  </a:extLst>
                </a:gridCol>
                <a:gridCol w="1358962">
                  <a:extLst>
                    <a:ext uri="{9D8B030D-6E8A-4147-A177-3AD203B41FA5}">
                      <a16:colId xmlns:a16="http://schemas.microsoft.com/office/drawing/2014/main" val="3534068663"/>
                    </a:ext>
                  </a:extLst>
                </a:gridCol>
                <a:gridCol w="1358962">
                  <a:extLst>
                    <a:ext uri="{9D8B030D-6E8A-4147-A177-3AD203B41FA5}">
                      <a16:colId xmlns:a16="http://schemas.microsoft.com/office/drawing/2014/main" val="3051434875"/>
                    </a:ext>
                  </a:extLst>
                </a:gridCol>
                <a:gridCol w="1358962">
                  <a:extLst>
                    <a:ext uri="{9D8B030D-6E8A-4147-A177-3AD203B41FA5}">
                      <a16:colId xmlns:a16="http://schemas.microsoft.com/office/drawing/2014/main" val="1216154553"/>
                    </a:ext>
                  </a:extLst>
                </a:gridCol>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err="1">
                          <a:ln>
                            <a:noFill/>
                          </a:ln>
                          <a:solidFill>
                            <a:schemeClr val="tx1"/>
                          </a:solidFill>
                          <a:effectLst/>
                          <a:latin typeface="Arial" charset="0"/>
                          <a:cs typeface="Arial" charset="0"/>
                        </a:rPr>
                        <a:t>Número</a:t>
                      </a:r>
                      <a:r>
                        <a:rPr kumimoji="0" lang="en-GB" sz="1400" b="0" i="0" u="none" strike="noStrike" cap="none" normalizeH="0" baseline="0" dirty="0">
                          <a:ln>
                            <a:noFill/>
                          </a:ln>
                          <a:solidFill>
                            <a:schemeClr val="tx1"/>
                          </a:solidFill>
                          <a:effectLst/>
                          <a:latin typeface="Arial" charset="0"/>
                          <a:cs typeface="Arial" charset="0"/>
                        </a:rPr>
                        <a:t> de </a:t>
                      </a:r>
                      <a:r>
                        <a:rPr kumimoji="0" lang="en-GB" sz="1400" b="0" i="0" u="none" strike="noStrike" cap="none" normalizeH="0" baseline="0" dirty="0" err="1">
                          <a:ln>
                            <a:noFill/>
                          </a:ln>
                          <a:solidFill>
                            <a:schemeClr val="tx1"/>
                          </a:solidFill>
                          <a:effectLst/>
                          <a:latin typeface="Arial" charset="0"/>
                          <a:cs typeface="Arial" charset="0"/>
                        </a:rPr>
                        <a:t>estudios</a:t>
                      </a:r>
                      <a:endParaRPr kumimoji="0" lang="en-GB" sz="1400" b="0" i="0" u="none" strike="noStrike" cap="none" normalizeH="0" baseline="0" dirty="0">
                        <a:ln>
                          <a:noFill/>
                        </a:ln>
                        <a:solidFill>
                          <a:schemeClr val="tx1"/>
                        </a:solidFill>
                        <a:effectLst/>
                        <a:latin typeface="Arial" charset="0"/>
                        <a:cs typeface="Arial" charset="0"/>
                      </a:endParaRPr>
                    </a:p>
                  </a:txBody>
                  <a:tcPr anchor="ctr">
                    <a:solidFill>
                      <a:schemeClr val="bg1"/>
                    </a:solidFill>
                  </a:tcPr>
                </a:tc>
                <a:tc>
                  <a:txBody>
                    <a:bodyPr/>
                    <a:lstStyle/>
                    <a:p>
                      <a:pPr algn="ctr"/>
                      <a:r>
                        <a:rPr lang="en-GB" sz="1400" b="0" dirty="0">
                          <a:solidFill>
                            <a:schemeClr val="tx1"/>
                          </a:solidFill>
                        </a:rPr>
                        <a:t>135</a:t>
                      </a:r>
                    </a:p>
                  </a:txBody>
                  <a:tcPr anchor="ctr">
                    <a:solidFill>
                      <a:schemeClr val="bg1"/>
                    </a:solidFill>
                  </a:tcPr>
                </a:tc>
                <a:tc>
                  <a:txBody>
                    <a:bodyPr/>
                    <a:lstStyle/>
                    <a:p>
                      <a:pPr algn="ctr"/>
                      <a:r>
                        <a:rPr lang="en-GB" sz="1400" b="0" dirty="0">
                          <a:solidFill>
                            <a:schemeClr val="tx1"/>
                          </a:solidFill>
                        </a:rPr>
                        <a:t>33</a:t>
                      </a:r>
                    </a:p>
                  </a:txBody>
                  <a:tcPr anchor="ctr">
                    <a:solidFill>
                      <a:schemeClr val="bg1"/>
                    </a:solidFill>
                  </a:tcPr>
                </a:tc>
                <a:tc>
                  <a:txBody>
                    <a:bodyPr/>
                    <a:lstStyle/>
                    <a:p>
                      <a:pPr algn="ctr"/>
                      <a:r>
                        <a:rPr lang="en-GB" sz="1400" b="0" dirty="0">
                          <a:solidFill>
                            <a:schemeClr val="tx1"/>
                          </a:solidFill>
                        </a:rPr>
                        <a:t>78</a:t>
                      </a:r>
                    </a:p>
                  </a:txBody>
                  <a:tcPr anchor="ctr">
                    <a:solidFill>
                      <a:schemeClr val="bg1"/>
                    </a:solidFill>
                  </a:tcPr>
                </a:tc>
                <a:tc>
                  <a:txBody>
                    <a:bodyPr/>
                    <a:lstStyle/>
                    <a:p>
                      <a:pPr algn="ctr"/>
                      <a:r>
                        <a:rPr lang="en-GB" sz="1400" b="0" dirty="0">
                          <a:solidFill>
                            <a:schemeClr val="tx1"/>
                          </a:solidFill>
                        </a:rPr>
                        <a:t>19</a:t>
                      </a:r>
                    </a:p>
                  </a:txBody>
                  <a:tcPr anchor="ctr">
                    <a:solidFill>
                      <a:schemeClr val="bg1"/>
                    </a:solidFill>
                  </a:tcPr>
                </a:tc>
                <a:tc>
                  <a:txBody>
                    <a:bodyPr/>
                    <a:lstStyle/>
                    <a:p>
                      <a:pPr algn="ctr"/>
                      <a:r>
                        <a:rPr lang="en-GB" sz="1400" b="0" dirty="0">
                          <a:solidFill>
                            <a:schemeClr val="tx1"/>
                          </a:solidFill>
                        </a:rPr>
                        <a:t>67</a:t>
                      </a:r>
                    </a:p>
                  </a:txBody>
                  <a:tcPr anchor="ctr">
                    <a:solidFill>
                      <a:schemeClr val="bg1"/>
                    </a:solidFill>
                  </a:tcPr>
                </a:tc>
                <a:tc>
                  <a:txBody>
                    <a:bodyPr/>
                    <a:lstStyle/>
                    <a:p>
                      <a:pPr algn="ctr"/>
                      <a:r>
                        <a:rPr lang="en-GB" sz="1400" b="0" dirty="0">
                          <a:solidFill>
                            <a:schemeClr val="tx1"/>
                          </a:solidFill>
                        </a:rPr>
                        <a:t>50</a:t>
                      </a:r>
                    </a:p>
                  </a:txBody>
                  <a:tcPr anchor="ctr">
                    <a:solidFill>
                      <a:schemeClr val="bg1"/>
                    </a:solidFill>
                  </a:tcPr>
                </a:tc>
                <a:tc>
                  <a:txBody>
                    <a:bodyPr/>
                    <a:lstStyle/>
                    <a:p>
                      <a:pPr algn="ctr"/>
                      <a:r>
                        <a:rPr lang="en-GB" sz="1400" b="0" dirty="0">
                          <a:solidFill>
                            <a:schemeClr val="tx1"/>
                          </a:solidFill>
                        </a:rPr>
                        <a:t>74</a:t>
                      </a:r>
                    </a:p>
                  </a:txBody>
                  <a:tcPr anchor="ctr">
                    <a:solidFill>
                      <a:schemeClr val="bg1"/>
                    </a:solidFill>
                  </a:tcPr>
                </a:tc>
                <a:extLst>
                  <a:ext uri="{0D108BD9-81ED-4DB2-BD59-A6C34878D82A}">
                    <a16:rowId xmlns:a16="http://schemas.microsoft.com/office/drawing/2014/main" val="1633157585"/>
                  </a:ext>
                </a:extLst>
              </a:tr>
              <a:tr h="370840">
                <a:tc>
                  <a:txBody>
                    <a:bodyPr/>
                    <a:lstStyle/>
                    <a:p>
                      <a:pPr algn="ctr"/>
                      <a:r>
                        <a:rPr lang="en-GB" sz="1400" dirty="0"/>
                        <a:t>n/N </a:t>
                      </a:r>
                      <a:r>
                        <a:rPr lang="en-GB" sz="1400" dirty="0" err="1"/>
                        <a:t>pacientes</a:t>
                      </a:r>
                      <a:endParaRPr lang="es-ES" sz="1400" dirty="0">
                        <a:solidFill>
                          <a:schemeClr val="tx1"/>
                        </a:solidFill>
                      </a:endParaRPr>
                    </a:p>
                  </a:txBody>
                  <a:tcPr anchor="ctr"/>
                </a:tc>
                <a:tc>
                  <a:txBody>
                    <a:bodyPr/>
                    <a:lstStyle/>
                    <a:p>
                      <a:pPr algn="ctr"/>
                      <a:r>
                        <a:rPr lang="en-GB" sz="1400" dirty="0"/>
                        <a:t>3,425/24,980</a:t>
                      </a:r>
                      <a:endParaRPr lang="es-ES" sz="1400" dirty="0">
                        <a:solidFill>
                          <a:schemeClr val="tx1"/>
                        </a:solidFill>
                      </a:endParaRPr>
                    </a:p>
                  </a:txBody>
                  <a:tcPr anchor="ctr"/>
                </a:tc>
                <a:tc>
                  <a:txBody>
                    <a:bodyPr/>
                    <a:lstStyle/>
                    <a:p>
                      <a:pPr algn="ctr"/>
                      <a:r>
                        <a:rPr lang="en-GB" sz="1400" dirty="0"/>
                        <a:t>503/5261</a:t>
                      </a:r>
                      <a:endParaRPr lang="es-ES" sz="1400" dirty="0">
                        <a:solidFill>
                          <a:schemeClr val="tx1"/>
                        </a:solidFill>
                      </a:endParaRPr>
                    </a:p>
                  </a:txBody>
                  <a:tcPr anchor="ctr"/>
                </a:tc>
                <a:tc>
                  <a:txBody>
                    <a:bodyPr/>
                    <a:lstStyle/>
                    <a:p>
                      <a:pPr algn="ctr"/>
                      <a:r>
                        <a:rPr lang="en-GB" sz="1400" dirty="0"/>
                        <a:t>2,565/14,798</a:t>
                      </a:r>
                      <a:endParaRPr lang="es-ES" sz="1400" dirty="0">
                        <a:solidFill>
                          <a:schemeClr val="tx1"/>
                        </a:solidFill>
                      </a:endParaRPr>
                    </a:p>
                  </a:txBody>
                  <a:tcPr anchor="ctr"/>
                </a:tc>
                <a:tc>
                  <a:txBody>
                    <a:bodyPr/>
                    <a:lstStyle/>
                    <a:p>
                      <a:pPr algn="ctr"/>
                      <a:r>
                        <a:rPr lang="en-GB" sz="1400" dirty="0"/>
                        <a:t>344/3967</a:t>
                      </a:r>
                      <a:endParaRPr lang="es-ES" sz="1400" dirty="0">
                        <a:solidFill>
                          <a:schemeClr val="tx1"/>
                        </a:solidFill>
                      </a:endParaRPr>
                    </a:p>
                  </a:txBody>
                  <a:tcPr anchor="ctr"/>
                </a:tc>
                <a:tc>
                  <a:txBody>
                    <a:bodyPr/>
                    <a:lstStyle/>
                    <a:p>
                      <a:pPr algn="ctr"/>
                      <a:r>
                        <a:rPr lang="en-GB" sz="1400" dirty="0"/>
                        <a:t>1,453/11,285</a:t>
                      </a:r>
                      <a:endParaRPr lang="es-ES" sz="1400" dirty="0">
                        <a:solidFill>
                          <a:schemeClr val="tx1"/>
                        </a:solidFill>
                      </a:endParaRPr>
                    </a:p>
                  </a:txBody>
                  <a:tcPr anchor="ctr"/>
                </a:tc>
                <a:tc>
                  <a:txBody>
                    <a:bodyPr/>
                    <a:lstStyle/>
                    <a:p>
                      <a:pPr algn="ctr"/>
                      <a:r>
                        <a:rPr lang="en-GB" sz="1400" dirty="0"/>
                        <a:t>1,260/10,943</a:t>
                      </a:r>
                      <a:endParaRPr lang="es-ES" sz="1400" dirty="0">
                        <a:solidFill>
                          <a:schemeClr val="tx1"/>
                        </a:solidFill>
                      </a:endParaRPr>
                    </a:p>
                  </a:txBody>
                  <a:tcPr anchor="ctr"/>
                </a:tc>
                <a:tc>
                  <a:txBody>
                    <a:bodyPr/>
                    <a:lstStyle/>
                    <a:p>
                      <a:pPr algn="ctr"/>
                      <a:r>
                        <a:rPr lang="en-GB" sz="1400" dirty="0"/>
                        <a:t>1,805/12,234</a:t>
                      </a:r>
                      <a:endParaRPr lang="es-ES" sz="1400" dirty="0">
                        <a:solidFill>
                          <a:schemeClr val="tx1"/>
                        </a:solidFill>
                      </a:endParaRPr>
                    </a:p>
                  </a:txBody>
                  <a:tcPr anchor="ctr"/>
                </a:tc>
                <a:extLst>
                  <a:ext uri="{0D108BD9-81ED-4DB2-BD59-A6C34878D82A}">
                    <a16:rowId xmlns:a16="http://schemas.microsoft.com/office/drawing/2014/main" val="3355307520"/>
                  </a:ext>
                </a:extLst>
              </a:tr>
            </a:tbl>
          </a:graphicData>
        </a:graphic>
      </p:graphicFrame>
      <p:sp>
        <p:nvSpPr>
          <p:cNvPr id="9" name="Text Placeholder 1"/>
          <p:cNvSpPr>
            <a:spLocks noGrp="1"/>
          </p:cNvSpPr>
          <p:nvPr>
            <p:ph type="body" sz="quarter" idx="11"/>
          </p:nvPr>
        </p:nvSpPr>
        <p:spPr/>
        <p:txBody>
          <a:bodyPr/>
          <a:lstStyle/>
          <a:p>
            <a:r>
              <a:rPr lang="es-ES" dirty="0"/>
              <a:t>*p&lt;0.001; </a:t>
            </a:r>
            <a:r>
              <a:rPr lang="es-ES" baseline="30000" dirty="0"/>
              <a:t>†</a:t>
            </a:r>
            <a:r>
              <a:rPr lang="es-ES" dirty="0"/>
              <a:t>p&lt;0.05; N=todos los pacientes; n= número de pacientes en el subgrupo.</a:t>
            </a:r>
            <a:br>
              <a:rPr dirty="0"/>
            </a:br>
            <a:r>
              <a:rPr lang="es-ES" dirty="0"/>
              <a:t> EVO, enfermedad </a:t>
            </a:r>
            <a:r>
              <a:rPr lang="es-ES" dirty="0" err="1"/>
              <a:t>venooclusiva</a:t>
            </a:r>
            <a:r>
              <a:rPr lang="es-ES" dirty="0"/>
              <a:t>; TCMH, trasplante de células madre hematopoyéticas</a:t>
            </a:r>
          </a:p>
        </p:txBody>
      </p:sp>
      <p:sp>
        <p:nvSpPr>
          <p:cNvPr id="10" name="TextBox 9"/>
          <p:cNvSpPr txBox="1"/>
          <p:nvPr/>
        </p:nvSpPr>
        <p:spPr>
          <a:xfrm>
            <a:off x="6531692" y="2814593"/>
            <a:ext cx="2648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11" name="TextBox 10"/>
          <p:cNvSpPr txBox="1"/>
          <p:nvPr/>
        </p:nvSpPr>
        <p:spPr>
          <a:xfrm>
            <a:off x="7998642" y="2208016"/>
            <a:ext cx="1940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12" name="TextBox 11"/>
          <p:cNvSpPr txBox="1"/>
          <p:nvPr/>
        </p:nvSpPr>
        <p:spPr>
          <a:xfrm>
            <a:off x="9290938" y="2417306"/>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sp>
        <p:nvSpPr>
          <p:cNvPr id="13" name="TextBox 12"/>
          <p:cNvSpPr txBox="1"/>
          <p:nvPr/>
        </p:nvSpPr>
        <p:spPr>
          <a:xfrm>
            <a:off x="10668086" y="2023337"/>
            <a:ext cx="2696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Arial" panose="020B0604020202020204"/>
                <a:ea typeface="+mn-ea"/>
                <a:cs typeface="+mn-cs"/>
              </a:rPr>
              <a:t>†</a:t>
            </a:r>
          </a:p>
        </p:txBody>
      </p:sp>
      <p:pic>
        <p:nvPicPr>
          <p:cNvPr id="15" name="Picture 14">
            <a:hlinkClick r:id="" action="ppaction://customshow?id=14&amp;return=true"/>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816772" y="1445385"/>
            <a:ext cx="324000" cy="324000"/>
          </a:xfrm>
          <a:prstGeom prst="rect">
            <a:avLst/>
          </a:prstGeom>
        </p:spPr>
      </p:pic>
    </p:spTree>
    <p:extLst>
      <p:ext uri="{BB962C8B-B14F-4D97-AF65-F5344CB8AC3E}">
        <p14:creationId xmlns:p14="http://schemas.microsoft.com/office/powerpoint/2010/main" val="114804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82764"/>
            <a:ext cx="8523968" cy="1009436"/>
          </a:xfrm>
        </p:spPr>
        <p:txBody>
          <a:bodyPr/>
          <a:lstStyle/>
          <a:p>
            <a:r>
              <a:rPr lang="es-ES" dirty="0"/>
              <a:t>Incidencia de la EVO según la gravedad de la enfermedad</a:t>
            </a:r>
          </a:p>
        </p:txBody>
      </p:sp>
      <p:sp>
        <p:nvSpPr>
          <p:cNvPr id="3" name="Text Placeholder 2"/>
          <p:cNvSpPr>
            <a:spLocks noGrp="1"/>
          </p:cNvSpPr>
          <p:nvPr>
            <p:ph type="body" sz="quarter" idx="10"/>
          </p:nvPr>
        </p:nvSpPr>
        <p:spPr/>
        <p:txBody>
          <a:bodyPr/>
          <a:lstStyle/>
          <a:p>
            <a:r>
              <a:rPr lang="es-ES"/>
              <a:t>Carreras E et al. </a:t>
            </a:r>
            <a:r>
              <a:rPr lang="es-ES" i="1" dirty="0"/>
              <a:t>Blood</a:t>
            </a:r>
            <a:r>
              <a:rPr lang="es-ES"/>
              <a:t> 1998;92:3599–604</a:t>
            </a:r>
          </a:p>
        </p:txBody>
      </p:sp>
      <p:sp>
        <p:nvSpPr>
          <p:cNvPr id="4" name="Text Placeholder 3"/>
          <p:cNvSpPr>
            <a:spLocks noGrp="1"/>
          </p:cNvSpPr>
          <p:nvPr>
            <p:ph type="body" sz="quarter" idx="11"/>
          </p:nvPr>
        </p:nvSpPr>
        <p:spPr/>
        <p:txBody>
          <a:bodyPr/>
          <a:lstStyle/>
          <a:p>
            <a:r>
              <a:rPr lang="es-ES" baseline="30000" dirty="0"/>
              <a:t>‡</a:t>
            </a:r>
            <a:r>
              <a:rPr lang="es-ES" dirty="0"/>
              <a:t>1% </a:t>
            </a:r>
            <a:r>
              <a:rPr lang="es-ES" dirty="0">
                <a:latin typeface="Arial" charset="0"/>
                <a:cs typeface="Arial" charset="0"/>
              </a:rPr>
              <a:t>de la serie completa</a:t>
            </a:r>
            <a:r>
              <a:rPr lang="es-ES" dirty="0"/>
              <a:t>; 66.7% </a:t>
            </a:r>
            <a:r>
              <a:rPr lang="es-ES" dirty="0">
                <a:latin typeface="Arial" charset="0"/>
                <a:cs typeface="Arial" charset="0"/>
              </a:rPr>
              <a:t>de EVO grave</a:t>
            </a:r>
            <a:r>
              <a:rPr lang="es-ES" dirty="0"/>
              <a:t>; </a:t>
            </a:r>
            <a:r>
              <a:rPr lang="es-ES" baseline="30000" dirty="0"/>
              <a:t>§</a:t>
            </a:r>
            <a:r>
              <a:rPr lang="es-ES" dirty="0">
                <a:latin typeface="Arial" charset="0"/>
                <a:cs typeface="Arial" charset="0"/>
              </a:rPr>
              <a:t> Cuando el paciente murió por otras causas</a:t>
            </a:r>
            <a:r>
              <a:rPr lang="es-ES" dirty="0"/>
              <a:t>. </a:t>
            </a:r>
          </a:p>
          <a:p>
            <a:r>
              <a:rPr lang="es-ES" dirty="0"/>
              <a:t>EVO, enfermedad </a:t>
            </a:r>
            <a:r>
              <a:rPr lang="es-ES" dirty="0" err="1"/>
              <a:t>venooclusiva</a:t>
            </a:r>
            <a:endParaRPr lang="es-ES" dirty="0"/>
          </a:p>
        </p:txBody>
      </p:sp>
      <p:graphicFrame>
        <p:nvGraphicFramePr>
          <p:cNvPr id="7" name="Chart 6"/>
          <p:cNvGraphicFramePr/>
          <p:nvPr>
            <p:extLst>
              <p:ext uri="{D42A27DB-BD31-4B8C-83A1-F6EECF244321}">
                <p14:modId xmlns:p14="http://schemas.microsoft.com/office/powerpoint/2010/main" val="2032545259"/>
              </p:ext>
            </p:extLst>
          </p:nvPr>
        </p:nvGraphicFramePr>
        <p:xfrm>
          <a:off x="2032000" y="1381514"/>
          <a:ext cx="8128000" cy="41679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63259659"/>
              </p:ext>
            </p:extLst>
          </p:nvPr>
        </p:nvGraphicFramePr>
        <p:xfrm>
          <a:off x="1079506" y="5486991"/>
          <a:ext cx="9031853" cy="731520"/>
        </p:xfrm>
        <a:graphic>
          <a:graphicData uri="http://schemas.openxmlformats.org/drawingml/2006/table">
            <a:tbl>
              <a:tblPr firstRow="1" bandRow="1">
                <a:tableStyleId>{B301B821-A1FF-4177-AEE7-76D212191A09}</a:tableStyleId>
              </a:tblPr>
              <a:tblGrid>
                <a:gridCol w="1579378">
                  <a:extLst>
                    <a:ext uri="{9D8B030D-6E8A-4147-A177-3AD203B41FA5}">
                      <a16:colId xmlns:a16="http://schemas.microsoft.com/office/drawing/2014/main" val="2764674696"/>
                    </a:ext>
                  </a:extLst>
                </a:gridCol>
                <a:gridCol w="1490495">
                  <a:extLst>
                    <a:ext uri="{9D8B030D-6E8A-4147-A177-3AD203B41FA5}">
                      <a16:colId xmlns:a16="http://schemas.microsoft.com/office/drawing/2014/main" val="1139115130"/>
                    </a:ext>
                  </a:extLst>
                </a:gridCol>
                <a:gridCol w="1490495">
                  <a:extLst>
                    <a:ext uri="{9D8B030D-6E8A-4147-A177-3AD203B41FA5}">
                      <a16:colId xmlns:a16="http://schemas.microsoft.com/office/drawing/2014/main" val="1112078134"/>
                    </a:ext>
                  </a:extLst>
                </a:gridCol>
                <a:gridCol w="1490495">
                  <a:extLst>
                    <a:ext uri="{9D8B030D-6E8A-4147-A177-3AD203B41FA5}">
                      <a16:colId xmlns:a16="http://schemas.microsoft.com/office/drawing/2014/main" val="1478248305"/>
                    </a:ext>
                  </a:extLst>
                </a:gridCol>
                <a:gridCol w="1490495">
                  <a:extLst>
                    <a:ext uri="{9D8B030D-6E8A-4147-A177-3AD203B41FA5}">
                      <a16:colId xmlns:a16="http://schemas.microsoft.com/office/drawing/2014/main" val="546874180"/>
                    </a:ext>
                  </a:extLst>
                </a:gridCol>
                <a:gridCol w="1490495">
                  <a:extLst>
                    <a:ext uri="{9D8B030D-6E8A-4147-A177-3AD203B41FA5}">
                      <a16:colId xmlns:a16="http://schemas.microsoft.com/office/drawing/2014/main" val="3534068663"/>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cap="none" normalizeH="0" baseline="0" dirty="0" err="1">
                          <a:ln>
                            <a:noFill/>
                          </a:ln>
                          <a:solidFill>
                            <a:schemeClr val="tx1"/>
                          </a:solidFill>
                          <a:effectLst/>
                          <a:latin typeface="Arial" charset="0"/>
                          <a:cs typeface="Arial" charset="0"/>
                        </a:rPr>
                        <a:t>Número</a:t>
                      </a:r>
                      <a:r>
                        <a:rPr kumimoji="0" lang="en-GB" sz="1400" b="0" i="0" u="none" strike="noStrike" cap="none" normalizeH="0" baseline="0" dirty="0">
                          <a:ln>
                            <a:noFill/>
                          </a:ln>
                          <a:solidFill>
                            <a:schemeClr val="tx1"/>
                          </a:solidFill>
                          <a:effectLst/>
                          <a:latin typeface="Arial" charset="0"/>
                          <a:cs typeface="Arial" charset="0"/>
                        </a:rPr>
                        <a:t> de </a:t>
                      </a:r>
                      <a:r>
                        <a:rPr kumimoji="0" lang="en-GB" sz="1400" b="0" i="0" u="none" strike="noStrike" cap="none" normalizeH="0" baseline="0" dirty="0" err="1">
                          <a:ln>
                            <a:noFill/>
                          </a:ln>
                          <a:solidFill>
                            <a:schemeClr val="tx1"/>
                          </a:solidFill>
                          <a:effectLst/>
                          <a:latin typeface="Arial" charset="0"/>
                          <a:cs typeface="Arial" charset="0"/>
                        </a:rPr>
                        <a:t>pacientes</a:t>
                      </a:r>
                      <a:r>
                        <a:rPr kumimoji="0" lang="en-GB" sz="1400" b="0" i="0" u="none" strike="noStrike" cap="none" normalizeH="0" baseline="0" dirty="0">
                          <a:ln>
                            <a:noFill/>
                          </a:ln>
                          <a:solidFill>
                            <a:schemeClr val="tx1"/>
                          </a:solidFill>
                          <a:effectLst/>
                          <a:latin typeface="Arial" charset="0"/>
                          <a:cs typeface="Arial" charset="0"/>
                        </a:rPr>
                        <a:t> </a:t>
                      </a:r>
                      <a:r>
                        <a:rPr lang="en-GB" sz="1400" b="0" dirty="0">
                          <a:solidFill>
                            <a:schemeClr val="tx1"/>
                          </a:solidFill>
                        </a:rPr>
                        <a:t>(n)</a:t>
                      </a:r>
                    </a:p>
                    <a:p>
                      <a:pPr algn="ctr"/>
                      <a:r>
                        <a:rPr lang="en-GB" sz="1400" b="0" dirty="0">
                          <a:solidFill>
                            <a:schemeClr val="tx1"/>
                          </a:solidFill>
                        </a:rPr>
                        <a:t>(N = 87)</a:t>
                      </a:r>
                    </a:p>
                  </a:txBody>
                  <a:tcPr anchor="ctr">
                    <a:solidFill>
                      <a:srgbClr val="EFF6E7"/>
                    </a:solidFill>
                  </a:tcPr>
                </a:tc>
                <a:tc>
                  <a:txBody>
                    <a:bodyPr/>
                    <a:lstStyle/>
                    <a:p>
                      <a:pPr algn="ctr"/>
                      <a:r>
                        <a:rPr lang="en-GB" sz="1400" b="0" dirty="0">
                          <a:solidFill>
                            <a:schemeClr val="tx1"/>
                          </a:solidFill>
                        </a:rPr>
                        <a:t>7</a:t>
                      </a:r>
                    </a:p>
                  </a:txBody>
                  <a:tcPr anchor="ctr">
                    <a:solidFill>
                      <a:srgbClr val="EFF6E7"/>
                    </a:solidFill>
                  </a:tcPr>
                </a:tc>
                <a:tc>
                  <a:txBody>
                    <a:bodyPr/>
                    <a:lstStyle/>
                    <a:p>
                      <a:pPr algn="ctr"/>
                      <a:r>
                        <a:rPr lang="en-GB" sz="1400" b="0" dirty="0">
                          <a:solidFill>
                            <a:schemeClr val="tx1"/>
                          </a:solidFill>
                        </a:rPr>
                        <a:t>56</a:t>
                      </a:r>
                    </a:p>
                  </a:txBody>
                  <a:tcPr anchor="ctr">
                    <a:solidFill>
                      <a:srgbClr val="EFF6E7"/>
                    </a:solidFill>
                  </a:tcPr>
                </a:tc>
                <a:tc>
                  <a:txBody>
                    <a:bodyPr/>
                    <a:lstStyle/>
                    <a:p>
                      <a:pPr algn="ctr"/>
                      <a:r>
                        <a:rPr lang="en-GB" sz="1400" b="0" dirty="0">
                          <a:solidFill>
                            <a:schemeClr val="tx1"/>
                          </a:solidFill>
                        </a:rPr>
                        <a:t>24</a:t>
                      </a:r>
                    </a:p>
                  </a:txBody>
                  <a:tcPr anchor="ctr">
                    <a:solidFill>
                      <a:srgbClr val="EFF6E7"/>
                    </a:solidFill>
                  </a:tcPr>
                </a:tc>
                <a:tc>
                  <a:txBody>
                    <a:bodyPr/>
                    <a:lstStyle/>
                    <a:p>
                      <a:pPr algn="ctr"/>
                      <a:r>
                        <a:rPr lang="en-GB" sz="1400" b="0" dirty="0">
                          <a:solidFill>
                            <a:schemeClr val="tx1"/>
                          </a:solidFill>
                        </a:rPr>
                        <a:t>16</a:t>
                      </a:r>
                    </a:p>
                  </a:txBody>
                  <a:tcPr anchor="ctr">
                    <a:solidFill>
                      <a:srgbClr val="EFF6E7"/>
                    </a:solidFill>
                  </a:tcPr>
                </a:tc>
                <a:tc>
                  <a:txBody>
                    <a:bodyPr/>
                    <a:lstStyle/>
                    <a:p>
                      <a:pPr algn="ctr"/>
                      <a:r>
                        <a:rPr lang="en-GB" sz="1400" b="0" dirty="0">
                          <a:solidFill>
                            <a:schemeClr val="tx1"/>
                          </a:solidFill>
                        </a:rPr>
                        <a:t>8</a:t>
                      </a:r>
                    </a:p>
                  </a:txBody>
                  <a:tcPr anchor="ctr">
                    <a:solidFill>
                      <a:srgbClr val="EFF6E7"/>
                    </a:solidFill>
                  </a:tcPr>
                </a:tc>
                <a:extLst>
                  <a:ext uri="{0D108BD9-81ED-4DB2-BD59-A6C34878D82A}">
                    <a16:rowId xmlns:a16="http://schemas.microsoft.com/office/drawing/2014/main" val="3355307520"/>
                  </a:ext>
                </a:extLst>
              </a:tr>
            </a:tbl>
          </a:graphicData>
        </a:graphic>
      </p:graphicFrame>
      <p:sp>
        <p:nvSpPr>
          <p:cNvPr id="10" name="TextBox 9"/>
          <p:cNvSpPr txBox="1"/>
          <p:nvPr/>
        </p:nvSpPr>
        <p:spPr>
          <a:xfrm>
            <a:off x="7957491" y="3487153"/>
            <a:ext cx="1897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p:cNvSpPr txBox="1"/>
          <p:nvPr/>
        </p:nvSpPr>
        <p:spPr>
          <a:xfrm>
            <a:off x="9362285" y="3865308"/>
            <a:ext cx="25199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s-E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2" name="Picture 11">
            <a:hlinkClick r:id="" action="ppaction://customshow?id=15&amp;return=true"/>
          </p:cNvPr>
          <p:cNvPicPr>
            <a:picLocks noChangeAspect="1"/>
          </p:cNvPicPr>
          <p:nvPr/>
        </p:nvPicPr>
        <p:blipFill>
          <a:blip r:embed="rId3">
            <a:clrChange>
              <a:clrFrom>
                <a:srgbClr val="FFFFFF"/>
              </a:clrFrom>
              <a:clrTo>
                <a:srgbClr val="FFFFFF">
                  <a:alpha val="0"/>
                </a:srgbClr>
              </a:clrTo>
            </a:clrChange>
            <a:duotone>
              <a:schemeClr val="accent4">
                <a:shade val="45000"/>
                <a:satMod val="135000"/>
              </a:schemeClr>
              <a:prstClr val="white"/>
            </a:duotone>
          </a:blip>
          <a:stretch>
            <a:fillRect/>
          </a:stretch>
        </p:blipFill>
        <p:spPr>
          <a:xfrm>
            <a:off x="1523407" y="1582575"/>
            <a:ext cx="324000" cy="324000"/>
          </a:xfrm>
          <a:prstGeom prst="rect">
            <a:avLst/>
          </a:prstGeom>
        </p:spPr>
      </p:pic>
    </p:spTree>
    <p:extLst>
      <p:ext uri="{BB962C8B-B14F-4D97-AF65-F5344CB8AC3E}">
        <p14:creationId xmlns:p14="http://schemas.microsoft.com/office/powerpoint/2010/main" val="138077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br>
              <a:rPr lang="es-ES" sz="3200">
                <a:latin typeface="Arial" charset="0"/>
                <a:cs typeface="Arial" charset="0"/>
              </a:rPr>
            </a:br>
            <a:r>
              <a:rPr lang="es-ES" sz="3200">
                <a:latin typeface="Arial" charset="0"/>
                <a:cs typeface="Arial" charset="0"/>
              </a:rPr>
              <a:t>Entrevista con el doctor Richardson sobre la EVO</a:t>
            </a:r>
            <a:br>
              <a:rPr lang="es-ES" sz="3200">
                <a:latin typeface="Arial" charset="0"/>
                <a:cs typeface="Arial" charset="0"/>
              </a:rPr>
            </a:br>
            <a:endParaRPr lang="en-GB" sz="3200">
              <a:latin typeface="Arial" charset="0"/>
              <a:cs typeface="Arial" charset="0"/>
            </a:endParaRPr>
          </a:p>
        </p:txBody>
      </p:sp>
      <p:sp>
        <p:nvSpPr>
          <p:cNvPr id="6" name="Text Placeholder 5"/>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es-ES" dirty="0"/>
              <a:t>EVO, enfermedad </a:t>
            </a:r>
            <a:r>
              <a:rPr lang="es-ES" dirty="0" err="1"/>
              <a:t>venooclusiva</a:t>
            </a:r>
            <a:endParaRPr lang="es-ES" dirty="0"/>
          </a:p>
        </p:txBody>
      </p:sp>
      <p:pic>
        <p:nvPicPr>
          <p:cNvPr id="5" name="cut 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53487" y="2050140"/>
            <a:ext cx="7485026" cy="4210696"/>
          </a:xfrm>
          <a:prstGeom prst="rect">
            <a:avLst/>
          </a:prstGeom>
        </p:spPr>
      </p:pic>
      <p:sp>
        <p:nvSpPr>
          <p:cNvPr id="3" name="Rectangle 2"/>
          <p:cNvSpPr/>
          <p:nvPr/>
        </p:nvSpPr>
        <p:spPr>
          <a:xfrm>
            <a:off x="467833" y="1257817"/>
            <a:ext cx="1124924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anose="020B0604020202020204"/>
                <a:ea typeface="+mn-ea"/>
                <a:cs typeface="+mn-cs"/>
              </a:rPr>
              <a:t>Pulse el botón de Reproducir para ver este vídeo del doctor Richardson, del Dana </a:t>
            </a:r>
            <a:r>
              <a:rPr kumimoji="0" lang="es-ES" sz="1800" b="1" i="0" u="none" strike="noStrike" kern="1200" cap="none" spc="0" normalizeH="0" baseline="0" noProof="0" dirty="0" err="1">
                <a:ln>
                  <a:noFill/>
                </a:ln>
                <a:solidFill>
                  <a:srgbClr val="000000"/>
                </a:solidFill>
                <a:effectLst/>
                <a:uLnTx/>
                <a:uFillTx/>
                <a:latin typeface="Arial" panose="020B0604020202020204"/>
                <a:ea typeface="+mn-ea"/>
                <a:cs typeface="+mn-cs"/>
              </a:rPr>
              <a:t>Farber</a:t>
            </a:r>
            <a:r>
              <a:rPr kumimoji="0" lang="es-ES" sz="1800" b="1" i="0" u="none" strike="noStrike" kern="1200" cap="none" spc="0" normalizeH="0" baseline="0" noProof="0" dirty="0">
                <a:ln>
                  <a:noFill/>
                </a:ln>
                <a:solidFill>
                  <a:srgbClr val="000000"/>
                </a:solidFill>
                <a:effectLst/>
                <a:uLnTx/>
                <a:uFillTx/>
                <a:latin typeface="Arial" panose="020B0604020202020204"/>
                <a:ea typeface="+mn-ea"/>
                <a:cs typeface="+mn-cs"/>
              </a:rPr>
              <a:t>/Harvard </a:t>
            </a:r>
            <a:r>
              <a:rPr kumimoji="0" lang="es-ES" sz="1800" b="1" i="0" u="none" strike="noStrike" kern="1200" cap="none" spc="0" normalizeH="0" baseline="0" noProof="0" dirty="0" err="1">
                <a:ln>
                  <a:noFill/>
                </a:ln>
                <a:solidFill>
                  <a:srgbClr val="000000"/>
                </a:solidFill>
                <a:effectLst/>
                <a:uLnTx/>
                <a:uFillTx/>
                <a:latin typeface="Arial" panose="020B0604020202020204"/>
                <a:ea typeface="+mn-ea"/>
                <a:cs typeface="+mn-cs"/>
              </a:rPr>
              <a:t>Cancer</a:t>
            </a:r>
            <a:r>
              <a:rPr kumimoji="0" lang="es-ES" sz="1800" b="1"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s-ES" sz="1800" b="1" i="0" u="none" strike="noStrike" kern="1200" cap="none" spc="0" normalizeH="0" baseline="0" noProof="0" dirty="0" err="1">
                <a:ln>
                  <a:noFill/>
                </a:ln>
                <a:solidFill>
                  <a:srgbClr val="000000"/>
                </a:solidFill>
                <a:effectLst/>
                <a:uLnTx/>
                <a:uFillTx/>
                <a:latin typeface="Arial" panose="020B0604020202020204"/>
                <a:ea typeface="+mn-ea"/>
                <a:cs typeface="+mn-cs"/>
              </a:rPr>
              <a:t>Institute</a:t>
            </a:r>
            <a:r>
              <a:rPr kumimoji="0" lang="es-ES" sz="1800" b="1" i="0" u="none" strike="noStrike" kern="1200" cap="none" spc="0" normalizeH="0" baseline="0" noProof="0" dirty="0">
                <a:ln>
                  <a:noFill/>
                </a:ln>
                <a:solidFill>
                  <a:srgbClr val="000000"/>
                </a:solidFill>
                <a:effectLst/>
                <a:uLnTx/>
                <a:uFillTx/>
                <a:latin typeface="Arial" panose="020B0604020202020204"/>
                <a:ea typeface="+mn-ea"/>
                <a:cs typeface="+mn-cs"/>
              </a:rPr>
              <a:t>, donde comenta la fisiopatología y los síntomas de la EVO</a:t>
            </a:r>
          </a:p>
        </p:txBody>
      </p:sp>
    </p:spTree>
    <p:extLst>
      <p:ext uri="{BB962C8B-B14F-4D97-AF65-F5344CB8AC3E}">
        <p14:creationId xmlns:p14="http://schemas.microsoft.com/office/powerpoint/2010/main" val="93373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s-ES"/>
              <a:t>Resumen sobre el diagnóstico de EVO</a:t>
            </a:r>
            <a:endParaRPr lang="en-GB"/>
          </a:p>
        </p:txBody>
      </p:sp>
      <p:sp>
        <p:nvSpPr>
          <p:cNvPr id="46083" name="Content Placeholder 2"/>
          <p:cNvSpPr>
            <a:spLocks noGrp="1"/>
          </p:cNvSpPr>
          <p:nvPr>
            <p:ph idx="1"/>
          </p:nvPr>
        </p:nvSpPr>
        <p:spPr/>
        <p:txBody>
          <a:bodyPr/>
          <a:lstStyle/>
          <a:p>
            <a:r>
              <a:rPr lang="es-ES" dirty="0"/>
              <a:t>La EVO se caracteriza por un rápido aumento de peso, ascitis, hepatomegalia dolorosa, ictericia y dolor en el cuadrante superior derecho</a:t>
            </a:r>
          </a:p>
          <a:p>
            <a:r>
              <a:rPr lang="es-ES" dirty="0"/>
              <a:t>Para el diagnóstico clínico de la EVO se utilizan los criterios de Baltimore y los modificados de Seattle </a:t>
            </a:r>
          </a:p>
          <a:p>
            <a:r>
              <a:rPr lang="es-ES" dirty="0"/>
              <a:t>Los nuevos criterios del EBMT para el diagnóstico y la clasificación de la gravedad de la EVO incluyen criterios de diagnóstico para la EVO de aparición tardía y criterios medibles y objetivos para clasificar su gravedad </a:t>
            </a:r>
          </a:p>
          <a:p>
            <a:r>
              <a:rPr lang="es-ES" dirty="0"/>
              <a:t>Debe realizarse un diagnóstico diferencial con el fin de descartar los problemas que comparten los síntomas de la EVO</a:t>
            </a:r>
          </a:p>
          <a:p>
            <a:r>
              <a:rPr lang="es-ES" dirty="0"/>
              <a:t>Los factores de riesgo de la EVO pueden estar relacionados con el paciente/la enfermedad o con el trasplante/el hígado</a:t>
            </a:r>
          </a:p>
        </p:txBody>
      </p:sp>
      <p:sp>
        <p:nvSpPr>
          <p:cNvPr id="2" name="Text Placeholder 1"/>
          <p:cNvSpPr>
            <a:spLocks noGrp="1"/>
          </p:cNvSpPr>
          <p:nvPr>
            <p:ph type="body" sz="quarter" idx="10"/>
          </p:nvPr>
        </p:nvSpPr>
        <p:spPr/>
        <p:txBody>
          <a:bodyPr/>
          <a:lstStyle/>
          <a:p>
            <a:endParaRPr lang="en-GB" dirty="0"/>
          </a:p>
        </p:txBody>
      </p:sp>
      <p:sp>
        <p:nvSpPr>
          <p:cNvPr id="7" name="Text Placeholder 6"/>
          <p:cNvSpPr>
            <a:spLocks noGrp="1"/>
          </p:cNvSpPr>
          <p:nvPr>
            <p:ph type="body" sz="quarter" idx="11"/>
          </p:nvPr>
        </p:nvSpPr>
        <p:spPr/>
        <p:txBody>
          <a:bodyPr/>
          <a:lstStyle/>
          <a:p>
            <a:r>
              <a:rPr lang="es-ES" dirty="0"/>
              <a:t>EBMT, siglas en inglés de la Sociedad Europea de Trasplante de Sangre y Médula Ósea; EVO, enfermedad </a:t>
            </a:r>
            <a:r>
              <a:rPr lang="es-ES" dirty="0" err="1"/>
              <a:t>venooclusiva</a:t>
            </a:r>
            <a:endParaRPr lang="en-GB" dirty="0"/>
          </a:p>
        </p:txBody>
      </p:sp>
    </p:spTree>
    <p:extLst>
      <p:ext uri="{BB962C8B-B14F-4D97-AF65-F5344CB8AC3E}">
        <p14:creationId xmlns:p14="http://schemas.microsoft.com/office/powerpoint/2010/main" val="263989031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13" name="Content Placeholder 12"/>
          <p:cNvSpPr>
            <a:spLocks noGrp="1"/>
          </p:cNvSpPr>
          <p:nvPr>
            <p:ph idx="1"/>
          </p:nvPr>
        </p:nvSpPr>
        <p:spPr/>
        <p:txBody>
          <a:bodyPr/>
          <a:lstStyle/>
          <a:p>
            <a:pPr marL="457200" indent="-457200">
              <a:buFont typeface="+mj-lt"/>
              <a:buAutoNum type="arabicPeriod"/>
            </a:pPr>
            <a:r>
              <a:rPr lang="es-ES" dirty="0"/>
              <a:t>De los siguientes, indique cuáles considera los </a:t>
            </a:r>
            <a:r>
              <a:rPr lang="es-ES" b="1" dirty="0"/>
              <a:t>tres</a:t>
            </a:r>
            <a:r>
              <a:rPr lang="es-ES" dirty="0"/>
              <a:t> síntomas principales de EVO.</a:t>
            </a:r>
          </a:p>
          <a:p>
            <a:pPr marL="914400" lvl="1" indent="-514350">
              <a:buFont typeface="+mj-lt"/>
              <a:buAutoNum type="alphaLcParenR"/>
            </a:pPr>
            <a:r>
              <a:rPr lang="es-ES" sz="2000" dirty="0"/>
              <a:t>Ascitis</a:t>
            </a:r>
          </a:p>
          <a:p>
            <a:pPr marL="914400" lvl="1" indent="-514350">
              <a:buFont typeface="+mj-lt"/>
              <a:buAutoNum type="alphaLcParenR"/>
            </a:pPr>
            <a:r>
              <a:rPr lang="es-ES" sz="2000" dirty="0"/>
              <a:t>Hepatomegalia</a:t>
            </a:r>
          </a:p>
          <a:p>
            <a:pPr marL="914400" lvl="1" indent="-514350">
              <a:buFont typeface="+mj-lt"/>
              <a:buAutoNum type="alphaLcParenR"/>
            </a:pPr>
            <a:r>
              <a:rPr lang="es-ES" sz="2000" dirty="0"/>
              <a:t>Cansancio y debilidad</a:t>
            </a:r>
          </a:p>
          <a:p>
            <a:pPr marL="914400" lvl="1" indent="-514350">
              <a:buFont typeface="+mj-lt"/>
              <a:buAutoNum type="alphaLcParenR"/>
            </a:pPr>
            <a:r>
              <a:rPr lang="es-ES" sz="2000" dirty="0"/>
              <a:t>Aumento de peso rápido</a:t>
            </a:r>
          </a:p>
          <a:p>
            <a:pPr marL="914400" lvl="1" indent="-514350">
              <a:buFont typeface="+mj-lt"/>
              <a:buAutoNum type="alphaLcParenR"/>
            </a:pPr>
            <a:r>
              <a:rPr lang="es-ES" sz="2000" dirty="0"/>
              <a:t>Dolor en el cuadrante superior izquierdo</a:t>
            </a:r>
          </a:p>
          <a:p>
            <a:pPr marL="87312" indent="0">
              <a:buNone/>
            </a:pPr>
            <a:endParaRPr lang="es-ES" dirty="0"/>
          </a:p>
          <a:p>
            <a:pPr marL="895350" indent="-442913">
              <a:buNone/>
            </a:pPr>
            <a:r>
              <a:rPr lang="es-ES" dirty="0"/>
              <a:t>Haga clic sobre la respuesta que considere correcta</a:t>
            </a:r>
          </a:p>
          <a:p>
            <a:pPr marL="895350" indent="-442913"/>
            <a:r>
              <a:rPr lang="es-ES" dirty="0">
                <a:hlinkClick r:id="" action="ppaction://customshow?id=16&amp;return=true"/>
              </a:rPr>
              <a:t>b, c, e</a:t>
            </a:r>
            <a:endParaRPr lang="es-ES" dirty="0"/>
          </a:p>
          <a:p>
            <a:pPr marL="895350" indent="-442913"/>
            <a:r>
              <a:rPr lang="es-ES" dirty="0">
                <a:hlinkClick r:id="" action="ppaction://customshow?id=17&amp;return=true"/>
              </a:rPr>
              <a:t>a, b, d</a:t>
            </a:r>
            <a:endParaRPr lang="es-ES" dirty="0"/>
          </a:p>
          <a:p>
            <a:pPr marL="895350" indent="-442913"/>
            <a:r>
              <a:rPr lang="es-ES" dirty="0">
                <a:hlinkClick r:id="" action="ppaction://customshow?id=16&amp;return=true"/>
              </a:rPr>
              <a:t>c, d, e</a:t>
            </a:r>
            <a:endParaRPr lang="es-ES" dirty="0"/>
          </a:p>
          <a:p>
            <a:endParaRPr lang="es-ES" dirty="0"/>
          </a:p>
          <a:p>
            <a:endParaRPr lang="es-ES" dirty="0"/>
          </a:p>
        </p:txBody>
      </p:sp>
      <p:sp>
        <p:nvSpPr>
          <p:cNvPr id="14" name="Text Placeholder 13"/>
          <p:cNvSpPr>
            <a:spLocks noGrp="1"/>
          </p:cNvSpPr>
          <p:nvPr>
            <p:ph type="body" sz="quarter" idx="10"/>
          </p:nvPr>
        </p:nvSpPr>
        <p:spPr/>
        <p:txBody>
          <a:bodyPr/>
          <a:lstStyle/>
          <a:p>
            <a:endParaRPr lang="en-GB"/>
          </a:p>
        </p:txBody>
      </p:sp>
      <p:sp>
        <p:nvSpPr>
          <p:cNvPr id="15" name="Text Placeholder 14"/>
          <p:cNvSpPr>
            <a:spLocks noGrp="1"/>
          </p:cNvSpPr>
          <p:nvPr>
            <p:ph type="body" sz="quarter" idx="11"/>
          </p:nvPr>
        </p:nvSpPr>
        <p:spPr/>
        <p:txBody>
          <a:bodyPr/>
          <a:lstStyle/>
          <a:p>
            <a:r>
              <a:rPr lang="es-ES" dirty="0"/>
              <a:t>EVO, enfermedad </a:t>
            </a:r>
            <a:r>
              <a:rPr lang="es-ES" dirty="0" err="1"/>
              <a:t>venooclusiva</a:t>
            </a:r>
            <a:endParaRPr lang="es-ES" dirty="0"/>
          </a:p>
        </p:txBody>
      </p:sp>
    </p:spTree>
    <p:custDataLst>
      <p:tags r:id="rId1"/>
    </p:custDataLst>
    <p:extLst>
      <p:ext uri="{BB962C8B-B14F-4D97-AF65-F5344CB8AC3E}">
        <p14:creationId xmlns:p14="http://schemas.microsoft.com/office/powerpoint/2010/main" val="3322547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9" name="Content Placeholder 8"/>
          <p:cNvSpPr>
            <a:spLocks noGrp="1"/>
          </p:cNvSpPr>
          <p:nvPr>
            <p:ph idx="1"/>
          </p:nvPr>
        </p:nvSpPr>
        <p:spPr/>
        <p:txBody>
          <a:bodyPr/>
          <a:lstStyle/>
          <a:p>
            <a:pPr marL="457200" indent="-457200">
              <a:buFont typeface="+mj-lt"/>
              <a:buAutoNum type="arabicPeriod" startAt="2"/>
            </a:pPr>
            <a:r>
              <a:rPr lang="es-ES" dirty="0"/>
              <a:t>¿Qué </a:t>
            </a:r>
            <a:r>
              <a:rPr lang="es-ES" b="1" dirty="0"/>
              <a:t>dos</a:t>
            </a:r>
            <a:r>
              <a:rPr lang="es-ES" dirty="0"/>
              <a:t> criterios clínicos pueden utilizarse para diagnosticar la EVO?</a:t>
            </a:r>
          </a:p>
          <a:p>
            <a:pPr marL="914400" lvl="1" indent="-514350">
              <a:buFont typeface="+mj-lt"/>
              <a:buAutoNum type="alphaLcParenR"/>
            </a:pPr>
            <a:r>
              <a:rPr lang="es-ES" sz="2000" dirty="0"/>
              <a:t>King's College</a:t>
            </a:r>
          </a:p>
          <a:p>
            <a:pPr marL="914400" lvl="1" indent="-514350">
              <a:buFont typeface="+mj-lt"/>
              <a:buAutoNum type="alphaLcParenR"/>
            </a:pPr>
            <a:r>
              <a:rPr lang="es-ES" sz="2000" dirty="0"/>
              <a:t>Baltimore</a:t>
            </a:r>
          </a:p>
          <a:p>
            <a:pPr marL="914400" lvl="1" indent="-514350">
              <a:buFont typeface="+mj-lt"/>
              <a:buAutoNum type="alphaLcParenR"/>
            </a:pPr>
            <a:r>
              <a:rPr lang="es-ES" sz="2000" dirty="0"/>
              <a:t>Amsterdam II</a:t>
            </a:r>
          </a:p>
          <a:p>
            <a:pPr marL="914400" lvl="1" indent="-514350">
              <a:buFont typeface="+mj-lt"/>
              <a:buAutoNum type="alphaLcParenR"/>
            </a:pPr>
            <a:r>
              <a:rPr lang="es-ES" sz="2000" dirty="0"/>
              <a:t>Seattle modificados</a:t>
            </a:r>
          </a:p>
          <a:p>
            <a:pPr marL="914400" lvl="1" indent="-514350">
              <a:buFont typeface="+mj-lt"/>
              <a:buAutoNum type="alphaLcParenR"/>
            </a:pPr>
            <a:endParaRPr lang="es-ES" sz="2000" dirty="0"/>
          </a:p>
          <a:p>
            <a:pPr marL="895350" indent="-442913">
              <a:buNone/>
            </a:pPr>
            <a:r>
              <a:rPr lang="es-ES" dirty="0"/>
              <a:t>Haga clic sobre la respuesta que considere correcta</a:t>
            </a:r>
          </a:p>
          <a:p>
            <a:pPr marL="895350" indent="-442913"/>
            <a:r>
              <a:rPr lang="es-ES" dirty="0">
                <a:hlinkClick r:id="" action="ppaction://customshow?id=16&amp;return=true"/>
              </a:rPr>
              <a:t>a y d</a:t>
            </a:r>
            <a:endParaRPr lang="es-ES" dirty="0"/>
          </a:p>
          <a:p>
            <a:pPr marL="895350" indent="-442913"/>
            <a:r>
              <a:rPr lang="es-ES" dirty="0">
                <a:hlinkClick r:id="" action="ppaction://customshow?id=16&amp;return=true"/>
              </a:rPr>
              <a:t>b y c</a:t>
            </a:r>
            <a:endParaRPr lang="es-ES" dirty="0"/>
          </a:p>
          <a:p>
            <a:pPr marL="895350" indent="-442913"/>
            <a:r>
              <a:rPr lang="es-ES" dirty="0">
                <a:hlinkClick r:id="" action="ppaction://customshow?id=18&amp;return=true"/>
              </a:rPr>
              <a:t>b y d</a:t>
            </a:r>
            <a:endParaRPr lang="es-ES" dirty="0"/>
          </a:p>
          <a:p>
            <a:endParaRPr lang="es-ES"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s-ES" dirty="0"/>
              <a:t>EVO, enfermedad </a:t>
            </a:r>
            <a:r>
              <a:rPr lang="es-ES" dirty="0" err="1"/>
              <a:t>venooclusiva</a:t>
            </a:r>
            <a:endParaRPr lang="es-ES" dirty="0"/>
          </a:p>
        </p:txBody>
      </p:sp>
    </p:spTree>
    <p:custDataLst>
      <p:tags r:id="rId1"/>
    </p:custDataLst>
    <p:extLst>
      <p:ext uri="{BB962C8B-B14F-4D97-AF65-F5344CB8AC3E}">
        <p14:creationId xmlns:p14="http://schemas.microsoft.com/office/powerpoint/2010/main" val="2053064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9" name="Content Placeholder 8"/>
          <p:cNvSpPr>
            <a:spLocks noGrp="1"/>
          </p:cNvSpPr>
          <p:nvPr>
            <p:ph idx="1"/>
          </p:nvPr>
        </p:nvSpPr>
        <p:spPr/>
        <p:txBody>
          <a:bodyPr/>
          <a:lstStyle/>
          <a:p>
            <a:pPr marL="452438" indent="-452438">
              <a:buFont typeface="+mj-lt"/>
              <a:buAutoNum type="arabicPeriod" startAt="3"/>
            </a:pPr>
            <a:r>
              <a:rPr lang="es-ES" dirty="0"/>
              <a:t>De los siguientes medicamentos, indique los </a:t>
            </a:r>
            <a:r>
              <a:rPr lang="es-ES" b="1" dirty="0"/>
              <a:t>tres</a:t>
            </a:r>
            <a:r>
              <a:rPr lang="es-ES" dirty="0"/>
              <a:t> claramente relacionados con la EVO</a:t>
            </a:r>
          </a:p>
          <a:p>
            <a:pPr marL="914400" lvl="1" indent="-514350">
              <a:buFont typeface="+mj-lt"/>
              <a:buAutoNum type="alphaLcParenR"/>
            </a:pPr>
            <a:r>
              <a:rPr lang="es-ES" sz="2000" dirty="0" err="1"/>
              <a:t>Citarabina</a:t>
            </a:r>
            <a:endParaRPr lang="es-ES" sz="2000" dirty="0"/>
          </a:p>
          <a:p>
            <a:pPr marL="914400" lvl="1" indent="-514350">
              <a:buFont typeface="+mj-lt"/>
              <a:buAutoNum type="alphaLcParenR"/>
            </a:pPr>
            <a:r>
              <a:rPr lang="es-ES" sz="2000" dirty="0"/>
              <a:t>Sirolimus + metotrexato</a:t>
            </a:r>
          </a:p>
          <a:p>
            <a:pPr marL="914400" lvl="1" indent="-514350">
              <a:buFont typeface="+mj-lt"/>
              <a:buAutoNum type="alphaLcParenR"/>
            </a:pPr>
            <a:r>
              <a:rPr lang="es-ES" sz="2000" dirty="0"/>
              <a:t>Inotuzumab</a:t>
            </a:r>
            <a:r>
              <a:rPr lang="es-ES" dirty="0"/>
              <a:t> </a:t>
            </a:r>
            <a:r>
              <a:rPr lang="es-ES" sz="2000" dirty="0"/>
              <a:t>ozogamicina</a:t>
            </a:r>
          </a:p>
          <a:p>
            <a:pPr marL="914400" lvl="1" indent="-514350">
              <a:buFont typeface="+mj-lt"/>
              <a:buAutoNum type="alphaLcParenR"/>
            </a:pPr>
            <a:r>
              <a:rPr lang="es-ES" sz="2000" dirty="0"/>
              <a:t>Actinomicina D</a:t>
            </a:r>
          </a:p>
          <a:p>
            <a:pPr marL="914400" lvl="1" indent="-514350">
              <a:buFont typeface="+mj-lt"/>
              <a:buAutoNum type="alphaLcParenR"/>
            </a:pPr>
            <a:r>
              <a:rPr lang="es-ES" sz="2000" dirty="0"/>
              <a:t>Posaconazol</a:t>
            </a:r>
          </a:p>
          <a:p>
            <a:pPr marL="87312" indent="0">
              <a:buNone/>
            </a:pPr>
            <a:endParaRPr lang="es-ES" sz="2400" dirty="0"/>
          </a:p>
          <a:p>
            <a:pPr marL="895350" indent="-442913">
              <a:buNone/>
            </a:pPr>
            <a:r>
              <a:rPr lang="es-ES" dirty="0"/>
              <a:t>Haga clic sobre la respuesta que considere correcta</a:t>
            </a:r>
          </a:p>
          <a:p>
            <a:pPr marL="895350" indent="-442913"/>
            <a:r>
              <a:rPr lang="es-ES" dirty="0">
                <a:hlinkClick r:id="" action="ppaction://customshow?id=19&amp;return=true"/>
              </a:rPr>
              <a:t>a, c, d</a:t>
            </a:r>
            <a:endParaRPr lang="es-ES" dirty="0"/>
          </a:p>
          <a:p>
            <a:pPr marL="895350" indent="-442913"/>
            <a:r>
              <a:rPr lang="es-ES" dirty="0">
                <a:hlinkClick r:id="" action="ppaction://customshow?id=16&amp;return=true"/>
              </a:rPr>
              <a:t>a, d, e</a:t>
            </a:r>
          </a:p>
          <a:p>
            <a:pPr marL="895350" indent="-442913"/>
            <a:r>
              <a:rPr lang="es-ES" dirty="0">
                <a:hlinkClick r:id="" action="ppaction://customshow?id=16&amp;return=true"/>
              </a:rPr>
              <a:t>b, c, d</a:t>
            </a:r>
            <a:endParaRPr lang="es-ES" dirty="0"/>
          </a:p>
          <a:p>
            <a:endParaRPr lang="es-ES"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s-ES" dirty="0"/>
              <a:t>EVO, enfermedad </a:t>
            </a:r>
            <a:r>
              <a:rPr lang="es-ES" dirty="0" err="1"/>
              <a:t>venooclusiva</a:t>
            </a:r>
            <a:endParaRPr lang="es-ES" dirty="0"/>
          </a:p>
        </p:txBody>
      </p:sp>
    </p:spTree>
    <p:custDataLst>
      <p:tags r:id="rId1"/>
    </p:custDataLst>
    <p:extLst>
      <p:ext uri="{BB962C8B-B14F-4D97-AF65-F5344CB8AC3E}">
        <p14:creationId xmlns:p14="http://schemas.microsoft.com/office/powerpoint/2010/main" val="2843391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p:txBody>
          <a:bodyPr>
            <a:noAutofit/>
          </a:bodyPr>
          <a:lstStyle/>
          <a:p>
            <a:r>
              <a:rPr lang="en-GB" dirty="0" err="1">
                <a:latin typeface="Arial" charset="0"/>
                <a:cs typeface="Arial" charset="0"/>
              </a:rPr>
              <a:t>Módulo</a:t>
            </a:r>
            <a:r>
              <a:rPr lang="en-GB" dirty="0">
                <a:latin typeface="Arial" charset="0"/>
                <a:cs typeface="Arial" charset="0"/>
              </a:rPr>
              <a:t> 3:</a:t>
            </a:r>
            <a:br>
              <a:rPr lang="en-GB" dirty="0">
                <a:latin typeface="Arial" charset="0"/>
                <a:cs typeface="Arial" charset="0"/>
              </a:rPr>
            </a:br>
            <a:r>
              <a:rPr lang="es-ES" dirty="0">
                <a:latin typeface="Arial" charset="0"/>
                <a:cs typeface="Arial" charset="0"/>
              </a:rPr>
              <a:t>Diagnóstico de la </a:t>
            </a:r>
            <a:br>
              <a:rPr lang="es-ES" dirty="0">
                <a:latin typeface="Arial" charset="0"/>
                <a:cs typeface="Arial" charset="0"/>
              </a:rPr>
            </a:br>
            <a:r>
              <a:rPr lang="es-ES" dirty="0">
                <a:latin typeface="Arial" charset="0"/>
                <a:cs typeface="Arial" charset="0"/>
              </a:rPr>
              <a:t>enfermedad </a:t>
            </a:r>
            <a:r>
              <a:rPr lang="es-ES" dirty="0" err="1">
                <a:latin typeface="Arial" charset="0"/>
                <a:cs typeface="Arial" charset="0"/>
              </a:rPr>
              <a:t>venooclusiva</a:t>
            </a:r>
            <a:endParaRPr lang="en-GB" dirty="0">
              <a:latin typeface="Arial" charset="0"/>
              <a:cs typeface="Arial" charset="0"/>
            </a:endParaRPr>
          </a:p>
        </p:txBody>
      </p:sp>
    </p:spTree>
    <p:extLst>
      <p:ext uri="{BB962C8B-B14F-4D97-AF65-F5344CB8AC3E}">
        <p14:creationId xmlns:p14="http://schemas.microsoft.com/office/powerpoint/2010/main" val="4030926641"/>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10" name="Content Placeholder 9"/>
          <p:cNvSpPr>
            <a:spLocks noGrp="1"/>
          </p:cNvSpPr>
          <p:nvPr>
            <p:ph idx="1"/>
          </p:nvPr>
        </p:nvSpPr>
        <p:spPr/>
        <p:txBody>
          <a:bodyPr/>
          <a:lstStyle/>
          <a:p>
            <a:pPr marL="452438" indent="-452438">
              <a:buFont typeface="+mj-lt"/>
              <a:buAutoNum type="arabicPeriod" startAt="4"/>
            </a:pPr>
            <a:r>
              <a:rPr lang="es-ES" dirty="0"/>
              <a:t>¿Qué </a:t>
            </a:r>
            <a:r>
              <a:rPr lang="es-ES" b="1" dirty="0"/>
              <a:t>dos</a:t>
            </a:r>
            <a:r>
              <a:rPr lang="es-ES" dirty="0"/>
              <a:t> factores de riesgo de EVO </a:t>
            </a:r>
            <a:r>
              <a:rPr lang="es-ES" b="1" dirty="0"/>
              <a:t>anteriores al trasplante </a:t>
            </a:r>
            <a:r>
              <a:rPr lang="es-ES" dirty="0"/>
              <a:t>se asocian con el riesgo más elevado?</a:t>
            </a:r>
          </a:p>
          <a:p>
            <a:pPr marL="914400" lvl="1" indent="-514350">
              <a:buFont typeface="+mj-lt"/>
              <a:buAutoNum type="alphaLcParenR"/>
            </a:pPr>
            <a:r>
              <a:rPr lang="es-ES" sz="2000" dirty="0"/>
              <a:t>Mielodisplasia</a:t>
            </a:r>
          </a:p>
          <a:p>
            <a:pPr marL="914400" lvl="1" indent="-514350">
              <a:buFont typeface="+mj-lt"/>
              <a:buAutoNum type="alphaLcParenR"/>
            </a:pPr>
            <a:r>
              <a:rPr lang="es-ES" dirty="0"/>
              <a:t>Tratamiento anterior con </a:t>
            </a:r>
            <a:r>
              <a:rPr lang="es-ES" sz="2000" dirty="0"/>
              <a:t>gemtuzumab</a:t>
            </a:r>
            <a:r>
              <a:rPr lang="es-ES" dirty="0"/>
              <a:t> </a:t>
            </a:r>
            <a:r>
              <a:rPr lang="es-ES" sz="2000" dirty="0" err="1"/>
              <a:t>ozogamicin</a:t>
            </a:r>
            <a:r>
              <a:rPr lang="es-ES" dirty="0" err="1"/>
              <a:t>a</a:t>
            </a:r>
            <a:r>
              <a:rPr lang="es-ES" dirty="0"/>
              <a:t> </a:t>
            </a:r>
          </a:p>
          <a:p>
            <a:pPr marL="914400" lvl="1" indent="-514350">
              <a:buFont typeface="+mj-lt"/>
              <a:buAutoNum type="alphaLcParenR"/>
            </a:pPr>
            <a:r>
              <a:rPr lang="es-ES" sz="2000" dirty="0"/>
              <a:t>TCMH anterior</a:t>
            </a:r>
          </a:p>
          <a:p>
            <a:pPr marL="914400" lvl="1" indent="-514350">
              <a:buFont typeface="+mj-lt"/>
              <a:buAutoNum type="alphaLcParenR"/>
            </a:pPr>
            <a:r>
              <a:rPr lang="es-ES" sz="2000" dirty="0"/>
              <a:t>Deterioro de la función pulmonar</a:t>
            </a:r>
          </a:p>
          <a:p>
            <a:pPr marL="914400" lvl="1" indent="-514350">
              <a:buFont typeface="+mj-lt"/>
              <a:buAutoNum type="alphaLcParenR"/>
            </a:pPr>
            <a:r>
              <a:rPr lang="es-ES" sz="2000" dirty="0"/>
              <a:t>Bilirrubina &gt;26 mmol/L antes del TMO</a:t>
            </a:r>
          </a:p>
          <a:p>
            <a:pPr marL="914400" lvl="1" indent="-514350">
              <a:buFont typeface="+mj-lt"/>
              <a:buAutoNum type="alphaLcParenR"/>
            </a:pPr>
            <a:endParaRPr lang="es-ES" sz="2000" dirty="0"/>
          </a:p>
          <a:p>
            <a:pPr marL="895350" indent="-442913">
              <a:buNone/>
            </a:pPr>
            <a:r>
              <a:rPr lang="es-ES" dirty="0"/>
              <a:t>Haga clic sobre la respuesta que considere correcta</a:t>
            </a:r>
          </a:p>
          <a:p>
            <a:pPr marL="895350" indent="-442913"/>
            <a:r>
              <a:rPr lang="es-ES" dirty="0">
                <a:hlinkClick r:id="" action="ppaction://customshow?id=20&amp;return=true"/>
              </a:rPr>
              <a:t>b y e</a:t>
            </a:r>
            <a:endParaRPr lang="es-ES" dirty="0"/>
          </a:p>
          <a:p>
            <a:pPr marL="895350" indent="-442913"/>
            <a:r>
              <a:rPr lang="es-ES" dirty="0">
                <a:hlinkClick r:id="" action="ppaction://customshow?id=16&amp;return=true"/>
              </a:rPr>
              <a:t>a y b</a:t>
            </a:r>
          </a:p>
          <a:p>
            <a:pPr marL="895350" indent="-442913"/>
            <a:r>
              <a:rPr lang="es-ES" dirty="0">
                <a:hlinkClick r:id="" action="ppaction://customshow?id=16&amp;return=true"/>
              </a:rPr>
              <a:t>c y d</a:t>
            </a:r>
            <a:endParaRPr lang="es-ES" dirty="0"/>
          </a:p>
          <a:p>
            <a:endParaRPr lang="es-ES" dirty="0"/>
          </a:p>
        </p:txBody>
      </p:sp>
      <p:sp>
        <p:nvSpPr>
          <p:cNvPr id="11" name="Text Placeholder 10"/>
          <p:cNvSpPr>
            <a:spLocks noGrp="1"/>
          </p:cNvSpPr>
          <p:nvPr>
            <p:ph type="body" sz="quarter" idx="10"/>
          </p:nvPr>
        </p:nvSpPr>
        <p:spPr/>
        <p:txBody>
          <a:bodyPr/>
          <a:lstStyle/>
          <a:p>
            <a:endParaRPr lang="en-GB"/>
          </a:p>
        </p:txBody>
      </p:sp>
      <p:sp>
        <p:nvSpPr>
          <p:cNvPr id="12" name="Text Placeholder 11"/>
          <p:cNvSpPr>
            <a:spLocks noGrp="1"/>
          </p:cNvSpPr>
          <p:nvPr>
            <p:ph type="body" sz="quarter" idx="11"/>
          </p:nvPr>
        </p:nvSpPr>
        <p:spPr/>
        <p:txBody>
          <a:bodyPr/>
          <a:lstStyle/>
          <a:p>
            <a:r>
              <a:rPr lang="es-ES" dirty="0"/>
              <a:t>EVO, enfermedad </a:t>
            </a:r>
            <a:r>
              <a:rPr lang="es-ES" dirty="0" err="1"/>
              <a:t>venooclusiva</a:t>
            </a:r>
            <a:r>
              <a:rPr lang="es-ES" dirty="0"/>
              <a:t>; TCMH, trasplante de células madre hematopoyéticas; TMO, trasplante de médula ósea</a:t>
            </a:r>
          </a:p>
        </p:txBody>
      </p:sp>
    </p:spTree>
    <p:custDataLst>
      <p:tags r:id="rId1"/>
    </p:custDataLst>
    <p:extLst>
      <p:ext uri="{BB962C8B-B14F-4D97-AF65-F5344CB8AC3E}">
        <p14:creationId xmlns:p14="http://schemas.microsoft.com/office/powerpoint/2010/main" val="5014237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9" name="Content Placeholder 8"/>
          <p:cNvSpPr>
            <a:spLocks noGrp="1"/>
          </p:cNvSpPr>
          <p:nvPr>
            <p:ph idx="1"/>
          </p:nvPr>
        </p:nvSpPr>
        <p:spPr/>
        <p:txBody>
          <a:bodyPr/>
          <a:lstStyle/>
          <a:p>
            <a:pPr marL="452438" indent="-452438">
              <a:buFont typeface="+mj-lt"/>
              <a:buAutoNum type="arabicPeriod" startAt="5"/>
            </a:pPr>
            <a:r>
              <a:rPr lang="es-ES" dirty="0"/>
              <a:t>¿Qué </a:t>
            </a:r>
            <a:r>
              <a:rPr lang="es-ES" b="1" dirty="0"/>
              <a:t>tres</a:t>
            </a:r>
            <a:r>
              <a:rPr lang="es-ES" dirty="0"/>
              <a:t> factores de riesgo de EVO </a:t>
            </a:r>
            <a:r>
              <a:rPr lang="es-ES" b="1" dirty="0"/>
              <a:t>relacionados con el trasplante </a:t>
            </a:r>
            <a:r>
              <a:rPr lang="es-ES" dirty="0"/>
              <a:t>se asocian con el riesgo más elevado?</a:t>
            </a:r>
          </a:p>
          <a:p>
            <a:pPr marL="914400" lvl="1" indent="-514350">
              <a:buFont typeface="+mj-lt"/>
              <a:buAutoNum type="alphaLcParenR"/>
            </a:pPr>
            <a:r>
              <a:rPr lang="es-ES" sz="2000" dirty="0"/>
              <a:t>Trasplante alogénico: padres</a:t>
            </a:r>
          </a:p>
          <a:p>
            <a:pPr marL="914400" lvl="1" indent="-514350">
              <a:buFont typeface="+mj-lt"/>
              <a:buAutoNum type="alphaLcParenR"/>
            </a:pPr>
            <a:r>
              <a:rPr lang="es-ES" sz="2000" dirty="0"/>
              <a:t>Donante no emparentado/HLA incompatible</a:t>
            </a:r>
          </a:p>
          <a:p>
            <a:pPr marL="914400" lvl="1" indent="-514350" fontAlgn="t">
              <a:buFont typeface="+mj-lt"/>
              <a:buAutoNum type="alphaLcParenR"/>
            </a:pPr>
            <a:r>
              <a:rPr lang="es-ES" sz="2000" dirty="0"/>
              <a:t>Terapia mieloablativa: busulfán + ciclofosfamida</a:t>
            </a:r>
          </a:p>
          <a:p>
            <a:pPr marL="914400" lvl="1" indent="-514350">
              <a:buFont typeface="+mj-lt"/>
              <a:buAutoNum type="alphaLcParenR"/>
            </a:pPr>
            <a:r>
              <a:rPr lang="es-ES" sz="2000" dirty="0">
                <a:latin typeface="Arial" pitchFamily="34" charset="0"/>
              </a:rPr>
              <a:t>IC total a altas dosis &gt;12 Gy + ciclofosfamida</a:t>
            </a:r>
            <a:endParaRPr lang="es-ES" sz="2000" dirty="0"/>
          </a:p>
          <a:p>
            <a:pPr marL="914400" lvl="1" indent="-514350">
              <a:buFont typeface="+mj-lt"/>
              <a:buAutoNum type="alphaLcParenR"/>
            </a:pPr>
            <a:r>
              <a:rPr lang="es-ES" sz="2000" dirty="0"/>
              <a:t>Terapia mieloablativa/alta dosis</a:t>
            </a:r>
          </a:p>
          <a:p>
            <a:pPr marL="914400" lvl="1" indent="-514350">
              <a:buFont typeface="+mj-lt"/>
              <a:buAutoNum type="alphaLcParenR"/>
            </a:pPr>
            <a:endParaRPr lang="es-ES" sz="2000" dirty="0"/>
          </a:p>
          <a:p>
            <a:pPr marL="895350" indent="-442913">
              <a:buNone/>
            </a:pPr>
            <a:r>
              <a:rPr lang="es-ES" dirty="0"/>
              <a:t>Haga clic sobre la respuesta que considere correcta:</a:t>
            </a:r>
          </a:p>
          <a:p>
            <a:pPr marL="895350" indent="-442913"/>
            <a:r>
              <a:rPr lang="es-ES" dirty="0">
                <a:hlinkClick r:id="" action="ppaction://customshow?id=16&amp;return=true"/>
              </a:rPr>
              <a:t>b, d, e</a:t>
            </a:r>
            <a:endParaRPr lang="es-ES" dirty="0"/>
          </a:p>
          <a:p>
            <a:pPr marL="895350" indent="-442913"/>
            <a:r>
              <a:rPr lang="es-ES" dirty="0">
                <a:hlinkClick r:id="" action="ppaction://customshow?id=21&amp;return=true"/>
              </a:rPr>
              <a:t>a, c, e</a:t>
            </a:r>
            <a:endParaRPr lang="es-ES" dirty="0"/>
          </a:p>
          <a:p>
            <a:pPr marL="895350" indent="-442913"/>
            <a:r>
              <a:rPr lang="es-ES" dirty="0">
                <a:hlinkClick r:id="" action="ppaction://customshow?id=16&amp;return=true"/>
              </a:rPr>
              <a:t>a, c, d</a:t>
            </a:r>
            <a:endParaRPr lang="es-ES" dirty="0"/>
          </a:p>
          <a:p>
            <a:endParaRPr lang="es-ES"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s-ES" dirty="0"/>
              <a:t>EVO, enfermedad </a:t>
            </a:r>
            <a:r>
              <a:rPr lang="es-ES" dirty="0" err="1"/>
              <a:t>venooclusiva</a:t>
            </a:r>
            <a:r>
              <a:rPr lang="es-ES" dirty="0"/>
              <a:t>;</a:t>
            </a:r>
          </a:p>
          <a:p>
            <a:r>
              <a:rPr lang="es-ES" dirty="0"/>
              <a:t>Gy, Gray; HLA, siglas en inglés de antígeno leucocitario humano; IC total, irradiación corporal total</a:t>
            </a:r>
          </a:p>
        </p:txBody>
      </p:sp>
    </p:spTree>
    <p:custDataLst>
      <p:tags r:id="rId1"/>
    </p:custDataLst>
    <p:extLst>
      <p:ext uri="{BB962C8B-B14F-4D97-AF65-F5344CB8AC3E}">
        <p14:creationId xmlns:p14="http://schemas.microsoft.com/office/powerpoint/2010/main" val="244273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9" name="Content Placeholder 8"/>
          <p:cNvSpPr>
            <a:spLocks noGrp="1"/>
          </p:cNvSpPr>
          <p:nvPr>
            <p:ph idx="1"/>
          </p:nvPr>
        </p:nvSpPr>
        <p:spPr/>
        <p:txBody>
          <a:bodyPr/>
          <a:lstStyle/>
          <a:p>
            <a:pPr marL="452438" indent="-452438">
              <a:buFont typeface="+mj-lt"/>
              <a:buAutoNum type="arabicPeriod" startAt="6"/>
            </a:pPr>
            <a:r>
              <a:rPr lang="es-ES" dirty="0"/>
              <a:t>¿Qué </a:t>
            </a:r>
            <a:r>
              <a:rPr lang="es-ES" b="1" dirty="0"/>
              <a:t>tres </a:t>
            </a:r>
            <a:r>
              <a:rPr lang="es-ES" dirty="0"/>
              <a:t>parámetros forman parte de los nuevos criterios de clasificación de la gravedad aprobados por el EBMT?</a:t>
            </a:r>
          </a:p>
          <a:p>
            <a:pPr marL="914400" lvl="1" indent="-514350">
              <a:buFont typeface="+mj-lt"/>
              <a:buAutoNum type="alphaLcParenR"/>
            </a:pPr>
            <a:r>
              <a:rPr lang="es-ES" sz="2000" dirty="0"/>
              <a:t>Tiempo transcurrido desde el TCMH</a:t>
            </a:r>
          </a:p>
          <a:p>
            <a:pPr marL="914400" lvl="1" indent="-514350">
              <a:buFont typeface="+mj-lt"/>
              <a:buAutoNum type="alphaLcParenR"/>
            </a:pPr>
            <a:r>
              <a:rPr lang="es-ES" sz="2000" dirty="0"/>
              <a:t>Bilirrubina</a:t>
            </a:r>
          </a:p>
          <a:p>
            <a:pPr marL="914400" lvl="1" indent="-514350">
              <a:buFont typeface="+mj-lt"/>
              <a:buAutoNum type="alphaLcParenR"/>
            </a:pPr>
            <a:r>
              <a:rPr lang="es-ES" sz="2000" dirty="0"/>
              <a:t>Función renal</a:t>
            </a:r>
          </a:p>
          <a:p>
            <a:pPr marL="914400" lvl="1" indent="-514350">
              <a:buFont typeface="+mj-lt"/>
              <a:buAutoNum type="alphaLcParenR"/>
            </a:pPr>
            <a:r>
              <a:rPr lang="es-ES" sz="2000" dirty="0"/>
              <a:t>Cinética de la transaminasa</a:t>
            </a:r>
          </a:p>
          <a:p>
            <a:pPr marL="914400" lvl="1" indent="-514350">
              <a:buFont typeface="+mj-lt"/>
              <a:buAutoNum type="alphaLcParenR"/>
            </a:pPr>
            <a:r>
              <a:rPr lang="es-ES" sz="2000" dirty="0"/>
              <a:t>Aumento de peso</a:t>
            </a:r>
          </a:p>
          <a:p>
            <a:pPr marL="400050" lvl="1" indent="0">
              <a:buNone/>
            </a:pPr>
            <a:endParaRPr lang="es-ES" sz="2000" dirty="0"/>
          </a:p>
          <a:p>
            <a:pPr marL="895350" indent="-442913">
              <a:buNone/>
            </a:pPr>
            <a:r>
              <a:rPr lang="es-ES" dirty="0"/>
              <a:t>Haga clic sobre la respuesta que considere correcta</a:t>
            </a:r>
          </a:p>
          <a:p>
            <a:pPr marL="895350" indent="-442913"/>
            <a:r>
              <a:rPr lang="es-ES" dirty="0">
                <a:hlinkClick r:id="" action="ppaction://customshow?id=16&amp;return=true"/>
              </a:rPr>
              <a:t>b, c, d</a:t>
            </a:r>
            <a:endParaRPr lang="es-ES" dirty="0"/>
          </a:p>
          <a:p>
            <a:pPr marL="895350" indent="-442913"/>
            <a:r>
              <a:rPr lang="es-ES" dirty="0">
                <a:hlinkClick r:id="" action="ppaction://customshow?id=22&amp;return=true"/>
              </a:rPr>
              <a:t>b, c, e</a:t>
            </a:r>
            <a:endParaRPr lang="es-ES" dirty="0"/>
          </a:p>
          <a:p>
            <a:pPr marL="895350" indent="-442913"/>
            <a:r>
              <a:rPr lang="es-ES" dirty="0">
                <a:hlinkClick r:id="" action="ppaction://customshow?id=16&amp;return=true"/>
              </a:rPr>
              <a:t>a, b, c</a:t>
            </a:r>
            <a:endParaRPr lang="es-ES" dirty="0"/>
          </a:p>
          <a:p>
            <a:endParaRPr lang="es-ES"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TCMH, trasplante de células madre hematopoyéticas</a:t>
            </a:r>
          </a:p>
        </p:txBody>
      </p:sp>
    </p:spTree>
    <p:custDataLst>
      <p:tags r:id="rId1"/>
    </p:custDataLst>
    <p:extLst>
      <p:ext uri="{BB962C8B-B14F-4D97-AF65-F5344CB8AC3E}">
        <p14:creationId xmlns:p14="http://schemas.microsoft.com/office/powerpoint/2010/main" val="3056662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9" name="Content Placeholder 8"/>
          <p:cNvSpPr>
            <a:spLocks noGrp="1"/>
          </p:cNvSpPr>
          <p:nvPr>
            <p:ph idx="1"/>
          </p:nvPr>
        </p:nvSpPr>
        <p:spPr/>
        <p:txBody>
          <a:bodyPr/>
          <a:lstStyle/>
          <a:p>
            <a:pPr marL="452438" indent="-452438">
              <a:buFont typeface="+mj-lt"/>
              <a:buAutoNum type="arabicPeriod" startAt="7"/>
            </a:pPr>
            <a:r>
              <a:rPr lang="es-ES" dirty="0"/>
              <a:t>¿Cuál de los siguientes casos se considera una EVO grave según los criterios del EBMT?</a:t>
            </a:r>
          </a:p>
          <a:p>
            <a:pPr marL="914400" lvl="1" indent="-514350">
              <a:buFont typeface="+mj-lt"/>
              <a:buAutoNum type="alphaLcParenR"/>
            </a:pPr>
            <a:r>
              <a:rPr lang="es-ES" sz="2000" dirty="0"/>
              <a:t>Bilirrubina 2 mg/dL y, en un plazo de 6 días, duplicación de las transaminasas respecto del nivel normal</a:t>
            </a:r>
          </a:p>
          <a:p>
            <a:pPr marL="914400" lvl="1" indent="-514350">
              <a:buFont typeface="+mj-lt"/>
              <a:buAutoNum type="alphaLcParenR"/>
            </a:pPr>
            <a:r>
              <a:rPr lang="es-ES" sz="2000" dirty="0"/>
              <a:t>Bilirrubina 6 mg/dL y, en un plazo de 4 días, aumento de peso del 7%</a:t>
            </a:r>
          </a:p>
          <a:p>
            <a:pPr marL="914400" lvl="1" indent="-514350">
              <a:buFont typeface="+mj-lt"/>
              <a:buAutoNum type="alphaLcParenR"/>
            </a:pPr>
            <a:r>
              <a:rPr lang="es-ES" sz="2000" dirty="0"/>
              <a:t>Hepatomegalia dolorosa y, en un plazo de 8 días, ascitis y aumento de peso del 4%, más dos factores de riesgo</a:t>
            </a:r>
          </a:p>
          <a:p>
            <a:pPr marL="914400" lvl="1" indent="-514350">
              <a:buFont typeface="+mj-lt"/>
              <a:buAutoNum type="alphaLcParenR"/>
            </a:pPr>
            <a:r>
              <a:rPr lang="es-ES" sz="2000" dirty="0"/>
              <a:t>Signos de disfunción multiorgánica</a:t>
            </a:r>
          </a:p>
          <a:p>
            <a:pPr marL="400050" lvl="1" indent="0">
              <a:buNone/>
            </a:pPr>
            <a:endParaRPr lang="es-ES" sz="2000" dirty="0"/>
          </a:p>
          <a:p>
            <a:pPr marL="895350" indent="-442913">
              <a:buNone/>
            </a:pPr>
            <a:r>
              <a:rPr lang="es-ES" dirty="0"/>
              <a:t>Haga clic sobre la respuesta que considere correcta</a:t>
            </a:r>
          </a:p>
          <a:p>
            <a:pPr marL="895350" indent="-442913"/>
            <a:r>
              <a:rPr lang="es-ES" dirty="0">
                <a:hlinkClick r:id="" action="ppaction://customshow?id=16&amp;return=true"/>
              </a:rPr>
              <a:t>a</a:t>
            </a:r>
            <a:endParaRPr lang="es-ES" dirty="0"/>
          </a:p>
          <a:p>
            <a:pPr marL="895350" indent="-442913"/>
            <a:r>
              <a:rPr lang="es-ES" dirty="0">
                <a:hlinkClick r:id="" action="ppaction://customshow?id=23&amp;return=true"/>
              </a:rPr>
              <a:t>b</a:t>
            </a:r>
            <a:endParaRPr lang="es-ES" dirty="0"/>
          </a:p>
          <a:p>
            <a:pPr marL="895350" indent="-442913"/>
            <a:r>
              <a:rPr lang="es-ES" dirty="0">
                <a:hlinkClick r:id="" action="ppaction://customshow?id=16&amp;return=true"/>
              </a:rPr>
              <a:t>c</a:t>
            </a:r>
          </a:p>
          <a:p>
            <a:pPr marL="895350" indent="-442913"/>
            <a:r>
              <a:rPr lang="es-ES" dirty="0">
                <a:hlinkClick r:id="" action="ppaction://customshow?id=16&amp;return=true"/>
              </a:rPr>
              <a:t>d</a:t>
            </a:r>
            <a:endParaRPr lang="es-ES" dirty="0"/>
          </a:p>
          <a:p>
            <a:endParaRPr lang="es-ES"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s-ES" dirty="0"/>
              <a:t>EBMT, siglas en inglés de la Sociedad Europea de Trasplante de Sangre y Médula Ósea; EVO, enfermedad </a:t>
            </a:r>
            <a:r>
              <a:rPr lang="es-ES" dirty="0" err="1"/>
              <a:t>venooclusiva</a:t>
            </a:r>
            <a:endParaRPr lang="es-ES" dirty="0"/>
          </a:p>
        </p:txBody>
      </p:sp>
    </p:spTree>
    <p:custDataLst>
      <p:tags r:id="rId1"/>
    </p:custDataLst>
    <p:extLst>
      <p:ext uri="{BB962C8B-B14F-4D97-AF65-F5344CB8AC3E}">
        <p14:creationId xmlns:p14="http://schemas.microsoft.com/office/powerpoint/2010/main" val="158605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9" name="Content Placeholder 8"/>
          <p:cNvSpPr>
            <a:spLocks noGrp="1"/>
          </p:cNvSpPr>
          <p:nvPr>
            <p:ph idx="1"/>
          </p:nvPr>
        </p:nvSpPr>
        <p:spPr/>
        <p:txBody>
          <a:bodyPr/>
          <a:lstStyle/>
          <a:p>
            <a:pPr marL="452438" indent="-452438">
              <a:buFont typeface="+mj-lt"/>
              <a:buAutoNum type="arabicPeriod" startAt="8"/>
            </a:pPr>
            <a:r>
              <a:rPr lang="es-ES" dirty="0"/>
              <a:t>¿Qué </a:t>
            </a:r>
            <a:r>
              <a:rPr lang="es-ES" b="1" dirty="0"/>
              <a:t>dos</a:t>
            </a:r>
            <a:r>
              <a:rPr lang="es-ES" dirty="0"/>
              <a:t> criterios se utilizan para definir el fallo renal?</a:t>
            </a:r>
          </a:p>
          <a:p>
            <a:pPr marL="914400" lvl="1" indent="-514350">
              <a:buFont typeface="+mj-lt"/>
              <a:buAutoNum type="alphaLcParenR"/>
            </a:pPr>
            <a:r>
              <a:rPr lang="es-ES" sz="2000" dirty="0"/>
              <a:t>Diálisis</a:t>
            </a:r>
          </a:p>
          <a:p>
            <a:pPr marL="914400" lvl="1" indent="-514350">
              <a:buFont typeface="+mj-lt"/>
              <a:buAutoNum type="alphaLcParenR"/>
            </a:pPr>
            <a:r>
              <a:rPr lang="es-ES" sz="2000" dirty="0"/>
              <a:t>Aclaramiento de creatinina ≤40% del nivel en el momento del TCMH</a:t>
            </a:r>
          </a:p>
          <a:p>
            <a:pPr marL="914400" lvl="1" indent="-514350">
              <a:buFont typeface="+mj-lt"/>
              <a:buAutoNum type="alphaLcParenR"/>
            </a:pPr>
            <a:r>
              <a:rPr lang="es-ES" sz="2000" dirty="0"/>
              <a:t>Edema en las piernas, tobillos y pies</a:t>
            </a:r>
          </a:p>
          <a:p>
            <a:pPr marL="914400" lvl="1" indent="-514350">
              <a:buFont typeface="+mj-lt"/>
              <a:buAutoNum type="alphaLcParenR"/>
            </a:pPr>
            <a:r>
              <a:rPr lang="es-ES" sz="2000" dirty="0"/>
              <a:t>Creatinemia ≥2 veces el nivel basal en el momento del TCMH</a:t>
            </a:r>
          </a:p>
          <a:p>
            <a:pPr marL="914400" lvl="1" indent="-514350">
              <a:buFont typeface="+mj-lt"/>
              <a:buAutoNum type="alphaLcParenR"/>
            </a:pPr>
            <a:endParaRPr lang="es-ES" sz="2000" dirty="0"/>
          </a:p>
          <a:p>
            <a:pPr marL="895350" indent="-442913">
              <a:buNone/>
            </a:pPr>
            <a:r>
              <a:rPr lang="es-ES" dirty="0"/>
              <a:t>Haga clic sobre la respuesta que considere correcta</a:t>
            </a:r>
          </a:p>
          <a:p>
            <a:pPr marL="895350" indent="-442913"/>
            <a:r>
              <a:rPr lang="es-ES" dirty="0">
                <a:hlinkClick r:id="" action="ppaction://customshow?id=16&amp;return=true"/>
              </a:rPr>
              <a:t>a y b</a:t>
            </a:r>
            <a:endParaRPr lang="es-ES" dirty="0"/>
          </a:p>
          <a:p>
            <a:pPr marL="895350" indent="-442913"/>
            <a:r>
              <a:rPr lang="es-ES" dirty="0">
                <a:hlinkClick r:id="" action="ppaction://customshow?id=24&amp;return=true"/>
              </a:rPr>
              <a:t>a y d</a:t>
            </a:r>
            <a:endParaRPr lang="es-ES" dirty="0"/>
          </a:p>
          <a:p>
            <a:pPr marL="895350" indent="-442913"/>
            <a:r>
              <a:rPr lang="es-ES" dirty="0">
                <a:hlinkClick r:id="" action="ppaction://customshow?id=16&amp;return=true"/>
              </a:rPr>
              <a:t>b y c</a:t>
            </a:r>
            <a:endParaRPr lang="es-ES" dirty="0"/>
          </a:p>
          <a:p>
            <a:endParaRPr lang="es-ES" dirty="0"/>
          </a:p>
        </p:txBody>
      </p:sp>
      <p:sp>
        <p:nvSpPr>
          <p:cNvPr id="10" name="Text Placeholder 9"/>
          <p:cNvSpPr>
            <a:spLocks noGrp="1"/>
          </p:cNvSpPr>
          <p:nvPr>
            <p:ph type="body" sz="quarter" idx="10"/>
          </p:nvPr>
        </p:nvSpPr>
        <p:spPr/>
        <p:txBody>
          <a:bodyPr/>
          <a:lstStyle/>
          <a:p>
            <a:endParaRPr lang="en-GB"/>
          </a:p>
        </p:txBody>
      </p:sp>
      <p:sp>
        <p:nvSpPr>
          <p:cNvPr id="11" name="Text Placeholder 10"/>
          <p:cNvSpPr>
            <a:spLocks noGrp="1"/>
          </p:cNvSpPr>
          <p:nvPr>
            <p:ph type="body" sz="quarter" idx="11"/>
          </p:nvPr>
        </p:nvSpPr>
        <p:spPr/>
        <p:txBody>
          <a:bodyPr/>
          <a:lstStyle/>
          <a:p>
            <a:r>
              <a:rPr lang="es-ES" dirty="0"/>
              <a:t>TCMH, trasplante de células madre hematopoyéticas</a:t>
            </a:r>
          </a:p>
        </p:txBody>
      </p:sp>
    </p:spTree>
    <p:custDataLst>
      <p:tags r:id="rId1"/>
    </p:custDataLst>
    <p:extLst>
      <p:ext uri="{BB962C8B-B14F-4D97-AF65-F5344CB8AC3E}">
        <p14:creationId xmlns:p14="http://schemas.microsoft.com/office/powerpoint/2010/main" val="6473919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Preguntas de autoevaluación</a:t>
            </a:r>
            <a:endParaRPr lang="es-ES" dirty="0"/>
          </a:p>
        </p:txBody>
      </p:sp>
      <p:sp>
        <p:nvSpPr>
          <p:cNvPr id="13" name="Content Placeholder 12"/>
          <p:cNvSpPr>
            <a:spLocks noGrp="1"/>
          </p:cNvSpPr>
          <p:nvPr>
            <p:ph idx="1"/>
          </p:nvPr>
        </p:nvSpPr>
        <p:spPr/>
        <p:txBody>
          <a:bodyPr/>
          <a:lstStyle/>
          <a:p>
            <a:pPr marL="514350" indent="-514350">
              <a:buFont typeface="+mj-lt"/>
              <a:buAutoNum type="arabicPeriod" startAt="9"/>
            </a:pPr>
            <a:r>
              <a:rPr lang="es-ES" dirty="0"/>
              <a:t>A partir de los datos del caso clínico resumido a continuación, clasifique la gravedad de la EVO según los criterios del EBMT:</a:t>
            </a:r>
          </a:p>
          <a:p>
            <a:pPr marL="514350" indent="-514350">
              <a:buFont typeface="+mj-lt"/>
              <a:buAutoNum type="arabicPeriod" startAt="9"/>
            </a:pPr>
            <a:endParaRPr lang="es-ES" dirty="0"/>
          </a:p>
          <a:p>
            <a:pPr marL="514350" indent="-514350">
              <a:buFont typeface="+mj-lt"/>
              <a:buAutoNum type="arabicPeriod" startAt="9"/>
            </a:pPr>
            <a:endParaRPr lang="es-ES" dirty="0"/>
          </a:p>
          <a:p>
            <a:pPr marL="0" indent="0">
              <a:buNone/>
            </a:pPr>
            <a:endParaRPr lang="es-ES" dirty="0"/>
          </a:p>
          <a:p>
            <a:pPr marL="400050" lvl="1" indent="0">
              <a:buNone/>
            </a:pPr>
            <a:endParaRPr lang="es-ES" sz="2000" dirty="0"/>
          </a:p>
          <a:p>
            <a:pPr marL="400050" lvl="1" indent="0">
              <a:buNone/>
            </a:pPr>
            <a:endParaRPr lang="es-ES" sz="2000" dirty="0"/>
          </a:p>
          <a:p>
            <a:pPr marL="400050" lvl="1" indent="0">
              <a:buNone/>
            </a:pPr>
            <a:endParaRPr lang="es-ES" sz="2000" dirty="0"/>
          </a:p>
          <a:p>
            <a:pPr marL="914400" lvl="1" indent="-514350">
              <a:buFont typeface="+mj-lt"/>
              <a:buAutoNum type="alphaLcParenR"/>
            </a:pPr>
            <a:r>
              <a:rPr lang="es-ES" sz="2000" dirty="0">
                <a:hlinkClick r:id="" action="ppaction://customshow?id=16&amp;return=true"/>
              </a:rPr>
              <a:t>EVO leve</a:t>
            </a:r>
          </a:p>
          <a:p>
            <a:pPr marL="914400" lvl="1" indent="-514350">
              <a:buFont typeface="+mj-lt"/>
              <a:buAutoNum type="alphaLcParenR"/>
            </a:pPr>
            <a:r>
              <a:rPr lang="es-ES" sz="2000" dirty="0">
                <a:hlinkClick r:id="" action="ppaction://customshow?id=16&amp;return=true"/>
              </a:rPr>
              <a:t>EVO moderada</a:t>
            </a:r>
            <a:endParaRPr lang="es-ES" sz="2000" dirty="0"/>
          </a:p>
          <a:p>
            <a:pPr marL="914400" lvl="1" indent="-514350">
              <a:buFont typeface="+mj-lt"/>
              <a:buAutoNum type="alphaLcParenR"/>
            </a:pPr>
            <a:r>
              <a:rPr lang="es-ES" sz="2000" dirty="0">
                <a:hlinkClick r:id="" action="ppaction://customshow?id=25&amp;return=true"/>
              </a:rPr>
              <a:t>EVO grave</a:t>
            </a:r>
            <a:endParaRPr lang="es-ES" sz="2000" dirty="0"/>
          </a:p>
          <a:p>
            <a:pPr marL="914400" lvl="1" indent="-514350">
              <a:buFont typeface="+mj-lt"/>
              <a:buAutoNum type="alphaLcParenR"/>
            </a:pPr>
            <a:r>
              <a:rPr lang="es-ES" sz="2000" dirty="0">
                <a:hlinkClick r:id="" action="ppaction://customshow?id=16&amp;return=true"/>
              </a:rPr>
              <a:t>EVO muy grave</a:t>
            </a:r>
            <a:endParaRPr lang="es-ES" sz="2000" dirty="0"/>
          </a:p>
          <a:p>
            <a:endParaRPr lang="es-ES" dirty="0"/>
          </a:p>
        </p:txBody>
      </p:sp>
      <p:sp>
        <p:nvSpPr>
          <p:cNvPr id="14" name="Text Placeholder 13"/>
          <p:cNvSpPr>
            <a:spLocks noGrp="1"/>
          </p:cNvSpPr>
          <p:nvPr>
            <p:ph type="body" sz="quarter" idx="10"/>
          </p:nvPr>
        </p:nvSpPr>
        <p:spPr/>
        <p:txBody>
          <a:bodyPr/>
          <a:lstStyle/>
          <a:p>
            <a:endParaRPr lang="en-GB"/>
          </a:p>
        </p:txBody>
      </p:sp>
      <p:sp>
        <p:nvSpPr>
          <p:cNvPr id="10" name="Text Placeholder 9"/>
          <p:cNvSpPr>
            <a:spLocks noGrp="1"/>
          </p:cNvSpPr>
          <p:nvPr>
            <p:ph type="body" sz="quarter" idx="11"/>
          </p:nvPr>
        </p:nvSpPr>
        <p:spPr/>
        <p:txBody>
          <a:bodyPr/>
          <a:lstStyle/>
          <a:p>
            <a:r>
              <a:rPr lang="es-ES" dirty="0"/>
              <a:t>AIR, acondicionamiento de intensidad reducida; EBMT, siglas en inglés de la Sociedad Europea de Trasplante de Sangre y Médula Ósea; EVO, enfermedad </a:t>
            </a:r>
            <a:r>
              <a:rPr lang="es-ES" dirty="0" err="1"/>
              <a:t>venooclusiva</a:t>
            </a:r>
            <a:r>
              <a:rPr lang="es-ES" dirty="0"/>
              <a:t>; HLA, siglas en inglés de antígeno leucocitario humano; LMA, leucemia mieloide aguda; TCMH, trasplante de células madre hematopoyéticas </a:t>
            </a:r>
          </a:p>
        </p:txBody>
      </p:sp>
      <p:sp>
        <p:nvSpPr>
          <p:cNvPr id="3" name="Rectangle 2"/>
          <p:cNvSpPr/>
          <p:nvPr/>
        </p:nvSpPr>
        <p:spPr>
          <a:xfrm>
            <a:off x="1161401" y="2240400"/>
            <a:ext cx="4305671" cy="1477328"/>
          </a:xfrm>
          <a:prstGeom prst="rect">
            <a:avLst/>
          </a:prstGeom>
          <a:ln w="28575">
            <a:solidFill>
              <a:schemeClr val="accent1"/>
            </a:solidFill>
          </a:ln>
        </p:spPr>
        <p:txBody>
          <a:bodyPr wrap="square">
            <a:spAutoFit/>
          </a:bodyPr>
          <a:lstStyle/>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Hombre, 58 años</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LMA secundaria </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AIR</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TCMH de donante no emparentado con HLA compatible (10/10)</a:t>
            </a:r>
          </a:p>
        </p:txBody>
      </p:sp>
      <p:sp>
        <p:nvSpPr>
          <p:cNvPr id="5" name="Rectangle 4"/>
          <p:cNvSpPr/>
          <p:nvPr/>
        </p:nvSpPr>
        <p:spPr>
          <a:xfrm>
            <a:off x="5628443" y="2240399"/>
            <a:ext cx="5308498" cy="1754326"/>
          </a:xfrm>
          <a:prstGeom prst="rect">
            <a:avLst/>
          </a:prstGeom>
          <a:ln w="28575">
            <a:solidFill>
              <a:schemeClr val="accent1"/>
            </a:solidFill>
          </a:ln>
        </p:spPr>
        <p:txBody>
          <a:bodyPr wrap="square">
            <a:spAutoFit/>
          </a:bodyPr>
          <a:lstStyle/>
          <a:p>
            <a:pPr marL="444500" marR="0" lvl="0" indent="-35560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Arial" pitchFamily="34" charset="0"/>
                <a:ea typeface="+mn-ea"/>
                <a:cs typeface="+mn-cs"/>
              </a:rPr>
              <a:t>Día 6 después del trasplante: </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Nivel de bilirrubina: 2,29 mg/dL</a:t>
            </a:r>
            <a:endParaRPr kumimoji="0" lang="es-E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Cinética de la bilirrubina: incremento &gt;200%/48 h</a:t>
            </a:r>
          </a:p>
          <a:p>
            <a:pPr marL="444500" marR="0" lvl="0"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Aumento de peso: incremento &gt;5%</a:t>
            </a:r>
          </a:p>
          <a:p>
            <a:pPr marL="444500" lvl="0" indent="-355600">
              <a:buFont typeface="Arial" panose="020B0604020202020204" pitchFamily="34" charset="0"/>
              <a:buChar char="•"/>
              <a:defRPr/>
            </a:pPr>
            <a:r>
              <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rPr>
              <a:t>Función renal: &lt;1,2x </a:t>
            </a:r>
            <a:r>
              <a:rPr lang="es-ES" dirty="0"/>
              <a:t>valor en el Día 0</a:t>
            </a:r>
            <a:endParaRPr kumimoji="0" lang="es-E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ustDataLst>
      <p:tags r:id="rId1"/>
    </p:custDataLst>
    <p:extLst>
      <p:ext uri="{BB962C8B-B14F-4D97-AF65-F5344CB8AC3E}">
        <p14:creationId xmlns:p14="http://schemas.microsoft.com/office/powerpoint/2010/main" val="4184668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Presentación clínica de EVO</a:t>
            </a:r>
            <a:endParaRPr lang="en-GB" dirty="0"/>
          </a:p>
        </p:txBody>
      </p:sp>
      <p:sp>
        <p:nvSpPr>
          <p:cNvPr id="3" name="Text Placeholder 2"/>
          <p:cNvSpPr>
            <a:spLocks noGrp="1"/>
          </p:cNvSpPr>
          <p:nvPr>
            <p:ph type="body" sz="quarter" idx="10"/>
          </p:nvPr>
        </p:nvSpPr>
        <p:spPr/>
        <p:txBody>
          <a:bodyPr/>
          <a:lstStyle/>
          <a:p>
            <a:r>
              <a:rPr lang="en-GB" dirty="0"/>
              <a:t>Carreras E. Early complications after HSCT. </a:t>
            </a:r>
            <a:r>
              <a:rPr lang="en-GB" dirty="0" err="1"/>
              <a:t>En</a:t>
            </a:r>
            <a:r>
              <a:rPr lang="en-GB" dirty="0"/>
              <a:t>: </a:t>
            </a:r>
            <a:r>
              <a:rPr lang="en-GB" dirty="0" err="1"/>
              <a:t>Apperley</a:t>
            </a:r>
            <a:r>
              <a:rPr lang="en-GB" dirty="0"/>
              <a:t> J, Carreras E, </a:t>
            </a:r>
            <a:r>
              <a:rPr lang="en-GB" dirty="0" err="1"/>
              <a:t>Gluckman</a:t>
            </a:r>
            <a:r>
              <a:rPr lang="en-GB" dirty="0"/>
              <a:t>, E </a:t>
            </a:r>
            <a:r>
              <a:rPr lang="en-GB" dirty="0" err="1"/>
              <a:t>Masszi</a:t>
            </a:r>
            <a:r>
              <a:rPr lang="en-GB" dirty="0"/>
              <a:t> T eds. </a:t>
            </a:r>
            <a:r>
              <a:rPr lang="en-GB" i="1" dirty="0"/>
              <a:t>ESH-EBMT Handbook on Haematopoietic Stem Cell Transplantation</a:t>
            </a:r>
            <a:r>
              <a:rPr lang="en-GB" dirty="0"/>
              <a:t>. Genova: Forum Service </a:t>
            </a:r>
            <a:r>
              <a:rPr lang="en-GB" dirty="0" err="1"/>
              <a:t>Editore</a:t>
            </a:r>
            <a:r>
              <a:rPr lang="en-GB" dirty="0"/>
              <a:t>, 2012;176–95</a:t>
            </a:r>
          </a:p>
        </p:txBody>
      </p:sp>
      <p:sp>
        <p:nvSpPr>
          <p:cNvPr id="5" name="Text Placeholder 4"/>
          <p:cNvSpPr>
            <a:spLocks noGrp="1"/>
          </p:cNvSpPr>
          <p:nvPr>
            <p:ph type="body" sz="quarter" idx="11"/>
          </p:nvPr>
        </p:nvSpPr>
        <p:spPr/>
        <p:txBody>
          <a:bodyPr/>
          <a:lstStyle/>
          <a:p>
            <a:r>
              <a:rPr lang="es-ES" dirty="0"/>
              <a:t>EVO, enfermedad </a:t>
            </a:r>
            <a:r>
              <a:rPr lang="es-ES" dirty="0" err="1"/>
              <a:t>venooclusiva</a:t>
            </a:r>
            <a:endParaRPr lang="en-GB" dirty="0"/>
          </a:p>
        </p:txBody>
      </p:sp>
      <p:sp>
        <p:nvSpPr>
          <p:cNvPr id="8" name="Rectangle: Rounded Corners 7"/>
          <p:cNvSpPr/>
          <p:nvPr/>
        </p:nvSpPr>
        <p:spPr>
          <a:xfrm>
            <a:off x="1209531" y="2750125"/>
            <a:ext cx="9772939" cy="1357750"/>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57175" indent="-257175" defTabSz="685800" fontAlgn="auto">
              <a:spcBef>
                <a:spcPts val="0"/>
              </a:spcBef>
              <a:spcAft>
                <a:spcPts val="0"/>
              </a:spcAft>
              <a:buFont typeface="Arial" panose="020B0604020202020204" pitchFamily="34" charset="0"/>
              <a:buChar char="•"/>
              <a:defRPr/>
            </a:pPr>
            <a:r>
              <a:rPr lang="es-ES" sz="2400" kern="0" dirty="0">
                <a:solidFill>
                  <a:schemeClr val="tx1"/>
                </a:solidFill>
                <a:latin typeface="Arial" panose="020B0604020202020204" pitchFamily="34" charset="0"/>
                <a:cs typeface="Arial" panose="020B0604020202020204" pitchFamily="34" charset="0"/>
              </a:rPr>
              <a:t>El aumento de peso no es atribuible a una administración excesiva de líquidos</a:t>
            </a:r>
          </a:p>
          <a:p>
            <a:pPr marL="257175" indent="-257175" defTabSz="685800" fontAlgn="auto">
              <a:spcBef>
                <a:spcPts val="0"/>
              </a:spcBef>
              <a:spcAft>
                <a:spcPts val="0"/>
              </a:spcAft>
              <a:buFont typeface="Arial" panose="020B0604020202020204" pitchFamily="34" charset="0"/>
              <a:buChar char="•"/>
              <a:defRPr/>
            </a:pPr>
            <a:r>
              <a:rPr lang="es-ES" sz="2400" kern="0" dirty="0">
                <a:solidFill>
                  <a:schemeClr val="tx1"/>
                </a:solidFill>
                <a:latin typeface="Arial" panose="020B0604020202020204" pitchFamily="34" charset="0"/>
                <a:cs typeface="Arial" panose="020B0604020202020204" pitchFamily="34" charset="0"/>
              </a:rPr>
              <a:t>Aparece ictericia en casi el 100% de los casos en adultos</a:t>
            </a:r>
          </a:p>
        </p:txBody>
      </p:sp>
    </p:spTree>
    <p:extLst>
      <p:ext uri="{BB962C8B-B14F-4D97-AF65-F5344CB8AC3E}">
        <p14:creationId xmlns:p14="http://schemas.microsoft.com/office/powerpoint/2010/main" val="102533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Presentación clínica de EVO</a:t>
            </a:r>
            <a:endParaRPr lang="en-GB" dirty="0"/>
          </a:p>
        </p:txBody>
      </p:sp>
      <p:sp>
        <p:nvSpPr>
          <p:cNvPr id="6" name="Text Placeholder 5"/>
          <p:cNvSpPr>
            <a:spLocks noGrp="1"/>
          </p:cNvSpPr>
          <p:nvPr>
            <p:ph type="body" sz="quarter" idx="10"/>
          </p:nvPr>
        </p:nvSpPr>
        <p:spPr/>
        <p:txBody>
          <a:bodyPr/>
          <a:lstStyle/>
          <a:p>
            <a:r>
              <a:rPr lang="en-GB" dirty="0"/>
              <a:t>Carreras E. Early complications after HSCT. </a:t>
            </a:r>
            <a:r>
              <a:rPr lang="en-GB" dirty="0" err="1"/>
              <a:t>En</a:t>
            </a:r>
            <a:r>
              <a:rPr lang="en-GB" dirty="0"/>
              <a:t>: </a:t>
            </a:r>
            <a:r>
              <a:rPr lang="en-GB" dirty="0" err="1"/>
              <a:t>Apperley</a:t>
            </a:r>
            <a:r>
              <a:rPr lang="en-GB" dirty="0"/>
              <a:t> J, Carreras E, </a:t>
            </a:r>
            <a:r>
              <a:rPr lang="en-GB" dirty="0" err="1"/>
              <a:t>Gluckman</a:t>
            </a:r>
            <a:r>
              <a:rPr lang="en-GB" dirty="0"/>
              <a:t> E, </a:t>
            </a:r>
            <a:r>
              <a:rPr lang="en-GB" dirty="0" err="1"/>
              <a:t>Masszi</a:t>
            </a:r>
            <a:r>
              <a:rPr lang="en-GB" dirty="0"/>
              <a:t> T eds. </a:t>
            </a:r>
            <a:r>
              <a:rPr lang="en-GB" i="1" dirty="0"/>
              <a:t>ESH-EBMT Handbook on Haematopoietic Stem Cell Transplantation</a:t>
            </a:r>
            <a:r>
              <a:rPr lang="en-GB" dirty="0"/>
              <a:t>. Genova: Forum Service </a:t>
            </a:r>
            <a:r>
              <a:rPr lang="en-GB" dirty="0" err="1"/>
              <a:t>Editore</a:t>
            </a:r>
            <a:r>
              <a:rPr lang="en-GB" dirty="0"/>
              <a:t>, 2012;176–95</a:t>
            </a:r>
          </a:p>
        </p:txBody>
      </p:sp>
      <p:sp>
        <p:nvSpPr>
          <p:cNvPr id="9" name="Text Placeholder 8"/>
          <p:cNvSpPr>
            <a:spLocks noGrp="1"/>
          </p:cNvSpPr>
          <p:nvPr>
            <p:ph type="body" sz="quarter" idx="11"/>
          </p:nvPr>
        </p:nvSpPr>
        <p:spPr/>
        <p:txBody>
          <a:bodyPr/>
          <a:lstStyle/>
          <a:p>
            <a:r>
              <a:rPr lang="es-ES" dirty="0"/>
              <a:t>EVO, enfermedad </a:t>
            </a:r>
            <a:r>
              <a:rPr lang="es-ES" dirty="0" err="1"/>
              <a:t>venooclusiva</a:t>
            </a:r>
            <a:r>
              <a:rPr lang="es-ES" dirty="0"/>
              <a:t> </a:t>
            </a:r>
            <a:endParaRPr lang="en-GB" dirty="0"/>
          </a:p>
        </p:txBody>
      </p:sp>
      <p:sp>
        <p:nvSpPr>
          <p:cNvPr id="8" name="Rectangle: Rounded Corners 7"/>
          <p:cNvSpPr/>
          <p:nvPr/>
        </p:nvSpPr>
        <p:spPr>
          <a:xfrm>
            <a:off x="1463221" y="2071400"/>
            <a:ext cx="9265558" cy="3484916"/>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55600" indent="-228600">
              <a:spcBef>
                <a:spcPts val="600"/>
              </a:spcBef>
              <a:buClr>
                <a:srgbClr val="000000"/>
              </a:buClr>
              <a:buFont typeface="Times" pitchFamily="18" charset="0"/>
              <a:buChar char="•"/>
            </a:pPr>
            <a:r>
              <a:rPr lang="es-ES" sz="2400" dirty="0">
                <a:solidFill>
                  <a:srgbClr val="000000"/>
                </a:solidFill>
              </a:rPr>
              <a:t>La EVO con fallo multiorgánico muestra los mismos síntomas mencionados, además de:</a:t>
            </a:r>
          </a:p>
          <a:p>
            <a:pPr marL="712800" lvl="2" indent="-285750">
              <a:spcBef>
                <a:spcPts val="600"/>
              </a:spcBef>
              <a:buClr>
                <a:srgbClr val="000000"/>
              </a:buClr>
              <a:buFont typeface="Arial" panose="020B0604020202020204" pitchFamily="34" charset="0"/>
              <a:buChar char="–"/>
            </a:pPr>
            <a:r>
              <a:rPr lang="es-ES" sz="2000" dirty="0">
                <a:solidFill>
                  <a:srgbClr val="000000"/>
                </a:solidFill>
              </a:rPr>
              <a:t>Trombocitopenia (refractaria a las transfusiones de plaquetas)</a:t>
            </a:r>
          </a:p>
          <a:p>
            <a:pPr marL="712800" lvl="2" indent="-285750">
              <a:spcBef>
                <a:spcPts val="600"/>
              </a:spcBef>
              <a:buClr>
                <a:srgbClr val="000000"/>
              </a:buClr>
              <a:buFont typeface="Arial" panose="020B0604020202020204" pitchFamily="34" charset="0"/>
              <a:buChar char="–"/>
            </a:pPr>
            <a:r>
              <a:rPr lang="en-GB" sz="2000" dirty="0" err="1">
                <a:solidFill>
                  <a:srgbClr val="000000"/>
                </a:solidFill>
              </a:rPr>
              <a:t>Derrame</a:t>
            </a:r>
            <a:r>
              <a:rPr lang="en-GB" sz="2000" dirty="0">
                <a:solidFill>
                  <a:srgbClr val="000000"/>
                </a:solidFill>
              </a:rPr>
              <a:t> pleural/</a:t>
            </a:r>
            <a:r>
              <a:rPr lang="en-GB" sz="2000" dirty="0" err="1">
                <a:solidFill>
                  <a:srgbClr val="000000"/>
                </a:solidFill>
              </a:rPr>
              <a:t>infiltrados</a:t>
            </a:r>
            <a:r>
              <a:rPr lang="en-GB" sz="2000" dirty="0">
                <a:solidFill>
                  <a:srgbClr val="000000"/>
                </a:solidFill>
              </a:rPr>
              <a:t> </a:t>
            </a:r>
            <a:r>
              <a:rPr lang="en-GB" sz="2000" dirty="0" err="1">
                <a:solidFill>
                  <a:srgbClr val="000000"/>
                </a:solidFill>
              </a:rPr>
              <a:t>pulmonares</a:t>
            </a:r>
            <a:endParaRPr lang="en-GB" sz="2000" dirty="0">
              <a:solidFill>
                <a:srgbClr val="000000"/>
              </a:solidFill>
            </a:endParaRPr>
          </a:p>
          <a:p>
            <a:pPr marL="712800" lvl="2" indent="-285750">
              <a:spcBef>
                <a:spcPts val="600"/>
              </a:spcBef>
              <a:buClr>
                <a:srgbClr val="000000"/>
              </a:buClr>
              <a:buFont typeface="Arial" panose="020B0604020202020204" pitchFamily="34" charset="0"/>
              <a:buChar char="–"/>
            </a:pPr>
            <a:r>
              <a:rPr lang="es-ES" sz="2000" dirty="0">
                <a:solidFill>
                  <a:srgbClr val="000000"/>
                </a:solidFill>
              </a:rPr>
              <a:t>Insuficiencia renal, cardíaca y pulmonar progresiva</a:t>
            </a:r>
          </a:p>
          <a:p>
            <a:pPr marL="712800" lvl="2" indent="-285750">
              <a:spcBef>
                <a:spcPts val="600"/>
              </a:spcBef>
              <a:buClr>
                <a:srgbClr val="000000"/>
              </a:buClr>
              <a:buFont typeface="Arial" panose="020B0604020202020204" pitchFamily="34" charset="0"/>
              <a:buChar char="–"/>
            </a:pPr>
            <a:r>
              <a:rPr lang="en-GB" sz="2000" dirty="0" err="1">
                <a:solidFill>
                  <a:srgbClr val="000000"/>
                </a:solidFill>
              </a:rPr>
              <a:t>Confusión</a:t>
            </a:r>
            <a:endParaRPr lang="en-GB" sz="2000" dirty="0">
              <a:solidFill>
                <a:srgbClr val="000000"/>
              </a:solidFill>
            </a:endParaRPr>
          </a:p>
          <a:p>
            <a:pPr marL="712800" lvl="2" indent="-285750">
              <a:spcBef>
                <a:spcPts val="600"/>
              </a:spcBef>
              <a:buClr>
                <a:srgbClr val="000000"/>
              </a:buClr>
              <a:buFont typeface="Arial" panose="020B0604020202020204" pitchFamily="34" charset="0"/>
              <a:buChar char="–"/>
            </a:pPr>
            <a:r>
              <a:rPr lang="en-GB" sz="2000" dirty="0" err="1">
                <a:solidFill>
                  <a:srgbClr val="000000"/>
                </a:solidFill>
              </a:rPr>
              <a:t>Encefalopatía</a:t>
            </a:r>
            <a:endParaRPr lang="en-GB" sz="2000" dirty="0">
              <a:solidFill>
                <a:srgbClr val="000000"/>
              </a:solidFill>
            </a:endParaRPr>
          </a:p>
          <a:p>
            <a:pPr marL="712800" lvl="2" indent="-285750">
              <a:spcBef>
                <a:spcPts val="600"/>
              </a:spcBef>
              <a:buClr>
                <a:srgbClr val="000000"/>
              </a:buClr>
              <a:buFont typeface="Arial" panose="020B0604020202020204" pitchFamily="34" charset="0"/>
              <a:buChar char="–"/>
            </a:pPr>
            <a:r>
              <a:rPr lang="en-GB" sz="2000" dirty="0">
                <a:solidFill>
                  <a:srgbClr val="000000"/>
                </a:solidFill>
              </a:rPr>
              <a:t>Coma</a:t>
            </a:r>
          </a:p>
        </p:txBody>
      </p:sp>
    </p:spTree>
    <p:extLst>
      <p:ext uri="{BB962C8B-B14F-4D97-AF65-F5344CB8AC3E}">
        <p14:creationId xmlns:p14="http://schemas.microsoft.com/office/powerpoint/2010/main" val="2688986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Presentación clínica de EVO</a:t>
            </a:r>
            <a:endParaRPr lang="en-GB" dirty="0"/>
          </a:p>
        </p:txBody>
      </p:sp>
      <p:sp>
        <p:nvSpPr>
          <p:cNvPr id="5" name="Text Placeholder 4"/>
          <p:cNvSpPr>
            <a:spLocks noGrp="1"/>
          </p:cNvSpPr>
          <p:nvPr>
            <p:ph type="body" sz="quarter" idx="10"/>
          </p:nvPr>
        </p:nvSpPr>
        <p:spPr/>
        <p:txBody>
          <a:bodyPr/>
          <a:lstStyle/>
          <a:p>
            <a:r>
              <a:rPr lang="en-GB" dirty="0"/>
              <a:t>1. Carreras E. Early complications after HSCT. </a:t>
            </a:r>
            <a:r>
              <a:rPr lang="en-GB" dirty="0" err="1"/>
              <a:t>En</a:t>
            </a:r>
            <a:r>
              <a:rPr lang="en-GB" dirty="0"/>
              <a:t>: </a:t>
            </a:r>
            <a:r>
              <a:rPr lang="en-GB" dirty="0" err="1"/>
              <a:t>Apperley</a:t>
            </a:r>
            <a:r>
              <a:rPr lang="en-GB" dirty="0"/>
              <a:t> J, Carreras E, </a:t>
            </a:r>
            <a:r>
              <a:rPr lang="en-GB" dirty="0" err="1"/>
              <a:t>Gluckman</a:t>
            </a:r>
            <a:r>
              <a:rPr lang="en-GB" dirty="0"/>
              <a:t>, E </a:t>
            </a:r>
            <a:r>
              <a:rPr lang="en-GB" dirty="0" err="1"/>
              <a:t>Masszi</a:t>
            </a:r>
            <a:r>
              <a:rPr lang="en-GB" dirty="0"/>
              <a:t> T eds. </a:t>
            </a:r>
            <a:r>
              <a:rPr lang="en-GB" i="1" dirty="0"/>
              <a:t>ESH-EBMT Handbook on Haematopoietic Stem Cell Transplantation</a:t>
            </a:r>
            <a:r>
              <a:rPr lang="en-GB" dirty="0"/>
              <a:t>. Genova: Forum Service </a:t>
            </a:r>
            <a:r>
              <a:rPr lang="en-GB" dirty="0" err="1"/>
              <a:t>Editore</a:t>
            </a:r>
            <a:r>
              <a:rPr lang="en-GB" dirty="0"/>
              <a:t>, 2012;176–95; </a:t>
            </a:r>
            <a:br>
              <a:rPr lang="en-GB" dirty="0"/>
            </a:br>
            <a:r>
              <a:rPr lang="en-GB" dirty="0"/>
              <a:t>2. </a:t>
            </a:r>
            <a:r>
              <a:rPr lang="en-GB" dirty="0" err="1"/>
              <a:t>DeLeve</a:t>
            </a:r>
            <a:r>
              <a:rPr lang="en-GB" dirty="0"/>
              <a:t> LD et al. </a:t>
            </a:r>
            <a:r>
              <a:rPr lang="en-GB" i="1" dirty="0"/>
              <a:t>Hepatology </a:t>
            </a:r>
            <a:r>
              <a:rPr lang="en-GB" dirty="0"/>
              <a:t>2009;49:1729–64</a:t>
            </a:r>
          </a:p>
        </p:txBody>
      </p:sp>
      <p:sp>
        <p:nvSpPr>
          <p:cNvPr id="6" name="Text Placeholder 5"/>
          <p:cNvSpPr>
            <a:spLocks noGrp="1"/>
          </p:cNvSpPr>
          <p:nvPr>
            <p:ph type="body" sz="quarter" idx="11"/>
          </p:nvPr>
        </p:nvSpPr>
        <p:spPr/>
        <p:txBody>
          <a:bodyPr/>
          <a:lstStyle/>
          <a:p>
            <a:r>
              <a:rPr lang="es-ES" dirty="0"/>
              <a:t>EVO, enfermedad </a:t>
            </a:r>
            <a:r>
              <a:rPr lang="es-ES" dirty="0" err="1"/>
              <a:t>venooclusiva</a:t>
            </a:r>
            <a:endParaRPr lang="en-GB" dirty="0"/>
          </a:p>
        </p:txBody>
      </p:sp>
      <p:sp>
        <p:nvSpPr>
          <p:cNvPr id="8" name="Rectangle: Rounded Corners 7"/>
          <p:cNvSpPr/>
          <p:nvPr/>
        </p:nvSpPr>
        <p:spPr>
          <a:xfrm>
            <a:off x="1101725" y="1776956"/>
            <a:ext cx="9988550" cy="3913688"/>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28600" indent="-228600">
              <a:spcBef>
                <a:spcPts val="600"/>
              </a:spcBef>
              <a:buClr>
                <a:srgbClr val="000000"/>
              </a:buClr>
              <a:buFont typeface="Times" pitchFamily="18" charset="0"/>
              <a:buChar char="•"/>
            </a:pPr>
            <a:r>
              <a:rPr lang="es-ES" sz="2400" dirty="0">
                <a:solidFill>
                  <a:srgbClr val="000000"/>
                </a:solidFill>
              </a:rPr>
              <a:t>Una tercera parte de los casos de EVO aparecen después del alta del paciente</a:t>
            </a:r>
            <a:r>
              <a:rPr lang="es-ES" sz="2400" baseline="30000" dirty="0">
                <a:solidFill>
                  <a:srgbClr val="000000"/>
                </a:solidFill>
              </a:rPr>
              <a:t>1</a:t>
            </a:r>
          </a:p>
          <a:p>
            <a:pPr marL="800100" lvl="1" indent="-342900">
              <a:spcBef>
                <a:spcPts val="600"/>
              </a:spcBef>
              <a:buClr>
                <a:srgbClr val="000000"/>
              </a:buClr>
              <a:buFont typeface="Arial" panose="020B0604020202020204" pitchFamily="34" charset="0"/>
              <a:buChar char="–"/>
            </a:pPr>
            <a:r>
              <a:rPr lang="es-ES" sz="2000" dirty="0">
                <a:solidFill>
                  <a:srgbClr val="000000"/>
                </a:solidFill>
              </a:rPr>
              <a:t>Se observa principalmente después del acondicionamiento con varios agentes </a:t>
            </a:r>
            <a:r>
              <a:rPr lang="es-ES" sz="2000" dirty="0" err="1">
                <a:solidFill>
                  <a:srgbClr val="000000"/>
                </a:solidFill>
              </a:rPr>
              <a:t>alquilantes</a:t>
            </a:r>
            <a:r>
              <a:rPr lang="es-ES" sz="2000" dirty="0">
                <a:solidFill>
                  <a:srgbClr val="000000"/>
                </a:solidFill>
              </a:rPr>
              <a:t> combinados (p. ej. </a:t>
            </a:r>
            <a:r>
              <a:rPr lang="es-ES" sz="2000" dirty="0" err="1">
                <a:solidFill>
                  <a:srgbClr val="000000"/>
                </a:solidFill>
              </a:rPr>
              <a:t>busulfán</a:t>
            </a:r>
            <a:r>
              <a:rPr lang="es-ES" sz="2000" dirty="0">
                <a:solidFill>
                  <a:srgbClr val="000000"/>
                </a:solidFill>
              </a:rPr>
              <a:t>, </a:t>
            </a:r>
            <a:r>
              <a:rPr lang="es-ES" sz="2000" dirty="0" err="1">
                <a:solidFill>
                  <a:srgbClr val="000000"/>
                </a:solidFill>
              </a:rPr>
              <a:t>melfalán</a:t>
            </a:r>
            <a:r>
              <a:rPr lang="es-ES" sz="2000" dirty="0">
                <a:solidFill>
                  <a:srgbClr val="000000"/>
                </a:solidFill>
              </a:rPr>
              <a:t>, </a:t>
            </a:r>
            <a:r>
              <a:rPr lang="es-ES" sz="2000" dirty="0" err="1">
                <a:solidFill>
                  <a:srgbClr val="000000"/>
                </a:solidFill>
              </a:rPr>
              <a:t>tiotepa</a:t>
            </a:r>
            <a:r>
              <a:rPr lang="es-ES" sz="2000" dirty="0">
                <a:solidFill>
                  <a:srgbClr val="000000"/>
                </a:solidFill>
              </a:rPr>
              <a:t>)</a:t>
            </a:r>
          </a:p>
          <a:p>
            <a:pPr marL="800100" lvl="1" indent="-342900">
              <a:spcBef>
                <a:spcPts val="600"/>
              </a:spcBef>
              <a:buClr>
                <a:srgbClr val="000000"/>
              </a:buClr>
              <a:buFont typeface="Arial" panose="020B0604020202020204" pitchFamily="34" charset="0"/>
              <a:buChar char="–"/>
            </a:pPr>
            <a:r>
              <a:rPr lang="es-ES" sz="2000" dirty="0">
                <a:solidFill>
                  <a:srgbClr val="000000"/>
                </a:solidFill>
              </a:rPr>
              <a:t>Una tercera parte de los pacientes tienen una evolución bifásica; pico inicial seguido por una clara fase tardía</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lvl="0" indent="-342900">
              <a:spcBef>
                <a:spcPts val="0"/>
              </a:spcBef>
              <a:buFont typeface="Arial" panose="020B0604020202020204" pitchFamily="34" charset="0"/>
              <a:buChar char="•"/>
              <a:defRPr/>
            </a:pPr>
            <a:r>
              <a:rPr lang="es-ES" sz="2400" dirty="0">
                <a:solidFill>
                  <a:schemeClr val="tx1"/>
                </a:solidFill>
              </a:rPr>
              <a:t>La EVO de aparición tardía tiene el mismo desarrollo que la EVO "clásica", salvo por el hecho de que aparece tras el Día +21 y hasta el Día +40 a +50</a:t>
            </a:r>
            <a:r>
              <a:rPr lang="es-ES" sz="2400" baseline="30000" dirty="0">
                <a:solidFill>
                  <a:schemeClr val="tx1"/>
                </a:solidFill>
              </a:rPr>
              <a:t>2</a:t>
            </a:r>
          </a:p>
        </p:txBody>
      </p:sp>
    </p:spTree>
    <p:extLst>
      <p:ext uri="{BB962C8B-B14F-4D97-AF65-F5344CB8AC3E}">
        <p14:creationId xmlns:p14="http://schemas.microsoft.com/office/powerpoint/2010/main" val="1814278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Diagnóstico</a:t>
            </a:r>
            <a:r>
              <a:rPr lang="en-GB" dirty="0"/>
              <a:t> </a:t>
            </a:r>
            <a:r>
              <a:rPr lang="en-GB" dirty="0" err="1"/>
              <a:t>diferencial</a:t>
            </a:r>
            <a:r>
              <a:rPr lang="en-GB" dirty="0"/>
              <a:t> de la EVO</a:t>
            </a:r>
            <a:endParaRPr lang="es-ES" dirty="0"/>
          </a:p>
        </p:txBody>
      </p:sp>
      <p:sp>
        <p:nvSpPr>
          <p:cNvPr id="8" name="Text Placeholder 7"/>
          <p:cNvSpPr>
            <a:spLocks noGrp="1"/>
          </p:cNvSpPr>
          <p:nvPr>
            <p:ph type="body" sz="quarter" idx="10"/>
          </p:nvPr>
        </p:nvSpPr>
        <p:spPr/>
        <p:txBody>
          <a:bodyPr/>
          <a:lstStyle/>
          <a:p>
            <a:r>
              <a:rPr lang="es-ES"/>
              <a:t>1. Mohty M et al. </a:t>
            </a:r>
            <a:r>
              <a:rPr lang="es-ES" i="1" dirty="0"/>
              <a:t>Bone Marrow Transplant </a:t>
            </a:r>
            <a:r>
              <a:rPr lang="es-ES"/>
              <a:t>2016;51:906–12; 2. Dignan FL et al. </a:t>
            </a:r>
            <a:r>
              <a:rPr lang="es-ES" i="1" dirty="0"/>
              <a:t>Br J Haematol </a:t>
            </a:r>
            <a:r>
              <a:rPr lang="es-ES"/>
              <a:t>2013;163:444–57</a:t>
            </a:r>
            <a:endParaRPr lang="es-ES" dirty="0"/>
          </a:p>
        </p:txBody>
      </p:sp>
      <p:sp>
        <p:nvSpPr>
          <p:cNvPr id="4" name="Text Placeholder 3"/>
          <p:cNvSpPr>
            <a:spLocks noGrp="1"/>
          </p:cNvSpPr>
          <p:nvPr>
            <p:ph type="body" sz="quarter" idx="11"/>
          </p:nvPr>
        </p:nvSpPr>
        <p:spPr/>
        <p:txBody>
          <a:bodyPr/>
          <a:lstStyle/>
          <a:p>
            <a:r>
              <a:rPr lang="es-ES" dirty="0"/>
              <a:t>EICH, enfermedad de injerto contra huésped; EVO, enfermedad </a:t>
            </a:r>
            <a:r>
              <a:rPr lang="es-ES" dirty="0" err="1"/>
              <a:t>venooclusiva</a:t>
            </a:r>
            <a:r>
              <a:rPr lang="es-ES" dirty="0"/>
              <a:t>; </a:t>
            </a:r>
            <a:endParaRPr lang="en-GB" dirty="0"/>
          </a:p>
          <a:p>
            <a:r>
              <a:rPr lang="es-ES" dirty="0"/>
              <a:t>SOS, síndrome de obstrucción sinusoidal; </a:t>
            </a:r>
            <a:endParaRPr lang="en-GB" dirty="0"/>
          </a:p>
          <a:p>
            <a:r>
              <a:rPr lang="es-ES" dirty="0"/>
              <a:t>TCMH, trasplante de células madre hematopoyéticas</a:t>
            </a:r>
            <a:endParaRPr lang="en-GB" dirty="0"/>
          </a:p>
        </p:txBody>
      </p:sp>
      <p:sp>
        <p:nvSpPr>
          <p:cNvPr id="6" name="Rectangle: Rounded Corners 5"/>
          <p:cNvSpPr/>
          <p:nvPr/>
        </p:nvSpPr>
        <p:spPr>
          <a:xfrm>
            <a:off x="750010" y="1690832"/>
            <a:ext cx="10560141" cy="1939874"/>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rPr>
              <a:t>Muchas otras causas pueden desencadenar una disfunción hepática tras un TCMH, como EICH hepática, infección viral, sobrecarga de hierro, sepsis y toxicidad medicamentosa. Es importante examinar el historial del paciente y los síntomas concomitantes y realizar un análisis de laboratorio para descartar estos diagnósticos diferenciales, ya que la EVO responde a un diagnóstico por exclusión. Asimismo, es importante recordar que el SOS/EVO pueden coexistir con otras enfermedades que presentan síntomas comunes</a:t>
            </a:r>
            <a:r>
              <a:rPr kumimoji="0" lang="es-ES" sz="2000" b="0" i="0" u="none" strike="noStrike" kern="1200" cap="none" spc="0" normalizeH="0" baseline="30000" noProof="0" dirty="0">
                <a:ln>
                  <a:noFill/>
                </a:ln>
                <a:solidFill>
                  <a:srgbClr val="000000"/>
                </a:solidFill>
                <a:effectLst/>
                <a:uLnTx/>
                <a:uFillTx/>
                <a:latin typeface="Arial" panose="020B0604020202020204"/>
                <a:ea typeface="+mn-ea"/>
                <a:cs typeface="+mn-cs"/>
              </a:rPr>
              <a:t>1</a:t>
            </a:r>
            <a:endPar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ectangle: Rounded Corners 10"/>
          <p:cNvSpPr/>
          <p:nvPr/>
        </p:nvSpPr>
        <p:spPr>
          <a:xfrm>
            <a:off x="741021" y="4009821"/>
            <a:ext cx="4177207" cy="144154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685800" fontAlgn="auto">
              <a:spcBef>
                <a:spcPts val="450"/>
              </a:spcBef>
              <a:spcAft>
                <a:spcPts val="0"/>
              </a:spcAft>
            </a:pPr>
            <a:r>
              <a:rPr lang="es-ES" sz="2000" kern="0" dirty="0">
                <a:solidFill>
                  <a:schemeClr val="tx1"/>
                </a:solidFill>
              </a:rPr>
              <a:t>La ecografía puede ser útil para descartar otros trastornos en pacientes con sospecha de enfermedad </a:t>
            </a:r>
            <a:r>
              <a:rPr lang="es-ES" sz="2000" kern="0" dirty="0" err="1">
                <a:solidFill>
                  <a:schemeClr val="tx1"/>
                </a:solidFill>
              </a:rPr>
              <a:t>venooclusiva</a:t>
            </a:r>
            <a:r>
              <a:rPr lang="en-GB" sz="2000" kern="0" baseline="30000" dirty="0">
                <a:solidFill>
                  <a:schemeClr val="tx1"/>
                </a:solidFill>
              </a:rPr>
              <a:t>2</a:t>
            </a:r>
          </a:p>
        </p:txBody>
      </p:sp>
      <p:sp>
        <p:nvSpPr>
          <p:cNvPr id="12" name="Rectangle: Rounded Corners 11"/>
          <p:cNvSpPr/>
          <p:nvPr/>
        </p:nvSpPr>
        <p:spPr>
          <a:xfrm>
            <a:off x="5734974" y="4009821"/>
            <a:ext cx="5576384" cy="144708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Arial" panose="020B0604020202020204"/>
                <a:ea typeface="+mn-ea"/>
                <a:cs typeface="+mn-cs"/>
              </a:rPr>
              <a:t>Aunque la biopsia hepática transyugular es invasiva y difícil de realizar, los datos histológicos de EVO siguen siendo la regla de oro (aunque o obligatoria) del diagnóstico</a:t>
            </a:r>
            <a:r>
              <a:rPr kumimoji="0" lang="es-ES" sz="2000" b="0" i="0" u="none" strike="noStrike" kern="1200" cap="none" spc="0" normalizeH="0" baseline="30000" noProof="0" dirty="0">
                <a:ln>
                  <a:noFill/>
                </a:ln>
                <a:solidFill>
                  <a:srgbClr val="000000"/>
                </a:solidFill>
                <a:effectLst/>
                <a:uLnTx/>
                <a:uFillTx/>
                <a:latin typeface="Arial" panose="020B0604020202020204"/>
                <a:ea typeface="+mn-ea"/>
                <a:cs typeface="+mn-cs"/>
              </a:rPr>
              <a:t>1</a:t>
            </a:r>
          </a:p>
        </p:txBody>
      </p:sp>
    </p:spTree>
    <p:extLst>
      <p:ext uri="{BB962C8B-B14F-4D97-AF65-F5344CB8AC3E}">
        <p14:creationId xmlns:p14="http://schemas.microsoft.com/office/powerpoint/2010/main" val="3955724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GB"/>
              <a:t>Objetivos de aprendizaje</a:t>
            </a:r>
          </a:p>
        </p:txBody>
      </p:sp>
      <p:sp>
        <p:nvSpPr>
          <p:cNvPr id="32771" name="Content Placeholder 2"/>
          <p:cNvSpPr>
            <a:spLocks noGrp="1"/>
          </p:cNvSpPr>
          <p:nvPr>
            <p:ph idx="1"/>
          </p:nvPr>
        </p:nvSpPr>
        <p:spPr/>
        <p:txBody>
          <a:bodyPr/>
          <a:lstStyle/>
          <a:p>
            <a:r>
              <a:rPr lang="es-ES" dirty="0"/>
              <a:t>Reconocer la presentación clínica de la EVO</a:t>
            </a:r>
          </a:p>
          <a:p>
            <a:endParaRPr lang="es-ES" dirty="0"/>
          </a:p>
          <a:p>
            <a:r>
              <a:rPr lang="es-ES"/>
              <a:t>Conocer los nuevos criterios diagnósticos y de severidad del EBMT, así como la justificación de su desarrollo</a:t>
            </a:r>
          </a:p>
          <a:p>
            <a:endParaRPr lang="es-ES" dirty="0"/>
          </a:p>
          <a:p>
            <a:r>
              <a:rPr lang="es-ES" dirty="0"/>
              <a:t>Conocer las diferencias entre las diferentes clasificaciones de severidad de la EVO</a:t>
            </a:r>
          </a:p>
          <a:p>
            <a:endParaRPr lang="es-ES" dirty="0"/>
          </a:p>
          <a:p>
            <a:r>
              <a:rPr lang="es-ES" dirty="0"/>
              <a:t>Poder identificar los factores de riesgo y fármacos implicados en el desarrollo de la EVO</a:t>
            </a:r>
          </a:p>
        </p:txBody>
      </p:sp>
      <p:sp>
        <p:nvSpPr>
          <p:cNvPr id="6" name="Text Placeholder 5"/>
          <p:cNvSpPr>
            <a:spLocks noGrp="1"/>
          </p:cNvSpPr>
          <p:nvPr>
            <p:ph type="body" sz="quarter" idx="10"/>
          </p:nvPr>
        </p:nvSpPr>
        <p:spPr/>
        <p:txBody>
          <a:bodyPr/>
          <a:lstStyle/>
          <a:p>
            <a:endParaRPr lang="en-GB"/>
          </a:p>
        </p:txBody>
      </p:sp>
      <p:sp>
        <p:nvSpPr>
          <p:cNvPr id="2" name="Text Placeholder 1"/>
          <p:cNvSpPr>
            <a:spLocks noGrp="1"/>
          </p:cNvSpPr>
          <p:nvPr>
            <p:ph type="body" sz="quarter" idx="11"/>
          </p:nvPr>
        </p:nvSpPr>
        <p:spPr/>
        <p:txBody>
          <a:bodyPr/>
          <a:lstStyle/>
          <a:p>
            <a:r>
              <a:rPr lang="en-GB" dirty="0"/>
              <a:t>EBMT, </a:t>
            </a:r>
            <a:r>
              <a:rPr lang="es-ES" dirty="0"/>
              <a:t>siglas en inglés de la Sociedad Europea de Trasplante de Sangre y Médula Ósea</a:t>
            </a:r>
            <a:r>
              <a:rPr lang="en-GB" dirty="0"/>
              <a:t>; EVO, </a:t>
            </a:r>
            <a:r>
              <a:rPr lang="en-GB" dirty="0" err="1"/>
              <a:t>enfermedad</a:t>
            </a:r>
            <a:r>
              <a:rPr lang="en-GB" dirty="0"/>
              <a:t> </a:t>
            </a:r>
            <a:r>
              <a:rPr lang="en-GB" dirty="0" err="1"/>
              <a:t>venooclusiva</a:t>
            </a:r>
            <a:endParaRPr lang="en-GB" dirty="0"/>
          </a:p>
        </p:txBody>
      </p:sp>
    </p:spTree>
    <p:extLst>
      <p:ext uri="{BB962C8B-B14F-4D97-AF65-F5344CB8AC3E}">
        <p14:creationId xmlns:p14="http://schemas.microsoft.com/office/powerpoint/2010/main" val="3216229625"/>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p:cNvSpPr/>
          <p:nvPr/>
        </p:nvSpPr>
        <p:spPr>
          <a:xfrm>
            <a:off x="748683" y="1550894"/>
            <a:ext cx="10694634" cy="4320988"/>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srgbClr val="000000"/>
                </a:solidFill>
                <a:effectLst/>
                <a:uLnTx/>
                <a:uFillTx/>
                <a:latin typeface="Arial" panose="020B0604020202020204"/>
                <a:ea typeface="+mn-ea"/>
                <a:cs typeface="+mn-cs"/>
              </a:rPr>
              <a:t>Los criterios revisados permiten clasificar la gravedad de la EVO en pacientes adultos y orientar las decisiones terapéuticas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srgbClr val="000000"/>
                </a:solidFill>
                <a:effectLst/>
                <a:uLnTx/>
                <a:uFillTx/>
                <a:latin typeface="Arial" panose="020B0604020202020204"/>
                <a:ea typeface="+mn-ea"/>
                <a:cs typeface="+mn-cs"/>
              </a:rPr>
              <a:t>Se basan en el nivel de bilirrubina y su índice de variación, la función hepática (transaminasas), el aumento de peso, la función renal y la cinética de su aparición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srgbClr val="000000"/>
                </a:solidFill>
                <a:effectLst/>
                <a:uLnTx/>
                <a:uFillTx/>
                <a:latin typeface="Arial" panose="020B0604020202020204"/>
                <a:ea typeface="+mn-ea"/>
                <a:cs typeface="+mn-cs"/>
              </a:rPr>
              <a:t>El sistema de clasificación se divide en cinco categorías de los CTCAE:</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900" b="0" i="0" u="none" strike="noStrike" kern="1200" cap="none" spc="0" normalizeH="0" baseline="0" noProof="0" dirty="0">
                <a:ln>
                  <a:noFill/>
                </a:ln>
                <a:solidFill>
                  <a:srgbClr val="000000"/>
                </a:solidFill>
                <a:effectLst/>
                <a:uLnTx/>
                <a:uFillTx/>
                <a:latin typeface="Arial" panose="020B0604020202020204"/>
                <a:ea typeface="+mn-ea"/>
                <a:cs typeface="+mn-cs"/>
              </a:rPr>
              <a:t>Grado 1 = leve, Grado 2 = moderada, Grado 3 = grave, Grado 4 = muy grave, </a:t>
            </a:r>
            <a:br>
              <a:rPr kumimoji="0" lang="es-ES" sz="19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s-ES" sz="1900" b="0" i="0" u="none" strike="noStrike" kern="1200" cap="none" spc="0" normalizeH="0" baseline="0" noProof="0" dirty="0">
                <a:ln>
                  <a:noFill/>
                </a:ln>
                <a:solidFill>
                  <a:srgbClr val="000000"/>
                </a:solidFill>
                <a:effectLst/>
                <a:uLnTx/>
                <a:uFillTx/>
                <a:latin typeface="Arial" panose="020B0604020202020204"/>
                <a:ea typeface="+mn-ea"/>
                <a:cs typeface="+mn-cs"/>
              </a:rPr>
              <a:t>Grado 5 = muerte</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2200" b="0" i="0" u="none" strike="noStrike" kern="1200" cap="none" spc="0" normalizeH="0" baseline="0" noProof="0" dirty="0">
                <a:ln>
                  <a:noFill/>
                </a:ln>
                <a:solidFill>
                  <a:srgbClr val="000000"/>
                </a:solidFill>
                <a:effectLst/>
                <a:uLnTx/>
                <a:uFillTx/>
                <a:latin typeface="Arial" panose="020B0604020202020204"/>
                <a:ea typeface="+mn-ea"/>
                <a:cs typeface="+mn-cs"/>
              </a:rPr>
              <a:t>La clasificación de la gravedad tiene en cuenta la medida en la que los criterios se ven afectados, la velocidad de progresión de la enfermedad (índice de duplicación de la bilirrubina y velocidad de aparición de los primeros síntomas clínicos) y el número de factores de riesgo presentes</a:t>
            </a:r>
          </a:p>
        </p:txBody>
      </p:sp>
      <p:sp>
        <p:nvSpPr>
          <p:cNvPr id="2" name="Title 1"/>
          <p:cNvSpPr>
            <a:spLocks noGrp="1"/>
          </p:cNvSpPr>
          <p:nvPr>
            <p:ph type="title"/>
          </p:nvPr>
        </p:nvSpPr>
        <p:spPr/>
        <p:txBody>
          <a:bodyPr/>
          <a:lstStyle/>
          <a:p>
            <a:r>
              <a:rPr lang="es-ES"/>
              <a:t>Criterios de clasificación revisados del EBMT de la gravedad de la EVO</a:t>
            </a:r>
          </a:p>
        </p:txBody>
      </p:sp>
      <p:sp>
        <p:nvSpPr>
          <p:cNvPr id="3" name="Text Placeholder 2"/>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5" name="Text Placeholder 4"/>
          <p:cNvSpPr>
            <a:spLocks noGrp="1"/>
          </p:cNvSpPr>
          <p:nvPr>
            <p:ph type="body" sz="quarter" idx="11"/>
          </p:nvPr>
        </p:nvSpPr>
        <p:spPr/>
        <p:txBody>
          <a:bodyPr/>
          <a:lstStyle/>
          <a:p>
            <a:r>
              <a:rPr lang="es-ES" dirty="0"/>
              <a:t>CTCAE, siglas en inglés de Criterios Comunes de Terminología para Eventos Adversos; EBMT, siglas en inglés de la Sociedad Europea de Trasplante de Sangre y Médula Ósea; EVO, enfermedad </a:t>
            </a:r>
            <a:r>
              <a:rPr lang="es-ES" dirty="0" err="1"/>
              <a:t>venooclusiva</a:t>
            </a:r>
            <a:endParaRPr lang="es-ES" dirty="0"/>
          </a:p>
        </p:txBody>
      </p:sp>
    </p:spTree>
    <p:extLst>
      <p:ext uri="{BB962C8B-B14F-4D97-AF65-F5344CB8AC3E}">
        <p14:creationId xmlns:p14="http://schemas.microsoft.com/office/powerpoint/2010/main" val="12447696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Rounded Corners 29"/>
          <p:cNvSpPr/>
          <p:nvPr/>
        </p:nvSpPr>
        <p:spPr>
          <a:xfrm>
            <a:off x="3258106" y="4332306"/>
            <a:ext cx="5675788" cy="1618840"/>
          </a:xfrm>
          <a:prstGeom prst="roundRect">
            <a:avLst>
              <a:gd name="adj" fmla="val 4091"/>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Periodo desde la fecha de comienzo de la aparición de los primeros signos y síntomas de EVO (determinado retrospectivamente) y la fecha en la que los síntomas se correspondieron con los criterios de diagnóstico de la EVO</a:t>
            </a:r>
          </a:p>
        </p:txBody>
      </p:sp>
      <p:sp>
        <p:nvSpPr>
          <p:cNvPr id="2" name="Title 1"/>
          <p:cNvSpPr>
            <a:spLocks noGrp="1"/>
          </p:cNvSpPr>
          <p:nvPr>
            <p:ph type="title"/>
          </p:nvPr>
        </p:nvSpPr>
        <p:spPr/>
        <p:txBody>
          <a:bodyPr>
            <a:normAutofit/>
          </a:bodyPr>
          <a:lstStyle/>
          <a:p>
            <a:r>
              <a:rPr lang="es-ES"/>
              <a:t>Criterios revisados del EBMT para la clasificación de la gravedad de la EVO en adultos</a:t>
            </a:r>
          </a:p>
        </p:txBody>
      </p:sp>
      <p:sp>
        <p:nvSpPr>
          <p:cNvPr id="3" name="Text Placeholder 2"/>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4" name="Text Placeholder 3"/>
          <p:cNvSpPr>
            <a:spLocks noGrp="1"/>
          </p:cNvSpPr>
          <p:nvPr>
            <p:ph type="body" sz="quarter" idx="11"/>
          </p:nvPr>
        </p:nvSpPr>
        <p:spPr/>
        <p:txBody>
          <a:bodyPr/>
          <a:lstStyle/>
          <a:p>
            <a:r>
              <a:rPr lang="es-ES" dirty="0"/>
              <a:t>DMO/FMO, disfunción </a:t>
            </a:r>
            <a:r>
              <a:rPr lang="es-ES" dirty="0" err="1"/>
              <a:t>multiorgánica</a:t>
            </a:r>
            <a:r>
              <a:rPr lang="es-ES" dirty="0"/>
              <a:t>/fallo </a:t>
            </a:r>
            <a:r>
              <a:rPr lang="es-ES" dirty="0" err="1"/>
              <a:t>multiorgánico</a:t>
            </a:r>
            <a:r>
              <a:rPr lang="es-ES" dirty="0"/>
              <a:t>; EBMT, siglas en inglés de la Sociedad Europea de Trasplante de Sangre y Médula Ósea; EVO, enfermedad </a:t>
            </a:r>
            <a:r>
              <a:rPr lang="es-ES" dirty="0" err="1"/>
              <a:t>venooclusiva</a:t>
            </a:r>
            <a:endParaRPr lang="es-ES" dirty="0"/>
          </a:p>
        </p:txBody>
      </p:sp>
      <p:sp>
        <p:nvSpPr>
          <p:cNvPr id="8" name="TextBox 7"/>
          <p:cNvSpPr txBox="1"/>
          <p:nvPr/>
        </p:nvSpPr>
        <p:spPr>
          <a:xfrm>
            <a:off x="5652474" y="1350147"/>
            <a:ext cx="8972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1200" cap="none" spc="0" normalizeH="0" baseline="0" noProof="0" dirty="0">
                <a:ln>
                  <a:noFill/>
                </a:ln>
                <a:solidFill>
                  <a:srgbClr val="96CA12"/>
                </a:solidFill>
                <a:effectLst/>
                <a:uLnTx/>
                <a:uFillTx/>
                <a:latin typeface="Arial" panose="020B0604020202020204" pitchFamily="34" charset="0"/>
                <a:ea typeface="+mn-ea"/>
                <a:cs typeface="+mn-cs"/>
              </a:rPr>
              <a:t>Tiempo</a:t>
            </a:r>
          </a:p>
        </p:txBody>
      </p:sp>
      <p:grpSp>
        <p:nvGrpSpPr>
          <p:cNvPr id="5" name="Group 4"/>
          <p:cNvGrpSpPr/>
          <p:nvPr/>
        </p:nvGrpSpPr>
        <p:grpSpPr>
          <a:xfrm>
            <a:off x="1169812" y="2163797"/>
            <a:ext cx="1999590" cy="1577083"/>
            <a:chOff x="1798571" y="2213683"/>
            <a:chExt cx="1999590" cy="1577083"/>
          </a:xfrm>
        </p:grpSpPr>
        <p:sp>
          <p:nvSpPr>
            <p:cNvPr id="34" name="Rectangle: Rounded Corners 4"/>
            <p:cNvSpPr/>
            <p:nvPr/>
          </p:nvSpPr>
          <p:spPr>
            <a:xfrm>
              <a:off x="1798571" y="2213683"/>
              <a:ext cx="1731278" cy="992769"/>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Leve</a:t>
              </a:r>
            </a:p>
          </p:txBody>
        </p:sp>
        <p:sp>
          <p:nvSpPr>
            <p:cNvPr id="18" name="Rectangle: Rounded Corners 17"/>
            <p:cNvSpPr/>
            <p:nvPr/>
          </p:nvSpPr>
          <p:spPr>
            <a:xfrm>
              <a:off x="239605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&gt;7 días</a:t>
              </a:r>
            </a:p>
          </p:txBody>
        </p:sp>
      </p:grpSp>
      <p:grpSp>
        <p:nvGrpSpPr>
          <p:cNvPr id="7" name="Group 6"/>
          <p:cNvGrpSpPr/>
          <p:nvPr/>
        </p:nvGrpSpPr>
        <p:grpSpPr>
          <a:xfrm>
            <a:off x="3806141" y="2163797"/>
            <a:ext cx="1992686" cy="1577083"/>
            <a:chOff x="4104294" y="2213683"/>
            <a:chExt cx="1992686" cy="1577083"/>
          </a:xfrm>
        </p:grpSpPr>
        <p:sp>
          <p:nvSpPr>
            <p:cNvPr id="35" name="Rectangle: Rounded Corners 7"/>
            <p:cNvSpPr/>
            <p:nvPr/>
          </p:nvSpPr>
          <p:spPr>
            <a:xfrm>
              <a:off x="4104294" y="2213683"/>
              <a:ext cx="1731278" cy="992769"/>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Moderada</a:t>
              </a:r>
            </a:p>
          </p:txBody>
        </p:sp>
        <p:sp>
          <p:nvSpPr>
            <p:cNvPr id="37" name="Rectangle: Rounded Corners 17"/>
            <p:cNvSpPr/>
            <p:nvPr/>
          </p:nvSpPr>
          <p:spPr>
            <a:xfrm>
              <a:off x="4694873"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5-7 días</a:t>
              </a:r>
            </a:p>
          </p:txBody>
        </p:sp>
      </p:grpSp>
      <p:grpSp>
        <p:nvGrpSpPr>
          <p:cNvPr id="43" name="Group 42"/>
          <p:cNvGrpSpPr/>
          <p:nvPr/>
        </p:nvGrpSpPr>
        <p:grpSpPr>
          <a:xfrm>
            <a:off x="6435566" y="2163797"/>
            <a:ext cx="1963582" cy="1577083"/>
            <a:chOff x="6410017" y="2213683"/>
            <a:chExt cx="1963582" cy="1577083"/>
          </a:xfrm>
        </p:grpSpPr>
        <p:sp>
          <p:nvSpPr>
            <p:cNvPr id="33" name="Rectangle: Rounded Corners 10"/>
            <p:cNvSpPr/>
            <p:nvPr/>
          </p:nvSpPr>
          <p:spPr>
            <a:xfrm>
              <a:off x="6410017" y="2213683"/>
              <a:ext cx="1731278" cy="992769"/>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Grave</a:t>
              </a:r>
            </a:p>
          </p:txBody>
        </p:sp>
        <p:sp>
          <p:nvSpPr>
            <p:cNvPr id="38" name="Rectangle: Rounded Corners 17"/>
            <p:cNvSpPr/>
            <p:nvPr/>
          </p:nvSpPr>
          <p:spPr>
            <a:xfrm>
              <a:off x="6971492"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≤4 días</a:t>
              </a:r>
            </a:p>
          </p:txBody>
        </p:sp>
      </p:grpSp>
      <p:grpSp>
        <p:nvGrpSpPr>
          <p:cNvPr id="44" name="Group 43"/>
          <p:cNvGrpSpPr/>
          <p:nvPr/>
        </p:nvGrpSpPr>
        <p:grpSpPr>
          <a:xfrm>
            <a:off x="9035886" y="2163797"/>
            <a:ext cx="2006550" cy="1577083"/>
            <a:chOff x="8715741" y="2213683"/>
            <a:chExt cx="2006550" cy="1577083"/>
          </a:xfrm>
        </p:grpSpPr>
        <p:sp>
          <p:nvSpPr>
            <p:cNvPr id="36" name="Rectangle: Rounded Corners 13"/>
            <p:cNvSpPr/>
            <p:nvPr/>
          </p:nvSpPr>
          <p:spPr>
            <a:xfrm>
              <a:off x="8715741" y="2213683"/>
              <a:ext cx="1729876" cy="992769"/>
            </a:xfrm>
            <a:prstGeom prst="roundRect">
              <a:avLst>
                <a:gd name="adj" fmla="val 10000"/>
              </a:avLst>
            </a:prstGeom>
            <a:gradFill>
              <a:gsLst>
                <a:gs pos="0">
                  <a:schemeClr val="tx2"/>
                </a:gs>
                <a:gs pos="50000">
                  <a:schemeClr val="tx2"/>
                </a:gs>
                <a:gs pos="100000">
                  <a:schemeClr val="accent1">
                    <a:lumMod val="5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Muy grave </a:t>
              </a:r>
              <a:br>
                <a:rPr kumimoji="0"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 DMO/FMO</a:t>
              </a:r>
            </a:p>
          </p:txBody>
        </p:sp>
        <p:sp>
          <p:nvSpPr>
            <p:cNvPr id="42" name="Rectangle: Rounded Corners 17"/>
            <p:cNvSpPr/>
            <p:nvPr/>
          </p:nvSpPr>
          <p:spPr>
            <a:xfrm>
              <a:off x="932018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En cualquier momento</a:t>
              </a:r>
            </a:p>
          </p:txBody>
        </p:sp>
      </p:grpSp>
    </p:spTree>
    <p:extLst>
      <p:ext uri="{BB962C8B-B14F-4D97-AF65-F5344CB8AC3E}">
        <p14:creationId xmlns:p14="http://schemas.microsoft.com/office/powerpoint/2010/main" val="1626212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Criterios revisados del EBMT para la clasificación de la gravedad de la EVO en adultos</a:t>
            </a:r>
          </a:p>
        </p:txBody>
      </p:sp>
      <p:sp>
        <p:nvSpPr>
          <p:cNvPr id="4" name="Text Placeholder 3"/>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5" name="Text Placeholder 4"/>
          <p:cNvSpPr>
            <a:spLocks noGrp="1"/>
          </p:cNvSpPr>
          <p:nvPr>
            <p:ph type="body" sz="quarter" idx="11"/>
          </p:nvPr>
        </p:nvSpPr>
        <p:spPr/>
        <p:txBody>
          <a:bodyPr/>
          <a:lstStyle/>
          <a:p>
            <a:r>
              <a:rPr lang="es-ES" dirty="0"/>
              <a:t>DMO/FMO, disfunción </a:t>
            </a:r>
            <a:r>
              <a:rPr lang="es-ES" dirty="0" err="1"/>
              <a:t>multiorgánica</a:t>
            </a:r>
            <a:r>
              <a:rPr lang="es-ES" dirty="0"/>
              <a:t>/fallo </a:t>
            </a:r>
            <a:r>
              <a:rPr lang="es-ES" dirty="0" err="1"/>
              <a:t>multiorgánico</a:t>
            </a:r>
            <a:r>
              <a:rPr lang="es-ES" dirty="0"/>
              <a:t>; EBMT, siglas en inglés de la Sociedad Europea de Trasplante de Sangre y Médula Ósea; EVO, enfermedad </a:t>
            </a:r>
            <a:r>
              <a:rPr lang="es-ES" dirty="0" err="1"/>
              <a:t>venooclusiva</a:t>
            </a:r>
            <a:endParaRPr lang="es-ES" dirty="0"/>
          </a:p>
        </p:txBody>
      </p:sp>
      <p:sp>
        <p:nvSpPr>
          <p:cNvPr id="32" name="Rectangle: Rounded Corners 29"/>
          <p:cNvSpPr/>
          <p:nvPr/>
        </p:nvSpPr>
        <p:spPr>
          <a:xfrm>
            <a:off x="2657475" y="4332305"/>
            <a:ext cx="6877050" cy="1799553"/>
          </a:xfrm>
          <a:prstGeom prst="roundRect">
            <a:avLst>
              <a:gd name="adj" fmla="val 4091"/>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 aumento de peso en el paciente de entre ≥5% y &lt;10% se considera de forma predeterminada un criterio de EVO grave</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 los pacientes no cumplen otros criterios de EVO grave, un aumento de peso del paciente de entre ≥5% y &lt;10% se considera de forma predeterminada un criterio de EVO moderada</a:t>
            </a:r>
          </a:p>
        </p:txBody>
      </p:sp>
      <p:sp>
        <p:nvSpPr>
          <p:cNvPr id="33" name="TextBox 32"/>
          <p:cNvSpPr txBox="1"/>
          <p:nvPr/>
        </p:nvSpPr>
        <p:spPr>
          <a:xfrm>
            <a:off x="4831737" y="1350147"/>
            <a:ext cx="253870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1" u="none" strike="noStrike" kern="1200" cap="none" spc="0" normalizeH="0" baseline="0" noProof="0" dirty="0">
                <a:ln>
                  <a:noFill/>
                </a:ln>
                <a:solidFill>
                  <a:srgbClr val="96CA12"/>
                </a:solidFill>
                <a:effectLst/>
                <a:uLnTx/>
                <a:uFillTx/>
                <a:latin typeface="Arial" panose="020B0604020202020204" pitchFamily="34" charset="0"/>
                <a:ea typeface="+mn-ea"/>
                <a:cs typeface="+mn-cs"/>
              </a:rPr>
              <a:t>Aumento de peso</a:t>
            </a:r>
          </a:p>
        </p:txBody>
      </p:sp>
      <p:grpSp>
        <p:nvGrpSpPr>
          <p:cNvPr id="23" name="Group 22"/>
          <p:cNvGrpSpPr/>
          <p:nvPr/>
        </p:nvGrpSpPr>
        <p:grpSpPr>
          <a:xfrm>
            <a:off x="1169812" y="2163797"/>
            <a:ext cx="1999590" cy="1577083"/>
            <a:chOff x="1798571" y="2213683"/>
            <a:chExt cx="1999590" cy="1577083"/>
          </a:xfrm>
        </p:grpSpPr>
        <p:sp>
          <p:nvSpPr>
            <p:cNvPr id="24" name="Rectangle: Rounded Corners 4"/>
            <p:cNvSpPr/>
            <p:nvPr/>
          </p:nvSpPr>
          <p:spPr>
            <a:xfrm>
              <a:off x="1798571" y="2213683"/>
              <a:ext cx="1731278" cy="992769"/>
            </a:xfrm>
            <a:prstGeom prst="roundRect">
              <a:avLst>
                <a:gd name="adj" fmla="val 10000"/>
              </a:avLst>
            </a:prstGeom>
            <a:gradFill>
              <a:gsLst>
                <a:gs pos="0">
                  <a:schemeClr val="accent1">
                    <a:lumMod val="75000"/>
                  </a:schemeClr>
                </a:gs>
                <a:gs pos="50000">
                  <a:schemeClr val="accent1">
                    <a:lumMod val="60000"/>
                    <a:lumOff val="40000"/>
                  </a:schemeClr>
                </a:gs>
                <a:gs pos="100000">
                  <a:schemeClr val="bg1">
                    <a:shade val="100000"/>
                    <a:satMod val="11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Leve</a:t>
              </a:r>
            </a:p>
          </p:txBody>
        </p:sp>
        <p:sp>
          <p:nvSpPr>
            <p:cNvPr id="25" name="Rectangle: Rounded Corners 17"/>
            <p:cNvSpPr/>
            <p:nvPr/>
          </p:nvSpPr>
          <p:spPr>
            <a:xfrm>
              <a:off x="239605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&lt;5%</a:t>
              </a:r>
            </a:p>
          </p:txBody>
        </p:sp>
      </p:grpSp>
      <p:grpSp>
        <p:nvGrpSpPr>
          <p:cNvPr id="26" name="Group 25"/>
          <p:cNvGrpSpPr/>
          <p:nvPr/>
        </p:nvGrpSpPr>
        <p:grpSpPr>
          <a:xfrm>
            <a:off x="3806141" y="2163797"/>
            <a:ext cx="1992686" cy="1577083"/>
            <a:chOff x="4104294" y="2213683"/>
            <a:chExt cx="1992686" cy="1577083"/>
          </a:xfrm>
        </p:grpSpPr>
        <p:sp>
          <p:nvSpPr>
            <p:cNvPr id="27" name="Rectangle: Rounded Corners 7"/>
            <p:cNvSpPr/>
            <p:nvPr/>
          </p:nvSpPr>
          <p:spPr>
            <a:xfrm>
              <a:off x="4104294" y="2213683"/>
              <a:ext cx="1731278" cy="992769"/>
            </a:xfrm>
            <a:prstGeom prst="roundRect">
              <a:avLst>
                <a:gd name="adj" fmla="val 10000"/>
              </a:avLst>
            </a:prstGeom>
            <a:gradFill>
              <a:gsLst>
                <a:gs pos="0">
                  <a:schemeClr val="accent1">
                    <a:lumMod val="75000"/>
                  </a:schemeClr>
                </a:gs>
                <a:gs pos="50000">
                  <a:schemeClr val="accent1">
                    <a:lumMod val="75000"/>
                  </a:schemeClr>
                </a:gs>
                <a:gs pos="100000">
                  <a:schemeClr val="accent1">
                    <a:lumMod val="60000"/>
                    <a:lumOff val="4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Moderada</a:t>
              </a:r>
            </a:p>
          </p:txBody>
        </p:sp>
        <p:sp>
          <p:nvSpPr>
            <p:cNvPr id="28" name="Rectangle: Rounded Corners 17"/>
            <p:cNvSpPr/>
            <p:nvPr/>
          </p:nvSpPr>
          <p:spPr>
            <a:xfrm>
              <a:off x="4694873"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≥5% y &lt;10%</a:t>
              </a:r>
            </a:p>
          </p:txBody>
        </p:sp>
      </p:grpSp>
      <p:grpSp>
        <p:nvGrpSpPr>
          <p:cNvPr id="29" name="Group 28"/>
          <p:cNvGrpSpPr/>
          <p:nvPr/>
        </p:nvGrpSpPr>
        <p:grpSpPr>
          <a:xfrm>
            <a:off x="6435566" y="2163797"/>
            <a:ext cx="1963582" cy="1577083"/>
            <a:chOff x="6410017" y="2213683"/>
            <a:chExt cx="1963582" cy="1577083"/>
          </a:xfrm>
        </p:grpSpPr>
        <p:sp>
          <p:nvSpPr>
            <p:cNvPr id="30" name="Rectangle: Rounded Corners 10"/>
            <p:cNvSpPr/>
            <p:nvPr/>
          </p:nvSpPr>
          <p:spPr>
            <a:xfrm>
              <a:off x="6410017" y="2213683"/>
              <a:ext cx="1731278" cy="992769"/>
            </a:xfrm>
            <a:prstGeom prst="roundRect">
              <a:avLst>
                <a:gd name="adj" fmla="val 10000"/>
              </a:avLst>
            </a:prstGeom>
            <a:gradFill>
              <a:gsLst>
                <a:gs pos="0">
                  <a:schemeClr val="accent1">
                    <a:lumMod val="50000"/>
                  </a:schemeClr>
                </a:gs>
                <a:gs pos="50000">
                  <a:schemeClr val="accent1">
                    <a:lumMod val="50000"/>
                  </a:schemeClr>
                </a:gs>
                <a:gs pos="100000">
                  <a:schemeClr val="accent1">
                    <a:lumMod val="75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Grave</a:t>
              </a:r>
            </a:p>
          </p:txBody>
        </p:sp>
        <p:sp>
          <p:nvSpPr>
            <p:cNvPr id="31" name="Rectangle: Rounded Corners 17"/>
            <p:cNvSpPr/>
            <p:nvPr/>
          </p:nvSpPr>
          <p:spPr>
            <a:xfrm>
              <a:off x="6971492"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≥5% y &lt;10%</a:t>
              </a:r>
            </a:p>
          </p:txBody>
        </p:sp>
      </p:grpSp>
      <p:grpSp>
        <p:nvGrpSpPr>
          <p:cNvPr id="43" name="Group 42"/>
          <p:cNvGrpSpPr/>
          <p:nvPr/>
        </p:nvGrpSpPr>
        <p:grpSpPr>
          <a:xfrm>
            <a:off x="9035886" y="2163797"/>
            <a:ext cx="2006550" cy="1577083"/>
            <a:chOff x="8715741" y="2213683"/>
            <a:chExt cx="2006550" cy="1577083"/>
          </a:xfrm>
        </p:grpSpPr>
        <p:sp>
          <p:nvSpPr>
            <p:cNvPr id="44" name="Rectangle: Rounded Corners 13"/>
            <p:cNvSpPr/>
            <p:nvPr/>
          </p:nvSpPr>
          <p:spPr>
            <a:xfrm>
              <a:off x="8715741" y="2213683"/>
              <a:ext cx="1729876" cy="992769"/>
            </a:xfrm>
            <a:prstGeom prst="roundRect">
              <a:avLst>
                <a:gd name="adj" fmla="val 10000"/>
              </a:avLst>
            </a:prstGeom>
            <a:gradFill>
              <a:gsLst>
                <a:gs pos="0">
                  <a:schemeClr val="tx2"/>
                </a:gs>
                <a:gs pos="50000">
                  <a:schemeClr val="tx2"/>
                </a:gs>
                <a:gs pos="100000">
                  <a:schemeClr val="accent1">
                    <a:lumMod val="50000"/>
                  </a:schemeClr>
                </a:gs>
              </a:gsLst>
              <a:lin ang="10800000" scaled="1"/>
            </a:gra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Muy grave </a:t>
              </a:r>
              <a:br>
                <a:rPr kumimoji="0" sz="1800" b="0" i="0" u="none" strike="noStrike" kern="1200" cap="none" spc="0" normalizeH="0" baseline="0" noProof="0">
                  <a:ln>
                    <a:noFill/>
                  </a:ln>
                  <a:solidFill>
                    <a:prstClr val="white"/>
                  </a:solidFill>
                  <a:effectLst/>
                  <a:uLnTx/>
                  <a:uFillTx/>
                  <a:latin typeface="Arial" panose="020B0604020202020204"/>
                  <a:ea typeface="+mn-ea"/>
                  <a:cs typeface="+mn-cs"/>
                </a:rPr>
              </a:br>
              <a:r>
                <a:rPr kumimoji="0" lang="es-ES" sz="1800" b="1" i="0" u="none" strike="noStrike" kern="1200" cap="none" spc="0" normalizeH="0" baseline="0" noProof="0" dirty="0">
                  <a:ln>
                    <a:noFill/>
                  </a:ln>
                  <a:solidFill>
                    <a:prstClr val="white"/>
                  </a:solidFill>
                  <a:effectLst/>
                  <a:uLnTx/>
                  <a:uFillTx/>
                  <a:latin typeface="Arial" panose="020B0604020202020204"/>
                  <a:ea typeface="+mn-ea"/>
                  <a:cs typeface="+mn-cs"/>
                </a:rPr>
                <a:t>- DMO/FMO</a:t>
              </a:r>
            </a:p>
          </p:txBody>
        </p:sp>
        <p:sp>
          <p:nvSpPr>
            <p:cNvPr id="45" name="Rectangle: Rounded Corners 17"/>
            <p:cNvSpPr/>
            <p:nvPr/>
          </p:nvSpPr>
          <p:spPr>
            <a:xfrm>
              <a:off x="9320184" y="2869166"/>
              <a:ext cx="1402107" cy="921600"/>
            </a:xfrm>
            <a:prstGeom prst="roundRect">
              <a:avLst>
                <a:gd name="adj" fmla="val 10000"/>
              </a:avLst>
            </a:prstGeom>
            <a:solidFill>
              <a:schemeClr val="bg1"/>
            </a:solidFill>
            <a:ln>
              <a:solidFill>
                <a:schemeClr val="accent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0000">
                      <a:hueOff val="0"/>
                      <a:satOff val="0"/>
                      <a:lumOff val="0"/>
                      <a:alphaOff val="0"/>
                    </a:srgbClr>
                  </a:solidFill>
                  <a:effectLst/>
                  <a:uLnTx/>
                  <a:uFillTx/>
                  <a:latin typeface="Arial" panose="020B0604020202020204"/>
                  <a:ea typeface="+mn-ea"/>
                  <a:cs typeface="+mn-cs"/>
                </a:rPr>
                <a:t>≥10%</a:t>
              </a:r>
            </a:p>
          </p:txBody>
        </p:sp>
      </p:grpSp>
    </p:spTree>
    <p:extLst>
      <p:ext uri="{BB962C8B-B14F-4D97-AF65-F5344CB8AC3E}">
        <p14:creationId xmlns:p14="http://schemas.microsoft.com/office/powerpoint/2010/main" val="1162538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ectangle 26"/>
          <p:cNvSpPr/>
          <p:nvPr/>
        </p:nvSpPr>
        <p:spPr>
          <a:xfrm>
            <a:off x="2555903" y="2475953"/>
            <a:ext cx="1451318" cy="541264"/>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p:txBody>
          <a:bodyPr/>
          <a:lstStyle/>
          <a:p>
            <a:r>
              <a:rPr lang="es-ES"/>
              <a:t>Justificación de la inclusión de los factores de riesgo </a:t>
            </a:r>
          </a:p>
        </p:txBody>
      </p:sp>
      <p:sp>
        <p:nvSpPr>
          <p:cNvPr id="3" name="Text Placeholder 2"/>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6" name="Text Placeholder 5"/>
          <p:cNvSpPr>
            <a:spLocks noGrp="1"/>
          </p:cNvSpPr>
          <p:nvPr>
            <p:ph type="body" sz="quarter" idx="11"/>
          </p:nvPr>
        </p:nvSpPr>
        <p:spPr/>
        <p:txBody>
          <a:bodyPr/>
          <a:lstStyle/>
          <a:p>
            <a:r>
              <a:rPr lang="es-ES" dirty="0"/>
              <a:t>EVO, enfermedad </a:t>
            </a:r>
            <a:r>
              <a:rPr lang="es-ES" dirty="0" err="1"/>
              <a:t>venooclusiva</a:t>
            </a:r>
            <a:endParaRPr lang="es-ES" dirty="0"/>
          </a:p>
        </p:txBody>
      </p:sp>
      <p:sp>
        <p:nvSpPr>
          <p:cNvPr id="19" name="Rectangle: Rounded Corners 18"/>
          <p:cNvSpPr/>
          <p:nvPr/>
        </p:nvSpPr>
        <p:spPr>
          <a:xfrm>
            <a:off x="6435941" y="2147027"/>
            <a:ext cx="2373404" cy="1182358"/>
          </a:xfrm>
          <a:prstGeom prst="roundRect">
            <a:avLst>
              <a:gd name="adj" fmla="val 9636"/>
            </a:avLst>
          </a:prstGeom>
          <a:solidFill>
            <a:schemeClr val="accent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Incremento potencial del riesgo de desarrollar una forma grave de EVO</a:t>
            </a:r>
          </a:p>
        </p:txBody>
      </p:sp>
      <p:sp>
        <p:nvSpPr>
          <p:cNvPr id="4" name="Rectangle: Rounded Corners 3"/>
          <p:cNvSpPr/>
          <p:nvPr/>
        </p:nvSpPr>
        <p:spPr>
          <a:xfrm>
            <a:off x="3907279" y="2146542"/>
            <a:ext cx="1949160" cy="1182358"/>
          </a:xfrm>
          <a:prstGeom prst="roundRect">
            <a:avLst>
              <a:gd name="adj" fmla="val 9636"/>
            </a:avLst>
          </a:prstGeom>
          <a:solidFill>
            <a:schemeClr val="accent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Más factores de riesgo</a:t>
            </a:r>
            <a:endParaRPr kumimoji="0" lang="es-ES" sz="1800" b="0" i="0" u="none" strike="noStrike" kern="1200" cap="none" spc="0" normalizeH="0" baseline="0" noProof="0" dirty="0">
              <a:ln>
                <a:noFill/>
              </a:ln>
              <a:solidFill>
                <a:srgbClr val="F59E09">
                  <a:lumMod val="75000"/>
                </a:srgbClr>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5839430" y="2383778"/>
            <a:ext cx="61352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1" u="none" strike="noStrike" kern="1200" cap="none" spc="0" normalizeH="0" baseline="0" noProof="0" dirty="0">
                <a:ln>
                  <a:noFill/>
                </a:ln>
                <a:solidFill>
                  <a:srgbClr val="96CA12"/>
                </a:solidFill>
                <a:effectLst/>
                <a:uLnTx/>
                <a:uFillTx/>
                <a:latin typeface="Arial" panose="020B0604020202020204" pitchFamily="34" charset="0"/>
                <a:ea typeface="+mn-ea"/>
                <a:cs typeface="+mn-cs"/>
              </a:rPr>
              <a:t>=</a:t>
            </a:r>
          </a:p>
        </p:txBody>
      </p:sp>
      <p:sp>
        <p:nvSpPr>
          <p:cNvPr id="18" name="Rectangle: Rounded Corners 17"/>
          <p:cNvSpPr/>
          <p:nvPr/>
        </p:nvSpPr>
        <p:spPr>
          <a:xfrm>
            <a:off x="252792" y="2163097"/>
            <a:ext cx="2383796" cy="1182358"/>
          </a:xfrm>
          <a:prstGeom prst="roundRect">
            <a:avLst>
              <a:gd name="adj" fmla="val 10706"/>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 necesario atender al número de factores de riesgo de EVO</a:t>
            </a:r>
          </a:p>
        </p:txBody>
      </p:sp>
      <p:sp>
        <p:nvSpPr>
          <p:cNvPr id="22" name="Rectangle: Rounded Corners 21"/>
          <p:cNvSpPr/>
          <p:nvPr/>
        </p:nvSpPr>
        <p:spPr>
          <a:xfrm>
            <a:off x="9480647" y="1380565"/>
            <a:ext cx="2523094" cy="2432439"/>
          </a:xfrm>
          <a:prstGeom prst="roundRect">
            <a:avLst>
              <a:gd name="adj" fmla="val 9636"/>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 inclusión de los factores de riesgo en la clasificación de la gravedad puede facilitar el tratamiento precoz de los pacientes con múltiples factores de riesgo de EVO</a:t>
            </a:r>
          </a:p>
        </p:txBody>
      </p:sp>
      <p:sp>
        <p:nvSpPr>
          <p:cNvPr id="23" name="Rectangle: Rounded Corners 22"/>
          <p:cNvSpPr/>
          <p:nvPr/>
        </p:nvSpPr>
        <p:spPr>
          <a:xfrm>
            <a:off x="1793291" y="4110718"/>
            <a:ext cx="3559945" cy="1740025"/>
          </a:xfrm>
          <a:prstGeom prst="roundRect">
            <a:avLst>
              <a:gd name="adj" fmla="val 9636"/>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Los criterios de clasificación también pueden utilizarse en los casos de EVO probable antes de que los pacientes cumplan los criterios de diagnóstico, especialmente antes del Día 21</a:t>
            </a:r>
          </a:p>
        </p:txBody>
      </p:sp>
      <p:sp>
        <p:nvSpPr>
          <p:cNvPr id="28" name="TextBox 27"/>
          <p:cNvSpPr txBox="1"/>
          <p:nvPr/>
        </p:nvSpPr>
        <p:spPr>
          <a:xfrm>
            <a:off x="2186143" y="2561919"/>
            <a:ext cx="21437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¿Por que?</a:t>
            </a:r>
          </a:p>
        </p:txBody>
      </p:sp>
      <p:grpSp>
        <p:nvGrpSpPr>
          <p:cNvPr id="33" name="Group 32"/>
          <p:cNvGrpSpPr/>
          <p:nvPr/>
        </p:nvGrpSpPr>
        <p:grpSpPr>
          <a:xfrm>
            <a:off x="8825219" y="2561919"/>
            <a:ext cx="798991" cy="396000"/>
            <a:chOff x="1583363" y="-157185"/>
            <a:chExt cx="565563" cy="314370"/>
          </a:xfrm>
          <a:solidFill>
            <a:schemeClr val="accent1"/>
          </a:solidFill>
        </p:grpSpPr>
        <p:sp>
          <p:nvSpPr>
            <p:cNvPr id="34" name="Arrow: Right 71"/>
            <p:cNvSpPr/>
            <p:nvPr/>
          </p:nvSpPr>
          <p:spPr>
            <a:xfrm>
              <a:off x="1583363" y="-157185"/>
              <a:ext cx="565563" cy="314370"/>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35" name="Arrow: Right 4"/>
            <p:cNvSpPr txBox="1"/>
            <p:nvPr/>
          </p:nvSpPr>
          <p:spPr>
            <a:xfrm>
              <a:off x="1583363" y="-94311"/>
              <a:ext cx="471252" cy="1886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77800" rtl="0" eaLnBrk="1" fontAlgn="auto" latinLnBrk="0" hangingPunct="1">
                <a:lnSpc>
                  <a:spcPct val="90000"/>
                </a:lnSpc>
                <a:spcBef>
                  <a:spcPct val="0"/>
                </a:spcBef>
                <a:spcAft>
                  <a:spcPct val="3500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6" name="Rectangle: Rounded Corners 22"/>
          <p:cNvSpPr/>
          <p:nvPr/>
        </p:nvSpPr>
        <p:spPr>
          <a:xfrm>
            <a:off x="6352517" y="4125001"/>
            <a:ext cx="4181012" cy="1740025"/>
          </a:xfrm>
          <a:prstGeom prst="roundRect">
            <a:avLst>
              <a:gd name="adj" fmla="val 9636"/>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Esto puede facilitar una intervención terapéutica precoz en pacientes con EVO probable grave/muy grave que aún no cumplen los criterios de diagnóstico de EVO</a:t>
            </a:r>
          </a:p>
        </p:txBody>
      </p:sp>
      <p:grpSp>
        <p:nvGrpSpPr>
          <p:cNvPr id="38" name="Group 37"/>
          <p:cNvGrpSpPr/>
          <p:nvPr/>
        </p:nvGrpSpPr>
        <p:grpSpPr>
          <a:xfrm>
            <a:off x="5371032" y="4782730"/>
            <a:ext cx="1177908" cy="396000"/>
            <a:chOff x="1583363" y="-157185"/>
            <a:chExt cx="565563" cy="314370"/>
          </a:xfrm>
          <a:solidFill>
            <a:schemeClr val="accent1"/>
          </a:solidFill>
        </p:grpSpPr>
        <p:sp>
          <p:nvSpPr>
            <p:cNvPr id="39" name="Arrow: Right 71"/>
            <p:cNvSpPr/>
            <p:nvPr/>
          </p:nvSpPr>
          <p:spPr>
            <a:xfrm>
              <a:off x="1583363" y="-157185"/>
              <a:ext cx="565563" cy="314370"/>
            </a:xfrm>
            <a:prstGeom prst="rightArrow">
              <a:avLst>
                <a:gd name="adj1" fmla="val 60000"/>
                <a:gd name="adj2" fmla="val 50000"/>
              </a:avLst>
            </a:prstGeom>
            <a:grpFill/>
          </p:spPr>
          <p:style>
            <a:lnRef idx="0">
              <a:schemeClr val="accent3">
                <a:tint val="60000"/>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lt1"/>
            </a:fontRef>
          </p:style>
        </p:sp>
        <p:sp>
          <p:nvSpPr>
            <p:cNvPr id="40" name="Arrow: Right 4"/>
            <p:cNvSpPr txBox="1"/>
            <p:nvPr/>
          </p:nvSpPr>
          <p:spPr>
            <a:xfrm>
              <a:off x="1583363" y="-94311"/>
              <a:ext cx="471252" cy="1886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177800" rtl="0" eaLnBrk="1" fontAlgn="auto" latinLnBrk="0" hangingPunct="1">
                <a:lnSpc>
                  <a:spcPct val="90000"/>
                </a:lnSpc>
                <a:spcBef>
                  <a:spcPct val="0"/>
                </a:spcBef>
                <a:spcAft>
                  <a:spcPct val="35000"/>
                </a:spcAft>
                <a:buClrTx/>
                <a:buSzTx/>
                <a:buFontTx/>
                <a:buNone/>
                <a:tabLst/>
                <a:defRPr/>
              </a:pPr>
              <a:endParaRPr kumimoji="0" lang="en-US" sz="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68493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Incidencia</a:t>
            </a:r>
            <a:r>
              <a:rPr lang="en-GB" dirty="0"/>
              <a:t> de la EVO</a:t>
            </a:r>
          </a:p>
        </p:txBody>
      </p:sp>
      <p:sp>
        <p:nvSpPr>
          <p:cNvPr id="6" name="Text Placeholder 5"/>
          <p:cNvSpPr>
            <a:spLocks noGrp="1"/>
          </p:cNvSpPr>
          <p:nvPr>
            <p:ph type="body" sz="quarter" idx="10"/>
          </p:nvPr>
        </p:nvSpPr>
        <p:spPr/>
        <p:txBody>
          <a:bodyPr/>
          <a:lstStyle/>
          <a:p>
            <a:r>
              <a:rPr lang="en-GB" dirty="0"/>
              <a:t>Coppell JA et al. </a:t>
            </a:r>
            <a:r>
              <a:rPr lang="en-GB" i="1" dirty="0" err="1"/>
              <a:t>Biol</a:t>
            </a:r>
            <a:r>
              <a:rPr lang="en-GB" i="1" dirty="0"/>
              <a:t> Blood Marrow Transplant </a:t>
            </a:r>
            <a:r>
              <a:rPr lang="en-GB" dirty="0"/>
              <a:t>2010;16:157–68</a:t>
            </a:r>
          </a:p>
        </p:txBody>
      </p:sp>
      <p:sp>
        <p:nvSpPr>
          <p:cNvPr id="9" name="Text Placeholder 8"/>
          <p:cNvSpPr>
            <a:spLocks noGrp="1"/>
          </p:cNvSpPr>
          <p:nvPr>
            <p:ph type="body" sz="quarter" idx="11"/>
          </p:nvPr>
        </p:nvSpPr>
        <p:spPr/>
        <p:txBody>
          <a:bodyPr/>
          <a:lstStyle/>
          <a:p>
            <a:r>
              <a:rPr lang="es-ES" dirty="0"/>
              <a:t>EVO, enfermedad </a:t>
            </a:r>
            <a:r>
              <a:rPr lang="es-ES" dirty="0" err="1"/>
              <a:t>venooclusiva</a:t>
            </a:r>
            <a:r>
              <a:rPr lang="es-ES" dirty="0"/>
              <a:t>; </a:t>
            </a:r>
            <a:endParaRPr lang="en-GB" dirty="0"/>
          </a:p>
          <a:p>
            <a:r>
              <a:rPr lang="es-ES" dirty="0"/>
              <a:t>TCMH, trasplante de células madre hematopoyéticas </a:t>
            </a:r>
            <a:endParaRPr lang="en-GB" dirty="0"/>
          </a:p>
        </p:txBody>
      </p:sp>
      <p:sp>
        <p:nvSpPr>
          <p:cNvPr id="7" name="Rectangle: Rounded Corners 9"/>
          <p:cNvSpPr/>
          <p:nvPr/>
        </p:nvSpPr>
        <p:spPr>
          <a:xfrm>
            <a:off x="1489969" y="2266592"/>
            <a:ext cx="9212062" cy="3181278"/>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685800" fontAlgn="auto">
              <a:spcBef>
                <a:spcPts val="0"/>
              </a:spcBef>
              <a:spcAft>
                <a:spcPts val="0"/>
              </a:spcAft>
            </a:pPr>
            <a:r>
              <a:rPr lang="es-ES" sz="2400" kern="0" dirty="0">
                <a:solidFill>
                  <a:schemeClr val="tx1"/>
                </a:solidFill>
              </a:rPr>
              <a:t>En una revisión de 135 estudios desde 1979 hasta octubre de 2007, se calculó la incidencia media global de EVO en un 13,7%</a:t>
            </a:r>
          </a:p>
          <a:p>
            <a:pPr marL="342900" indent="-342900" defTabSz="685800" fontAlgn="auto">
              <a:spcBef>
                <a:spcPts val="0"/>
              </a:spcBef>
              <a:spcAft>
                <a:spcPts val="0"/>
              </a:spcAft>
              <a:buFont typeface="Arial" panose="020B0604020202020204" pitchFamily="34" charset="0"/>
              <a:buChar char="•"/>
            </a:pPr>
            <a:r>
              <a:rPr lang="es-ES" sz="2000" kern="0" dirty="0">
                <a:solidFill>
                  <a:schemeClr val="tx1"/>
                </a:solidFill>
              </a:rPr>
              <a:t>De estos estudios, en algunos se investigó la diferencia en la incidencia entre, por ejemplo, los criterios de Baltimore y Seattle y el TCMH </a:t>
            </a:r>
            <a:r>
              <a:rPr lang="es-ES" sz="2000" kern="0" dirty="0" err="1">
                <a:solidFill>
                  <a:schemeClr val="tx1"/>
                </a:solidFill>
              </a:rPr>
              <a:t>autólogo</a:t>
            </a:r>
            <a:r>
              <a:rPr lang="es-ES" sz="2000" kern="0" dirty="0">
                <a:solidFill>
                  <a:schemeClr val="tx1"/>
                </a:solidFill>
              </a:rPr>
              <a:t> frente a </a:t>
            </a:r>
            <a:r>
              <a:rPr lang="es-ES" sz="2000" kern="0" dirty="0" err="1">
                <a:solidFill>
                  <a:schemeClr val="tx1"/>
                </a:solidFill>
              </a:rPr>
              <a:t>alogénico</a:t>
            </a:r>
            <a:endParaRPr lang="es-ES" sz="2000" kern="0" dirty="0">
              <a:solidFill>
                <a:schemeClr val="tx1"/>
              </a:solidFill>
            </a:endParaRPr>
          </a:p>
          <a:p>
            <a:pPr marL="342900" indent="-342900" defTabSz="685800" fontAlgn="auto">
              <a:spcBef>
                <a:spcPts val="0"/>
              </a:spcBef>
              <a:spcAft>
                <a:spcPts val="0"/>
              </a:spcAft>
              <a:buFont typeface="Arial" panose="020B0604020202020204" pitchFamily="34" charset="0"/>
              <a:buChar char="•"/>
            </a:pPr>
            <a:r>
              <a:rPr lang="es-ES" sz="2000" kern="0" dirty="0">
                <a:solidFill>
                  <a:schemeClr val="tx1"/>
                </a:solidFill>
              </a:rPr>
              <a:t>Los criterios más estrictos de Baltimore dieron una menor incidencia de EVO (9,6%) en comparación con los criterios de Seattle (17,3%)</a:t>
            </a:r>
          </a:p>
          <a:p>
            <a:pPr marL="342900" indent="-342900" defTabSz="685800" fontAlgn="auto">
              <a:spcBef>
                <a:spcPts val="0"/>
              </a:spcBef>
              <a:spcAft>
                <a:spcPts val="0"/>
              </a:spcAft>
              <a:buFont typeface="Arial" panose="020B0604020202020204" pitchFamily="34" charset="0"/>
              <a:buChar char="•"/>
            </a:pPr>
            <a:r>
              <a:rPr lang="es-ES" sz="2000" kern="0" dirty="0">
                <a:solidFill>
                  <a:schemeClr val="tx1"/>
                </a:solidFill>
              </a:rPr>
              <a:t>La EVO es más frecuente después de un TCMH </a:t>
            </a:r>
            <a:r>
              <a:rPr lang="es-ES" sz="2000" kern="0" dirty="0" err="1">
                <a:solidFill>
                  <a:schemeClr val="tx1"/>
                </a:solidFill>
              </a:rPr>
              <a:t>alogénico</a:t>
            </a:r>
            <a:r>
              <a:rPr lang="es-ES" sz="2000" kern="0" dirty="0">
                <a:solidFill>
                  <a:schemeClr val="tx1"/>
                </a:solidFill>
              </a:rPr>
              <a:t> (12,9%) que de un TCMH </a:t>
            </a:r>
            <a:r>
              <a:rPr lang="es-ES" sz="2000" kern="0" dirty="0" err="1">
                <a:solidFill>
                  <a:schemeClr val="tx1"/>
                </a:solidFill>
              </a:rPr>
              <a:t>autólogo</a:t>
            </a:r>
            <a:r>
              <a:rPr lang="es-ES" sz="2000" kern="0" dirty="0">
                <a:solidFill>
                  <a:schemeClr val="tx1"/>
                </a:solidFill>
              </a:rPr>
              <a:t> (8,7%)</a:t>
            </a:r>
          </a:p>
        </p:txBody>
      </p:sp>
    </p:spTree>
    <p:extLst>
      <p:ext uri="{BB962C8B-B14F-4D97-AF65-F5344CB8AC3E}">
        <p14:creationId xmlns:p14="http://schemas.microsoft.com/office/powerpoint/2010/main" val="30094049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Incidencia</a:t>
            </a:r>
            <a:r>
              <a:rPr lang="en-GB" dirty="0"/>
              <a:t> de la EVO</a:t>
            </a:r>
          </a:p>
        </p:txBody>
      </p:sp>
      <p:sp>
        <p:nvSpPr>
          <p:cNvPr id="3" name="Text Placeholder 2"/>
          <p:cNvSpPr>
            <a:spLocks noGrp="1"/>
          </p:cNvSpPr>
          <p:nvPr>
            <p:ph type="body" sz="quarter" idx="10"/>
          </p:nvPr>
        </p:nvSpPr>
        <p:spPr/>
        <p:txBody>
          <a:bodyPr/>
          <a:lstStyle/>
          <a:p>
            <a:r>
              <a:rPr lang="en-GB" dirty="0"/>
              <a:t>Carreras E et al. </a:t>
            </a:r>
            <a:r>
              <a:rPr lang="en-GB" i="1" dirty="0"/>
              <a:t>Blood </a:t>
            </a:r>
            <a:r>
              <a:rPr lang="en-GB" dirty="0"/>
              <a:t>1998;92:3599–604</a:t>
            </a:r>
          </a:p>
        </p:txBody>
      </p:sp>
      <p:sp>
        <p:nvSpPr>
          <p:cNvPr id="5" name="Text Placeholder 4"/>
          <p:cNvSpPr>
            <a:spLocks noGrp="1"/>
          </p:cNvSpPr>
          <p:nvPr>
            <p:ph type="body" sz="quarter" idx="11"/>
          </p:nvPr>
        </p:nvSpPr>
        <p:spPr/>
        <p:txBody>
          <a:bodyPr/>
          <a:lstStyle/>
          <a:p>
            <a:r>
              <a:rPr lang="en-GB" dirty="0"/>
              <a:t>EBMT, </a:t>
            </a:r>
            <a:r>
              <a:rPr lang="es-ES" dirty="0"/>
              <a:t>siglas en inglés de la Sociedad Europea de Trasplante de Sangre y Médula Ósea</a:t>
            </a:r>
            <a:r>
              <a:rPr lang="en-GB" dirty="0"/>
              <a:t>;</a:t>
            </a:r>
            <a:br>
              <a:rPr lang="en-GB" dirty="0"/>
            </a:br>
            <a:r>
              <a:rPr lang="es-ES" dirty="0"/>
              <a:t>EVO, enfermedad </a:t>
            </a:r>
            <a:r>
              <a:rPr lang="es-ES" dirty="0" err="1"/>
              <a:t>venooclusiva</a:t>
            </a:r>
            <a:r>
              <a:rPr lang="es-ES" dirty="0"/>
              <a:t>; </a:t>
            </a:r>
            <a:endParaRPr lang="en-GB" dirty="0"/>
          </a:p>
          <a:p>
            <a:r>
              <a:rPr lang="es-ES" dirty="0"/>
              <a:t>TCMH, trasplante de células madre hematopoyéticas </a:t>
            </a:r>
            <a:endParaRPr lang="en-GB" dirty="0"/>
          </a:p>
        </p:txBody>
      </p:sp>
      <p:sp>
        <p:nvSpPr>
          <p:cNvPr id="8" name="Rectangle: Rounded Corners 9"/>
          <p:cNvSpPr/>
          <p:nvPr/>
        </p:nvSpPr>
        <p:spPr>
          <a:xfrm>
            <a:off x="1489969" y="2532063"/>
            <a:ext cx="9212062" cy="2812294"/>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685800" fontAlgn="auto">
              <a:spcBef>
                <a:spcPts val="0"/>
              </a:spcBef>
              <a:spcAft>
                <a:spcPts val="0"/>
              </a:spcAft>
            </a:pPr>
            <a:r>
              <a:rPr lang="es-ES" sz="2400" kern="0" dirty="0">
                <a:solidFill>
                  <a:sysClr val="windowText" lastClr="000000"/>
                </a:solidFill>
              </a:rPr>
              <a:t>En un estudio prospectivo de cohortes, todos los pacientes consecutivos que recibieron un TCMH fueron evaluados durante un periodo de seis meses en centros participantes de la EBMT</a:t>
            </a:r>
          </a:p>
          <a:p>
            <a:pPr marL="342900" indent="-342900" defTabSz="685800" fontAlgn="auto">
              <a:spcBef>
                <a:spcPts val="0"/>
              </a:spcBef>
              <a:spcAft>
                <a:spcPts val="0"/>
              </a:spcAft>
              <a:buFont typeface="Arial" panose="020B0604020202020204" pitchFamily="34" charset="0"/>
              <a:buChar char="•"/>
            </a:pPr>
            <a:r>
              <a:rPr lang="es-ES" sz="2000" kern="0" dirty="0">
                <a:solidFill>
                  <a:sysClr val="windowText" lastClr="000000"/>
                </a:solidFill>
              </a:rPr>
              <a:t>Se realizaron 1652 trasplantes en 73 centros</a:t>
            </a:r>
          </a:p>
          <a:p>
            <a:pPr marL="342900" indent="-342900" defTabSz="685800" fontAlgn="auto">
              <a:spcBef>
                <a:spcPts val="0"/>
              </a:spcBef>
              <a:spcAft>
                <a:spcPts val="0"/>
              </a:spcAft>
              <a:buFont typeface="Arial" panose="020B0604020202020204" pitchFamily="34" charset="0"/>
              <a:buChar char="•"/>
            </a:pPr>
            <a:r>
              <a:rPr lang="es-ES" sz="2000" kern="0" dirty="0">
                <a:solidFill>
                  <a:sysClr val="windowText" lastClr="000000"/>
                </a:solidFill>
              </a:rPr>
              <a:t>Se diagnosticó EVO en un 5,3% de los pacientes</a:t>
            </a:r>
          </a:p>
          <a:p>
            <a:pPr marL="342900" indent="-342900" defTabSz="685800" fontAlgn="auto">
              <a:spcBef>
                <a:spcPts val="0"/>
              </a:spcBef>
              <a:spcAft>
                <a:spcPts val="0"/>
              </a:spcAft>
              <a:buFont typeface="Arial" panose="020B0604020202020204" pitchFamily="34" charset="0"/>
              <a:buChar char="•"/>
            </a:pPr>
            <a:r>
              <a:rPr lang="es-ES" sz="2000" kern="0" dirty="0">
                <a:solidFill>
                  <a:sysClr val="windowText" lastClr="000000"/>
                </a:solidFill>
              </a:rPr>
              <a:t>El uso de heparina no fraccionada no redujo significativamente la incidencia de EVO</a:t>
            </a:r>
          </a:p>
        </p:txBody>
      </p:sp>
    </p:spTree>
    <p:extLst>
      <p:ext uri="{BB962C8B-B14F-4D97-AF65-F5344CB8AC3E}">
        <p14:creationId xmlns:p14="http://schemas.microsoft.com/office/powerpoint/2010/main" val="331689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Indicadores de gravedad de EVO del EBMT: </a:t>
            </a:r>
            <a:br/>
            <a:r>
              <a:rPr lang="es-ES"/>
              <a:t>nivel de bilirrubina</a:t>
            </a:r>
            <a:endParaRPr lang="es-ES" dirty="0"/>
          </a:p>
        </p:txBody>
      </p:sp>
      <p:sp>
        <p:nvSpPr>
          <p:cNvPr id="3" name="Text Placeholder 2"/>
          <p:cNvSpPr>
            <a:spLocks noGrp="1"/>
          </p:cNvSpPr>
          <p:nvPr>
            <p:ph type="body" sz="quarter" idx="10"/>
          </p:nvPr>
        </p:nvSpPr>
        <p:spPr>
          <a:xfrm>
            <a:off x="98779" y="6495526"/>
            <a:ext cx="7758288" cy="288925"/>
          </a:xfrm>
        </p:spPr>
        <p:txBody>
          <a:bodyPr/>
          <a:lstStyle/>
          <a:p>
            <a:r>
              <a:rPr lang="es-ES" dirty="0">
                <a:latin typeface="Arial" panose="020B0604020202020204" pitchFamily="34" charset="0"/>
              </a:rPr>
              <a:t>1. Carreras E. </a:t>
            </a:r>
            <a:r>
              <a:rPr lang="es-ES" i="1" dirty="0">
                <a:latin typeface="Arial" panose="020B0604020202020204" pitchFamily="34" charset="0"/>
              </a:rPr>
              <a:t>Br J Haematol</a:t>
            </a:r>
            <a:r>
              <a:rPr lang="es-ES" dirty="0"/>
              <a:t> </a:t>
            </a:r>
            <a:r>
              <a:rPr lang="es-ES" dirty="0">
                <a:latin typeface="Arial" panose="020B0604020202020204" pitchFamily="34" charset="0"/>
              </a:rPr>
              <a:t>2015;168:481–91; 2. Bearman SI et al. </a:t>
            </a:r>
            <a:r>
              <a:rPr lang="es-ES" i="1" dirty="0">
                <a:latin typeface="Arial" panose="020B0604020202020204" pitchFamily="34" charset="0"/>
              </a:rPr>
              <a:t>Blood </a:t>
            </a:r>
            <a:r>
              <a:rPr lang="es-ES" dirty="0">
                <a:latin typeface="Arial" panose="020B0604020202020204" pitchFamily="34" charset="0"/>
              </a:rPr>
              <a:t>1995;85:3005–20; </a:t>
            </a:r>
            <a:br>
              <a:rPr lang="es-ES" dirty="0">
                <a:latin typeface="Arial" panose="020B0604020202020204" pitchFamily="34" charset="0"/>
              </a:rPr>
            </a:br>
            <a:r>
              <a:rPr lang="es-ES" dirty="0">
                <a:latin typeface="Arial" panose="020B0604020202020204" pitchFamily="34" charset="0"/>
              </a:rPr>
              <a:t>3. McDonald GB et al. </a:t>
            </a:r>
            <a:r>
              <a:rPr lang="es-ES" i="1" dirty="0">
                <a:latin typeface="Arial" panose="020B0604020202020204" pitchFamily="34" charset="0"/>
              </a:rPr>
              <a:t>Ann Intern Med </a:t>
            </a:r>
            <a:r>
              <a:rPr lang="es-ES" dirty="0">
                <a:latin typeface="Arial" panose="020B0604020202020204" pitchFamily="34" charset="0"/>
              </a:rPr>
              <a:t>1993;118:255–67; 4. Gooley TA et al. </a:t>
            </a:r>
            <a:r>
              <a:rPr lang="es-ES" i="1" dirty="0">
                <a:latin typeface="Arial" panose="020B0604020202020204" pitchFamily="34" charset="0"/>
              </a:rPr>
              <a:t>Hepatology</a:t>
            </a:r>
            <a:r>
              <a:rPr lang="es-ES" dirty="0">
                <a:latin typeface="Arial" panose="020B0604020202020204" pitchFamily="34" charset="0"/>
              </a:rPr>
              <a:t> 2005;41:345–52; </a:t>
            </a:r>
            <a:br>
              <a:rPr lang="es-ES" dirty="0">
                <a:latin typeface="Arial" panose="020B0604020202020204" pitchFamily="34" charset="0"/>
              </a:rPr>
            </a:br>
            <a:r>
              <a:rPr lang="es-ES" dirty="0">
                <a:latin typeface="Arial" panose="020B0604020202020204" pitchFamily="34" charset="0"/>
              </a:rPr>
              <a:t>5. Mohty M et al. </a:t>
            </a:r>
            <a:r>
              <a:rPr lang="es-ES" i="1" dirty="0">
                <a:latin typeface="Arial" pitchFamily="34" charset="0"/>
              </a:rPr>
              <a:t>Bone Marrow Transplant </a:t>
            </a:r>
            <a:r>
              <a:rPr lang="es-ES" dirty="0">
                <a:latin typeface="Arial" panose="020B0604020202020204" pitchFamily="34" charset="0"/>
              </a:rPr>
              <a:t>2016;51:906–12</a:t>
            </a:r>
            <a:endParaRPr lang="es-ES" dirty="0"/>
          </a:p>
        </p:txBody>
      </p:sp>
      <p:sp>
        <p:nvSpPr>
          <p:cNvPr id="5" name="Text Placeholder 4"/>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
        <p:nvSpPr>
          <p:cNvPr id="8" name="Rectangle: Rounded Corners 9"/>
          <p:cNvSpPr/>
          <p:nvPr/>
        </p:nvSpPr>
        <p:spPr>
          <a:xfrm>
            <a:off x="1159276" y="1964267"/>
            <a:ext cx="9873449" cy="3902656"/>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Los niveles de bilirrubina sérica aumentan con el agravamiento de la EVO,</a:t>
            </a:r>
            <a:r>
              <a:rPr kumimoji="0" lang="es-ES" sz="20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1-4</a:t>
            </a:r>
            <a:r>
              <a:rPr kumimoji="0" lang="es-E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por lo que los puntos de corte de la bilirrubina sérica se han definido en el sistema de clasificación para reflejar esta correlación</a:t>
            </a:r>
            <a:r>
              <a:rPr kumimoji="0" lang="es-ES" sz="20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Es importante atender a otras posibles causas del rápido incremento en los niveles de bilirrubina sérica antes de incluir este criterio</a:t>
            </a:r>
            <a:r>
              <a:rPr kumimoji="0" lang="es-ES" sz="20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 hiperbilirrubinemia también es un factor pronóstico de insuficiencia renal, fallo renal y hemorragia</a:t>
            </a:r>
            <a:r>
              <a:rPr kumimoji="0" lang="es-ES" sz="18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Existe un importante solapamiento entre el rango de hiperbilirrubinemia y aumento de peso</a:t>
            </a:r>
            <a:r>
              <a:rPr kumimoji="0" lang="es-ES" sz="20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El desarrollo de hiperbilirrubinemia y la retención de líquidos es un factor pronóstico estadístico de un posterior derrame pleural, fallo cardíaco, infiltrados pulmonares y confusión</a:t>
            </a:r>
            <a:r>
              <a:rPr kumimoji="0" lang="es-ES" sz="20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4159641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Indicadores de gravedad de EVO del EBMT: </a:t>
            </a:r>
            <a:br/>
            <a:r>
              <a:rPr lang="es-ES"/>
              <a:t>función hepática (transaminasas)</a:t>
            </a:r>
            <a:endParaRPr lang="es-ES" dirty="0"/>
          </a:p>
        </p:txBody>
      </p:sp>
      <p:sp>
        <p:nvSpPr>
          <p:cNvPr id="3" name="Text Placeholder 2"/>
          <p:cNvSpPr>
            <a:spLocks noGrp="1"/>
          </p:cNvSpPr>
          <p:nvPr>
            <p:ph type="body" sz="quarter" idx="10"/>
          </p:nvPr>
        </p:nvSpPr>
        <p:spPr/>
        <p:txBody>
          <a:bodyPr/>
          <a:lstStyle/>
          <a:p>
            <a:r>
              <a:rPr lang="es-ES"/>
              <a:t>1. Mohty M et al. </a:t>
            </a:r>
            <a:r>
              <a:rPr lang="es-ES" i="1" dirty="0"/>
              <a:t>Bone Marrow Transplant </a:t>
            </a:r>
            <a:r>
              <a:rPr lang="es-ES"/>
              <a:t>2016;51:906–12; 2. Carreras E. </a:t>
            </a:r>
            <a:r>
              <a:rPr lang="es-ES" i="1" dirty="0"/>
              <a:t>Br J Haematol</a:t>
            </a:r>
            <a:r>
              <a:rPr lang="es-ES"/>
              <a:t> 2015;168:481–91</a:t>
            </a:r>
          </a:p>
        </p:txBody>
      </p:sp>
      <p:sp>
        <p:nvSpPr>
          <p:cNvPr id="5" name="Text Placeholder 4"/>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
        <p:nvSpPr>
          <p:cNvPr id="8" name="Rectangle: Rounded Corners 9"/>
          <p:cNvSpPr/>
          <p:nvPr/>
        </p:nvSpPr>
        <p:spPr>
          <a:xfrm>
            <a:off x="1489969" y="2532063"/>
            <a:ext cx="9212062" cy="2266876"/>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Las transaminasas parecen ser el parámetro más relevante para la evaluación de una disfunción hepática</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 disfunción hepática aumenta con el agravamiento de la EVO,</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2</a:t>
            </a: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 por lo que los puntos de corte de la transaminasa se han definido en el sistema de clasificación para reflejar esta correlación</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a:t>
            </a:r>
          </a:p>
        </p:txBody>
      </p:sp>
    </p:spTree>
    <p:extLst>
      <p:ext uri="{BB962C8B-B14F-4D97-AF65-F5344CB8AC3E}">
        <p14:creationId xmlns:p14="http://schemas.microsoft.com/office/powerpoint/2010/main" val="30482885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Indicadores de gravedad de EVO del EBMT: función renal </a:t>
            </a:r>
            <a:endParaRPr lang="es-ES" dirty="0"/>
          </a:p>
        </p:txBody>
      </p:sp>
      <p:sp>
        <p:nvSpPr>
          <p:cNvPr id="3" name="Text Placeholder 2"/>
          <p:cNvSpPr>
            <a:spLocks noGrp="1"/>
          </p:cNvSpPr>
          <p:nvPr>
            <p:ph type="body" sz="quarter" idx="10"/>
          </p:nvPr>
        </p:nvSpPr>
        <p:spPr/>
        <p:txBody>
          <a:bodyPr/>
          <a:lstStyle/>
          <a:p>
            <a:r>
              <a:rPr lang="es-ES"/>
              <a:t>1. McDonald GB et al. </a:t>
            </a:r>
            <a:r>
              <a:rPr lang="es-ES" i="1" dirty="0"/>
              <a:t>Ann Intern Med </a:t>
            </a:r>
            <a:r>
              <a:rPr lang="es-ES"/>
              <a:t>1993;118:255–67; 2. Kist-van Holthe JE et al. </a:t>
            </a:r>
            <a:r>
              <a:rPr lang="es-ES" i="1" dirty="0"/>
              <a:t>Pediatr</a:t>
            </a:r>
            <a:r>
              <a:rPr lang="es-ES"/>
              <a:t> </a:t>
            </a:r>
            <a:r>
              <a:rPr lang="es-ES" i="1" dirty="0"/>
              <a:t>Nephrol</a:t>
            </a:r>
            <a:r>
              <a:rPr lang="es-ES"/>
              <a:t> 2002;17:1032–7; </a:t>
            </a:r>
            <a:br/>
            <a:r>
              <a:rPr lang="es-ES"/>
              <a:t>3. Mohty M et al. </a:t>
            </a:r>
            <a:r>
              <a:rPr lang="es-ES" i="1" dirty="0"/>
              <a:t>Bone Marrow Transplant </a:t>
            </a:r>
            <a:r>
              <a:rPr lang="es-ES"/>
              <a:t>2016;51:906–12</a:t>
            </a:r>
          </a:p>
        </p:txBody>
      </p:sp>
      <p:sp>
        <p:nvSpPr>
          <p:cNvPr id="5" name="Text Placeholder 4"/>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
        <p:nvSpPr>
          <p:cNvPr id="8" name="Rectangle: Rounded Corners 9"/>
          <p:cNvSpPr/>
          <p:nvPr/>
        </p:nvSpPr>
        <p:spPr>
          <a:xfrm>
            <a:off x="1489969" y="2537373"/>
            <a:ext cx="9212062" cy="2915160"/>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 asociación entre fallo renal y gravedad de EVO ha sido recogida en numerosos estudios</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La hipertensión portal postsinusoidal y la pérdida de volumen en el tercer espacio (p. ej., ascitis y edema) desembocan en hipovolemia y fallo renal</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Los puntos de corte de la creatinemia han sido definidos en el sistema de clasificación para reflejar esta correlación</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3</a:t>
            </a:r>
          </a:p>
        </p:txBody>
      </p:sp>
    </p:spTree>
    <p:extLst>
      <p:ext uri="{BB962C8B-B14F-4D97-AF65-F5344CB8AC3E}">
        <p14:creationId xmlns:p14="http://schemas.microsoft.com/office/powerpoint/2010/main" val="2716211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dirty="0"/>
              <a:t>Indicadores de gravedad de EVO del EBMT: ritmo de aumento de peso</a:t>
            </a:r>
          </a:p>
        </p:txBody>
      </p:sp>
      <p:sp>
        <p:nvSpPr>
          <p:cNvPr id="3" name="Text Placeholder 2"/>
          <p:cNvSpPr>
            <a:spLocks noGrp="1"/>
          </p:cNvSpPr>
          <p:nvPr>
            <p:ph type="body" sz="quarter" idx="10"/>
          </p:nvPr>
        </p:nvSpPr>
        <p:spPr/>
        <p:txBody>
          <a:bodyPr/>
          <a:lstStyle/>
          <a:p>
            <a:pPr>
              <a:defRPr/>
            </a:pPr>
            <a:endParaRPr lang="es-ES" dirty="0">
              <a:latin typeface="Arial" pitchFamily="34" charset="0"/>
              <a:cs typeface="Arial" pitchFamily="34" charset="0"/>
            </a:endParaRPr>
          </a:p>
          <a:p>
            <a:pPr lvl="0">
              <a:defRPr/>
            </a:pPr>
            <a:r>
              <a:rPr lang="es-ES" dirty="0">
                <a:latin typeface="Arial" panose="020B0604020202020204" pitchFamily="34" charset="0"/>
              </a:rPr>
              <a:t>1. Bearman SI et al. </a:t>
            </a:r>
            <a:r>
              <a:rPr lang="es-ES" i="1" dirty="0">
                <a:latin typeface="Arial" panose="020B0604020202020204" pitchFamily="34" charset="0"/>
              </a:rPr>
              <a:t>J Clin Oncol</a:t>
            </a:r>
            <a:r>
              <a:rPr lang="es-ES" dirty="0">
                <a:latin typeface="Arial" panose="020B0604020202020204" pitchFamily="34" charset="0"/>
              </a:rPr>
              <a:t> 1993;11:1729–36; 2. Bearman SI. </a:t>
            </a:r>
            <a:r>
              <a:rPr lang="es-ES" i="1" dirty="0">
                <a:latin typeface="Arial" panose="020B0604020202020204" pitchFamily="34" charset="0"/>
              </a:rPr>
              <a:t>Blood</a:t>
            </a:r>
            <a:r>
              <a:rPr lang="es-ES" dirty="0">
                <a:latin typeface="Arial" panose="020B0604020202020204" pitchFamily="34" charset="0"/>
              </a:rPr>
              <a:t> 1995;85:3005–20; </a:t>
            </a:r>
            <a:br/>
            <a:r>
              <a:rPr lang="es-ES" dirty="0">
                <a:latin typeface="Arial" panose="020B0604020202020204" pitchFamily="34" charset="0"/>
              </a:rPr>
              <a:t>3. Mohty M et al. </a:t>
            </a:r>
            <a:r>
              <a:rPr lang="es-ES" i="1" dirty="0">
                <a:latin typeface="Arial" pitchFamily="34" charset="0"/>
              </a:rPr>
              <a:t>Bone Marrow Transplant </a:t>
            </a:r>
            <a:r>
              <a:rPr lang="es-ES" dirty="0">
                <a:latin typeface="Arial" panose="020B0604020202020204" pitchFamily="34" charset="0"/>
              </a:rPr>
              <a:t>2016;51:906–12</a:t>
            </a:r>
            <a:endParaRPr lang="es-ES" dirty="0">
              <a:latin typeface="Arial" panose="020B0604020202020204" pitchFamily="34" charset="0"/>
              <a:cs typeface="Arial" panose="020B0604020202020204" pitchFamily="34" charset="0"/>
            </a:endParaRPr>
          </a:p>
        </p:txBody>
      </p:sp>
      <p:sp>
        <p:nvSpPr>
          <p:cNvPr id="8" name="Rectangle: Rounded Corners 9"/>
          <p:cNvSpPr/>
          <p:nvPr/>
        </p:nvSpPr>
        <p:spPr>
          <a:xfrm>
            <a:off x="1489969" y="2532063"/>
            <a:ext cx="9212062" cy="2975982"/>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El aumento de peso refleja el desarrollo de ascitis y está directamente correlacionado con la gravedad del proceso patofisiológico de la EVO</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No se ha definido un umbral de aumento de peso para la EVO leve, dada la dificultad de evaluar las pequeñas variaciones de peso</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3</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Es necesario evaluar el aumento de peso cuando los pacientes han recibido una terapia diurética óptima</a:t>
            </a:r>
          </a:p>
        </p:txBody>
      </p:sp>
      <p:sp>
        <p:nvSpPr>
          <p:cNvPr id="6" name="Text Placeholder 5"/>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Tree>
    <p:extLst>
      <p:ext uri="{BB962C8B-B14F-4D97-AF65-F5344CB8AC3E}">
        <p14:creationId xmlns:p14="http://schemas.microsoft.com/office/powerpoint/2010/main" val="231864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dirty="0" err="1"/>
              <a:t>Enfermedad</a:t>
            </a:r>
            <a:r>
              <a:rPr lang="en-GB" dirty="0"/>
              <a:t> </a:t>
            </a:r>
            <a:r>
              <a:rPr lang="en-GB" dirty="0" err="1"/>
              <a:t>venooclusiva</a:t>
            </a:r>
            <a:r>
              <a:rPr lang="en-GB" dirty="0"/>
              <a:t> </a:t>
            </a:r>
            <a:r>
              <a:rPr lang="es-ES" dirty="0"/>
              <a:t>hepática</a:t>
            </a:r>
            <a:r>
              <a:rPr lang="es-ES" b="0" dirty="0"/>
              <a:t> </a:t>
            </a:r>
            <a:r>
              <a:rPr lang="en-GB" dirty="0"/>
              <a:t>(EVOH)</a:t>
            </a:r>
            <a:endParaRPr lang="es-ES" dirty="0"/>
          </a:p>
        </p:txBody>
      </p:sp>
      <p:sp>
        <p:nvSpPr>
          <p:cNvPr id="7" name="Content Placeholder 6"/>
          <p:cNvSpPr>
            <a:spLocks noGrp="1"/>
          </p:cNvSpPr>
          <p:nvPr>
            <p:ph sz="half" idx="2"/>
          </p:nvPr>
        </p:nvSpPr>
        <p:spPr>
          <a:xfrm>
            <a:off x="6197600" y="1268761"/>
            <a:ext cx="5659040" cy="3853656"/>
          </a:xfrm>
        </p:spPr>
        <p:txBody>
          <a:bodyPr/>
          <a:lstStyle/>
          <a:p>
            <a:r>
              <a:rPr lang="es-ES" sz="1800" dirty="0"/>
              <a:t>La EVOH, también conocida como síndrome de obstrucción sinusoidal, es una complicación potencialmente mortal del TCMH</a:t>
            </a:r>
          </a:p>
          <a:p>
            <a:r>
              <a:rPr lang="es-ES" sz="1800" dirty="0"/>
              <a:t>La toxicidad de los regímenes de acondicionamiento para el TCMH causa una reducción del flujo sanguíneo en el hígado por daños en las células endoteliales sinusoidales</a:t>
            </a:r>
          </a:p>
          <a:p>
            <a:r>
              <a:rPr lang="es-ES" sz="1800" dirty="0"/>
              <a:t>La EVOH afecta tanto a adultos como a niños:</a:t>
            </a:r>
          </a:p>
          <a:p>
            <a:pPr lvl="1"/>
            <a:r>
              <a:rPr lang="es-ES" dirty="0"/>
              <a:t>10–15% de los pacientes con TCMH</a:t>
            </a:r>
          </a:p>
          <a:p>
            <a:pPr lvl="1"/>
            <a:r>
              <a:rPr lang="es-ES" dirty="0"/>
              <a:t>Incidencia de hasta un 60% según los factores de riesgo</a:t>
            </a:r>
            <a:endParaRPr lang="en-GB" dirty="0"/>
          </a:p>
          <a:p>
            <a:endParaRPr lang="es-ES" dirty="0"/>
          </a:p>
        </p:txBody>
      </p:sp>
      <p:sp>
        <p:nvSpPr>
          <p:cNvPr id="12" name="Content Placeholder 11"/>
          <p:cNvSpPr>
            <a:spLocks noGrp="1"/>
          </p:cNvSpPr>
          <p:nvPr>
            <p:ph type="body" sz="quarter" idx="10"/>
          </p:nvPr>
        </p:nvSpPr>
        <p:spPr>
          <a:xfrm>
            <a:off x="98778" y="6495526"/>
            <a:ext cx="8723489" cy="288925"/>
          </a:xfrm>
        </p:spPr>
        <p:txBody>
          <a:bodyPr/>
          <a:lstStyle/>
          <a:p>
            <a:r>
              <a:rPr lang="es-ES" dirty="0" err="1"/>
              <a:t>Coppell</a:t>
            </a:r>
            <a:r>
              <a:rPr lang="es-ES" dirty="0"/>
              <a:t> JA et al. </a:t>
            </a:r>
            <a:r>
              <a:rPr lang="es-ES" i="1" dirty="0"/>
              <a:t>Biol Blood Marrow Transplant </a:t>
            </a:r>
            <a:r>
              <a:rPr lang="es-ES" dirty="0"/>
              <a:t>2010;16:157–68; Carreras E et al. </a:t>
            </a:r>
            <a:r>
              <a:rPr lang="es-ES" i="1" dirty="0"/>
              <a:t>Biol Blood Marrow Transplant </a:t>
            </a:r>
            <a:r>
              <a:rPr lang="es-ES" dirty="0"/>
              <a:t>2011;17:1713–20; Richardson PG et al. </a:t>
            </a:r>
            <a:r>
              <a:rPr lang="es-ES" i="1" dirty="0"/>
              <a:t>Expert Opin Drug Saf</a:t>
            </a:r>
            <a:r>
              <a:rPr lang="es-ES" dirty="0"/>
              <a:t> 2013;12:123–36; Carreras E. </a:t>
            </a:r>
            <a:r>
              <a:rPr lang="es-ES" dirty="0" err="1"/>
              <a:t>Early</a:t>
            </a:r>
            <a:r>
              <a:rPr lang="es-ES" dirty="0"/>
              <a:t> </a:t>
            </a:r>
            <a:r>
              <a:rPr lang="es-ES" dirty="0" err="1"/>
              <a:t>complications</a:t>
            </a:r>
            <a:r>
              <a:rPr lang="es-ES" dirty="0"/>
              <a:t> after HSCT. En: </a:t>
            </a:r>
            <a:r>
              <a:rPr lang="es-ES" dirty="0" err="1"/>
              <a:t>Apperley</a:t>
            </a:r>
            <a:r>
              <a:rPr lang="es-ES" dirty="0"/>
              <a:t> J, Carreras E, </a:t>
            </a:r>
            <a:r>
              <a:rPr lang="es-ES" dirty="0" err="1"/>
              <a:t>Gluckman</a:t>
            </a:r>
            <a:r>
              <a:rPr lang="es-ES" dirty="0"/>
              <a:t> E, </a:t>
            </a:r>
            <a:r>
              <a:rPr lang="es-ES" dirty="0" err="1"/>
              <a:t>Masszi</a:t>
            </a:r>
            <a:r>
              <a:rPr lang="es-ES" dirty="0"/>
              <a:t> T eds. </a:t>
            </a:r>
            <a:r>
              <a:rPr lang="es-ES" i="1" dirty="0"/>
              <a:t>ESH-EBMT Handbook on Haematopoietic Stem Cell Transplantation</a:t>
            </a:r>
            <a:r>
              <a:rPr lang="es-ES" dirty="0"/>
              <a:t>. </a:t>
            </a:r>
            <a:r>
              <a:rPr lang="es-ES" dirty="0" err="1"/>
              <a:t>Genova</a:t>
            </a:r>
            <a:r>
              <a:rPr lang="es-ES" dirty="0"/>
              <a:t>: </a:t>
            </a:r>
            <a:r>
              <a:rPr lang="es-ES" dirty="0" err="1"/>
              <a:t>Forum</a:t>
            </a:r>
            <a:r>
              <a:rPr lang="es-ES" dirty="0"/>
              <a:t> </a:t>
            </a:r>
            <a:r>
              <a:rPr lang="es-ES" dirty="0" err="1"/>
              <a:t>Service</a:t>
            </a:r>
            <a:r>
              <a:rPr lang="es-ES" dirty="0"/>
              <a:t> </a:t>
            </a:r>
            <a:r>
              <a:rPr lang="es-ES" dirty="0" err="1"/>
              <a:t>Editore</a:t>
            </a:r>
            <a:r>
              <a:rPr lang="es-ES" dirty="0"/>
              <a:t>, 2012;176–95</a:t>
            </a:r>
          </a:p>
        </p:txBody>
      </p:sp>
      <p:sp>
        <p:nvSpPr>
          <p:cNvPr id="8" name="Text Placeholder 7"/>
          <p:cNvSpPr>
            <a:spLocks noGrp="1"/>
          </p:cNvSpPr>
          <p:nvPr>
            <p:ph type="body" sz="quarter" idx="11"/>
          </p:nvPr>
        </p:nvSpPr>
        <p:spPr/>
        <p:txBody>
          <a:bodyPr/>
          <a:lstStyle/>
          <a:p>
            <a:r>
              <a:rPr lang="en-GB" dirty="0"/>
              <a:t>EVO, </a:t>
            </a:r>
            <a:r>
              <a:rPr lang="en-GB" dirty="0" err="1"/>
              <a:t>enfermedad</a:t>
            </a:r>
            <a:r>
              <a:rPr lang="en-GB" dirty="0"/>
              <a:t> </a:t>
            </a:r>
            <a:r>
              <a:rPr lang="en-GB" dirty="0" err="1"/>
              <a:t>venooclusiva</a:t>
            </a:r>
            <a:r>
              <a:rPr lang="en-GB" dirty="0"/>
              <a:t> </a:t>
            </a:r>
            <a:r>
              <a:rPr lang="es-ES"/>
              <a:t>hepática</a:t>
            </a:r>
            <a:r>
              <a:rPr lang="en-GB"/>
              <a:t>;</a:t>
            </a:r>
            <a:endParaRPr lang="es-ES" dirty="0"/>
          </a:p>
          <a:p>
            <a:r>
              <a:rPr lang="en-GB" dirty="0"/>
              <a:t>TCMH, </a:t>
            </a:r>
            <a:r>
              <a:rPr lang="en-GB" dirty="0" err="1"/>
              <a:t>trasplante</a:t>
            </a:r>
            <a:r>
              <a:rPr lang="en-GB" dirty="0"/>
              <a:t> de </a:t>
            </a:r>
            <a:r>
              <a:rPr lang="en-GB" dirty="0" err="1"/>
              <a:t>células</a:t>
            </a:r>
            <a:r>
              <a:rPr lang="en-GB" dirty="0"/>
              <a:t> </a:t>
            </a:r>
            <a:r>
              <a:rPr lang="en-GB" dirty="0" err="1"/>
              <a:t>madre</a:t>
            </a:r>
            <a:r>
              <a:rPr lang="en-GB" dirty="0"/>
              <a:t> </a:t>
            </a:r>
            <a:r>
              <a:rPr lang="en-GB" dirty="0" err="1"/>
              <a:t>hematopoyéticas</a:t>
            </a:r>
            <a:endParaRPr lang="en-GB" dirty="0"/>
          </a:p>
        </p:txBody>
      </p:sp>
      <p:pic>
        <p:nvPicPr>
          <p:cNvPr id="13" name="Picture 2" descr="T:\LiveProjects\Liveprojects\Gentium\Defibrotide\200100477 - 3D video\3D image\From Olaf\Defibrotide_TestRender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453" y="1342160"/>
            <a:ext cx="4568056" cy="256953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171757" y="4027219"/>
            <a:ext cx="2588501" cy="369332"/>
            <a:chOff x="1508759" y="4551330"/>
            <a:chExt cx="1825447" cy="369332"/>
          </a:xfrm>
        </p:grpSpPr>
        <p:sp>
          <p:nvSpPr>
            <p:cNvPr id="6" name="TextBox 5">
              <a:hlinkClick r:id="rId4" action="ppaction://hlinkpres?slideindex=4&amp;slidetitle=Módulo 2:  Fisiopatología de la  enfermedad venooclusiva"/>
            </p:cNvPr>
            <p:cNvSpPr txBox="1"/>
            <p:nvPr/>
          </p:nvSpPr>
          <p:spPr>
            <a:xfrm>
              <a:off x="1508759" y="4551330"/>
              <a:ext cx="1825447" cy="369332"/>
            </a:xfrm>
            <a:prstGeom prst="rect">
              <a:avLst/>
            </a:prstGeom>
            <a:solidFill>
              <a:schemeClr val="bg1"/>
            </a:solidFill>
            <a:ln w="19050">
              <a:solidFill>
                <a:schemeClr val="tx1"/>
              </a:solidFill>
            </a:ln>
            <a:effectLst>
              <a:outerShdw blurRad="50800" dist="38100" dir="2700000" algn="tl" rotWithShape="0">
                <a:schemeClr val="bg1">
                  <a:lumMod val="50000"/>
                  <a:alpha val="40000"/>
                </a:schemeClr>
              </a:outerShdw>
            </a:effectLst>
            <a:scene3d>
              <a:camera prst="orthographicFront"/>
              <a:lightRig rig="threePt" dir="t"/>
            </a:scene3d>
            <a:sp3d>
              <a:bevelT/>
            </a:sp3d>
          </p:spPr>
          <p:txBody>
            <a:bodyPr wrap="square" rtlCol="0">
              <a:spAutoFit/>
            </a:bodyPr>
            <a:lstStyle>
              <a:defPPr>
                <a:defRPr lang="en-US"/>
              </a:defPPr>
              <a:lvl1pP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panose="020B0604020202020204"/>
                  <a:ea typeface="+mn-ea"/>
                  <a:cs typeface="+mn-cs"/>
                </a:rPr>
                <a:t>Enlace al Módulo 2</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4761" y="4601301"/>
              <a:ext cx="251460" cy="251460"/>
            </a:xfrm>
            <a:prstGeom prst="rect">
              <a:avLst/>
            </a:prstGeom>
            <a:noFill/>
          </p:spPr>
        </p:pic>
      </p:grpSp>
    </p:spTree>
    <p:extLst>
      <p:ext uri="{BB962C8B-B14F-4D97-AF65-F5344CB8AC3E}">
        <p14:creationId xmlns:p14="http://schemas.microsoft.com/office/powerpoint/2010/main" val="39904967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Indicadores de gravedad de EVO del EBMT: fallo multiorgánico</a:t>
            </a:r>
            <a:endParaRPr lang="es-ES" dirty="0"/>
          </a:p>
        </p:txBody>
      </p:sp>
      <p:sp>
        <p:nvSpPr>
          <p:cNvPr id="3" name="Text Placeholder 2"/>
          <p:cNvSpPr>
            <a:spLocks noGrp="1"/>
          </p:cNvSpPr>
          <p:nvPr>
            <p:ph type="body" sz="quarter" idx="10"/>
          </p:nvPr>
        </p:nvSpPr>
        <p:spPr/>
        <p:txBody>
          <a:bodyPr/>
          <a:lstStyle/>
          <a:p>
            <a:r>
              <a:rPr lang="es-ES"/>
              <a:t>1. Coppell JA et al. </a:t>
            </a:r>
            <a:r>
              <a:rPr lang="es-ES" i="1" dirty="0"/>
              <a:t>Biol Blood Marrow Transplant </a:t>
            </a:r>
            <a:r>
              <a:rPr lang="es-ES"/>
              <a:t>2010;16:157–68; 2. Bearman SI et al. </a:t>
            </a:r>
            <a:r>
              <a:rPr lang="es-ES" i="1" dirty="0"/>
              <a:t>Blood </a:t>
            </a:r>
            <a:r>
              <a:rPr lang="es-ES"/>
              <a:t>1995;85:3005–20</a:t>
            </a:r>
          </a:p>
        </p:txBody>
      </p:sp>
      <p:sp>
        <p:nvSpPr>
          <p:cNvPr id="5" name="Text Placeholder 4"/>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
        <p:nvSpPr>
          <p:cNvPr id="8" name="Rectangle: Rounded Corners 9"/>
          <p:cNvSpPr/>
          <p:nvPr/>
        </p:nvSpPr>
        <p:spPr>
          <a:xfrm>
            <a:off x="1489969" y="2418576"/>
            <a:ext cx="9212062" cy="2496727"/>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57175" indent="-257175" defTabSz="685800" fontAlgn="auto">
              <a:spcBef>
                <a:spcPts val="0"/>
              </a:spcBef>
              <a:spcAft>
                <a:spcPts val="0"/>
              </a:spcAft>
              <a:buFont typeface="Arial" panose="020B0604020202020204" pitchFamily="34" charset="0"/>
              <a:buChar char="•"/>
            </a:pPr>
            <a:r>
              <a:rPr lang="es-ES" sz="2400" kern="0" dirty="0">
                <a:solidFill>
                  <a:schemeClr val="tx1"/>
                </a:solidFill>
              </a:rPr>
              <a:t>El fallo multiorgánico es el mejor parámetro (hasta la fecha) para predecir un mal resultado de la EVO grave</a:t>
            </a:r>
          </a:p>
          <a:p>
            <a:pPr marL="600075" lvl="1" indent="-257175" defTabSz="685800" fontAlgn="auto">
              <a:spcBef>
                <a:spcPts val="0"/>
              </a:spcBef>
              <a:spcAft>
                <a:spcPts val="0"/>
              </a:spcAft>
              <a:buFont typeface="Arial" panose="020B0604020202020204" pitchFamily="34" charset="0"/>
              <a:buChar char="–"/>
            </a:pPr>
            <a:r>
              <a:rPr lang="en-GB" sz="2000" kern="0" dirty="0">
                <a:solidFill>
                  <a:schemeClr val="tx1"/>
                </a:solidFill>
              </a:rPr>
              <a:t>La EVO grave </a:t>
            </a:r>
            <a:r>
              <a:rPr lang="en-GB" sz="2000" kern="0" dirty="0" err="1">
                <a:solidFill>
                  <a:schemeClr val="tx1"/>
                </a:solidFill>
              </a:rPr>
              <a:t>tiene</a:t>
            </a:r>
            <a:r>
              <a:rPr lang="en-GB" sz="2000" kern="0" dirty="0">
                <a:solidFill>
                  <a:schemeClr val="tx1"/>
                </a:solidFill>
              </a:rPr>
              <a:t> </a:t>
            </a:r>
            <a:r>
              <a:rPr lang="en-GB" sz="2000" kern="0" dirty="0" err="1">
                <a:solidFill>
                  <a:schemeClr val="tx1"/>
                </a:solidFill>
              </a:rPr>
              <a:t>una</a:t>
            </a:r>
            <a:r>
              <a:rPr lang="en-GB" sz="2000" kern="0" dirty="0">
                <a:solidFill>
                  <a:schemeClr val="tx1"/>
                </a:solidFill>
              </a:rPr>
              <a:t> </a:t>
            </a:r>
            <a:r>
              <a:rPr lang="en-GB" sz="2000" kern="0" dirty="0" err="1">
                <a:solidFill>
                  <a:schemeClr val="tx1"/>
                </a:solidFill>
              </a:rPr>
              <a:t>tasa</a:t>
            </a:r>
            <a:r>
              <a:rPr lang="en-GB" sz="2000" kern="0" dirty="0">
                <a:solidFill>
                  <a:schemeClr val="tx1"/>
                </a:solidFill>
              </a:rPr>
              <a:t> de </a:t>
            </a:r>
            <a:r>
              <a:rPr lang="en-GB" sz="2000" kern="0" dirty="0" err="1">
                <a:solidFill>
                  <a:schemeClr val="tx1"/>
                </a:solidFill>
              </a:rPr>
              <a:t>mortalidad</a:t>
            </a:r>
            <a:r>
              <a:rPr lang="en-GB" sz="2000" kern="0" dirty="0">
                <a:solidFill>
                  <a:schemeClr val="tx1"/>
                </a:solidFill>
              </a:rPr>
              <a:t> &gt; 80%</a:t>
            </a:r>
            <a:r>
              <a:rPr lang="en-GB" sz="2000" kern="0" baseline="30000" dirty="0">
                <a:solidFill>
                  <a:schemeClr val="tx1"/>
                </a:solidFill>
              </a:rPr>
              <a:t>1</a:t>
            </a:r>
          </a:p>
          <a:p>
            <a:pPr marL="257175" indent="-257175" defTabSz="685800" fontAlgn="auto">
              <a:spcBef>
                <a:spcPts val="0"/>
              </a:spcBef>
              <a:spcAft>
                <a:spcPts val="0"/>
              </a:spcAft>
              <a:buFont typeface="Arial" panose="020B0604020202020204" pitchFamily="34" charset="0"/>
              <a:buChar char="•"/>
            </a:pPr>
            <a:r>
              <a:rPr lang="es-ES" sz="2400" kern="0" dirty="0">
                <a:solidFill>
                  <a:schemeClr val="tx1"/>
                </a:solidFill>
              </a:rPr>
              <a:t>La aparición del fallo multiorgánico se produce varios días después de la hepatomegalia y la retención de líquidos en pacientes con EVO grave</a:t>
            </a:r>
            <a:r>
              <a:rPr lang="es-ES" sz="2400" kern="0" baseline="30000" dirty="0">
                <a:solidFill>
                  <a:schemeClr val="tx1"/>
                </a:solidFill>
              </a:rPr>
              <a:t>2</a:t>
            </a:r>
          </a:p>
        </p:txBody>
      </p:sp>
    </p:spTree>
    <p:extLst>
      <p:ext uri="{BB962C8B-B14F-4D97-AF65-F5344CB8AC3E}">
        <p14:creationId xmlns:p14="http://schemas.microsoft.com/office/powerpoint/2010/main" val="3963199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Indicadores de gravedad de EVO del EBMT: cinética de la aparición</a:t>
            </a:r>
            <a:endParaRPr lang="es-ES" dirty="0"/>
          </a:p>
        </p:txBody>
      </p:sp>
      <p:sp>
        <p:nvSpPr>
          <p:cNvPr id="3" name="Text Placeholder 2"/>
          <p:cNvSpPr>
            <a:spLocks noGrp="1"/>
          </p:cNvSpPr>
          <p:nvPr>
            <p:ph type="body" sz="quarter" idx="10"/>
          </p:nvPr>
        </p:nvSpPr>
        <p:spPr/>
        <p:txBody>
          <a:bodyPr/>
          <a:lstStyle/>
          <a:p>
            <a:r>
              <a:rPr lang="es-ES"/>
              <a:t>1. Bearman SI et al. </a:t>
            </a:r>
            <a:r>
              <a:rPr lang="es-ES" i="1" dirty="0"/>
              <a:t>J Clin Oncol</a:t>
            </a:r>
            <a:r>
              <a:rPr lang="es-ES"/>
              <a:t> 1993;11:1729–36; 2. Mohty M et al. </a:t>
            </a:r>
            <a:r>
              <a:rPr lang="es-ES" i="1" dirty="0"/>
              <a:t>Bone</a:t>
            </a:r>
            <a:r>
              <a:rPr lang="es-ES"/>
              <a:t> </a:t>
            </a:r>
            <a:r>
              <a:rPr lang="es-ES" i="1" dirty="0"/>
              <a:t>Marrow Transplant </a:t>
            </a:r>
            <a:r>
              <a:rPr lang="es-ES"/>
              <a:t>2016;51:906–12</a:t>
            </a:r>
            <a:endParaRPr lang="es-ES" dirty="0"/>
          </a:p>
        </p:txBody>
      </p:sp>
      <p:sp>
        <p:nvSpPr>
          <p:cNvPr id="5" name="Text Placeholder 4"/>
          <p:cNvSpPr>
            <a:spLocks noGrp="1"/>
          </p:cNvSpPr>
          <p:nvPr>
            <p:ph type="body" sz="quarter" idx="11"/>
          </p:nvPr>
        </p:nvSpPr>
        <p:spPr>
          <a:xfrm>
            <a:off x="4799856" y="6508158"/>
            <a:ext cx="7296151" cy="288925"/>
          </a:xfrm>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endParaRPr lang="es-ES" dirty="0"/>
          </a:p>
        </p:txBody>
      </p:sp>
      <p:sp>
        <p:nvSpPr>
          <p:cNvPr id="8" name="Rectangle: Rounded Corners 9"/>
          <p:cNvSpPr/>
          <p:nvPr/>
        </p:nvSpPr>
        <p:spPr>
          <a:xfrm>
            <a:off x="1725228" y="2160494"/>
            <a:ext cx="8777056" cy="3011169"/>
          </a:xfrm>
          <a:prstGeom prst="roundRect">
            <a:avLst>
              <a:gd name="adj" fmla="val 7858"/>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Un paciente cuyos síntomas aparecen en pocos días es mucho más propenso a desarrollar EVO grave que un paciente cuyos síntomas emergen a lo largo de un periodo &gt;7 días</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Por ello, el sistema de clasificación incluye ahora como nuevo criterio de evaluación el tiempo transcurrido entre los primeros signos de EVO (calculado retrospectivamente) </a:t>
            </a:r>
            <a:b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br>
            <a:r>
              <a:rPr kumimoji="0" lang="es-ES"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y la fecha de diagnóstico</a:t>
            </a:r>
            <a:r>
              <a:rPr kumimoji="0" lang="es-ES" sz="2400" b="0" i="0" u="none" strike="noStrike" kern="1200" cap="none" spc="0" normalizeH="0" baseline="30000" noProof="0" dirty="0">
                <a:ln>
                  <a:noFill/>
                </a:ln>
                <a:solidFill>
                  <a:sysClr val="windowText" lastClr="000000"/>
                </a:solidFill>
                <a:effectLst/>
                <a:uLnTx/>
                <a:uFillTx/>
                <a:latin typeface="Arial" panose="020B0604020202020204"/>
                <a:ea typeface="+mn-ea"/>
                <a:cs typeface="+mn-cs"/>
              </a:rPr>
              <a:t>2</a:t>
            </a:r>
          </a:p>
        </p:txBody>
      </p:sp>
    </p:spTree>
    <p:extLst>
      <p:ext uri="{BB962C8B-B14F-4D97-AF65-F5344CB8AC3E}">
        <p14:creationId xmlns:p14="http://schemas.microsoft.com/office/powerpoint/2010/main" val="24063014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GB"/>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 EVO se caracteriza por ascitis, hepatomegalia dolorosa y rápido aumento de peso, además de ictericia y dolor en </a:t>
            </a:r>
            <a:b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b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 cuadrante superior derecho</a:t>
            </a:r>
          </a:p>
        </p:txBody>
      </p:sp>
    </p:spTree>
    <p:extLst>
      <p:ext uri="{BB962C8B-B14F-4D97-AF65-F5344CB8AC3E}">
        <p14:creationId xmlns:p14="http://schemas.microsoft.com/office/powerpoint/2010/main" val="183845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pPr>
              <a:defRPr/>
            </a:pPr>
            <a:r>
              <a:rPr lang="es-ES" dirty="0">
                <a:latin typeface="Arial" pitchFamily="34" charset="0"/>
              </a:rPr>
              <a:t>EVO, enfermedad venooclusiva</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Los criterios de Seattle y Baltimore modificados constituían los criterios de diagnóstico tradicionales de EVO y se desarrollaron entre las décadas de 1980s y 1990s</a:t>
            </a:r>
          </a:p>
        </p:txBody>
      </p:sp>
    </p:spTree>
    <p:extLst>
      <p:ext uri="{BB962C8B-B14F-4D97-AF65-F5344CB8AC3E}">
        <p14:creationId xmlns:p14="http://schemas.microsoft.com/office/powerpoint/2010/main" val="422151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body" sz="quarter" idx="10"/>
          </p:nvPr>
        </p:nvSpPr>
        <p:spPr/>
        <p:txBody>
          <a:bodyPr>
            <a:normAutofit/>
          </a:bodyPr>
          <a:lstStyle/>
          <a:p>
            <a:endParaRPr lang="en-GB" dirty="0"/>
          </a:p>
        </p:txBody>
      </p:sp>
      <p:sp>
        <p:nvSpPr>
          <p:cNvPr id="3" name="Text Placeholder 2"/>
          <p:cNvSpPr>
            <a:spLocks noGrp="1"/>
          </p:cNvSpPr>
          <p:nvPr>
            <p:ph type="body" sz="quarter" idx="11"/>
          </p:nvPr>
        </p:nvSpPr>
        <p:spPr/>
        <p:txBody>
          <a:bodyPr/>
          <a:lstStyle/>
          <a:p>
            <a:r>
              <a:rPr lang="es-ES" dirty="0">
                <a:latin typeface="Arial" pitchFamily="34" charset="0"/>
              </a:rPr>
              <a:t>EVO, enfermedad venooclusiva</a:t>
            </a:r>
          </a:p>
        </p:txBody>
      </p:sp>
      <p:sp>
        <p:nvSpPr>
          <p:cNvPr id="8"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9" name="Subtitle 4"/>
          <p:cNvSpPr txBox="1">
            <a:spLocks/>
          </p:cNvSpPr>
          <p:nvPr/>
        </p:nvSpPr>
        <p:spPr>
          <a:xfrm>
            <a:off x="839448" y="3886200"/>
            <a:ext cx="10483815"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Existe una clara relación entre la administración de </a:t>
            </a:r>
            <a:r>
              <a:rPr kumimoji="0" lang="es-ES" sz="2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citarabina</a:t>
            </a: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inotuzumab </a:t>
            </a:r>
            <a:r>
              <a:rPr kumimoji="0" lang="es-ES" sz="2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ozogamicina</a:t>
            </a: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y actinomicina D y la EVO</a:t>
            </a:r>
          </a:p>
        </p:txBody>
      </p:sp>
    </p:spTree>
    <p:extLst>
      <p:ext uri="{BB962C8B-B14F-4D97-AF65-F5344CB8AC3E}">
        <p14:creationId xmlns:p14="http://schemas.microsoft.com/office/powerpoint/2010/main" val="21599430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s-ES" dirty="0">
                <a:latin typeface="Arial" pitchFamily="34" charset="0"/>
              </a:rPr>
              <a:t>EVO, enfermedad </a:t>
            </a:r>
            <a:r>
              <a:rPr lang="es-ES" dirty="0" err="1">
                <a:latin typeface="Arial" pitchFamily="34" charset="0"/>
              </a:rPr>
              <a:t>venooclusiva</a:t>
            </a:r>
            <a:r>
              <a:rPr lang="es-ES" dirty="0">
                <a:latin typeface="Arial" pitchFamily="34" charset="0"/>
              </a:rPr>
              <a:t>; TMO, trasplante de médula ósea </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662075"/>
            <a:ext cx="10617698"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 riesgo de desarrollar EVO es 19,8 veces superior en un paciente que ha recibido un tratamiento anterior con gemtuzumab </a:t>
            </a:r>
            <a:r>
              <a:rPr kumimoji="0" lang="es-ES" sz="2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ozogamicina</a:t>
            </a: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que un paciente sin este factor de riesgo</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 paciente con un nivel de bilirrubina &gt;26 mmol/L antes del TMO tiene un riesgo de desarrollar EVO 23,5 veces superior que un paciente sin este factor de riesgo</a:t>
            </a:r>
          </a:p>
        </p:txBody>
      </p:sp>
      <p:sp>
        <p:nvSpPr>
          <p:cNvPr id="8" name="Text Placeholder 7"/>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68073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s-ES" dirty="0"/>
              <a:t>EBMT, siglas en inglés de la Sociedad Europea de Trasplante de Sangre y Médula Ósea; EVO, enfermedad </a:t>
            </a:r>
            <a:r>
              <a:rPr lang="es-ES" dirty="0" err="1"/>
              <a:t>venooclusiva</a:t>
            </a:r>
            <a:endParaRPr lang="es-ES"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Trasplante alogénico, terapia mieloablativa: </a:t>
            </a:r>
            <a:br>
              <a:rPr kumimoji="0" sz="3200" b="0" i="0" u="none" strike="noStrike" kern="1200" cap="none" spc="0" normalizeH="0" baseline="0" noProof="0">
                <a:ln>
                  <a:noFill/>
                </a:ln>
                <a:solidFill>
                  <a:srgbClr val="8A8A8D"/>
                </a:solidFill>
                <a:effectLst/>
                <a:uLnTx/>
                <a:uFillTx/>
                <a:latin typeface="Arial" pitchFamily="34" charset="0"/>
                <a:ea typeface="+mn-ea"/>
                <a:cs typeface="Arial" pitchFamily="34" charset="0"/>
              </a:rPr>
            </a:b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 administración de busulfán + ciclofosfamida y la terapia mieloablativa/altas dosis se asocian con el riesgo más elevado de EVO</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6567332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ubtitle 4"/>
          <p:cNvSpPr>
            <a:spLocks noGrp="1"/>
          </p:cNvSpPr>
          <p:nvPr>
            <p:ph type="body" sz="quarter" idx="10"/>
          </p:nvPr>
        </p:nvSpPr>
        <p:spPr/>
        <p:txBody>
          <a:bodyPr>
            <a:normAutofit/>
          </a:bodyPr>
          <a:lstStyle/>
          <a:p>
            <a:endParaRPr lang="en-GB" dirty="0"/>
          </a:p>
        </p:txBody>
      </p:sp>
      <p:sp>
        <p:nvSpPr>
          <p:cNvPr id="3" name="Text Placeholder 2"/>
          <p:cNvSpPr>
            <a:spLocks noGrp="1"/>
          </p:cNvSpPr>
          <p:nvPr>
            <p:ph type="body" sz="quarter" idx="11"/>
          </p:nvPr>
        </p:nvSpPr>
        <p:spPr/>
        <p:txBody>
          <a:bodyPr/>
          <a:lstStyle/>
          <a:p>
            <a:r>
              <a:rPr lang="es-ES" dirty="0"/>
              <a:t>EVO, enfermedad </a:t>
            </a:r>
            <a:r>
              <a:rPr lang="es-ES" dirty="0" err="1"/>
              <a:t>venooclusiva</a:t>
            </a:r>
            <a:endParaRPr lang="es-ES"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 ritmo de subida de la bilirrubina, el ritmo de aumento de peso y el fallo multiorgánico son los indicadores más útiles para el pronóstico de EVO</a:t>
            </a:r>
          </a:p>
        </p:txBody>
      </p:sp>
    </p:spTree>
    <p:extLst>
      <p:ext uri="{BB962C8B-B14F-4D97-AF65-F5344CB8AC3E}">
        <p14:creationId xmlns:p14="http://schemas.microsoft.com/office/powerpoint/2010/main" val="2881774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s-ES" dirty="0"/>
              <a:t>EBMT, siglas en inglés de la Sociedad Europea de Trasplante de Sangre y Médula Ósea; EVO, enfermedad </a:t>
            </a:r>
            <a:r>
              <a:rPr lang="es-ES" dirty="0" err="1"/>
              <a:t>venooclusiva</a:t>
            </a:r>
            <a:endParaRPr lang="es-ES"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La bilirrubina, la función renal y el aumento de peso son tres de los nuevos criterios de clasificación de la gravedad de la EVO en adultos desarrollados por el EBMT. Los otros tres criterios son el tiempo transcurrido desde los primeros síntomas clínicos de EVO, la cinética de la bilirrubina y las transaminasas</a:t>
            </a:r>
          </a:p>
        </p:txBody>
      </p:sp>
      <p:sp>
        <p:nvSpPr>
          <p:cNvPr id="8" name="Text Placeholder 7"/>
          <p:cNvSpPr>
            <a:spLocks noGrp="1"/>
          </p:cNvSpPr>
          <p:nvPr>
            <p:ph type="body" sz="quarter" idx="10"/>
          </p:nvPr>
        </p:nvSpPr>
        <p:spPr/>
        <p:txBody>
          <a:bodyPr/>
          <a:lstStyle/>
          <a:p>
            <a:endParaRPr lang="en-GB" dirty="0"/>
          </a:p>
        </p:txBody>
      </p:sp>
    </p:spTree>
    <p:extLst>
      <p:ext uri="{BB962C8B-B14F-4D97-AF65-F5344CB8AC3E}">
        <p14:creationId xmlns:p14="http://schemas.microsoft.com/office/powerpoint/2010/main" val="1144344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s-ES" dirty="0"/>
              <a:t>EVO, enfermedad </a:t>
            </a:r>
            <a:r>
              <a:rPr lang="es-ES" dirty="0" err="1"/>
              <a:t>venooclusiva</a:t>
            </a:r>
            <a:endParaRPr lang="es-ES"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Una bilirrubina de 6 mg/dL y un aumento de peso del 7% en cuatro días cumplen los criterio de EVO grave</a:t>
            </a:r>
          </a:p>
        </p:txBody>
      </p:sp>
    </p:spTree>
    <p:extLst>
      <p:ext uri="{BB962C8B-B14F-4D97-AF65-F5344CB8AC3E}">
        <p14:creationId xmlns:p14="http://schemas.microsoft.com/office/powerpoint/2010/main" val="2495726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a:t>Factores de riesgo para la aparición de la EVO en adultos</a:t>
            </a:r>
          </a:p>
        </p:txBody>
      </p:sp>
      <p:sp>
        <p:nvSpPr>
          <p:cNvPr id="6" name="Text Placeholder 5"/>
          <p:cNvSpPr>
            <a:spLocks noGrp="1"/>
          </p:cNvSpPr>
          <p:nvPr>
            <p:ph type="body" sz="quarter" idx="10"/>
          </p:nvPr>
        </p:nvSpPr>
        <p:spPr/>
        <p:txBody>
          <a:bodyPr/>
          <a:lstStyle/>
          <a:p>
            <a:r>
              <a:rPr lang="es-ES"/>
              <a:t>Mohty M et al. </a:t>
            </a:r>
            <a:r>
              <a:rPr lang="es-ES" i="1" dirty="0"/>
              <a:t>Bone Marrow Transplant </a:t>
            </a:r>
            <a:r>
              <a:rPr lang="es-ES"/>
              <a:t>2016;51:906–12</a:t>
            </a:r>
          </a:p>
        </p:txBody>
      </p:sp>
      <p:sp>
        <p:nvSpPr>
          <p:cNvPr id="7" name="Text Placeholder 6"/>
          <p:cNvSpPr>
            <a:spLocks noGrp="1"/>
          </p:cNvSpPr>
          <p:nvPr>
            <p:ph type="body" sz="quarter" idx="11"/>
          </p:nvPr>
        </p:nvSpPr>
        <p:spPr/>
        <p:txBody>
          <a:bodyPr/>
          <a:lstStyle/>
          <a:p>
            <a:r>
              <a:rPr lang="es-ES" dirty="0"/>
              <a:t>EVO, enfermedad </a:t>
            </a:r>
            <a:r>
              <a:rPr lang="es-ES" dirty="0" err="1"/>
              <a:t>venooclusiva</a:t>
            </a:r>
            <a:r>
              <a:rPr lang="es-ES" dirty="0"/>
              <a:t>; HLA, siglas en inglés de antígeno leucocitario humano; IC total, irradiación corporal total; hematopoyéticas; LSN, límite superior de normalidad; TCMH, trasplante de células madre RC, remisión completa </a:t>
            </a:r>
          </a:p>
        </p:txBody>
      </p:sp>
      <p:grpSp>
        <p:nvGrpSpPr>
          <p:cNvPr id="10" name="Group 9"/>
          <p:cNvGrpSpPr/>
          <p:nvPr/>
        </p:nvGrpSpPr>
        <p:grpSpPr>
          <a:xfrm>
            <a:off x="736843" y="3087504"/>
            <a:ext cx="4544695" cy="2699092"/>
            <a:chOff x="736841" y="3600089"/>
            <a:chExt cx="4544695" cy="2520472"/>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9E09">
                    <a:lumMod val="75000"/>
                  </a:srgbClr>
                </a:solidFill>
                <a:effectLst/>
                <a:uLnTx/>
                <a:uFillTx/>
                <a:latin typeface="Arial" panose="020B0604020202020204"/>
                <a:ea typeface="+mn-ea"/>
                <a:cs typeface="+mn-cs"/>
              </a:endParaRPr>
            </a:p>
          </p:txBody>
        </p:sp>
        <p:sp>
          <p:nvSpPr>
            <p:cNvPr id="3" name="TextBox 2"/>
            <p:cNvSpPr txBox="1"/>
            <p:nvPr/>
          </p:nvSpPr>
          <p:spPr>
            <a:xfrm>
              <a:off x="856447" y="3706329"/>
              <a:ext cx="4305483" cy="24142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Relacionados con el trasplante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Donante no emparentado</a:t>
              </a:r>
            </a:p>
            <a:p>
              <a:pPr marL="285750" lvl="0" indent="-285750">
                <a:buFont typeface="Arial" panose="020B0604020202020204" pitchFamily="34" charset="0"/>
                <a:buChar char="•"/>
                <a:defRPr/>
              </a:pPr>
              <a:r>
                <a:rPr lang="en-GB" sz="1600" dirty="0" err="1"/>
                <a:t>Donante</a:t>
              </a:r>
              <a:r>
                <a:rPr lang="en-GB" sz="1600" dirty="0"/>
                <a:t> no HLA </a:t>
              </a:r>
              <a:r>
                <a:rPr lang="en-GB" sz="1600" dirty="0" err="1"/>
                <a:t>idéntico</a:t>
              </a:r>
              <a:endParaRPr lang="en-GB" sz="1600"/>
            </a:p>
            <a:p>
              <a:pPr marL="285750" lvl="0" indent="-285750">
                <a:buFont typeface="Arial" panose="020B0604020202020204" pitchFamily="34" charset="0"/>
                <a:buChar char="•"/>
                <a:defRPr/>
              </a:pPr>
              <a:r>
                <a:rPr kumimoji="0" lang="es-E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Trasplante </a:t>
              </a: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sin reducción de linfocitos 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Régimen de acondicionamiento mieloablativo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Régimen basado en la administración de busulfán oral o a altas dosis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Régimen basado en IC total a altas dosis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Segundo TCMH</a:t>
              </a:r>
            </a:p>
          </p:txBody>
        </p:sp>
      </p:grpSp>
      <p:grpSp>
        <p:nvGrpSpPr>
          <p:cNvPr id="12" name="Group 11"/>
          <p:cNvGrpSpPr/>
          <p:nvPr/>
        </p:nvGrpSpPr>
        <p:grpSpPr>
          <a:xfrm>
            <a:off x="5423442" y="3087504"/>
            <a:ext cx="6098243" cy="2694731"/>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59E09">
                    <a:lumMod val="75000"/>
                  </a:srgbClr>
                </a:solidFill>
                <a:effectLst/>
                <a:uLnTx/>
                <a:uFillTx/>
                <a:latin typeface="Arial" panose="020B0604020202020204"/>
                <a:ea typeface="+mn-ea"/>
                <a:cs typeface="+mn-cs"/>
              </a:endParaRPr>
            </a:p>
          </p:txBody>
        </p:sp>
        <p:sp>
          <p:nvSpPr>
            <p:cNvPr id="4" name="TextBox 3"/>
            <p:cNvSpPr txBox="1"/>
            <p:nvPr/>
          </p:nvSpPr>
          <p:spPr>
            <a:xfrm>
              <a:off x="5506352" y="3704241"/>
              <a:ext cx="6015333" cy="23857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Relacionados con el paciente y la enfermedad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Edad avanzada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Puntuación de Karnofsky inferior al 90%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Síndrome metabólico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Mujer en tratamiento con noretisterona</a:t>
              </a: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Enfermedad avanzada </a:t>
              </a:r>
              <a:r>
                <a:rPr lang="es-ES" sz="1600"/>
                <a:t>(más allá de una segunda RC, en recidiva o refractaria)</a:t>
              </a:r>
            </a:p>
            <a:p>
              <a:pPr marL="285750" lvl="0" indent="-285750">
                <a:buFont typeface="Arial" panose="020B0604020202020204" pitchFamily="34" charset="0"/>
                <a:buChar char="•"/>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Talasemia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Factores genéticos (polimorfismo GSTM1, alelo C282Y, haplotipo </a:t>
              </a:r>
              <a:r>
                <a:rPr kumimoji="0" lang="es-ES" sz="16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MTHFR</a:t>
              </a: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677CC/1298CC)</a:t>
              </a:r>
            </a:p>
          </p:txBody>
        </p:sp>
      </p:grpSp>
      <p:grpSp>
        <p:nvGrpSpPr>
          <p:cNvPr id="8" name="Group 7"/>
          <p:cNvGrpSpPr/>
          <p:nvPr/>
        </p:nvGrpSpPr>
        <p:grpSpPr>
          <a:xfrm>
            <a:off x="736843" y="1339859"/>
            <a:ext cx="10670957" cy="2176271"/>
            <a:chOff x="736843" y="1946034"/>
            <a:chExt cx="10670957" cy="2176271"/>
          </a:xfrm>
        </p:grpSpPr>
        <p:sp>
          <p:nvSpPr>
            <p:cNvPr id="11" name="Rectangle: Rounded Corners 10"/>
            <p:cNvSpPr/>
            <p:nvPr/>
          </p:nvSpPr>
          <p:spPr>
            <a:xfrm>
              <a:off x="736843" y="1946034"/>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TextBox 4"/>
            <p:cNvSpPr txBox="1"/>
            <p:nvPr/>
          </p:nvSpPr>
          <p:spPr>
            <a:xfrm>
              <a:off x="856447" y="2029424"/>
              <a:ext cx="9312020" cy="2092881"/>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Hepáticos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Transaminasas &gt; 2,5 LSN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Bilirrubina sérica &gt; 1,5 LSN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Cirrosis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Hepatitis viral activa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57188" marR="0" lvl="0"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Irradiación abdominal o hepática</a:t>
              </a:r>
            </a:p>
            <a:p>
              <a:pPr marL="357188" marR="0" lvl="0"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a:ln>
                    <a:noFill/>
                  </a:ln>
                  <a:solidFill>
                    <a:srgbClr val="000000"/>
                  </a:solidFill>
                  <a:effectLst/>
                  <a:uLnTx/>
                  <a:uFillTx/>
                  <a:latin typeface="Arial" panose="020B0604020202020204"/>
                  <a:ea typeface="+mn-ea"/>
                  <a:cs typeface="+mn-cs"/>
                </a:rPr>
                <a:t>Administración anterior de g</a:t>
              </a: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emtuzumab</a:t>
              </a:r>
              <a:r>
                <a:rPr kumimoji="0" lang="es-ES" sz="1800" b="0" i="0" u="none" strike="noStrike" kern="1200" cap="none" spc="0" normalizeH="0" baseline="0" noProof="0">
                  <a:ln>
                    <a:noFill/>
                  </a:ln>
                  <a:solidFill>
                    <a:srgbClr val="000000"/>
                  </a:solidFill>
                  <a:effectLst/>
                  <a:uLnTx/>
                  <a:uFillTx/>
                  <a:latin typeface="Arial" panose="020B0604020202020204"/>
                  <a:ea typeface="+mn-ea"/>
                  <a:cs typeface="+mn-cs"/>
                </a:rPr>
                <a:t> </a:t>
              </a: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ozogamicina o inotuzumab ozogamicina</a:t>
              </a:r>
            </a:p>
            <a:p>
              <a:pPr marL="357188" marR="0" lvl="0"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Medicamentos hepatotóxicos</a:t>
              </a:r>
            </a:p>
            <a:p>
              <a:pPr marL="357188" marR="0" lvl="0"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Sobrecarga de hierro</a:t>
              </a:r>
            </a:p>
          </p:txBody>
        </p:sp>
      </p:grpSp>
    </p:spTree>
    <p:extLst>
      <p:ext uri="{BB962C8B-B14F-4D97-AF65-F5344CB8AC3E}">
        <p14:creationId xmlns:p14="http://schemas.microsoft.com/office/powerpoint/2010/main" val="2248668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s-ES" dirty="0"/>
              <a:t>EBMT, siglas en inglés de la Sociedad Europea de Trasplante de Sangre y Médula Ósea; </a:t>
            </a:r>
            <a:br>
              <a:rPr lang="es-ES" dirty="0"/>
            </a:br>
            <a:r>
              <a:rPr lang="es-ES" dirty="0"/>
              <a:t>EVO, enfermedad </a:t>
            </a:r>
            <a:r>
              <a:rPr lang="es-ES" dirty="0" err="1"/>
              <a:t>venooclusiva</a:t>
            </a:r>
            <a:r>
              <a:rPr lang="es-ES" dirty="0"/>
              <a:t>; TCMH, trasplante de células madre hematopoyéticas </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Según los criterios de diagnóstico revisados por el EBMT para la EVO, la diálisis y una creatinemia ≥2 veces la basal en el momento del TCMH se utilizan para definir el fallo renal, junto con un aclaramiento de creatinina ≤50% del nivel en el momento del TCMH</a:t>
            </a:r>
          </a:p>
        </p:txBody>
      </p:sp>
    </p:spTree>
    <p:extLst>
      <p:ext uri="{BB962C8B-B14F-4D97-AF65-F5344CB8AC3E}">
        <p14:creationId xmlns:p14="http://schemas.microsoft.com/office/powerpoint/2010/main" val="765652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s-ES" dirty="0"/>
              <a:t>EVO, enfermedad </a:t>
            </a:r>
            <a:r>
              <a:rPr lang="es-ES" dirty="0" err="1"/>
              <a:t>venooclusiva</a:t>
            </a:r>
            <a:endParaRPr lang="es-ES" dirty="0"/>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Correcto</a:t>
            </a:r>
          </a:p>
        </p:txBody>
      </p:sp>
      <p:sp>
        <p:nvSpPr>
          <p:cNvPr id="7"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 paciente cumple dos criterios de clasificación de EVO grave: duplicación del nivel de bilirrubina en 48 horas y aumento de peso de ≥5%</a:t>
            </a:r>
          </a:p>
        </p:txBody>
      </p:sp>
    </p:spTree>
    <p:extLst>
      <p:ext uri="{BB962C8B-B14F-4D97-AF65-F5344CB8AC3E}">
        <p14:creationId xmlns:p14="http://schemas.microsoft.com/office/powerpoint/2010/main" val="38883249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7"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400" b="0" i="0" u="none" strike="noStrike" kern="1200" cap="none" spc="0" normalizeH="0" baseline="0" noProof="0" dirty="0">
                <a:ln>
                  <a:noFill/>
                </a:ln>
                <a:solidFill>
                  <a:srgbClr val="96CA12"/>
                </a:solidFill>
                <a:effectLst/>
                <a:uLnTx/>
                <a:uFillTx/>
                <a:latin typeface="Arial" pitchFamily="34" charset="0"/>
                <a:ea typeface="+mj-ea"/>
                <a:cs typeface="Arial" pitchFamily="34" charset="0"/>
              </a:rPr>
              <a:t>Incorrecto</a:t>
            </a:r>
          </a:p>
        </p:txBody>
      </p:sp>
      <p:sp>
        <p:nvSpPr>
          <p:cNvPr id="8" name="Subtitle 4"/>
          <p:cNvSpPr txBox="1">
            <a:spLocks/>
          </p:cNvSpPr>
          <p:nvPr/>
        </p:nvSpPr>
        <p:spPr>
          <a:xfrm>
            <a:off x="973667" y="3886200"/>
            <a:ext cx="10244666"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Vuelva a intentarlo</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ES" sz="2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6489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p:cNvSpPr>
            <a:spLocks noGrp="1"/>
          </p:cNvSpPr>
          <p:nvPr>
            <p:ph type="title"/>
          </p:nvPr>
        </p:nvSpPr>
        <p:spPr/>
        <p:txBody>
          <a:bodyPr>
            <a:normAutofit/>
          </a:bodyPr>
          <a:lstStyle/>
          <a:p>
            <a:r>
              <a:rPr lang="es-ES"/>
              <a:t>Factores de riesgos de EVO antes del trasplante</a:t>
            </a:r>
          </a:p>
        </p:txBody>
      </p:sp>
      <p:sp>
        <p:nvSpPr>
          <p:cNvPr id="16" name="Text Placeholder 15"/>
          <p:cNvSpPr>
            <a:spLocks noGrp="1"/>
          </p:cNvSpPr>
          <p:nvPr>
            <p:ph type="body" sz="quarter" idx="10"/>
          </p:nvPr>
        </p:nvSpPr>
        <p:spPr/>
        <p:txBody>
          <a:bodyPr/>
          <a:lstStyle/>
          <a:p>
            <a:r>
              <a:rPr lang="es-ES"/>
              <a:t>Dalle JH, Giralt SA. </a:t>
            </a:r>
            <a:r>
              <a:rPr lang="es-ES" i="1" dirty="0"/>
              <a:t>Biol Blood Marrow Transplant </a:t>
            </a:r>
            <a:r>
              <a:rPr lang="es-ES"/>
              <a:t>2016;22:400–9</a:t>
            </a:r>
          </a:p>
        </p:txBody>
      </p:sp>
      <p:sp>
        <p:nvSpPr>
          <p:cNvPr id="17" name="Text Placeholder 16"/>
          <p:cNvSpPr>
            <a:spLocks noGrp="1"/>
          </p:cNvSpPr>
          <p:nvPr>
            <p:ph type="body" sz="quarter" idx="11"/>
          </p:nvPr>
        </p:nvSpPr>
        <p:spPr>
          <a:xfrm>
            <a:off x="4461164" y="6495526"/>
            <a:ext cx="7634843" cy="288925"/>
          </a:xfrm>
        </p:spPr>
        <p:txBody>
          <a:bodyPr/>
          <a:lstStyle/>
          <a:p>
            <a:r>
              <a:rPr lang="es-ES" dirty="0"/>
              <a:t>*</a:t>
            </a:r>
            <a:r>
              <a:rPr lang="es-ES" dirty="0" err="1"/>
              <a:t>Odds</a:t>
            </a:r>
            <a:r>
              <a:rPr lang="es-ES" dirty="0"/>
              <a:t> ratio, probabilidad de desarrollar EVO, en comparación con pacientes no expuestos al factor de riesgo.</a:t>
            </a:r>
          </a:p>
          <a:p>
            <a:r>
              <a:rPr lang="es-ES" dirty="0"/>
              <a:t>EC, estado clínico; EVO, enfermedad </a:t>
            </a:r>
            <a:r>
              <a:rPr lang="es-ES" dirty="0" err="1"/>
              <a:t>venooclusiva</a:t>
            </a:r>
            <a:r>
              <a:rPr lang="es-ES" dirty="0"/>
              <a:t>;</a:t>
            </a:r>
          </a:p>
          <a:p>
            <a:r>
              <a:rPr lang="es-ES" dirty="0"/>
              <a:t>KPS, escala </a:t>
            </a:r>
            <a:r>
              <a:rPr lang="es-ES" dirty="0" err="1"/>
              <a:t>Karnofsky</a:t>
            </a:r>
            <a:r>
              <a:rPr lang="es-ES" dirty="0"/>
              <a:t>; TCMH, trasplante de células madre hematopoyéticas </a:t>
            </a:r>
          </a:p>
        </p:txBody>
      </p:sp>
      <p:graphicFrame>
        <p:nvGraphicFramePr>
          <p:cNvPr id="3" name="Content Placeholder 5"/>
          <p:cNvGraphicFramePr>
            <a:graphicFrameLocks/>
          </p:cNvGraphicFramePr>
          <p:nvPr>
            <p:extLst>
              <p:ext uri="{D42A27DB-BD31-4B8C-83A1-F6EECF244321}">
                <p14:modId xmlns:p14="http://schemas.microsoft.com/office/powerpoint/2010/main" val="2850882332"/>
              </p:ext>
            </p:extLst>
          </p:nvPr>
        </p:nvGraphicFramePr>
        <p:xfrm>
          <a:off x="1744134" y="2317408"/>
          <a:ext cx="8746067" cy="3901440"/>
        </p:xfrm>
        <a:graphic>
          <a:graphicData uri="http://schemas.openxmlformats.org/drawingml/2006/table">
            <a:tbl>
              <a:tblPr firstRow="1" bandRow="1">
                <a:tableStyleId>{5C22544A-7EE6-4342-B048-85BDC9FD1C3A}</a:tableStyleId>
              </a:tblPr>
              <a:tblGrid>
                <a:gridCol w="5149725">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01270">
                  <a:extLst>
                    <a:ext uri="{9D8B030D-6E8A-4147-A177-3AD203B41FA5}">
                      <a16:colId xmlns:a16="http://schemas.microsoft.com/office/drawing/2014/main" val="20003"/>
                    </a:ext>
                  </a:extLst>
                </a:gridCol>
                <a:gridCol w="1175872">
                  <a:extLst>
                    <a:ext uri="{9D8B030D-6E8A-4147-A177-3AD203B41FA5}">
                      <a16:colId xmlns:a16="http://schemas.microsoft.com/office/drawing/2014/main" val="20004"/>
                    </a:ext>
                  </a:extLst>
                </a:gridCol>
              </a:tblGrid>
              <a:tr h="222312">
                <a:tc>
                  <a:txBody>
                    <a:bodyPr/>
                    <a:lstStyle/>
                    <a:p>
                      <a:pPr algn="l"/>
                      <a:r>
                        <a:rPr lang="en-GB" sz="1400" dirty="0"/>
                        <a:t>Factores de riesgos antes del trasplante</a:t>
                      </a:r>
                      <a:endParaRPr lang="es-ES" sz="1400" dirty="0">
                        <a:solidFill>
                          <a:schemeClr val="accent5"/>
                        </a:solidFill>
                        <a:latin typeface="Arial" pitchFamily="34" charset="0"/>
                        <a:cs typeface="Arial" pitchFamily="34" charset="0"/>
                      </a:endParaRPr>
                    </a:p>
                  </a:txBody>
                  <a:tcPr marL="91670" marR="91670"/>
                </a:tc>
                <a:tc>
                  <a:txBody>
                    <a:bodyPr/>
                    <a:lstStyle/>
                    <a:p>
                      <a:pPr algn="ctr"/>
                      <a:r>
                        <a:rPr lang="es-ES" sz="1400" dirty="0">
                          <a:solidFill>
                            <a:schemeClr val="bg1"/>
                          </a:solidFill>
                          <a:latin typeface="Arial" pitchFamily="34" charset="0"/>
                        </a:rPr>
                        <a:t>Adultos</a:t>
                      </a:r>
                    </a:p>
                  </a:txBody>
                  <a:tcPr marL="91670" marR="91670"/>
                </a:tc>
                <a:tc>
                  <a:txBody>
                    <a:bodyPr/>
                    <a:lstStyle/>
                    <a:p>
                      <a:pPr algn="ctr"/>
                      <a:r>
                        <a:rPr lang="es-ES" sz="1400" dirty="0">
                          <a:solidFill>
                            <a:schemeClr val="bg1"/>
                          </a:solidFill>
                          <a:latin typeface="Arial" pitchFamily="34" charset="0"/>
                        </a:rPr>
                        <a:t>Niños</a:t>
                      </a:r>
                    </a:p>
                  </a:txBody>
                  <a:tcPr marL="91670" marR="91670"/>
                </a:tc>
                <a:tc>
                  <a:txBody>
                    <a:bodyPr/>
                    <a:lstStyle/>
                    <a:p>
                      <a:pPr algn="ctr"/>
                      <a:r>
                        <a:rPr lang="en-GB" sz="1400" dirty="0"/>
                        <a:t>Riesgo*</a:t>
                      </a:r>
                      <a:endParaRPr lang="es-ES" sz="1400" dirty="0">
                        <a:solidFill>
                          <a:schemeClr val="accent5"/>
                        </a:solidFill>
                        <a:latin typeface="Arial" pitchFamily="34" charset="0"/>
                        <a:cs typeface="Arial" pitchFamily="34" charset="0"/>
                      </a:endParaRPr>
                    </a:p>
                  </a:txBody>
                  <a:tcPr marL="91670" marR="91670"/>
                </a:tc>
                <a:extLst>
                  <a:ext uri="{0D108BD9-81ED-4DB2-BD59-A6C34878D82A}">
                    <a16:rowId xmlns:a16="http://schemas.microsoft.com/office/drawing/2014/main" val="10000"/>
                  </a:ext>
                </a:extLst>
              </a:tr>
              <a:tr h="0">
                <a:tc>
                  <a:txBody>
                    <a:bodyPr/>
                    <a:lstStyle/>
                    <a:p>
                      <a:pPr algn="l"/>
                      <a:r>
                        <a:rPr lang="en-GB" sz="1400" dirty="0"/>
                        <a:t>Enfermedad subyacente - mielodisplasia</a:t>
                      </a:r>
                      <a:endParaRPr lang="es-ES" sz="1400" b="0" dirty="0">
                        <a:solidFill>
                          <a:schemeClr val="accent5"/>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dirty="0"/>
                        <a:t>1,5</a:t>
                      </a:r>
                      <a:endParaRPr lang="es-ES"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a16="http://schemas.microsoft.com/office/drawing/2014/main" val="10001"/>
                  </a:ext>
                </a:extLst>
              </a:tr>
              <a:tr h="131651">
                <a:tc>
                  <a:txBody>
                    <a:bodyPr/>
                    <a:lstStyle/>
                    <a:p>
                      <a:pPr algn="l"/>
                      <a:r>
                        <a:rPr lang="en-GB" sz="1400" dirty="0"/>
                        <a:t>Enfermedad subyacente - enfermedades metabólicas congénitas</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tc>
                <a:tc>
                  <a:txBody>
                    <a:bodyPr/>
                    <a:lstStyle/>
                    <a:p>
                      <a:pPr algn="ctr"/>
                      <a:r>
                        <a:rPr lang="en-GB" sz="1400" dirty="0"/>
                        <a:t>1,8</a:t>
                      </a:r>
                      <a:endParaRPr lang="es-ES"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a16="http://schemas.microsoft.com/office/drawing/2014/main" val="10002"/>
                  </a:ext>
                </a:extLst>
              </a:tr>
              <a:tr h="0">
                <a:tc>
                  <a:txBody>
                    <a:bodyPr/>
                    <a:lstStyle/>
                    <a:p>
                      <a:pPr algn="l"/>
                      <a:r>
                        <a:rPr lang="en-GB" sz="1400" dirty="0"/>
                        <a:t>TCMH anterior</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tc>
                <a:tc>
                  <a:txBody>
                    <a:bodyPr/>
                    <a:lstStyle/>
                    <a:p>
                      <a:pPr algn="ctr"/>
                      <a:r>
                        <a:rPr lang="en-GB" sz="1400" dirty="0"/>
                        <a:t>1,9</a:t>
                      </a:r>
                      <a:endParaRPr lang="es-ES"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a16="http://schemas.microsoft.com/office/drawing/2014/main" val="10003"/>
                  </a:ext>
                </a:extLst>
              </a:tr>
              <a:tr h="0">
                <a:tc>
                  <a:txBody>
                    <a:bodyPr/>
                    <a:lstStyle/>
                    <a:p>
                      <a:pPr algn="l"/>
                      <a:r>
                        <a:rPr lang="en-GB" sz="1400" dirty="0" err="1"/>
                        <a:t>Antecedentes</a:t>
                      </a:r>
                      <a:r>
                        <a:rPr lang="en-GB" sz="1400" dirty="0"/>
                        <a:t> de </a:t>
                      </a:r>
                      <a:r>
                        <a:rPr lang="en-GB" sz="1400" dirty="0" err="1"/>
                        <a:t>enfermedad</a:t>
                      </a:r>
                      <a:r>
                        <a:rPr lang="en-GB" sz="1400" dirty="0"/>
                        <a:t> hepatica - hepatitis viral</a:t>
                      </a:r>
                      <a:endParaRPr lang="es-ES" sz="1400" b="0" dirty="0">
                        <a:solidFill>
                          <a:schemeClr val="accent5"/>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tc>
                <a:tc>
                  <a:txBody>
                    <a:bodyPr/>
                    <a:lstStyle/>
                    <a:p>
                      <a:pPr algn="ctr"/>
                      <a:r>
                        <a:rPr lang="en-GB" sz="1400" dirty="0"/>
                        <a:t>2,0</a:t>
                      </a:r>
                      <a:endParaRPr lang="es-ES" sz="1400" b="0" dirty="0">
                        <a:solidFill>
                          <a:schemeClr val="accent5"/>
                        </a:solidFill>
                        <a:latin typeface="Arial" pitchFamily="34" charset="0"/>
                        <a:cs typeface="Arial" pitchFamily="34" charset="0"/>
                      </a:endParaRPr>
                    </a:p>
                  </a:txBody>
                  <a:tcPr marL="91670" marR="91670">
                    <a:solidFill>
                      <a:srgbClr val="FFFF00"/>
                    </a:solidFill>
                  </a:tcPr>
                </a:tc>
                <a:extLst>
                  <a:ext uri="{0D108BD9-81ED-4DB2-BD59-A6C34878D82A}">
                    <a16:rowId xmlns:a16="http://schemas.microsoft.com/office/drawing/2014/main" val="10004"/>
                  </a:ext>
                </a:extLst>
              </a:tr>
              <a:tr h="0">
                <a:tc>
                  <a:txBody>
                    <a:bodyPr/>
                    <a:lstStyle/>
                    <a:p>
                      <a:r>
                        <a:rPr lang="en-GB" sz="1400" dirty="0"/>
                        <a:t>Enfermedad subyacente - leucemia</a:t>
                      </a:r>
                      <a:endParaRPr lang="es-ES" sz="1400" dirty="0">
                        <a:solidFill>
                          <a:schemeClr val="bg1">
                            <a:lumMod val="50000"/>
                          </a:schemeClr>
                        </a:solidFill>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tc>
                <a:tc>
                  <a:txBody>
                    <a:bodyPr/>
                    <a:lstStyle/>
                    <a:p>
                      <a:pPr algn="ctr"/>
                      <a:r>
                        <a:rPr lang="en-GB" sz="1400" dirty="0"/>
                        <a:t>2,2</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solidFill>
                      <a:srgbClr val="FFCC00"/>
                    </a:solidFill>
                  </a:tcPr>
                </a:tc>
                <a:extLst>
                  <a:ext uri="{0D108BD9-81ED-4DB2-BD59-A6C34878D82A}">
                    <a16:rowId xmlns:a16="http://schemas.microsoft.com/office/drawing/2014/main" val="10005"/>
                  </a:ext>
                </a:extLst>
              </a:tr>
              <a:tr h="0">
                <a:tc>
                  <a:txBody>
                    <a:bodyPr/>
                    <a:lstStyle/>
                    <a:p>
                      <a:r>
                        <a:rPr lang="en-GB" sz="1400" dirty="0">
                          <a:solidFill>
                            <a:schemeClr val="tx1"/>
                          </a:solidFill>
                        </a:rPr>
                        <a:t>Intervalo entre el diagnóstico de la enfermedad y el trasplante &gt; 12 meses</a:t>
                      </a: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chemeClr val="tx1"/>
                          </a:solidFill>
                          <a:latin typeface="Arial" pitchFamily="34" charset="0"/>
                          <a:sym typeface="Wingdings 2" panose="05020102010507070707" pitchFamily="18" charset="2"/>
                        </a:rPr>
                        <a:t></a:t>
                      </a:r>
                      <a:endParaRPr lang="es-ES" sz="1600" b="0" dirty="0">
                        <a:solidFill>
                          <a:schemeClr val="tx1"/>
                        </a:solidFill>
                        <a:latin typeface="Arial" pitchFamily="34" charset="0"/>
                        <a:cs typeface="Arial" pitchFamily="34" charset="0"/>
                      </a:endParaRPr>
                    </a:p>
                  </a:txBody>
                  <a:tcPr marL="91670" marR="91670" anchor="ctr"/>
                </a:tc>
                <a:tc>
                  <a:txBody>
                    <a:bodyPr/>
                    <a:lstStyle/>
                    <a:p>
                      <a:pPr algn="ctr"/>
                      <a:r>
                        <a:rPr lang="es-ES" sz="1400" dirty="0">
                          <a:solidFill>
                            <a:schemeClr val="tx1"/>
                          </a:solidFill>
                          <a:latin typeface="Arial" panose="020B0604020202020204" pitchFamily="34" charset="0"/>
                        </a:rPr>
                        <a:t>2,3</a:t>
                      </a:r>
                    </a:p>
                  </a:txBody>
                  <a:tcPr marL="91670" marR="91670" anchor="ctr">
                    <a:solidFill>
                      <a:srgbClr val="FFCC00"/>
                    </a:solidFill>
                  </a:tcPr>
                </a:tc>
                <a:extLst>
                  <a:ext uri="{0D108BD9-81ED-4DB2-BD59-A6C34878D82A}">
                    <a16:rowId xmlns:a16="http://schemas.microsoft.com/office/drawing/2014/main" val="10008"/>
                  </a:ext>
                </a:extLst>
              </a:tr>
              <a:tr h="0">
                <a:tc>
                  <a:txBody>
                    <a:bodyPr/>
                    <a:lstStyle/>
                    <a:p>
                      <a:r>
                        <a:rPr lang="en-GB" sz="1400" dirty="0"/>
                        <a:t>Deterioro de la función pulmonar</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algn="ctr"/>
                      <a:r>
                        <a:rPr lang="en-GB" sz="1400" dirty="0"/>
                        <a:t>2,4</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solidFill>
                      <a:srgbClr val="FFCC00"/>
                    </a:solidFill>
                  </a:tcPr>
                </a:tc>
                <a:extLst>
                  <a:ext uri="{0D108BD9-81ED-4DB2-BD59-A6C34878D82A}">
                    <a16:rowId xmlns:a16="http://schemas.microsoft.com/office/drawing/2014/main" val="3743105367"/>
                  </a:ext>
                </a:extLst>
              </a:tr>
              <a:tr h="0">
                <a:tc>
                  <a:txBody>
                    <a:bodyPr/>
                    <a:lstStyle/>
                    <a:p>
                      <a:r>
                        <a:rPr lang="en-GB" sz="1400" dirty="0"/>
                        <a:t>Antibióticos - vancomicina durante terapia citorreductora</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algn="ctr"/>
                      <a:r>
                        <a:rPr lang="en-GB" sz="1400" dirty="0"/>
                        <a:t>2,4</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solidFill>
                      <a:srgbClr val="FFCC00"/>
                    </a:solidFill>
                  </a:tcPr>
                </a:tc>
                <a:extLst>
                  <a:ext uri="{0D108BD9-81ED-4DB2-BD59-A6C34878D82A}">
                    <a16:rowId xmlns:a16="http://schemas.microsoft.com/office/drawing/2014/main" val="319034970"/>
                  </a:ext>
                </a:extLst>
              </a:tr>
              <a:tr h="0">
                <a:tc>
                  <a:txBody>
                    <a:bodyPr/>
                    <a:lstStyle/>
                    <a:p>
                      <a:pPr algn="l"/>
                      <a:r>
                        <a:rPr lang="en-GB" sz="1400" dirty="0"/>
                        <a:t>EC deficiente (KPS: &lt;90%)</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algn="ctr"/>
                      <a:r>
                        <a:rPr lang="en-GB" sz="1400" dirty="0"/>
                        <a:t>2,7</a:t>
                      </a:r>
                      <a:endParaRPr lang="es-ES" sz="1400" b="0" dirty="0">
                        <a:solidFill>
                          <a:schemeClr val="bg1">
                            <a:lumMod val="50000"/>
                          </a:schemeClr>
                        </a:solidFill>
                        <a:latin typeface="Arial" pitchFamily="34" charset="0"/>
                        <a:cs typeface="Arial" pitchFamily="34" charset="0"/>
                      </a:endParaRPr>
                    </a:p>
                  </a:txBody>
                  <a:tcPr marL="91670" marR="91670">
                    <a:solidFill>
                      <a:srgbClr val="FFCC00"/>
                    </a:solidFill>
                  </a:tcPr>
                </a:tc>
                <a:extLst>
                  <a:ext uri="{0D108BD9-81ED-4DB2-BD59-A6C34878D82A}">
                    <a16:rowId xmlns:a16="http://schemas.microsoft.com/office/drawing/2014/main" val="10006"/>
                  </a:ext>
                </a:extLst>
              </a:tr>
              <a:tr h="0">
                <a:tc>
                  <a:txBody>
                    <a:bodyPr/>
                    <a:lstStyle/>
                    <a:p>
                      <a:pPr algn="l"/>
                      <a:r>
                        <a:rPr lang="en-GB" sz="1400" dirty="0" err="1"/>
                        <a:t>Antecedentes</a:t>
                      </a:r>
                      <a:r>
                        <a:rPr lang="en-GB" sz="1400" dirty="0"/>
                        <a:t> de </a:t>
                      </a:r>
                      <a:r>
                        <a:rPr lang="en-GB" sz="1400" dirty="0" err="1"/>
                        <a:t>radiación</a:t>
                      </a:r>
                      <a:r>
                        <a:rPr lang="en-GB" sz="1400" dirty="0"/>
                        <a:t> abdominal</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algn="ctr"/>
                      <a:r>
                        <a:rPr lang="en-GB" sz="1400" baseline="0" dirty="0"/>
                        <a:t>2,9</a:t>
                      </a:r>
                      <a:endParaRPr lang="es-ES" sz="1400" b="0" baseline="0" dirty="0">
                        <a:solidFill>
                          <a:schemeClr val="bg1">
                            <a:lumMod val="50000"/>
                          </a:schemeClr>
                        </a:solidFill>
                        <a:latin typeface="Arial" pitchFamily="34" charset="0"/>
                        <a:cs typeface="Arial" pitchFamily="34" charset="0"/>
                      </a:endParaRPr>
                    </a:p>
                  </a:txBody>
                  <a:tcPr marL="91670" marR="91670">
                    <a:solidFill>
                      <a:srgbClr val="FFCC00"/>
                    </a:solidFill>
                  </a:tcPr>
                </a:tc>
                <a:extLst>
                  <a:ext uri="{0D108BD9-81ED-4DB2-BD59-A6C34878D82A}">
                    <a16:rowId xmlns:a16="http://schemas.microsoft.com/office/drawing/2014/main" val="10007"/>
                  </a:ext>
                </a:extLst>
              </a:tr>
            </a:tbl>
          </a:graphicData>
        </a:graphic>
      </p:graphicFrame>
      <p:sp>
        <p:nvSpPr>
          <p:cNvPr id="7" name="TextBox 6"/>
          <p:cNvSpPr txBox="1"/>
          <p:nvPr/>
        </p:nvSpPr>
        <p:spPr>
          <a:xfrm>
            <a:off x="5270184" y="1244676"/>
            <a:ext cx="1051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de EVO</a:t>
            </a:r>
          </a:p>
        </p:txBody>
      </p:sp>
      <p:sp>
        <p:nvSpPr>
          <p:cNvPr id="8" name="TextBox 7"/>
          <p:cNvSpPr txBox="1"/>
          <p:nvPr/>
        </p:nvSpPr>
        <p:spPr>
          <a:xfrm>
            <a:off x="1771518" y="1973131"/>
            <a:ext cx="74251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 riesgo</a:t>
            </a:r>
          </a:p>
        </p:txBody>
      </p:sp>
      <p:sp>
        <p:nvSpPr>
          <p:cNvPr id="9" name="TextBox 8"/>
          <p:cNvSpPr txBox="1"/>
          <p:nvPr/>
        </p:nvSpPr>
        <p:spPr>
          <a:xfrm>
            <a:off x="4968307" y="1973131"/>
            <a:ext cx="15985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moderado</a:t>
            </a:r>
          </a:p>
        </p:txBody>
      </p:sp>
      <p:sp>
        <p:nvSpPr>
          <p:cNvPr id="10" name="TextBox 9"/>
          <p:cNvSpPr txBox="1"/>
          <p:nvPr/>
        </p:nvSpPr>
        <p:spPr>
          <a:xfrm>
            <a:off x="8795272" y="1973131"/>
            <a:ext cx="133882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elevado</a:t>
            </a:r>
          </a:p>
        </p:txBody>
      </p:sp>
    </p:spTree>
    <p:extLst>
      <p:ext uri="{BB962C8B-B14F-4D97-AF65-F5344CB8AC3E}">
        <p14:creationId xmlns:p14="http://schemas.microsoft.com/office/powerpoint/2010/main" val="3089250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
              <a:t>Factores de riesgos de EVO antes del trasplante</a:t>
            </a:r>
          </a:p>
        </p:txBody>
      </p:sp>
      <p:sp>
        <p:nvSpPr>
          <p:cNvPr id="5" name="Text Placeholder 4"/>
          <p:cNvSpPr>
            <a:spLocks noGrp="1"/>
          </p:cNvSpPr>
          <p:nvPr>
            <p:ph type="body" sz="quarter" idx="10"/>
          </p:nvPr>
        </p:nvSpPr>
        <p:spPr/>
        <p:txBody>
          <a:bodyPr/>
          <a:lstStyle/>
          <a:p>
            <a:r>
              <a:rPr lang="es-ES"/>
              <a:t>Dalle JH, Giralt SA. </a:t>
            </a:r>
            <a:r>
              <a:rPr lang="es-ES" i="1" dirty="0"/>
              <a:t>Biol Blood Marrow Transplant </a:t>
            </a:r>
            <a:r>
              <a:rPr lang="es-ES"/>
              <a:t>2016;22:400–9</a:t>
            </a:r>
          </a:p>
        </p:txBody>
      </p:sp>
      <p:sp>
        <p:nvSpPr>
          <p:cNvPr id="6" name="Text Placeholder 5"/>
          <p:cNvSpPr>
            <a:spLocks noGrp="1"/>
          </p:cNvSpPr>
          <p:nvPr>
            <p:ph type="body" sz="quarter" idx="11"/>
          </p:nvPr>
        </p:nvSpPr>
        <p:spPr/>
        <p:txBody>
          <a:bodyPr/>
          <a:lstStyle/>
          <a:p>
            <a:r>
              <a:rPr lang="es-ES" dirty="0"/>
              <a:t>*</a:t>
            </a:r>
            <a:r>
              <a:rPr lang="es-ES" dirty="0" err="1"/>
              <a:t>Odds</a:t>
            </a:r>
            <a:r>
              <a:rPr lang="es-ES" dirty="0"/>
              <a:t> ratio, probabilidad de desarrollar EVO, en comparación con pacientes no expuestos al factor de riesgo.</a:t>
            </a:r>
          </a:p>
          <a:p>
            <a:r>
              <a:rPr lang="es-ES" dirty="0"/>
              <a:t>CMV, </a:t>
            </a:r>
            <a:r>
              <a:rPr lang="es-ES" dirty="0" err="1"/>
              <a:t>citomegalovirus</a:t>
            </a:r>
            <a:r>
              <a:rPr lang="es-ES" dirty="0"/>
              <a:t>; EVO, enfermedad </a:t>
            </a:r>
            <a:r>
              <a:rPr lang="es-ES" dirty="0" err="1"/>
              <a:t>venooclusiva</a:t>
            </a:r>
            <a:r>
              <a:rPr lang="es-ES" dirty="0"/>
              <a:t>; LMC, leucemia mieloide crónica </a:t>
            </a:r>
          </a:p>
        </p:txBody>
      </p:sp>
      <p:sp>
        <p:nvSpPr>
          <p:cNvPr id="16" name="Arrow: Right 5"/>
          <p:cNvSpPr/>
          <p:nvPr/>
        </p:nvSpPr>
        <p:spPr>
          <a:xfrm>
            <a:off x="1744134" y="1433248"/>
            <a:ext cx="8746065" cy="713232"/>
          </a:xfrm>
          <a:prstGeom prst="rightArrow">
            <a:avLst/>
          </a:prstGeom>
          <a:gradFill flip="none" rotWithShape="1">
            <a:gsLst>
              <a:gs pos="0">
                <a:srgbClr val="FFFF00"/>
              </a:gs>
              <a:gs pos="33000">
                <a:srgbClr val="FFC000"/>
              </a:gs>
              <a:gs pos="58000">
                <a:srgbClr val="FFC000"/>
              </a:gs>
              <a:gs pos="100000">
                <a:srgbClr val="FF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p:cNvSpPr txBox="1"/>
          <p:nvPr/>
        </p:nvSpPr>
        <p:spPr>
          <a:xfrm>
            <a:off x="5270184" y="1244676"/>
            <a:ext cx="10518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de EVO</a:t>
            </a:r>
          </a:p>
        </p:txBody>
      </p:sp>
      <p:sp>
        <p:nvSpPr>
          <p:cNvPr id="18" name="TextBox 17"/>
          <p:cNvSpPr txBox="1"/>
          <p:nvPr/>
        </p:nvSpPr>
        <p:spPr>
          <a:xfrm>
            <a:off x="1771518" y="1973131"/>
            <a:ext cx="74251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 riesgo</a:t>
            </a:r>
          </a:p>
        </p:txBody>
      </p:sp>
      <p:sp>
        <p:nvSpPr>
          <p:cNvPr id="19" name="TextBox 18"/>
          <p:cNvSpPr txBox="1"/>
          <p:nvPr/>
        </p:nvSpPr>
        <p:spPr>
          <a:xfrm>
            <a:off x="4968307" y="1973131"/>
            <a:ext cx="15985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moderado</a:t>
            </a:r>
          </a:p>
        </p:txBody>
      </p:sp>
      <p:sp>
        <p:nvSpPr>
          <p:cNvPr id="20" name="TextBox 19"/>
          <p:cNvSpPr txBox="1"/>
          <p:nvPr/>
        </p:nvSpPr>
        <p:spPr>
          <a:xfrm>
            <a:off x="8795272" y="1973131"/>
            <a:ext cx="133882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Riesgo elevado</a:t>
            </a:r>
          </a:p>
        </p:txBody>
      </p:sp>
      <p:graphicFrame>
        <p:nvGraphicFramePr>
          <p:cNvPr id="11" name="Content Placeholder 5"/>
          <p:cNvGraphicFramePr>
            <a:graphicFrameLocks/>
          </p:cNvGraphicFramePr>
          <p:nvPr>
            <p:extLst>
              <p:ext uri="{D42A27DB-BD31-4B8C-83A1-F6EECF244321}">
                <p14:modId xmlns:p14="http://schemas.microsoft.com/office/powerpoint/2010/main" val="3693047681"/>
              </p:ext>
            </p:extLst>
          </p:nvPr>
        </p:nvGraphicFramePr>
        <p:xfrm>
          <a:off x="1744134" y="2389128"/>
          <a:ext cx="8746067" cy="3596640"/>
        </p:xfrm>
        <a:graphic>
          <a:graphicData uri="http://schemas.openxmlformats.org/drawingml/2006/table">
            <a:tbl>
              <a:tblPr firstRow="1" bandRow="1">
                <a:tableStyleId>{5C22544A-7EE6-4342-B048-85BDC9FD1C3A}</a:tableStyleId>
              </a:tblPr>
              <a:tblGrid>
                <a:gridCol w="4464161">
                  <a:extLst>
                    <a:ext uri="{9D8B030D-6E8A-4147-A177-3AD203B41FA5}">
                      <a16:colId xmlns:a16="http://schemas.microsoft.com/office/drawing/2014/main" val="20000"/>
                    </a:ext>
                  </a:extLst>
                </a:gridCol>
                <a:gridCol w="1427302">
                  <a:extLst>
                    <a:ext uri="{9D8B030D-6E8A-4147-A177-3AD203B41FA5}">
                      <a16:colId xmlns:a16="http://schemas.microsoft.com/office/drawing/2014/main" val="20001"/>
                    </a:ext>
                  </a:extLst>
                </a:gridCol>
                <a:gridCol w="1427302">
                  <a:extLst>
                    <a:ext uri="{9D8B030D-6E8A-4147-A177-3AD203B41FA5}">
                      <a16:colId xmlns:a16="http://schemas.microsoft.com/office/drawing/2014/main" val="20003"/>
                    </a:ext>
                  </a:extLst>
                </a:gridCol>
                <a:gridCol w="1427302">
                  <a:extLst>
                    <a:ext uri="{9D8B030D-6E8A-4147-A177-3AD203B41FA5}">
                      <a16:colId xmlns:a16="http://schemas.microsoft.com/office/drawing/2014/main" val="20004"/>
                    </a:ext>
                  </a:extLst>
                </a:gridCol>
              </a:tblGrid>
              <a:tr h="222312">
                <a:tc>
                  <a:txBody>
                    <a:bodyPr/>
                    <a:lstStyle/>
                    <a:p>
                      <a:pPr algn="l"/>
                      <a:r>
                        <a:rPr lang="en-GB" sz="1400" dirty="0"/>
                        <a:t>Factores de riesgos antes del trasplante</a:t>
                      </a:r>
                      <a:endParaRPr lang="es-ES" sz="1400" dirty="0">
                        <a:solidFill>
                          <a:schemeClr val="accent5"/>
                        </a:solidFill>
                        <a:latin typeface="Arial" pitchFamily="34" charset="0"/>
                        <a:cs typeface="Arial" pitchFamily="34" charset="0"/>
                      </a:endParaRPr>
                    </a:p>
                  </a:txBody>
                  <a:tcPr marL="91670" marR="91670"/>
                </a:tc>
                <a:tc>
                  <a:txBody>
                    <a:bodyPr/>
                    <a:lstStyle/>
                    <a:p>
                      <a:pPr algn="ctr"/>
                      <a:r>
                        <a:rPr lang="es-ES" sz="1400" dirty="0">
                          <a:solidFill>
                            <a:schemeClr val="bg1"/>
                          </a:solidFill>
                          <a:latin typeface="Arial" pitchFamily="34" charset="0"/>
                        </a:rPr>
                        <a:t>Adultos</a:t>
                      </a:r>
                    </a:p>
                  </a:txBody>
                  <a:tcPr marL="91670" marR="91670"/>
                </a:tc>
                <a:tc>
                  <a:txBody>
                    <a:bodyPr/>
                    <a:lstStyle/>
                    <a:p>
                      <a:pPr algn="ctr"/>
                      <a:r>
                        <a:rPr lang="es-ES" sz="1400" dirty="0">
                          <a:solidFill>
                            <a:schemeClr val="bg1"/>
                          </a:solidFill>
                          <a:latin typeface="Arial" pitchFamily="34" charset="0"/>
                        </a:rPr>
                        <a:t>Niños</a:t>
                      </a:r>
                    </a:p>
                  </a:txBody>
                  <a:tcPr marL="91670" marR="91670"/>
                </a:tc>
                <a:tc>
                  <a:txBody>
                    <a:bodyPr/>
                    <a:lstStyle/>
                    <a:p>
                      <a:pPr algn="ctr"/>
                      <a:r>
                        <a:rPr lang="en-GB" sz="1400" dirty="0"/>
                        <a:t>Riesgo*</a:t>
                      </a:r>
                      <a:endParaRPr lang="es-ES" sz="1400" dirty="0">
                        <a:solidFill>
                          <a:schemeClr val="accent5"/>
                        </a:solidFill>
                        <a:latin typeface="Arial" pitchFamily="34" charset="0"/>
                        <a:cs typeface="Arial" pitchFamily="34" charset="0"/>
                      </a:endParaRPr>
                    </a:p>
                  </a:txBody>
                  <a:tcPr marL="91670" marR="91670"/>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chemeClr val="tx1"/>
                          </a:solidFill>
                          <a:latin typeface="Arial" pitchFamily="34" charset="0"/>
                        </a:rPr>
                        <a:t>Empeoramiento del estado de salud en los 30 días anteriores al trasplante - fiebre</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2,9</a:t>
                      </a:r>
                    </a:p>
                  </a:txBody>
                  <a:tcPr marL="91670" marR="91670" anchor="ctr">
                    <a:solidFill>
                      <a:srgbClr val="FFC000"/>
                    </a:solidFill>
                  </a:tcPr>
                </a:tc>
                <a:extLst>
                  <a:ext uri="{0D108BD9-81ED-4DB2-BD59-A6C34878D82A}">
                    <a16:rowId xmlns:a16="http://schemas.microsoft.com/office/drawing/2014/main" val="10001"/>
                  </a:ext>
                </a:extLst>
              </a:tr>
              <a:tr h="131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0" dirty="0">
                          <a:solidFill>
                            <a:schemeClr val="tx1"/>
                          </a:solidFill>
                          <a:latin typeface="Arial" pitchFamily="34" charset="0"/>
                        </a:rPr>
                        <a:t>Empeoramiento del estado de salud en los 30 días anteriores al trasplante - nutrición parenteral antes del trasplante</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3,0</a:t>
                      </a:r>
                    </a:p>
                  </a:txBody>
                  <a:tcPr marL="91670" marR="91670" anchor="ctr">
                    <a:solidFill>
                      <a:srgbClr val="FFC000"/>
                    </a:solidFill>
                  </a:tcPr>
                </a:tc>
                <a:extLst>
                  <a:ext uri="{0D108BD9-81ED-4DB2-BD59-A6C34878D82A}">
                    <a16:rowId xmlns:a16="http://schemas.microsoft.com/office/drawing/2014/main" val="10002"/>
                  </a:ext>
                </a:extLst>
              </a:tr>
              <a:tr h="0">
                <a:tc>
                  <a:txBody>
                    <a:bodyPr/>
                    <a:lstStyle/>
                    <a:p>
                      <a:pPr algn="l"/>
                      <a:r>
                        <a:rPr lang="en-GB" sz="1400" dirty="0"/>
                        <a:t>Positividad de CMV</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aseline="0" dirty="0"/>
                        <a:t>3,0</a:t>
                      </a:r>
                      <a:endParaRPr lang="es-ES" sz="1400" b="0" baseline="0" dirty="0">
                        <a:solidFill>
                          <a:schemeClr val="bg1">
                            <a:lumMod val="50000"/>
                          </a:schemeClr>
                        </a:solidFill>
                        <a:latin typeface="Arial" pitchFamily="34" charset="0"/>
                        <a:cs typeface="Arial" pitchFamily="34" charset="0"/>
                      </a:endParaRPr>
                    </a:p>
                  </a:txBody>
                  <a:tcPr marL="91670" marR="91670">
                    <a:solidFill>
                      <a:srgbClr val="FFC000"/>
                    </a:solidFill>
                  </a:tcPr>
                </a:tc>
                <a:extLst>
                  <a:ext uri="{0D108BD9-81ED-4DB2-BD59-A6C34878D82A}">
                    <a16:rowId xmlns:a16="http://schemas.microsoft.com/office/drawing/2014/main" val="10003"/>
                  </a:ext>
                </a:extLst>
              </a:tr>
              <a:tr h="0">
                <a:tc>
                  <a:txBody>
                    <a:bodyPr/>
                    <a:lstStyle/>
                    <a:p>
                      <a:pPr algn="l"/>
                      <a:r>
                        <a:rPr lang="es-ES" sz="1400" b="0" dirty="0">
                          <a:solidFill>
                            <a:schemeClr val="tx1"/>
                          </a:solidFill>
                          <a:latin typeface="Arial" pitchFamily="34" charset="0"/>
                        </a:rPr>
                        <a:t>LMC</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3,0</a:t>
                      </a:r>
                    </a:p>
                  </a:txBody>
                  <a:tcPr marL="91670" marR="91670">
                    <a:solidFill>
                      <a:srgbClr val="FFC000"/>
                    </a:solidFill>
                  </a:tcPr>
                </a:tc>
                <a:extLst>
                  <a:ext uri="{0D108BD9-81ED-4DB2-BD59-A6C34878D82A}">
                    <a16:rowId xmlns:a16="http://schemas.microsoft.com/office/drawing/2014/main" val="10004"/>
                  </a:ext>
                </a:extLst>
              </a:tr>
              <a:tr h="0">
                <a:tc>
                  <a:txBody>
                    <a:bodyPr/>
                    <a:lstStyle/>
                    <a:p>
                      <a:pPr algn="l"/>
                      <a:r>
                        <a:rPr lang="en-GB" sz="1400" dirty="0"/>
                        <a:t>Niveles de ferritina &gt; 1.000 ng/mL</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t>3,1</a:t>
                      </a:r>
                      <a:endParaRPr lang="es-ES" sz="1400" kern="1200" dirty="0">
                        <a:solidFill>
                          <a:schemeClr val="dk1"/>
                        </a:solidFill>
                        <a:latin typeface="+mn-lt"/>
                        <a:ea typeface="+mn-ea"/>
                        <a:cs typeface="+mn-cs"/>
                      </a:endParaRPr>
                    </a:p>
                  </a:txBody>
                  <a:tcPr marL="91670" marR="91670">
                    <a:solidFill>
                      <a:srgbClr val="FFC000"/>
                    </a:solidFill>
                  </a:tcPr>
                </a:tc>
                <a:extLst>
                  <a:ext uri="{0D108BD9-81ED-4DB2-BD59-A6C34878D82A}">
                    <a16:rowId xmlns:a16="http://schemas.microsoft.com/office/drawing/2014/main" val="10005"/>
                  </a:ext>
                </a:extLst>
              </a:tr>
              <a:tr h="0">
                <a:tc>
                  <a:txBody>
                    <a:bodyPr/>
                    <a:lstStyle/>
                    <a:p>
                      <a:pPr algn="l"/>
                      <a:r>
                        <a:rPr lang="es-ES" sz="1400" b="0" dirty="0">
                          <a:solidFill>
                            <a:schemeClr val="tx1"/>
                          </a:solidFill>
                          <a:latin typeface="Arial" pitchFamily="34" charset="0"/>
                        </a:rPr>
                        <a:t>Empeoramiento del estado de salud en los 30 días anteriores al trasplante - diarrea</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400" b="0" baseline="0" dirty="0">
                          <a:solidFill>
                            <a:schemeClr val="tx1"/>
                          </a:solidFill>
                          <a:latin typeface="Arial" pitchFamily="34" charset="0"/>
                        </a:rPr>
                        <a:t>3,2</a:t>
                      </a:r>
                    </a:p>
                  </a:txBody>
                  <a:tcPr marL="91670" marR="91670" anchor="ctr">
                    <a:solidFill>
                      <a:srgbClr val="FFC000"/>
                    </a:solidFill>
                  </a:tcPr>
                </a:tc>
                <a:extLst>
                  <a:ext uri="{0D108BD9-81ED-4DB2-BD59-A6C34878D82A}">
                    <a16:rowId xmlns:a16="http://schemas.microsoft.com/office/drawing/2014/main" val="10006"/>
                  </a:ext>
                </a:extLst>
              </a:tr>
              <a:tr h="0">
                <a:tc>
                  <a:txBody>
                    <a:bodyPr/>
                    <a:lstStyle/>
                    <a:p>
                      <a:pPr algn="l"/>
                      <a:r>
                        <a:rPr lang="es-ES" sz="1400" dirty="0">
                          <a:solidFill>
                            <a:schemeClr val="tx1"/>
                          </a:solidFill>
                          <a:latin typeface="Arial" panose="020B0604020202020204" pitchFamily="34" charset="0"/>
                        </a:rPr>
                        <a:t>Inmunodeficiencia</a:t>
                      </a: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latin typeface="+mn-lt"/>
                        </a:rPr>
                        <a:t>3,3</a:t>
                      </a:r>
                    </a:p>
                  </a:txBody>
                  <a:tcPr marL="91670" marR="91670">
                    <a:solidFill>
                      <a:srgbClr val="FFC000"/>
                    </a:solidFill>
                  </a:tcPr>
                </a:tc>
                <a:extLst>
                  <a:ext uri="{0D108BD9-81ED-4DB2-BD59-A6C34878D82A}">
                    <a16:rowId xmlns:a16="http://schemas.microsoft.com/office/drawing/2014/main" val="3743105367"/>
                  </a:ext>
                </a:extLst>
              </a:tr>
              <a:tr h="0">
                <a:tc>
                  <a:txBody>
                    <a:bodyPr/>
                    <a:lstStyle/>
                    <a:p>
                      <a:pPr algn="l"/>
                      <a:r>
                        <a:rPr lang="en-GB" sz="1400" dirty="0" err="1"/>
                        <a:t>Antecedentes</a:t>
                      </a:r>
                      <a:r>
                        <a:rPr lang="en-GB" sz="1400" dirty="0"/>
                        <a:t> de </a:t>
                      </a:r>
                      <a:r>
                        <a:rPr lang="en-GB" sz="1400" dirty="0" err="1"/>
                        <a:t>enfermedad</a:t>
                      </a:r>
                      <a:r>
                        <a:rPr lang="en-GB" sz="1400" dirty="0"/>
                        <a:t> </a:t>
                      </a:r>
                      <a:r>
                        <a:rPr lang="en-GB" sz="1400" dirty="0" err="1"/>
                        <a:t>hepática</a:t>
                      </a:r>
                      <a:endParaRPr lang="es-ES" sz="1400" dirty="0">
                        <a:solidFill>
                          <a:schemeClr val="bg1">
                            <a:lumMod val="50000"/>
                          </a:schemeClr>
                        </a:solidFill>
                        <a:latin typeface="Arial" panose="020B0604020202020204" pitchFamily="34" charset="0"/>
                        <a:cs typeface="Arial" panose="020B0604020202020204"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tx1"/>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itchFamily="34" charset="0"/>
                          <a:sym typeface="Wingdings 2" panose="05020102010507070707" pitchFamily="18" charset="2"/>
                        </a:rPr>
                        <a:t></a:t>
                      </a:r>
                      <a:endParaRPr lang="es-ES" sz="1400" b="0" dirty="0">
                        <a:solidFill>
                          <a:schemeClr val="bg1">
                            <a:lumMod val="50000"/>
                          </a:schemeClr>
                        </a:solidFill>
                        <a:latin typeface="Arial" pitchFamily="34" charset="0"/>
                        <a:cs typeface="Arial" pitchFamily="34" charset="0"/>
                      </a:endParaRPr>
                    </a:p>
                  </a:txBody>
                  <a:tcPr marL="91670" marR="9167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kern="1200" dirty="0"/>
                        <a:t>3,4</a:t>
                      </a:r>
                      <a:endParaRPr lang="es-ES" sz="1400" kern="1200" dirty="0">
                        <a:solidFill>
                          <a:schemeClr val="dk1"/>
                        </a:solidFill>
                        <a:latin typeface="+mn-lt"/>
                        <a:ea typeface="+mn-ea"/>
                        <a:cs typeface="+mn-cs"/>
                      </a:endParaRPr>
                    </a:p>
                  </a:txBody>
                  <a:tcPr marL="91670" marR="91670">
                    <a:solidFill>
                      <a:srgbClr val="FFC000"/>
                    </a:solidFill>
                  </a:tcPr>
                </a:tc>
                <a:extLst>
                  <a:ext uri="{0D108BD9-81ED-4DB2-BD59-A6C34878D82A}">
                    <a16:rowId xmlns:a16="http://schemas.microsoft.com/office/drawing/2014/main" val="319034970"/>
                  </a:ext>
                </a:extLst>
              </a:tr>
            </a:tbl>
          </a:graphicData>
        </a:graphic>
      </p:graphicFrame>
    </p:spTree>
    <p:extLst>
      <p:ext uri="{BB962C8B-B14F-4D97-AF65-F5344CB8AC3E}">
        <p14:creationId xmlns:p14="http://schemas.microsoft.com/office/powerpoint/2010/main" val="35071487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bc722e8b-b323-4866-b414-40bf2eef59ac"/>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a:themeElements>
    <a:clrScheme name="MyKE - Green">
      <a:dk1>
        <a:srgbClr val="000000"/>
      </a:dk1>
      <a:lt1>
        <a:sysClr val="window" lastClr="FFFFFF"/>
      </a:lt1>
      <a:dk2>
        <a:srgbClr val="000000"/>
      </a:dk2>
      <a:lt2>
        <a:srgbClr val="EEECE1"/>
      </a:lt2>
      <a:accent1>
        <a:srgbClr val="96CA12"/>
      </a:accent1>
      <a:accent2>
        <a:srgbClr val="E60060"/>
      </a:accent2>
      <a:accent3>
        <a:srgbClr val="F59E09"/>
      </a:accent3>
      <a:accent4>
        <a:srgbClr val="00979E"/>
      </a:accent4>
      <a:accent5>
        <a:srgbClr val="7B428F"/>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1_blank">
  <a:themeElements>
    <a:clrScheme name="MyKE - Green">
      <a:dk1>
        <a:srgbClr val="000000"/>
      </a:dk1>
      <a:lt1>
        <a:sysClr val="window" lastClr="FFFFFF"/>
      </a:lt1>
      <a:dk2>
        <a:srgbClr val="000000"/>
      </a:dk2>
      <a:lt2>
        <a:srgbClr val="EEECE1"/>
      </a:lt2>
      <a:accent1>
        <a:srgbClr val="96CA12"/>
      </a:accent1>
      <a:accent2>
        <a:srgbClr val="E60060"/>
      </a:accent2>
      <a:accent3>
        <a:srgbClr val="F59E09"/>
      </a:accent3>
      <a:accent4>
        <a:srgbClr val="00979E"/>
      </a:accent4>
      <a:accent5>
        <a:srgbClr val="7B428F"/>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905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2_blank">
  <a:themeElements>
    <a:clrScheme name="MyKE - orange">
      <a:dk1>
        <a:srgbClr val="000000"/>
      </a:dk1>
      <a:lt1>
        <a:sysClr val="window" lastClr="FFFFFF"/>
      </a:lt1>
      <a:dk2>
        <a:srgbClr val="000000"/>
      </a:dk2>
      <a:lt2>
        <a:srgbClr val="EEECE1"/>
      </a:lt2>
      <a:accent1>
        <a:srgbClr val="F59E09"/>
      </a:accent1>
      <a:accent2>
        <a:srgbClr val="00979E"/>
      </a:accent2>
      <a:accent3>
        <a:srgbClr val="7B428F"/>
      </a:accent3>
      <a:accent4>
        <a:srgbClr val="96CA12"/>
      </a:accent4>
      <a:accent5>
        <a:srgbClr val="E60060"/>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211FA7C122343943D0C15D2A149A4" ma:contentTypeVersion="1" ma:contentTypeDescription="Create a new document." ma:contentTypeScope="" ma:versionID="666f8110f639de87c191bb9f4fba245e">
  <xsd:schema xmlns:xsd="http://www.w3.org/2001/XMLSchema" xmlns:xs="http://www.w3.org/2001/XMLSchema" xmlns:p="http://schemas.microsoft.com/office/2006/metadata/properties" xmlns:ns1="http://schemas.microsoft.com/sharepoint/v3" targetNamespace="http://schemas.microsoft.com/office/2006/metadata/properties" ma:root="true" ma:fieldsID="d810986b036840e28274f9fca8f918e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5704521-0E04-4639-B45C-8B7E608B6C31}"/>
</file>

<file path=customXml/itemProps2.xml><?xml version="1.0" encoding="utf-8"?>
<ds:datastoreItem xmlns:ds="http://schemas.openxmlformats.org/officeDocument/2006/customXml" ds:itemID="{C70DFACD-D27D-4AAC-A427-16D3D5B02275}"/>
</file>

<file path=customXml/itemProps3.xml><?xml version="1.0" encoding="utf-8"?>
<ds:datastoreItem xmlns:ds="http://schemas.openxmlformats.org/officeDocument/2006/customXml" ds:itemID="{D34CE294-0E99-4E0D-96B1-312515D29E25}"/>
</file>

<file path=docProps/app.xml><?xml version="1.0" encoding="utf-8"?>
<Properties xmlns="http://schemas.openxmlformats.org/officeDocument/2006/extended-properties" xmlns:vt="http://schemas.openxmlformats.org/officeDocument/2006/docPropsVTypes">
  <Template/>
  <TotalTime>0</TotalTime>
  <Words>7674</Words>
  <Application>Microsoft Office PowerPoint</Application>
  <PresentationFormat>Widescreen</PresentationFormat>
  <Paragraphs>1130</Paragraphs>
  <Slides>72</Slides>
  <Notes>45</Notes>
  <HiddenSlides>27</HiddenSlides>
  <MMClips>1</MMClips>
  <ScaleCrop>false</ScaleCrop>
  <HeadingPairs>
    <vt:vector size="8" baseType="variant">
      <vt:variant>
        <vt:lpstr>Fonts Used</vt:lpstr>
      </vt:variant>
      <vt:variant>
        <vt:i4>7</vt:i4>
      </vt:variant>
      <vt:variant>
        <vt:lpstr>Theme</vt:lpstr>
      </vt:variant>
      <vt:variant>
        <vt:i4>3</vt:i4>
      </vt:variant>
      <vt:variant>
        <vt:lpstr>Slide Titles</vt:lpstr>
      </vt:variant>
      <vt:variant>
        <vt:i4>72</vt:i4>
      </vt:variant>
      <vt:variant>
        <vt:lpstr>Custom Shows</vt:lpstr>
      </vt:variant>
      <vt:variant>
        <vt:i4>26</vt:i4>
      </vt:variant>
    </vt:vector>
  </HeadingPairs>
  <TitlesOfParts>
    <vt:vector size="108" baseType="lpstr">
      <vt:lpstr>ＭＳ Ｐゴシック</vt:lpstr>
      <vt:lpstr>Arial</vt:lpstr>
      <vt:lpstr>Calibri</vt:lpstr>
      <vt:lpstr>Comic Sans MS</vt:lpstr>
      <vt:lpstr>Times</vt:lpstr>
      <vt:lpstr>Trebuchet MS</vt:lpstr>
      <vt:lpstr>Wingdings 2</vt:lpstr>
      <vt:lpstr>blank</vt:lpstr>
      <vt:lpstr>1_blank</vt:lpstr>
      <vt:lpstr>2_blank</vt:lpstr>
      <vt:lpstr>Manejo activo de la enfermedad venooclusiva (EVO) </vt:lpstr>
      <vt:lpstr>Índice</vt:lpstr>
      <vt:lpstr>Cómo usar los módulos del programa formativo sobre enfermedad venooclusiva (EVO)</vt:lpstr>
      <vt:lpstr>Módulo 3: Diagnóstico de la  enfermedad venooclusiva</vt:lpstr>
      <vt:lpstr>Objetivos de aprendizaje</vt:lpstr>
      <vt:lpstr>Enfermedad venooclusiva hepática (EVOH)</vt:lpstr>
      <vt:lpstr>Factores de riesgo para la aparición de la EVO en adultos</vt:lpstr>
      <vt:lpstr>Factores de riesgos de EVO antes del trasplante</vt:lpstr>
      <vt:lpstr>Factores de riesgos de EVO antes del trasplante</vt:lpstr>
      <vt:lpstr>Factores de riesgos de EVO antes del trasplante</vt:lpstr>
      <vt:lpstr>Factores de riesgos de EVO relacionados con el trasplante</vt:lpstr>
      <vt:lpstr>Factores de riesgos de EVO relacionados con el trasplante</vt:lpstr>
      <vt:lpstr>Cuadro clínico de EVO en adultos</vt:lpstr>
      <vt:lpstr>Cuadro clínico de EVO en niños</vt:lpstr>
      <vt:lpstr>El riesgo de muerte es al menos cuatro veces superior en niños con EVO que sin EVO</vt:lpstr>
      <vt:lpstr>Diagnóstico diferencial de la EVO</vt:lpstr>
      <vt:lpstr>La EVO se diagnosticada convencionalmente mediante criterios clínicos</vt:lpstr>
      <vt:lpstr>Limitaciones de los criterios de Seattle y Baltimore</vt:lpstr>
      <vt:lpstr>La EVO puede clasificarse también por su gravedad</vt:lpstr>
      <vt:lpstr>Justificación de la revisión de los criterios de diagnóstico y clasificación de la gravedad de la EVO en adultos</vt:lpstr>
      <vt:lpstr>Criterios revisados del EBMT para el diagnóstico de EVO en adultos</vt:lpstr>
      <vt:lpstr>Criterios revisados del EBMT para el diagnóstico de EVO en adultos</vt:lpstr>
      <vt:lpstr>Criterios revisados del EBMT para la clasificación de la gravedad de la EVO en adultos</vt:lpstr>
      <vt:lpstr>Criterios revisados del EBMT para la clasificación de la gravedad de la EVO en adultos</vt:lpstr>
      <vt:lpstr>Criterios revisados del EBMT para la clasificación de la gravedad de la EVO en adultos</vt:lpstr>
      <vt:lpstr>Indicadores EBMT de gravedad de la EVO en adultos</vt:lpstr>
      <vt:lpstr>Criterios revisados del EBMT para el diagnóstico de la EVO: definición de DMO/FMO en adultos</vt:lpstr>
      <vt:lpstr>Recomendaciones para la prevención de la EVO en receptores de TCMH</vt:lpstr>
      <vt:lpstr>Fármacos implicados en la EVO</vt:lpstr>
      <vt:lpstr>Riesgo de EVO con nuevas terapias - inotuzumab ozogamicina</vt:lpstr>
      <vt:lpstr>Inotuzumab ozogamicina e incidencia de la EVO</vt:lpstr>
      <vt:lpstr>Inotuzumab ozogamicina e incidencia de la EVO</vt:lpstr>
      <vt:lpstr>La Incidencia de EVO varía según los criterios diagnósticos utilizados y la población de pacientes</vt:lpstr>
      <vt:lpstr>Incidencia de la EVO según la gravedad de la enfermedad</vt:lpstr>
      <vt:lpstr> Entrevista con el doctor Richardson sobre la EVO </vt:lpstr>
      <vt:lpstr>Resumen sobre el diagnóstico de EVO</vt:lpstr>
      <vt:lpstr>Preguntas de autoevaluación</vt:lpstr>
      <vt:lpstr>Preguntas de autoevaluación</vt:lpstr>
      <vt:lpstr>Preguntas de autoevaluación</vt:lpstr>
      <vt:lpstr>Preguntas de autoevaluación</vt:lpstr>
      <vt:lpstr>Preguntas de autoevaluación</vt:lpstr>
      <vt:lpstr>Preguntas de autoevaluación</vt:lpstr>
      <vt:lpstr>Preguntas de autoevaluación</vt:lpstr>
      <vt:lpstr>Preguntas de autoevaluación</vt:lpstr>
      <vt:lpstr>Preguntas de autoevaluación</vt:lpstr>
      <vt:lpstr>Presentación clínica de EVO</vt:lpstr>
      <vt:lpstr>Presentación clínica de EVO</vt:lpstr>
      <vt:lpstr>Presentación clínica de EVO</vt:lpstr>
      <vt:lpstr>Diagnóstico diferencial de la EVO</vt:lpstr>
      <vt:lpstr>Criterios de clasificación revisados del EBMT de la gravedad de la EVO</vt:lpstr>
      <vt:lpstr>Criterios revisados del EBMT para la clasificación de la gravedad de la EVO en adultos</vt:lpstr>
      <vt:lpstr>Criterios revisados del EBMT para la clasificación de la gravedad de la EVO en adultos</vt:lpstr>
      <vt:lpstr>Justificación de la inclusión de los factores de riesgo </vt:lpstr>
      <vt:lpstr>Incidencia de la EVO</vt:lpstr>
      <vt:lpstr>Incidencia de la EVO</vt:lpstr>
      <vt:lpstr>Indicadores de gravedad de EVO del EBMT:  nivel de bilirrubina</vt:lpstr>
      <vt:lpstr>Indicadores de gravedad de EVO del EBMT:  función hepática (transaminasas)</vt:lpstr>
      <vt:lpstr>Indicadores de gravedad de EVO del EBMT: función renal </vt:lpstr>
      <vt:lpstr>Indicadores de gravedad de EVO del EBMT: ritmo de aumento de peso</vt:lpstr>
      <vt:lpstr>Indicadores de gravedad de EVO del EBMT: fallo multiorgánico</vt:lpstr>
      <vt:lpstr>Indicadores de gravedad de EVO del EBMT: cinética de la aparición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lpstr>Custom Show 2</vt:lpstr>
      <vt:lpstr>Custom Show 3</vt:lpstr>
      <vt:lpstr>Custom Show 4</vt:lpstr>
      <vt:lpstr>Custom Show 5</vt:lpstr>
      <vt:lpstr>Custom Show 6</vt:lpstr>
      <vt:lpstr>Custom Show 7</vt:lpstr>
      <vt:lpstr>Custom Show 8</vt:lpstr>
      <vt:lpstr>Bilirubin</vt:lpstr>
      <vt:lpstr>Transaminases</vt:lpstr>
      <vt:lpstr>Renal function</vt:lpstr>
      <vt:lpstr>Weight gain</vt:lpstr>
      <vt:lpstr>MOF</vt:lpstr>
      <vt:lpstr>Kinetics</vt:lpstr>
      <vt:lpstr>Custom Show 9</vt:lpstr>
      <vt:lpstr>Custom Show 10</vt:lpstr>
      <vt:lpstr>Incorrect</vt:lpstr>
      <vt:lpstr>Question 1</vt:lpstr>
      <vt:lpstr>Question 2</vt:lpstr>
      <vt:lpstr>Question 3</vt:lpstr>
      <vt:lpstr>Question 4</vt:lpstr>
      <vt:lpstr>Question 5</vt:lpstr>
      <vt:lpstr>Question 6</vt:lpstr>
      <vt:lpstr>Question 7</vt:lpstr>
      <vt:lpstr>Question 8</vt:lpstr>
      <vt:lpstr>Question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2017-02-17T14:18:00Z</dcterms:created>
  <dcterms:modified xsi:type="dcterms:W3CDTF">2017-07-31T15:07:43Z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0x010100A78211FA7C122343943D0C15D2A149A4</vt:lpwstr>
  </property>
</Properties>
</file>