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6" r:id="rId2"/>
    <p:sldMasterId id="2147483663" r:id="rId3"/>
  </p:sldMasterIdLst>
  <p:notesMasterIdLst>
    <p:notesMasterId r:id="rId32"/>
  </p:notesMasterIdLst>
  <p:sldIdLst>
    <p:sldId id="297" r:id="rId4"/>
    <p:sldId id="295" r:id="rId5"/>
    <p:sldId id="296" r:id="rId6"/>
    <p:sldId id="256" r:id="rId7"/>
    <p:sldId id="25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custShowLst>
    <p:custShow name="Custom Show 1" id="0">
      <p:sldLst>
        <p:sld r:id="rId31"/>
      </p:sldLst>
    </p:custShow>
    <p:custShow name="question 1" id="1">
      <p:sldLst>
        <p:sld r:id="rId24"/>
      </p:sldLst>
    </p:custShow>
    <p:custShow name="question 2" id="2">
      <p:sldLst>
        <p:sld r:id="rId25"/>
      </p:sldLst>
    </p:custShow>
    <p:custShow name="question 3" id="3">
      <p:sldLst>
        <p:sld r:id="rId26"/>
      </p:sldLst>
    </p:custShow>
    <p:custShow name="question 4" id="4">
      <p:sldLst>
        <p:sld r:id="rId27"/>
      </p:sldLst>
    </p:custShow>
    <p:custShow name="question 5" id="5">
      <p:sldLst>
        <p:sld r:id="rId28"/>
      </p:sldLst>
    </p:custShow>
    <p:custShow name="question 6" id="6">
      <p:sldLst>
        <p:sld r:id="rId29"/>
      </p:sldLst>
    </p:custShow>
    <p:custShow name="incorrect" id="7">
      <p:sldLst>
        <p:sld r:id="rId3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9E"/>
    <a:srgbClr val="4AB6BB"/>
    <a:srgbClr val="007176"/>
    <a:srgbClr val="F7FEFF"/>
    <a:srgbClr val="EFFEFF"/>
    <a:srgbClr val="E5FEFF"/>
    <a:srgbClr val="F2F1F9"/>
    <a:srgbClr val="E9E8F4"/>
    <a:srgbClr val="FAF7F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5044" autoAdjust="0"/>
  </p:normalViewPr>
  <p:slideViewPr>
    <p:cSldViewPr>
      <p:cViewPr varScale="1">
        <p:scale>
          <a:sx n="101" d="100"/>
          <a:sy n="101" d="100"/>
        </p:scale>
        <p:origin x="12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9586-91E4-458D-AC87-F3C103A6BA0D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6D25-51C0-4F4A-BF89-FD91CDA85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7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 baseline="0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3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5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8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5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1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4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9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C79CD-5E28-41F0-B4C1-54EB3A4EF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21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:\FROM STUDIO\SylviaY\istock images\iStock_000001927127Mediu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53308" y="-2680693"/>
            <a:ext cx="6885385" cy="1219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22577" y="4653136"/>
            <a:ext cx="12214577" cy="220486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3" y="4801258"/>
            <a:ext cx="11760739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40" y="5018925"/>
            <a:ext cx="1473286" cy="1473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3" y="260648"/>
            <a:ext cx="2127044" cy="10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65904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65904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57551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128556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284693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7"/>
            <a:ext cx="12192000" cy="68556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068960"/>
            <a:ext cx="12192000" cy="37890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3" y="3493455"/>
            <a:ext cx="11760739" cy="187976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3" y="188640"/>
            <a:ext cx="2127044" cy="10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53365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7"/>
            <a:ext cx="12192000" cy="68556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2577" y="-27386"/>
            <a:ext cx="12214577" cy="432048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844675"/>
            <a:ext cx="10363200" cy="2016373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90" y="260648"/>
            <a:ext cx="829323" cy="16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8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65904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65904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52321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41497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389434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:\FROM STUDIO\SylviaY\istock images\iStock_000001927127Mediu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53308" y="-2680693"/>
            <a:ext cx="6885385" cy="1219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22577" y="-27386"/>
            <a:ext cx="12214577" cy="432048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40" y="192925"/>
            <a:ext cx="1473286" cy="1473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843644"/>
            <a:ext cx="10363200" cy="2088232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9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65904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65904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6885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9856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20126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:\FROM STUDIO\SylviaY\istock images\iStock_000001927127Mediu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53308" y="-2680693"/>
            <a:ext cx="6885385" cy="1219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22577" y="4653136"/>
            <a:ext cx="12214577" cy="220486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3" y="4801258"/>
            <a:ext cx="11760739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40" y="5018925"/>
            <a:ext cx="1473286" cy="1473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3" y="260648"/>
            <a:ext cx="2127044" cy="10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78" y="6495526"/>
            <a:ext cx="7296151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06244" y="6495526"/>
            <a:ext cx="729615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GB" dirty="0"/>
              <a:t>Footnotes to go here</a:t>
            </a:r>
          </a:p>
        </p:txBody>
      </p:sp>
    </p:spTree>
    <p:extLst>
      <p:ext uri="{BB962C8B-B14F-4D97-AF65-F5344CB8AC3E}">
        <p14:creationId xmlns:p14="http://schemas.microsoft.com/office/powerpoint/2010/main" val="353651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:\FROM STUDIO\SylviaY\istock images\iStock_000001927127Mediu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53308" y="-2680693"/>
            <a:ext cx="6885385" cy="1219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22577" y="-27386"/>
            <a:ext cx="12214577" cy="432048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40" y="192925"/>
            <a:ext cx="1473286" cy="1473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843644"/>
            <a:ext cx="10363200" cy="2088232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08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82764"/>
            <a:ext cx="10759330" cy="100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A2F8-2091-4704-8636-1416D657CC20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DC38-89CF-44EB-8064-78AA1F0D825F}" type="slidenum">
              <a:rPr lang="en-GB" smtClean="0"/>
              <a:t>‹#›</a:t>
            </a:fld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094690" y="100315"/>
            <a:ext cx="972000" cy="972000"/>
            <a:chOff x="11094690" y="100315"/>
            <a:chExt cx="972000" cy="972000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11094690" y="100315"/>
              <a:ext cx="972000" cy="972000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690" y="226315"/>
              <a:ext cx="720000" cy="720000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 userDrawn="1"/>
        </p:nvCxnSpPr>
        <p:spPr>
          <a:xfrm>
            <a:off x="0" y="1180480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20000">
                  <a:schemeClr val="accent2"/>
                </a:gs>
                <a:gs pos="0">
                  <a:schemeClr val="accent1"/>
                </a:gs>
                <a:gs pos="40000">
                  <a:schemeClr val="accent4"/>
                </a:gs>
                <a:gs pos="80000">
                  <a:schemeClr val="accent3"/>
                </a:gs>
                <a:gs pos="60000">
                  <a:schemeClr val="accent5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82764"/>
            <a:ext cx="10759330" cy="100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094690" y="100315"/>
            <a:ext cx="972000" cy="972000"/>
            <a:chOff x="11094690" y="100315"/>
            <a:chExt cx="972000" cy="972000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11094690" y="100315"/>
              <a:ext cx="972000" cy="972000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690" y="226315"/>
              <a:ext cx="720000" cy="720000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 userDrawn="1"/>
        </p:nvCxnSpPr>
        <p:spPr>
          <a:xfrm>
            <a:off x="0" y="1180480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20000">
                  <a:schemeClr val="accent2"/>
                </a:gs>
                <a:gs pos="0">
                  <a:schemeClr val="accent1"/>
                </a:gs>
                <a:gs pos="40000">
                  <a:schemeClr val="accent4"/>
                </a:gs>
                <a:gs pos="80000">
                  <a:schemeClr val="accent3"/>
                </a:gs>
                <a:gs pos="60000">
                  <a:schemeClr val="accent5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8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82764"/>
            <a:ext cx="11521280" cy="100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A2F8-2091-4704-8636-1416D657CC2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31/07/2017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DC38-89CF-44EB-8064-78AA1F0D825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80480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20000">
                  <a:schemeClr val="accent4"/>
                </a:gs>
                <a:gs pos="0">
                  <a:schemeClr val="accent1"/>
                </a:gs>
                <a:gs pos="40000">
                  <a:schemeClr val="accent2"/>
                </a:gs>
                <a:gs pos="80000">
                  <a:schemeClr val="accent5"/>
                </a:gs>
                <a:gs pos="6000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odule%204_VOD%20management%20FINAL%20approved.pptx#-1,4,Assessment and management of VOD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Module%201_HSCT%20FINAL%20approved.pptx#-1,4,Haematopoietic stem cell transplantati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odule%203_Clinical%20VOD%20FINAL%20approved.pptx#-1,4,Diagnosis of VOD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hyperlink" Target="Module%205_Case%20studies%20FINAL%20approved.pptx#-1,4,VOD case studies" TargetMode="External"/><Relationship Id="rId4" Type="http://schemas.openxmlformats.org/officeDocument/2006/relationships/hyperlink" Target="Module%202_VOD%20pathophysiology%20FINAL%20approved.pptx#-1,4,Pathophysiology of VOD" TargetMode="Externa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hyperlink" Target="M&#243;dulo%201_TCMH_ES.pptx#4. M&#243;dulo 1: Trasplante de c&#233;lulas  madre hematopoy&#233;tica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&#243;dulo%201_TCMH_ES.pptx#4. M&#243;dulo 1: Trasplante de c&#233;lulas  madre hematopoy&#233;ticas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hyperlink" Target="M&#243;dulo%201_TCMH_ES.pptx#4. M&#243;dulo 1: Trasplante de c&#233;lulas  madre hematopoy&#233;ticas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Manejo activo de la enfermedad venooclusiva (EVO)</a:t>
            </a:r>
            <a:br/>
            <a:endParaRPr lang="es-E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50953" y="4380885"/>
            <a:ext cx="1260000" cy="1260000"/>
            <a:chOff x="6732240" y="1043290"/>
            <a:chExt cx="972000" cy="972000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6732240" y="1043290"/>
              <a:ext cx="972000" cy="9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hlinkClick r:id="rId2" action="ppaction://hlinkpres?slideindex=4&amp;slidetitle=Haematopoietic stem cell transplantation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63" y="1078507"/>
              <a:ext cx="446078" cy="901567"/>
            </a:xfrm>
            <a:prstGeom prst="rect">
              <a:avLst/>
            </a:prstGeom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059253" y="4380885"/>
            <a:ext cx="1260000" cy="1260000"/>
            <a:chOff x="6732240" y="1043290"/>
            <a:chExt cx="972000" cy="9720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6732240" y="1043290"/>
              <a:ext cx="972000" cy="972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hlinkClick r:id="rId4" action="ppaction://hlinkpres?slideindex=4&amp;slidetitle=Pathophysiology of VOD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0" y="1169290"/>
              <a:ext cx="720000" cy="720000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67553" y="4380885"/>
            <a:ext cx="1260000" cy="1260000"/>
            <a:chOff x="11094690" y="100315"/>
            <a:chExt cx="972000" cy="972000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11094690" y="100315"/>
              <a:ext cx="972000" cy="972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hlinkClick r:id="rId6" action="ppaction://hlinkpres?slideindex=4&amp;slidetitle=Diagnosis of VOD"/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2776" y="154315"/>
              <a:ext cx="675828" cy="864000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875853" y="4380885"/>
            <a:ext cx="1260000" cy="1260000"/>
            <a:chOff x="11094690" y="100315"/>
            <a:chExt cx="972000" cy="9720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11094690" y="100315"/>
              <a:ext cx="972000" cy="972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hlinkClick r:id="rId8" action="ppaction://hlinkpres?slideindex=4&amp;slidetitle=Assessment and management of VOD"/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667" y="151214"/>
              <a:ext cx="640046" cy="870202"/>
            </a:xfrm>
            <a:prstGeom prst="rect">
              <a:avLst/>
            </a:prstGeom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0284154" y="4380885"/>
            <a:ext cx="1260000" cy="1260000"/>
            <a:chOff x="11094690" y="100315"/>
            <a:chExt cx="972000" cy="972000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11094690" y="100315"/>
              <a:ext cx="972000" cy="972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hlinkClick r:id="rId10" action="ppaction://hlinkpres?slideindex=4&amp;slidetitle=VOD case studies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690" y="190315"/>
              <a:ext cx="792000" cy="792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49630" y="5640885"/>
            <a:ext cx="2201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Trasplante de células madre hematopoyéticas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3807" y="5640885"/>
            <a:ext cx="217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Patofisiología de la EVO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2515" y="5640885"/>
            <a:ext cx="2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Diagnóstico de la EVO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0409" y="5640885"/>
            <a:ext cx="217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Evaluación y manejo de la EVO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28301" y="5640885"/>
            <a:ext cx="2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Casos clínicos de EVO</a:t>
            </a:r>
          </a:p>
        </p:txBody>
      </p:sp>
    </p:spTree>
    <p:extLst>
      <p:ext uri="{BB962C8B-B14F-4D97-AF65-F5344CB8AC3E}">
        <p14:creationId xmlns:p14="http://schemas.microsoft.com/office/powerpoint/2010/main" val="87237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428" y="5519451"/>
            <a:ext cx="5909034" cy="220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1. </a:t>
            </a:r>
            <a:r>
              <a:rPr lang="es-ES" dirty="0">
                <a:latin typeface="Arial" charset="0"/>
                <a:cs typeface="Arial" charset="0"/>
              </a:rPr>
              <a:t>La toxicidad celular resultante de la quimioterapia daña el revestimiento de los sinusoides hepáticos</a:t>
            </a:r>
            <a:endParaRPr lang="es-E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Los agentes de quimioterapia empleados como regímenes de acondicionamiento para el trasplante de células madre hematopoyéticas (TCMH) se metabolizan en el hígado </a:t>
            </a:r>
          </a:p>
          <a:p>
            <a:r>
              <a:rPr lang="es-ES" dirty="0"/>
              <a:t>Los hepatocitos (las principales células funcionales del hígado) liberan metabolitos tóxicos resultantes de la descomposición de estos agentes</a:t>
            </a:r>
          </a:p>
          <a:p>
            <a:r>
              <a:rPr lang="es-ES" dirty="0"/>
              <a:t>Éstos metabolitos causan el daño y la activación de las células endoteliales sinusoidales (CES), que tapizan los sinusoides (pequeños vasos sanguíneos, parecidos a capilares, que se encuentran en el hígado)</a:t>
            </a:r>
            <a:endParaRPr lang="en-GB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Richardson PG et al. </a:t>
            </a:r>
            <a:r>
              <a:rPr lang="es-ES" i="1" dirty="0"/>
              <a:t>Expert Opin Drug Saf</a:t>
            </a:r>
            <a:r>
              <a:rPr lang="es-ES"/>
              <a:t> 2013;12:123–36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TCMH, trasplante de células madre hematopoyéticas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428" y="5743284"/>
            <a:ext cx="59090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charset="0"/>
                <a:cs typeface="Arial" charset="0"/>
              </a:rPr>
              <a:t>Los metabolitos tóxicos resultantes del régimen de acondicionamiento del TCMH dañan y activan las células endoteliales sinusoidales</a:t>
            </a:r>
            <a:endParaRPr lang="en-GB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428" y="1424055"/>
            <a:ext cx="5910029" cy="4196927"/>
            <a:chOff x="491927" y="1632280"/>
            <a:chExt cx="5910029" cy="4196927"/>
          </a:xfrm>
        </p:grpSpPr>
        <p:sp>
          <p:nvSpPr>
            <p:cNvPr id="6" name="Rectangle 5"/>
            <p:cNvSpPr/>
            <p:nvPr/>
          </p:nvSpPr>
          <p:spPr>
            <a:xfrm>
              <a:off x="5018704" y="5184369"/>
              <a:ext cx="1382257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1927" y="1632280"/>
              <a:ext cx="5910029" cy="4196927"/>
              <a:chOff x="1307705" y="1625563"/>
              <a:chExt cx="5910029" cy="4196927"/>
            </a:xfrm>
          </p:grpSpPr>
          <p:pic>
            <p:nvPicPr>
              <p:cNvPr id="9" name="Picture 4" descr="\\health-fp-08\company\LiveProjects\Liveprojects\Gentium\Defibrotide\200100477 - 3D video\3D image\From Olaf\Image3\Image1 - cropped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7705" y="1625563"/>
                <a:ext cx="5910029" cy="3384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307706" y="4985710"/>
                <a:ext cx="5909033" cy="3693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89962" y="5013862"/>
                <a:ext cx="324036" cy="8018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" name="Picture 5" descr="\\health-fp-08\company\LiveProjects\Liveprojects\Gentium\Defibrotide\200100477 - 3D video\3D image\From Olaf\Image3\Image1 - legen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192" y="5024000"/>
                <a:ext cx="3499411" cy="798490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54223" y="5039891"/>
                <a:ext cx="972108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Red blood cells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90327" y="5039891"/>
                <a:ext cx="1080120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Toxic metabolites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92680" y="4970641"/>
                <a:ext cx="1165899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Sinusoidal endothelial cells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58579" y="5039891"/>
                <a:ext cx="693906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Platelets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91928" y="5177092"/>
              <a:ext cx="1114496" cy="646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59305" y="1647178"/>
            <a:ext cx="158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Hepatocitos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0878" y="4368300"/>
            <a:ext cx="158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Hepatocitos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630" y="3907396"/>
            <a:ext cx="158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Espacio de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Disse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1090" y="2307672"/>
            <a:ext cx="158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Espacio de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Disse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3310" y="3143372"/>
            <a:ext cx="158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Sinusoide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315215" y="2537506"/>
            <a:ext cx="2536816" cy="369332"/>
            <a:chOff x="1508759" y="5152551"/>
            <a:chExt cx="1825447" cy="369332"/>
          </a:xfrm>
        </p:grpSpPr>
        <p:sp>
          <p:nvSpPr>
            <p:cNvPr id="27" name="TextBox 26">
              <a:hlinkClick r:id="rId4" action="ppaction://hlinkpres?slideindex=4&amp;slidetitle=Módulo 1: Trasplante de células  madre hematopoyéticas"/>
            </p:cNvPr>
            <p:cNvSpPr txBox="1"/>
            <p:nvPr/>
          </p:nvSpPr>
          <p:spPr>
            <a:xfrm>
              <a:off x="1508759" y="5152551"/>
              <a:ext cx="182544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Enlace al Módulo 1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1" y="5202609"/>
              <a:ext cx="251460" cy="2514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A3B4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18" y="5121820"/>
            <a:ext cx="363676" cy="448251"/>
          </a:xfrm>
          <a:prstGeom prst="rect">
            <a:avLst/>
          </a:prstGeom>
        </p:spPr>
      </p:pic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1361009" y="4867002"/>
            <a:ext cx="971550" cy="230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dirty="0" err="1">
                <a:solidFill>
                  <a:schemeClr val="bg1"/>
                </a:solidFill>
              </a:rPr>
              <a:t>Glóbulos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rojos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2296046" y="4867002"/>
            <a:ext cx="1081088" cy="230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solidFill>
                  <a:schemeClr val="bg1"/>
                </a:solidFill>
              </a:rPr>
              <a:t>Metabolitos tóxicos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3399359" y="4797152"/>
            <a:ext cx="1165225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solidFill>
                  <a:schemeClr val="bg1"/>
                </a:solidFill>
              </a:rPr>
              <a:t>Células endoteliales sinusoidales</a:t>
            </a: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4466159" y="4867002"/>
            <a:ext cx="693737" cy="230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solidFill>
                  <a:schemeClr val="bg1"/>
                </a:solidFill>
              </a:rPr>
              <a:t>Plaquetas</a:t>
            </a:r>
          </a:p>
        </p:txBody>
      </p:sp>
    </p:spTree>
    <p:extLst>
      <p:ext uri="{BB962C8B-B14F-4D97-AF65-F5344CB8AC3E}">
        <p14:creationId xmlns:p14="http://schemas.microsoft.com/office/powerpoint/2010/main" val="369890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36428" y="5519451"/>
            <a:ext cx="5909034" cy="220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82764"/>
            <a:ext cx="11089233" cy="1009436"/>
          </a:xfrm>
        </p:spPr>
        <p:txBody>
          <a:bodyPr>
            <a:noAutofit/>
          </a:bodyPr>
          <a:lstStyle/>
          <a:p>
            <a:r>
              <a:rPr lang="es-ES" sz="2800" dirty="0"/>
              <a:t>2. </a:t>
            </a:r>
            <a:r>
              <a:rPr lang="es-ES" dirty="0">
                <a:latin typeface="Arial" charset="0"/>
                <a:cs typeface="Arial" charset="0"/>
              </a:rPr>
              <a:t>El daño de las células endoteliales sinusoidales puede </a:t>
            </a:r>
            <a:br>
              <a:rPr lang="es-ES" dirty="0">
                <a:latin typeface="Arial" charset="0"/>
                <a:cs typeface="Arial" charset="0"/>
              </a:rPr>
            </a:br>
            <a:r>
              <a:rPr lang="es-ES" dirty="0">
                <a:latin typeface="Arial" charset="0"/>
                <a:cs typeface="Arial" charset="0"/>
              </a:rPr>
              <a:t>activar múltiples vías, provocando inflamación y estrechamiento de los sinusoides</a:t>
            </a:r>
            <a:endParaRPr lang="es-E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El daño celular provoca un incremento de la secreción de químicos inflamatorios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Estos activan las vías inflamatorias que provocan más daños en las células endoteliales sinusoidales (CES)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La </a:t>
            </a:r>
            <a:r>
              <a:rPr lang="es-ES" dirty="0" err="1"/>
              <a:t>heparanasa</a:t>
            </a:r>
            <a:r>
              <a:rPr lang="es-ES" dirty="0"/>
              <a:t> digiere la matriz extracelular que soporta la estructura de los sinusoides. La acción de estos factores hace que las células endoteliales se encojan y se forman huecos entre las células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El resultado es que las CES se agrupan y comienzan a formarse huecos en el recubrimiento del endotelio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Los glóbulos rojos, glóbulos blancos y otros residuos celulares salen por estos huecos y pasan al espacio de </a:t>
            </a:r>
            <a:r>
              <a:rPr lang="es-ES" dirty="0" err="1"/>
              <a:t>Disse</a:t>
            </a:r>
            <a:r>
              <a:rPr lang="es-ES" dirty="0"/>
              <a:t>, el espacio </a:t>
            </a:r>
            <a:r>
              <a:rPr lang="es-ES" dirty="0" err="1"/>
              <a:t>perisinusoidal</a:t>
            </a:r>
            <a:r>
              <a:rPr lang="es-ES" dirty="0"/>
              <a:t> situado entre el endotelio y los hepatocitos, lo cual provoca el estrechamiento de los sinusoides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Las células endoteliales pueden desprenderse y </a:t>
            </a:r>
            <a:r>
              <a:rPr lang="es-ES" dirty="0" err="1"/>
              <a:t>embolizar</a:t>
            </a:r>
            <a:r>
              <a:rPr lang="es-ES" dirty="0"/>
              <a:t> distalmente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Richardson PG et al. </a:t>
            </a:r>
            <a:r>
              <a:rPr lang="es-ES" i="1" dirty="0"/>
              <a:t>Expert Opin Drug Saf</a:t>
            </a:r>
            <a:r>
              <a:rPr lang="es-ES"/>
              <a:t> 2013;12:123–36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429" y="4716875"/>
            <a:ext cx="5909033" cy="839159"/>
            <a:chOff x="491928" y="4977358"/>
            <a:chExt cx="5909033" cy="839159"/>
          </a:xfrm>
        </p:grpSpPr>
        <p:sp>
          <p:nvSpPr>
            <p:cNvPr id="6" name="Rectangle 5"/>
            <p:cNvSpPr/>
            <p:nvPr/>
          </p:nvSpPr>
          <p:spPr>
            <a:xfrm>
              <a:off x="5018704" y="5173352"/>
              <a:ext cx="1382257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1928" y="4977358"/>
              <a:ext cx="5909033" cy="839159"/>
              <a:chOff x="1307706" y="4970641"/>
              <a:chExt cx="5909033" cy="83915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07706" y="4985710"/>
                <a:ext cx="5909033" cy="3693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50C7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" name="Picture 5" descr="\\health-fp-08\company\LiveProjects\Liveprojects\Gentium\Defibrotide\200100477 - 3D video\3D image\From Olaf\Image3\Image1 - legen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192" y="5003652"/>
                <a:ext cx="3499411" cy="798490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54223" y="5039891"/>
                <a:ext cx="972108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Red blood cells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90327" y="5039891"/>
                <a:ext cx="1080120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Toxic metabolites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92680" y="4970641"/>
                <a:ext cx="1165899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Sinusoidal endothelial cells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688" y="5361549"/>
                <a:ext cx="363676" cy="44825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558579" y="5039891"/>
                <a:ext cx="693906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Platelets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91928" y="5177093"/>
              <a:ext cx="1114496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0" name="Picture 2" descr="\\health-fp-08\company\LiveProjects\Liveprojects\Gentium\Defibrotide\200100477 - 3D video\3D image\From Olaf\Image3\Image2 -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7" y="1419121"/>
            <a:ext cx="5909035" cy="33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6428" y="4752637"/>
            <a:ext cx="590171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8252" y="4782644"/>
            <a:ext cx="170981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18063" y="4794010"/>
            <a:ext cx="9001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95" y="5079612"/>
            <a:ext cx="242143" cy="2984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37520" y="4809525"/>
            <a:ext cx="657903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Platelets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6429" y="4794010"/>
            <a:ext cx="5909033" cy="839159"/>
            <a:chOff x="491928" y="4977358"/>
            <a:chExt cx="5909033" cy="839159"/>
          </a:xfrm>
        </p:grpSpPr>
        <p:sp>
          <p:nvSpPr>
            <p:cNvPr id="36" name="Rectangle 35"/>
            <p:cNvSpPr/>
            <p:nvPr/>
          </p:nvSpPr>
          <p:spPr>
            <a:xfrm>
              <a:off x="5018704" y="5173352"/>
              <a:ext cx="1382257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91928" y="4977358"/>
              <a:ext cx="5909033" cy="839159"/>
              <a:chOff x="1307706" y="4970641"/>
              <a:chExt cx="5909033" cy="83915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307706" y="4985710"/>
                <a:ext cx="5909033" cy="3693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50C7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5" descr="\\health-fp-08\company\LiveProjects\Liveprojects\Gentium\Defibrotide\200100477 - 3D video\3D image\From Olaf\Image3\Image1 - legen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192" y="5003652"/>
                <a:ext cx="3499411" cy="798490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2354223" y="5039891"/>
                <a:ext cx="972108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Red blood cells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90327" y="5039891"/>
                <a:ext cx="1080120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Toxic metabolites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392680" y="4970641"/>
                <a:ext cx="1165899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Sinusoidal endothelial cells</a:t>
                </a: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688" y="5361549"/>
                <a:ext cx="363676" cy="448251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558579" y="5039891"/>
                <a:ext cx="693906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Platelets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491928" y="5177093"/>
              <a:ext cx="1114496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6428" y="4829772"/>
            <a:ext cx="590171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5717" y="4894004"/>
            <a:ext cx="718211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Cytokines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8252" y="4859779"/>
            <a:ext cx="170981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18063" y="4871145"/>
            <a:ext cx="9001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10" b="82514" l="12590" r="19298">
                        <a14:backgroundMark x1="13622" y1="80328" x2="13622" y2="80328"/>
                        <a14:backgroundMark x1="12797" y1="77231" x2="12797" y2="77231"/>
                        <a14:backgroundMark x1="13003" y1="72313" x2="13003" y2="72313"/>
                        <a14:backgroundMark x1="13725" y1="70856" x2="13725" y2="70856"/>
                        <a14:backgroundMark x1="18060" y1="71403" x2="18060" y2="71403"/>
                        <a14:backgroundMark x1="18885" y1="77960" x2="18885" y2="77960"/>
                        <a14:backgroundMark x1="18473" y1="79964" x2="18473" y2="79964"/>
                        <a14:backgroundMark x1="17441" y1="81239" x2="17441" y2="81239"/>
                      </a14:backgroundRemoval>
                    </a14:imgEffect>
                  </a14:imgLayer>
                </a14:imgProps>
              </a:ext>
            </a:extLst>
          </a:blip>
          <a:srcRect l="11962" t="68912" r="80359" b="16510"/>
          <a:stretch/>
        </p:blipFill>
        <p:spPr>
          <a:xfrm>
            <a:off x="5499190" y="5157482"/>
            <a:ext cx="419563" cy="451219"/>
          </a:xfrm>
          <a:prstGeom prst="ellipse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243757" y="4853862"/>
            <a:ext cx="4556099" cy="771840"/>
            <a:chOff x="287624" y="5789513"/>
            <a:chExt cx="4646401" cy="771840"/>
          </a:xfrm>
        </p:grpSpPr>
        <p:pic>
          <p:nvPicPr>
            <p:cNvPr id="54" name="Picture 3" descr="\\health-fp-08\company\LiveProjects\Liveprojects\Gentium\Defibrotide\200100477 - 3D video\3D image\From Olaf\Image3\Image2 - legen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24" y="5792220"/>
              <a:ext cx="4646401" cy="769133"/>
            </a:xfrm>
            <a:prstGeom prst="rect">
              <a:avLst/>
            </a:prstGeom>
            <a:solidFill>
              <a:schemeClr val="tx1"/>
            </a:solidFill>
            <a:extLst/>
          </p:spPr>
        </p:pic>
        <p:sp>
          <p:nvSpPr>
            <p:cNvPr id="55" name="Rectangle 54"/>
            <p:cNvSpPr/>
            <p:nvPr/>
          </p:nvSpPr>
          <p:spPr>
            <a:xfrm>
              <a:off x="287624" y="5789513"/>
              <a:ext cx="4622391" cy="1976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4767145" y="5159379"/>
            <a:ext cx="280908" cy="48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A3B4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12" y="5128555"/>
            <a:ext cx="330077" cy="406839"/>
          </a:xfrm>
          <a:prstGeom prst="rect">
            <a:avLst/>
          </a:prstGeom>
        </p:spPr>
      </p:pic>
      <p:sp>
        <p:nvSpPr>
          <p:cNvPr id="66" name="TextBox 8"/>
          <p:cNvSpPr txBox="1">
            <a:spLocks noChangeArrowheads="1"/>
          </p:cNvSpPr>
          <p:nvPr/>
        </p:nvSpPr>
        <p:spPr bwMode="auto">
          <a:xfrm>
            <a:off x="240620" y="4818638"/>
            <a:ext cx="62255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Glóbulos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rojos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>
            <a:off x="1154909" y="4884392"/>
            <a:ext cx="656056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Citocinas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8" name="TextBox 10"/>
          <p:cNvSpPr txBox="1">
            <a:spLocks noChangeArrowheads="1"/>
          </p:cNvSpPr>
          <p:nvPr/>
        </p:nvSpPr>
        <p:spPr bwMode="auto">
          <a:xfrm>
            <a:off x="2085766" y="4761282"/>
            <a:ext cx="747679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Células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endoteliales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sinusoidales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3070725" y="4884392"/>
            <a:ext cx="807848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Heparanasa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3962293" y="4761282"/>
            <a:ext cx="74360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Moléculas</a:t>
            </a:r>
            <a:r>
              <a:rPr lang="en-GB" sz="800" dirty="0">
                <a:solidFill>
                  <a:schemeClr val="bg1"/>
                </a:solidFill>
              </a:rPr>
              <a:t> de </a:t>
            </a:r>
            <a:r>
              <a:rPr lang="en-GB" sz="800" dirty="0" err="1">
                <a:solidFill>
                  <a:schemeClr val="bg1"/>
                </a:solidFill>
              </a:rPr>
              <a:t>adherencia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1" name="TextBox 18"/>
          <p:cNvSpPr txBox="1">
            <a:spLocks noChangeArrowheads="1"/>
          </p:cNvSpPr>
          <p:nvPr/>
        </p:nvSpPr>
        <p:spPr bwMode="auto">
          <a:xfrm>
            <a:off x="4682148" y="4884392"/>
            <a:ext cx="693772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Plaquetas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5002" y="4822837"/>
            <a:ext cx="931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>
                <a:solidFill>
                  <a:schemeClr val="bg1"/>
                </a:solidFill>
              </a:rPr>
              <a:t>células blancas de la sangre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36428" y="5519451"/>
            <a:ext cx="5909034" cy="220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3. </a:t>
            </a:r>
            <a:r>
              <a:rPr lang="es-ES" dirty="0">
                <a:latin typeface="Arial" charset="0"/>
                <a:cs typeface="Arial" charset="0"/>
              </a:rPr>
              <a:t>La EVO se caracteriza por una mayor formación de coágulos y una reducción de la desintegración </a:t>
            </a:r>
            <a:br>
              <a:rPr lang="es-ES" dirty="0">
                <a:latin typeface="Arial" charset="0"/>
                <a:cs typeface="Arial" charset="0"/>
              </a:rPr>
            </a:br>
            <a:r>
              <a:rPr lang="es-ES" dirty="0">
                <a:latin typeface="Arial" charset="0"/>
                <a:cs typeface="Arial" charset="0"/>
              </a:rPr>
              <a:t>de los coágulos</a:t>
            </a:r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Un aumento de la expresión de factor tisular (TF) y del inhibidor del activador de plasminógeno-1 (PAI-1) ocasiona un aumento de la formación de coágulos y una reducción de la descomposición de los coágulos </a:t>
            </a:r>
          </a:p>
          <a:p>
            <a:r>
              <a:rPr lang="es-ES" dirty="0"/>
              <a:t>La formación de coágulos contribuye al estrechamiento de los sinusoides</a:t>
            </a:r>
          </a:p>
          <a:p>
            <a:r>
              <a:rPr lang="es-ES" dirty="0"/>
              <a:t>El estrechamiento de los sinusoides, el embolismo de células endoteliales y la formación de coágulos desencadenan la EVO, es decir, la obstrucción de los sinusoides y, en última instancia, una reducción del flujo venoso hepático </a:t>
            </a:r>
            <a:r>
              <a:rPr lang="en-GB" dirty="0" err="1"/>
              <a:t>saliente</a:t>
            </a:r>
            <a:endParaRPr lang="es-E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Richardson PG et al. </a:t>
            </a:r>
            <a:r>
              <a:rPr lang="es-ES" i="1" dirty="0"/>
              <a:t>Expert Opin Drug Saf</a:t>
            </a:r>
            <a:r>
              <a:rPr lang="es-ES"/>
              <a:t> 2013;12:123–36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EVO, enfermedad </a:t>
            </a:r>
            <a:r>
              <a:rPr lang="es-ES" dirty="0" err="1"/>
              <a:t>venooclusiva</a:t>
            </a:r>
            <a:endParaRPr lang="es-E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429" y="4714813"/>
            <a:ext cx="5909033" cy="842518"/>
            <a:chOff x="491928" y="4977358"/>
            <a:chExt cx="5930525" cy="842518"/>
          </a:xfrm>
        </p:grpSpPr>
        <p:sp>
          <p:nvSpPr>
            <p:cNvPr id="6" name="Rectangle 5"/>
            <p:cNvSpPr/>
            <p:nvPr/>
          </p:nvSpPr>
          <p:spPr>
            <a:xfrm>
              <a:off x="5018703" y="5173352"/>
              <a:ext cx="1403750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38445" y="4977358"/>
              <a:ext cx="3898262" cy="842518"/>
              <a:chOff x="2354223" y="4970641"/>
              <a:chExt cx="3898262" cy="842518"/>
            </a:xfrm>
          </p:grpSpPr>
          <p:pic>
            <p:nvPicPr>
              <p:cNvPr id="12" name="Picture 5" descr="\\health-fp-08\company\LiveProjects\Liveprojects\Gentium\Defibrotide\200100477 - 3D video\3D image\From Olaf\Image3\Image1 - legen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192" y="5014669"/>
                <a:ext cx="3499411" cy="798490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54223" y="5039891"/>
                <a:ext cx="972108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Red blood cells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90327" y="5039891"/>
                <a:ext cx="1080120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Toxic metabolites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92680" y="4970641"/>
                <a:ext cx="1165899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Sinusoidal endothelial cells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688" y="5361549"/>
                <a:ext cx="363676" cy="44825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558579" y="5039891"/>
                <a:ext cx="693906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Platelets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91928" y="5177093"/>
              <a:ext cx="1114496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6428" y="4743580"/>
            <a:ext cx="590171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50C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3" descr="\\health-fp-08\company\LiveProjects\Liveprojects\Gentium\Defibrotide\200100477 - 3D video\3D image\From Olaf\Image3\Image2 - lege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" y="4773587"/>
            <a:ext cx="4863517" cy="769133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24" name="TextBox 23"/>
          <p:cNvSpPr txBox="1"/>
          <p:nvPr/>
        </p:nvSpPr>
        <p:spPr>
          <a:xfrm>
            <a:off x="418252" y="4811984"/>
            <a:ext cx="972108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Red blood cells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5717" y="4807812"/>
            <a:ext cx="718211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Cytokines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7062" y="4784929"/>
            <a:ext cx="116589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Sinusoidal endothelial cells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9852" y="4811984"/>
            <a:ext cx="718211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Cytokines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6075" y="4800468"/>
            <a:ext cx="1008112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Heparanase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5547" y="4785956"/>
            <a:ext cx="82622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Adhesion molecules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8252" y="4773587"/>
            <a:ext cx="170981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18063" y="4784953"/>
            <a:ext cx="9001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95" y="5070555"/>
            <a:ext cx="242143" cy="2984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37520" y="4800468"/>
            <a:ext cx="657903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Platelets</a:t>
            </a:r>
          </a:p>
        </p:txBody>
      </p:sp>
      <p:pic>
        <p:nvPicPr>
          <p:cNvPr id="34" name="Picture 2" descr="\\health-fp-08\company\LiveProjects\Liveprojects\Gentium\Defibrotide\200100477 - 3D video\3D image\From Olaf\Image3\Image3 - 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2" y="1423511"/>
            <a:ext cx="591950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5483" y="4738942"/>
            <a:ext cx="589998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50C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456" y="4789284"/>
            <a:ext cx="218470" cy="7619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24" y="5049628"/>
            <a:ext cx="242433" cy="34558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7451" y="5537640"/>
            <a:ext cx="5909034" cy="220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37452" y="4733002"/>
            <a:ext cx="5909033" cy="842518"/>
            <a:chOff x="491928" y="4977358"/>
            <a:chExt cx="5930525" cy="842518"/>
          </a:xfrm>
        </p:grpSpPr>
        <p:sp>
          <p:nvSpPr>
            <p:cNvPr id="54" name="Rectangle 53"/>
            <p:cNvSpPr/>
            <p:nvPr/>
          </p:nvSpPr>
          <p:spPr>
            <a:xfrm>
              <a:off x="5018703" y="5173352"/>
              <a:ext cx="1403750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538445" y="4977358"/>
              <a:ext cx="3898262" cy="842518"/>
              <a:chOff x="2354223" y="4970641"/>
              <a:chExt cx="3898262" cy="842518"/>
            </a:xfrm>
          </p:grpSpPr>
          <p:pic>
            <p:nvPicPr>
              <p:cNvPr id="57" name="Picture 5" descr="\\health-fp-08\company\LiveProjects\Liveprojects\Gentium\Defibrotide\200100477 - 3D video\3D image\From Olaf\Image3\Image1 - legen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192" y="5014669"/>
                <a:ext cx="3499411" cy="798490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2354223" y="5039891"/>
                <a:ext cx="972108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Red blood cells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90327" y="5039891"/>
                <a:ext cx="1080120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Toxic metabolites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392680" y="4970641"/>
                <a:ext cx="1165899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Sinusoidal endothelial cells</a:t>
                </a: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688" y="5361549"/>
                <a:ext cx="363676" cy="448251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558579" y="5039891"/>
                <a:ext cx="693906" cy="2308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Platelets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91928" y="5177093"/>
              <a:ext cx="1114496" cy="639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37451" y="4761769"/>
            <a:ext cx="590171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50C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9275" y="4830173"/>
            <a:ext cx="972108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Red blood cells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76740" y="4826001"/>
            <a:ext cx="718211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Cytokines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68085" y="4803118"/>
            <a:ext cx="116589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Sinusoidal endothelial cells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10875" y="4830173"/>
            <a:ext cx="718211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Cytokines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27098" y="4818657"/>
            <a:ext cx="1008112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Heparanase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56570" y="4804145"/>
            <a:ext cx="82622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Adhesion molecules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19275" y="4791776"/>
            <a:ext cx="170981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19086" y="4803142"/>
            <a:ext cx="9001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38543" y="4818657"/>
            <a:ext cx="657903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Platelets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6506" y="4757131"/>
            <a:ext cx="589998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50C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9755" y="4803052"/>
            <a:ext cx="587941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0479" y="4807473"/>
            <a:ext cx="218470" cy="7619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59753" y="4898402"/>
            <a:ext cx="4786295" cy="718872"/>
            <a:chOff x="2303748" y="4902491"/>
            <a:chExt cx="5128313" cy="681124"/>
          </a:xfrm>
          <a:solidFill>
            <a:schemeClr val="tx2"/>
          </a:solidFill>
        </p:grpSpPr>
        <p:pic>
          <p:nvPicPr>
            <p:cNvPr id="77" name="Picture 3" descr="\\health-fp-08\company\LiveProjects\Liveprojects\Gentium\Defibrotide\200100477 - 3D video\3D image\From Olaf\Image3\Image3 - legend pt 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48" y="4902492"/>
              <a:ext cx="1887488" cy="681123"/>
            </a:xfrm>
            <a:prstGeom prst="rect">
              <a:avLst/>
            </a:prstGeom>
            <a:grpFill/>
            <a:extLst/>
          </p:spPr>
        </p:pic>
        <p:pic>
          <p:nvPicPr>
            <p:cNvPr id="78" name="Picture 4" descr="\\health-fp-08\company\LiveProjects\Liveprojects\Gentium\Defibrotide\200100477 - 3D video\3D image\From Olaf\Image3\Image3 - legend pt 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236" y="4902491"/>
              <a:ext cx="3240825" cy="681123"/>
            </a:xfrm>
            <a:prstGeom prst="rect">
              <a:avLst/>
            </a:prstGeom>
            <a:grpFill/>
            <a:extLst/>
          </p:spPr>
        </p:pic>
      </p:grpSp>
      <p:sp>
        <p:nvSpPr>
          <p:cNvPr id="81" name="TextBox 80"/>
          <p:cNvSpPr txBox="1"/>
          <p:nvPr/>
        </p:nvSpPr>
        <p:spPr>
          <a:xfrm>
            <a:off x="1430522" y="4881754"/>
            <a:ext cx="485423" cy="20774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Fibrina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00193" y="4824046"/>
            <a:ext cx="728800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50" dirty="0">
                <a:solidFill>
                  <a:prstClr val="white"/>
                </a:solidFill>
                <a:latin typeface="Arial" pitchFamily="34" charset="0"/>
              </a:rPr>
              <a:t>Factor tisular</a:t>
            </a:r>
            <a:endParaRPr kumimoji="0" lang="es-E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22543" y="4881754"/>
            <a:ext cx="460219" cy="20774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PAI-1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A3B4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7" y="5079987"/>
            <a:ext cx="327648" cy="46705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310" b="82514" l="12590" r="19298">
                        <a14:backgroundMark x1="13622" y1="80328" x2="13622" y2="80328"/>
                        <a14:backgroundMark x1="12797" y1="77231" x2="12797" y2="77231"/>
                        <a14:backgroundMark x1="13003" y1="72313" x2="13003" y2="72313"/>
                        <a14:backgroundMark x1="13725" y1="70856" x2="13725" y2="70856"/>
                        <a14:backgroundMark x1="18060" y1="71403" x2="18060" y2="71403"/>
                        <a14:backgroundMark x1="18885" y1="77960" x2="18885" y2="77960"/>
                        <a14:backgroundMark x1="18473" y1="79964" x2="18473" y2="79964"/>
                        <a14:backgroundMark x1="17441" y1="81239" x2="17441" y2="81239"/>
                      </a14:backgroundRemoval>
                    </a14:imgEffect>
                  </a14:imgLayer>
                </a14:imgProps>
              </a:ext>
            </a:extLst>
          </a:blip>
          <a:srcRect l="11962" t="68912" r="80359" b="16510"/>
          <a:stretch/>
        </p:blipFill>
        <p:spPr>
          <a:xfrm>
            <a:off x="5624063" y="5079919"/>
            <a:ext cx="419563" cy="451219"/>
          </a:xfrm>
          <a:prstGeom prst="ellipse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641876" y="4824046"/>
            <a:ext cx="1057283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50" dirty="0">
                <a:solidFill>
                  <a:prstClr val="white"/>
                </a:solidFill>
                <a:latin typeface="Arial" pitchFamily="34" charset="0"/>
              </a:rPr>
              <a:t>Moléculas de adherencia</a:t>
            </a:r>
            <a:endParaRPr kumimoji="0" lang="es-E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1" name="TextBox 8"/>
          <p:cNvSpPr txBox="1">
            <a:spLocks noChangeArrowheads="1"/>
          </p:cNvSpPr>
          <p:nvPr/>
        </p:nvSpPr>
        <p:spPr bwMode="auto">
          <a:xfrm>
            <a:off x="240620" y="4816351"/>
            <a:ext cx="62255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Glóbulos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rojos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831432" y="4877906"/>
            <a:ext cx="656056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Citocinas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93" name="TextBox 13"/>
          <p:cNvSpPr txBox="1">
            <a:spLocks noChangeArrowheads="1"/>
          </p:cNvSpPr>
          <p:nvPr/>
        </p:nvSpPr>
        <p:spPr bwMode="auto">
          <a:xfrm>
            <a:off x="1919536" y="4877906"/>
            <a:ext cx="807848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Heparanasa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94" name="TextBox 18"/>
          <p:cNvSpPr txBox="1">
            <a:spLocks noChangeArrowheads="1"/>
          </p:cNvSpPr>
          <p:nvPr/>
        </p:nvSpPr>
        <p:spPr bwMode="auto">
          <a:xfrm>
            <a:off x="4781731" y="4877906"/>
            <a:ext cx="693772" cy="2154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Plaquetas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91214" y="4816351"/>
            <a:ext cx="931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>
                <a:solidFill>
                  <a:schemeClr val="bg1"/>
                </a:solidFill>
              </a:rPr>
              <a:t>células blancas de la sangre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3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La EVO también puede ocurrir transcurridos 21 días del TCMH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Aunque la EVO suele desarrollarse en los 21 días posteriores al TCMH, también puede ocurrir más tarde en un 15-20% de los casos (EVO de aparición tardía) </a:t>
            </a:r>
          </a:p>
          <a:p>
            <a:pPr lvl="1"/>
            <a:r>
              <a:rPr lang="es-ES" sz="2000" dirty="0"/>
              <a:t>Un tercio de los casos se producen tras el alta del paciente</a:t>
            </a:r>
          </a:p>
          <a:p>
            <a:r>
              <a:rPr lang="es-ES" sz="2400" dirty="0"/>
              <a:t>La frecuencia de los casos de EVO de aparición tardía ha aumentando en los últimos años debido a los cambios en la historia natural de los TCMH</a:t>
            </a:r>
          </a:p>
          <a:p>
            <a:pPr lvl="1"/>
            <a:r>
              <a:rPr lang="es-ES" sz="2000" dirty="0"/>
              <a:t>Donantes alternativos</a:t>
            </a:r>
          </a:p>
          <a:p>
            <a:pPr lvl="1"/>
            <a:r>
              <a:rPr lang="es-ES" sz="2000" dirty="0"/>
              <a:t>Regímenes de acondicionamiento de intensidad reducida (AIR) </a:t>
            </a:r>
          </a:p>
          <a:p>
            <a:r>
              <a:rPr lang="es-ES" sz="2400" dirty="0"/>
              <a:t>La EVO de aparición tardía se confunde frecuentemente con otras causas de fallo hepático, como EICH grave, hepatitis viral, enfermedad hepática medicamentosa o sepsis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8777" y="6495526"/>
            <a:ext cx="6573287" cy="288925"/>
          </a:xfrm>
        </p:spPr>
        <p:txBody>
          <a:bodyPr/>
          <a:lstStyle/>
          <a:p>
            <a:r>
              <a:rPr lang="es-ES" dirty="0" err="1"/>
              <a:t>Mohty</a:t>
            </a:r>
            <a:r>
              <a:rPr lang="es-ES" dirty="0"/>
              <a:t> M et al. </a:t>
            </a:r>
            <a:r>
              <a:rPr lang="es-ES" i="1" dirty="0"/>
              <a:t>Bone Marrow Transplant </a:t>
            </a:r>
            <a:r>
              <a:rPr lang="es-ES" dirty="0"/>
              <a:t>2016;51:906–12; Carreras E. </a:t>
            </a:r>
            <a:r>
              <a:rPr lang="es-ES" dirty="0" err="1"/>
              <a:t>Early</a:t>
            </a:r>
            <a:r>
              <a:rPr lang="es-ES" dirty="0"/>
              <a:t> </a:t>
            </a:r>
            <a:r>
              <a:rPr lang="es-ES" dirty="0" err="1"/>
              <a:t>complications</a:t>
            </a:r>
            <a:r>
              <a:rPr lang="es-ES" dirty="0"/>
              <a:t> after HSCT. En: </a:t>
            </a:r>
            <a:r>
              <a:rPr lang="es-ES" dirty="0" err="1"/>
              <a:t>Apperley</a:t>
            </a:r>
            <a:r>
              <a:rPr lang="es-ES" dirty="0"/>
              <a:t> J, Carreras E, </a:t>
            </a:r>
            <a:r>
              <a:rPr lang="es-ES" dirty="0" err="1"/>
              <a:t>Gluckman</a:t>
            </a:r>
            <a:r>
              <a:rPr lang="es-ES" dirty="0"/>
              <a:t> E, </a:t>
            </a:r>
            <a:r>
              <a:rPr lang="es-ES" dirty="0" err="1"/>
              <a:t>Masszi</a:t>
            </a:r>
            <a:r>
              <a:rPr lang="es-ES" dirty="0"/>
              <a:t> T eds. </a:t>
            </a:r>
            <a:r>
              <a:rPr lang="es-ES" i="1" dirty="0"/>
              <a:t>ESH-EBMT Handbook on Haematopoietic Stem Cell Transplantation</a:t>
            </a:r>
            <a:r>
              <a:rPr lang="es-ES" dirty="0"/>
              <a:t>. </a:t>
            </a:r>
            <a:r>
              <a:rPr lang="es-ES" dirty="0" err="1"/>
              <a:t>Genova</a:t>
            </a:r>
            <a:r>
              <a:rPr lang="es-ES" dirty="0"/>
              <a:t>: </a:t>
            </a:r>
            <a:r>
              <a:rPr lang="es-ES" dirty="0" err="1"/>
              <a:t>Forum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Editore</a:t>
            </a:r>
            <a:r>
              <a:rPr lang="es-ES" dirty="0"/>
              <a:t>, 2012;176–95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36160" y="6495526"/>
            <a:ext cx="4566235" cy="288925"/>
          </a:xfrm>
        </p:spPr>
        <p:txBody>
          <a:bodyPr/>
          <a:lstStyle/>
          <a:p>
            <a:r>
              <a:rPr lang="es-ES" dirty="0"/>
              <a:t>EICH, enfermedad injerto contra huésped; EVO,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TCMH, trasplante de células madre hematopoyéticas</a:t>
            </a:r>
          </a:p>
        </p:txBody>
      </p:sp>
    </p:spTree>
    <p:extLst>
      <p:ext uri="{BB962C8B-B14F-4D97-AF65-F5344CB8AC3E}">
        <p14:creationId xmlns:p14="http://schemas.microsoft.com/office/powerpoint/2010/main" val="101624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charset="0"/>
                <a:cs typeface="Arial" charset="0"/>
              </a:rPr>
              <a:t>Resumen de la fisiopatología de la EVO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latin typeface="Arial" charset="0"/>
                <a:cs typeface="Arial" charset="0"/>
              </a:rPr>
              <a:t>La EVO, también conocida como síndrome de obstrucción sinusoidal, es una complicación potencialmente mortal del TCMH que ocurre en ~10–15% de pacientes adultos </a:t>
            </a:r>
          </a:p>
          <a:p>
            <a:r>
              <a:rPr lang="es-ES" dirty="0"/>
              <a:t>Aunque suele aparecer como complicación precoz (en un plazo de 21 días), también puede ocurrir más tarde en determinados pacientes</a:t>
            </a:r>
          </a:p>
          <a:p>
            <a:r>
              <a:rPr lang="es-ES" dirty="0"/>
              <a:t>El régimen de acondicionamiento administrado antes del TCMH aumenta la activación de las células endoteliales, ocasionando daños en las CES y los hepatocitos</a:t>
            </a:r>
          </a:p>
          <a:p>
            <a:r>
              <a:rPr lang="es-ES" dirty="0"/>
              <a:t>La acumulación de células en el espacio de </a:t>
            </a:r>
            <a:r>
              <a:rPr lang="es-ES" dirty="0" err="1"/>
              <a:t>Disse</a:t>
            </a:r>
            <a:r>
              <a:rPr lang="es-ES" dirty="0"/>
              <a:t> (el espacio </a:t>
            </a:r>
            <a:r>
              <a:rPr lang="es-ES" dirty="0" err="1"/>
              <a:t>perisinusoidal</a:t>
            </a:r>
            <a:r>
              <a:rPr lang="es-ES" dirty="0"/>
              <a:t>), el aumento de la inflamación y la formación de coágulos provocan el estrechamiento de los sinusoides</a:t>
            </a:r>
          </a:p>
          <a:p>
            <a:r>
              <a:rPr lang="es-ES" dirty="0"/>
              <a:t>Esto da lugar a la EVO, que se caracteriza por el bloqueo de los sinusoides, la hipotensión venosa portar y la reducción del flujo saliente venoso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CES, c</a:t>
            </a:r>
            <a:r>
              <a:rPr lang="es-ES" dirty="0" err="1"/>
              <a:t>élula</a:t>
            </a:r>
            <a:r>
              <a:rPr lang="es-ES" dirty="0"/>
              <a:t> endotelial sinusoidal</a:t>
            </a:r>
            <a:r>
              <a:rPr lang="en-GB" dirty="0"/>
              <a:t>;</a:t>
            </a:r>
            <a:br>
              <a:rPr lang="en-GB" dirty="0"/>
            </a:br>
            <a:r>
              <a:rPr lang="es-ES" dirty="0"/>
              <a:t>EVO, enfermedad </a:t>
            </a:r>
            <a:r>
              <a:rPr lang="es-ES" dirty="0" err="1"/>
              <a:t>venooclusiva</a:t>
            </a:r>
            <a:r>
              <a:rPr lang="es-ES" dirty="0"/>
              <a:t>; TCMH, trasplante de células madre hematopoyéticas</a:t>
            </a:r>
            <a:r>
              <a:rPr lang="en-GB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3510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/>
              <a:t>De media, ¿qué porcentaje de pacientes adultos sometidos a un TCMH sufre una EVO?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15–21%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1&amp;return=true"/>
              </a:rPr>
              <a:t>10</a:t>
            </a:r>
            <a:r>
              <a:rPr lang="es-ES" sz="1800" dirty="0">
                <a:latin typeface="Calibri" panose="020F0502020204030204" pitchFamily="34" charset="0"/>
                <a:hlinkClick r:id="" action="ppaction://customshow?id=1&amp;return=true"/>
              </a:rPr>
              <a:t>─</a:t>
            </a:r>
            <a:r>
              <a:rPr lang="es-ES" sz="1800" dirty="0">
                <a:hlinkClick r:id="" action="ppaction://customshow?id=1&amp;return=true"/>
              </a:rPr>
              <a:t>15%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25</a:t>
            </a:r>
            <a:r>
              <a:rPr lang="es-ES" dirty="0">
                <a:latin typeface="Calibri" panose="020F0502020204030204" pitchFamily="34" charset="0"/>
                <a:hlinkClick r:id="" action="ppaction://customshow?id=7&amp;return=true"/>
              </a:rPr>
              <a:t>─</a:t>
            </a:r>
            <a:r>
              <a:rPr lang="es-ES" sz="1800" dirty="0">
                <a:hlinkClick r:id="" action="ppaction://customshow?id=7&amp;return=true"/>
              </a:rPr>
              <a:t>31%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40</a:t>
            </a:r>
            <a:r>
              <a:rPr lang="es-ES" dirty="0">
                <a:latin typeface="Calibri" panose="020F0502020204030204" pitchFamily="34" charset="0"/>
                <a:hlinkClick r:id="" action="ppaction://customshow?id=7&amp;return=true"/>
              </a:rPr>
              <a:t>─</a:t>
            </a:r>
            <a:r>
              <a:rPr lang="es-ES" sz="1800" dirty="0">
                <a:hlinkClick r:id="" action="ppaction://customshow?id=7&amp;return=true"/>
              </a:rPr>
              <a:t>47%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EVO: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TCMH: trasplante de células madre hematopoyéticas </a:t>
            </a:r>
          </a:p>
        </p:txBody>
      </p:sp>
    </p:spTree>
    <p:extLst>
      <p:ext uri="{BB962C8B-B14F-4D97-AF65-F5344CB8AC3E}">
        <p14:creationId xmlns:p14="http://schemas.microsoft.com/office/powerpoint/2010/main" val="146021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ES" sz="2000" dirty="0"/>
              <a:t>¿Qué otros síndromes vasculares debería considerar al diagnosticar una posible EVO?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Síndrome de fuga capilar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Enfermedad arterial periférica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Síndrome de prendimiento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Microangiopatía asociada a trasplante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Hemorragia alveolar difusa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Síndrome de neumonía idiopática </a:t>
            </a:r>
          </a:p>
          <a:p>
            <a:pPr marL="0" indent="0">
              <a:buNone/>
            </a:pPr>
            <a:endParaRPr lang="es-ES" sz="2000" dirty="0"/>
          </a:p>
          <a:p>
            <a:pPr marL="720725" indent="-273050">
              <a:buNone/>
            </a:pPr>
            <a:r>
              <a:rPr lang="es-ES" sz="2000" dirty="0"/>
              <a:t>Haga clic sobre la respuesta que considere correcta</a:t>
            </a:r>
          </a:p>
          <a:p>
            <a:pPr marL="720725" indent="-273050"/>
            <a:r>
              <a:rPr lang="es-ES" sz="2000" dirty="0">
                <a:hlinkClick r:id="" action="ppaction://customshow?id=2&amp;return=true"/>
              </a:rPr>
              <a:t>a, c, d, e, f</a:t>
            </a:r>
            <a:endParaRPr lang="es-ES" sz="2000" dirty="0"/>
          </a:p>
          <a:p>
            <a:pPr marL="720725" indent="-273050"/>
            <a:r>
              <a:rPr lang="es-ES" sz="2000" dirty="0">
                <a:hlinkClick r:id="" action="ppaction://customshow?id=7&amp;return=true"/>
              </a:rPr>
              <a:t>c, d, e</a:t>
            </a:r>
          </a:p>
          <a:p>
            <a:pPr marL="720725" indent="-273050"/>
            <a:r>
              <a:rPr lang="es-ES" sz="2000" dirty="0">
                <a:hlinkClick r:id="" action="ppaction://customshow?id=7&amp;return=true"/>
              </a:rPr>
              <a:t>b, c, e, f</a:t>
            </a:r>
            <a:endParaRPr lang="es-E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EVO: enfermedad venooclusiva</a:t>
            </a:r>
          </a:p>
        </p:txBody>
      </p:sp>
    </p:spTree>
    <p:extLst>
      <p:ext uri="{BB962C8B-B14F-4D97-AF65-F5344CB8AC3E}">
        <p14:creationId xmlns:p14="http://schemas.microsoft.com/office/powerpoint/2010/main" val="133963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ES" sz="2000" dirty="0"/>
              <a:t>¿Qué son las células endoteliales sinusoidales?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3&amp;return=true"/>
              </a:rPr>
              <a:t>Son las células que recubren los vasos sanguíneos del hígado, similares a los capilares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Las células madre del trasplante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Los hematíes del hígado</a:t>
            </a:r>
            <a:endParaRPr lang="es-E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5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" sz="2000" dirty="0"/>
              <a:t>En el contexto de una EVO, ordene los siguientes eventos:</a:t>
            </a:r>
          </a:p>
          <a:p>
            <a:pPr marL="857250" lvl="1" indent="-457200" defTabSz="1250950">
              <a:buFont typeface="+mj-lt"/>
              <a:buAutoNum type="alphaLcParenR"/>
            </a:pPr>
            <a:r>
              <a:rPr lang="es-ES" sz="1800" dirty="0"/>
              <a:t>Inflamación/trombosis/daño en estructura citoesquelética e hipofibrinólisis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Daño en células endoteliales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Obstrucción sinusoidal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/>
              <a:t>Acondicionamiento para TCMH </a:t>
            </a:r>
          </a:p>
          <a:p>
            <a:pPr marL="0" indent="0">
              <a:buNone/>
            </a:pPr>
            <a:endParaRPr lang="es-ES" sz="2000" dirty="0"/>
          </a:p>
          <a:p>
            <a:pPr marL="896938" indent="-449263">
              <a:buNone/>
            </a:pPr>
            <a:r>
              <a:rPr lang="es-ES" sz="2000" dirty="0"/>
              <a:t>Haga clic sobre la respuesta que considere correcta:</a:t>
            </a:r>
          </a:p>
          <a:p>
            <a:pPr marL="896938" indent="-449263"/>
            <a:r>
              <a:rPr lang="es-ES" sz="2000" dirty="0">
                <a:hlinkClick r:id="" action="ppaction://customshow?id=7&amp;return=true"/>
              </a:rPr>
              <a:t>a, c, d, b </a:t>
            </a:r>
            <a:endParaRPr lang="es-ES" sz="2000" dirty="0"/>
          </a:p>
          <a:p>
            <a:pPr marL="896938" indent="-449263"/>
            <a:r>
              <a:rPr lang="es-ES" sz="2000" dirty="0">
                <a:hlinkClick r:id="" action="ppaction://customshow?id=4&amp;return=true"/>
              </a:rPr>
              <a:t>d, b, a, c</a:t>
            </a:r>
            <a:endParaRPr lang="es-ES" sz="2000" dirty="0"/>
          </a:p>
          <a:p>
            <a:pPr marL="896938" indent="-449263"/>
            <a:r>
              <a:rPr lang="es-ES" sz="2000" dirty="0">
                <a:hlinkClick r:id="" action="ppaction://customshow?id=7&amp;return=true"/>
              </a:rPr>
              <a:t>d, c, b, a</a:t>
            </a:r>
            <a:endParaRPr lang="es-E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EVO: enfermedad </a:t>
            </a:r>
            <a:r>
              <a:rPr lang="es-ES" dirty="0" err="1"/>
              <a:t>venooclusiva</a:t>
            </a:r>
            <a:r>
              <a:rPr lang="es-ES" dirty="0"/>
              <a:t>; TCMH: trasplante de células madre hematopoyéticas </a:t>
            </a:r>
          </a:p>
        </p:txBody>
      </p:sp>
    </p:spTree>
    <p:extLst>
      <p:ext uri="{BB962C8B-B14F-4D97-AF65-F5344CB8AC3E}">
        <p14:creationId xmlns:p14="http://schemas.microsoft.com/office/powerpoint/2010/main" val="264499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s-ES" dirty="0"/>
              <a:t>¿Cuál de los siguientes no es un evento asociado a la EVO?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dirty="0">
                <a:hlinkClick r:id="" action="ppaction://customshow?id=7&amp;return=true"/>
              </a:rPr>
              <a:t>Hipotensión de la vena porta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Reducción del flujo venoso hepático saliente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5&amp;return=true"/>
              </a:rPr>
              <a:t>Dilatación de los sinusoides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Obstrucción de los sinusoides</a:t>
            </a:r>
            <a:endParaRPr lang="es-E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EVO: enfermedad venooclusiva</a:t>
            </a:r>
          </a:p>
        </p:txBody>
      </p:sp>
    </p:spTree>
    <p:extLst>
      <p:ext uri="{BB962C8B-B14F-4D97-AF65-F5344CB8AC3E}">
        <p14:creationId xmlns:p14="http://schemas.microsoft.com/office/powerpoint/2010/main" val="30291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Módulo 1: Trasplante de células madre hematopoyéticas</a:t>
            </a:r>
          </a:p>
          <a:p>
            <a:endParaRPr lang="es-ES" dirty="0"/>
          </a:p>
          <a:p>
            <a:r>
              <a:rPr lang="es-ES" dirty="0"/>
              <a:t>Módulo 2: </a:t>
            </a:r>
            <a:r>
              <a:rPr lang="es-ES" dirty="0" err="1"/>
              <a:t>Patofisiología</a:t>
            </a:r>
            <a:r>
              <a:rPr lang="es-ES" dirty="0"/>
              <a:t> de la EVO</a:t>
            </a:r>
          </a:p>
          <a:p>
            <a:endParaRPr lang="es-ES" dirty="0"/>
          </a:p>
          <a:p>
            <a:r>
              <a:rPr lang="es-ES" dirty="0"/>
              <a:t>Módulo 3: Diagnóstico de la EVO</a:t>
            </a:r>
          </a:p>
          <a:p>
            <a:endParaRPr lang="es-ES" dirty="0"/>
          </a:p>
          <a:p>
            <a:r>
              <a:rPr lang="es-ES" dirty="0"/>
              <a:t>Módulo 4: Evaluación y manejo de la EVO</a:t>
            </a:r>
          </a:p>
          <a:p>
            <a:endParaRPr lang="es-ES" dirty="0"/>
          </a:p>
          <a:p>
            <a:r>
              <a:rPr lang="es-ES" dirty="0"/>
              <a:t>Módulo 5: Casos clínicos de EVO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4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de autoevaluación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s-ES" sz="2000" dirty="0"/>
              <a:t>Por definición, ¿cuántos días transcurren desde el TCMH hasta la aparición de una VOD tardía?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&gt;7 días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&gt;14 días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6&amp;return=true"/>
              </a:rPr>
              <a:t>&gt;21 días</a:t>
            </a:r>
            <a:endParaRPr lang="es-ES" sz="1800" dirty="0"/>
          </a:p>
          <a:p>
            <a:pPr marL="857250" lvl="1" indent="-457200">
              <a:buFont typeface="+mj-lt"/>
              <a:buAutoNum type="alphaLcParenR"/>
            </a:pPr>
            <a:r>
              <a:rPr lang="es-ES" sz="1800" dirty="0">
                <a:hlinkClick r:id="" action="ppaction://customshow?id=7&amp;return=true"/>
              </a:rPr>
              <a:t>&gt;28 días</a:t>
            </a:r>
            <a:endParaRPr lang="es-E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EVO: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TCMH: trasplante de células madre hematopoyéticas; </a:t>
            </a:r>
          </a:p>
        </p:txBody>
      </p:sp>
    </p:spTree>
    <p:extLst>
      <p:ext uri="{BB962C8B-B14F-4D97-AF65-F5344CB8AC3E}">
        <p14:creationId xmlns:p14="http://schemas.microsoft.com/office/powerpoint/2010/main" val="28736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EVO: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TCMH: trasplante de células madre hematopoyéticas;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3886200"/>
            <a:ext cx="10363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EVO, también denominada síndrome de obstrucción sinusoidal (SOS), es una complicación del TCMH que potencialmente puede amenazar la vida del paciente y tiene una incidencia del ~10–15% en pacientes adultos sometidos a un TCMH</a:t>
            </a:r>
          </a:p>
        </p:txBody>
      </p:sp>
    </p:spTree>
    <p:extLst>
      <p:ext uri="{BB962C8B-B14F-4D97-AF65-F5344CB8AC3E}">
        <p14:creationId xmlns:p14="http://schemas.microsoft.com/office/powerpoint/2010/main" val="320447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TCMH: trasplante de células madre hematopoyéticas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04446" y="3868616"/>
            <a:ext cx="1138310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Tras un TCMH pueden ocurrir diversos síndromes endoteliales vasculares precoces con una patogénesis común, entre los que cabe destacar síndrome de fuga capilar, síndrome de prendimiento, microangiopatía asociada a trasplante, hemorragia alveolar difusa y síndrome de neumonía idiopática. La enfermedad arterial periférica no es una complicación precoz del TCMH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8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3886200"/>
            <a:ext cx="10363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Las células endoteliales sinusoidales (CES) recubren los vasos sanguíneos del hígado, </a:t>
            </a:r>
            <a:r>
              <a:rPr lang="es-ES" sz="2800" dirty="0">
                <a:solidFill>
                  <a:srgbClr val="000000"/>
                </a:solidFill>
              </a:rPr>
              <a:t>denominados sinusoides, y que son similares a los capilares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6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CES: célula endotelial sinusoidal; EVO: enfermedad </a:t>
            </a:r>
            <a:r>
              <a:rPr lang="es-ES" dirty="0" err="1"/>
              <a:t>venooclusiva</a:t>
            </a:r>
            <a:r>
              <a:rPr lang="es-ES" dirty="0"/>
              <a:t>; TCMH: trasplante de células madre hematopoyéticas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57201" y="3886200"/>
            <a:ext cx="1118357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régimen de acondicionamiento administrado antes del TCMH incrementa la activación de las células endoteliales, lo que provoca daños en las CES y los hepatocitos. La acumulación de células en el espacio de Disse (el espacio perisinusoidal) aumenta la inflamación, y la formación de coágulos produce el estrechamiento de los sinusoides. Esto desemboca en una EVO, que se caracteriza por obstrucción de los sinusoides, hipotensión en la vena porta y reducción del flujo venoso hepático saliente</a:t>
            </a:r>
          </a:p>
        </p:txBody>
      </p:sp>
    </p:spTree>
    <p:extLst>
      <p:ext uri="{BB962C8B-B14F-4D97-AF65-F5344CB8AC3E}">
        <p14:creationId xmlns:p14="http://schemas.microsoft.com/office/powerpoint/2010/main" val="2042759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EVO: enfermedad venooclusiva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3886200"/>
            <a:ext cx="10363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EVO es resultado del estrechamiento y la obstrucción de los sinusoides, no de su dilatación</a:t>
            </a:r>
          </a:p>
        </p:txBody>
      </p:sp>
    </p:spTree>
    <p:extLst>
      <p:ext uri="{BB962C8B-B14F-4D97-AF65-F5344CB8AC3E}">
        <p14:creationId xmlns:p14="http://schemas.microsoft.com/office/powerpoint/2010/main" val="314176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EVO: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TCMH: trasplante de células madre hematopoyéticas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3886200"/>
            <a:ext cx="10363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EVO de aparición tardía se define como la EVO que aparece &gt;21 días después del TCMH y se corresponde con el 15-20% de los casos de EVO; un tercio de los pacientes con EVO de aparición tardía ya habrán recibido el alta hospitalaria</a:t>
            </a:r>
          </a:p>
        </p:txBody>
      </p:sp>
    </p:spTree>
    <p:extLst>
      <p:ext uri="{BB962C8B-B14F-4D97-AF65-F5344CB8AC3E}">
        <p14:creationId xmlns:p14="http://schemas.microsoft.com/office/powerpoint/2010/main" val="119262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6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Incorrecto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3886200"/>
            <a:ext cx="10363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Vuelva a intentarlo</a:t>
            </a:r>
          </a:p>
        </p:txBody>
      </p:sp>
    </p:spTree>
    <p:extLst>
      <p:ext uri="{BB962C8B-B14F-4D97-AF65-F5344CB8AC3E}">
        <p14:creationId xmlns:p14="http://schemas.microsoft.com/office/powerpoint/2010/main" val="398365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EVO, enfermedad </a:t>
            </a:r>
            <a:r>
              <a:rPr lang="es-ES" dirty="0" err="1"/>
              <a:t>venooclusiva</a:t>
            </a:r>
            <a:r>
              <a:rPr lang="es-ES" dirty="0"/>
              <a:t>;</a:t>
            </a:r>
          </a:p>
          <a:p>
            <a:r>
              <a:rPr lang="es-ES" dirty="0"/>
              <a:t>TCMH, trasplante de células madre hematopoyéticas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La EVO es una complicación importante que requiere intervención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778" y="6495526"/>
            <a:ext cx="8156222" cy="288925"/>
          </a:xfrm>
        </p:spPr>
        <p:txBody>
          <a:bodyPr/>
          <a:lstStyle/>
          <a:p>
            <a:r>
              <a:rPr lang="es-ES" dirty="0"/>
              <a:t>Carreras E. </a:t>
            </a:r>
            <a:r>
              <a:rPr lang="es-ES" dirty="0" err="1"/>
              <a:t>Early</a:t>
            </a:r>
            <a:r>
              <a:rPr lang="es-ES" dirty="0"/>
              <a:t> </a:t>
            </a:r>
            <a:r>
              <a:rPr lang="es-ES" dirty="0" err="1"/>
              <a:t>complications</a:t>
            </a:r>
            <a:r>
              <a:rPr lang="es-ES" dirty="0"/>
              <a:t> after HSCT. En: </a:t>
            </a:r>
            <a:r>
              <a:rPr lang="es-ES" dirty="0" err="1"/>
              <a:t>Apperley</a:t>
            </a:r>
            <a:r>
              <a:rPr lang="es-ES" dirty="0"/>
              <a:t> J, Carreras E, </a:t>
            </a:r>
            <a:r>
              <a:rPr lang="es-ES" dirty="0" err="1"/>
              <a:t>Gluckman</a:t>
            </a:r>
            <a:r>
              <a:rPr lang="es-ES" dirty="0"/>
              <a:t> E, </a:t>
            </a:r>
            <a:r>
              <a:rPr lang="es-ES" dirty="0" err="1"/>
              <a:t>Masszi</a:t>
            </a:r>
            <a:r>
              <a:rPr lang="es-ES" dirty="0"/>
              <a:t> T eds. </a:t>
            </a:r>
            <a:r>
              <a:rPr lang="es-ES" i="1" dirty="0"/>
              <a:t>ESH-EBMT Handbook on Haematopoietic Stem Cell Transplantation</a:t>
            </a:r>
            <a:r>
              <a:rPr lang="es-ES" dirty="0"/>
              <a:t>. Génova: </a:t>
            </a:r>
            <a:r>
              <a:rPr lang="es-ES" dirty="0" err="1"/>
              <a:t>Forum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Editore</a:t>
            </a:r>
            <a:r>
              <a:rPr lang="es-ES" dirty="0"/>
              <a:t>, 2012;156–74; </a:t>
            </a:r>
            <a:r>
              <a:rPr lang="es-ES" dirty="0" err="1"/>
              <a:t>Saria</a:t>
            </a:r>
            <a:r>
              <a:rPr lang="es-ES" dirty="0"/>
              <a:t> MG et al. </a:t>
            </a:r>
            <a:r>
              <a:rPr lang="es-ES" i="1" dirty="0"/>
              <a:t>Clin J Oncol</a:t>
            </a:r>
            <a:r>
              <a:rPr lang="es-ES" dirty="0"/>
              <a:t> </a:t>
            </a:r>
            <a:r>
              <a:rPr lang="es-ES" i="1" dirty="0"/>
              <a:t>Nurs</a:t>
            </a:r>
            <a:r>
              <a:rPr lang="es-ES" dirty="0"/>
              <a:t> 2007;11:53–63; </a:t>
            </a:r>
            <a:br>
              <a:rPr dirty="0"/>
            </a:br>
            <a:r>
              <a:rPr lang="es-ES" dirty="0"/>
              <a:t>Barker CC et al. </a:t>
            </a:r>
            <a:r>
              <a:rPr lang="es-ES" i="1" dirty="0"/>
              <a:t>Bone Marrow Transplant </a:t>
            </a:r>
            <a:r>
              <a:rPr lang="es-ES" dirty="0"/>
              <a:t>2003;32:79</a:t>
            </a:r>
            <a:r>
              <a:rPr lang="es-ES" dirty="0">
                <a:latin typeface="Calibri" panose="020F0502020204030204" pitchFamily="34" charset="0"/>
              </a:rPr>
              <a:t>─</a:t>
            </a:r>
            <a:r>
              <a:rPr lang="es-ES" dirty="0"/>
              <a:t>87; </a:t>
            </a:r>
            <a:r>
              <a:rPr lang="es-ES" dirty="0" err="1"/>
              <a:t>Corbacioglu</a:t>
            </a:r>
            <a:r>
              <a:rPr lang="es-ES" dirty="0"/>
              <a:t> S et al. </a:t>
            </a:r>
            <a:r>
              <a:rPr lang="es-ES" i="1" dirty="0"/>
              <a:t>Bone Marrow Transplant </a:t>
            </a:r>
            <a:r>
              <a:rPr lang="es-ES" dirty="0"/>
              <a:t>2006;38:547</a:t>
            </a:r>
            <a:r>
              <a:rPr lang="es-ES" dirty="0">
                <a:latin typeface="Calibri" panose="020F0502020204030204" pitchFamily="34" charset="0"/>
              </a:rPr>
              <a:t>─</a:t>
            </a:r>
            <a:r>
              <a:rPr lang="es-ES" dirty="0"/>
              <a:t>53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254" y="1365713"/>
            <a:ext cx="11007969" cy="48856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010" tIns="80010" rIns="106680" bIns="120015" numCol="1" spcCol="1270" anchor="ctr" anchorCtr="0">
            <a:noAutofit/>
          </a:bodyPr>
          <a:lstStyle/>
          <a:p>
            <a:pPr marL="273050" marR="0" lvl="1" indent="-273050" algn="l" defTabSz="666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EVO, también denominada síndrome de obstrucción sinusoidal (SOS), es una complicación del TCMH que potencialmente puede amenazar la vida del paciente</a:t>
            </a:r>
          </a:p>
          <a:p>
            <a:pPr marL="273050" marR="0" lvl="1" indent="-273050" algn="l" defTabSz="666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incidencia media oscila entre el 10-15% en adultos, con una incidencia superior en pacientes pediátricos (20-60%, principalmente en función de la enfermedad subyacente)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3050" marR="0" lvl="1" indent="-273050" algn="l" defTabSz="666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EVO puede aparecer tras un TCMH autólogo o alogénico, independientemente de la enfermedad subyacente, la fuente de las células madre o el tipo de acondicionamiento previo al trasplante</a:t>
            </a:r>
          </a:p>
          <a:p>
            <a:pPr marL="273050" lvl="1" indent="-273050" defTabSz="66675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El régimen de acondicionamiento recibido por el paciente antes del TCMH puede hacer que los hepatocitos del hígado produzcan metabolitos tóxicos, lo que desencadena la activación, el daño y la inflamación de las células endoteliales que recubren los sinusoides (pequeños vasos sanguíneos del hígado, similares a los capilares)</a:t>
            </a:r>
          </a:p>
          <a:p>
            <a:pPr marL="273050" lvl="1" indent="-273050" defTabSz="66675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 grave, que suele caracterizarse por un fallo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multiorgánico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se ha asociado con un índice de mortalidad &gt;80%</a:t>
            </a:r>
          </a:p>
          <a:p>
            <a:pPr marL="273050" marR="0" lvl="1" indent="-273050" algn="l" defTabSz="666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defibrotida es el único tratamiento actualmente aprobado para la EVO grave</a:t>
            </a:r>
          </a:p>
        </p:txBody>
      </p:sp>
    </p:spTree>
    <p:extLst>
      <p:ext uri="{BB962C8B-B14F-4D97-AF65-F5344CB8AC3E}">
        <p14:creationId xmlns:p14="http://schemas.microsoft.com/office/powerpoint/2010/main" val="40187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usar los módulos del programa formativo sobre enfermedad </a:t>
            </a:r>
            <a:r>
              <a:rPr lang="es-ES" dirty="0" err="1"/>
              <a:t>venooclusiva</a:t>
            </a:r>
            <a:r>
              <a:rPr lang="es-ES" dirty="0"/>
              <a:t> (EVO)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Descargue en su equipo la carpeta con todos los módulos. Esto garantizará un correcto funcionamiento de los enlaces entre módulos</a:t>
            </a:r>
          </a:p>
          <a:p>
            <a:r>
              <a:rPr lang="es-ES" dirty="0"/>
              <a:t>Para navegar por los módulos, use el modo de presentación de diapositivas Encontrará enlaces a contenidos de otros módulos, información adicional y referencias externas</a:t>
            </a:r>
          </a:p>
          <a:p>
            <a:r>
              <a:rPr lang="es-ES" dirty="0"/>
              <a:t>El icono       indica que hay más información disponible sobre el tema. Haga clic en el símbolo para acceder a la información adicional. Para volver a la diapositiva que estaba viendo, simplemente avance hasta la siguiente diapositiva</a:t>
            </a:r>
          </a:p>
          <a:p>
            <a:r>
              <a:rPr lang="es-ES" dirty="0"/>
              <a:t>Algunas secciones incluyen vídeos que podrá visualizar haciendo clic en el botón de reproducción de cada diapositiva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rgbClr val="00979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955576" y="3307863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Módulo</a:t>
            </a:r>
            <a:r>
              <a:rPr lang="en-GB" dirty="0"/>
              <a:t> 2: </a:t>
            </a:r>
            <a:br>
              <a:rPr lang="en-GB" dirty="0"/>
            </a:br>
            <a:r>
              <a:rPr lang="es-ES" dirty="0"/>
              <a:t>Fisiopatología de la </a:t>
            </a:r>
            <a:br>
              <a:rPr lang="es-ES" dirty="0"/>
            </a:br>
            <a:r>
              <a:rPr lang="es-ES" dirty="0"/>
              <a:t>enfermedad </a:t>
            </a:r>
            <a:r>
              <a:rPr lang="es-ES" dirty="0" err="1"/>
              <a:t>venooclusiva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18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charset="0"/>
                <a:cs typeface="Arial" charset="0"/>
              </a:rPr>
              <a:t>Objetivos</a:t>
            </a:r>
            <a:r>
              <a:rPr lang="en-GB" dirty="0">
                <a:latin typeface="Arial" charset="0"/>
                <a:cs typeface="Arial" charset="0"/>
              </a:rPr>
              <a:t> de </a:t>
            </a:r>
            <a:r>
              <a:rPr lang="en-GB" dirty="0" err="1">
                <a:latin typeface="Arial" charset="0"/>
                <a:cs typeface="Arial" charset="0"/>
              </a:rPr>
              <a:t>aprendizaje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Conocer la causa de la EVO</a:t>
            </a:r>
          </a:p>
          <a:p>
            <a:endParaRPr lang="es-ES" dirty="0"/>
          </a:p>
          <a:p>
            <a:r>
              <a:rPr lang="es-ES" dirty="0"/>
              <a:t>Identificar la secuencia de eventos en la fisiopatología de la EVO</a:t>
            </a:r>
          </a:p>
          <a:p>
            <a:endParaRPr lang="es-ES" dirty="0"/>
          </a:p>
          <a:p>
            <a:r>
              <a:rPr lang="es-ES" dirty="0"/>
              <a:t>Conocer los criterios de valoración fisiopatológica de la EVO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EVO, </a:t>
            </a:r>
            <a:r>
              <a:rPr lang="en-GB" dirty="0" err="1"/>
              <a:t>enfermedad</a:t>
            </a:r>
            <a:r>
              <a:rPr lang="en-GB" dirty="0"/>
              <a:t> </a:t>
            </a:r>
            <a:r>
              <a:rPr lang="en-GB" dirty="0" err="1"/>
              <a:t>venooclusiva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 rot="8360422" flipV="1">
            <a:off x="2529769" y="4922368"/>
            <a:ext cx="1412173" cy="46053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Left Arrow 16"/>
          <p:cNvSpPr/>
          <p:nvPr/>
        </p:nvSpPr>
        <p:spPr>
          <a:xfrm rot="10800000">
            <a:off x="5436115" y="3699153"/>
            <a:ext cx="1412173" cy="46053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eft Arrow 11"/>
          <p:cNvSpPr/>
          <p:nvPr/>
        </p:nvSpPr>
        <p:spPr>
          <a:xfrm rot="9777640">
            <a:off x="2089798" y="4239929"/>
            <a:ext cx="1412173" cy="46053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" charset="0"/>
                <a:cs typeface="Arial" charset="0"/>
              </a:rPr>
              <a:t>Complicaciones precoces del TCMH:</a:t>
            </a:r>
            <a:br>
              <a:rPr lang="es-ES" dirty="0">
                <a:latin typeface="Arial" charset="0"/>
                <a:cs typeface="Arial" charset="0"/>
              </a:rPr>
            </a:br>
            <a:r>
              <a:rPr lang="es-ES" dirty="0">
                <a:latin typeface="Arial" charset="0"/>
                <a:cs typeface="Arial" charset="0"/>
              </a:rPr>
              <a:t>síndromes endoteliales vasculares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3884" y="1268760"/>
            <a:ext cx="5102755" cy="4857403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>
                <a:latin typeface="Arial" charset="0"/>
                <a:cs typeface="Arial" charset="0"/>
              </a:rPr>
              <a:t>La activación intensa y sostenida de las células endoteliales produce daño celular</a:t>
            </a:r>
            <a:endParaRPr lang="es-ES" dirty="0"/>
          </a:p>
          <a:p>
            <a:r>
              <a:rPr lang="es-ES" dirty="0"/>
              <a:t>Se ha postulado que la </a:t>
            </a:r>
            <a:r>
              <a:rPr lang="es-ES" dirty="0" err="1"/>
              <a:t>alorreactividad</a:t>
            </a:r>
            <a:r>
              <a:rPr lang="es-ES" dirty="0"/>
              <a:t> (la activación inmune en reacción a las células madre trasplantadas) desempeña un papel en este daño </a:t>
            </a:r>
            <a:br>
              <a:rPr lang="es-ES" dirty="0"/>
            </a:br>
            <a:r>
              <a:rPr lang="es-ES" dirty="0"/>
              <a:t>y activación</a:t>
            </a:r>
          </a:p>
          <a:p>
            <a:pPr lvl="1"/>
            <a:r>
              <a:rPr lang="es-ES" dirty="0">
                <a:latin typeface="Arial" charset="0"/>
                <a:cs typeface="Arial" charset="0"/>
              </a:rPr>
              <a:t>Esto explica la mayor incidencia de ciertas complicaciones después de un trasplante </a:t>
            </a:r>
            <a:r>
              <a:rPr lang="es-ES" dirty="0" err="1">
                <a:latin typeface="Arial" charset="0"/>
                <a:cs typeface="Arial" charset="0"/>
              </a:rPr>
              <a:t>alogénico</a:t>
            </a:r>
            <a:endParaRPr lang="en-GB" dirty="0">
              <a:latin typeface="Arial" charset="0"/>
              <a:cs typeface="Arial" charset="0"/>
            </a:endParaRPr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Carreras E, Diaz-Ricart M. </a:t>
            </a:r>
            <a:r>
              <a:rPr lang="es-ES" i="1" dirty="0"/>
              <a:t>Bone Marrow Transplant </a:t>
            </a:r>
            <a:r>
              <a:rPr lang="es-ES"/>
              <a:t>2011;46:1495–502</a:t>
            </a:r>
            <a:endParaRPr lang="es-E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TCMH, trasplante de células madre hematopoyéticas</a:t>
            </a:r>
          </a:p>
        </p:txBody>
      </p:sp>
      <p:sp>
        <p:nvSpPr>
          <p:cNvPr id="7" name="Freeform 6"/>
          <p:cNvSpPr/>
          <p:nvPr/>
        </p:nvSpPr>
        <p:spPr>
          <a:xfrm>
            <a:off x="3698657" y="2939421"/>
            <a:ext cx="1980000" cy="1980000"/>
          </a:xfrm>
          <a:custGeom>
            <a:avLst/>
            <a:gdLst>
              <a:gd name="connsiteX0" fmla="*/ 0 w 1615916"/>
              <a:gd name="connsiteY0" fmla="*/ 807958 h 1615916"/>
              <a:gd name="connsiteX1" fmla="*/ 807958 w 1615916"/>
              <a:gd name="connsiteY1" fmla="*/ 0 h 1615916"/>
              <a:gd name="connsiteX2" fmla="*/ 1615916 w 1615916"/>
              <a:gd name="connsiteY2" fmla="*/ 807958 h 1615916"/>
              <a:gd name="connsiteX3" fmla="*/ 807958 w 1615916"/>
              <a:gd name="connsiteY3" fmla="*/ 1615916 h 1615916"/>
              <a:gd name="connsiteX4" fmla="*/ 0 w 1615916"/>
              <a:gd name="connsiteY4" fmla="*/ 807958 h 16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16" h="1615916">
                <a:moveTo>
                  <a:pt x="0" y="807958"/>
                </a:moveTo>
                <a:cubicBezTo>
                  <a:pt x="0" y="361735"/>
                  <a:pt x="361735" y="0"/>
                  <a:pt x="807958" y="0"/>
                </a:cubicBezTo>
                <a:cubicBezTo>
                  <a:pt x="1254181" y="0"/>
                  <a:pt x="1615916" y="361735"/>
                  <a:pt x="1615916" y="807958"/>
                </a:cubicBezTo>
                <a:cubicBezTo>
                  <a:pt x="1615916" y="1254181"/>
                  <a:pt x="1254181" y="1615916"/>
                  <a:pt x="807958" y="1615916"/>
                </a:cubicBezTo>
                <a:cubicBezTo>
                  <a:pt x="361735" y="1615916"/>
                  <a:pt x="0" y="1254181"/>
                  <a:pt x="0" y="807958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805" tIns="246805" rIns="246805" bIns="246805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Activación de las células endoteliales que recubren los vasos sanguíneos</a:t>
            </a:r>
          </a:p>
        </p:txBody>
      </p:sp>
      <p:sp>
        <p:nvSpPr>
          <p:cNvPr id="8" name="Left Arrow 7"/>
          <p:cNvSpPr/>
          <p:nvPr/>
        </p:nvSpPr>
        <p:spPr>
          <a:xfrm rot="11700000">
            <a:off x="2051543" y="3323214"/>
            <a:ext cx="1412173" cy="46053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612552" y="4141933"/>
            <a:ext cx="1535120" cy="1228096"/>
          </a:xfrm>
          <a:custGeom>
            <a:avLst/>
            <a:gdLst>
              <a:gd name="connsiteX0" fmla="*/ 0 w 1535120"/>
              <a:gd name="connsiteY0" fmla="*/ 122810 h 1228096"/>
              <a:gd name="connsiteX1" fmla="*/ 122810 w 1535120"/>
              <a:gd name="connsiteY1" fmla="*/ 0 h 1228096"/>
              <a:gd name="connsiteX2" fmla="*/ 1412310 w 1535120"/>
              <a:gd name="connsiteY2" fmla="*/ 0 h 1228096"/>
              <a:gd name="connsiteX3" fmla="*/ 1535120 w 1535120"/>
              <a:gd name="connsiteY3" fmla="*/ 122810 h 1228096"/>
              <a:gd name="connsiteX4" fmla="*/ 1535120 w 1535120"/>
              <a:gd name="connsiteY4" fmla="*/ 1105286 h 1228096"/>
              <a:gd name="connsiteX5" fmla="*/ 1412310 w 1535120"/>
              <a:gd name="connsiteY5" fmla="*/ 1228096 h 1228096"/>
              <a:gd name="connsiteX6" fmla="*/ 122810 w 1535120"/>
              <a:gd name="connsiteY6" fmla="*/ 1228096 h 1228096"/>
              <a:gd name="connsiteX7" fmla="*/ 0 w 1535120"/>
              <a:gd name="connsiteY7" fmla="*/ 1105286 h 1228096"/>
              <a:gd name="connsiteX8" fmla="*/ 0 w 1535120"/>
              <a:gd name="connsiteY8" fmla="*/ 122810 h 12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20" h="1228096">
                <a:moveTo>
                  <a:pt x="0" y="122810"/>
                </a:moveTo>
                <a:cubicBezTo>
                  <a:pt x="0" y="54984"/>
                  <a:pt x="54984" y="0"/>
                  <a:pt x="122810" y="0"/>
                </a:cubicBezTo>
                <a:lnTo>
                  <a:pt x="1412310" y="0"/>
                </a:lnTo>
                <a:cubicBezTo>
                  <a:pt x="1480136" y="0"/>
                  <a:pt x="1535120" y="54984"/>
                  <a:pt x="1535120" y="122810"/>
                </a:cubicBezTo>
                <a:lnTo>
                  <a:pt x="1535120" y="1105286"/>
                </a:lnTo>
                <a:cubicBezTo>
                  <a:pt x="1535120" y="1173112"/>
                  <a:pt x="1480136" y="1228096"/>
                  <a:pt x="1412310" y="1228096"/>
                </a:cubicBezTo>
                <a:lnTo>
                  <a:pt x="122810" y="1228096"/>
                </a:lnTo>
                <a:cubicBezTo>
                  <a:pt x="54984" y="1228096"/>
                  <a:pt x="0" y="1173112"/>
                  <a:pt x="0" y="1105286"/>
                </a:cubicBezTo>
                <a:lnTo>
                  <a:pt x="0" y="12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50" tIns="66450" rIns="66450" bIns="6645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productos microbianos que atraviesan las barreras mucosas</a:t>
            </a:r>
          </a:p>
        </p:txBody>
      </p:sp>
      <p:sp>
        <p:nvSpPr>
          <p:cNvPr id="10" name="Left Arrow 9"/>
          <p:cNvSpPr/>
          <p:nvPr/>
        </p:nvSpPr>
        <p:spPr>
          <a:xfrm rot="13239578">
            <a:off x="2529769" y="2658787"/>
            <a:ext cx="1412173" cy="46053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08342" y="2734426"/>
            <a:ext cx="1535120" cy="1228096"/>
          </a:xfrm>
          <a:custGeom>
            <a:avLst/>
            <a:gdLst>
              <a:gd name="connsiteX0" fmla="*/ 0 w 1535120"/>
              <a:gd name="connsiteY0" fmla="*/ 122810 h 1228096"/>
              <a:gd name="connsiteX1" fmla="*/ 122810 w 1535120"/>
              <a:gd name="connsiteY1" fmla="*/ 0 h 1228096"/>
              <a:gd name="connsiteX2" fmla="*/ 1412310 w 1535120"/>
              <a:gd name="connsiteY2" fmla="*/ 0 h 1228096"/>
              <a:gd name="connsiteX3" fmla="*/ 1535120 w 1535120"/>
              <a:gd name="connsiteY3" fmla="*/ 122810 h 1228096"/>
              <a:gd name="connsiteX4" fmla="*/ 1535120 w 1535120"/>
              <a:gd name="connsiteY4" fmla="*/ 1105286 h 1228096"/>
              <a:gd name="connsiteX5" fmla="*/ 1412310 w 1535120"/>
              <a:gd name="connsiteY5" fmla="*/ 1228096 h 1228096"/>
              <a:gd name="connsiteX6" fmla="*/ 122810 w 1535120"/>
              <a:gd name="connsiteY6" fmla="*/ 1228096 h 1228096"/>
              <a:gd name="connsiteX7" fmla="*/ 0 w 1535120"/>
              <a:gd name="connsiteY7" fmla="*/ 1105286 h 1228096"/>
              <a:gd name="connsiteX8" fmla="*/ 0 w 1535120"/>
              <a:gd name="connsiteY8" fmla="*/ 122810 h 12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20" h="1228096">
                <a:moveTo>
                  <a:pt x="0" y="122810"/>
                </a:moveTo>
                <a:cubicBezTo>
                  <a:pt x="0" y="54984"/>
                  <a:pt x="54984" y="0"/>
                  <a:pt x="122810" y="0"/>
                </a:cubicBezTo>
                <a:lnTo>
                  <a:pt x="1412310" y="0"/>
                </a:lnTo>
                <a:cubicBezTo>
                  <a:pt x="1480136" y="0"/>
                  <a:pt x="1535120" y="54984"/>
                  <a:pt x="1535120" y="122810"/>
                </a:cubicBezTo>
                <a:lnTo>
                  <a:pt x="1535120" y="1105286"/>
                </a:lnTo>
                <a:cubicBezTo>
                  <a:pt x="1535120" y="1173112"/>
                  <a:pt x="1480136" y="1228096"/>
                  <a:pt x="1412310" y="1228096"/>
                </a:cubicBezTo>
                <a:lnTo>
                  <a:pt x="122810" y="1228096"/>
                </a:lnTo>
                <a:cubicBezTo>
                  <a:pt x="54984" y="1228096"/>
                  <a:pt x="0" y="1173112"/>
                  <a:pt x="0" y="1105286"/>
                </a:cubicBezTo>
                <a:lnTo>
                  <a:pt x="0" y="12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50" tIns="66450" rIns="66450" bIns="6645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citocinas producidas por los tejidos dañados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00723" y="1737119"/>
            <a:ext cx="1620000" cy="1228096"/>
          </a:xfrm>
          <a:custGeom>
            <a:avLst/>
            <a:gdLst>
              <a:gd name="connsiteX0" fmla="*/ 0 w 1535120"/>
              <a:gd name="connsiteY0" fmla="*/ 122810 h 1228096"/>
              <a:gd name="connsiteX1" fmla="*/ 122810 w 1535120"/>
              <a:gd name="connsiteY1" fmla="*/ 0 h 1228096"/>
              <a:gd name="connsiteX2" fmla="*/ 1412310 w 1535120"/>
              <a:gd name="connsiteY2" fmla="*/ 0 h 1228096"/>
              <a:gd name="connsiteX3" fmla="*/ 1535120 w 1535120"/>
              <a:gd name="connsiteY3" fmla="*/ 122810 h 1228096"/>
              <a:gd name="connsiteX4" fmla="*/ 1535120 w 1535120"/>
              <a:gd name="connsiteY4" fmla="*/ 1105286 h 1228096"/>
              <a:gd name="connsiteX5" fmla="*/ 1412310 w 1535120"/>
              <a:gd name="connsiteY5" fmla="*/ 1228096 h 1228096"/>
              <a:gd name="connsiteX6" fmla="*/ 122810 w 1535120"/>
              <a:gd name="connsiteY6" fmla="*/ 1228096 h 1228096"/>
              <a:gd name="connsiteX7" fmla="*/ 0 w 1535120"/>
              <a:gd name="connsiteY7" fmla="*/ 1105286 h 1228096"/>
              <a:gd name="connsiteX8" fmla="*/ 0 w 1535120"/>
              <a:gd name="connsiteY8" fmla="*/ 122810 h 12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20" h="1228096">
                <a:moveTo>
                  <a:pt x="0" y="122810"/>
                </a:moveTo>
                <a:cubicBezTo>
                  <a:pt x="0" y="54984"/>
                  <a:pt x="54984" y="0"/>
                  <a:pt x="122810" y="0"/>
                </a:cubicBezTo>
                <a:lnTo>
                  <a:pt x="1412310" y="0"/>
                </a:lnTo>
                <a:cubicBezTo>
                  <a:pt x="1480136" y="0"/>
                  <a:pt x="1535120" y="54984"/>
                  <a:pt x="1535120" y="122810"/>
                </a:cubicBezTo>
                <a:lnTo>
                  <a:pt x="1535120" y="1105286"/>
                </a:lnTo>
                <a:cubicBezTo>
                  <a:pt x="1535120" y="1173112"/>
                  <a:pt x="1480136" y="1228096"/>
                  <a:pt x="1412310" y="1228096"/>
                </a:cubicBezTo>
                <a:lnTo>
                  <a:pt x="122810" y="1228096"/>
                </a:lnTo>
                <a:cubicBezTo>
                  <a:pt x="54984" y="1228096"/>
                  <a:pt x="0" y="1173112"/>
                  <a:pt x="0" y="1105286"/>
                </a:cubicBezTo>
                <a:lnTo>
                  <a:pt x="0" y="12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50" tIns="66450" rIns="66450" bIns="6645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14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acondicionamiento</a:t>
            </a:r>
            <a:endParaRPr lang="en-GB" sz="1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00723" y="5043582"/>
            <a:ext cx="1535120" cy="1228096"/>
          </a:xfrm>
          <a:custGeom>
            <a:avLst/>
            <a:gdLst>
              <a:gd name="connsiteX0" fmla="*/ 0 w 1535120"/>
              <a:gd name="connsiteY0" fmla="*/ 122810 h 1228096"/>
              <a:gd name="connsiteX1" fmla="*/ 122810 w 1535120"/>
              <a:gd name="connsiteY1" fmla="*/ 0 h 1228096"/>
              <a:gd name="connsiteX2" fmla="*/ 1412310 w 1535120"/>
              <a:gd name="connsiteY2" fmla="*/ 0 h 1228096"/>
              <a:gd name="connsiteX3" fmla="*/ 1535120 w 1535120"/>
              <a:gd name="connsiteY3" fmla="*/ 122810 h 1228096"/>
              <a:gd name="connsiteX4" fmla="*/ 1535120 w 1535120"/>
              <a:gd name="connsiteY4" fmla="*/ 1105286 h 1228096"/>
              <a:gd name="connsiteX5" fmla="*/ 1412310 w 1535120"/>
              <a:gd name="connsiteY5" fmla="*/ 1228096 h 1228096"/>
              <a:gd name="connsiteX6" fmla="*/ 122810 w 1535120"/>
              <a:gd name="connsiteY6" fmla="*/ 1228096 h 1228096"/>
              <a:gd name="connsiteX7" fmla="*/ 0 w 1535120"/>
              <a:gd name="connsiteY7" fmla="*/ 1105286 h 1228096"/>
              <a:gd name="connsiteX8" fmla="*/ 0 w 1535120"/>
              <a:gd name="connsiteY8" fmla="*/ 122810 h 12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20" h="1228096">
                <a:moveTo>
                  <a:pt x="0" y="122810"/>
                </a:moveTo>
                <a:cubicBezTo>
                  <a:pt x="0" y="54984"/>
                  <a:pt x="54984" y="0"/>
                  <a:pt x="122810" y="0"/>
                </a:cubicBezTo>
                <a:lnTo>
                  <a:pt x="1412310" y="0"/>
                </a:lnTo>
                <a:cubicBezTo>
                  <a:pt x="1480136" y="0"/>
                  <a:pt x="1535120" y="54984"/>
                  <a:pt x="1535120" y="122810"/>
                </a:cubicBezTo>
                <a:lnTo>
                  <a:pt x="1535120" y="1105286"/>
                </a:lnTo>
                <a:cubicBezTo>
                  <a:pt x="1535120" y="1173112"/>
                  <a:pt x="1480136" y="1228096"/>
                  <a:pt x="1412310" y="1228096"/>
                </a:cubicBezTo>
                <a:lnTo>
                  <a:pt x="122810" y="1228096"/>
                </a:lnTo>
                <a:cubicBezTo>
                  <a:pt x="54984" y="1228096"/>
                  <a:pt x="0" y="1173112"/>
                  <a:pt x="0" y="1105286"/>
                </a:cubicBezTo>
                <a:lnTo>
                  <a:pt x="0" y="12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50" tIns="66450" rIns="66450" bIns="6645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GB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prendimiento</a:t>
            </a:r>
            <a:endParaRPr lang="en-GB" sz="1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143" y="1696486"/>
            <a:ext cx="187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400" b="1" dirty="0"/>
              <a:t>Durante el TCMH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32412" y="1855875"/>
            <a:ext cx="2538000" cy="369332"/>
            <a:chOff x="1508759" y="4551330"/>
            <a:chExt cx="2538000" cy="369332"/>
          </a:xfrm>
        </p:grpSpPr>
        <p:sp>
          <p:nvSpPr>
            <p:cNvPr id="22" name="TextBox 21">
              <a:hlinkClick r:id="rId3" action="ppaction://hlinkpres?slideindex=4&amp;slidetitle=Módulo 1: Trasplante de células  madre hematopoyéticas"/>
            </p:cNvPr>
            <p:cNvSpPr txBox="1"/>
            <p:nvPr/>
          </p:nvSpPr>
          <p:spPr>
            <a:xfrm>
              <a:off x="1508759" y="4551330"/>
              <a:ext cx="2538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pPr lvl="0" algn="ctr">
                <a:defRPr/>
              </a:pPr>
              <a:r>
                <a:rPr lang="es-ES" dirty="0">
                  <a:solidFill>
                    <a:srgbClr val="000000"/>
                  </a:solidFill>
                </a:rPr>
                <a:t>     Enlace al Módulo 1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621" y="4601388"/>
              <a:ext cx="251460" cy="2514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485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síndromes endoteliales vasculares precoces tras un TCMH tienen una patogénesis común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/>
            <a:r>
              <a:rPr lang="es-ES"/>
              <a:t>Carreras E, Diaz-Ricart M. </a:t>
            </a:r>
            <a:r>
              <a:rPr lang="es-ES" i="1" dirty="0"/>
              <a:t>Bone Marrow Transplant </a:t>
            </a:r>
            <a:r>
              <a:rPr lang="es-ES"/>
              <a:t>2011;46:1495–502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177426" y="6495526"/>
            <a:ext cx="8918581" cy="288925"/>
          </a:xfrm>
        </p:spPr>
        <p:txBody>
          <a:bodyPr/>
          <a:lstStyle/>
          <a:p>
            <a:r>
              <a:rPr lang="en-GB" dirty="0"/>
              <a:t>ICN, </a:t>
            </a:r>
            <a:r>
              <a:rPr lang="en-GB" dirty="0" err="1"/>
              <a:t>inhibidores</a:t>
            </a:r>
            <a:r>
              <a:rPr lang="en-GB" dirty="0"/>
              <a:t> de </a:t>
            </a:r>
            <a:r>
              <a:rPr lang="en-GB" dirty="0" err="1"/>
              <a:t>calcineurina</a:t>
            </a:r>
            <a:r>
              <a:rPr lang="en-GB" dirty="0"/>
              <a:t>; SFC, </a:t>
            </a:r>
            <a:r>
              <a:rPr lang="en-GB" dirty="0" err="1"/>
              <a:t>síndrome</a:t>
            </a:r>
            <a:r>
              <a:rPr lang="en-GB" dirty="0"/>
              <a:t> de </a:t>
            </a:r>
            <a:r>
              <a:rPr lang="en-GB" dirty="0" err="1"/>
              <a:t>fuga</a:t>
            </a:r>
            <a:r>
              <a:rPr lang="en-GB" dirty="0"/>
              <a:t> </a:t>
            </a:r>
            <a:r>
              <a:rPr lang="en-GB" dirty="0" err="1"/>
              <a:t>capilar</a:t>
            </a:r>
            <a:r>
              <a:rPr lang="en-GB" dirty="0"/>
              <a:t>; HAD, </a:t>
            </a:r>
            <a:r>
              <a:rPr lang="en-GB" dirty="0" err="1"/>
              <a:t>hemorragia</a:t>
            </a:r>
            <a:r>
              <a:rPr lang="en-GB" dirty="0"/>
              <a:t> alveolar </a:t>
            </a:r>
            <a:r>
              <a:rPr lang="en-GB" dirty="0" err="1"/>
              <a:t>difusa</a:t>
            </a:r>
            <a:r>
              <a:rPr lang="en-GB" dirty="0"/>
              <a:t>; SP, </a:t>
            </a:r>
            <a:r>
              <a:rPr lang="en-GB" dirty="0" err="1"/>
              <a:t>síndrome</a:t>
            </a:r>
            <a:r>
              <a:rPr lang="en-GB" dirty="0"/>
              <a:t> de </a:t>
            </a:r>
            <a:r>
              <a:rPr lang="en-GB" dirty="0" err="1"/>
              <a:t>prendimiento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G-CSF, factor </a:t>
            </a:r>
            <a:r>
              <a:rPr lang="en-GB" dirty="0" err="1"/>
              <a:t>estimulante</a:t>
            </a:r>
            <a:r>
              <a:rPr lang="en-GB" dirty="0"/>
              <a:t> de </a:t>
            </a:r>
            <a:r>
              <a:rPr lang="en-GB" dirty="0" err="1"/>
              <a:t>colonias</a:t>
            </a:r>
            <a:r>
              <a:rPr lang="en-GB" dirty="0"/>
              <a:t> de </a:t>
            </a:r>
            <a:r>
              <a:rPr lang="en-GB" dirty="0" err="1"/>
              <a:t>granulocitos</a:t>
            </a:r>
            <a:r>
              <a:rPr lang="en-GB" dirty="0"/>
              <a:t>; TCMH; </a:t>
            </a:r>
            <a:r>
              <a:rPr lang="en-GB" dirty="0" err="1"/>
              <a:t>trasplante</a:t>
            </a:r>
            <a:r>
              <a:rPr lang="en-GB" dirty="0"/>
              <a:t> de </a:t>
            </a:r>
            <a:r>
              <a:rPr lang="en-GB" dirty="0" err="1"/>
              <a:t>células</a:t>
            </a:r>
            <a:r>
              <a:rPr lang="en-GB" dirty="0"/>
              <a:t> </a:t>
            </a:r>
            <a:r>
              <a:rPr lang="en-GB" dirty="0" err="1"/>
              <a:t>madre</a:t>
            </a:r>
            <a:r>
              <a:rPr lang="en-GB" dirty="0"/>
              <a:t> </a:t>
            </a:r>
            <a:r>
              <a:rPr lang="en-GB" dirty="0" err="1"/>
              <a:t>hematopoyéticas</a:t>
            </a:r>
            <a:r>
              <a:rPr lang="en-GB" dirty="0"/>
              <a:t>; SNI, </a:t>
            </a:r>
            <a:r>
              <a:rPr lang="en-GB" dirty="0" err="1"/>
              <a:t>síndrome</a:t>
            </a:r>
            <a:r>
              <a:rPr lang="en-GB" dirty="0"/>
              <a:t> de </a:t>
            </a:r>
            <a:r>
              <a:rPr lang="en-GB" dirty="0" err="1"/>
              <a:t>neumonía</a:t>
            </a:r>
            <a:r>
              <a:rPr lang="en-GB" dirty="0"/>
              <a:t> </a:t>
            </a:r>
            <a:r>
              <a:rPr lang="en-GB" dirty="0" err="1"/>
              <a:t>idiopática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LPS, </a:t>
            </a:r>
            <a:r>
              <a:rPr lang="en-GB" dirty="0" err="1"/>
              <a:t>lipopolisacáridos</a:t>
            </a:r>
            <a:r>
              <a:rPr lang="en-GB" dirty="0"/>
              <a:t>; MAT, </a:t>
            </a:r>
            <a:r>
              <a:rPr lang="en-GB" dirty="0" err="1"/>
              <a:t>microangiopatía</a:t>
            </a:r>
            <a:r>
              <a:rPr lang="en-GB" dirty="0"/>
              <a:t> </a:t>
            </a:r>
            <a:r>
              <a:rPr lang="en-GB" dirty="0" err="1"/>
              <a:t>asociada</a:t>
            </a:r>
            <a:r>
              <a:rPr lang="en-GB" dirty="0"/>
              <a:t> a </a:t>
            </a:r>
            <a:r>
              <a:rPr lang="en-GB" dirty="0" err="1"/>
              <a:t>trasplante</a:t>
            </a:r>
            <a:r>
              <a:rPr lang="en-GB" dirty="0"/>
              <a:t>; EVOH, </a:t>
            </a:r>
            <a:r>
              <a:rPr lang="en-GB" dirty="0" err="1"/>
              <a:t>enfermedad</a:t>
            </a:r>
            <a:r>
              <a:rPr lang="en-GB" dirty="0"/>
              <a:t> </a:t>
            </a:r>
            <a:r>
              <a:rPr lang="en-GB" dirty="0" err="1"/>
              <a:t>venooclusiva</a:t>
            </a:r>
            <a:r>
              <a:rPr lang="en-GB" dirty="0"/>
              <a:t> </a:t>
            </a:r>
            <a:r>
              <a:rPr lang="en-GB" dirty="0" err="1"/>
              <a:t>hepática</a:t>
            </a:r>
            <a:endParaRPr lang="en-GB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05" y="2560463"/>
            <a:ext cx="7016483" cy="782045"/>
          </a:xfrm>
          <a:prstGeom prst="rect">
            <a:avLst/>
          </a:prstGeom>
        </p:spPr>
      </p:pic>
      <p:sp>
        <p:nvSpPr>
          <p:cNvPr id="99" name="Rounded Rectangle 98"/>
          <p:cNvSpPr/>
          <p:nvPr/>
        </p:nvSpPr>
        <p:spPr>
          <a:xfrm>
            <a:off x="3177426" y="1381336"/>
            <a:ext cx="6882561" cy="34551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Síndrome</a:t>
            </a:r>
            <a:r>
              <a:rPr lang="en-GB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de </a:t>
            </a:r>
            <a:r>
              <a:rPr lang="en-GB" sz="1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fallo</a:t>
            </a:r>
            <a:r>
              <a:rPr lang="en-GB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multiorgánico</a:t>
            </a:r>
            <a:endParaRPr lang="en-GB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177426" y="3336282"/>
            <a:ext cx="6882561" cy="689569"/>
          </a:xfrm>
          <a:prstGeom prst="round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s-E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fenotipo endotelial representa un riesgo neto para el huésped</a:t>
            </a:r>
          </a:p>
          <a:p>
            <a:pPr algn="ctr" eaLnBrk="0" hangingPunct="0">
              <a:defRPr/>
            </a:pPr>
            <a:r>
              <a:rPr lang="es-E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(obstrucción de flujo capilar, agregados relacionados con la fibrina, adherencia </a:t>
            </a:r>
            <a:br>
              <a:rPr lang="es-E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plaquetas y leucocitos, apoptosis endotelial)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13601" y="2539868"/>
            <a:ext cx="1772734" cy="72075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Disfunción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órganos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926284" y="3336282"/>
            <a:ext cx="1760051" cy="68957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Disfunción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endotelial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patológica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63166" y="4095280"/>
            <a:ext cx="1723169" cy="694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Activación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endotelial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fisiológica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718983" y="5895078"/>
            <a:ext cx="8754035" cy="29212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Trasplante</a:t>
            </a:r>
            <a:r>
              <a:rPr lang="it-IT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células</a:t>
            </a:r>
            <a:r>
              <a:rPr lang="it-IT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madre </a:t>
            </a: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hematopoyéticas</a:t>
            </a:r>
            <a:endParaRPr lang="it-IT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898725" y="4279423"/>
            <a:ext cx="1725752" cy="39711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GB" sz="1200" dirty="0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Estado</a:t>
            </a:r>
          </a:p>
          <a:p>
            <a:pPr algn="ctr" eaLnBrk="0" hangingPunct="0">
              <a:defRPr/>
            </a:pP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procoagulante</a:t>
            </a:r>
            <a:endParaRPr lang="en-GB" sz="1200" dirty="0">
              <a:solidFill>
                <a:srgbClr val="0071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836867" y="4279423"/>
            <a:ext cx="1728993" cy="39711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Respuesta</a:t>
            </a:r>
            <a:endParaRPr lang="en-GB" sz="1200" dirty="0">
              <a:solidFill>
                <a:srgbClr val="00717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inflamatoria</a:t>
            </a:r>
            <a:endParaRPr lang="en-GB" sz="1200" dirty="0">
              <a:solidFill>
                <a:srgbClr val="0071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778250" y="4279423"/>
            <a:ext cx="1756491" cy="39711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GB" sz="1200" dirty="0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 de la</a:t>
            </a:r>
            <a:br>
              <a:rPr lang="en-GB" sz="1200" dirty="0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permeabilidad</a:t>
            </a:r>
            <a:endParaRPr lang="en-GB" sz="1200" dirty="0">
              <a:solidFill>
                <a:srgbClr val="0071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8747131" y="4279423"/>
            <a:ext cx="1934682" cy="39711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GB" sz="1200" dirty="0" err="1">
                <a:solidFill>
                  <a:srgbClr val="007176"/>
                </a:solidFill>
                <a:latin typeface="Arial" pitchFamily="34" charset="0"/>
                <a:cs typeface="Arial" pitchFamily="34" charset="0"/>
              </a:rPr>
              <a:t>Vasoconstricción</a:t>
            </a:r>
            <a:endParaRPr lang="en-GB" sz="1200" dirty="0">
              <a:solidFill>
                <a:srgbClr val="0071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259712" y="1953059"/>
            <a:ext cx="1046571" cy="597600"/>
          </a:xfrm>
          <a:prstGeom prst="roundRect">
            <a:avLst/>
          </a:prstGeom>
          <a:solidFill>
            <a:srgbClr val="ECAA20"/>
          </a:solidFill>
          <a:ln w="25400" cap="flat" cmpd="sng" algn="ctr">
            <a:solidFill>
              <a:srgbClr val="ECAA20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 dirty="0">
                <a:solidFill>
                  <a:prstClr val="white"/>
                </a:solidFill>
                <a:latin typeface="Arial" panose="020B0604020202020204" pitchFamily="34" charset="0"/>
              </a:rPr>
              <a:t>EVOH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982448" y="1953059"/>
            <a:ext cx="1069161" cy="595678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HAD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SP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SNI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401740" y="1953059"/>
            <a:ext cx="1151269" cy="59760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MAT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802320" y="1953059"/>
            <a:ext cx="977577" cy="59760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MAT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9029208" y="1953059"/>
            <a:ext cx="1030780" cy="59760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SFC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SP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ES" sz="1400" kern="0" dirty="0">
                <a:solidFill>
                  <a:prstClr val="white"/>
                </a:solidFill>
                <a:latin typeface="Arial" panose="020B0604020202020204" pitchFamily="34" charset="0"/>
              </a:rPr>
              <a:t>MAT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205239" y="5395857"/>
            <a:ext cx="1518964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b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GB" sz="1200" dirty="0" err="1">
                <a:solidFill>
                  <a:srgbClr val="00979E"/>
                </a:solidFill>
                <a:latin typeface="Arial" pitchFamily="34" charset="0"/>
                <a:cs typeface="Arial" pitchFamily="34" charset="0"/>
              </a:rPr>
              <a:t>Acondiciona-miento</a:t>
            </a:r>
            <a:endParaRPr lang="en-GB" sz="1200" dirty="0">
              <a:solidFill>
                <a:srgbClr val="0097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847402" y="5395857"/>
            <a:ext cx="1039292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97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G-CSF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009893" y="5395857"/>
            <a:ext cx="1039292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979E"/>
                </a:solidFill>
                <a:latin typeface="Arial" panose="020B0604020202020204" pitchFamily="34" charset="0"/>
              </a:rPr>
              <a:t>ICN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97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172384" y="5395857"/>
            <a:ext cx="1838748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b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GB" sz="1400" dirty="0">
                <a:solidFill>
                  <a:srgbClr val="00979E"/>
                </a:solidFill>
                <a:latin typeface="Arial" pitchFamily="34" charset="0"/>
                <a:cs typeface="Arial" pitchFamily="34" charset="0"/>
              </a:rPr>
              <a:t>LPS/ </a:t>
            </a:r>
            <a:r>
              <a:rPr lang="en-GB" sz="1400" dirty="0" err="1">
                <a:solidFill>
                  <a:srgbClr val="00979E"/>
                </a:solidFill>
                <a:latin typeface="Arial" pitchFamily="34" charset="0"/>
                <a:cs typeface="Arial" pitchFamily="34" charset="0"/>
              </a:rPr>
              <a:t>infecciones</a:t>
            </a:r>
            <a:endParaRPr lang="en-GB" sz="1400" dirty="0">
              <a:solidFill>
                <a:srgbClr val="0097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134331" y="5395857"/>
            <a:ext cx="1598911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b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GB" sz="1400" dirty="0" err="1">
                <a:solidFill>
                  <a:srgbClr val="00979E"/>
                </a:solidFill>
                <a:latin typeface="Arial" pitchFamily="34" charset="0"/>
                <a:cs typeface="Arial" pitchFamily="34" charset="0"/>
              </a:rPr>
              <a:t>Prendimiento</a:t>
            </a:r>
            <a:endParaRPr lang="en-GB" sz="1400" dirty="0">
              <a:solidFill>
                <a:srgbClr val="0097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8856439" y="5395857"/>
            <a:ext cx="1758802" cy="2481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36000" tIns="36000" rIns="36000" bIns="36000" rtlCol="0" anchor="b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GB" sz="1400" dirty="0" err="1">
                <a:solidFill>
                  <a:srgbClr val="00979E"/>
                </a:solidFill>
                <a:latin typeface="Arial" pitchFamily="34" charset="0"/>
                <a:cs typeface="Arial" pitchFamily="34" charset="0"/>
              </a:rPr>
              <a:t>Alorreactividad</a:t>
            </a:r>
            <a:endParaRPr lang="en-GB" sz="1400" dirty="0">
              <a:solidFill>
                <a:srgbClr val="009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56" y="4865475"/>
            <a:ext cx="9887564" cy="423565"/>
          </a:xfrm>
          <a:prstGeom prst="rect">
            <a:avLst/>
          </a:prstGeom>
        </p:spPr>
      </p:pic>
      <p:sp>
        <p:nvSpPr>
          <p:cNvPr id="121" name="Isosceles Triangle 120"/>
          <p:cNvSpPr/>
          <p:nvPr/>
        </p:nvSpPr>
        <p:spPr>
          <a:xfrm>
            <a:off x="3630770" y="176911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Isosceles Triangle 121"/>
          <p:cNvSpPr/>
          <p:nvPr/>
        </p:nvSpPr>
        <p:spPr>
          <a:xfrm>
            <a:off x="5386622" y="176911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Isosceles Triangle 122"/>
          <p:cNvSpPr/>
          <p:nvPr/>
        </p:nvSpPr>
        <p:spPr>
          <a:xfrm>
            <a:off x="6893475" y="176911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Isosceles Triangle 123"/>
          <p:cNvSpPr/>
          <p:nvPr/>
        </p:nvSpPr>
        <p:spPr>
          <a:xfrm>
            <a:off x="8167993" y="176911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Isosceles Triangle 124"/>
          <p:cNvSpPr/>
          <p:nvPr/>
        </p:nvSpPr>
        <p:spPr>
          <a:xfrm>
            <a:off x="9417300" y="176911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Isosceles Triangle 125"/>
          <p:cNvSpPr/>
          <p:nvPr/>
        </p:nvSpPr>
        <p:spPr>
          <a:xfrm>
            <a:off x="3637174" y="408898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Isosceles Triangle 126"/>
          <p:cNvSpPr/>
          <p:nvPr/>
        </p:nvSpPr>
        <p:spPr>
          <a:xfrm>
            <a:off x="5590927" y="408898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Isosceles Triangle 127"/>
          <p:cNvSpPr/>
          <p:nvPr/>
        </p:nvSpPr>
        <p:spPr>
          <a:xfrm>
            <a:off x="5590927" y="4713560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3637174" y="4713560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Isosceles Triangle 129"/>
          <p:cNvSpPr/>
          <p:nvPr/>
        </p:nvSpPr>
        <p:spPr>
          <a:xfrm>
            <a:off x="7535415" y="408898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Isosceles Triangle 130"/>
          <p:cNvSpPr/>
          <p:nvPr/>
        </p:nvSpPr>
        <p:spPr>
          <a:xfrm>
            <a:off x="9595143" y="4088986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Isosceles Triangle 131"/>
          <p:cNvSpPr/>
          <p:nvPr/>
        </p:nvSpPr>
        <p:spPr>
          <a:xfrm>
            <a:off x="9577794" y="4713560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Isosceles Triangle 132"/>
          <p:cNvSpPr/>
          <p:nvPr/>
        </p:nvSpPr>
        <p:spPr>
          <a:xfrm>
            <a:off x="7535415" y="4713560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Isosceles Triangle 133"/>
          <p:cNvSpPr/>
          <p:nvPr/>
        </p:nvSpPr>
        <p:spPr>
          <a:xfrm>
            <a:off x="5971515" y="5704813"/>
            <a:ext cx="248971" cy="14659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rot="10800000">
            <a:off x="6090340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>
          <a:xfrm rot="10800000">
            <a:off x="7930795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/>
          <p:nvPr/>
        </p:nvCxnSpPr>
        <p:spPr>
          <a:xfrm rot="10800000">
            <a:off x="4529163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>
          <a:xfrm rot="10800000">
            <a:off x="3366677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9" name="Straight Arrow Connector 138"/>
          <p:cNvCxnSpPr/>
          <p:nvPr/>
        </p:nvCxnSpPr>
        <p:spPr>
          <a:xfrm rot="10800000">
            <a:off x="1964675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>
          <a:xfrm rot="10800000">
            <a:off x="9735093" y="5177426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713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Daño endotelial vascular en el hígado: </a:t>
            </a:r>
            <a:br>
              <a:rPr lang="es-ES" dirty="0"/>
            </a:br>
            <a:r>
              <a:rPr lang="es-ES" dirty="0"/>
              <a:t>enfermedad </a:t>
            </a:r>
            <a:r>
              <a:rPr lang="es-ES" dirty="0" err="1"/>
              <a:t>venooclusiva</a:t>
            </a:r>
            <a:r>
              <a:rPr lang="es-ES" dirty="0"/>
              <a:t> (EVO)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8721142" cy="4857403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La EVO clásica ocurre en los primeros 21 días tras el TCMH</a:t>
            </a:r>
          </a:p>
          <a:p>
            <a:r>
              <a:rPr lang="es-ES" dirty="0">
                <a:latin typeface="Arial" charset="0"/>
                <a:cs typeface="Arial" charset="0"/>
              </a:rPr>
              <a:t>Los regímenes de acondicionamiento aplicados antes del TCMH dan lugar a la producción de metabolitos tóxicos por los hepatocitos </a:t>
            </a:r>
            <a:br>
              <a:rPr lang="es-ES" dirty="0">
                <a:latin typeface="Arial" charset="0"/>
                <a:cs typeface="Arial" charset="0"/>
              </a:rPr>
            </a:br>
            <a:r>
              <a:rPr lang="es-ES" dirty="0">
                <a:latin typeface="Arial" charset="0"/>
                <a:cs typeface="Arial" charset="0"/>
              </a:rPr>
              <a:t>en el hígado</a:t>
            </a:r>
            <a:endParaRPr lang="es-ES" dirty="0"/>
          </a:p>
          <a:p>
            <a:r>
              <a:rPr lang="es-ES" dirty="0">
                <a:latin typeface="Arial" charset="0"/>
                <a:cs typeface="Arial" charset="0"/>
              </a:rPr>
              <a:t>Estos metabolitos desencadenan la activación, el daño y la inflamación de las células endoteliales que tapizan los sinusoides – pequeños vasos sanguíneos, parecidos a capilares, que se encuentran en el hígado</a:t>
            </a:r>
          </a:p>
          <a:p>
            <a:r>
              <a:rPr lang="es-ES" dirty="0"/>
              <a:t>Esto desencadena la EVO, que se caracteriza por retención de líquido y ascitis, ictericia, aumento de peso y hepatomegalia dolorosa</a:t>
            </a:r>
          </a:p>
          <a:p>
            <a:r>
              <a:rPr lang="es-ES" dirty="0"/>
              <a:t>En casos graves, la EVO se asocia con fallo </a:t>
            </a:r>
            <a:r>
              <a:rPr lang="es-ES" dirty="0" err="1"/>
              <a:t>multiorgánico</a:t>
            </a:r>
            <a:r>
              <a:rPr lang="es-ES" dirty="0"/>
              <a:t> y una tasa de mortalidad de &gt;80%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/>
              <a:t>Dalle JH, Giralt SA. </a:t>
            </a:r>
            <a:r>
              <a:rPr lang="es-ES" i="1" dirty="0"/>
              <a:t>Biol Blood Marrow Transplant </a:t>
            </a:r>
            <a:r>
              <a:rPr lang="es-ES"/>
              <a:t>2016;22:400–9; </a:t>
            </a:r>
            <a:br/>
            <a:r>
              <a:rPr lang="es-ES"/>
              <a:t>Richardson PG et al. </a:t>
            </a:r>
            <a:r>
              <a:rPr lang="es-ES" i="1" dirty="0"/>
              <a:t>Expert Opin Drug Saf</a:t>
            </a:r>
            <a:r>
              <a:rPr lang="es-ES"/>
              <a:t> 2013;12:123–36; </a:t>
            </a:r>
            <a:br/>
            <a:r>
              <a:rPr lang="es-ES"/>
              <a:t>Mohty M et al. </a:t>
            </a:r>
            <a:r>
              <a:rPr lang="es-ES" i="1" dirty="0"/>
              <a:t>Bone Marrow Transplant </a:t>
            </a:r>
            <a:r>
              <a:rPr lang="es-ES"/>
              <a:t>2016;51:906–12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TCMH, trasplante de células madre hematopoyéticas</a:t>
            </a:r>
          </a:p>
        </p:txBody>
      </p:sp>
      <p:pic>
        <p:nvPicPr>
          <p:cNvPr id="1027" name="Picture 3" descr="T:\FROM STUDIO\SylviaY\istock images\iStock_000001927127Mediu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5597" y="2459317"/>
            <a:ext cx="2801720" cy="302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56502" y="5609961"/>
            <a:ext cx="293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Corte histológico del hígado visto al microscopio. Vasos sanguíneos en rojo, núcleos celulares en azul, </a:t>
            </a:r>
            <a:br>
              <a:rPr lang="es-ES" sz="1200" dirty="0"/>
            </a:br>
            <a:r>
              <a:rPr lang="es-ES" sz="1200" dirty="0"/>
              <a:t>citoplasma en rosa</a:t>
            </a:r>
            <a:endParaRPr lang="en-GB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1" y="1390330"/>
            <a:ext cx="11725151" cy="8566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88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93750" indent="-2524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A8A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>
                <a:solidFill>
                  <a:schemeClr val="tx1"/>
                </a:solidFill>
              </a:rPr>
              <a:t>La EVO, también conocida como síndrome de obstrucción sinusoidal, es una complicación potencialmente mortal del TCMH que ocurre en ~10–15% de pacientes adultos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63337" y="3419708"/>
            <a:ext cx="2662260" cy="369332"/>
            <a:chOff x="1508759" y="4551330"/>
            <a:chExt cx="1825447" cy="369332"/>
          </a:xfrm>
        </p:grpSpPr>
        <p:sp>
          <p:nvSpPr>
            <p:cNvPr id="12" name="TextBox 11">
              <a:hlinkClick r:id="rId5" action="ppaction://hlinkpres?slideindex=4&amp;slidetitle=Módulo 1: Trasplante de células  madre hematopoyéticas"/>
            </p:cNvPr>
            <p:cNvSpPr txBox="1"/>
            <p:nvPr/>
          </p:nvSpPr>
          <p:spPr>
            <a:xfrm>
              <a:off x="1508759" y="4551330"/>
              <a:ext cx="182544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Enlace al Módulo 1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353" y="4610266"/>
              <a:ext cx="172705" cy="251876"/>
            </a:xfrm>
            <a:prstGeom prst="rect">
              <a:avLst/>
            </a:prstGeom>
            <a:noFill/>
          </p:spPr>
        </p:pic>
      </p:grpSp>
      <p:pic>
        <p:nvPicPr>
          <p:cNvPr id="14" name="Picture 1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979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57457" y="660071"/>
            <a:ext cx="324000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07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/>
          <p:nvPr/>
        </p:nvCxnSpPr>
        <p:spPr>
          <a:xfrm>
            <a:off x="5873541" y="2928977"/>
            <a:ext cx="0" cy="288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flipV="1">
            <a:off x="3098133" y="3923965"/>
            <a:ext cx="5541050" cy="329764"/>
            <a:chOff x="1392087" y="3444237"/>
            <a:chExt cx="5541050" cy="329764"/>
          </a:xfrm>
          <a:effectLst/>
        </p:grpSpPr>
        <p:cxnSp>
          <p:nvCxnSpPr>
            <p:cNvPr id="41" name="Straight Connector 40"/>
            <p:cNvCxnSpPr/>
            <p:nvPr/>
          </p:nvCxnSpPr>
          <p:spPr>
            <a:xfrm>
              <a:off x="1392087" y="3462883"/>
              <a:ext cx="5541050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392087" y="3449816"/>
              <a:ext cx="0" cy="31890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260750" y="3444237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85823" y="3451866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933137" y="3451866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979E"/>
                </a:solidFill>
                <a:latin typeface="Arial" charset="0"/>
                <a:cs typeface="Arial" charset="0"/>
              </a:rPr>
              <a:t>La </a:t>
            </a:r>
            <a:r>
              <a:rPr lang="en-GB" dirty="0" err="1">
                <a:solidFill>
                  <a:srgbClr val="00979E"/>
                </a:solidFill>
                <a:latin typeface="Arial" charset="0"/>
                <a:cs typeface="Arial" charset="0"/>
              </a:rPr>
              <a:t>fisiopatología</a:t>
            </a:r>
            <a:r>
              <a:rPr lang="en-GB" dirty="0">
                <a:solidFill>
                  <a:srgbClr val="00979E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cs typeface="Arial" charset="0"/>
              </a:rPr>
              <a:t>de la EVO </a:t>
            </a:r>
            <a:r>
              <a:rPr lang="en-GB" dirty="0" err="1">
                <a:solidFill>
                  <a:srgbClr val="00979E"/>
                </a:solidFill>
                <a:latin typeface="Arial" charset="0"/>
                <a:cs typeface="Arial" charset="0"/>
              </a:rPr>
              <a:t>es</a:t>
            </a:r>
            <a:r>
              <a:rPr lang="en-GB" dirty="0">
                <a:solidFill>
                  <a:srgbClr val="00979E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rgbClr val="00979E"/>
                </a:solidFill>
                <a:latin typeface="Arial" charset="0"/>
                <a:cs typeface="Arial" charset="0"/>
              </a:rPr>
              <a:t>compleja</a:t>
            </a:r>
            <a:r>
              <a:rPr lang="en-GB" dirty="0">
                <a:solidFill>
                  <a:srgbClr val="00979E"/>
                </a:solidFill>
                <a:latin typeface="Arial" charset="0"/>
                <a:cs typeface="Arial" charset="0"/>
              </a:rPr>
              <a:t> y multifactorial</a:t>
            </a:r>
            <a:endParaRPr lang="es-ES" dirty="0">
              <a:solidFill>
                <a:srgbClr val="00979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8778" y="6384341"/>
            <a:ext cx="7296151" cy="400110"/>
          </a:xfrm>
        </p:spPr>
        <p:txBody>
          <a:bodyPr wrap="square" anchor="b" anchorCtr="0">
            <a:spAutoFit/>
          </a:bodyPr>
          <a:lstStyle/>
          <a:p>
            <a:pPr marL="0" indent="0">
              <a:buNone/>
            </a:pPr>
            <a:r>
              <a:rPr lang="es-ES" sz="1000" dirty="0"/>
              <a:t>Richardson PG et al. </a:t>
            </a:r>
            <a:r>
              <a:rPr lang="es-ES" sz="1000" i="1" dirty="0"/>
              <a:t>Expert Opin Drug Saf</a:t>
            </a:r>
            <a:r>
              <a:rPr lang="es-ES"/>
              <a:t> </a:t>
            </a:r>
            <a:r>
              <a:rPr lang="es-ES" sz="1000" dirty="0"/>
              <a:t>2013;12:123–36; </a:t>
            </a:r>
            <a:br/>
            <a:r>
              <a:rPr lang="es-ES" sz="1000" dirty="0"/>
              <a:t>Coppell JA et al. </a:t>
            </a:r>
            <a:r>
              <a:rPr lang="es-ES" sz="1000" i="1" dirty="0"/>
              <a:t>Blood Rev </a:t>
            </a:r>
            <a:r>
              <a:rPr lang="es-ES" sz="1000" dirty="0"/>
              <a:t>2003;17:63–70; Carreras E et al. </a:t>
            </a:r>
            <a:r>
              <a:rPr lang="es-ES" sz="1000" i="1" dirty="0"/>
              <a:t>Bone Marrow Transplant </a:t>
            </a:r>
            <a:r>
              <a:rPr lang="es-ES" sz="1000" dirty="0"/>
              <a:t>2011;46:1495–502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EVO, enfermedad </a:t>
            </a:r>
            <a:r>
              <a:rPr lang="es-ES" dirty="0" err="1"/>
              <a:t>venooclusiva</a:t>
            </a:r>
            <a:endParaRPr lang="es-ES" dirty="0"/>
          </a:p>
        </p:txBody>
      </p:sp>
      <p:sp>
        <p:nvSpPr>
          <p:cNvPr id="5" name="Rounded Rectangle 4"/>
          <p:cNvSpPr/>
          <p:nvPr/>
        </p:nvSpPr>
        <p:spPr>
          <a:xfrm>
            <a:off x="4275868" y="2472665"/>
            <a:ext cx="3207356" cy="532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1600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Activación</a:t>
            </a:r>
            <a:r>
              <a:rPr lang="en-GB" sz="16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 de </a:t>
            </a:r>
            <a:r>
              <a:rPr lang="en-GB" sz="1600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múltiples</a:t>
            </a:r>
            <a:r>
              <a:rPr lang="en-GB" sz="16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1600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vías</a:t>
            </a:r>
            <a:endParaRPr lang="en-GB" sz="1600" kern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738020" y="2016886"/>
            <a:ext cx="283056" cy="4318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03868" y="5540506"/>
            <a:ext cx="1537816" cy="5328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EVO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5731249" y="5085866"/>
            <a:ext cx="283056" cy="4318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55019" y="3533339"/>
            <a:ext cx="1744888" cy="542522"/>
            <a:chOff x="6074761" y="3768720"/>
            <a:chExt cx="1744888" cy="542522"/>
          </a:xfrm>
          <a:solidFill>
            <a:schemeClr val="accent1"/>
          </a:solidFill>
        </p:grpSpPr>
        <p:sp>
          <p:nvSpPr>
            <p:cNvPr id="7" name="Rounded Rectangle 6"/>
            <p:cNvSpPr/>
            <p:nvPr/>
          </p:nvSpPr>
          <p:spPr>
            <a:xfrm>
              <a:off x="6074761" y="3768720"/>
              <a:ext cx="1744888" cy="542522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hangingPunct="0">
                <a:spcBef>
                  <a:spcPct val="20000"/>
                </a:spcBef>
                <a:defRPr/>
              </a:pPr>
              <a:r>
                <a:rPr lang="en-GB" sz="1600" kern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Estructura</a:t>
              </a:r>
              <a:r>
                <a:rPr lang="en-GB" sz="1600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en-GB" sz="1600" kern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citoesquelética</a:t>
              </a:r>
              <a:endParaRPr lang="en-GB" sz="1600" kern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215942" y="3881264"/>
              <a:ext cx="0" cy="288032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908152" y="3533339"/>
            <a:ext cx="1743994" cy="542522"/>
            <a:chOff x="4302922" y="3768720"/>
            <a:chExt cx="1743994" cy="542522"/>
          </a:xfrm>
          <a:solidFill>
            <a:schemeClr val="accent1"/>
          </a:solidFill>
        </p:grpSpPr>
        <p:sp>
          <p:nvSpPr>
            <p:cNvPr id="6" name="Rounded Rectangle 5"/>
            <p:cNvSpPr/>
            <p:nvPr/>
          </p:nvSpPr>
          <p:spPr>
            <a:xfrm>
              <a:off x="4302922" y="3768720"/>
              <a:ext cx="1743994" cy="542522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 </a:t>
              </a:r>
              <a:r>
                <a:rPr lang="en-GB" sz="1600" kern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Inflamación</a:t>
              </a:r>
              <a:endParaRPr lang="en-GB" sz="1600" kern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09208" y="3867196"/>
              <a:ext cx="0" cy="288032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14416" y="3533339"/>
            <a:ext cx="1743994" cy="542522"/>
            <a:chOff x="618566" y="3768720"/>
            <a:chExt cx="1743994" cy="542522"/>
          </a:xfrm>
          <a:solidFill>
            <a:schemeClr val="accent1"/>
          </a:solidFill>
        </p:grpSpPr>
        <p:sp>
          <p:nvSpPr>
            <p:cNvPr id="23" name="Rounded Rectangle 22"/>
            <p:cNvSpPr/>
            <p:nvPr/>
          </p:nvSpPr>
          <p:spPr>
            <a:xfrm>
              <a:off x="618566" y="3768720"/>
              <a:ext cx="1743994" cy="542522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 Trombosis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857725" y="3881264"/>
              <a:ext cx="0" cy="288032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61284" y="3533339"/>
            <a:ext cx="1743994" cy="542522"/>
            <a:chOff x="2531084" y="3768720"/>
            <a:chExt cx="1743994" cy="542522"/>
          </a:xfrm>
          <a:solidFill>
            <a:schemeClr val="accent1"/>
          </a:solidFill>
        </p:grpSpPr>
        <p:sp>
          <p:nvSpPr>
            <p:cNvPr id="33" name="Rounded Rectangle 32"/>
            <p:cNvSpPr/>
            <p:nvPr/>
          </p:nvSpPr>
          <p:spPr>
            <a:xfrm>
              <a:off x="2531084" y="3768720"/>
              <a:ext cx="1743994" cy="542522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  Fibrinólisis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785169" y="3878916"/>
              <a:ext cx="0" cy="288032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77869" y="3208856"/>
            <a:ext cx="5549594" cy="329764"/>
            <a:chOff x="1383543" y="3444237"/>
            <a:chExt cx="5549594" cy="329764"/>
          </a:xfrm>
          <a:effectLst/>
        </p:grpSpPr>
        <p:cxnSp>
          <p:nvCxnSpPr>
            <p:cNvPr id="17" name="Straight Connector 16"/>
            <p:cNvCxnSpPr/>
            <p:nvPr/>
          </p:nvCxnSpPr>
          <p:spPr>
            <a:xfrm>
              <a:off x="1392087" y="3462883"/>
              <a:ext cx="554105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83543" y="3451866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60750" y="3444237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085823" y="3451866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933137" y="3451866"/>
              <a:ext cx="0" cy="322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5873541" y="4246100"/>
            <a:ext cx="0" cy="288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75868" y="4541242"/>
            <a:ext cx="3205914" cy="532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1600" kern="0" dirty="0" err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Estrechamiento</a:t>
            </a:r>
            <a:r>
              <a:rPr lang="en-GB" sz="1600" kern="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sinusoidal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75868" y="1473265"/>
            <a:ext cx="3207356" cy="5326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s-ES" sz="16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Daño en la célula endotelial y el hepatocito</a:t>
            </a:r>
            <a:endParaRPr lang="en-GB" sz="1600" kern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56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">
  <a:themeElements>
    <a:clrScheme name="MyKE - Blue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979E"/>
      </a:accent1>
      <a:accent2>
        <a:srgbClr val="7B428F"/>
      </a:accent2>
      <a:accent3>
        <a:srgbClr val="96CA12"/>
      </a:accent3>
      <a:accent4>
        <a:srgbClr val="E60060"/>
      </a:accent4>
      <a:accent5>
        <a:srgbClr val="F59E09"/>
      </a:accent5>
      <a:accent6>
        <a:srgbClr val="57575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MyKE - Blue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979E"/>
      </a:accent1>
      <a:accent2>
        <a:srgbClr val="7B428F"/>
      </a:accent2>
      <a:accent3>
        <a:srgbClr val="96CA12"/>
      </a:accent3>
      <a:accent4>
        <a:srgbClr val="E60060"/>
      </a:accent4>
      <a:accent5>
        <a:srgbClr val="F59E09"/>
      </a:accent5>
      <a:accent6>
        <a:srgbClr val="57575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MyKE - orange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F59E09"/>
      </a:accent1>
      <a:accent2>
        <a:srgbClr val="00979E"/>
      </a:accent2>
      <a:accent3>
        <a:srgbClr val="7B428F"/>
      </a:accent3>
      <a:accent4>
        <a:srgbClr val="96CA12"/>
      </a:accent4>
      <a:accent5>
        <a:srgbClr val="E60060"/>
      </a:accent5>
      <a:accent6>
        <a:srgbClr val="57575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211FA7C122343943D0C15D2A149A4" ma:contentTypeVersion="1" ma:contentTypeDescription="Create a new document." ma:contentTypeScope="" ma:versionID="666f8110f639de87c191bb9f4fba24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10986b036840e28274f9fca8f918e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6B723A-826F-4310-A3BC-81558D857363}"/>
</file>

<file path=customXml/itemProps2.xml><?xml version="1.0" encoding="utf-8"?>
<ds:datastoreItem xmlns:ds="http://schemas.openxmlformats.org/officeDocument/2006/customXml" ds:itemID="{67C41408-13CF-4C49-B259-69B3FC8D81FE}"/>
</file>

<file path=customXml/itemProps3.xml><?xml version="1.0" encoding="utf-8"?>
<ds:datastoreItem xmlns:ds="http://schemas.openxmlformats.org/officeDocument/2006/customXml" ds:itemID="{4586108D-0720-4557-A4C2-AB30CFA2BC4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2329</Words>
  <Application>Microsoft Office PowerPoint</Application>
  <PresentationFormat>Widescreen</PresentationFormat>
  <Paragraphs>293</Paragraphs>
  <Slides>28</Slides>
  <Notes>9</Notes>
  <HiddenSlides>8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8</vt:i4>
      </vt:variant>
    </vt:vector>
  </HeadingPairs>
  <TitlesOfParts>
    <vt:vector size="42" baseType="lpstr">
      <vt:lpstr>ＭＳ Ｐゴシック</vt:lpstr>
      <vt:lpstr>Arial</vt:lpstr>
      <vt:lpstr>Calibri</vt:lpstr>
      <vt:lpstr>blank</vt:lpstr>
      <vt:lpstr>1_blank</vt:lpstr>
      <vt:lpstr>2_blank</vt:lpstr>
      <vt:lpstr>Manejo activo de la enfermedad venooclusiva (EVO) </vt:lpstr>
      <vt:lpstr>Índice</vt:lpstr>
      <vt:lpstr>Cómo usar los módulos del programa formativo sobre enfermedad venooclusiva (EVO)</vt:lpstr>
      <vt:lpstr>Módulo 2:  Fisiopatología de la  enfermedad venooclusiva</vt:lpstr>
      <vt:lpstr>Objetivos de aprendizaje</vt:lpstr>
      <vt:lpstr>Complicaciones precoces del TCMH: síndromes endoteliales vasculares</vt:lpstr>
      <vt:lpstr>Los síndromes endoteliales vasculares precoces tras un TCMH tienen una patogénesis común</vt:lpstr>
      <vt:lpstr>Daño endotelial vascular en el hígado:  enfermedad venooclusiva (EVO)</vt:lpstr>
      <vt:lpstr>La fisiopatología de la EVO es compleja y multifactorial</vt:lpstr>
      <vt:lpstr>1. La toxicidad celular resultante de la quimioterapia daña el revestimiento de los sinusoides hepáticos</vt:lpstr>
      <vt:lpstr>2. El daño de las células endoteliales sinusoidales puede  activar múltiples vías, provocando inflamación y estrechamiento de los sinusoides</vt:lpstr>
      <vt:lpstr>3. La EVO se caracteriza por una mayor formación de coágulos y una reducción de la desintegración  de los coágulos</vt:lpstr>
      <vt:lpstr>La EVO también puede ocurrir transcurridos 21 días del TCMH</vt:lpstr>
      <vt:lpstr>Resumen de la fisiopatología de la EVO</vt:lpstr>
      <vt:lpstr>Preguntas de autoevaluación</vt:lpstr>
      <vt:lpstr>Preguntas de autoevaluación</vt:lpstr>
      <vt:lpstr>Preguntas de autoevaluación</vt:lpstr>
      <vt:lpstr>Preguntas de autoevaluación</vt:lpstr>
      <vt:lpstr>Preguntas de autoevaluación</vt:lpstr>
      <vt:lpstr>Preguntas de autoevaluación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EVO es una complicación importante que requiere intervención</vt:lpstr>
      <vt:lpstr>Custom Show 1</vt:lpstr>
      <vt:lpstr>question 1</vt:lpstr>
      <vt:lpstr>question 2</vt:lpstr>
      <vt:lpstr>question 3</vt:lpstr>
      <vt:lpstr>question 4</vt:lpstr>
      <vt:lpstr>question 5</vt:lpstr>
      <vt:lpstr>question 6</vt:lpstr>
      <vt:lpstr>incorrect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2017-02-20T15:49:05Z</dcterms:created>
  <dcterms:modified xsi:type="dcterms:W3CDTF">2017-07-31T15:04:04Z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0x010100A78211FA7C122343943D0C15D2A149A4</vt:lpwstr>
  </property>
</Properties>
</file>