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28.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4.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3" r:id="rId3"/>
    <p:sldMasterId id="2147483670" r:id="rId4"/>
  </p:sldMasterIdLst>
  <p:notesMasterIdLst>
    <p:notesMasterId r:id="rId33"/>
  </p:notesMasterIdLst>
  <p:sldIdLst>
    <p:sldId id="280" r:id="rId5"/>
    <p:sldId id="297" r:id="rId6"/>
    <p:sldId id="281" r:id="rId7"/>
    <p:sldId id="256" r:id="rId8"/>
    <p:sldId id="259" r:id="rId9"/>
    <p:sldId id="272" r:id="rId10"/>
    <p:sldId id="273" r:id="rId11"/>
    <p:sldId id="274" r:id="rId12"/>
    <p:sldId id="275" r:id="rId13"/>
    <p:sldId id="276" r:id="rId14"/>
    <p:sldId id="277" r:id="rId15"/>
    <p:sldId id="278" r:id="rId16"/>
    <p:sldId id="279" r:id="rId17"/>
    <p:sldId id="267" r:id="rId18"/>
    <p:sldId id="290" r:id="rId19"/>
    <p:sldId id="291" r:id="rId20"/>
    <p:sldId id="292" r:id="rId21"/>
    <p:sldId id="293" r:id="rId22"/>
    <p:sldId id="294" r:id="rId23"/>
    <p:sldId id="295" r:id="rId24"/>
    <p:sldId id="282" r:id="rId25"/>
    <p:sldId id="283" r:id="rId26"/>
    <p:sldId id="284" r:id="rId27"/>
    <p:sldId id="285" r:id="rId28"/>
    <p:sldId id="286" r:id="rId29"/>
    <p:sldId id="287" r:id="rId30"/>
    <p:sldId id="288" r:id="rId31"/>
    <p:sldId id="289" r:id="rId32"/>
  </p:sldIdLst>
  <p:sldSz cx="12192000" cy="6858000"/>
  <p:notesSz cx="6858000" cy="9144000"/>
  <p:custShowLst>
    <p:custShow name="Custom Show 1" id="0">
      <p:sldLst>
        <p:sld r:id="rId32"/>
      </p:sldLst>
    </p:custShow>
    <p:custShow name="question 1" id="1">
      <p:sldLst>
        <p:sld r:id="rId25"/>
      </p:sldLst>
    </p:custShow>
    <p:custShow name="question 2" id="2">
      <p:sldLst>
        <p:sld r:id="rId26"/>
      </p:sldLst>
    </p:custShow>
    <p:custShow name="question 3" id="3">
      <p:sldLst>
        <p:sld r:id="rId27"/>
      </p:sldLst>
    </p:custShow>
    <p:custShow name="question 4" id="4">
      <p:sldLst>
        <p:sld r:id="rId28"/>
      </p:sldLst>
    </p:custShow>
    <p:custShow name="question 5" id="5">
      <p:sldLst>
        <p:sld r:id="rId29"/>
      </p:sldLst>
    </p:custShow>
    <p:custShow name="question 6" id="6">
      <p:sldLst>
        <p:sld r:id="rId30"/>
      </p:sldLst>
    </p:custShow>
    <p:custShow name="incorrect" id="7">
      <p:sldLst>
        <p:sld r:id="rId3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176"/>
    <a:srgbClr val="4AB6BB"/>
    <a:srgbClr val="F7FEFF"/>
    <a:srgbClr val="EFFEFF"/>
    <a:srgbClr val="E5FEFF"/>
    <a:srgbClr val="F2F1F9"/>
    <a:srgbClr val="E9E8F4"/>
    <a:srgbClr val="FAF7F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3476" autoAdjust="0"/>
  </p:normalViewPr>
  <p:slideViewPr>
    <p:cSldViewPr>
      <p:cViewPr varScale="1">
        <p:scale>
          <a:sx n="110" d="100"/>
          <a:sy n="110" d="100"/>
        </p:scale>
        <p:origin x="70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42"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389FB-5190-451A-954F-72DC04043733}" type="datetimeFigureOut">
              <a:rPr lang="en-GB" smtClean="0"/>
              <a:t>24/07/2017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EAAE5-A499-46BA-8C34-C1D099E57D05}" type="slidenum">
              <a:rPr lang="en-GB" smtClean="0"/>
              <a:t>‹#›</a:t>
            </a:fld>
            <a:endParaRPr lang="en-GB"/>
          </a:p>
        </p:txBody>
      </p:sp>
    </p:spTree>
    <p:extLst>
      <p:ext uri="{BB962C8B-B14F-4D97-AF65-F5344CB8AC3E}">
        <p14:creationId xmlns:p14="http://schemas.microsoft.com/office/powerpoint/2010/main" val="286026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77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98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51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endParaRPr lang="it-I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21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57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it-IT" sz="1200" dirty="0"/>
          </a:p>
          <a:p>
            <a:endParaRPr lang="it-I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4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72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C79CD-5E28-41F0-B4C1-54EB3A4EF2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469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24</a:t>
            </a:fld>
            <a:endParaRPr lang="it-IT"/>
          </a:p>
        </p:txBody>
      </p:sp>
    </p:spTree>
    <p:extLst>
      <p:ext uri="{BB962C8B-B14F-4D97-AF65-F5344CB8AC3E}">
        <p14:creationId xmlns:p14="http://schemas.microsoft.com/office/powerpoint/2010/main" val="1631998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5018925"/>
            <a:ext cx="1473286" cy="147328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6776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89557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9702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80680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186834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21996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3325646550"/>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964772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616733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540948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252" y="-18009"/>
            <a:ext cx="12199251" cy="6876009"/>
          </a:xfrm>
          <a:prstGeom prst="rect">
            <a:avLst/>
          </a:prstGeom>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9359" y="4904950"/>
            <a:ext cx="1239013" cy="1584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83642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091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30380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252" y="-18009"/>
            <a:ext cx="12199251" cy="6876009"/>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9359" y="188640"/>
            <a:ext cx="1239013" cy="1584000"/>
          </a:xfrm>
          <a:prstGeom prst="rect">
            <a:avLst/>
          </a:prstGeom>
        </p:spPr>
      </p:pic>
    </p:spTree>
    <p:extLst>
      <p:ext uri="{BB962C8B-B14F-4D97-AF65-F5344CB8AC3E}">
        <p14:creationId xmlns:p14="http://schemas.microsoft.com/office/powerpoint/2010/main" val="398672945"/>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130116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80992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84311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192925"/>
            <a:ext cx="1473286" cy="1473286"/>
          </a:xfrm>
          <a:prstGeom prst="rect">
            <a:avLst/>
          </a:prstGeom>
        </p:spPr>
      </p:pic>
      <p:sp>
        <p:nvSpPr>
          <p:cNvPr id="2" name="Title 1"/>
          <p:cNvSpPr>
            <a:spLocks noGrp="1"/>
          </p:cNvSpPr>
          <p:nvPr>
            <p:ph type="title" hasCustomPrompt="1"/>
          </p:nvPr>
        </p:nvSpPr>
        <p:spPr>
          <a:xfrm>
            <a:off x="963084" y="1843644"/>
            <a:ext cx="10363200" cy="2088232"/>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34898780"/>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5018925"/>
            <a:ext cx="1473286" cy="147328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258302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806244"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27515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192925"/>
            <a:ext cx="1473286" cy="1473286"/>
          </a:xfrm>
          <a:prstGeom prst="rect">
            <a:avLst/>
          </a:prstGeom>
        </p:spPr>
      </p:pic>
      <p:sp>
        <p:nvSpPr>
          <p:cNvPr id="2" name="Title 1"/>
          <p:cNvSpPr>
            <a:spLocks noGrp="1"/>
          </p:cNvSpPr>
          <p:nvPr>
            <p:ph type="title" hasCustomPrompt="1"/>
          </p:nvPr>
        </p:nvSpPr>
        <p:spPr>
          <a:xfrm>
            <a:off x="963084" y="1843644"/>
            <a:ext cx="10363200" cy="2088232"/>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51796398"/>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24/07/2017</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grpSp>
        <p:nvGrpSpPr>
          <p:cNvPr id="28" name="Group 27"/>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0690" y="226315"/>
              <a:ext cx="720000" cy="720000"/>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2"/>
                </a:gs>
                <a:gs pos="0">
                  <a:schemeClr val="accent1"/>
                </a:gs>
                <a:gs pos="40000">
                  <a:schemeClr val="accent4"/>
                </a:gs>
                <a:gs pos="80000">
                  <a:schemeClr val="accent3"/>
                </a:gs>
                <a:gs pos="60000">
                  <a:schemeClr val="accent5"/>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8" name="Group 27"/>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0690" y="226315"/>
              <a:ext cx="720000" cy="720000"/>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2"/>
                </a:gs>
                <a:gs pos="0">
                  <a:schemeClr val="accent1"/>
                </a:gs>
                <a:gs pos="40000">
                  <a:schemeClr val="accent4"/>
                </a:gs>
                <a:gs pos="80000">
                  <a:schemeClr val="accent3"/>
                </a:gs>
                <a:gs pos="60000">
                  <a:schemeClr val="accent5"/>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34082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24/07/2017</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0542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E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24/07/2017</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1" name="Straight Connector 10"/>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5"/>
                </a:gs>
                <a:gs pos="80000">
                  <a:schemeClr val="accent3"/>
                </a:gs>
                <a:gs pos="60000">
                  <a:schemeClr val="accent2"/>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spTree>
    <p:extLst>
      <p:ext uri="{BB962C8B-B14F-4D97-AF65-F5344CB8AC3E}">
        <p14:creationId xmlns:p14="http://schemas.microsoft.com/office/powerpoint/2010/main" val="19612596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odule%204_VOD%20management%20FINAL%20approved.pptx#-1,4,Assessment and management of VOD" TargetMode="External"/><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hyperlink" Target="Module%201_HSCT%20FINAL%20approved.pptx#-1,4,Haematopoietic stem cell transplantation" TargetMode="External"/><Relationship Id="rId1" Type="http://schemas.openxmlformats.org/officeDocument/2006/relationships/slideLayout" Target="../slideLayouts/slideLayout13.xml"/><Relationship Id="rId6" Type="http://schemas.openxmlformats.org/officeDocument/2006/relationships/hyperlink" Target="Module%203_Clinical%20VOD%20FINAL%20approved.pptx#-1,4,Diagnosis of VOD" TargetMode="External"/><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hyperlink" Target="Module%205_Case%20studies%20FINAL%20approved.pptx#-1,4,VOD case studies" TargetMode="External"/><Relationship Id="rId4" Type="http://schemas.openxmlformats.org/officeDocument/2006/relationships/hyperlink" Target="Module%202_VOD%20pathophysiology%20FINAL%20approved.pptx#-1,4,Pathophysiology of VOD" TargetMode="Externa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4.jpeg"/><Relationship Id="rId4" Type="http://schemas.openxmlformats.org/officeDocument/2006/relationships/hyperlink" Target="Module%201_HSCT_IT%20update%20for%20checking_reviewed%20QC%20taken%20in.pptx#-1,4,Modulo 1:  Il trapianto di cellule  staminali ematopoietich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odule%201_HSCT_IT%20update%20for%20checking_reviewed%20QC%20taken%20in.pptx#-1,4,Modulo 1:  Il trapianto di cellule  staminali ematopoietiche" TargetMode="Externa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4.jpeg"/><Relationship Id="rId5" Type="http://schemas.openxmlformats.org/officeDocument/2006/relationships/hyperlink" Target="Module%201_HSCT_IT%20update%20for%20checking_reviewed%20QC%20taken%20in.pptx#-1,4,Modulo 1:  Il trapianto di cellule  staminali ematopoietiche"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913" y="3493455"/>
            <a:ext cx="12000087" cy="1879761"/>
          </a:xfrm>
        </p:spPr>
        <p:txBody>
          <a:bodyPr>
            <a:normAutofit fontScale="90000"/>
          </a:bodyPr>
          <a:lstStyle/>
          <a:p>
            <a:r>
              <a:rPr lang="it-IT" dirty="0"/>
              <a:t>La gestione attiva della malattia veno-occlusiva (VOD)</a:t>
            </a:r>
            <a:r>
              <a:rPr dirty="0"/>
              <a:t/>
            </a:r>
            <a:br>
              <a:rPr dirty="0"/>
            </a:br>
            <a:endParaRPr lang="it-IT"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5" name="Picture 4">
              <a:hlinkClick r:id="rId2" action="ppaction://hlinkpres?slideindex=4&amp;slidetitle=Haematopoietic stem cell transplanta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8" name="Picture 7">
              <a:hlinkClick r:id="rId4" action="ppaction://hlinkpres?slideindex=4&amp;slidetitle=Pathophysiology of VOD"/>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11" name="Picture 10">
              <a:hlinkClick r:id="rId6" action="ppaction://hlinkpres?slideindex=4&amp;slidetitle=Diagnosis of VOD"/>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14" name="Picture 13">
              <a:hlinkClick r:id="rId8" action="ppaction://hlinkpres?slideindex=4&amp;slidetitle=Assessment and management of VOD"/>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17" name="Picture 16">
              <a:hlinkClick r:id="rId10" action="ppaction://hlinkpres?slideindex=4&amp;slidetitle=VOD case studies"/>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016224" cy="923330"/>
          </a:xfrm>
          <a:prstGeom prst="rect">
            <a:avLst/>
          </a:prstGeom>
          <a:noFill/>
        </p:spPr>
        <p:txBody>
          <a:bodyPr wrap="square" rtlCol="0">
            <a:spAutoFit/>
          </a:bodyPr>
          <a:lstStyle/>
          <a:p>
            <a:pPr algn="ctr">
              <a:defRPr/>
            </a:pPr>
            <a:r>
              <a:rPr lang="it-IT" b="1" dirty="0">
                <a:solidFill>
                  <a:prstClr val="white"/>
                </a:solidFill>
              </a:rPr>
              <a:t>Trapianto delle cellule staminali ematopoietiche</a:t>
            </a:r>
          </a:p>
        </p:txBody>
      </p:sp>
      <p:sp>
        <p:nvSpPr>
          <p:cNvPr id="19" name="TextBox 18"/>
          <p:cNvSpPr txBox="1"/>
          <p:nvPr/>
        </p:nvSpPr>
        <p:spPr>
          <a:xfrm>
            <a:off x="2603807" y="5640885"/>
            <a:ext cx="2170890" cy="646331"/>
          </a:xfrm>
          <a:prstGeom prst="rect">
            <a:avLst/>
          </a:prstGeom>
          <a:noFill/>
        </p:spPr>
        <p:txBody>
          <a:bodyPr wrap="square" rtlCol="0">
            <a:spAutoFit/>
          </a:bodyPr>
          <a:lstStyle/>
          <a:p>
            <a:pPr algn="ctr">
              <a:defRPr/>
            </a:pPr>
            <a:r>
              <a:rPr lang="it-IT" b="1" dirty="0">
                <a:solidFill>
                  <a:prstClr val="white"/>
                </a:solidFill>
              </a:rPr>
              <a:t>Fisiopatologia della malattia veno-occlusiva</a:t>
            </a:r>
          </a:p>
        </p:txBody>
      </p:sp>
      <p:sp>
        <p:nvSpPr>
          <p:cNvPr id="20" name="TextBox 19"/>
          <p:cNvSpPr txBox="1"/>
          <p:nvPr/>
        </p:nvSpPr>
        <p:spPr>
          <a:xfrm>
            <a:off x="5012515" y="5640885"/>
            <a:ext cx="2170890" cy="369332"/>
          </a:xfrm>
          <a:prstGeom prst="rect">
            <a:avLst/>
          </a:prstGeom>
          <a:noFill/>
        </p:spPr>
        <p:txBody>
          <a:bodyPr wrap="square" rtlCol="0">
            <a:spAutoFit/>
          </a:bodyPr>
          <a:lstStyle/>
          <a:p>
            <a:pPr algn="ctr">
              <a:defRPr/>
            </a:pPr>
            <a:r>
              <a:rPr lang="it-IT" b="1" dirty="0">
                <a:solidFill>
                  <a:prstClr val="white"/>
                </a:solidFill>
              </a:rPr>
              <a:t>Diagnosi di malattia veno-occlusiva</a:t>
            </a:r>
          </a:p>
        </p:txBody>
      </p:sp>
      <p:sp>
        <p:nvSpPr>
          <p:cNvPr id="21" name="TextBox 20"/>
          <p:cNvSpPr txBox="1"/>
          <p:nvPr/>
        </p:nvSpPr>
        <p:spPr>
          <a:xfrm>
            <a:off x="7420409" y="5640885"/>
            <a:ext cx="2170890" cy="923330"/>
          </a:xfrm>
          <a:prstGeom prst="rect">
            <a:avLst/>
          </a:prstGeom>
          <a:noFill/>
        </p:spPr>
        <p:txBody>
          <a:bodyPr wrap="square" rtlCol="0">
            <a:spAutoFit/>
          </a:bodyPr>
          <a:lstStyle/>
          <a:p>
            <a:pPr algn="ctr">
              <a:defRPr/>
            </a:pPr>
            <a:r>
              <a:rPr lang="it-IT" b="1" dirty="0">
                <a:solidFill>
                  <a:prstClr val="white"/>
                </a:solidFill>
              </a:rPr>
              <a:t>Valutazione e gestione </a:t>
            </a:r>
            <a:r>
              <a:rPr>
                <a:solidFill>
                  <a:srgbClr val="000000"/>
                </a:solidFill>
              </a:rPr>
              <a:t/>
            </a:r>
            <a:br>
              <a:rPr>
                <a:solidFill>
                  <a:srgbClr val="000000"/>
                </a:solidFill>
              </a:rPr>
            </a:br>
            <a:r>
              <a:rPr lang="it-IT" b="1" dirty="0">
                <a:solidFill>
                  <a:prstClr val="white"/>
                </a:solidFill>
              </a:rPr>
              <a:t>della malattia veno-occlusiva</a:t>
            </a:r>
          </a:p>
        </p:txBody>
      </p:sp>
      <p:sp>
        <p:nvSpPr>
          <p:cNvPr id="22" name="TextBox 21"/>
          <p:cNvSpPr txBox="1"/>
          <p:nvPr/>
        </p:nvSpPr>
        <p:spPr>
          <a:xfrm>
            <a:off x="9828301" y="5640885"/>
            <a:ext cx="2170890" cy="369332"/>
          </a:xfrm>
          <a:prstGeom prst="rect">
            <a:avLst/>
          </a:prstGeom>
          <a:noFill/>
        </p:spPr>
        <p:txBody>
          <a:bodyPr wrap="square" rtlCol="0">
            <a:spAutoFit/>
          </a:bodyPr>
          <a:lstStyle/>
          <a:p>
            <a:pPr algn="ctr">
              <a:defRPr/>
            </a:pPr>
            <a:r>
              <a:rPr lang="it-IT" b="1" dirty="0">
                <a:solidFill>
                  <a:prstClr val="white"/>
                </a:solidFill>
              </a:rPr>
              <a:t>Casi di studio della malattia veno-occlusiva</a:t>
            </a:r>
          </a:p>
        </p:txBody>
      </p:sp>
    </p:spTree>
    <p:extLst>
      <p:ext uri="{BB962C8B-B14F-4D97-AF65-F5344CB8AC3E}">
        <p14:creationId xmlns:p14="http://schemas.microsoft.com/office/powerpoint/2010/main" val="68730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p:txBody>
          <a:bodyPr>
            <a:normAutofit/>
          </a:bodyPr>
          <a:lstStyle/>
          <a:p>
            <a:r>
              <a:rPr lang="it-IT" dirty="0"/>
              <a:t>1. </a:t>
            </a:r>
            <a:r>
              <a:rPr lang="en-GB" dirty="0">
                <a:solidFill>
                  <a:srgbClr val="00979E"/>
                </a:solidFill>
              </a:rPr>
              <a:t>La </a:t>
            </a:r>
            <a:r>
              <a:rPr lang="en-GB" dirty="0" err="1">
                <a:solidFill>
                  <a:srgbClr val="00979E"/>
                </a:solidFill>
              </a:rPr>
              <a:t>tossicità</a:t>
            </a:r>
            <a:r>
              <a:rPr lang="en-GB" dirty="0">
                <a:solidFill>
                  <a:srgbClr val="00979E"/>
                </a:solidFill>
              </a:rPr>
              <a:t> </a:t>
            </a:r>
            <a:r>
              <a:rPr lang="en-GB" dirty="0" err="1">
                <a:solidFill>
                  <a:srgbClr val="00979E"/>
                </a:solidFill>
              </a:rPr>
              <a:t>cellulare</a:t>
            </a:r>
            <a:r>
              <a:rPr lang="en-GB" dirty="0">
                <a:solidFill>
                  <a:srgbClr val="00979E"/>
                </a:solidFill>
              </a:rPr>
              <a:t> </a:t>
            </a:r>
            <a:r>
              <a:rPr lang="en-GB" dirty="0" err="1">
                <a:solidFill>
                  <a:srgbClr val="00979E"/>
                </a:solidFill>
              </a:rPr>
              <a:t>arrecata</a:t>
            </a:r>
            <a:r>
              <a:rPr lang="en-GB" dirty="0">
                <a:solidFill>
                  <a:srgbClr val="00979E"/>
                </a:solidFill>
              </a:rPr>
              <a:t> </a:t>
            </a:r>
            <a:r>
              <a:rPr lang="en-GB" dirty="0" err="1">
                <a:solidFill>
                  <a:srgbClr val="00979E"/>
                </a:solidFill>
              </a:rPr>
              <a:t>dalla</a:t>
            </a:r>
            <a:r>
              <a:rPr lang="en-GB" dirty="0">
                <a:solidFill>
                  <a:srgbClr val="00979E"/>
                </a:solidFill>
              </a:rPr>
              <a:t> </a:t>
            </a:r>
            <a:r>
              <a:rPr lang="en-GB" dirty="0" err="1">
                <a:solidFill>
                  <a:srgbClr val="00979E"/>
                </a:solidFill>
              </a:rPr>
              <a:t>chemioterapia</a:t>
            </a:r>
            <a:r>
              <a:rPr lang="en-GB" dirty="0">
                <a:solidFill>
                  <a:srgbClr val="00979E"/>
                </a:solidFill>
              </a:rPr>
              <a:t> </a:t>
            </a:r>
            <a:r>
              <a:rPr lang="en-GB" dirty="0" err="1">
                <a:solidFill>
                  <a:srgbClr val="00979E"/>
                </a:solidFill>
              </a:rPr>
              <a:t>lede</a:t>
            </a:r>
            <a:r>
              <a:rPr lang="en-GB" dirty="0">
                <a:solidFill>
                  <a:srgbClr val="00979E"/>
                </a:solidFill>
              </a:rPr>
              <a:t> le </a:t>
            </a:r>
            <a:r>
              <a:rPr lang="en-GB" dirty="0" err="1">
                <a:solidFill>
                  <a:srgbClr val="00979E"/>
                </a:solidFill>
              </a:rPr>
              <a:t>pareti</a:t>
            </a:r>
            <a:r>
              <a:rPr lang="en-GB" dirty="0">
                <a:solidFill>
                  <a:srgbClr val="00979E"/>
                </a:solidFill>
              </a:rPr>
              <a:t> </a:t>
            </a:r>
            <a:r>
              <a:rPr lang="en-GB" dirty="0" err="1">
                <a:solidFill>
                  <a:srgbClr val="00979E"/>
                </a:solidFill>
              </a:rPr>
              <a:t>dei</a:t>
            </a:r>
            <a:r>
              <a:rPr lang="en-GB" dirty="0">
                <a:solidFill>
                  <a:srgbClr val="00979E"/>
                </a:solidFill>
              </a:rPr>
              <a:t> </a:t>
            </a:r>
            <a:r>
              <a:rPr lang="en-GB" dirty="0" err="1">
                <a:solidFill>
                  <a:srgbClr val="00979E"/>
                </a:solidFill>
              </a:rPr>
              <a:t>sinusoidi</a:t>
            </a:r>
            <a:r>
              <a:rPr lang="en-GB" dirty="0">
                <a:solidFill>
                  <a:srgbClr val="00979E"/>
                </a:solidFill>
              </a:rPr>
              <a:t> </a:t>
            </a:r>
            <a:r>
              <a:rPr lang="en-GB" dirty="0" err="1">
                <a:solidFill>
                  <a:srgbClr val="00979E"/>
                </a:solidFill>
              </a:rPr>
              <a:t>epatici</a:t>
            </a:r>
            <a:endParaRPr lang="it-IT" dirty="0"/>
          </a:p>
        </p:txBody>
      </p:sp>
      <p:sp>
        <p:nvSpPr>
          <p:cNvPr id="18" name="Content Placeholder 17"/>
          <p:cNvSpPr>
            <a:spLocks noGrp="1"/>
          </p:cNvSpPr>
          <p:nvPr>
            <p:ph sz="half" idx="2"/>
          </p:nvPr>
        </p:nvSpPr>
        <p:spPr/>
        <p:txBody>
          <a:bodyPr/>
          <a:lstStyle/>
          <a:p>
            <a:pPr>
              <a:lnSpc>
                <a:spcPct val="110000"/>
              </a:lnSpc>
            </a:pPr>
            <a:r>
              <a:rPr lang="it-IT" dirty="0"/>
              <a:t>I farmaci chemioterapici usati come regimi di condizionamento per il trapianto di cellule staminali ematopoietiche (HSCT) vengono metabolizzati in sede epatica </a:t>
            </a:r>
          </a:p>
          <a:p>
            <a:pPr lvl="0">
              <a:lnSpc>
                <a:spcPct val="110000"/>
              </a:lnSpc>
            </a:pPr>
            <a:r>
              <a:rPr lang="it-IT" dirty="0"/>
              <a:t>Metaboliti tossici derivanti dalla disgregazione di questi agenti vengono rilasciati dagli epatociti (le principali cellule funzionali del fegato)</a:t>
            </a:r>
          </a:p>
          <a:p>
            <a:pPr>
              <a:lnSpc>
                <a:spcPct val="110000"/>
              </a:lnSpc>
            </a:pPr>
            <a:r>
              <a:rPr lang="it-IT" dirty="0"/>
              <a:t>Gli epatociti rilasciano metaboliti tossici, portando al danno e all'attivazione delle cellule endoteliali sinusoidali (SEC) che rivestono i sinusoidi (piccoli vasi sanguigni, simili ai capillari, situati nel fegato)</a:t>
            </a:r>
          </a:p>
          <a:p>
            <a:endParaRPr lang="it-IT" dirty="0"/>
          </a:p>
          <a:p>
            <a:endParaRPr lang="it-IT" dirty="0"/>
          </a:p>
        </p:txBody>
      </p:sp>
      <p:sp>
        <p:nvSpPr>
          <p:cNvPr id="29" name="Text Placeholder 28"/>
          <p:cNvSpPr>
            <a:spLocks noGrp="1"/>
          </p:cNvSpPr>
          <p:nvPr>
            <p:ph type="body" sz="quarter" idx="10"/>
          </p:nvPr>
        </p:nvSpPr>
        <p:spPr/>
        <p:txBody>
          <a:bodyPr/>
          <a:lstStyle/>
          <a:p>
            <a:r>
              <a:rPr lang="it-IT"/>
              <a:t>Richardson PG et al. </a:t>
            </a:r>
            <a:r>
              <a:rPr lang="it-IT" i="1" dirty="0"/>
              <a:t>Expert Opin Drug Saf</a:t>
            </a:r>
            <a:r>
              <a:rPr lang="it-IT"/>
              <a:t> 2013;12:123–36</a:t>
            </a:r>
          </a:p>
        </p:txBody>
      </p:sp>
      <p:sp>
        <p:nvSpPr>
          <p:cNvPr id="30" name="Text Placeholder 29"/>
          <p:cNvSpPr>
            <a:spLocks noGrp="1"/>
          </p:cNvSpPr>
          <p:nvPr>
            <p:ph type="body" sz="quarter" idx="11"/>
          </p:nvPr>
        </p:nvSpPr>
        <p:spPr/>
        <p:txBody>
          <a:bodyPr/>
          <a:lstStyle/>
          <a:p>
            <a:r>
              <a:rPr lang="it-IT" dirty="0"/>
              <a:t>HSCT, trapianto di cellule staminali ematopoietiche</a:t>
            </a:r>
          </a:p>
        </p:txBody>
      </p:sp>
      <p:sp>
        <p:nvSpPr>
          <p:cNvPr id="4" name="TextBox 3"/>
          <p:cNvSpPr txBox="1"/>
          <p:nvPr/>
        </p:nvSpPr>
        <p:spPr>
          <a:xfrm>
            <a:off x="236428" y="5743284"/>
            <a:ext cx="590903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dirty="0">
                <a:solidFill>
                  <a:schemeClr val="tx1"/>
                </a:solidFill>
                <a:latin typeface="Arial" pitchFamily="34" charset="0"/>
                <a:cs typeface="Arial" pitchFamily="34" charset="0"/>
              </a:rPr>
              <a:t>I metaboliti tossici prodotti dal regime di condizionamento per l'HSCT danneggiano e attivano le cellule endoteliali sinusoidali</a:t>
            </a:r>
          </a:p>
        </p:txBody>
      </p:sp>
      <p:grpSp>
        <p:nvGrpSpPr>
          <p:cNvPr id="5" name="Group 4"/>
          <p:cNvGrpSpPr/>
          <p:nvPr/>
        </p:nvGrpSpPr>
        <p:grpSpPr>
          <a:xfrm>
            <a:off x="236428" y="1424055"/>
            <a:ext cx="5910029" cy="4196927"/>
            <a:chOff x="491927" y="1632280"/>
            <a:chExt cx="5910029" cy="4196927"/>
          </a:xfrm>
        </p:grpSpPr>
        <p:sp>
          <p:nvSpPr>
            <p:cNvPr id="6" name="Rectangle 5"/>
            <p:cNvSpPr/>
            <p:nvPr/>
          </p:nvSpPr>
          <p:spPr>
            <a:xfrm>
              <a:off x="5018704" y="5184369"/>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 name="Group 6"/>
            <p:cNvGrpSpPr/>
            <p:nvPr/>
          </p:nvGrpSpPr>
          <p:grpSpPr>
            <a:xfrm>
              <a:off x="491927" y="1632280"/>
              <a:ext cx="5910029" cy="4196927"/>
              <a:chOff x="1307705" y="1625563"/>
              <a:chExt cx="5910029" cy="4196927"/>
            </a:xfrm>
          </p:grpSpPr>
          <p:pic>
            <p:nvPicPr>
              <p:cNvPr id="9" name="Picture 4" descr="\\health-fp-08\company\LiveProjects\Liveprojects\Gentium\Defibrotide\200100477 - 3D video\3D image\From Olaf\Image3\Image1 -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705" y="1625563"/>
                <a:ext cx="5910029" cy="33843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Rectangle 10"/>
              <p:cNvSpPr/>
              <p:nvPr/>
            </p:nvSpPr>
            <p:spPr>
              <a:xfrm>
                <a:off x="2689962" y="5013862"/>
                <a:ext cx="324036" cy="801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24000"/>
                <a:ext cx="3499411" cy="798490"/>
              </a:xfrm>
              <a:prstGeom prst="rect">
                <a:avLst/>
              </a:prstGeom>
              <a:solidFill>
                <a:schemeClr val="tx2"/>
              </a:solidFill>
              <a:extLst/>
            </p:spPr>
          </p:pic>
          <p:sp>
            <p:nvSpPr>
              <p:cNvPr id="13" name="TextBox 12"/>
              <p:cNvSpPr txBox="1"/>
              <p:nvPr/>
            </p:nvSpPr>
            <p:spPr>
              <a:xfrm>
                <a:off x="2234729" y="5039891"/>
                <a:ext cx="972108"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Eritrociti</a:t>
                </a:r>
                <a:endParaRPr lang="en-GB" sz="900" dirty="0">
                  <a:solidFill>
                    <a:schemeClr val="bg1"/>
                  </a:solidFill>
                  <a:latin typeface="Arial" pitchFamily="34" charset="0"/>
                </a:endParaRP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Metaboliti</a:t>
                </a:r>
                <a:r>
                  <a:rPr lang="en-GB" sz="900" dirty="0">
                    <a:solidFill>
                      <a:schemeClr val="bg1"/>
                    </a:solidFill>
                    <a:latin typeface="Arial" pitchFamily="34" charset="0"/>
                  </a:rPr>
                  <a:t> </a:t>
                </a:r>
                <a:r>
                  <a:rPr lang="en-GB" sz="900" dirty="0" err="1">
                    <a:solidFill>
                      <a:schemeClr val="bg1"/>
                    </a:solidFill>
                    <a:latin typeface="Arial" pitchFamily="34" charset="0"/>
                  </a:rPr>
                  <a:t>tossici</a:t>
                </a:r>
                <a:endParaRPr lang="en-GB" sz="900" dirty="0">
                  <a:solidFill>
                    <a:schemeClr val="bg1"/>
                  </a:solidFill>
                  <a:latin typeface="Arial" pitchFamily="34" charset="0"/>
                </a:endParaRP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rPr>
                  <a:t>Cellule </a:t>
                </a:r>
                <a:r>
                  <a:rPr lang="en-GB" sz="900" dirty="0" err="1">
                    <a:solidFill>
                      <a:schemeClr val="bg1"/>
                    </a:solidFill>
                    <a:latin typeface="Arial" pitchFamily="34" charset="0"/>
                  </a:rPr>
                  <a:t>endoteliali</a:t>
                </a:r>
                <a:r>
                  <a:rPr lang="en-GB" sz="900" dirty="0">
                    <a:solidFill>
                      <a:schemeClr val="bg1"/>
                    </a:solidFill>
                    <a:latin typeface="Arial" pitchFamily="34" charset="0"/>
                  </a:rPr>
                  <a:t> </a:t>
                </a:r>
                <a:r>
                  <a:rPr lang="en-GB" sz="900" dirty="0" err="1">
                    <a:solidFill>
                      <a:schemeClr val="bg1"/>
                    </a:solidFill>
                    <a:latin typeface="Arial" pitchFamily="34" charset="0"/>
                  </a:rPr>
                  <a:t>sinusoidali</a:t>
                </a:r>
                <a:endParaRPr lang="en-GB" sz="900" dirty="0">
                  <a:solidFill>
                    <a:schemeClr val="bg1"/>
                  </a:solidFill>
                  <a:latin typeface="Arial" pitchFamily="34" charset="0"/>
                </a:endParaRPr>
              </a:p>
            </p:txBody>
          </p:sp>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Piastrine</a:t>
                </a:r>
                <a:endParaRPr lang="en-GB" sz="900" dirty="0">
                  <a:solidFill>
                    <a:schemeClr val="bg1"/>
                  </a:solidFill>
                  <a:latin typeface="Arial" pitchFamily="34" charset="0"/>
                </a:endParaRPr>
              </a:p>
            </p:txBody>
          </p:sp>
        </p:grpSp>
        <p:sp>
          <p:nvSpPr>
            <p:cNvPr id="8" name="Rectangle 7"/>
            <p:cNvSpPr/>
            <p:nvPr/>
          </p:nvSpPr>
          <p:spPr>
            <a:xfrm>
              <a:off x="491928" y="5177092"/>
              <a:ext cx="1114496" cy="6463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0" name="TextBox 19"/>
          <p:cNvSpPr txBox="1"/>
          <p:nvPr/>
        </p:nvSpPr>
        <p:spPr>
          <a:xfrm>
            <a:off x="3859305" y="1647178"/>
            <a:ext cx="158675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Epatociti</a:t>
            </a:r>
          </a:p>
        </p:txBody>
      </p:sp>
      <p:sp>
        <p:nvSpPr>
          <p:cNvPr id="21" name="TextBox 20"/>
          <p:cNvSpPr txBox="1"/>
          <p:nvPr/>
        </p:nvSpPr>
        <p:spPr>
          <a:xfrm>
            <a:off x="4040878" y="4368300"/>
            <a:ext cx="158675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Epatociti</a:t>
            </a:r>
          </a:p>
        </p:txBody>
      </p:sp>
      <p:sp>
        <p:nvSpPr>
          <p:cNvPr id="22" name="TextBox 21"/>
          <p:cNvSpPr txBox="1"/>
          <p:nvPr/>
        </p:nvSpPr>
        <p:spPr>
          <a:xfrm>
            <a:off x="163630" y="3907396"/>
            <a:ext cx="158675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Spazio de Disse</a:t>
            </a:r>
            <a:endParaRPr kumimoji="0" lang="it-IT"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1261090" y="2307672"/>
            <a:ext cx="158675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Spazio de Disse</a:t>
            </a:r>
            <a:endParaRPr kumimoji="0" lang="it-IT"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1823310" y="3143372"/>
            <a:ext cx="158675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Sinusoide</a:t>
            </a:r>
          </a:p>
        </p:txBody>
      </p:sp>
      <p:grpSp>
        <p:nvGrpSpPr>
          <p:cNvPr id="26" name="Group 25"/>
          <p:cNvGrpSpPr/>
          <p:nvPr/>
        </p:nvGrpSpPr>
        <p:grpSpPr>
          <a:xfrm>
            <a:off x="9984432" y="2374509"/>
            <a:ext cx="1823543" cy="307777"/>
            <a:chOff x="1508759" y="4551330"/>
            <a:chExt cx="1825447" cy="307777"/>
          </a:xfrm>
        </p:grpSpPr>
        <p:sp>
          <p:nvSpPr>
            <p:cNvPr id="27" name="TextBox 26">
              <a:hlinkClick r:id="rId4" action="ppaction://hlinkpres?slideindex=4&amp;slidetitle=Modulo 1:  Il trapianto di cellule  staminali ematopoietiche"/>
            </p:cNvPr>
            <p:cNvSpPr txBox="1"/>
            <p:nvPr/>
          </p:nvSpPr>
          <p:spPr>
            <a:xfrm>
              <a:off x="1508759" y="4551330"/>
              <a:ext cx="1825447" cy="307777"/>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a:ea typeface="+mn-ea"/>
                  <a:cs typeface="+mn-cs"/>
                </a:rPr>
                <a:t>Link al Modulo 1</a:t>
              </a: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231" y="4581068"/>
              <a:ext cx="251460" cy="251460"/>
            </a:xfrm>
            <a:prstGeom prst="rect">
              <a:avLst/>
            </a:prstGeom>
            <a:noFill/>
            <a:ln>
              <a:noFill/>
            </a:ln>
          </p:spPr>
        </p:pic>
      </p:grpSp>
      <p:pic>
        <p:nvPicPr>
          <p:cNvPr id="31" name="Picture 30"/>
          <p:cNvPicPr>
            <a:picLocks noChangeAspect="1"/>
          </p:cNvPicPr>
          <p:nvPr/>
        </p:nvPicPr>
        <p:blipFill>
          <a:blip r:embed="rId6">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618018" y="5121820"/>
            <a:ext cx="363676" cy="448251"/>
          </a:xfrm>
          <a:prstGeom prst="rect">
            <a:avLst/>
          </a:prstGeom>
        </p:spPr>
      </p:pic>
    </p:spTree>
    <p:extLst>
      <p:ext uri="{BB962C8B-B14F-4D97-AF65-F5344CB8AC3E}">
        <p14:creationId xmlns:p14="http://schemas.microsoft.com/office/powerpoint/2010/main" val="369890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p:txBody>
          <a:bodyPr>
            <a:noAutofit/>
          </a:bodyPr>
          <a:lstStyle/>
          <a:p>
            <a:r>
              <a:rPr lang="it-IT" sz="2400" dirty="0"/>
              <a:t>2. L'attivazione delle cellule endoteliali sinusoidali può attivare molteplici vie, portando all'infiammazione e al restringimento dei sinusoidi</a:t>
            </a:r>
          </a:p>
        </p:txBody>
      </p:sp>
      <p:sp>
        <p:nvSpPr>
          <p:cNvPr id="3" name="Content Placeholder 2"/>
          <p:cNvSpPr>
            <a:spLocks noGrp="1"/>
          </p:cNvSpPr>
          <p:nvPr>
            <p:ph sz="half" idx="1"/>
          </p:nvPr>
        </p:nvSpPr>
        <p:spPr/>
        <p:txBody>
          <a:bodyPr>
            <a:normAutofit/>
          </a:bodyPr>
          <a:lstStyle/>
          <a:p>
            <a:pPr marL="0" indent="0">
              <a:buNone/>
            </a:pPr>
            <a:endParaRPr lang="en-GB" sz="2000" dirty="0"/>
          </a:p>
          <a:p>
            <a:endParaRPr lang="en-GB" sz="2000" dirty="0"/>
          </a:p>
        </p:txBody>
      </p:sp>
      <p:sp>
        <p:nvSpPr>
          <p:cNvPr id="9" name="Content Placeholder 8"/>
          <p:cNvSpPr>
            <a:spLocks noGrp="1"/>
          </p:cNvSpPr>
          <p:nvPr>
            <p:ph sz="half" idx="2"/>
          </p:nvPr>
        </p:nvSpPr>
        <p:spPr>
          <a:xfrm>
            <a:off x="6197600" y="1268760"/>
            <a:ext cx="5659040" cy="5328592"/>
          </a:xfrm>
        </p:spPr>
        <p:txBody>
          <a:bodyPr>
            <a:normAutofit fontScale="77500" lnSpcReduction="20000"/>
          </a:bodyPr>
          <a:lstStyle/>
          <a:p>
            <a:pPr>
              <a:lnSpc>
                <a:spcPct val="130000"/>
              </a:lnSpc>
              <a:spcBef>
                <a:spcPts val="0"/>
              </a:spcBef>
            </a:pPr>
            <a:r>
              <a:rPr lang="it-IT" dirty="0"/>
              <a:t>Il danno cellulare porta al maggiore rilascio di sostanze chimiche infiammatorie</a:t>
            </a:r>
          </a:p>
          <a:p>
            <a:pPr>
              <a:lnSpc>
                <a:spcPct val="130000"/>
              </a:lnSpc>
              <a:spcBef>
                <a:spcPts val="0"/>
              </a:spcBef>
            </a:pPr>
            <a:r>
              <a:rPr lang="it-IT" dirty="0"/>
              <a:t>Queste attivano percorsi infiammatori che danneggiano ulteriormente le cellule endoteliali sinusoidali</a:t>
            </a:r>
          </a:p>
          <a:p>
            <a:pPr>
              <a:lnSpc>
                <a:spcPct val="130000"/>
              </a:lnSpc>
              <a:spcBef>
                <a:spcPts val="0"/>
              </a:spcBef>
            </a:pPr>
            <a:r>
              <a:rPr lang="it-IT" dirty="0"/>
              <a:t>Una volta attivate, le cellule epiteliali sinusoidali rilasciano eparanasi. L'eparanasi è responsabile della digestione della matrice extracellulare che dà supporto strutturale ai sinusoidi</a:t>
            </a:r>
          </a:p>
          <a:p>
            <a:pPr>
              <a:lnSpc>
                <a:spcPct val="130000"/>
              </a:lnSpc>
              <a:spcBef>
                <a:spcPts val="0"/>
              </a:spcBef>
            </a:pPr>
            <a:r>
              <a:rPr lang="it-IT" dirty="0"/>
              <a:t>Di conseguenza, le cellule endoteliali sinusoidali si aggregano e iniziano a formarsi degli spazi nel rivestimento endoteliale</a:t>
            </a:r>
          </a:p>
          <a:p>
            <a:pPr>
              <a:lnSpc>
                <a:spcPct val="130000"/>
              </a:lnSpc>
              <a:spcBef>
                <a:spcPts val="0"/>
              </a:spcBef>
            </a:pPr>
            <a:r>
              <a:rPr lang="it-IT" dirty="0"/>
              <a:t>Eritrociti e altri detriti cellulari fuoriescono attraverso queste aperture, sfociando nello spazio di Disse, lo spazio perisinusoidale che separa l'endotelio dagli epatociti. L'accumulo di cellule e detriti entro questo spazio porta al restringimento dei sinusoidi</a:t>
            </a:r>
          </a:p>
          <a:p>
            <a:pPr>
              <a:lnSpc>
                <a:spcPct val="130000"/>
              </a:lnSpc>
              <a:spcBef>
                <a:spcPts val="0"/>
              </a:spcBef>
            </a:pPr>
            <a:r>
              <a:rPr lang="it-IT" dirty="0"/>
              <a:t>Le cellule epiteliali sinusoidali sono in grado di staccarsi e portare a embolia a valle nella circolazione ematica</a:t>
            </a:r>
          </a:p>
        </p:txBody>
      </p:sp>
      <p:sp>
        <p:nvSpPr>
          <p:cNvPr id="18" name="Text Placeholder 17"/>
          <p:cNvSpPr>
            <a:spLocks noGrp="1"/>
          </p:cNvSpPr>
          <p:nvPr>
            <p:ph type="body" sz="quarter" idx="10"/>
          </p:nvPr>
        </p:nvSpPr>
        <p:spPr/>
        <p:txBody>
          <a:bodyPr/>
          <a:lstStyle/>
          <a:p>
            <a:r>
              <a:rPr lang="it-IT"/>
              <a:t>Richardson PG et al. </a:t>
            </a:r>
            <a:r>
              <a:rPr lang="it-IT" i="1" dirty="0"/>
              <a:t>Expert Opin Drug Saf</a:t>
            </a:r>
            <a:r>
              <a:rPr lang="it-IT"/>
              <a:t> 2013;12:123–36</a:t>
            </a:r>
          </a:p>
        </p:txBody>
      </p:sp>
      <p:sp>
        <p:nvSpPr>
          <p:cNvPr id="21" name="Text Placeholder 20"/>
          <p:cNvSpPr>
            <a:spLocks noGrp="1"/>
          </p:cNvSpPr>
          <p:nvPr>
            <p:ph type="body" sz="quarter" idx="11"/>
          </p:nvPr>
        </p:nvSpPr>
        <p:spPr/>
        <p:txBody>
          <a:bodyPr/>
          <a:lstStyle/>
          <a:p>
            <a:r>
              <a:rPr lang="it-IT" dirty="0"/>
              <a:t>SEC, cellula endoteliali sinusoidali</a:t>
            </a:r>
          </a:p>
        </p:txBody>
      </p:sp>
      <p:grpSp>
        <p:nvGrpSpPr>
          <p:cNvPr id="5" name="Group 4"/>
          <p:cNvGrpSpPr/>
          <p:nvPr/>
        </p:nvGrpSpPr>
        <p:grpSpPr>
          <a:xfrm>
            <a:off x="236429" y="4716875"/>
            <a:ext cx="5909033" cy="839159"/>
            <a:chOff x="491928" y="4977358"/>
            <a:chExt cx="5909033" cy="839159"/>
          </a:xfrm>
        </p:grpSpPr>
        <p:sp>
          <p:nvSpPr>
            <p:cNvPr id="6" name="Rectangle 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 name="Group 6"/>
            <p:cNvGrpSpPr/>
            <p:nvPr/>
          </p:nvGrpSpPr>
          <p:grpSpPr>
            <a:xfrm>
              <a:off x="491928" y="4977358"/>
              <a:ext cx="5909033" cy="839159"/>
              <a:chOff x="1307706" y="4970641"/>
              <a:chExt cx="5909033" cy="839159"/>
            </a:xfrm>
          </p:grpSpPr>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850C70"/>
                  </a:solidFill>
                  <a:effectLst/>
                  <a:uLnTx/>
                  <a:uFillTx/>
                  <a:latin typeface="Arial" panose="020B0604020202020204"/>
                  <a:ea typeface="+mn-ea"/>
                  <a:cs typeface="+mn-cs"/>
                </a:endParaRPr>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Sinusoidal endothelial cells</a:t>
                </a:r>
              </a:p>
            </p:txBody>
          </p:sp>
          <p:pic>
            <p:nvPicPr>
              <p:cNvPr id="16" name="Picture 1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20" name="Picture 2" descr="\\health-fp-08\company\LiveProjects\Liveprojects\Gentium\Defibrotide\200100477 - 3D video\3D image\From Olaf\Image3\Image2 -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27" y="1419121"/>
            <a:ext cx="5909035" cy="334739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36428" y="4752637"/>
            <a:ext cx="5901719"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Rectangle 29"/>
          <p:cNvSpPr/>
          <p:nvPr/>
        </p:nvSpPr>
        <p:spPr>
          <a:xfrm>
            <a:off x="418252" y="4782644"/>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Rectangle 30"/>
          <p:cNvSpPr/>
          <p:nvPr/>
        </p:nvSpPr>
        <p:spPr>
          <a:xfrm>
            <a:off x="3318063" y="4794010"/>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2" name="Picture 3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9612"/>
            <a:ext cx="242143" cy="298455"/>
          </a:xfrm>
          <a:prstGeom prst="rect">
            <a:avLst/>
          </a:prstGeom>
        </p:spPr>
      </p:pic>
      <p:sp>
        <p:nvSpPr>
          <p:cNvPr id="33" name="TextBox 32"/>
          <p:cNvSpPr txBox="1"/>
          <p:nvPr/>
        </p:nvSpPr>
        <p:spPr>
          <a:xfrm>
            <a:off x="5337520" y="4809525"/>
            <a:ext cx="657903"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Platelets</a:t>
            </a:r>
          </a:p>
        </p:txBody>
      </p:sp>
      <p:grpSp>
        <p:nvGrpSpPr>
          <p:cNvPr id="35" name="Group 34"/>
          <p:cNvGrpSpPr/>
          <p:nvPr/>
        </p:nvGrpSpPr>
        <p:grpSpPr>
          <a:xfrm>
            <a:off x="236429" y="4794010"/>
            <a:ext cx="5909033" cy="839159"/>
            <a:chOff x="491928" y="4977358"/>
            <a:chExt cx="5909033" cy="839159"/>
          </a:xfrm>
        </p:grpSpPr>
        <p:sp>
          <p:nvSpPr>
            <p:cNvPr id="36" name="Rectangle 3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37" name="Group 36"/>
            <p:cNvGrpSpPr/>
            <p:nvPr/>
          </p:nvGrpSpPr>
          <p:grpSpPr>
            <a:xfrm>
              <a:off x="491928" y="4977358"/>
              <a:ext cx="5909033" cy="839159"/>
              <a:chOff x="1307706" y="4970641"/>
              <a:chExt cx="5909033" cy="839159"/>
            </a:xfrm>
          </p:grpSpPr>
          <p:sp>
            <p:nvSpPr>
              <p:cNvPr id="39" name="TextBox 38"/>
              <p:cNvSpPr txBox="1"/>
              <p:nvPr/>
            </p:nvSpPr>
            <p:spPr>
              <a:xfrm>
                <a:off x="1307706" y="4985710"/>
                <a:ext cx="5909033"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850C70"/>
                  </a:solidFill>
                  <a:effectLst/>
                  <a:uLnTx/>
                  <a:uFillTx/>
                  <a:latin typeface="Arial" panose="020B0604020202020204"/>
                  <a:ea typeface="+mn-ea"/>
                  <a:cs typeface="+mn-cs"/>
                </a:endParaRPr>
              </a:p>
            </p:txBody>
          </p:sp>
          <p:pic>
            <p:nvPicPr>
              <p:cNvPr id="40"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41" name="TextBox 40"/>
              <p:cNvSpPr txBox="1"/>
              <p:nvPr/>
            </p:nvSpPr>
            <p:spPr>
              <a:xfrm>
                <a:off x="2354223" y="5039891"/>
                <a:ext cx="972108"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Red blood cells</a:t>
                </a:r>
              </a:p>
            </p:txBody>
          </p:sp>
          <p:sp>
            <p:nvSpPr>
              <p:cNvPr id="42" name="TextBox 41"/>
              <p:cNvSpPr txBox="1"/>
              <p:nvPr/>
            </p:nvSpPr>
            <p:spPr>
              <a:xfrm>
                <a:off x="3290327" y="5039891"/>
                <a:ext cx="1080120"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Toxic metabolites</a:t>
                </a:r>
              </a:p>
            </p:txBody>
          </p:sp>
          <p:sp>
            <p:nvSpPr>
              <p:cNvPr id="43" name="TextBox 42"/>
              <p:cNvSpPr txBox="1"/>
              <p:nvPr/>
            </p:nvSpPr>
            <p:spPr>
              <a:xfrm>
                <a:off x="4392680" y="4970641"/>
                <a:ext cx="1165899"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Sinusoidal endothelial cells</a:t>
                </a:r>
              </a:p>
            </p:txBody>
          </p:sp>
          <p:pic>
            <p:nvPicPr>
              <p:cNvPr id="44" name="Picture 43"/>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45" name="TextBox 44"/>
              <p:cNvSpPr txBox="1"/>
              <p:nvPr/>
            </p:nvSpPr>
            <p:spPr>
              <a:xfrm>
                <a:off x="5558579" y="5039891"/>
                <a:ext cx="693906"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Platelets</a:t>
                </a:r>
              </a:p>
            </p:txBody>
          </p:sp>
        </p:grpSp>
        <p:sp>
          <p:nvSpPr>
            <p:cNvPr id="38" name="Rectangle 3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6" name="TextBox 45"/>
          <p:cNvSpPr txBox="1"/>
          <p:nvPr/>
        </p:nvSpPr>
        <p:spPr>
          <a:xfrm>
            <a:off x="236428" y="4829772"/>
            <a:ext cx="5901719"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extBox 46"/>
          <p:cNvSpPr txBox="1"/>
          <p:nvPr/>
        </p:nvSpPr>
        <p:spPr>
          <a:xfrm>
            <a:off x="1375717" y="4894004"/>
            <a:ext cx="718211" cy="230832"/>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Cytokines</a:t>
            </a:r>
          </a:p>
        </p:txBody>
      </p:sp>
      <p:sp>
        <p:nvSpPr>
          <p:cNvPr id="48" name="Rectangle 47"/>
          <p:cNvSpPr/>
          <p:nvPr/>
        </p:nvSpPr>
        <p:spPr>
          <a:xfrm>
            <a:off x="418252" y="4859779"/>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Rectangle 48"/>
          <p:cNvSpPr/>
          <p:nvPr/>
        </p:nvSpPr>
        <p:spPr>
          <a:xfrm>
            <a:off x="3318063" y="4871145"/>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TextBox 49"/>
          <p:cNvSpPr txBox="1"/>
          <p:nvPr/>
        </p:nvSpPr>
        <p:spPr>
          <a:xfrm>
            <a:off x="4746489" y="4909759"/>
            <a:ext cx="657903"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Piastrine</a:t>
            </a:r>
            <a:endParaRPr lang="en-GB" sz="900" dirty="0">
              <a:solidFill>
                <a:schemeClr val="bg1"/>
              </a:solidFill>
              <a:latin typeface="Arial" pitchFamily="34" charset="0"/>
            </a:endParaRPr>
          </a:p>
        </p:txBody>
      </p:sp>
      <p:pic>
        <p:nvPicPr>
          <p:cNvPr id="51" name="Picture 50"/>
          <p:cNvPicPr>
            <a:picLocks noChangeAspect="1"/>
          </p:cNvPicPr>
          <p:nvPr/>
        </p:nvPicPr>
        <p:blipFill rotWithShape="1">
          <a:blip r:embed="rId5">
            <a:extLst>
              <a:ext uri="{BEBA8EAE-BF5A-486C-A8C5-ECC9F3942E4B}">
                <a14:imgProps xmlns:a14="http://schemas.microsoft.com/office/drawing/2010/main">
                  <a14:imgLayer r:embed="rId6">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499190" y="5157482"/>
            <a:ext cx="419563" cy="451219"/>
          </a:xfrm>
          <a:prstGeom prst="ellipse">
            <a:avLst/>
          </a:prstGeom>
        </p:spPr>
      </p:pic>
      <p:sp>
        <p:nvSpPr>
          <p:cNvPr id="52" name="TextBox 51"/>
          <p:cNvSpPr txBox="1"/>
          <p:nvPr/>
        </p:nvSpPr>
        <p:spPr>
          <a:xfrm>
            <a:off x="5334658" y="4840509"/>
            <a:ext cx="803489"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prstClr val="white"/>
                </a:solidFill>
                <a:effectLst/>
                <a:uLnTx/>
                <a:uFillTx/>
                <a:latin typeface="Arial" pitchFamily="34" charset="0"/>
                <a:ea typeface="+mn-ea"/>
                <a:cs typeface="+mn-cs"/>
              </a:rPr>
              <a:t>Globuli</a:t>
            </a:r>
            <a:r>
              <a:rPr kumimoji="0" lang="en-GB" sz="900" b="0"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en-GB" sz="900" b="0" i="0" u="none" strike="noStrike" kern="1200" cap="none" spc="0" normalizeH="0" baseline="0" noProof="0" dirty="0" err="1">
                <a:ln>
                  <a:noFill/>
                </a:ln>
                <a:solidFill>
                  <a:prstClr val="white"/>
                </a:solidFill>
                <a:effectLst/>
                <a:uLnTx/>
                <a:uFillTx/>
                <a:latin typeface="Arial" pitchFamily="34" charset="0"/>
                <a:ea typeface="+mn-ea"/>
                <a:cs typeface="+mn-cs"/>
              </a:rPr>
              <a:t>bianchi</a:t>
            </a:r>
            <a:endParaRPr kumimoji="0" lang="it-IT" sz="900" b="0" i="0" u="none" strike="noStrike" kern="1200" cap="none" spc="0" normalizeH="0" baseline="0" noProof="0" dirty="0">
              <a:ln>
                <a:noFill/>
              </a:ln>
              <a:solidFill>
                <a:prstClr val="white"/>
              </a:solidFill>
              <a:effectLst/>
              <a:uLnTx/>
              <a:uFillTx/>
              <a:latin typeface="Arial" pitchFamily="34" charset="0"/>
              <a:ea typeface="+mn-ea"/>
              <a:cs typeface="+mn-cs"/>
            </a:endParaRPr>
          </a:p>
        </p:txBody>
      </p:sp>
      <p:grpSp>
        <p:nvGrpSpPr>
          <p:cNvPr id="53" name="Group 52"/>
          <p:cNvGrpSpPr/>
          <p:nvPr/>
        </p:nvGrpSpPr>
        <p:grpSpPr>
          <a:xfrm>
            <a:off x="243757" y="4853862"/>
            <a:ext cx="4556099" cy="771840"/>
            <a:chOff x="287624" y="5789513"/>
            <a:chExt cx="4646401" cy="771840"/>
          </a:xfrm>
        </p:grpSpPr>
        <p:pic>
          <p:nvPicPr>
            <p:cNvPr id="54" name="Picture 3" descr="\\health-fp-08\company\LiveProjects\Liveprojects\Gentium\Defibrotide\200100477 - 3D video\3D image\From Olaf\Image3\Image2 - legen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624" y="5792220"/>
              <a:ext cx="4646401" cy="769133"/>
            </a:xfrm>
            <a:prstGeom prst="rect">
              <a:avLst/>
            </a:prstGeom>
            <a:solidFill>
              <a:schemeClr val="tx1"/>
            </a:solidFill>
            <a:extLst/>
          </p:spPr>
        </p:pic>
        <p:sp>
          <p:nvSpPr>
            <p:cNvPr id="55" name="Rectangle 54"/>
            <p:cNvSpPr/>
            <p:nvPr/>
          </p:nvSpPr>
          <p:spPr>
            <a:xfrm>
              <a:off x="287624" y="5789513"/>
              <a:ext cx="4622391" cy="19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6" name="TextBox 55"/>
          <p:cNvSpPr txBox="1"/>
          <p:nvPr/>
        </p:nvSpPr>
        <p:spPr>
          <a:xfrm>
            <a:off x="240194" y="4840509"/>
            <a:ext cx="783302"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Eritrociti</a:t>
            </a:r>
            <a:endParaRPr lang="en-GB" sz="900" dirty="0">
              <a:solidFill>
                <a:schemeClr val="bg1"/>
              </a:solidFill>
              <a:latin typeface="Arial" pitchFamily="34" charset="0"/>
            </a:endParaRPr>
          </a:p>
        </p:txBody>
      </p:sp>
      <p:sp>
        <p:nvSpPr>
          <p:cNvPr id="57" name="TextBox 56"/>
          <p:cNvSpPr txBox="1"/>
          <p:nvPr/>
        </p:nvSpPr>
        <p:spPr>
          <a:xfrm>
            <a:off x="1116941" y="4909759"/>
            <a:ext cx="718211"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Citochine</a:t>
            </a:r>
            <a:endParaRPr lang="en-GB" sz="900" dirty="0">
              <a:solidFill>
                <a:schemeClr val="bg1"/>
              </a:solidFill>
              <a:latin typeface="Arial" pitchFamily="34" charset="0"/>
            </a:endParaRPr>
          </a:p>
        </p:txBody>
      </p:sp>
      <p:sp>
        <p:nvSpPr>
          <p:cNvPr id="58" name="TextBox 57"/>
          <p:cNvSpPr txBox="1"/>
          <p:nvPr/>
        </p:nvSpPr>
        <p:spPr>
          <a:xfrm>
            <a:off x="1889957" y="4840509"/>
            <a:ext cx="1129268"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rPr>
              <a:t>Cellule </a:t>
            </a:r>
            <a:r>
              <a:rPr lang="en-GB" sz="900" dirty="0" err="1">
                <a:solidFill>
                  <a:schemeClr val="bg1"/>
                </a:solidFill>
                <a:latin typeface="Arial" pitchFamily="34" charset="0"/>
              </a:rPr>
              <a:t>endoteliali</a:t>
            </a:r>
            <a:r>
              <a:rPr lang="en-GB" sz="900" dirty="0">
                <a:solidFill>
                  <a:schemeClr val="bg1"/>
                </a:solidFill>
                <a:latin typeface="Arial" pitchFamily="34" charset="0"/>
              </a:rPr>
              <a:t> </a:t>
            </a:r>
            <a:r>
              <a:rPr lang="en-GB" sz="900" dirty="0" err="1">
                <a:solidFill>
                  <a:schemeClr val="bg1"/>
                </a:solidFill>
                <a:latin typeface="Arial" pitchFamily="34" charset="0"/>
              </a:rPr>
              <a:t>sinusoidali</a:t>
            </a:r>
            <a:endParaRPr lang="en-GB" sz="900" dirty="0">
              <a:solidFill>
                <a:schemeClr val="bg1"/>
              </a:solidFill>
              <a:latin typeface="Arial" pitchFamily="34" charset="0"/>
            </a:endParaRPr>
          </a:p>
        </p:txBody>
      </p:sp>
      <p:sp>
        <p:nvSpPr>
          <p:cNvPr id="59" name="TextBox 58"/>
          <p:cNvSpPr txBox="1"/>
          <p:nvPr/>
        </p:nvSpPr>
        <p:spPr>
          <a:xfrm>
            <a:off x="3069573" y="4909759"/>
            <a:ext cx="832637"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Eparanasi</a:t>
            </a:r>
            <a:endParaRPr lang="en-GB" sz="900" dirty="0">
              <a:solidFill>
                <a:schemeClr val="bg1"/>
              </a:solidFill>
              <a:latin typeface="Arial" pitchFamily="34" charset="0"/>
            </a:endParaRPr>
          </a:p>
        </p:txBody>
      </p:sp>
      <p:sp>
        <p:nvSpPr>
          <p:cNvPr id="60" name="TextBox 59"/>
          <p:cNvSpPr txBox="1"/>
          <p:nvPr/>
        </p:nvSpPr>
        <p:spPr>
          <a:xfrm>
            <a:off x="3973141" y="4840509"/>
            <a:ext cx="866990"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Molecole</a:t>
            </a:r>
            <a:r>
              <a:rPr lang="en-GB" sz="900" dirty="0">
                <a:solidFill>
                  <a:schemeClr val="bg1"/>
                </a:solidFill>
                <a:latin typeface="Arial" pitchFamily="34" charset="0"/>
              </a:rPr>
              <a:t> di </a:t>
            </a:r>
            <a:r>
              <a:rPr lang="en-GB" sz="900" dirty="0" err="1">
                <a:solidFill>
                  <a:schemeClr val="bg1"/>
                </a:solidFill>
                <a:latin typeface="Arial" pitchFamily="34" charset="0"/>
              </a:rPr>
              <a:t>adesione</a:t>
            </a:r>
            <a:endParaRPr lang="en-GB" sz="900" dirty="0">
              <a:solidFill>
                <a:schemeClr val="bg1"/>
              </a:solidFill>
              <a:latin typeface="Arial" pitchFamily="34" charset="0"/>
            </a:endParaRPr>
          </a:p>
        </p:txBody>
      </p:sp>
      <p:sp>
        <p:nvSpPr>
          <p:cNvPr id="61" name="Rectangle 60"/>
          <p:cNvSpPr/>
          <p:nvPr/>
        </p:nvSpPr>
        <p:spPr>
          <a:xfrm>
            <a:off x="4767145" y="5159379"/>
            <a:ext cx="280908" cy="485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2" name="Picture 61"/>
          <p:cNvPicPr>
            <a:picLocks noChangeAspect="1"/>
          </p:cNvPicPr>
          <p:nvPr/>
        </p:nvPicPr>
        <p:blipFill>
          <a:blip r:embed="rId3"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873112" y="5128555"/>
            <a:ext cx="330077" cy="406839"/>
          </a:xfrm>
          <a:prstGeom prst="rect">
            <a:avLst/>
          </a:prstGeom>
        </p:spPr>
      </p:pic>
    </p:spTree>
    <p:extLst>
      <p:ext uri="{BB962C8B-B14F-4D97-AF65-F5344CB8AC3E}">
        <p14:creationId xmlns:p14="http://schemas.microsoft.com/office/powerpoint/2010/main" val="293583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p:txBody>
          <a:bodyPr>
            <a:noAutofit/>
          </a:bodyPr>
          <a:lstStyle/>
          <a:p>
            <a:r>
              <a:rPr lang="en-GB" dirty="0"/>
              <a:t>3. La VOD è </a:t>
            </a:r>
            <a:r>
              <a:rPr lang="en-GB" dirty="0" err="1"/>
              <a:t>caratterizzata</a:t>
            </a:r>
            <a:r>
              <a:rPr lang="en-GB" dirty="0"/>
              <a:t> </a:t>
            </a:r>
            <a:r>
              <a:rPr lang="en-GB" dirty="0" err="1"/>
              <a:t>dall'aumento</a:t>
            </a:r>
            <a:r>
              <a:rPr lang="en-GB" dirty="0"/>
              <a:t> </a:t>
            </a:r>
            <a:r>
              <a:rPr lang="en-GB" dirty="0" err="1"/>
              <a:t>della</a:t>
            </a:r>
            <a:r>
              <a:rPr lang="en-GB" dirty="0"/>
              <a:t> </a:t>
            </a:r>
            <a:r>
              <a:rPr lang="en-GB" dirty="0" err="1"/>
              <a:t>formazione</a:t>
            </a:r>
            <a:r>
              <a:rPr lang="en-GB" dirty="0"/>
              <a:t> di </a:t>
            </a:r>
            <a:r>
              <a:rPr lang="en-GB" dirty="0" err="1"/>
              <a:t>coaguli</a:t>
            </a:r>
            <a:r>
              <a:rPr lang="en-GB" dirty="0"/>
              <a:t> e </a:t>
            </a:r>
            <a:r>
              <a:rPr lang="en-GB" dirty="0" err="1"/>
              <a:t>dalla</a:t>
            </a:r>
            <a:r>
              <a:rPr lang="en-GB" dirty="0"/>
              <a:t> </a:t>
            </a:r>
            <a:r>
              <a:rPr lang="en-GB" dirty="0" err="1"/>
              <a:t>riduzione</a:t>
            </a:r>
            <a:r>
              <a:rPr lang="en-GB" dirty="0"/>
              <a:t> </a:t>
            </a:r>
            <a:r>
              <a:rPr lang="en-GB" dirty="0" err="1"/>
              <a:t>della</a:t>
            </a:r>
            <a:r>
              <a:rPr lang="en-GB" dirty="0"/>
              <a:t> </a:t>
            </a:r>
            <a:r>
              <a:rPr lang="en-GB" dirty="0" err="1"/>
              <a:t>loro</a:t>
            </a:r>
            <a:r>
              <a:rPr lang="en-GB" dirty="0"/>
              <a:t> </a:t>
            </a:r>
            <a:r>
              <a:rPr lang="en-GB" dirty="0" err="1"/>
              <a:t>disgregazione</a:t>
            </a:r>
            <a:endParaRPr lang="it-IT" dirty="0"/>
          </a:p>
        </p:txBody>
      </p:sp>
      <p:sp>
        <p:nvSpPr>
          <p:cNvPr id="9" name="Content Placeholder 8"/>
          <p:cNvSpPr>
            <a:spLocks noGrp="1"/>
          </p:cNvSpPr>
          <p:nvPr>
            <p:ph sz="half" idx="2"/>
          </p:nvPr>
        </p:nvSpPr>
        <p:spPr/>
        <p:txBody>
          <a:bodyPr/>
          <a:lstStyle/>
          <a:p>
            <a:r>
              <a:rPr lang="it-IT" dirty="0"/>
              <a:t>Un aumento dell'espressione del fattore tessuto (TF) e dell'inibitore inibitore plasminogeno-1 (PAI-1) porta ad una maggiore formazione di coaguli e diminuzione della rottura</a:t>
            </a:r>
          </a:p>
          <a:p>
            <a:r>
              <a:rPr lang="it-IT" dirty="0"/>
              <a:t>Tutto ciò contribuisce alla deposizione della fibrina, alla formazione di coaguli e alla stenosi sinusale</a:t>
            </a:r>
          </a:p>
          <a:p>
            <a:r>
              <a:rPr lang="it-IT" dirty="0"/>
              <a:t>Il restringimento dei sinusoidi, l'embolia delle cellule endoteliali e l'aumento della formazione di coaguli portano all'endpoint della VOD, ossia all'ostruzione dei sinusoidi e, in ultima analisi, alla riduzione dell'efflusso venoso epatico</a:t>
            </a:r>
          </a:p>
          <a:p>
            <a:endParaRPr lang="it-IT" dirty="0"/>
          </a:p>
        </p:txBody>
      </p:sp>
      <p:sp>
        <p:nvSpPr>
          <p:cNvPr id="18" name="Text Placeholder 17"/>
          <p:cNvSpPr>
            <a:spLocks noGrp="1"/>
          </p:cNvSpPr>
          <p:nvPr>
            <p:ph type="body" sz="quarter" idx="10"/>
          </p:nvPr>
        </p:nvSpPr>
        <p:spPr/>
        <p:txBody>
          <a:bodyPr/>
          <a:lstStyle/>
          <a:p>
            <a:r>
              <a:rPr lang="it-IT"/>
              <a:t>Richardson PG et al. </a:t>
            </a:r>
            <a:r>
              <a:rPr lang="it-IT" i="1" dirty="0"/>
              <a:t>Expert Opin Drug Saf</a:t>
            </a:r>
            <a:r>
              <a:rPr lang="it-IT"/>
              <a:t> 2013;12:123–36</a:t>
            </a:r>
          </a:p>
        </p:txBody>
      </p:sp>
      <p:sp>
        <p:nvSpPr>
          <p:cNvPr id="21" name="Text Placeholder 20"/>
          <p:cNvSpPr>
            <a:spLocks noGrp="1"/>
          </p:cNvSpPr>
          <p:nvPr>
            <p:ph type="body" sz="quarter" idx="11"/>
          </p:nvPr>
        </p:nvSpPr>
        <p:spPr/>
        <p:txBody>
          <a:bodyPr/>
          <a:lstStyle/>
          <a:p>
            <a:r>
              <a:rPr lang="en-GB" dirty="0"/>
              <a:t>VOD, </a:t>
            </a:r>
            <a:r>
              <a:rPr lang="en-GB" dirty="0" err="1"/>
              <a:t>malattia</a:t>
            </a:r>
            <a:r>
              <a:rPr lang="en-GB" dirty="0"/>
              <a:t> veno-</a:t>
            </a:r>
            <a:r>
              <a:rPr lang="en-GB" dirty="0" err="1"/>
              <a:t>occlusiva</a:t>
            </a:r>
            <a:endParaRPr lang="en-GB" dirty="0"/>
          </a:p>
        </p:txBody>
      </p:sp>
      <p:grpSp>
        <p:nvGrpSpPr>
          <p:cNvPr id="5" name="Group 4"/>
          <p:cNvGrpSpPr/>
          <p:nvPr/>
        </p:nvGrpSpPr>
        <p:grpSpPr>
          <a:xfrm>
            <a:off x="236429" y="4714813"/>
            <a:ext cx="5909033" cy="842518"/>
            <a:chOff x="491928" y="4977358"/>
            <a:chExt cx="5930525" cy="842518"/>
          </a:xfrm>
        </p:grpSpPr>
        <p:sp>
          <p:nvSpPr>
            <p:cNvPr id="6" name="Rectangle 5"/>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 name="Group 6"/>
            <p:cNvGrpSpPr/>
            <p:nvPr/>
          </p:nvGrpSpPr>
          <p:grpSpPr>
            <a:xfrm>
              <a:off x="1538445" y="4977358"/>
              <a:ext cx="3898262" cy="842518"/>
              <a:chOff x="2354223" y="4970641"/>
              <a:chExt cx="3898262" cy="842518"/>
            </a:xfrm>
          </p:grpSpPr>
          <p:pic>
            <p:nvPicPr>
              <p:cNvPr id="12"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Sinusoidal endothelial cells</a:t>
                </a:r>
              </a:p>
            </p:txBody>
          </p:sp>
          <p:pic>
            <p:nvPicPr>
              <p:cNvPr id="16" name="Picture 1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2" name="TextBox 21"/>
          <p:cNvSpPr txBox="1"/>
          <p:nvPr/>
        </p:nvSpPr>
        <p:spPr>
          <a:xfrm>
            <a:off x="236428" y="4743580"/>
            <a:ext cx="5901719"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850C70"/>
              </a:solidFill>
              <a:effectLst/>
              <a:uLnTx/>
              <a:uFillTx/>
              <a:latin typeface="Arial" panose="020B0604020202020204"/>
              <a:ea typeface="+mn-ea"/>
              <a:cs typeface="+mn-cs"/>
            </a:endParaRPr>
          </a:p>
        </p:txBody>
      </p:sp>
      <p:pic>
        <p:nvPicPr>
          <p:cNvPr id="23" name="Picture 3" descr="\\health-fp-08\company\LiveProjects\Liveprojects\Gentium\Defibrotide\200100477 - 3D video\3D image\From Olaf\Image3\Image2 - leg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253" y="4773587"/>
            <a:ext cx="4863517" cy="769133"/>
          </a:xfrm>
          <a:prstGeom prst="rect">
            <a:avLst/>
          </a:prstGeom>
          <a:solidFill>
            <a:schemeClr val="tx1"/>
          </a:solidFill>
          <a:extLst/>
        </p:spPr>
      </p:pic>
      <p:sp>
        <p:nvSpPr>
          <p:cNvPr id="24" name="TextBox 23"/>
          <p:cNvSpPr txBox="1"/>
          <p:nvPr/>
        </p:nvSpPr>
        <p:spPr>
          <a:xfrm>
            <a:off x="418252" y="4811984"/>
            <a:ext cx="972108"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Red blood cells</a:t>
            </a:r>
          </a:p>
        </p:txBody>
      </p:sp>
      <p:sp>
        <p:nvSpPr>
          <p:cNvPr id="25" name="TextBox 24"/>
          <p:cNvSpPr txBox="1"/>
          <p:nvPr/>
        </p:nvSpPr>
        <p:spPr>
          <a:xfrm>
            <a:off x="1375717" y="4807812"/>
            <a:ext cx="718211" cy="230832"/>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Cytokines</a:t>
            </a:r>
          </a:p>
        </p:txBody>
      </p:sp>
      <p:sp>
        <p:nvSpPr>
          <p:cNvPr id="26" name="TextBox 25"/>
          <p:cNvSpPr txBox="1"/>
          <p:nvPr/>
        </p:nvSpPr>
        <p:spPr>
          <a:xfrm>
            <a:off x="2267062" y="4784929"/>
            <a:ext cx="1165899"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Sinusoidal endothelial cells</a:t>
            </a:r>
          </a:p>
        </p:txBody>
      </p:sp>
      <p:sp>
        <p:nvSpPr>
          <p:cNvPr id="27" name="TextBox 26"/>
          <p:cNvSpPr txBox="1"/>
          <p:nvPr/>
        </p:nvSpPr>
        <p:spPr>
          <a:xfrm>
            <a:off x="1409852" y="4811984"/>
            <a:ext cx="718211"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Cytokines</a:t>
            </a:r>
          </a:p>
        </p:txBody>
      </p:sp>
      <p:sp>
        <p:nvSpPr>
          <p:cNvPr id="28" name="TextBox 27"/>
          <p:cNvSpPr txBox="1"/>
          <p:nvPr/>
        </p:nvSpPr>
        <p:spPr>
          <a:xfrm>
            <a:off x="3426075" y="4800468"/>
            <a:ext cx="1008112"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Heparanase</a:t>
            </a:r>
            <a:endParaRPr kumimoji="0" lang="it-IT" sz="9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9" name="TextBox 28"/>
          <p:cNvSpPr txBox="1"/>
          <p:nvPr/>
        </p:nvSpPr>
        <p:spPr>
          <a:xfrm>
            <a:off x="4455547" y="4785956"/>
            <a:ext cx="826223"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Adhesion molecules</a:t>
            </a:r>
          </a:p>
        </p:txBody>
      </p:sp>
      <p:sp>
        <p:nvSpPr>
          <p:cNvPr id="30" name="Rectangle 29"/>
          <p:cNvSpPr/>
          <p:nvPr/>
        </p:nvSpPr>
        <p:spPr>
          <a:xfrm>
            <a:off x="418252" y="4773587"/>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Rectangle 30"/>
          <p:cNvSpPr/>
          <p:nvPr/>
        </p:nvSpPr>
        <p:spPr>
          <a:xfrm>
            <a:off x="3318063" y="4784953"/>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2" name="Picture 3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0555"/>
            <a:ext cx="242143" cy="298455"/>
          </a:xfrm>
          <a:prstGeom prst="rect">
            <a:avLst/>
          </a:prstGeom>
        </p:spPr>
      </p:pic>
      <p:sp>
        <p:nvSpPr>
          <p:cNvPr id="33" name="TextBox 32"/>
          <p:cNvSpPr txBox="1"/>
          <p:nvPr/>
        </p:nvSpPr>
        <p:spPr>
          <a:xfrm>
            <a:off x="5337520" y="4800468"/>
            <a:ext cx="657903"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Platelets</a:t>
            </a:r>
          </a:p>
        </p:txBody>
      </p:sp>
      <p:pic>
        <p:nvPicPr>
          <p:cNvPr id="34" name="Picture 2" descr="\\health-fp-08\company\LiveProjects\Liveprojects\Gentium\Defibrotide\200100477 - 3D video\3D image\From Olaf\Image3\Image3 - 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32" y="1423511"/>
            <a:ext cx="5919507" cy="3384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245483" y="4738942"/>
            <a:ext cx="5899980"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850C70"/>
              </a:solidFill>
              <a:effectLst/>
              <a:uLnTx/>
              <a:uFillTx/>
              <a:latin typeface="Arial" panose="020B0604020202020204"/>
              <a:ea typeface="+mn-ea"/>
              <a:cs typeface="+mn-cs"/>
            </a:endParaRPr>
          </a:p>
        </p:txBody>
      </p:sp>
      <p:sp>
        <p:nvSpPr>
          <p:cNvPr id="37" name="Rectangle 36"/>
          <p:cNvSpPr/>
          <p:nvPr/>
        </p:nvSpPr>
        <p:spPr>
          <a:xfrm>
            <a:off x="279456" y="4789284"/>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6" name="Picture 45"/>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97424" y="5049628"/>
            <a:ext cx="242433" cy="345581"/>
          </a:xfrm>
          <a:prstGeom prst="rect">
            <a:avLst/>
          </a:prstGeom>
        </p:spPr>
      </p:pic>
      <p:sp>
        <p:nvSpPr>
          <p:cNvPr id="51" name="Rectangle 50"/>
          <p:cNvSpPr/>
          <p:nvPr/>
        </p:nvSpPr>
        <p:spPr>
          <a:xfrm>
            <a:off x="237451" y="5537640"/>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53" name="Group 52"/>
          <p:cNvGrpSpPr/>
          <p:nvPr/>
        </p:nvGrpSpPr>
        <p:grpSpPr>
          <a:xfrm>
            <a:off x="237452" y="4733002"/>
            <a:ext cx="5909033" cy="842518"/>
            <a:chOff x="491928" y="4977358"/>
            <a:chExt cx="5930525" cy="842518"/>
          </a:xfrm>
        </p:grpSpPr>
        <p:sp>
          <p:nvSpPr>
            <p:cNvPr id="54" name="Rectangle 53"/>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55" name="Group 54"/>
            <p:cNvGrpSpPr/>
            <p:nvPr/>
          </p:nvGrpSpPr>
          <p:grpSpPr>
            <a:xfrm>
              <a:off x="1538445" y="4977358"/>
              <a:ext cx="3898262" cy="842518"/>
              <a:chOff x="2354223" y="4970641"/>
              <a:chExt cx="3898262" cy="842518"/>
            </a:xfrm>
          </p:grpSpPr>
          <p:pic>
            <p:nvPicPr>
              <p:cNvPr id="57"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58" name="TextBox 57"/>
              <p:cNvSpPr txBox="1"/>
              <p:nvPr/>
            </p:nvSpPr>
            <p:spPr>
              <a:xfrm>
                <a:off x="2354223" y="5039891"/>
                <a:ext cx="972108"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Red blood cells</a:t>
                </a:r>
              </a:p>
            </p:txBody>
          </p:sp>
          <p:sp>
            <p:nvSpPr>
              <p:cNvPr id="59" name="TextBox 58"/>
              <p:cNvSpPr txBox="1"/>
              <p:nvPr/>
            </p:nvSpPr>
            <p:spPr>
              <a:xfrm>
                <a:off x="3290327" y="5039891"/>
                <a:ext cx="1080120"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Toxic metabolites</a:t>
                </a:r>
              </a:p>
            </p:txBody>
          </p:sp>
          <p:sp>
            <p:nvSpPr>
              <p:cNvPr id="60" name="TextBox 59"/>
              <p:cNvSpPr txBox="1"/>
              <p:nvPr/>
            </p:nvSpPr>
            <p:spPr>
              <a:xfrm>
                <a:off x="4392680" y="4970641"/>
                <a:ext cx="1165899"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Sinusoidal endothelial cells</a:t>
                </a:r>
              </a:p>
            </p:txBody>
          </p:sp>
          <p:pic>
            <p:nvPicPr>
              <p:cNvPr id="61" name="Picture 60"/>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62" name="TextBox 61"/>
              <p:cNvSpPr txBox="1"/>
              <p:nvPr/>
            </p:nvSpPr>
            <p:spPr>
              <a:xfrm>
                <a:off x="5558579" y="5039891"/>
                <a:ext cx="693906"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Platelets</a:t>
                </a:r>
              </a:p>
            </p:txBody>
          </p:sp>
        </p:grpSp>
        <p:sp>
          <p:nvSpPr>
            <p:cNvPr id="56" name="Rectangle 55"/>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63" name="TextBox 62"/>
          <p:cNvSpPr txBox="1"/>
          <p:nvPr/>
        </p:nvSpPr>
        <p:spPr>
          <a:xfrm>
            <a:off x="237451" y="4761769"/>
            <a:ext cx="5901719"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850C70"/>
              </a:solidFill>
              <a:effectLst/>
              <a:uLnTx/>
              <a:uFillTx/>
              <a:latin typeface="Arial" panose="020B0604020202020204"/>
              <a:ea typeface="+mn-ea"/>
              <a:cs typeface="+mn-cs"/>
            </a:endParaRPr>
          </a:p>
        </p:txBody>
      </p:sp>
      <p:sp>
        <p:nvSpPr>
          <p:cNvPr id="64" name="TextBox 63"/>
          <p:cNvSpPr txBox="1"/>
          <p:nvPr/>
        </p:nvSpPr>
        <p:spPr>
          <a:xfrm>
            <a:off x="419275" y="4830173"/>
            <a:ext cx="972108"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Red blood cells</a:t>
            </a:r>
          </a:p>
        </p:txBody>
      </p:sp>
      <p:sp>
        <p:nvSpPr>
          <p:cNvPr id="65" name="TextBox 64"/>
          <p:cNvSpPr txBox="1"/>
          <p:nvPr/>
        </p:nvSpPr>
        <p:spPr>
          <a:xfrm>
            <a:off x="1376740" y="4826001"/>
            <a:ext cx="718211" cy="230832"/>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Cytokines</a:t>
            </a:r>
          </a:p>
        </p:txBody>
      </p:sp>
      <p:sp>
        <p:nvSpPr>
          <p:cNvPr id="66" name="TextBox 65"/>
          <p:cNvSpPr txBox="1"/>
          <p:nvPr/>
        </p:nvSpPr>
        <p:spPr>
          <a:xfrm>
            <a:off x="2268085" y="4803118"/>
            <a:ext cx="1165899"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Sinusoidal endothelial cells</a:t>
            </a:r>
          </a:p>
        </p:txBody>
      </p:sp>
      <p:sp>
        <p:nvSpPr>
          <p:cNvPr id="67" name="TextBox 66"/>
          <p:cNvSpPr txBox="1"/>
          <p:nvPr/>
        </p:nvSpPr>
        <p:spPr>
          <a:xfrm>
            <a:off x="1410875" y="4830173"/>
            <a:ext cx="718211"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Cytokines</a:t>
            </a:r>
          </a:p>
        </p:txBody>
      </p:sp>
      <p:sp>
        <p:nvSpPr>
          <p:cNvPr id="68" name="TextBox 67"/>
          <p:cNvSpPr txBox="1"/>
          <p:nvPr/>
        </p:nvSpPr>
        <p:spPr>
          <a:xfrm>
            <a:off x="3427098" y="4818657"/>
            <a:ext cx="1008112"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Heparanase</a:t>
            </a:r>
            <a:endParaRPr kumimoji="0" lang="it-IT" sz="9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9" name="TextBox 68"/>
          <p:cNvSpPr txBox="1"/>
          <p:nvPr/>
        </p:nvSpPr>
        <p:spPr>
          <a:xfrm>
            <a:off x="4456570" y="4804145"/>
            <a:ext cx="826223"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Adhesion molecules</a:t>
            </a:r>
          </a:p>
        </p:txBody>
      </p:sp>
      <p:sp>
        <p:nvSpPr>
          <p:cNvPr id="70" name="Rectangle 69"/>
          <p:cNvSpPr/>
          <p:nvPr/>
        </p:nvSpPr>
        <p:spPr>
          <a:xfrm>
            <a:off x="419275" y="4791776"/>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1" name="Rectangle 70"/>
          <p:cNvSpPr/>
          <p:nvPr/>
        </p:nvSpPr>
        <p:spPr>
          <a:xfrm>
            <a:off x="3319086" y="4803142"/>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2" name="TextBox 71"/>
          <p:cNvSpPr txBox="1"/>
          <p:nvPr/>
        </p:nvSpPr>
        <p:spPr>
          <a:xfrm>
            <a:off x="5338543" y="4818657"/>
            <a:ext cx="657903" cy="2308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solidFill>
                <a:effectLst/>
                <a:uLnTx/>
                <a:uFillTx/>
                <a:latin typeface="Arial" pitchFamily="34" charset="0"/>
                <a:ea typeface="+mn-ea"/>
                <a:cs typeface="+mn-cs"/>
              </a:rPr>
              <a:t>Platelets</a:t>
            </a:r>
          </a:p>
        </p:txBody>
      </p:sp>
      <p:sp>
        <p:nvSpPr>
          <p:cNvPr id="73" name="TextBox 72"/>
          <p:cNvSpPr txBox="1"/>
          <p:nvPr/>
        </p:nvSpPr>
        <p:spPr>
          <a:xfrm>
            <a:off x="246506" y="4757131"/>
            <a:ext cx="5899980" cy="369332"/>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850C70"/>
              </a:solidFill>
              <a:effectLst/>
              <a:uLnTx/>
              <a:uFillTx/>
              <a:latin typeface="Arial" panose="020B0604020202020204"/>
              <a:ea typeface="+mn-ea"/>
              <a:cs typeface="+mn-cs"/>
            </a:endParaRPr>
          </a:p>
        </p:txBody>
      </p:sp>
      <p:sp>
        <p:nvSpPr>
          <p:cNvPr id="74" name="TextBox 73"/>
          <p:cNvSpPr txBox="1"/>
          <p:nvPr/>
        </p:nvSpPr>
        <p:spPr>
          <a:xfrm>
            <a:off x="259755" y="4803052"/>
            <a:ext cx="5879415" cy="369332"/>
          </a:xfrm>
          <a:prstGeom prst="rect">
            <a:avLst/>
          </a:prstGeom>
          <a:solidFill>
            <a:schemeClr val="tx2"/>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5" name="Rectangle 74"/>
          <p:cNvSpPr/>
          <p:nvPr/>
        </p:nvSpPr>
        <p:spPr>
          <a:xfrm>
            <a:off x="280479" y="4807473"/>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6" name="Group 75"/>
          <p:cNvGrpSpPr/>
          <p:nvPr/>
        </p:nvGrpSpPr>
        <p:grpSpPr>
          <a:xfrm>
            <a:off x="259753" y="4898402"/>
            <a:ext cx="4786295" cy="718872"/>
            <a:chOff x="2303748" y="4902491"/>
            <a:chExt cx="5128313" cy="681124"/>
          </a:xfrm>
          <a:solidFill>
            <a:schemeClr val="tx2"/>
          </a:solidFill>
        </p:grpSpPr>
        <p:pic>
          <p:nvPicPr>
            <p:cNvPr id="77" name="Picture 3" descr="\\health-fp-08\company\LiveProjects\Liveprojects\Gentium\Defibrotide\200100477 - 3D video\3D image\From Olaf\Image3\Image3 - legend pt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3748" y="4902492"/>
              <a:ext cx="1887488" cy="681123"/>
            </a:xfrm>
            <a:prstGeom prst="rect">
              <a:avLst/>
            </a:prstGeom>
            <a:grpFill/>
            <a:extLst/>
          </p:spPr>
        </p:pic>
        <p:pic>
          <p:nvPicPr>
            <p:cNvPr id="78" name="Picture 4" descr="\\health-fp-08\company\LiveProjects\Liveprojects\Gentium\Defibrotide\200100477 - 3D video\3D image\From Olaf\Image3\Image3 - legend pt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236" y="4902491"/>
              <a:ext cx="3240825" cy="681123"/>
            </a:xfrm>
            <a:prstGeom prst="rect">
              <a:avLst/>
            </a:prstGeom>
            <a:grpFill/>
            <a:extLst/>
          </p:spPr>
        </p:pic>
      </p:grpSp>
      <p:sp>
        <p:nvSpPr>
          <p:cNvPr id="81" name="TextBox 80"/>
          <p:cNvSpPr txBox="1"/>
          <p:nvPr/>
        </p:nvSpPr>
        <p:spPr>
          <a:xfrm>
            <a:off x="1430522" y="4902607"/>
            <a:ext cx="593796" cy="207749"/>
          </a:xfrm>
          <a:prstGeom prst="rect">
            <a:avLst/>
          </a:prstGeom>
          <a:solidFill>
            <a:schemeClr val="tx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750" b="0" i="0" u="none" strike="noStrike" kern="1200" cap="none" spc="0" normalizeH="0" baseline="0" noProof="0" dirty="0">
                <a:ln>
                  <a:noFill/>
                </a:ln>
                <a:solidFill>
                  <a:prstClr val="white"/>
                </a:solidFill>
                <a:effectLst/>
                <a:uLnTx/>
                <a:uFillTx/>
                <a:latin typeface="Arial" pitchFamily="34" charset="0"/>
                <a:ea typeface="+mn-ea"/>
                <a:cs typeface="+mn-cs"/>
              </a:rPr>
              <a:t>Fibrina</a:t>
            </a:r>
          </a:p>
        </p:txBody>
      </p:sp>
      <p:sp>
        <p:nvSpPr>
          <p:cNvPr id="83" name="TextBox 82"/>
          <p:cNvSpPr txBox="1"/>
          <p:nvPr/>
        </p:nvSpPr>
        <p:spPr>
          <a:xfrm>
            <a:off x="3562485" y="4844899"/>
            <a:ext cx="728800" cy="323165"/>
          </a:xfrm>
          <a:prstGeom prst="rect">
            <a:avLst/>
          </a:prstGeom>
          <a:solidFill>
            <a:schemeClr val="tx2"/>
          </a:solidFill>
        </p:spPr>
        <p:txBody>
          <a:bodyPr wrap="square" rtlCol="0" anchor="ctr">
            <a:spAutoFit/>
          </a:bodyPr>
          <a:lstStyle/>
          <a:p>
            <a:pPr lvl="0" algn="ctr">
              <a:defRPr/>
            </a:pPr>
            <a:r>
              <a:rPr lang="it-IT" sz="750" dirty="0">
                <a:solidFill>
                  <a:prstClr val="white"/>
                </a:solidFill>
                <a:latin typeface="Arial" pitchFamily="34" charset="0"/>
              </a:rPr>
              <a:t>Fattore tessuto</a:t>
            </a:r>
            <a:endParaRPr kumimoji="0" lang="it-IT" sz="750" b="0" i="0" u="none" strike="noStrike" kern="1200" cap="none" spc="0" normalizeH="0" baseline="0" noProof="0" dirty="0">
              <a:ln>
                <a:noFill/>
              </a:ln>
              <a:solidFill>
                <a:prstClr val="white"/>
              </a:solidFill>
              <a:effectLst/>
              <a:uLnTx/>
              <a:uFillTx/>
              <a:latin typeface="Arial" pitchFamily="34" charset="0"/>
              <a:ea typeface="+mn-ea"/>
              <a:cs typeface="+mn-cs"/>
            </a:endParaRPr>
          </a:p>
        </p:txBody>
      </p:sp>
      <p:pic>
        <p:nvPicPr>
          <p:cNvPr id="86" name="Picture 85"/>
          <p:cNvPicPr>
            <a:picLocks noChangeAspect="1"/>
          </p:cNvPicPr>
          <p:nvPr/>
        </p:nvPicPr>
        <p:blipFill>
          <a:blip r:embed="rId3"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5098187" y="5079987"/>
            <a:ext cx="327648" cy="467052"/>
          </a:xfrm>
          <a:prstGeom prst="rect">
            <a:avLst/>
          </a:prstGeom>
        </p:spPr>
      </p:pic>
      <p:pic>
        <p:nvPicPr>
          <p:cNvPr id="87" name="Picture 86"/>
          <p:cNvPicPr>
            <a:picLocks noChangeAspect="1"/>
          </p:cNvPicPr>
          <p:nvPr/>
        </p:nvPicPr>
        <p:blipFill rotWithShape="1">
          <a:blip r:embed="rId8">
            <a:extLst>
              <a:ext uri="{BEBA8EAE-BF5A-486C-A8C5-ECC9F3942E4B}">
                <a14:imgProps xmlns:a14="http://schemas.microsoft.com/office/drawing/2010/main">
                  <a14:imgLayer r:embed="rId9">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624063" y="5079919"/>
            <a:ext cx="419563" cy="451219"/>
          </a:xfrm>
          <a:prstGeom prst="ellipse">
            <a:avLst/>
          </a:prstGeom>
        </p:spPr>
      </p:pic>
      <p:sp>
        <p:nvSpPr>
          <p:cNvPr id="90" name="TextBox 89"/>
          <p:cNvSpPr txBox="1"/>
          <p:nvPr/>
        </p:nvSpPr>
        <p:spPr>
          <a:xfrm>
            <a:off x="256947" y="4906454"/>
            <a:ext cx="535005" cy="200055"/>
          </a:xfrm>
          <a:prstGeom prst="rect">
            <a:avLst/>
          </a:prstGeom>
          <a:solidFill>
            <a:schemeClr val="tx2"/>
          </a:solidFill>
        </p:spPr>
        <p:txBody>
          <a:bodyPr wrap="square" rtlCol="0">
            <a:spAutoFit/>
          </a:bodyPr>
          <a:lstStyle/>
          <a:p>
            <a:pPr algn="ctr"/>
            <a:r>
              <a:rPr lang="en-GB" sz="700" dirty="0" err="1">
                <a:solidFill>
                  <a:schemeClr val="bg1"/>
                </a:solidFill>
                <a:latin typeface="Arial" pitchFamily="34" charset="0"/>
              </a:rPr>
              <a:t>Eritrociti</a:t>
            </a:r>
            <a:endParaRPr lang="en-GB" sz="700" dirty="0">
              <a:solidFill>
                <a:schemeClr val="bg1"/>
              </a:solidFill>
              <a:latin typeface="Arial" pitchFamily="34" charset="0"/>
            </a:endParaRPr>
          </a:p>
        </p:txBody>
      </p:sp>
      <p:sp>
        <p:nvSpPr>
          <p:cNvPr id="91" name="TextBox 90"/>
          <p:cNvSpPr txBox="1"/>
          <p:nvPr/>
        </p:nvSpPr>
        <p:spPr>
          <a:xfrm>
            <a:off x="767408" y="4906454"/>
            <a:ext cx="718211" cy="200055"/>
          </a:xfrm>
          <a:prstGeom prst="rect">
            <a:avLst/>
          </a:prstGeom>
          <a:solidFill>
            <a:schemeClr val="tx2"/>
          </a:solidFill>
        </p:spPr>
        <p:txBody>
          <a:bodyPr wrap="square" rtlCol="0">
            <a:spAutoFit/>
          </a:bodyPr>
          <a:lstStyle/>
          <a:p>
            <a:pPr algn="ctr"/>
            <a:r>
              <a:rPr lang="en-GB" sz="700" dirty="0" err="1">
                <a:solidFill>
                  <a:schemeClr val="bg1"/>
                </a:solidFill>
                <a:latin typeface="Arial" pitchFamily="34" charset="0"/>
              </a:rPr>
              <a:t>Citochine</a:t>
            </a:r>
            <a:endParaRPr lang="en-GB" sz="700" dirty="0">
              <a:solidFill>
                <a:schemeClr val="bg1"/>
              </a:solidFill>
              <a:latin typeface="Arial" pitchFamily="34" charset="0"/>
            </a:endParaRPr>
          </a:p>
        </p:txBody>
      </p:sp>
      <p:sp>
        <p:nvSpPr>
          <p:cNvPr id="92" name="TextBox 91"/>
          <p:cNvSpPr txBox="1"/>
          <p:nvPr/>
        </p:nvSpPr>
        <p:spPr>
          <a:xfrm>
            <a:off x="2048351" y="4906454"/>
            <a:ext cx="688130" cy="200055"/>
          </a:xfrm>
          <a:prstGeom prst="rect">
            <a:avLst/>
          </a:prstGeom>
          <a:solidFill>
            <a:schemeClr val="tx2"/>
          </a:solidFill>
        </p:spPr>
        <p:txBody>
          <a:bodyPr wrap="square" rtlCol="0">
            <a:spAutoFit/>
          </a:bodyPr>
          <a:lstStyle/>
          <a:p>
            <a:pPr algn="ctr"/>
            <a:r>
              <a:rPr lang="en-GB" sz="700" dirty="0" err="1">
                <a:solidFill>
                  <a:schemeClr val="bg1"/>
                </a:solidFill>
                <a:latin typeface="Arial" pitchFamily="34" charset="0"/>
              </a:rPr>
              <a:t>Eparanasi</a:t>
            </a:r>
            <a:endParaRPr lang="en-GB" sz="700" dirty="0">
              <a:solidFill>
                <a:schemeClr val="bg1"/>
              </a:solidFill>
              <a:latin typeface="Arial" pitchFamily="34" charset="0"/>
            </a:endParaRPr>
          </a:p>
        </p:txBody>
      </p:sp>
      <p:sp>
        <p:nvSpPr>
          <p:cNvPr id="93" name="TextBox 92"/>
          <p:cNvSpPr txBox="1"/>
          <p:nvPr/>
        </p:nvSpPr>
        <p:spPr>
          <a:xfrm>
            <a:off x="2700923" y="4852593"/>
            <a:ext cx="866990" cy="307777"/>
          </a:xfrm>
          <a:prstGeom prst="rect">
            <a:avLst/>
          </a:prstGeom>
          <a:solidFill>
            <a:schemeClr val="tx2"/>
          </a:solidFill>
        </p:spPr>
        <p:txBody>
          <a:bodyPr wrap="square" rtlCol="0">
            <a:spAutoFit/>
          </a:bodyPr>
          <a:lstStyle/>
          <a:p>
            <a:pPr algn="ctr"/>
            <a:r>
              <a:rPr lang="en-GB" sz="700" dirty="0" err="1">
                <a:solidFill>
                  <a:schemeClr val="bg1"/>
                </a:solidFill>
                <a:latin typeface="Arial" pitchFamily="34" charset="0"/>
              </a:rPr>
              <a:t>Molecole</a:t>
            </a:r>
            <a:r>
              <a:rPr lang="en-GB" sz="700" dirty="0">
                <a:solidFill>
                  <a:schemeClr val="bg1"/>
                </a:solidFill>
                <a:latin typeface="Arial" pitchFamily="34" charset="0"/>
              </a:rPr>
              <a:t> di </a:t>
            </a:r>
            <a:r>
              <a:rPr lang="en-GB" sz="700" dirty="0" err="1">
                <a:solidFill>
                  <a:schemeClr val="bg1"/>
                </a:solidFill>
                <a:latin typeface="Arial" pitchFamily="34" charset="0"/>
              </a:rPr>
              <a:t>adesione</a:t>
            </a:r>
            <a:endParaRPr lang="en-GB" sz="700" dirty="0">
              <a:solidFill>
                <a:schemeClr val="bg1"/>
              </a:solidFill>
              <a:latin typeface="Arial" pitchFamily="34" charset="0"/>
            </a:endParaRPr>
          </a:p>
        </p:txBody>
      </p:sp>
      <p:sp>
        <p:nvSpPr>
          <p:cNvPr id="94" name="TextBox 93"/>
          <p:cNvSpPr txBox="1"/>
          <p:nvPr/>
        </p:nvSpPr>
        <p:spPr>
          <a:xfrm>
            <a:off x="5015880" y="4906454"/>
            <a:ext cx="543722" cy="200055"/>
          </a:xfrm>
          <a:prstGeom prst="rect">
            <a:avLst/>
          </a:prstGeom>
          <a:solidFill>
            <a:schemeClr val="tx2"/>
          </a:solidFill>
        </p:spPr>
        <p:txBody>
          <a:bodyPr wrap="square" rtlCol="0">
            <a:spAutoFit/>
          </a:bodyPr>
          <a:lstStyle/>
          <a:p>
            <a:pPr algn="ctr"/>
            <a:r>
              <a:rPr lang="en-GB" sz="700" dirty="0" err="1">
                <a:solidFill>
                  <a:schemeClr val="bg1"/>
                </a:solidFill>
                <a:latin typeface="Arial" pitchFamily="34" charset="0"/>
              </a:rPr>
              <a:t>Piastrine</a:t>
            </a:r>
            <a:endParaRPr lang="en-GB" sz="700" dirty="0">
              <a:solidFill>
                <a:schemeClr val="bg1"/>
              </a:solidFill>
              <a:latin typeface="Arial" pitchFamily="34" charset="0"/>
            </a:endParaRPr>
          </a:p>
        </p:txBody>
      </p:sp>
      <p:sp>
        <p:nvSpPr>
          <p:cNvPr id="95" name="TextBox 94"/>
          <p:cNvSpPr txBox="1"/>
          <p:nvPr/>
        </p:nvSpPr>
        <p:spPr>
          <a:xfrm>
            <a:off x="5557855" y="4822548"/>
            <a:ext cx="548795" cy="200055"/>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white"/>
                </a:solidFill>
                <a:effectLst/>
                <a:uLnTx/>
                <a:uFillTx/>
                <a:latin typeface="Arial" pitchFamily="34" charset="0"/>
                <a:ea typeface="+mn-ea"/>
                <a:cs typeface="+mn-cs"/>
              </a:rPr>
              <a:t>Globuli</a:t>
            </a:r>
            <a:r>
              <a:rPr kumimoji="0" lang="en-GB" sz="700" b="0"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en-GB" sz="700" b="0" i="0" u="none" strike="noStrike" kern="1200" cap="none" spc="0" normalizeH="0" baseline="0" noProof="0" dirty="0" err="1">
                <a:ln>
                  <a:noFill/>
                </a:ln>
                <a:solidFill>
                  <a:prstClr val="white"/>
                </a:solidFill>
                <a:effectLst/>
                <a:uLnTx/>
                <a:uFillTx/>
                <a:latin typeface="Arial" pitchFamily="34" charset="0"/>
                <a:ea typeface="+mn-ea"/>
                <a:cs typeface="+mn-cs"/>
              </a:rPr>
              <a:t>bianchi</a:t>
            </a:r>
            <a:endParaRPr kumimoji="0" lang="it-IT" sz="7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3" name="Rectangle 2"/>
          <p:cNvSpPr/>
          <p:nvPr/>
        </p:nvSpPr>
        <p:spPr>
          <a:xfrm>
            <a:off x="4223792" y="4906454"/>
            <a:ext cx="746417" cy="200055"/>
          </a:xfrm>
          <a:prstGeom prst="rect">
            <a:avLst/>
          </a:prstGeom>
          <a:solidFill>
            <a:schemeClr val="tx1"/>
          </a:solidFill>
        </p:spPr>
        <p:txBody>
          <a:bodyPr wrap="none">
            <a:spAutoFit/>
          </a:bodyPr>
          <a:lstStyle/>
          <a:p>
            <a:r>
              <a:rPr lang="it-IT" sz="700" dirty="0">
                <a:solidFill>
                  <a:srgbClr val="FFFFFF"/>
                </a:solidFill>
              </a:rPr>
              <a:t>plasminogeno-1</a:t>
            </a:r>
            <a:endParaRPr lang="en-GB" sz="700" dirty="0">
              <a:solidFill>
                <a:srgbClr val="FFFFFF"/>
              </a:solidFill>
            </a:endParaRPr>
          </a:p>
        </p:txBody>
      </p:sp>
    </p:spTree>
    <p:extLst>
      <p:ext uri="{BB962C8B-B14F-4D97-AF65-F5344CB8AC3E}">
        <p14:creationId xmlns:p14="http://schemas.microsoft.com/office/powerpoint/2010/main" val="134263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a:t>La VOD potrebbe verificarsi anche dopo 21 giorni successivi all'HSCT</a:t>
            </a:r>
          </a:p>
        </p:txBody>
      </p:sp>
      <p:sp>
        <p:nvSpPr>
          <p:cNvPr id="3" name="Content Placeholder 2"/>
          <p:cNvSpPr>
            <a:spLocks noGrp="1"/>
          </p:cNvSpPr>
          <p:nvPr>
            <p:ph idx="1"/>
          </p:nvPr>
        </p:nvSpPr>
        <p:spPr/>
        <p:txBody>
          <a:bodyPr>
            <a:normAutofit/>
          </a:bodyPr>
          <a:lstStyle/>
          <a:p>
            <a:r>
              <a:rPr lang="it-IT" sz="2400" dirty="0"/>
              <a:t>Solitamente la VOD si sviluppa entro 21 giorni successivi all'HSCT, ma nel </a:t>
            </a:r>
            <a:br>
              <a:rPr lang="it-IT" sz="2400" dirty="0"/>
            </a:br>
            <a:r>
              <a:rPr lang="it-IT" sz="2400" dirty="0"/>
              <a:t>15–20% dei casi potrebbe svilupparsi in un momento successivo (VOD a insorgenza tardiva) </a:t>
            </a:r>
          </a:p>
          <a:p>
            <a:pPr lvl="1"/>
            <a:r>
              <a:rPr lang="it-IT" sz="2000" dirty="0"/>
              <a:t>Un terzo dei casi si verifica dopo la dimissione del paziente</a:t>
            </a:r>
          </a:p>
          <a:p>
            <a:r>
              <a:rPr lang="it-IT" sz="2400" dirty="0"/>
              <a:t>Negli ultimi anni è aumentata la frequenza della VOD a insorgenza tardiva a causa del cambiamento della storia naturale dell'HSCT</a:t>
            </a:r>
          </a:p>
          <a:p>
            <a:pPr lvl="1"/>
            <a:r>
              <a:rPr lang="it-IT" sz="2000" dirty="0"/>
              <a:t>Donatori diversi</a:t>
            </a:r>
          </a:p>
          <a:p>
            <a:pPr lvl="1"/>
            <a:r>
              <a:rPr lang="it-IT" sz="2000" dirty="0"/>
              <a:t>Regimi di condizionamento a intensità ridotta (RIC) </a:t>
            </a:r>
          </a:p>
          <a:p>
            <a:r>
              <a:rPr lang="it-IT" sz="2400" dirty="0"/>
              <a:t>La VOD a insorgenza tardiva è spesso confusa con altre cause di disfunzione epatica come GvHD acuta, epatite virale, epatopatia farmaco indotta o sepsi</a:t>
            </a:r>
          </a:p>
        </p:txBody>
      </p:sp>
      <p:sp>
        <p:nvSpPr>
          <p:cNvPr id="6" name="Text Placeholder 5"/>
          <p:cNvSpPr>
            <a:spLocks noGrp="1"/>
          </p:cNvSpPr>
          <p:nvPr>
            <p:ph type="body" sz="quarter" idx="10"/>
          </p:nvPr>
        </p:nvSpPr>
        <p:spPr>
          <a:xfrm>
            <a:off x="98777" y="6495526"/>
            <a:ext cx="8483907" cy="288925"/>
          </a:xfrm>
        </p:spPr>
        <p:txBody>
          <a:bodyPr/>
          <a:lstStyle/>
          <a:p>
            <a:r>
              <a:rPr lang="it-IT" dirty="0"/>
              <a:t>Mohty M et al. </a:t>
            </a:r>
            <a:r>
              <a:rPr lang="it-IT" i="1" dirty="0"/>
              <a:t>Bone Marrow Transplant </a:t>
            </a:r>
            <a:r>
              <a:rPr lang="it-IT" dirty="0"/>
              <a:t>2016;51:906–12; </a:t>
            </a:r>
            <a:br>
              <a:rPr lang="it-IT" dirty="0"/>
            </a:br>
            <a:r>
              <a:rPr lang="it-IT" dirty="0"/>
              <a:t>Carreras E. Early complications after HSCT. In: Apperley J, Carreras E, </a:t>
            </a:r>
            <a:r>
              <a:rPr dirty="0"/>
              <a:t/>
            </a:r>
            <a:br>
              <a:rPr dirty="0"/>
            </a:br>
            <a:r>
              <a:rPr lang="it-IT" dirty="0"/>
              <a:t>Gluckman E, Masszi T eds. </a:t>
            </a:r>
            <a:r>
              <a:rPr lang="it-IT" i="1" dirty="0"/>
              <a:t>ESH-EBMT Handbook on Haematopoietic Stem Cell Transplantation</a:t>
            </a:r>
            <a:r>
              <a:rPr lang="it-IT" dirty="0"/>
              <a:t>.Genova: Forum Service Editore, 2012;176–95</a:t>
            </a:r>
          </a:p>
        </p:txBody>
      </p:sp>
      <p:sp>
        <p:nvSpPr>
          <p:cNvPr id="7" name="Text Placeholder 6"/>
          <p:cNvSpPr>
            <a:spLocks noGrp="1"/>
          </p:cNvSpPr>
          <p:nvPr>
            <p:ph type="body" sz="quarter" idx="11"/>
          </p:nvPr>
        </p:nvSpPr>
        <p:spPr/>
        <p:txBody>
          <a:bodyPr/>
          <a:lstStyle/>
          <a:p>
            <a:r>
              <a:rPr lang="it-IT" dirty="0"/>
              <a:t>GvHD, malattia del trapianto contro l'ospite (graft-versus-host); </a:t>
            </a:r>
            <a:br>
              <a:rPr lang="it-IT" dirty="0"/>
            </a:br>
            <a:r>
              <a:rPr lang="it-IT" dirty="0"/>
              <a:t>HSCT, trapianto di cellule staminali ematopoietiche; </a:t>
            </a:r>
            <a:br>
              <a:rPr lang="it-IT" dirty="0"/>
            </a:br>
            <a:r>
              <a:rPr lang="it-IT" dirty="0"/>
              <a:t>VOD, malattia veno-occlusiva</a:t>
            </a:r>
          </a:p>
        </p:txBody>
      </p:sp>
    </p:spTree>
    <p:extLst>
      <p:ext uri="{BB962C8B-B14F-4D97-AF65-F5344CB8AC3E}">
        <p14:creationId xmlns:p14="http://schemas.microsoft.com/office/powerpoint/2010/main" val="131720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dirty="0"/>
              <a:t>Riepilogo della fisiopatologia della VOD</a:t>
            </a:r>
            <a:endParaRPr lang="en-GB" dirty="0"/>
          </a:p>
        </p:txBody>
      </p:sp>
      <p:sp>
        <p:nvSpPr>
          <p:cNvPr id="6" name="Content Placeholder 5"/>
          <p:cNvSpPr>
            <a:spLocks noGrp="1"/>
          </p:cNvSpPr>
          <p:nvPr>
            <p:ph idx="1"/>
          </p:nvPr>
        </p:nvSpPr>
        <p:spPr/>
        <p:txBody>
          <a:bodyPr>
            <a:normAutofit lnSpcReduction="10000"/>
          </a:bodyPr>
          <a:lstStyle/>
          <a:p>
            <a:r>
              <a:rPr lang="it-IT" dirty="0"/>
              <a:t>VOD, anche nota come sindrome da ostruzione sinusoidale (SOS), è una complicanza dell'HSCT potenzialmente letale che si manifesta in 10–15% dei pazienti HSCT adulti</a:t>
            </a:r>
          </a:p>
          <a:p>
            <a:r>
              <a:rPr lang="it-IT" dirty="0"/>
              <a:t>Generalmente si manifesta come complicanza precoce (entro 21 giorni), ma in alcuni pazienti può manifestarsi successivamente</a:t>
            </a:r>
          </a:p>
          <a:p>
            <a:r>
              <a:rPr lang="it-IT" dirty="0"/>
              <a:t>Il regime di condizionamento somministrato prima dell'HSCT accresce l'attivazione delle cellule endoteliali, con conseguente danno delle cellule endoteliali sinusoidali (SEC) e degli epatociti</a:t>
            </a:r>
          </a:p>
          <a:p>
            <a:r>
              <a:rPr lang="it-IT" dirty="0"/>
              <a:t>L'accumulo delle cellule nello spazio di Disse (lo spazio perisinusoidale), l'aumento dell'infiammazione e la formazione di coaguli portano al restringimento dei sinusoidi</a:t>
            </a:r>
          </a:p>
          <a:p>
            <a:r>
              <a:rPr lang="it-IT" dirty="0"/>
              <a:t>Tutto questo sfocia nella VOD, che è caratterizzata da occlusione dei sinusoidi, ipotensione della vena porta e riduzione dell'efflusso venoso epatico</a:t>
            </a:r>
          </a:p>
        </p:txBody>
      </p:sp>
      <p:sp>
        <p:nvSpPr>
          <p:cNvPr id="7" name="Text Placeholder 6"/>
          <p:cNvSpPr>
            <a:spLocks noGrp="1"/>
          </p:cNvSpPr>
          <p:nvPr>
            <p:ph type="body" sz="quarter" idx="10"/>
          </p:nvPr>
        </p:nvSpPr>
        <p:spPr/>
        <p:txBody>
          <a:bodyPr/>
          <a:lstStyle/>
          <a:p>
            <a:endParaRPr lang="en-GB" dirty="0"/>
          </a:p>
        </p:txBody>
      </p:sp>
      <p:sp>
        <p:nvSpPr>
          <p:cNvPr id="8" name="Text Placeholder 7"/>
          <p:cNvSpPr>
            <a:spLocks noGrp="1"/>
          </p:cNvSpPr>
          <p:nvPr>
            <p:ph type="body" sz="quarter" idx="11"/>
          </p:nvPr>
        </p:nvSpPr>
        <p:spPr/>
        <p:txBody>
          <a:bodyPr/>
          <a:lstStyle/>
          <a:p>
            <a:r>
              <a:rPr lang="it-IT" dirty="0"/>
              <a:t>HSCT, trapianto di cellule staminali ematopoietiche; </a:t>
            </a:r>
            <a:br>
              <a:rPr lang="it-IT" dirty="0"/>
            </a:br>
            <a:r>
              <a:rPr lang="it-IT" dirty="0"/>
              <a:t>VOD, malattia veno-occlusiva</a:t>
            </a:r>
            <a:endParaRPr lang="en-GB" dirty="0"/>
          </a:p>
        </p:txBody>
      </p:sp>
    </p:spTree>
    <p:extLst>
      <p:ext uri="{BB962C8B-B14F-4D97-AF65-F5344CB8AC3E}">
        <p14:creationId xmlns:p14="http://schemas.microsoft.com/office/powerpoint/2010/main" val="343510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Domande di autovalutazione</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it-IT" sz="2000" dirty="0"/>
              <a:t>Mediamente, in quale percentuale di pazienti adulti sottoposti ad HSCT si manifesta la VOD? </a:t>
            </a:r>
          </a:p>
          <a:p>
            <a:pPr marL="857250" lvl="1" indent="-457200">
              <a:buFont typeface="+mj-lt"/>
              <a:buAutoNum type="alphaLcParenR"/>
            </a:pPr>
            <a:r>
              <a:rPr lang="it-IT" sz="1800" dirty="0">
                <a:hlinkClick r:id="" action="ppaction://customshow?id=7&amp;return=true"/>
              </a:rPr>
              <a:t>15–21%</a:t>
            </a:r>
            <a:endParaRPr lang="it-IT" sz="1800" dirty="0"/>
          </a:p>
          <a:p>
            <a:pPr marL="857250" lvl="1" indent="-457200">
              <a:buFont typeface="+mj-lt"/>
              <a:buAutoNum type="alphaLcParenR"/>
            </a:pPr>
            <a:r>
              <a:rPr lang="it-IT" sz="1800" dirty="0">
                <a:hlinkClick r:id="" action="ppaction://customshow?id=1&amp;return=true"/>
              </a:rPr>
              <a:t>10–15%</a:t>
            </a:r>
            <a:endParaRPr lang="it-IT" sz="1800" dirty="0"/>
          </a:p>
          <a:p>
            <a:pPr marL="857250" lvl="1" indent="-457200">
              <a:buFont typeface="+mj-lt"/>
              <a:buAutoNum type="alphaLcParenR"/>
            </a:pPr>
            <a:r>
              <a:rPr lang="it-IT" sz="1800" dirty="0">
                <a:hlinkClick r:id="" action="ppaction://customshow?id=7&amp;return=true"/>
              </a:rPr>
              <a:t>25–31%</a:t>
            </a:r>
            <a:endParaRPr lang="it-IT" sz="1800" dirty="0"/>
          </a:p>
          <a:p>
            <a:pPr marL="857250" lvl="1" indent="-457200">
              <a:buFont typeface="+mj-lt"/>
              <a:buAutoNum type="alphaLcParenR"/>
            </a:pPr>
            <a:r>
              <a:rPr lang="it-IT" sz="1800" dirty="0">
                <a:hlinkClick r:id="" action="ppaction://customshow?id=7&amp;return=true"/>
              </a:rPr>
              <a:t>40–47%</a:t>
            </a:r>
            <a:endParaRPr lang="it-IT" sz="1800" dirty="0"/>
          </a:p>
          <a:p>
            <a:pPr marL="0" indent="0">
              <a:buNone/>
            </a:pPr>
            <a:endParaRPr lang="it-IT"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it-IT"/>
              <a:t>HSCT, trapianto di cellule staminali ematopoietiche; VOD, malattia veno-occlusiva</a:t>
            </a:r>
          </a:p>
        </p:txBody>
      </p:sp>
    </p:spTree>
    <p:extLst>
      <p:ext uri="{BB962C8B-B14F-4D97-AF65-F5344CB8AC3E}">
        <p14:creationId xmlns:p14="http://schemas.microsoft.com/office/powerpoint/2010/main" val="146021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Domande di autovalutazione</a:t>
            </a:r>
          </a:p>
        </p:txBody>
      </p:sp>
      <p:sp>
        <p:nvSpPr>
          <p:cNvPr id="3" name="Content Placeholder 2"/>
          <p:cNvSpPr>
            <a:spLocks noGrp="1"/>
          </p:cNvSpPr>
          <p:nvPr>
            <p:ph idx="1"/>
          </p:nvPr>
        </p:nvSpPr>
        <p:spPr/>
        <p:txBody>
          <a:bodyPr>
            <a:normAutofit/>
          </a:bodyPr>
          <a:lstStyle/>
          <a:p>
            <a:pPr marL="457200" indent="-457200">
              <a:buFont typeface="+mj-lt"/>
              <a:buAutoNum type="arabicPeriod" startAt="2"/>
            </a:pPr>
            <a:r>
              <a:rPr lang="it-IT" sz="2000" dirty="0"/>
              <a:t>Di quali altre sindromi vascolari bisogna essere consapevoli quando viene diagnosticata una possibile VOD?</a:t>
            </a:r>
          </a:p>
          <a:p>
            <a:pPr marL="857250" lvl="1" indent="-457200">
              <a:buFont typeface="+mj-lt"/>
              <a:buAutoNum type="alphaLcParenR"/>
            </a:pPr>
            <a:r>
              <a:rPr lang="it-IT" sz="1800" dirty="0"/>
              <a:t>Sindrome da perdita capillare</a:t>
            </a:r>
          </a:p>
          <a:p>
            <a:pPr marL="857250" lvl="1" indent="-457200">
              <a:buFont typeface="+mj-lt"/>
              <a:buAutoNum type="alphaLcParenR"/>
            </a:pPr>
            <a:r>
              <a:rPr lang="it-IT" sz="1800" dirty="0"/>
              <a:t>Arteriopatia periferica</a:t>
            </a:r>
          </a:p>
          <a:p>
            <a:pPr marL="857250" lvl="1" indent="-457200">
              <a:buFont typeface="+mj-lt"/>
              <a:buAutoNum type="alphaLcParenR"/>
            </a:pPr>
            <a:r>
              <a:rPr lang="it-IT" sz="1800" dirty="0"/>
              <a:t>Sindrome da attecchimento</a:t>
            </a:r>
          </a:p>
          <a:p>
            <a:pPr marL="857250" lvl="1" indent="-457200">
              <a:buFont typeface="+mj-lt"/>
              <a:buAutoNum type="alphaLcParenR"/>
            </a:pPr>
            <a:r>
              <a:rPr lang="it-IT" sz="1800" dirty="0"/>
              <a:t>Microangiopatia associata al trapianto</a:t>
            </a:r>
          </a:p>
          <a:p>
            <a:pPr marL="857250" lvl="1" indent="-457200">
              <a:buFont typeface="+mj-lt"/>
              <a:buAutoNum type="alphaLcParenR"/>
            </a:pPr>
            <a:r>
              <a:rPr lang="it-IT" sz="1800" dirty="0"/>
              <a:t>Emorragia alveolare diffusa</a:t>
            </a:r>
          </a:p>
          <a:p>
            <a:pPr marL="857250" lvl="1" indent="-457200">
              <a:buFont typeface="+mj-lt"/>
              <a:buAutoNum type="alphaLcParenR"/>
            </a:pPr>
            <a:r>
              <a:rPr lang="it-IT" sz="1800" dirty="0"/>
              <a:t>Sindrome da polmonite idiopatica </a:t>
            </a:r>
          </a:p>
          <a:p>
            <a:pPr marL="0" indent="0">
              <a:buNone/>
            </a:pPr>
            <a:endParaRPr lang="it-IT" sz="2000" dirty="0"/>
          </a:p>
          <a:p>
            <a:pPr marL="720725" indent="-273050">
              <a:buNone/>
            </a:pPr>
            <a:r>
              <a:rPr lang="it-IT" sz="2000" dirty="0"/>
              <a:t>Fare clic sulla risposta che si ritiene sia corretta</a:t>
            </a:r>
          </a:p>
          <a:p>
            <a:pPr marL="720725" indent="-273050"/>
            <a:r>
              <a:rPr lang="it-IT" sz="2000" dirty="0">
                <a:hlinkClick r:id="" action="ppaction://customshow?id=2&amp;return=true"/>
              </a:rPr>
              <a:t>a, c, d, e, f</a:t>
            </a:r>
            <a:endParaRPr lang="it-IT" sz="2000" dirty="0"/>
          </a:p>
          <a:p>
            <a:pPr marL="720725" indent="-273050"/>
            <a:r>
              <a:rPr lang="it-IT" sz="2000" dirty="0">
                <a:hlinkClick r:id="" action="ppaction://customshow?id=7&amp;return=true"/>
              </a:rPr>
              <a:t>c, d, e</a:t>
            </a:r>
            <a:endParaRPr lang="it-IT" sz="2000" dirty="0"/>
          </a:p>
          <a:p>
            <a:pPr marL="720725" indent="-273050"/>
            <a:r>
              <a:rPr lang="it-IT" sz="2000" dirty="0">
                <a:hlinkClick r:id="" action="ppaction://customshow?id=7&amp;return=true"/>
              </a:rPr>
              <a:t>b, c, e, f</a:t>
            </a:r>
            <a:endParaRPr lang="it-IT"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it-IT"/>
              <a:t>VOD, malattia veno-occlusiva</a:t>
            </a:r>
          </a:p>
        </p:txBody>
      </p:sp>
    </p:spTree>
    <p:extLst>
      <p:ext uri="{BB962C8B-B14F-4D97-AF65-F5344CB8AC3E}">
        <p14:creationId xmlns:p14="http://schemas.microsoft.com/office/powerpoint/2010/main" val="133963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Domande di autovalutazione</a:t>
            </a:r>
          </a:p>
        </p:txBody>
      </p:sp>
      <p:sp>
        <p:nvSpPr>
          <p:cNvPr id="3" name="Content Placeholder 2"/>
          <p:cNvSpPr>
            <a:spLocks noGrp="1"/>
          </p:cNvSpPr>
          <p:nvPr>
            <p:ph idx="1"/>
          </p:nvPr>
        </p:nvSpPr>
        <p:spPr/>
        <p:txBody>
          <a:bodyPr>
            <a:normAutofit/>
          </a:bodyPr>
          <a:lstStyle/>
          <a:p>
            <a:pPr marL="457200" indent="-457200">
              <a:buFont typeface="+mj-lt"/>
              <a:buAutoNum type="arabicPeriod" startAt="3"/>
            </a:pPr>
            <a:r>
              <a:rPr lang="it-IT" sz="2000" dirty="0"/>
              <a:t>Che cosa sono le cellule endoteliali sinusoidali (SEC)? </a:t>
            </a:r>
          </a:p>
          <a:p>
            <a:pPr marL="857250" lvl="1" indent="-457200">
              <a:buFont typeface="+mj-lt"/>
              <a:buAutoNum type="alphaLcParenR"/>
            </a:pPr>
            <a:r>
              <a:rPr lang="it-IT" sz="1800" dirty="0">
                <a:hlinkClick r:id="" action="ppaction://customshow?id=3&amp;return=true"/>
              </a:rPr>
              <a:t>Le cellule che rivestono i vasi sanguigni del fegato</a:t>
            </a:r>
            <a:endParaRPr lang="it-IT" sz="1800" dirty="0"/>
          </a:p>
          <a:p>
            <a:pPr marL="857250" lvl="1" indent="-457200">
              <a:buFont typeface="+mj-lt"/>
              <a:buAutoNum type="alphaLcParenR"/>
            </a:pPr>
            <a:r>
              <a:rPr lang="it-IT" sz="1800" dirty="0">
                <a:hlinkClick r:id="" action="ppaction://customshow?id=7&amp;return=true"/>
              </a:rPr>
              <a:t>Cellule staminali da trapianto</a:t>
            </a:r>
            <a:endParaRPr lang="it-IT" sz="1800" dirty="0"/>
          </a:p>
          <a:p>
            <a:pPr marL="857250" lvl="1" indent="-457200">
              <a:buFont typeface="+mj-lt"/>
              <a:buAutoNum type="alphaLcParenR"/>
            </a:pPr>
            <a:r>
              <a:rPr lang="it-IT" sz="1800" dirty="0">
                <a:hlinkClick r:id="" action="ppaction://customshow?id=7&amp;return=true"/>
              </a:rPr>
              <a:t>Eritrociti nel fegato</a:t>
            </a:r>
            <a:endParaRPr lang="it-IT" sz="18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89157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Domande di autovalutazione</a:t>
            </a:r>
          </a:p>
        </p:txBody>
      </p:sp>
      <p:sp>
        <p:nvSpPr>
          <p:cNvPr id="3" name="Content Placeholder 2"/>
          <p:cNvSpPr>
            <a:spLocks noGrp="1"/>
          </p:cNvSpPr>
          <p:nvPr>
            <p:ph idx="1"/>
          </p:nvPr>
        </p:nvSpPr>
        <p:spPr/>
        <p:txBody>
          <a:bodyPr>
            <a:normAutofit/>
          </a:bodyPr>
          <a:lstStyle/>
          <a:p>
            <a:pPr marL="457200" indent="-457200">
              <a:buFont typeface="+mj-lt"/>
              <a:buAutoNum type="arabicPeriod" startAt="4"/>
            </a:pPr>
            <a:r>
              <a:rPr lang="it-IT" sz="2000" dirty="0"/>
              <a:t>Nell'ambito della VOD, mettere in ordine i seguenti eventi:</a:t>
            </a:r>
          </a:p>
          <a:p>
            <a:pPr marL="857250" lvl="1" indent="-457200" defTabSz="1250950">
              <a:buFont typeface="+mj-lt"/>
              <a:buAutoNum type="alphaLcParenR"/>
            </a:pPr>
            <a:r>
              <a:rPr lang="it-IT" sz="1800" dirty="0"/>
              <a:t>Infiammazione/trombosi/danno alla struttura citoscheletrica e riduzione della fibrinolisi </a:t>
            </a:r>
          </a:p>
          <a:p>
            <a:pPr marL="857250" lvl="1" indent="-457200">
              <a:buFont typeface="+mj-lt"/>
              <a:buAutoNum type="alphaLcParenR"/>
            </a:pPr>
            <a:r>
              <a:rPr lang="it-IT" sz="1800" dirty="0"/>
              <a:t>Danno delle cellule endoteliali </a:t>
            </a:r>
          </a:p>
          <a:p>
            <a:pPr marL="857250" lvl="1" indent="-457200">
              <a:buFont typeface="+mj-lt"/>
              <a:buAutoNum type="alphaLcParenR"/>
            </a:pPr>
            <a:r>
              <a:rPr lang="it-IT" sz="1800" dirty="0"/>
              <a:t>Ostruzione sinusoidale</a:t>
            </a:r>
          </a:p>
          <a:p>
            <a:pPr marL="857250" lvl="1" indent="-457200">
              <a:buFont typeface="+mj-lt"/>
              <a:buAutoNum type="alphaLcParenR"/>
            </a:pPr>
            <a:r>
              <a:rPr lang="it-IT" sz="1800" dirty="0"/>
              <a:t>Condizionamento per l'HSCT </a:t>
            </a:r>
          </a:p>
          <a:p>
            <a:pPr marL="0" indent="0">
              <a:buNone/>
            </a:pPr>
            <a:endParaRPr lang="it-IT" sz="2000" dirty="0"/>
          </a:p>
          <a:p>
            <a:pPr marL="896938" indent="-449263">
              <a:buNone/>
            </a:pPr>
            <a:r>
              <a:rPr lang="it-IT" sz="2000" dirty="0"/>
              <a:t>Fare clic sulla risposta che si ritiene sia corretta:</a:t>
            </a:r>
          </a:p>
          <a:p>
            <a:pPr marL="896938" indent="-449263"/>
            <a:r>
              <a:rPr lang="it-IT" sz="2000" dirty="0">
                <a:hlinkClick r:id="" action="ppaction://customshow?id=7&amp;return=true"/>
              </a:rPr>
              <a:t>a, c, d, b </a:t>
            </a:r>
            <a:endParaRPr lang="it-IT" sz="2000" dirty="0"/>
          </a:p>
          <a:p>
            <a:pPr marL="896938" indent="-449263"/>
            <a:r>
              <a:rPr lang="it-IT" sz="2000" dirty="0">
                <a:hlinkClick r:id="" action="ppaction://customshow?id=4&amp;return=true"/>
              </a:rPr>
              <a:t>d, b, a, c</a:t>
            </a:r>
            <a:endParaRPr lang="it-IT" sz="2000" dirty="0"/>
          </a:p>
          <a:p>
            <a:pPr marL="896938" indent="-449263"/>
            <a:r>
              <a:rPr lang="it-IT" sz="2000" dirty="0">
                <a:hlinkClick r:id="" action="ppaction://customshow?id=7&amp;return=true"/>
              </a:rPr>
              <a:t>d, c, b, a</a:t>
            </a:r>
            <a:endParaRPr lang="it-IT"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it-IT"/>
              <a:t>HSCT, trapianto di cellule staminali ematopoietiche; VOD, malattia veno-occlusiva</a:t>
            </a:r>
          </a:p>
        </p:txBody>
      </p:sp>
    </p:spTree>
    <p:extLst>
      <p:ext uri="{BB962C8B-B14F-4D97-AF65-F5344CB8AC3E}">
        <p14:creationId xmlns:p14="http://schemas.microsoft.com/office/powerpoint/2010/main" val="264499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Domande di autovalutazione</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it-IT" sz="2000" dirty="0"/>
              <a:t>Quale delle seguenti affermazioni non è un endpoint fisiologico della VOD?</a:t>
            </a:r>
          </a:p>
          <a:p>
            <a:pPr marL="857250" lvl="1" indent="-457200">
              <a:buFont typeface="+mj-lt"/>
              <a:buAutoNum type="alphaLcParenR"/>
            </a:pPr>
            <a:r>
              <a:rPr lang="it-IT" sz="1800" dirty="0">
                <a:hlinkClick r:id="" action="ppaction://customshow?id=7&amp;return=true"/>
              </a:rPr>
              <a:t>Ipotensione della vena porta</a:t>
            </a:r>
            <a:endParaRPr lang="it-IT" sz="1800" dirty="0"/>
          </a:p>
          <a:p>
            <a:pPr marL="857250" lvl="1" indent="-457200">
              <a:buFont typeface="+mj-lt"/>
              <a:buAutoNum type="alphaLcParenR"/>
            </a:pPr>
            <a:r>
              <a:rPr lang="it-IT" sz="1800" dirty="0">
                <a:hlinkClick r:id="" action="ppaction://customshow?id=7&amp;return=true"/>
              </a:rPr>
              <a:t>Efflusso venoso epatico ridotto</a:t>
            </a:r>
            <a:endParaRPr lang="it-IT" sz="1800" dirty="0"/>
          </a:p>
          <a:p>
            <a:pPr marL="857250" lvl="1" indent="-457200">
              <a:buFont typeface="+mj-lt"/>
              <a:buAutoNum type="alphaLcParenR"/>
            </a:pPr>
            <a:r>
              <a:rPr lang="it-IT" sz="1800" dirty="0">
                <a:hlinkClick r:id="" action="ppaction://customshow?id=5&amp;return=true"/>
              </a:rPr>
              <a:t>Espansione dei sinusoidi</a:t>
            </a:r>
            <a:endParaRPr lang="it-IT" sz="1800" dirty="0"/>
          </a:p>
          <a:p>
            <a:pPr marL="857250" lvl="1" indent="-457200">
              <a:buFont typeface="+mj-lt"/>
              <a:buAutoNum type="alphaLcParenR"/>
            </a:pPr>
            <a:r>
              <a:rPr lang="it-IT" sz="1800" dirty="0">
                <a:hlinkClick r:id="" action="ppaction://customshow?id=7&amp;return=true"/>
              </a:rPr>
              <a:t>Ostruzione dei sinusoidi</a:t>
            </a:r>
            <a:endParaRPr lang="it-IT" sz="1800" dirty="0"/>
          </a:p>
        </p:txBody>
      </p:sp>
      <p:sp>
        <p:nvSpPr>
          <p:cNvPr id="4" name="Text Placeholder 3"/>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it-IT"/>
              <a:t>VOD, malattia veno-occlusiva</a:t>
            </a:r>
          </a:p>
        </p:txBody>
      </p:sp>
    </p:spTree>
    <p:extLst>
      <p:ext uri="{BB962C8B-B14F-4D97-AF65-F5344CB8AC3E}">
        <p14:creationId xmlns:p14="http://schemas.microsoft.com/office/powerpoint/2010/main" val="302913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Indice</a:t>
            </a:r>
            <a:endParaRPr lang="en-GB" dirty="0"/>
          </a:p>
        </p:txBody>
      </p:sp>
      <p:sp>
        <p:nvSpPr>
          <p:cNvPr id="3" name="Content Placeholder 2"/>
          <p:cNvSpPr>
            <a:spLocks noGrp="1"/>
          </p:cNvSpPr>
          <p:nvPr>
            <p:ph idx="1"/>
          </p:nvPr>
        </p:nvSpPr>
        <p:spPr/>
        <p:txBody>
          <a:bodyPr>
            <a:normAutofit/>
          </a:bodyPr>
          <a:lstStyle/>
          <a:p>
            <a:r>
              <a:rPr lang="it-IT" sz="2000" dirty="0"/>
              <a:t>Modulo 1: Trapianto delle cellule staminali ematopoietiche</a:t>
            </a:r>
          </a:p>
          <a:p>
            <a:endParaRPr lang="it-IT" sz="2000" dirty="0"/>
          </a:p>
          <a:p>
            <a:r>
              <a:rPr lang="it-IT" sz="2000" dirty="0"/>
              <a:t>Modulo 2: Fisiopatologia della malattia veno-occlusiva</a:t>
            </a:r>
          </a:p>
          <a:p>
            <a:endParaRPr lang="it-IT" sz="2000" dirty="0"/>
          </a:p>
          <a:p>
            <a:r>
              <a:rPr lang="it-IT" sz="2000" dirty="0"/>
              <a:t>Modulo 3: Diagnosi di malattia veno-occlusiva</a:t>
            </a:r>
          </a:p>
          <a:p>
            <a:endParaRPr lang="it-IT" sz="2000" dirty="0"/>
          </a:p>
          <a:p>
            <a:r>
              <a:rPr lang="it-IT" sz="2000" dirty="0"/>
              <a:t>Modulo 4: Valutazione e gestione della malattia veno-occlusiva</a:t>
            </a:r>
          </a:p>
          <a:p>
            <a:endParaRPr lang="it-IT" sz="2000" dirty="0"/>
          </a:p>
          <a:p>
            <a:r>
              <a:rPr lang="it-IT" sz="2000" dirty="0"/>
              <a:t>Modulo 5: Casi di studio della malattia veno-occlusiva</a:t>
            </a:r>
          </a:p>
          <a:p>
            <a:endParaRPr lang="en-GB" sz="2000"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8187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Domande di autovalutazione</a:t>
            </a:r>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it-IT" sz="2000" dirty="0"/>
              <a:t>Per definizione, quanti giorni dopo l'HSCT si manifesta la VOD a insorgenza tardiva?</a:t>
            </a:r>
          </a:p>
          <a:p>
            <a:pPr marL="857250" lvl="1" indent="-457200">
              <a:buFont typeface="+mj-lt"/>
              <a:buAutoNum type="alphaLcParenR"/>
            </a:pPr>
            <a:r>
              <a:rPr lang="it-IT" sz="1800" dirty="0">
                <a:hlinkClick r:id="" action="ppaction://customshow?id=7&amp;return=true"/>
              </a:rPr>
              <a:t>&gt;7 giorni</a:t>
            </a:r>
          </a:p>
          <a:p>
            <a:pPr marL="857250" lvl="1" indent="-457200">
              <a:buFont typeface="+mj-lt"/>
              <a:buAutoNum type="alphaLcParenR"/>
            </a:pPr>
            <a:r>
              <a:rPr lang="it-IT" sz="1800" dirty="0">
                <a:hlinkClick r:id="" action="ppaction://customshow?id=7&amp;return=true"/>
              </a:rPr>
              <a:t>&gt;14 giorni</a:t>
            </a:r>
            <a:endParaRPr lang="it-IT" sz="1800" dirty="0"/>
          </a:p>
          <a:p>
            <a:pPr marL="857250" lvl="1" indent="-457200">
              <a:buFont typeface="+mj-lt"/>
              <a:buAutoNum type="alphaLcParenR"/>
            </a:pPr>
            <a:r>
              <a:rPr lang="it-IT" sz="1800" dirty="0">
                <a:hlinkClick r:id="" action="ppaction://customshow?id=6&amp;return=true"/>
              </a:rPr>
              <a:t>&gt;21 giorni</a:t>
            </a:r>
            <a:endParaRPr lang="it-IT" sz="1800" dirty="0"/>
          </a:p>
          <a:p>
            <a:pPr marL="857250" lvl="1" indent="-457200">
              <a:buFont typeface="+mj-lt"/>
              <a:buAutoNum type="alphaLcParenR"/>
            </a:pPr>
            <a:r>
              <a:rPr lang="it-IT" sz="1800" dirty="0">
                <a:hlinkClick r:id="" action="ppaction://customshow?id=7&amp;return=true"/>
              </a:rPr>
              <a:t>&gt;28 giorni</a:t>
            </a:r>
            <a:endParaRPr lang="it-IT" sz="18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it-IT"/>
              <a:t>HSCT, trapianto di cellule staminali ematopoietiche; VOD, malattia veno-occlusiva</a:t>
            </a:r>
          </a:p>
        </p:txBody>
      </p:sp>
    </p:spTree>
    <p:extLst>
      <p:ext uri="{BB962C8B-B14F-4D97-AF65-F5344CB8AC3E}">
        <p14:creationId xmlns:p14="http://schemas.microsoft.com/office/powerpoint/2010/main" val="287369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a:t>HSCT, trapianto di cellule staminali ematopoietiche; VOD, malattia veno-occlusiva</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VOD, anche nota come sindrome da ostruzione sinusoidale (SOS), è una complicanza dell'HSCT potenzialmente letale che si manifesta in ~10–15% dei pazienti HSCT adulti</a:t>
            </a:r>
            <a:endParaRPr kumimoji="0" lang="it-IT"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20447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a:t>HSCT, trapianto di cellule staminali ematopoietiche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8" name="Subtitle 4"/>
          <p:cNvSpPr txBox="1">
            <a:spLocks/>
          </p:cNvSpPr>
          <p:nvPr/>
        </p:nvSpPr>
        <p:spPr>
          <a:xfrm>
            <a:off x="404446" y="3886200"/>
            <a:ext cx="11383108"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Successivamente all'HSCT può manifestarsi una serie di sindromi endoteliali vascolari precoci, con patogenesi comune, compresa la sindrome da perdita capillare, sindrome da attecchimento, microangiopatia associata al trapianto, emorragia alveolare diffusa e sindrome da polmonite idiopatica. L'arteriopatia periferica non è una complicanza precoce dell'HSCT</a:t>
            </a:r>
            <a:endParaRPr kumimoji="0" lang="it-IT" sz="2800" b="0" i="0" u="none" strike="noStrike" kern="1200" cap="none" spc="0" normalizeH="0" baseline="0" noProof="0" dirty="0">
              <a:ln>
                <a:noFill/>
              </a:ln>
              <a:solidFill>
                <a:schemeClr val="tx1"/>
              </a:solidFill>
              <a:effectLst/>
              <a:uLnTx/>
              <a:uFillTx/>
            </a:endParaRP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2128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Cellule endoteliali sinusoidali (SEC) sono le cellule che rivestono i piccoli vasi sanguigni, simili ai capillari, presenti nel fegato (denominati sinusoidi)</a:t>
            </a:r>
            <a:endParaRPr kumimoji="0" lang="it-IT"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85716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a:t>HSCT, trapianto di cellule staminali ematopoietiche;SEC, cellule endoteliali sinusoidali; VOD, malattia veno-occlusiva</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8" name="Subtitle 4"/>
          <p:cNvSpPr txBox="1">
            <a:spLocks/>
          </p:cNvSpPr>
          <p:nvPr/>
        </p:nvSpPr>
        <p:spPr>
          <a:xfrm>
            <a:off x="457201" y="3789488"/>
            <a:ext cx="1118357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400" dirty="0">
                <a:solidFill>
                  <a:schemeClr val="tx1"/>
                </a:solidFill>
              </a:rPr>
              <a:t>Il regime di condizionamento somministrato prima dell'HSCT accresce l'attivazione delle cellule endoteliali, con conseguente danno delle cellule endoteliali sinusoidali (SEC) e degli epatociti. L'accumulo delle cellule nello spazio di Disse (lo spazio perisinusoidale), aumenta l'infiammazione e la formazione di coaguli portano al restringimento dei sinusoidi. Tutto questo sfocia nella VOD, che è caratterizzata da occlusione dei sinusoidi, ipotensione della vena porta e riduzione dell'efflusso venoso epatico</a:t>
            </a:r>
            <a:endParaRPr kumimoji="0" lang="it-IT" sz="24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04275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a:t>VOD, malattia veno-occlusiva</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La VOD è causata dalla stenosi e dall'occlusione dei sinusoidi</a:t>
            </a:r>
            <a:endParaRPr kumimoji="0" lang="it-IT"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14176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a:t>HSCT, trapianto di cellule staminali ematopoietiche; VOD, malattia veno-occlusiva</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La VOD a insorgenza tardiva è definita come VOD che si manifesta entro i 21 giorni successivi all'HSCT e rappresenta il 15–20% dei casi di VOD; un terzo dei pazienti con VOD a insorgenza tardiva saranno stati già dimessi dall'ospedale</a:t>
            </a:r>
            <a:endParaRPr kumimoji="0" lang="it-IT" sz="2800" b="0" i="0" u="none" strike="noStrike" kern="1200" cap="none" spc="0" normalizeH="0" baseline="0" noProof="0" dirty="0">
              <a:ln>
                <a:noFill/>
              </a:ln>
              <a:solidFill>
                <a:schemeClr val="tx1"/>
              </a:solidFill>
              <a:effectLst/>
              <a:uLnTx/>
              <a:uFillTx/>
            </a:endParaRP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9262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Errato</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Riprovare</a:t>
            </a:r>
            <a:endParaRPr kumimoji="0" lang="it-IT"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98365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it-IT"/>
              <a:t>HSCT, trapianto di cellule staminali ematopoietiche; </a:t>
            </a:r>
            <a:r>
              <a:t/>
            </a:r>
            <a:br/>
            <a:r>
              <a:rPr lang="it-IT"/>
              <a:t>VOD, malattia veno-occlusiva</a:t>
            </a:r>
          </a:p>
        </p:txBody>
      </p:sp>
      <p:sp>
        <p:nvSpPr>
          <p:cNvPr id="2" name="Title 1"/>
          <p:cNvSpPr>
            <a:spLocks noGrp="1"/>
          </p:cNvSpPr>
          <p:nvPr>
            <p:ph type="title"/>
          </p:nvPr>
        </p:nvSpPr>
        <p:spPr/>
        <p:txBody>
          <a:bodyPr>
            <a:noAutofit/>
          </a:bodyPr>
          <a:lstStyle/>
          <a:p>
            <a:r>
              <a:rPr lang="it-IT"/>
              <a:t>VOD è una complicanza importante </a:t>
            </a:r>
            <a:r>
              <a:t/>
            </a:r>
            <a:br/>
            <a:r>
              <a:rPr lang="it-IT"/>
              <a:t>che richiede un intervento</a:t>
            </a:r>
          </a:p>
        </p:txBody>
      </p:sp>
      <p:sp>
        <p:nvSpPr>
          <p:cNvPr id="3" name="Text Placeholder 2"/>
          <p:cNvSpPr>
            <a:spLocks noGrp="1"/>
          </p:cNvSpPr>
          <p:nvPr>
            <p:ph type="body" sz="quarter" idx="10"/>
          </p:nvPr>
        </p:nvSpPr>
        <p:spPr>
          <a:xfrm>
            <a:off x="98778" y="6495526"/>
            <a:ext cx="8156222" cy="288925"/>
          </a:xfrm>
        </p:spPr>
        <p:txBody>
          <a:bodyPr/>
          <a:lstStyle/>
          <a:p>
            <a:r>
              <a:rPr lang="it-IT"/>
              <a:t>Carreras E. Early complications after HSCT. In: Apperley J, Carreras E, Gluckman E, Masszi T eds. </a:t>
            </a:r>
            <a:r>
              <a:rPr lang="it-IT" i="1" dirty="0"/>
              <a:t>ESH-EBMT Handbook on Haematopoietic Stem Cell Transplantation</a:t>
            </a:r>
            <a:r>
              <a:rPr lang="it-IT"/>
              <a:t>. Genova: Forum Service Editore, 2012;156–74; Saria MG et al. </a:t>
            </a:r>
            <a:r>
              <a:rPr lang="it-IT" i="1" dirty="0"/>
              <a:t>Clin J Oncol</a:t>
            </a:r>
            <a:r>
              <a:rPr lang="it-IT"/>
              <a:t> </a:t>
            </a:r>
            <a:r>
              <a:rPr lang="it-IT" i="1" dirty="0"/>
              <a:t>Nurs</a:t>
            </a:r>
            <a:r>
              <a:rPr lang="it-IT"/>
              <a:t> 2007;11:53–63; </a:t>
            </a:r>
            <a:r>
              <a:t/>
            </a:r>
            <a:br/>
            <a:r>
              <a:rPr lang="it-IT"/>
              <a:t>Barker CC et al. </a:t>
            </a:r>
            <a:r>
              <a:rPr lang="it-IT" i="1" dirty="0"/>
              <a:t>Bone Marrow Transplant </a:t>
            </a:r>
            <a:r>
              <a:rPr lang="it-IT"/>
              <a:t>2003;32:79</a:t>
            </a:r>
            <a:r>
              <a:rPr lang="it-IT" dirty="0">
                <a:latin typeface="Calibri" panose="020F0502020204030204" pitchFamily="34" charset="0"/>
              </a:rPr>
              <a:t>─</a:t>
            </a:r>
            <a:r>
              <a:rPr lang="it-IT"/>
              <a:t>87; Corbacioglu S et al. </a:t>
            </a:r>
            <a:r>
              <a:rPr lang="it-IT" i="1" dirty="0"/>
              <a:t>Bone Marrow Transplant </a:t>
            </a:r>
            <a:r>
              <a:rPr lang="it-IT"/>
              <a:t>2006;38:547</a:t>
            </a:r>
            <a:r>
              <a:rPr lang="it-IT" dirty="0">
                <a:latin typeface="Calibri" panose="020F0502020204030204" pitchFamily="34" charset="0"/>
              </a:rPr>
              <a:t>─</a:t>
            </a:r>
            <a:r>
              <a:rPr lang="it-IT"/>
              <a:t>53 </a:t>
            </a:r>
            <a:endParaRPr lang="it-IT" dirty="0"/>
          </a:p>
        </p:txBody>
      </p:sp>
      <p:sp>
        <p:nvSpPr>
          <p:cNvPr id="9" name="Rounded Rectangle 8"/>
          <p:cNvSpPr/>
          <p:nvPr/>
        </p:nvSpPr>
        <p:spPr>
          <a:xfrm>
            <a:off x="553915" y="1365713"/>
            <a:ext cx="11262947" cy="4815279"/>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La VOD, anche nota come sindrome da ostruzione sinusoidale (SOS), è una complicanza dell'HSCT potenzialmente letale</a:t>
            </a:r>
          </a:p>
          <a:p>
            <a:pPr marL="273050" lvl="1" indent="-273050" defTabSz="666750">
              <a:spcBef>
                <a:spcPct val="0"/>
              </a:spcBef>
              <a:spcAft>
                <a:spcPct val="15000"/>
              </a:spcAft>
              <a:buFontTx/>
              <a:buChar char="••"/>
            </a:pPr>
            <a:r>
              <a:rPr lang="it-IT" dirty="0"/>
              <a:t>L'incidenza media </a:t>
            </a:r>
            <a:r>
              <a:rPr lang="it-IT" sz="2000" dirty="0">
                <a:solidFill>
                  <a:schemeClr val="tx1"/>
                </a:solidFill>
                <a:latin typeface="Arial" panose="020B0604020202020204" pitchFamily="34" charset="0"/>
              </a:rPr>
              <a:t>di regola varia dal 10–15% negli adulti, con un'incidenza maggiore nei pazienti pediatrici </a:t>
            </a:r>
            <a:r>
              <a:rPr lang="it-IT" sz="2000" dirty="0">
                <a:solidFill>
                  <a:schemeClr val="tx1"/>
                </a:solidFill>
              </a:rPr>
              <a:t>(20</a:t>
            </a:r>
            <a:r>
              <a:rPr lang="it-IT" sz="2000" dirty="0">
                <a:solidFill>
                  <a:schemeClr val="tx1"/>
                </a:solidFill>
                <a:latin typeface="Calibri" panose="020F0502020204030204" pitchFamily="34" charset="0"/>
              </a:rPr>
              <a:t>─</a:t>
            </a:r>
            <a:r>
              <a:rPr lang="it-IT" sz="2000" dirty="0">
                <a:solidFill>
                  <a:schemeClr val="tx1"/>
                </a:solidFill>
              </a:rPr>
              <a:t>60% in base prevalentemente alla condizione di base</a:t>
            </a:r>
            <a:r>
              <a:rPr lang="it-IT" sz="2000" dirty="0"/>
              <a:t>)</a:t>
            </a:r>
            <a:endParaRPr lang="it-IT"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La VOD potrebbe manifestarsi dopo un HSCT autologo o allogenico, indipendentemente dalla patologia di base, dalla fonte delle cellule staminali o dalla tipologia di condizionamento pre-trapianto</a:t>
            </a: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I regimi di condizionamento prima dell'HSCT possono indurre la produzione di metaboliti tossici derivati dagli epatociti nel fegato, che scatenano l'attivazione, il danno e l'infiammazione delle cellule endoteliali che rivestono i sinusoidi (piccoli vasi sanguigni, simili ai capillari, presenti nel fegato)</a:t>
            </a: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La VOD grave, solitamente caratterizzata da disfunzione multiorgano, è stata associata a un tasso di mortalità &gt;80%</a:t>
            </a: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Defibrotide è l'unico trattamento al momento autorizzato per il trattamento della VOD grave</a:t>
            </a:r>
          </a:p>
        </p:txBody>
      </p:sp>
    </p:spTree>
    <p:extLst>
      <p:ext uri="{BB962C8B-B14F-4D97-AF65-F5344CB8AC3E}">
        <p14:creationId xmlns:p14="http://schemas.microsoft.com/office/powerpoint/2010/main" val="401878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Modalità di utilizzo dei moduli del programma di apprendimento della malattia veno-occlusiva (VOD)</a:t>
            </a:r>
            <a:endParaRPr lang="en-GB" dirty="0"/>
          </a:p>
        </p:txBody>
      </p:sp>
      <p:sp>
        <p:nvSpPr>
          <p:cNvPr id="3" name="Content Placeholder 2"/>
          <p:cNvSpPr>
            <a:spLocks noGrp="1"/>
          </p:cNvSpPr>
          <p:nvPr>
            <p:ph idx="1"/>
          </p:nvPr>
        </p:nvSpPr>
        <p:spPr/>
        <p:txBody>
          <a:bodyPr>
            <a:normAutofit/>
          </a:bodyPr>
          <a:lstStyle/>
          <a:p>
            <a:r>
              <a:rPr lang="it-IT" sz="2000" dirty="0"/>
              <a:t>Scaricare sul proprio computer la cartella contenente tutti i moduli. In tal modo si garantisce il funzionamento dei link tra i moduli</a:t>
            </a:r>
          </a:p>
          <a:p>
            <a:r>
              <a:rPr lang="it-IT" sz="2000" dirty="0"/>
              <a:t>È necessario spostarsi attraverso i moduli in modalità presentazione delle diapositive. Sono presenti link che rimandano a contenuti presenti in altri moduli, informazioni aggiuntive e riferimenti esterni</a:t>
            </a:r>
          </a:p>
          <a:p>
            <a:r>
              <a:rPr lang="it-IT" sz="2000" dirty="0"/>
              <a:t>L'icona       indica la disponibilità di ulteriori informazioni in merito all'argomento. Fare clic sul questo simbolo per accedere alle informazioni aggiuntive. Passare semplicemente alla diapositiva successiva per tornare alla diapositiva precedentemente visualizzata</a:t>
            </a:r>
          </a:p>
          <a:p>
            <a:r>
              <a:rPr lang="it-IT" altLang="en-US" sz="2000" dirty="0">
                <a:latin typeface="Arial Unicode MS"/>
              </a:rPr>
              <a:t>Ci sono clip video in alcune sezioni che è possibile accedere facendo clic sul pulsante di riproduzione indicato nelle diapositive</a:t>
            </a:r>
            <a:endParaRPr lang="it-IT" sz="2000" dirty="0"/>
          </a:p>
          <a:p>
            <a:r>
              <a:rPr lang="it-IT" sz="2000" dirty="0"/>
              <a:t>Le domande multi-scelta alla fine di ogni modulo consentono di verificare le tue conoscenze</a:t>
            </a:r>
            <a:endParaRPr lang="en-GB" sz="1800" dirty="0"/>
          </a:p>
        </p:txBody>
      </p:sp>
      <p:sp>
        <p:nvSpPr>
          <p:cNvPr id="6" name="Text Placeholder 5"/>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endParaRPr lang="en-GB"/>
          </a:p>
        </p:txBody>
      </p:sp>
      <p:pic>
        <p:nvPicPr>
          <p:cNvPr id="7" name="Picture 6"/>
          <p:cNvPicPr>
            <a:picLocks noChangeAspect="1"/>
          </p:cNvPicPr>
          <p:nvPr/>
        </p:nvPicPr>
        <p:blipFill>
          <a:blip r:embed="rId2">
            <a:duotone>
              <a:srgbClr val="00979E">
                <a:shade val="45000"/>
                <a:satMod val="135000"/>
              </a:srgbClr>
              <a:prstClr val="white"/>
            </a:duotone>
          </a:blip>
          <a:stretch>
            <a:fillRect/>
          </a:stretch>
        </p:blipFill>
        <p:spPr>
          <a:xfrm>
            <a:off x="1650358" y="2953225"/>
            <a:ext cx="324000" cy="324000"/>
          </a:xfrm>
          <a:prstGeom prst="rect">
            <a:avLst/>
          </a:prstGeom>
        </p:spPr>
      </p:pic>
    </p:spTree>
    <p:extLst>
      <p:ext uri="{BB962C8B-B14F-4D97-AF65-F5344CB8AC3E}">
        <p14:creationId xmlns:p14="http://schemas.microsoft.com/office/powerpoint/2010/main" val="102360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Modulo 2: </a:t>
            </a:r>
            <a:br>
              <a:rPr lang="en-GB" dirty="0"/>
            </a:br>
            <a:r>
              <a:rPr lang="de-DE" dirty="0"/>
              <a:t>Fisiopatologia della malattia</a:t>
            </a:r>
            <a:br>
              <a:rPr lang="de-DE" dirty="0"/>
            </a:br>
            <a:r>
              <a:rPr lang="de-DE" dirty="0"/>
              <a:t>veno-occlusiva</a:t>
            </a:r>
          </a:p>
        </p:txBody>
      </p:sp>
    </p:spTree>
    <p:extLst>
      <p:ext uri="{BB962C8B-B14F-4D97-AF65-F5344CB8AC3E}">
        <p14:creationId xmlns:p14="http://schemas.microsoft.com/office/powerpoint/2010/main" val="20871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Obiettivi</a:t>
            </a:r>
            <a:r>
              <a:rPr lang="en-GB" dirty="0"/>
              <a:t> di </a:t>
            </a:r>
            <a:r>
              <a:rPr lang="en-GB" dirty="0" err="1"/>
              <a:t>apprendimento</a:t>
            </a:r>
            <a:endParaRPr lang="en-GB" dirty="0"/>
          </a:p>
        </p:txBody>
      </p:sp>
      <p:sp>
        <p:nvSpPr>
          <p:cNvPr id="3" name="Content Placeholder 2"/>
          <p:cNvSpPr>
            <a:spLocks noGrp="1"/>
          </p:cNvSpPr>
          <p:nvPr>
            <p:ph idx="1"/>
          </p:nvPr>
        </p:nvSpPr>
        <p:spPr/>
        <p:txBody>
          <a:bodyPr/>
          <a:lstStyle/>
          <a:p>
            <a:r>
              <a:rPr lang="it-IT" dirty="0"/>
              <a:t>Comprendere l'eziologia della VOD</a:t>
            </a:r>
          </a:p>
          <a:p>
            <a:endParaRPr lang="it-IT" dirty="0"/>
          </a:p>
          <a:p>
            <a:r>
              <a:rPr lang="it-IT" dirty="0"/>
              <a:t>Comprendere la sequenza degli stadi nella fisiopatologia della VOD</a:t>
            </a:r>
          </a:p>
          <a:p>
            <a:endParaRPr lang="it-IT" dirty="0"/>
          </a:p>
          <a:p>
            <a:r>
              <a:rPr lang="it-IT" dirty="0"/>
              <a:t>Riconoscere l'endpoint fisiopatologico della VOD</a:t>
            </a:r>
          </a:p>
        </p:txBody>
      </p:sp>
      <p:sp>
        <p:nvSpPr>
          <p:cNvPr id="7" name="Text Placeholder 6"/>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en-GB" dirty="0"/>
              <a:t>VOD, </a:t>
            </a:r>
            <a:r>
              <a:rPr lang="en-GB" dirty="0" err="1"/>
              <a:t>malattia</a:t>
            </a:r>
            <a:r>
              <a:rPr lang="en-GB" dirty="0"/>
              <a:t> </a:t>
            </a:r>
            <a:r>
              <a:rPr lang="en-GB" dirty="0" err="1"/>
              <a:t>veno-occlusiva</a:t>
            </a:r>
            <a:endParaRPr lang="en-GB" dirty="0"/>
          </a:p>
        </p:txBody>
      </p:sp>
    </p:spTree>
    <p:extLst>
      <p:ext uri="{BB962C8B-B14F-4D97-AF65-F5344CB8AC3E}">
        <p14:creationId xmlns:p14="http://schemas.microsoft.com/office/powerpoint/2010/main" val="2638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8360422" flipV="1">
            <a:off x="2529769" y="4922368"/>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Left Arrow 16"/>
          <p:cNvSpPr/>
          <p:nvPr/>
        </p:nvSpPr>
        <p:spPr>
          <a:xfrm rot="10800000">
            <a:off x="5436115" y="3699153"/>
            <a:ext cx="1412173" cy="460536"/>
          </a:xfrm>
          <a:prstGeom prst="leftArrow">
            <a:avLst>
              <a:gd name="adj1" fmla="val 60000"/>
              <a:gd name="adj2" fmla="val 50000"/>
            </a:avLst>
          </a:prstGeom>
          <a:solidFill>
            <a:schemeClr val="accent4">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Left Arrow 11"/>
          <p:cNvSpPr/>
          <p:nvPr/>
        </p:nvSpPr>
        <p:spPr>
          <a:xfrm rot="9777640">
            <a:off x="2089798" y="4239929"/>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r>
              <a:rPr lang="it-IT" dirty="0"/>
              <a:t>Complicanze precoci dell'HSCT:</a:t>
            </a:r>
            <a:br>
              <a:rPr lang="it-IT" dirty="0"/>
            </a:br>
            <a:r>
              <a:rPr lang="it-IT" dirty="0"/>
              <a:t>sindromi dell'endotelio vascolare</a:t>
            </a:r>
          </a:p>
        </p:txBody>
      </p:sp>
      <p:sp>
        <p:nvSpPr>
          <p:cNvPr id="6" name="Content Placeholder 5"/>
          <p:cNvSpPr>
            <a:spLocks noGrp="1"/>
          </p:cNvSpPr>
          <p:nvPr>
            <p:ph sz="half" idx="2"/>
          </p:nvPr>
        </p:nvSpPr>
        <p:spPr>
          <a:xfrm>
            <a:off x="6753884" y="1268760"/>
            <a:ext cx="5102755" cy="4857403"/>
          </a:xfrm>
        </p:spPr>
        <p:txBody>
          <a:bodyPr>
            <a:normAutofit/>
          </a:bodyPr>
          <a:lstStyle/>
          <a:p>
            <a:endParaRPr lang="it-IT" dirty="0"/>
          </a:p>
          <a:p>
            <a:endParaRPr lang="it-IT" dirty="0"/>
          </a:p>
          <a:p>
            <a:r>
              <a:rPr lang="it-IT" dirty="0"/>
              <a:t>Un'attivazione intensa e sostenuta </a:t>
            </a:r>
            <a:br>
              <a:rPr lang="it-IT" dirty="0"/>
            </a:br>
            <a:r>
              <a:rPr lang="it-IT" dirty="0"/>
              <a:t>delle cellule endoteliali sfocia nel </a:t>
            </a:r>
            <a:br>
              <a:rPr lang="it-IT" dirty="0"/>
            </a:br>
            <a:r>
              <a:rPr lang="it-IT" dirty="0"/>
              <a:t>danno cellulare</a:t>
            </a:r>
          </a:p>
          <a:p>
            <a:r>
              <a:rPr lang="it-IT" dirty="0"/>
              <a:t>Si ipotizza che l'</a:t>
            </a:r>
            <a:r>
              <a:rPr lang="it-IT" dirty="0" err="1"/>
              <a:t>alloreattività</a:t>
            </a:r>
            <a:r>
              <a:rPr lang="it-IT" dirty="0"/>
              <a:t> (la risposta immunitaria di reazione alle cellule staminali trapiantate) svolga un ruolo fondamentale in tale danno e attivazione</a:t>
            </a:r>
          </a:p>
          <a:p>
            <a:pPr lvl="1"/>
            <a:r>
              <a:rPr lang="it-IT" dirty="0"/>
              <a:t>Ciò spiega la maggiore incidenza di alcune complicazioni (e.g. GvHD) dopo </a:t>
            </a:r>
            <a:br>
              <a:rPr lang="it-IT" dirty="0"/>
            </a:br>
            <a:r>
              <a:rPr lang="it-IT" dirty="0"/>
              <a:t>il trapianto allogeneico</a:t>
            </a:r>
          </a:p>
          <a:p>
            <a:endParaRPr lang="it-IT" dirty="0"/>
          </a:p>
        </p:txBody>
      </p:sp>
      <p:sp>
        <p:nvSpPr>
          <p:cNvPr id="15" name="Text Placeholder 14"/>
          <p:cNvSpPr>
            <a:spLocks noGrp="1"/>
          </p:cNvSpPr>
          <p:nvPr>
            <p:ph type="body" sz="quarter" idx="10"/>
          </p:nvPr>
        </p:nvSpPr>
        <p:spPr/>
        <p:txBody>
          <a:bodyPr/>
          <a:lstStyle/>
          <a:p>
            <a:r>
              <a:rPr lang="it-IT" dirty="0"/>
              <a:t>Carreras E &amp; Diaz-Ricart M. </a:t>
            </a:r>
            <a:r>
              <a:rPr lang="it-IT" i="1" dirty="0"/>
              <a:t>Bone Marrow Transplant </a:t>
            </a:r>
            <a:r>
              <a:rPr lang="it-IT" dirty="0"/>
              <a:t>2011;46:1495–502</a:t>
            </a:r>
          </a:p>
        </p:txBody>
      </p:sp>
      <p:sp>
        <p:nvSpPr>
          <p:cNvPr id="24" name="Text Placeholder 23"/>
          <p:cNvSpPr>
            <a:spLocks noGrp="1"/>
          </p:cNvSpPr>
          <p:nvPr>
            <p:ph type="body" sz="quarter" idx="11"/>
          </p:nvPr>
        </p:nvSpPr>
        <p:spPr/>
        <p:txBody>
          <a:bodyPr/>
          <a:lstStyle/>
          <a:p>
            <a:r>
              <a:rPr lang="it-IT" dirty="0"/>
              <a:t>GvHD, malattia del trapianto contro l'ospite (graft-versus-host); HSCT, trapianto di cellule staminali ematopoietiche</a:t>
            </a:r>
          </a:p>
        </p:txBody>
      </p:sp>
      <p:sp>
        <p:nvSpPr>
          <p:cNvPr id="7" name="Freeform 6"/>
          <p:cNvSpPr/>
          <p:nvPr/>
        </p:nvSpPr>
        <p:spPr>
          <a:xfrm>
            <a:off x="3698657" y="2939421"/>
            <a:ext cx="1980000" cy="1980000"/>
          </a:xfrm>
          <a:custGeom>
            <a:avLst/>
            <a:gdLst>
              <a:gd name="connsiteX0" fmla="*/ 0 w 1615916"/>
              <a:gd name="connsiteY0" fmla="*/ 807958 h 1615916"/>
              <a:gd name="connsiteX1" fmla="*/ 807958 w 1615916"/>
              <a:gd name="connsiteY1" fmla="*/ 0 h 1615916"/>
              <a:gd name="connsiteX2" fmla="*/ 1615916 w 1615916"/>
              <a:gd name="connsiteY2" fmla="*/ 807958 h 1615916"/>
              <a:gd name="connsiteX3" fmla="*/ 807958 w 1615916"/>
              <a:gd name="connsiteY3" fmla="*/ 1615916 h 1615916"/>
              <a:gd name="connsiteX4" fmla="*/ 0 w 1615916"/>
              <a:gd name="connsiteY4" fmla="*/ 807958 h 16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16" h="1615916">
                <a:moveTo>
                  <a:pt x="0" y="807958"/>
                </a:moveTo>
                <a:cubicBezTo>
                  <a:pt x="0" y="361735"/>
                  <a:pt x="361735" y="0"/>
                  <a:pt x="807958" y="0"/>
                </a:cubicBezTo>
                <a:cubicBezTo>
                  <a:pt x="1254181" y="0"/>
                  <a:pt x="1615916" y="361735"/>
                  <a:pt x="1615916" y="807958"/>
                </a:cubicBezTo>
                <a:cubicBezTo>
                  <a:pt x="1615916" y="1254181"/>
                  <a:pt x="1254181" y="1615916"/>
                  <a:pt x="807958" y="1615916"/>
                </a:cubicBezTo>
                <a:cubicBezTo>
                  <a:pt x="361735" y="1615916"/>
                  <a:pt x="0" y="1254181"/>
                  <a:pt x="0" y="807958"/>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805" tIns="246805" rIns="246805" bIns="24680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Attivazione </a:t>
            </a:r>
            <a:br>
              <a:rPr kumimoji="0" lang="it-IT"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br>
            <a:r>
              <a:rPr kumimoji="0" lang="it-IT"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 cellule endoteliali che rivestono i vasi sanguigni</a:t>
            </a:r>
          </a:p>
        </p:txBody>
      </p:sp>
      <p:sp>
        <p:nvSpPr>
          <p:cNvPr id="8" name="Left Arrow 7"/>
          <p:cNvSpPr/>
          <p:nvPr/>
        </p:nvSpPr>
        <p:spPr>
          <a:xfrm rot="11700000">
            <a:off x="2051543" y="3323214"/>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612552" y="4141933"/>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it-IT" sz="1400" dirty="0"/>
              <a:t>I prodotti microbici traslocati attraverso le barriere </a:t>
            </a:r>
            <a:r>
              <a:rPr lang="it-IT" sz="1400" dirty="0" err="1"/>
              <a:t>mucosali</a:t>
            </a:r>
            <a:endParaRPr lang="it-IT" sz="1400" dirty="0"/>
          </a:p>
        </p:txBody>
      </p:sp>
      <p:sp>
        <p:nvSpPr>
          <p:cNvPr id="10" name="Left Arrow 9"/>
          <p:cNvSpPr/>
          <p:nvPr/>
        </p:nvSpPr>
        <p:spPr>
          <a:xfrm rot="13239578">
            <a:off x="2529769" y="2658787"/>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608342" y="2734426"/>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it-IT" sz="1600" dirty="0"/>
              <a:t>Le citochine prodotte dai tessuti lesi</a:t>
            </a:r>
          </a:p>
        </p:txBody>
      </p:sp>
      <p:sp>
        <p:nvSpPr>
          <p:cNvPr id="13" name="Freeform 12"/>
          <p:cNvSpPr/>
          <p:nvPr/>
        </p:nvSpPr>
        <p:spPr>
          <a:xfrm>
            <a:off x="2400723" y="1737119"/>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it-IT" sz="1400" dirty="0"/>
              <a:t>Il regime di condizionamento</a:t>
            </a:r>
          </a:p>
        </p:txBody>
      </p:sp>
      <p:sp>
        <p:nvSpPr>
          <p:cNvPr id="16" name="Freeform 15"/>
          <p:cNvSpPr/>
          <p:nvPr/>
        </p:nvSpPr>
        <p:spPr>
          <a:xfrm>
            <a:off x="2400723" y="5043582"/>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algn="ctr" defTabSz="711200">
              <a:lnSpc>
                <a:spcPct val="90000"/>
              </a:lnSpc>
              <a:spcBef>
                <a:spcPct val="0"/>
              </a:spcBef>
              <a:spcAft>
                <a:spcPct val="35000"/>
              </a:spcAft>
            </a:pPr>
            <a:r>
              <a:rPr lang="it-IT" sz="1600" dirty="0"/>
              <a:t>Il processo l’attecchimento</a:t>
            </a:r>
          </a:p>
        </p:txBody>
      </p:sp>
      <p:sp>
        <p:nvSpPr>
          <p:cNvPr id="21" name="Rectangle 20"/>
          <p:cNvSpPr/>
          <p:nvPr/>
        </p:nvSpPr>
        <p:spPr>
          <a:xfrm>
            <a:off x="452143" y="1696486"/>
            <a:ext cx="187384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DURANTE L’HSCT </a:t>
            </a:r>
          </a:p>
        </p:txBody>
      </p:sp>
      <p:grpSp>
        <p:nvGrpSpPr>
          <p:cNvPr id="20" name="Group 19"/>
          <p:cNvGrpSpPr/>
          <p:nvPr/>
        </p:nvGrpSpPr>
        <p:grpSpPr>
          <a:xfrm>
            <a:off x="3832412" y="1918021"/>
            <a:ext cx="2191580" cy="369332"/>
            <a:chOff x="1508759" y="4551330"/>
            <a:chExt cx="1825447" cy="369332"/>
          </a:xfrm>
        </p:grpSpPr>
        <p:sp>
          <p:nvSpPr>
            <p:cNvPr id="22" name="TextBox 21">
              <a:hlinkClick r:id="rId3" action="ppaction://hlinkpres?slideindex=4&amp;slidetitle=Modulo 1:  Il trapianto di cellule  staminali ematopoietiche"/>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lvl="0" algn="r">
                <a:defRPr/>
              </a:pPr>
              <a:r>
                <a:rPr lang="it-IT" dirty="0">
                  <a:solidFill>
                    <a:srgbClr val="000000"/>
                  </a:solidFill>
                </a:rPr>
                <a:t>Link al Modulo 1</a:t>
              </a:r>
              <a:endParaRPr kumimoji="0" lang="it-IT"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233" y="4592512"/>
              <a:ext cx="224337" cy="269333"/>
            </a:xfrm>
            <a:prstGeom prst="rect">
              <a:avLst/>
            </a:prstGeom>
            <a:noFill/>
            <a:ln>
              <a:noFill/>
            </a:ln>
          </p:spPr>
        </p:pic>
      </p:grpSp>
    </p:spTree>
    <p:custDataLst>
      <p:tags r:id="rId1"/>
    </p:custDataLst>
    <p:extLst>
      <p:ext uri="{BB962C8B-B14F-4D97-AF65-F5344CB8AC3E}">
        <p14:creationId xmlns:p14="http://schemas.microsoft.com/office/powerpoint/2010/main" val="367485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Le sindromi endoteliali vascolari precoci successive all'HSCT</a:t>
            </a:r>
            <a:r>
              <a:rPr dirty="0"/>
              <a:t/>
            </a:r>
            <a:br>
              <a:rPr dirty="0"/>
            </a:br>
            <a:r>
              <a:rPr lang="it-IT" dirty="0"/>
              <a:t>hanno una patogenesi comune</a:t>
            </a:r>
          </a:p>
        </p:txBody>
      </p:sp>
      <p:sp>
        <p:nvSpPr>
          <p:cNvPr id="4" name="Text Placeholder 3"/>
          <p:cNvSpPr>
            <a:spLocks noGrp="1"/>
          </p:cNvSpPr>
          <p:nvPr>
            <p:ph type="body" sz="quarter" idx="10"/>
          </p:nvPr>
        </p:nvSpPr>
        <p:spPr/>
        <p:txBody>
          <a:bodyPr/>
          <a:lstStyle/>
          <a:p>
            <a:r>
              <a:rPr dirty="0"/>
              <a:t/>
            </a:r>
            <a:br>
              <a:rPr dirty="0"/>
            </a:br>
            <a:r>
              <a:rPr lang="it-IT" dirty="0"/>
              <a:t>Carreras E &amp; Diaz-Ricart M. </a:t>
            </a:r>
            <a:r>
              <a:rPr lang="it-IT" i="1" dirty="0"/>
              <a:t>Bone Marrow Transplant </a:t>
            </a:r>
            <a:r>
              <a:rPr lang="it-IT" dirty="0"/>
              <a:t>2011;46:1495–502</a:t>
            </a:r>
          </a:p>
        </p:txBody>
      </p:sp>
      <p:pic>
        <p:nvPicPr>
          <p:cNvPr id="98" name="Picture 9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43505" y="2560463"/>
            <a:ext cx="7016483" cy="782045"/>
          </a:xfrm>
          <a:prstGeom prst="rect">
            <a:avLst/>
          </a:prstGeom>
        </p:spPr>
      </p:pic>
      <p:sp>
        <p:nvSpPr>
          <p:cNvPr id="99" name="Rounded Rectangle 98"/>
          <p:cNvSpPr/>
          <p:nvPr/>
        </p:nvSpPr>
        <p:spPr>
          <a:xfrm>
            <a:off x="3177426" y="1381336"/>
            <a:ext cx="6882561" cy="345517"/>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algn="ctr" eaLnBrk="0" hangingPunct="0">
              <a:spcBef>
                <a:spcPct val="20000"/>
              </a:spcBef>
              <a:defRPr/>
            </a:pPr>
            <a:r>
              <a:rPr lang="en-GB" sz="1600" b="1" dirty="0" err="1">
                <a:solidFill>
                  <a:schemeClr val="bg1"/>
                </a:solidFill>
                <a:latin typeface="Arial" pitchFamily="34" charset="0"/>
              </a:rPr>
              <a:t>Sindrome</a:t>
            </a:r>
            <a:r>
              <a:rPr lang="en-GB" sz="1600" b="1" dirty="0">
                <a:solidFill>
                  <a:schemeClr val="bg1"/>
                </a:solidFill>
                <a:latin typeface="Arial" pitchFamily="34" charset="0"/>
              </a:rPr>
              <a:t> da </a:t>
            </a:r>
            <a:r>
              <a:rPr lang="en-GB" sz="1600" b="1" dirty="0" err="1">
                <a:solidFill>
                  <a:schemeClr val="bg1"/>
                </a:solidFill>
                <a:latin typeface="Arial" pitchFamily="34" charset="0"/>
              </a:rPr>
              <a:t>disfunzione</a:t>
            </a:r>
            <a:r>
              <a:rPr lang="en-GB" sz="1600" b="1" dirty="0">
                <a:solidFill>
                  <a:schemeClr val="bg1"/>
                </a:solidFill>
                <a:latin typeface="Arial" pitchFamily="34" charset="0"/>
              </a:rPr>
              <a:t> </a:t>
            </a:r>
            <a:r>
              <a:rPr lang="en-GB" sz="1600" b="1" dirty="0" err="1">
                <a:solidFill>
                  <a:schemeClr val="bg1"/>
                </a:solidFill>
                <a:latin typeface="Arial" pitchFamily="34" charset="0"/>
              </a:rPr>
              <a:t>multiorgano</a:t>
            </a:r>
            <a:endParaRPr lang="en-GB" sz="1600" b="1" dirty="0">
              <a:solidFill>
                <a:schemeClr val="bg1"/>
              </a:solidFill>
              <a:latin typeface="Arial" pitchFamily="34" charset="0"/>
            </a:endParaRPr>
          </a:p>
        </p:txBody>
      </p:sp>
      <p:sp>
        <p:nvSpPr>
          <p:cNvPr id="100" name="Rounded Rectangle 99"/>
          <p:cNvSpPr/>
          <p:nvPr/>
        </p:nvSpPr>
        <p:spPr>
          <a:xfrm>
            <a:off x="3177426" y="3336282"/>
            <a:ext cx="6882561" cy="689569"/>
          </a:xfrm>
          <a:prstGeom prst="roundRect">
            <a:avLst/>
          </a:prstGeom>
          <a:solidFill>
            <a:schemeClr val="accent3"/>
          </a:solidFill>
          <a:ln w="25400" cap="flat" cmpd="sng" algn="ctr">
            <a:solidFill>
              <a:schemeClr val="accent3">
                <a:lumMod val="75000"/>
              </a:schemeClr>
            </a:solidFill>
            <a:prstDash val="solid"/>
          </a:ln>
          <a:effectLst/>
        </p:spPr>
        <p:txBody>
          <a:bodyPr lIns="36000" tIns="36000" rIns="36000" bIns="36000" anchor="ctr"/>
          <a:lstStyle/>
          <a:p>
            <a:pPr algn="ctr" eaLnBrk="0" hangingPunct="0">
              <a:defRPr/>
            </a:pPr>
            <a:r>
              <a:rPr lang="it-IT" sz="1200" dirty="0">
                <a:solidFill>
                  <a:schemeClr val="bg1"/>
                </a:solidFill>
                <a:latin typeface="Arial" pitchFamily="34" charset="0"/>
                <a:cs typeface="Arial" pitchFamily="34" charset="0"/>
              </a:rPr>
              <a:t>Il fenotipo endoteliale rappresenta uno svantaggio netto per l'ospite (occlusione del flusso dei capillari, aggregati fibrina-correlati, adesione piastrinica e leucocitaria, apoptosi endoteliale)</a:t>
            </a:r>
          </a:p>
        </p:txBody>
      </p:sp>
      <p:sp>
        <p:nvSpPr>
          <p:cNvPr id="101" name="Rounded Rectangle 100"/>
          <p:cNvSpPr/>
          <p:nvPr/>
        </p:nvSpPr>
        <p:spPr>
          <a:xfrm>
            <a:off x="913601" y="2539868"/>
            <a:ext cx="1772734" cy="720756"/>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marL="0" marR="0" lvl="0" indent="0" algn="ctr" defTabSz="914400" rtl="0" eaLnBrk="0" fontAlgn="auto" latinLnBrk="0" hangingPunct="0">
              <a:spcAft>
                <a:spcPts val="0"/>
              </a:spcAft>
              <a:buClrTx/>
              <a:buSzTx/>
              <a:buFontTx/>
              <a:buNone/>
              <a:tabLst/>
              <a:defRPr/>
            </a:pPr>
            <a:r>
              <a:rPr lang="fr-FR" sz="1400" dirty="0" err="1">
                <a:solidFill>
                  <a:schemeClr val="bg1"/>
                </a:solidFill>
                <a:latin typeface="Arial" pitchFamily="34" charset="0"/>
                <a:cs typeface="Arial" pitchFamily="34" charset="0"/>
              </a:rPr>
              <a:t>Disfunzione</a:t>
            </a:r>
            <a:r>
              <a:rPr lang="fr-FR" sz="1400" dirty="0">
                <a:solidFill>
                  <a:schemeClr val="bg1"/>
                </a:solidFill>
                <a:latin typeface="Arial" pitchFamily="34" charset="0"/>
                <a:cs typeface="Arial" pitchFamily="34" charset="0"/>
              </a:rPr>
              <a:t> </a:t>
            </a:r>
            <a:r>
              <a:rPr lang="fr-FR" sz="1400" dirty="0" err="1">
                <a:solidFill>
                  <a:schemeClr val="bg1"/>
                </a:solidFill>
                <a:latin typeface="Arial" pitchFamily="34" charset="0"/>
                <a:cs typeface="Arial" pitchFamily="34" charset="0"/>
              </a:rPr>
              <a:t>organica</a:t>
            </a:r>
            <a:endParaRPr lang="fr-FR" sz="1400" dirty="0">
              <a:solidFill>
                <a:schemeClr val="bg1"/>
              </a:solidFill>
              <a:latin typeface="Arial" pitchFamily="34" charset="0"/>
              <a:cs typeface="Arial" pitchFamily="34" charset="0"/>
            </a:endParaRPr>
          </a:p>
        </p:txBody>
      </p:sp>
      <p:sp>
        <p:nvSpPr>
          <p:cNvPr id="102" name="Rounded Rectangle 101"/>
          <p:cNvSpPr/>
          <p:nvPr/>
        </p:nvSpPr>
        <p:spPr>
          <a:xfrm>
            <a:off x="926284" y="3336282"/>
            <a:ext cx="1760051" cy="689570"/>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marL="0" marR="0" lvl="0" indent="0" algn="ctr" defTabSz="914400" rtl="0" eaLnBrk="0" fontAlgn="auto" latinLnBrk="0" hangingPunct="0">
              <a:spcAft>
                <a:spcPts val="0"/>
              </a:spcAft>
              <a:buClrTx/>
              <a:buSzTx/>
              <a:buFontTx/>
              <a:buNone/>
              <a:tabLst/>
              <a:defRPr/>
            </a:pPr>
            <a:r>
              <a:rPr lang="fr-FR" sz="1400" dirty="0" err="1">
                <a:solidFill>
                  <a:schemeClr val="bg1"/>
                </a:solidFill>
                <a:latin typeface="Arial" pitchFamily="34" charset="0"/>
                <a:cs typeface="Arial" pitchFamily="34" charset="0"/>
              </a:rPr>
              <a:t>Disfunzione</a:t>
            </a:r>
            <a:r>
              <a:rPr lang="fr-FR" sz="1400" dirty="0">
                <a:solidFill>
                  <a:schemeClr val="bg1"/>
                </a:solidFill>
                <a:latin typeface="Arial" pitchFamily="34" charset="0"/>
                <a:cs typeface="Arial" pitchFamily="34" charset="0"/>
              </a:rPr>
              <a:t> </a:t>
            </a:r>
            <a:r>
              <a:rPr lang="fr-FR" sz="1400" dirty="0" err="1">
                <a:solidFill>
                  <a:schemeClr val="bg1"/>
                </a:solidFill>
                <a:latin typeface="Arial" pitchFamily="34" charset="0"/>
                <a:cs typeface="Arial" pitchFamily="34" charset="0"/>
              </a:rPr>
              <a:t>endoteliale</a:t>
            </a:r>
            <a:endParaRPr lang="fr-FR" sz="1400" dirty="0">
              <a:solidFill>
                <a:schemeClr val="bg1"/>
              </a:solidFill>
              <a:latin typeface="Arial" pitchFamily="34" charset="0"/>
              <a:cs typeface="Arial" pitchFamily="34" charset="0"/>
            </a:endParaRPr>
          </a:p>
          <a:p>
            <a:pPr algn="ctr" eaLnBrk="0" hangingPunct="0">
              <a:defRPr/>
            </a:pPr>
            <a:r>
              <a:rPr lang="fr-FR" sz="1400" dirty="0">
                <a:solidFill>
                  <a:schemeClr val="bg1"/>
                </a:solidFill>
                <a:latin typeface="Arial" pitchFamily="34" charset="0"/>
                <a:cs typeface="Arial" pitchFamily="34" charset="0"/>
              </a:rPr>
              <a:t>(</a:t>
            </a:r>
            <a:r>
              <a:rPr lang="fr-FR" sz="1400" dirty="0" err="1">
                <a:solidFill>
                  <a:schemeClr val="bg1"/>
                </a:solidFill>
                <a:latin typeface="Arial" pitchFamily="34" charset="0"/>
                <a:cs typeface="Arial" pitchFamily="34" charset="0"/>
              </a:rPr>
              <a:t>patologica</a:t>
            </a:r>
            <a:r>
              <a:rPr lang="fr-FR" sz="1400" dirty="0">
                <a:solidFill>
                  <a:schemeClr val="bg1"/>
                </a:solidFill>
                <a:latin typeface="Arial" pitchFamily="34" charset="0"/>
                <a:cs typeface="Arial" pitchFamily="34" charset="0"/>
              </a:rPr>
              <a:t>)</a:t>
            </a:r>
          </a:p>
        </p:txBody>
      </p:sp>
      <p:sp>
        <p:nvSpPr>
          <p:cNvPr id="103" name="Rounded Rectangle 102"/>
          <p:cNvSpPr/>
          <p:nvPr/>
        </p:nvSpPr>
        <p:spPr>
          <a:xfrm>
            <a:off x="963166" y="4095280"/>
            <a:ext cx="1723169" cy="694000"/>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algn="ctr" eaLnBrk="0" hangingPunct="0">
              <a:defRPr/>
            </a:pPr>
            <a:r>
              <a:rPr lang="en-GB" sz="1400" dirty="0">
                <a:solidFill>
                  <a:schemeClr val="bg1"/>
                </a:solidFill>
                <a:latin typeface="Arial" pitchFamily="34" charset="0"/>
                <a:cs typeface="Arial" pitchFamily="34" charset="0"/>
              </a:rPr>
              <a:t>Attivazione </a:t>
            </a:r>
            <a:r>
              <a:rPr lang="en-GB" sz="1400" dirty="0" err="1">
                <a:solidFill>
                  <a:schemeClr val="bg1"/>
                </a:solidFill>
                <a:latin typeface="Arial" pitchFamily="34" charset="0"/>
                <a:cs typeface="Arial" pitchFamily="34" charset="0"/>
              </a:rPr>
              <a:t>endoteliale</a:t>
            </a:r>
            <a:endParaRPr lang="en-GB" sz="1400" dirty="0">
              <a:solidFill>
                <a:schemeClr val="bg1"/>
              </a:solidFill>
              <a:latin typeface="Arial" pitchFamily="34" charset="0"/>
              <a:cs typeface="Arial" pitchFamily="34" charset="0"/>
            </a:endParaRPr>
          </a:p>
          <a:p>
            <a:pPr algn="ctr" eaLnBrk="0" hangingPunct="0">
              <a:defRPr/>
            </a:pPr>
            <a:r>
              <a:rPr lang="en-GB" sz="1400" dirty="0">
                <a:solidFill>
                  <a:schemeClr val="bg1"/>
                </a:solidFill>
                <a:latin typeface="Arial" pitchFamily="34" charset="0"/>
                <a:cs typeface="Arial" pitchFamily="34" charset="0"/>
              </a:rPr>
              <a:t>(</a:t>
            </a:r>
            <a:r>
              <a:rPr lang="en-GB" sz="1400" dirty="0" err="1">
                <a:solidFill>
                  <a:schemeClr val="bg1"/>
                </a:solidFill>
                <a:latin typeface="Arial" pitchFamily="34" charset="0"/>
                <a:cs typeface="Arial" pitchFamily="34" charset="0"/>
              </a:rPr>
              <a:t>fisiologica</a:t>
            </a:r>
            <a:r>
              <a:rPr lang="en-GB" sz="1400" dirty="0">
                <a:solidFill>
                  <a:schemeClr val="bg1"/>
                </a:solidFill>
                <a:latin typeface="Arial" pitchFamily="34" charset="0"/>
                <a:cs typeface="Arial" pitchFamily="34" charset="0"/>
              </a:rPr>
              <a:t>)</a:t>
            </a:r>
          </a:p>
        </p:txBody>
      </p:sp>
      <p:sp>
        <p:nvSpPr>
          <p:cNvPr id="104" name="Rounded Rectangle 103"/>
          <p:cNvSpPr/>
          <p:nvPr/>
        </p:nvSpPr>
        <p:spPr>
          <a:xfrm>
            <a:off x="1718983" y="5895078"/>
            <a:ext cx="8754035" cy="292122"/>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algn="ctr" eaLnBrk="0" hangingPunct="0">
              <a:spcBef>
                <a:spcPct val="20000"/>
              </a:spcBef>
              <a:defRPr/>
            </a:pPr>
            <a:r>
              <a:rPr lang="it-IT" sz="1600" b="1" dirty="0">
                <a:solidFill>
                  <a:schemeClr val="bg1"/>
                </a:solidFill>
                <a:latin typeface="Arial" pitchFamily="34" charset="0"/>
                <a:cs typeface="Arial" pitchFamily="34" charset="0"/>
              </a:rPr>
              <a:t>Trapianto di cellule staminali ematopoietiche</a:t>
            </a:r>
          </a:p>
        </p:txBody>
      </p:sp>
      <p:sp>
        <p:nvSpPr>
          <p:cNvPr id="105" name="Rounded Rectangle 104"/>
          <p:cNvSpPr/>
          <p:nvPr/>
        </p:nvSpPr>
        <p:spPr>
          <a:xfrm>
            <a:off x="2898725" y="4279423"/>
            <a:ext cx="1725752"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algn="ctr" eaLnBrk="0" hangingPunct="0">
              <a:defRPr/>
            </a:pPr>
            <a:r>
              <a:rPr lang="en-GB" sz="1200" dirty="0" err="1">
                <a:solidFill>
                  <a:schemeClr val="accent1"/>
                </a:solidFill>
                <a:latin typeface="Arial" pitchFamily="34" charset="0"/>
                <a:cs typeface="Arial" pitchFamily="34" charset="0"/>
              </a:rPr>
              <a:t>Stato</a:t>
            </a:r>
            <a:endParaRPr lang="en-GB" sz="1200" dirty="0">
              <a:solidFill>
                <a:schemeClr val="accent1"/>
              </a:solidFill>
              <a:latin typeface="Arial" pitchFamily="34" charset="0"/>
              <a:cs typeface="Arial" pitchFamily="34" charset="0"/>
            </a:endParaRPr>
          </a:p>
          <a:p>
            <a:pPr algn="ctr" eaLnBrk="0" hangingPunct="0">
              <a:defRPr/>
            </a:pPr>
            <a:r>
              <a:rPr lang="en-GB" sz="1200" dirty="0" err="1">
                <a:solidFill>
                  <a:schemeClr val="accent1"/>
                </a:solidFill>
                <a:latin typeface="Arial" pitchFamily="34" charset="0"/>
                <a:cs typeface="Arial" pitchFamily="34" charset="0"/>
              </a:rPr>
              <a:t>procoagulante</a:t>
            </a:r>
            <a:endParaRPr lang="en-GB" sz="1200" dirty="0">
              <a:solidFill>
                <a:schemeClr val="accent1"/>
              </a:solidFill>
              <a:latin typeface="Arial" pitchFamily="34" charset="0"/>
              <a:cs typeface="Arial" pitchFamily="34" charset="0"/>
            </a:endParaRPr>
          </a:p>
        </p:txBody>
      </p:sp>
      <p:sp>
        <p:nvSpPr>
          <p:cNvPr id="106" name="Rounded Rectangle 105"/>
          <p:cNvSpPr/>
          <p:nvPr/>
        </p:nvSpPr>
        <p:spPr>
          <a:xfrm>
            <a:off x="4836867" y="4279423"/>
            <a:ext cx="1728993"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algn="ctr" eaLnBrk="0" hangingPunct="0">
              <a:defRPr/>
            </a:pPr>
            <a:r>
              <a:rPr lang="en-GB" sz="1200" dirty="0" err="1">
                <a:solidFill>
                  <a:schemeClr val="accent1"/>
                </a:solidFill>
                <a:latin typeface="Arial" pitchFamily="34" charset="0"/>
                <a:cs typeface="Arial" pitchFamily="34" charset="0"/>
              </a:rPr>
              <a:t>Risposta</a:t>
            </a:r>
            <a:endParaRPr lang="en-GB" sz="1200" dirty="0">
              <a:solidFill>
                <a:schemeClr val="accent1"/>
              </a:solidFill>
              <a:latin typeface="Arial" pitchFamily="34" charset="0"/>
              <a:cs typeface="Arial" pitchFamily="34" charset="0"/>
            </a:endParaRPr>
          </a:p>
          <a:p>
            <a:pPr algn="ctr" eaLnBrk="0" hangingPunct="0">
              <a:defRPr/>
            </a:pPr>
            <a:r>
              <a:rPr lang="en-GB" sz="1200" dirty="0" err="1">
                <a:solidFill>
                  <a:schemeClr val="accent1"/>
                </a:solidFill>
                <a:latin typeface="Arial" pitchFamily="34" charset="0"/>
                <a:cs typeface="Arial" pitchFamily="34" charset="0"/>
              </a:rPr>
              <a:t>infiammatoria</a:t>
            </a:r>
            <a:endParaRPr lang="en-GB" sz="1200" dirty="0">
              <a:solidFill>
                <a:schemeClr val="accent1"/>
              </a:solidFill>
              <a:latin typeface="Arial" pitchFamily="34" charset="0"/>
              <a:cs typeface="Arial" pitchFamily="34" charset="0"/>
            </a:endParaRPr>
          </a:p>
        </p:txBody>
      </p:sp>
      <p:sp>
        <p:nvSpPr>
          <p:cNvPr id="107" name="Rounded Rectangle 106"/>
          <p:cNvSpPr/>
          <p:nvPr/>
        </p:nvSpPr>
        <p:spPr>
          <a:xfrm>
            <a:off x="6778250" y="4279423"/>
            <a:ext cx="1756491"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algn="ctr" eaLnBrk="0" hangingPunct="0">
              <a:defRPr/>
            </a:pPr>
            <a:r>
              <a:rPr lang="en-GB" sz="1200" dirty="0" err="1">
                <a:solidFill>
                  <a:schemeClr val="accent1"/>
                </a:solidFill>
                <a:latin typeface="Arial" pitchFamily="34" charset="0"/>
                <a:cs typeface="Arial" pitchFamily="34" charset="0"/>
              </a:rPr>
              <a:t>Aumento</a:t>
            </a:r>
            <a:r>
              <a:rPr lang="en-GB" sz="1200" dirty="0">
                <a:solidFill>
                  <a:schemeClr val="accent1"/>
                </a:solidFill>
                <a:latin typeface="Arial" pitchFamily="34" charset="0"/>
                <a:cs typeface="Arial" pitchFamily="34" charset="0"/>
              </a:rPr>
              <a:t> </a:t>
            </a:r>
            <a:r>
              <a:rPr lang="en-GB" sz="1200" dirty="0" err="1">
                <a:solidFill>
                  <a:schemeClr val="accent1"/>
                </a:solidFill>
                <a:latin typeface="Arial" pitchFamily="34" charset="0"/>
                <a:cs typeface="Arial" pitchFamily="34" charset="0"/>
              </a:rPr>
              <a:t>della</a:t>
            </a:r>
            <a:r>
              <a:rPr lang="en-GB" sz="1200" dirty="0">
                <a:solidFill>
                  <a:schemeClr val="accent1"/>
                </a:solidFill>
                <a:latin typeface="Arial" pitchFamily="34" charset="0"/>
                <a:cs typeface="Arial" pitchFamily="34" charset="0"/>
              </a:rPr>
              <a:t/>
            </a:r>
            <a:br>
              <a:rPr lang="en-GB" sz="1200" dirty="0">
                <a:solidFill>
                  <a:schemeClr val="accent1"/>
                </a:solidFill>
                <a:latin typeface="Arial" pitchFamily="34" charset="0"/>
                <a:cs typeface="Arial" pitchFamily="34" charset="0"/>
              </a:rPr>
            </a:br>
            <a:r>
              <a:rPr lang="en-GB" sz="1200" dirty="0" err="1">
                <a:solidFill>
                  <a:schemeClr val="accent1"/>
                </a:solidFill>
                <a:latin typeface="Arial" pitchFamily="34" charset="0"/>
                <a:cs typeface="Arial" pitchFamily="34" charset="0"/>
              </a:rPr>
              <a:t>permeabilità</a:t>
            </a:r>
            <a:endParaRPr lang="en-GB" sz="1200" dirty="0">
              <a:solidFill>
                <a:schemeClr val="accent1"/>
              </a:solidFill>
              <a:latin typeface="Arial" pitchFamily="34" charset="0"/>
              <a:cs typeface="Arial" pitchFamily="34" charset="0"/>
            </a:endParaRPr>
          </a:p>
        </p:txBody>
      </p:sp>
      <p:sp>
        <p:nvSpPr>
          <p:cNvPr id="108" name="Rounded Rectangle 107"/>
          <p:cNvSpPr/>
          <p:nvPr/>
        </p:nvSpPr>
        <p:spPr>
          <a:xfrm>
            <a:off x="8747131" y="4279423"/>
            <a:ext cx="1934682"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algn="ctr" eaLnBrk="0" hangingPunct="0">
              <a:lnSpc>
                <a:spcPts val="800"/>
              </a:lnSpc>
              <a:defRPr/>
            </a:pPr>
            <a:r>
              <a:rPr lang="en-GB" sz="1200" dirty="0" err="1">
                <a:solidFill>
                  <a:schemeClr val="accent1"/>
                </a:solidFill>
                <a:latin typeface="Arial" pitchFamily="34" charset="0"/>
                <a:cs typeface="Arial" pitchFamily="34" charset="0"/>
              </a:rPr>
              <a:t>Vasocostrizione</a:t>
            </a:r>
            <a:endParaRPr lang="en-GB" sz="1200" dirty="0">
              <a:solidFill>
                <a:schemeClr val="accent1"/>
              </a:solidFill>
              <a:latin typeface="Arial" pitchFamily="34" charset="0"/>
              <a:cs typeface="Arial" pitchFamily="34" charset="0"/>
            </a:endParaRPr>
          </a:p>
        </p:txBody>
      </p:sp>
      <p:sp>
        <p:nvSpPr>
          <p:cNvPr id="109" name="Rounded Rectangle 108"/>
          <p:cNvSpPr/>
          <p:nvPr/>
        </p:nvSpPr>
        <p:spPr>
          <a:xfrm>
            <a:off x="3259712" y="1953059"/>
            <a:ext cx="1046571" cy="597600"/>
          </a:xfrm>
          <a:prstGeom prst="roundRect">
            <a:avLst/>
          </a:prstGeom>
          <a:solidFill>
            <a:srgbClr val="ECAA20"/>
          </a:solidFill>
          <a:ln w="25400" cap="flat" cmpd="sng" algn="ctr">
            <a:solidFill>
              <a:srgbClr val="ECAA20">
                <a:shade val="50000"/>
              </a:srgbClr>
            </a:solidFill>
            <a:prstDash val="solid"/>
          </a:ln>
          <a:effectLst/>
        </p:spPr>
        <p:txBody>
          <a:bodyPr lIns="36000" tIns="36000" rIns="36000" bIns="36000"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it-IT" sz="14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VOD</a:t>
            </a:r>
          </a:p>
        </p:txBody>
      </p:sp>
      <p:sp>
        <p:nvSpPr>
          <p:cNvPr id="110" name="Rounded Rectangle 109"/>
          <p:cNvSpPr/>
          <p:nvPr/>
        </p:nvSpPr>
        <p:spPr>
          <a:xfrm>
            <a:off x="4982448" y="1953059"/>
            <a:ext cx="1069161" cy="595678"/>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DAH</a:t>
            </a:r>
            <a:r>
              <a:rPr kumimoji="0" sz="1800" b="0" i="0" u="none" strike="noStrike" kern="1200" cap="none" spc="0" normalizeH="0" baseline="0" noProof="0">
                <a:ln>
                  <a:noFill/>
                </a:ln>
                <a:solidFill>
                  <a:srgbClr val="000000"/>
                </a:solidFill>
                <a:effectLst/>
                <a:uLnTx/>
                <a:uFillTx/>
                <a:latin typeface="Arial" panose="020B0604020202020204"/>
                <a:ea typeface="+mn-ea"/>
                <a:cs typeface="+mn-cs"/>
              </a:rPr>
              <a:t/>
            </a:r>
            <a:br>
              <a:rPr kumimoji="0"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ES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IPS</a:t>
            </a:r>
          </a:p>
        </p:txBody>
      </p:sp>
      <p:sp>
        <p:nvSpPr>
          <p:cNvPr id="111" name="Rounded Rectangle 110"/>
          <p:cNvSpPr/>
          <p:nvPr/>
        </p:nvSpPr>
        <p:spPr>
          <a:xfrm>
            <a:off x="6401740" y="1953059"/>
            <a:ext cx="1151269" cy="597600"/>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TAM</a:t>
            </a:r>
          </a:p>
        </p:txBody>
      </p:sp>
      <p:sp>
        <p:nvSpPr>
          <p:cNvPr id="112" name="Rounded Rectangle 111"/>
          <p:cNvSpPr/>
          <p:nvPr/>
        </p:nvSpPr>
        <p:spPr>
          <a:xfrm>
            <a:off x="7802320" y="1953059"/>
            <a:ext cx="977577" cy="597600"/>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TAM</a:t>
            </a:r>
          </a:p>
        </p:txBody>
      </p:sp>
      <p:sp>
        <p:nvSpPr>
          <p:cNvPr id="113" name="Rounded Rectangle 112"/>
          <p:cNvSpPr/>
          <p:nvPr/>
        </p:nvSpPr>
        <p:spPr>
          <a:xfrm>
            <a:off x="9029208" y="1953059"/>
            <a:ext cx="1030780" cy="597600"/>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CLS</a:t>
            </a:r>
            <a:r>
              <a:rPr kumimoji="0" sz="1800" b="0" i="0" u="none" strike="noStrike" kern="1200" cap="none" spc="0" normalizeH="0" baseline="0" noProof="0">
                <a:ln>
                  <a:noFill/>
                </a:ln>
                <a:solidFill>
                  <a:srgbClr val="000000"/>
                </a:solidFill>
                <a:effectLst/>
                <a:uLnTx/>
                <a:uFillTx/>
                <a:latin typeface="Arial" panose="020B0604020202020204"/>
                <a:ea typeface="+mn-ea"/>
                <a:cs typeface="+mn-cs"/>
              </a:rPr>
              <a:t/>
            </a:r>
            <a:br>
              <a:rPr kumimoji="0"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ES</a:t>
            </a:r>
            <a:r>
              <a:rPr kumimoji="0" sz="1800" b="0" i="0" u="none" strike="noStrike" kern="1200" cap="none" spc="0" normalizeH="0" baseline="0" noProof="0">
                <a:ln>
                  <a:noFill/>
                </a:ln>
                <a:solidFill>
                  <a:srgbClr val="000000"/>
                </a:solidFill>
                <a:effectLst/>
                <a:uLnTx/>
                <a:uFillTx/>
                <a:latin typeface="Arial" panose="020B0604020202020204"/>
                <a:ea typeface="+mn-ea"/>
                <a:cs typeface="+mn-cs"/>
              </a:rPr>
              <a:t/>
            </a:r>
            <a:br>
              <a:rPr kumimoji="0"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it-IT"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TAM</a:t>
            </a:r>
          </a:p>
        </p:txBody>
      </p:sp>
      <p:sp>
        <p:nvSpPr>
          <p:cNvPr id="114" name="Rounded Rectangle 113"/>
          <p:cNvSpPr/>
          <p:nvPr/>
        </p:nvSpPr>
        <p:spPr>
          <a:xfrm>
            <a:off x="1205239" y="5395857"/>
            <a:ext cx="1518964"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b"/>
          <a:lstStyle/>
          <a:p>
            <a:pPr algn="ctr" eaLnBrk="0" hangingPunct="0">
              <a:lnSpc>
                <a:spcPts val="800"/>
              </a:lnSpc>
              <a:spcBef>
                <a:spcPct val="20000"/>
              </a:spcBef>
              <a:defRPr/>
            </a:pPr>
            <a:r>
              <a:rPr lang="en-GB" sz="1400" dirty="0" err="1">
                <a:solidFill>
                  <a:schemeClr val="accent1"/>
                </a:solidFill>
                <a:latin typeface="Arial" pitchFamily="34" charset="0"/>
                <a:cs typeface="Arial" pitchFamily="34" charset="0"/>
              </a:rPr>
              <a:t>Condizionamento</a:t>
            </a:r>
            <a:endParaRPr lang="en-GB" sz="1400" dirty="0">
              <a:solidFill>
                <a:schemeClr val="accent1"/>
              </a:solidFill>
              <a:latin typeface="Arial" pitchFamily="34" charset="0"/>
              <a:cs typeface="Arial" pitchFamily="34" charset="0"/>
            </a:endParaRPr>
          </a:p>
        </p:txBody>
      </p:sp>
      <p:sp>
        <p:nvSpPr>
          <p:cNvPr id="115" name="Rounded Rectangle 114"/>
          <p:cNvSpPr/>
          <p:nvPr/>
        </p:nvSpPr>
        <p:spPr>
          <a:xfrm>
            <a:off x="2847402" y="5395857"/>
            <a:ext cx="1039292"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it-IT" sz="1400" b="0" i="0" u="none" strike="noStrike" kern="0" cap="none" spc="0" normalizeH="0" baseline="0" noProof="0" dirty="0">
                <a:ln>
                  <a:noFill/>
                </a:ln>
                <a:solidFill>
                  <a:schemeClr val="accent1"/>
                </a:solidFill>
                <a:effectLst/>
                <a:uLnTx/>
                <a:uFillTx/>
                <a:latin typeface="Arial" panose="020B0604020202020204" pitchFamily="34" charset="0"/>
                <a:ea typeface="+mn-ea"/>
                <a:cs typeface="+mn-cs"/>
              </a:rPr>
              <a:t>G-CSF</a:t>
            </a:r>
          </a:p>
        </p:txBody>
      </p:sp>
      <p:sp>
        <p:nvSpPr>
          <p:cNvPr id="116" name="Rounded Rectangle 115"/>
          <p:cNvSpPr/>
          <p:nvPr/>
        </p:nvSpPr>
        <p:spPr>
          <a:xfrm>
            <a:off x="4009893" y="5395857"/>
            <a:ext cx="1039292"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it-IT" sz="1400" b="0" i="0" u="none" strike="noStrike" kern="0" cap="none" spc="0" normalizeH="0" baseline="0" noProof="0" dirty="0">
                <a:ln>
                  <a:noFill/>
                </a:ln>
                <a:solidFill>
                  <a:schemeClr val="accent1"/>
                </a:solidFill>
                <a:effectLst/>
                <a:uLnTx/>
                <a:uFillTx/>
                <a:latin typeface="Arial" panose="020B0604020202020204" pitchFamily="34" charset="0"/>
                <a:ea typeface="+mn-ea"/>
                <a:cs typeface="+mn-cs"/>
              </a:rPr>
              <a:t>CNI</a:t>
            </a:r>
          </a:p>
        </p:txBody>
      </p:sp>
      <p:sp>
        <p:nvSpPr>
          <p:cNvPr id="117" name="Rounded Rectangle 116"/>
          <p:cNvSpPr/>
          <p:nvPr/>
        </p:nvSpPr>
        <p:spPr>
          <a:xfrm>
            <a:off x="5172384" y="5395857"/>
            <a:ext cx="1838748"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b"/>
          <a:lstStyle/>
          <a:p>
            <a:pPr algn="ctr" eaLnBrk="0" hangingPunct="0">
              <a:lnSpc>
                <a:spcPts val="800"/>
              </a:lnSpc>
              <a:spcBef>
                <a:spcPct val="20000"/>
              </a:spcBef>
              <a:defRPr/>
            </a:pPr>
            <a:r>
              <a:rPr lang="en-GB" sz="1400" dirty="0">
                <a:solidFill>
                  <a:schemeClr val="accent1"/>
                </a:solidFill>
                <a:latin typeface="Arial" pitchFamily="34" charset="0"/>
                <a:cs typeface="Arial" pitchFamily="34" charset="0"/>
              </a:rPr>
              <a:t>LPS/</a:t>
            </a:r>
            <a:r>
              <a:rPr lang="en-GB" sz="1400" dirty="0" err="1">
                <a:solidFill>
                  <a:schemeClr val="accent1"/>
                </a:solidFill>
                <a:latin typeface="Arial" pitchFamily="34" charset="0"/>
                <a:cs typeface="Arial" pitchFamily="34" charset="0"/>
              </a:rPr>
              <a:t>infezioni</a:t>
            </a:r>
            <a:endParaRPr lang="en-GB" sz="1400" dirty="0">
              <a:solidFill>
                <a:schemeClr val="accent1"/>
              </a:solidFill>
              <a:latin typeface="Arial" pitchFamily="34" charset="0"/>
              <a:cs typeface="Arial" pitchFamily="34" charset="0"/>
            </a:endParaRPr>
          </a:p>
        </p:txBody>
      </p:sp>
      <p:sp>
        <p:nvSpPr>
          <p:cNvPr id="118" name="Rounded Rectangle 117"/>
          <p:cNvSpPr/>
          <p:nvPr/>
        </p:nvSpPr>
        <p:spPr>
          <a:xfrm>
            <a:off x="7134331" y="5395857"/>
            <a:ext cx="1598911"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b"/>
          <a:lstStyle/>
          <a:p>
            <a:pPr algn="ctr" eaLnBrk="0" hangingPunct="0">
              <a:lnSpc>
                <a:spcPts val="800"/>
              </a:lnSpc>
              <a:spcBef>
                <a:spcPct val="20000"/>
              </a:spcBef>
              <a:defRPr/>
            </a:pPr>
            <a:r>
              <a:rPr lang="en-GB" sz="1400" dirty="0" err="1">
                <a:solidFill>
                  <a:schemeClr val="accent1"/>
                </a:solidFill>
                <a:latin typeface="Arial" pitchFamily="34" charset="0"/>
                <a:cs typeface="Arial" pitchFamily="34" charset="0"/>
              </a:rPr>
              <a:t>Attecchimento</a:t>
            </a:r>
            <a:endParaRPr lang="en-GB" sz="1400" dirty="0">
              <a:solidFill>
                <a:schemeClr val="accent1"/>
              </a:solidFill>
              <a:latin typeface="Arial" pitchFamily="34" charset="0"/>
              <a:cs typeface="Arial" pitchFamily="34" charset="0"/>
            </a:endParaRPr>
          </a:p>
        </p:txBody>
      </p:sp>
      <p:sp>
        <p:nvSpPr>
          <p:cNvPr id="119" name="Rounded Rectangle 118"/>
          <p:cNvSpPr/>
          <p:nvPr/>
        </p:nvSpPr>
        <p:spPr>
          <a:xfrm>
            <a:off x="8856439" y="5395857"/>
            <a:ext cx="1758802"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b"/>
          <a:lstStyle/>
          <a:p>
            <a:pPr algn="ctr" eaLnBrk="0" hangingPunct="0">
              <a:lnSpc>
                <a:spcPts val="800"/>
              </a:lnSpc>
              <a:spcBef>
                <a:spcPct val="20000"/>
              </a:spcBef>
              <a:defRPr/>
            </a:pPr>
            <a:r>
              <a:rPr lang="en-GB" sz="1400" dirty="0" err="1">
                <a:solidFill>
                  <a:schemeClr val="accent1"/>
                </a:solidFill>
                <a:latin typeface="Arial" pitchFamily="34" charset="0"/>
                <a:cs typeface="Arial" pitchFamily="34" charset="0"/>
              </a:rPr>
              <a:t>Alloreattività</a:t>
            </a:r>
            <a:endParaRPr lang="en-GB" sz="1400" dirty="0">
              <a:solidFill>
                <a:schemeClr val="accent1"/>
              </a:solidFill>
              <a:latin typeface="Arial" pitchFamily="34" charset="0"/>
              <a:cs typeface="Arial" pitchFamily="34" charset="0"/>
            </a:endParaRPr>
          </a:p>
        </p:txBody>
      </p:sp>
      <p:pic>
        <p:nvPicPr>
          <p:cNvPr id="120" name="Picture 11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960256" y="4865475"/>
            <a:ext cx="9887564" cy="423565"/>
          </a:xfrm>
          <a:prstGeom prst="rect">
            <a:avLst/>
          </a:prstGeom>
        </p:spPr>
      </p:pic>
      <p:sp>
        <p:nvSpPr>
          <p:cNvPr id="121" name="Isosceles Triangle 120"/>
          <p:cNvSpPr/>
          <p:nvPr/>
        </p:nvSpPr>
        <p:spPr>
          <a:xfrm>
            <a:off x="3630770"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2" name="Isosceles Triangle 121"/>
          <p:cNvSpPr/>
          <p:nvPr/>
        </p:nvSpPr>
        <p:spPr>
          <a:xfrm>
            <a:off x="5386622"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3" name="Isosceles Triangle 122"/>
          <p:cNvSpPr/>
          <p:nvPr/>
        </p:nvSpPr>
        <p:spPr>
          <a:xfrm>
            <a:off x="6893475"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4" name="Isosceles Triangle 123"/>
          <p:cNvSpPr/>
          <p:nvPr/>
        </p:nvSpPr>
        <p:spPr>
          <a:xfrm>
            <a:off x="8167993"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5" name="Isosceles Triangle 124"/>
          <p:cNvSpPr/>
          <p:nvPr/>
        </p:nvSpPr>
        <p:spPr>
          <a:xfrm>
            <a:off x="9417300"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6" name="Isosceles Triangle 125"/>
          <p:cNvSpPr/>
          <p:nvPr/>
        </p:nvSpPr>
        <p:spPr>
          <a:xfrm>
            <a:off x="3637174"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7" name="Isosceles Triangle 126"/>
          <p:cNvSpPr/>
          <p:nvPr/>
        </p:nvSpPr>
        <p:spPr>
          <a:xfrm>
            <a:off x="5590927"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8" name="Isosceles Triangle 127"/>
          <p:cNvSpPr/>
          <p:nvPr/>
        </p:nvSpPr>
        <p:spPr>
          <a:xfrm>
            <a:off x="5590927"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9" name="Isosceles Triangle 128"/>
          <p:cNvSpPr/>
          <p:nvPr/>
        </p:nvSpPr>
        <p:spPr>
          <a:xfrm>
            <a:off x="3637174"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0" name="Isosceles Triangle 129"/>
          <p:cNvSpPr/>
          <p:nvPr/>
        </p:nvSpPr>
        <p:spPr>
          <a:xfrm>
            <a:off x="7535415"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1" name="Isosceles Triangle 130"/>
          <p:cNvSpPr/>
          <p:nvPr/>
        </p:nvSpPr>
        <p:spPr>
          <a:xfrm>
            <a:off x="9595143"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2" name="Isosceles Triangle 131"/>
          <p:cNvSpPr/>
          <p:nvPr/>
        </p:nvSpPr>
        <p:spPr>
          <a:xfrm>
            <a:off x="9577794"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3" name="Isosceles Triangle 132"/>
          <p:cNvSpPr/>
          <p:nvPr/>
        </p:nvSpPr>
        <p:spPr>
          <a:xfrm>
            <a:off x="7535415"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4" name="Isosceles Triangle 133"/>
          <p:cNvSpPr/>
          <p:nvPr/>
        </p:nvSpPr>
        <p:spPr>
          <a:xfrm>
            <a:off x="5971515" y="5704813"/>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35" name="Straight Arrow Connector 134"/>
          <p:cNvCxnSpPr/>
          <p:nvPr/>
        </p:nvCxnSpPr>
        <p:spPr>
          <a:xfrm rot="10800000">
            <a:off x="6090340"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6" name="Straight Arrow Connector 135"/>
          <p:cNvCxnSpPr/>
          <p:nvPr/>
        </p:nvCxnSpPr>
        <p:spPr>
          <a:xfrm rot="10800000">
            <a:off x="7930795"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7" name="Straight Arrow Connector 136"/>
          <p:cNvCxnSpPr/>
          <p:nvPr/>
        </p:nvCxnSpPr>
        <p:spPr>
          <a:xfrm rot="10800000">
            <a:off x="4529163"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8" name="Straight Arrow Connector 137"/>
          <p:cNvCxnSpPr/>
          <p:nvPr/>
        </p:nvCxnSpPr>
        <p:spPr>
          <a:xfrm rot="10800000">
            <a:off x="3366677"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9" name="Straight Arrow Connector 138"/>
          <p:cNvCxnSpPr/>
          <p:nvPr/>
        </p:nvCxnSpPr>
        <p:spPr>
          <a:xfrm rot="10800000">
            <a:off x="1964675"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40" name="Straight Arrow Connector 139"/>
          <p:cNvCxnSpPr/>
          <p:nvPr/>
        </p:nvCxnSpPr>
        <p:spPr>
          <a:xfrm rot="10800000">
            <a:off x="9735093"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sp>
        <p:nvSpPr>
          <p:cNvPr id="48" name="Text Placeholder 7"/>
          <p:cNvSpPr txBox="1">
            <a:spLocks/>
          </p:cNvSpPr>
          <p:nvPr/>
        </p:nvSpPr>
        <p:spPr>
          <a:xfrm>
            <a:off x="3215680" y="6495526"/>
            <a:ext cx="8880327" cy="288925"/>
          </a:xfrm>
          <a:prstGeom prst="rect">
            <a:avLst/>
          </a:prstGeom>
        </p:spPr>
        <p:txBody>
          <a:bodyPr vert="horz" lIns="91440" tIns="45720" rIns="91440" bIns="45720" rtlCol="0" anchor="b">
            <a:noAutofit/>
          </a:bodyPr>
          <a:lstStyle>
            <a:lvl1pPr marL="0" indent="0" algn="r" defTabSz="914400" rtl="0" eaLnBrk="1" latinLnBrk="0" hangingPunct="1">
              <a:spcBef>
                <a:spcPts val="0"/>
              </a:spcBef>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CLS, </a:t>
            </a:r>
            <a:r>
              <a:rPr lang="en-GB" dirty="0" err="1"/>
              <a:t>sindrome</a:t>
            </a:r>
            <a:r>
              <a:rPr lang="en-GB" dirty="0"/>
              <a:t> da </a:t>
            </a:r>
            <a:r>
              <a:rPr lang="en-GB" dirty="0" err="1"/>
              <a:t>perdita</a:t>
            </a:r>
            <a:r>
              <a:rPr lang="en-GB" dirty="0"/>
              <a:t> </a:t>
            </a:r>
            <a:r>
              <a:rPr lang="en-GB" dirty="0" err="1"/>
              <a:t>capillare</a:t>
            </a:r>
            <a:r>
              <a:rPr lang="en-GB" dirty="0"/>
              <a:t>; CNI, </a:t>
            </a:r>
            <a:r>
              <a:rPr lang="en-GB" dirty="0" err="1"/>
              <a:t>inibitori</a:t>
            </a:r>
            <a:r>
              <a:rPr lang="en-GB" dirty="0"/>
              <a:t> </a:t>
            </a:r>
            <a:r>
              <a:rPr lang="en-GB" dirty="0" err="1"/>
              <a:t>della</a:t>
            </a:r>
            <a:r>
              <a:rPr lang="en-GB" dirty="0"/>
              <a:t> </a:t>
            </a:r>
            <a:r>
              <a:rPr lang="en-GB" dirty="0" err="1"/>
              <a:t>calcineurina</a:t>
            </a:r>
            <a:r>
              <a:rPr lang="en-GB" dirty="0"/>
              <a:t>; DAH, </a:t>
            </a:r>
            <a:r>
              <a:rPr lang="en-GB" dirty="0" err="1"/>
              <a:t>emorragia</a:t>
            </a:r>
            <a:r>
              <a:rPr lang="en-GB" dirty="0"/>
              <a:t> </a:t>
            </a:r>
            <a:r>
              <a:rPr lang="en-GB" dirty="0" err="1"/>
              <a:t>alveolare</a:t>
            </a:r>
            <a:r>
              <a:rPr lang="en-GB" dirty="0"/>
              <a:t> </a:t>
            </a:r>
            <a:r>
              <a:rPr lang="en-GB" dirty="0" err="1"/>
              <a:t>diffusa</a:t>
            </a:r>
            <a:r>
              <a:rPr lang="en-GB" dirty="0"/>
              <a:t>; ES, </a:t>
            </a:r>
            <a:r>
              <a:rPr lang="en-GB" dirty="0" err="1"/>
              <a:t>sindrome</a:t>
            </a:r>
            <a:r>
              <a:rPr lang="en-GB" dirty="0"/>
              <a:t> </a:t>
            </a:r>
            <a:r>
              <a:rPr lang="en-GB" dirty="0" err="1"/>
              <a:t>l’attecchimento</a:t>
            </a:r>
            <a:r>
              <a:rPr lang="en-GB" dirty="0"/>
              <a:t>; </a:t>
            </a:r>
            <a:br>
              <a:rPr lang="en-GB" dirty="0"/>
            </a:br>
            <a:r>
              <a:rPr lang="en-GB" dirty="0"/>
              <a:t>G-CSF, </a:t>
            </a:r>
            <a:r>
              <a:rPr lang="en-GB" dirty="0" err="1"/>
              <a:t>fattore</a:t>
            </a:r>
            <a:r>
              <a:rPr lang="en-GB" dirty="0"/>
              <a:t> </a:t>
            </a:r>
            <a:r>
              <a:rPr lang="en-GB" dirty="0" err="1"/>
              <a:t>stimolante</a:t>
            </a:r>
            <a:r>
              <a:rPr lang="en-GB" dirty="0"/>
              <a:t> le </a:t>
            </a:r>
            <a:r>
              <a:rPr lang="en-GB" dirty="0" err="1"/>
              <a:t>colonie</a:t>
            </a:r>
            <a:r>
              <a:rPr lang="en-GB" dirty="0"/>
              <a:t> </a:t>
            </a:r>
            <a:r>
              <a:rPr lang="en-GB" dirty="0" err="1"/>
              <a:t>granulocitiche</a:t>
            </a:r>
            <a:r>
              <a:rPr lang="en-GB" dirty="0"/>
              <a:t>; HSCT; </a:t>
            </a:r>
            <a:r>
              <a:rPr lang="en-GB" dirty="0" err="1"/>
              <a:t>trapianto</a:t>
            </a:r>
            <a:r>
              <a:rPr lang="en-GB" dirty="0"/>
              <a:t> di cellule </a:t>
            </a:r>
            <a:r>
              <a:rPr lang="en-GB" dirty="0" err="1"/>
              <a:t>staminali</a:t>
            </a:r>
            <a:r>
              <a:rPr lang="en-GB" dirty="0"/>
              <a:t> </a:t>
            </a:r>
            <a:r>
              <a:rPr lang="en-GB" dirty="0" err="1"/>
              <a:t>ematopoietiche</a:t>
            </a:r>
            <a:r>
              <a:rPr lang="en-GB" dirty="0"/>
              <a:t>; IPS, </a:t>
            </a:r>
            <a:r>
              <a:rPr lang="en-GB" dirty="0" err="1"/>
              <a:t>sindrome</a:t>
            </a:r>
            <a:r>
              <a:rPr lang="en-GB" dirty="0"/>
              <a:t> da </a:t>
            </a:r>
            <a:r>
              <a:rPr lang="en-GB" dirty="0" err="1"/>
              <a:t>polmonite</a:t>
            </a:r>
            <a:r>
              <a:rPr lang="en-GB" dirty="0"/>
              <a:t> </a:t>
            </a:r>
            <a:r>
              <a:rPr lang="en-GB" dirty="0" err="1"/>
              <a:t>idiopatica</a:t>
            </a:r>
            <a:r>
              <a:rPr lang="en-GB" dirty="0"/>
              <a:t>; </a:t>
            </a:r>
            <a:br>
              <a:rPr lang="en-GB" dirty="0"/>
            </a:br>
            <a:r>
              <a:rPr lang="en-GB" dirty="0"/>
              <a:t>LPS, </a:t>
            </a:r>
            <a:r>
              <a:rPr lang="en-GB" dirty="0" err="1"/>
              <a:t>lipopolisaccaride</a:t>
            </a:r>
            <a:r>
              <a:rPr lang="en-GB" dirty="0"/>
              <a:t>; TAM, </a:t>
            </a:r>
            <a:r>
              <a:rPr lang="en-GB" dirty="0" err="1"/>
              <a:t>microangiopatia</a:t>
            </a:r>
            <a:r>
              <a:rPr lang="en-GB" dirty="0"/>
              <a:t> </a:t>
            </a:r>
            <a:r>
              <a:rPr lang="en-GB" dirty="0" err="1"/>
              <a:t>associata</a:t>
            </a:r>
            <a:r>
              <a:rPr lang="en-GB" dirty="0"/>
              <a:t> al </a:t>
            </a:r>
            <a:r>
              <a:rPr lang="en-GB" dirty="0" err="1"/>
              <a:t>trapianto</a:t>
            </a:r>
            <a:r>
              <a:rPr lang="en-GB" dirty="0"/>
              <a:t>; VOD, </a:t>
            </a:r>
            <a:r>
              <a:rPr lang="en-GB" dirty="0" err="1"/>
              <a:t>malattia</a:t>
            </a:r>
            <a:r>
              <a:rPr lang="en-GB" dirty="0"/>
              <a:t> veno-</a:t>
            </a:r>
            <a:r>
              <a:rPr lang="en-GB" dirty="0" err="1"/>
              <a:t>occlusiva</a:t>
            </a:r>
            <a:endParaRPr lang="en-GB" dirty="0"/>
          </a:p>
        </p:txBody>
      </p:sp>
    </p:spTree>
    <p:custDataLst>
      <p:tags r:id="rId1"/>
    </p:custDataLst>
    <p:extLst>
      <p:ext uri="{BB962C8B-B14F-4D97-AF65-F5344CB8AC3E}">
        <p14:creationId xmlns:p14="http://schemas.microsoft.com/office/powerpoint/2010/main" val="78713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Il danno endoteliale vascolare in sede epatica:</a:t>
            </a:r>
            <a:r>
              <a:rPr dirty="0"/>
              <a:t/>
            </a:r>
            <a:br>
              <a:rPr dirty="0"/>
            </a:br>
            <a:r>
              <a:rPr lang="it-IT" dirty="0"/>
              <a:t>malattia veno-occlusiva (VOD)</a:t>
            </a:r>
          </a:p>
        </p:txBody>
      </p:sp>
      <p:sp>
        <p:nvSpPr>
          <p:cNvPr id="3" name="Content Placeholder 2"/>
          <p:cNvSpPr>
            <a:spLocks noGrp="1"/>
          </p:cNvSpPr>
          <p:nvPr>
            <p:ph idx="1"/>
          </p:nvPr>
        </p:nvSpPr>
        <p:spPr>
          <a:xfrm>
            <a:off x="335360" y="1268760"/>
            <a:ext cx="8615159" cy="4857403"/>
          </a:xfrm>
        </p:spPr>
        <p:txBody>
          <a:bodyPr>
            <a:normAutofit/>
          </a:bodyPr>
          <a:lstStyle/>
          <a:p>
            <a:endParaRPr lang="it-IT" dirty="0"/>
          </a:p>
          <a:p>
            <a:endParaRPr lang="it-IT" dirty="0"/>
          </a:p>
          <a:p>
            <a:endParaRPr lang="it-IT" dirty="0"/>
          </a:p>
          <a:p>
            <a:r>
              <a:rPr lang="it-IT" dirty="0"/>
              <a:t>La malattia veno-occlusiva classica si manifesta nei primi 21 giorni successivi all'HSCT</a:t>
            </a:r>
          </a:p>
          <a:p>
            <a:r>
              <a:rPr lang="it-IT" dirty="0"/>
              <a:t>I regimi di condizionamento somministrati prima dell'HSCT portano alla produzione di metaboliti tossici da parte degli epatociti in sede epatica</a:t>
            </a:r>
          </a:p>
          <a:p>
            <a:r>
              <a:rPr lang="it-IT" dirty="0"/>
              <a:t>Questi metaboliti scatenano l'attivazione, il danno e l'infiammazione delle cellule endoteliali che rivestono i sinusoidi - piccoli vasi sanguigni, simili ai capillari, situati nel fegato</a:t>
            </a:r>
          </a:p>
          <a:p>
            <a:r>
              <a:rPr lang="it-IT" dirty="0"/>
              <a:t>In ultima analisi, porta alla VOD, che è caratterizzata da ritenzione di liquidi e ascite, ittero, aumento ponderale ed epatomegalia dolente</a:t>
            </a:r>
          </a:p>
          <a:p>
            <a:r>
              <a:rPr lang="it-IT" dirty="0"/>
              <a:t>In casi gravi, la VOD è associata a insufficienza multiorgano e a un tasso elevato di mortalità &gt;80%</a:t>
            </a:r>
          </a:p>
        </p:txBody>
      </p:sp>
      <p:sp>
        <p:nvSpPr>
          <p:cNvPr id="16" name="Text Placeholder 15"/>
          <p:cNvSpPr>
            <a:spLocks noGrp="1"/>
          </p:cNvSpPr>
          <p:nvPr>
            <p:ph type="body" sz="quarter" idx="10"/>
          </p:nvPr>
        </p:nvSpPr>
        <p:spPr/>
        <p:txBody>
          <a:bodyPr>
            <a:noAutofit/>
          </a:bodyPr>
          <a:lstStyle/>
          <a:p>
            <a:r>
              <a:rPr lang="it-IT"/>
              <a:t>Dalle JH, Giralt SA. </a:t>
            </a:r>
            <a:r>
              <a:rPr lang="it-IT" i="1" dirty="0"/>
              <a:t>Biol Blood Marrow Transplant </a:t>
            </a:r>
            <a:r>
              <a:rPr lang="it-IT"/>
              <a:t>2016;22:400–9; </a:t>
            </a:r>
            <a:r>
              <a:t/>
            </a:r>
            <a:br/>
            <a:r>
              <a:rPr lang="it-IT"/>
              <a:t>Richardson PG et al. </a:t>
            </a:r>
            <a:r>
              <a:rPr lang="it-IT" i="1" dirty="0"/>
              <a:t>Expert Opin Drug Saf</a:t>
            </a:r>
            <a:r>
              <a:rPr lang="it-IT"/>
              <a:t> 2013;12:123–36; </a:t>
            </a:r>
            <a:r>
              <a:t/>
            </a:r>
            <a:br/>
            <a:r>
              <a:rPr lang="it-IT"/>
              <a:t>Mohty M et al. </a:t>
            </a:r>
            <a:r>
              <a:rPr lang="it-IT" i="1" dirty="0"/>
              <a:t>Bone Marrow Transplant </a:t>
            </a:r>
            <a:r>
              <a:rPr lang="it-IT"/>
              <a:t>2016;51:906–12</a:t>
            </a:r>
          </a:p>
        </p:txBody>
      </p:sp>
      <p:sp>
        <p:nvSpPr>
          <p:cNvPr id="4" name="Text Placeholder 3"/>
          <p:cNvSpPr>
            <a:spLocks noGrp="1"/>
          </p:cNvSpPr>
          <p:nvPr>
            <p:ph type="body" sz="quarter" idx="11"/>
          </p:nvPr>
        </p:nvSpPr>
        <p:spPr/>
        <p:txBody>
          <a:bodyPr/>
          <a:lstStyle/>
          <a:p>
            <a:r>
              <a:rPr lang="it-IT" dirty="0"/>
              <a:t>HSCT, trapianto di cellule staminali ematopoietiche</a:t>
            </a:r>
          </a:p>
        </p:txBody>
      </p:sp>
      <p:pic>
        <p:nvPicPr>
          <p:cNvPr id="1027" name="Picture 3" descr="T:\FROM STUDIO\SylviaY\istock images\iStock_000001927127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25597" y="2459317"/>
            <a:ext cx="2801720" cy="302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56502" y="5609961"/>
            <a:ext cx="2939910" cy="830997"/>
          </a:xfrm>
          <a:prstGeom prst="rect">
            <a:avLst/>
          </a:prstGeom>
          <a:noFill/>
        </p:spPr>
        <p:txBody>
          <a:bodyPr wrap="square" rtlCol="0">
            <a:spAutoFit/>
          </a:bodyPr>
          <a:lstStyle/>
          <a:p>
            <a:pPr algn="ctr"/>
            <a:r>
              <a:rPr lang="it-IT" sz="1200" dirty="0">
                <a:latin typeface="Arial" pitchFamily="34" charset="0"/>
                <a:cs typeface="Arial" pitchFamily="34" charset="0"/>
              </a:rPr>
              <a:t>Sezione istologica del fegato, osservata al microscopio. I vasi sanguigni sono mostrati in rosso, i nuclei delle cellule </a:t>
            </a:r>
            <a:br>
              <a:rPr lang="it-IT" sz="1200" dirty="0">
                <a:latin typeface="Arial" pitchFamily="34" charset="0"/>
                <a:cs typeface="Arial" pitchFamily="34" charset="0"/>
              </a:rPr>
            </a:br>
            <a:r>
              <a:rPr lang="it-IT" sz="1200" dirty="0">
                <a:latin typeface="Arial" pitchFamily="34" charset="0"/>
                <a:cs typeface="Arial" pitchFamily="34" charset="0"/>
              </a:rPr>
              <a:t>in blu e il citoplasma in rosa</a:t>
            </a:r>
          </a:p>
        </p:txBody>
      </p:sp>
      <p:sp>
        <p:nvSpPr>
          <p:cNvPr id="9" name="Content Placeholder 2"/>
          <p:cNvSpPr txBox="1">
            <a:spLocks/>
          </p:cNvSpPr>
          <p:nvPr/>
        </p:nvSpPr>
        <p:spPr>
          <a:xfrm>
            <a:off x="179511" y="1390330"/>
            <a:ext cx="11725151" cy="856692"/>
          </a:xfrm>
          <a:prstGeom prst="round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it-IT" sz="2000" dirty="0">
                <a:solidFill>
                  <a:schemeClr val="tx1"/>
                </a:solidFill>
              </a:rPr>
              <a:t>La VOD, chiamata anche sindrome da ostruzione sinusoidale, è una complicanza dell'HSCT potenzialmente letale che si verifica nel 10-15% dei pazienti adulti HSCT</a:t>
            </a:r>
            <a:endParaRPr kumimoji="0" lang="it-IT" sz="2000" b="0" i="0" u="none" strike="noStrike" kern="1200" cap="none" spc="0" normalizeH="0" baseline="0" noProof="0" dirty="0">
              <a:ln>
                <a:noFill/>
              </a:ln>
              <a:solidFill>
                <a:schemeClr val="tx1"/>
              </a:solidFill>
              <a:effectLst/>
              <a:uLnTx/>
              <a:uFillTx/>
            </a:endParaRPr>
          </a:p>
        </p:txBody>
      </p:sp>
      <p:grpSp>
        <p:nvGrpSpPr>
          <p:cNvPr id="11" name="Group 10"/>
          <p:cNvGrpSpPr/>
          <p:nvPr/>
        </p:nvGrpSpPr>
        <p:grpSpPr>
          <a:xfrm>
            <a:off x="6741209" y="2708920"/>
            <a:ext cx="2197086" cy="369332"/>
            <a:chOff x="1508759" y="4551330"/>
            <a:chExt cx="1825447" cy="369332"/>
          </a:xfrm>
        </p:grpSpPr>
        <p:sp>
          <p:nvSpPr>
            <p:cNvPr id="12" name="TextBox 11">
              <a:hlinkClick r:id="rId5" action="ppaction://hlinkpres?slideindex=4&amp;slidetitle=Modulo 1:  Il trapianto di cellule  staminali ematopoietiche"/>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a:ea typeface="+mn-ea"/>
                  <a:cs typeface="+mn-cs"/>
                </a:rPr>
                <a:t>Link al Modulo 1</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5109" y="4610266"/>
              <a:ext cx="251460" cy="251460"/>
            </a:xfrm>
            <a:prstGeom prst="rect">
              <a:avLst/>
            </a:prstGeom>
            <a:noFill/>
          </p:spPr>
        </p:pic>
      </p:grpSp>
      <p:pic>
        <p:nvPicPr>
          <p:cNvPr id="14" name="Picture 13">
            <a:hlinkClick r:id="" action="ppaction://customshow?id=0&amp;return=true"/>
          </p:cNvPr>
          <p:cNvPicPr>
            <a:picLocks noChangeAspect="1"/>
          </p:cNvPicPr>
          <p:nvPr/>
        </p:nvPicPr>
        <p:blipFill>
          <a:blip r:embed="rId7">
            <a:clrChange>
              <a:clrFrom>
                <a:srgbClr val="FFFFFF"/>
              </a:clrFrom>
              <a:clrTo>
                <a:srgbClr val="FFFFFF">
                  <a:alpha val="0"/>
                </a:srgbClr>
              </a:clrTo>
            </a:clrChange>
            <a:duotone>
              <a:srgbClr val="00979E">
                <a:shade val="45000"/>
                <a:satMod val="135000"/>
              </a:srgbClr>
              <a:prstClr val="white"/>
            </a:duotone>
          </a:blip>
          <a:stretch>
            <a:fillRect/>
          </a:stretch>
        </p:blipFill>
        <p:spPr>
          <a:xfrm>
            <a:off x="5588537" y="660329"/>
            <a:ext cx="324000" cy="324000"/>
          </a:xfrm>
          <a:prstGeom prst="rect">
            <a:avLst/>
          </a:prstGeom>
        </p:spPr>
      </p:pic>
    </p:spTree>
    <p:custDataLst>
      <p:tags r:id="rId1"/>
    </p:custDataLst>
    <p:extLst>
      <p:ext uri="{BB962C8B-B14F-4D97-AF65-F5344CB8AC3E}">
        <p14:creationId xmlns:p14="http://schemas.microsoft.com/office/powerpoint/2010/main" val="76607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5873541" y="2928977"/>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nvGrpSpPr>
          <p:cNvPr id="40" name="Group 39"/>
          <p:cNvGrpSpPr/>
          <p:nvPr/>
        </p:nvGrpSpPr>
        <p:grpSpPr>
          <a:xfrm flipV="1">
            <a:off x="3098133" y="3923965"/>
            <a:ext cx="5541050" cy="329764"/>
            <a:chOff x="1392087" y="3444237"/>
            <a:chExt cx="5541050" cy="329764"/>
          </a:xfrm>
          <a:effectLst/>
        </p:grpSpPr>
        <p:cxnSp>
          <p:nvCxnSpPr>
            <p:cNvPr id="41" name="Straight Connector 40"/>
            <p:cNvCxnSpPr/>
            <p:nvPr/>
          </p:nvCxnSpPr>
          <p:spPr>
            <a:xfrm>
              <a:off x="1392087" y="3462883"/>
              <a:ext cx="5541050" cy="0"/>
            </a:xfrm>
            <a:prstGeom prst="line">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a:off x="1392087" y="3449816"/>
              <a:ext cx="0" cy="318903"/>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3260750" y="3444237"/>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a:off x="5085823"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6933137"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p:txBody>
          <a:bodyPr>
            <a:normAutofit/>
          </a:bodyPr>
          <a:lstStyle/>
          <a:p>
            <a:r>
              <a:rPr lang="en-GB" dirty="0"/>
              <a:t>La </a:t>
            </a:r>
            <a:r>
              <a:rPr lang="en-GB" dirty="0" err="1"/>
              <a:t>fisiopatologia</a:t>
            </a:r>
            <a:r>
              <a:rPr lang="en-GB" dirty="0"/>
              <a:t> del VOD </a:t>
            </a:r>
            <a:r>
              <a:rPr lang="it-IT" dirty="0"/>
              <a:t>è multifattoriale e complessa</a:t>
            </a:r>
          </a:p>
        </p:txBody>
      </p:sp>
      <p:sp>
        <p:nvSpPr>
          <p:cNvPr id="4" name="Text Placeholder 3"/>
          <p:cNvSpPr>
            <a:spLocks noGrp="1"/>
          </p:cNvSpPr>
          <p:nvPr>
            <p:ph type="body" sz="quarter" idx="10"/>
          </p:nvPr>
        </p:nvSpPr>
        <p:spPr>
          <a:xfrm>
            <a:off x="98778" y="6230453"/>
            <a:ext cx="7296151" cy="553998"/>
          </a:xfrm>
        </p:spPr>
        <p:txBody>
          <a:bodyPr wrap="square" anchor="b" anchorCtr="0">
            <a:spAutoFit/>
          </a:bodyPr>
          <a:lstStyle/>
          <a:p>
            <a:pPr marL="0" indent="0">
              <a:buNone/>
            </a:pPr>
            <a:r>
              <a:rPr lang="it-IT" sz="1000" dirty="0"/>
              <a:t>Richardson PG et al. </a:t>
            </a:r>
            <a:r>
              <a:rPr lang="it-IT" sz="1000" i="1" dirty="0"/>
              <a:t>Expert Opin Drug Saf</a:t>
            </a:r>
            <a:r>
              <a:rPr lang="it-IT" dirty="0"/>
              <a:t> </a:t>
            </a:r>
            <a:r>
              <a:rPr lang="it-IT" sz="1000" dirty="0"/>
              <a:t>2013;12:123–36; </a:t>
            </a:r>
            <a:r>
              <a:rPr dirty="0"/>
              <a:t/>
            </a:r>
            <a:br>
              <a:rPr dirty="0"/>
            </a:br>
            <a:r>
              <a:rPr lang="it-IT" sz="1000" dirty="0"/>
              <a:t>Coppell JA et al. </a:t>
            </a:r>
            <a:r>
              <a:rPr lang="it-IT" sz="1000" i="1" dirty="0"/>
              <a:t>Blood Rev </a:t>
            </a:r>
            <a:r>
              <a:rPr lang="it-IT" sz="1000" dirty="0"/>
              <a:t>2003;17:63–70; </a:t>
            </a:r>
            <a:br>
              <a:rPr lang="it-IT" sz="1000" dirty="0"/>
            </a:br>
            <a:r>
              <a:rPr lang="it-IT" sz="1000" dirty="0"/>
              <a:t>Carreras E et al. </a:t>
            </a:r>
            <a:r>
              <a:rPr lang="it-IT" sz="1000" i="1" dirty="0"/>
              <a:t>Bone Marrow Transplant </a:t>
            </a:r>
            <a:r>
              <a:rPr lang="it-IT" sz="1000" dirty="0"/>
              <a:t>2011;46:1495–502</a:t>
            </a:r>
          </a:p>
        </p:txBody>
      </p:sp>
      <p:sp>
        <p:nvSpPr>
          <p:cNvPr id="14" name="Text Placeholder 13"/>
          <p:cNvSpPr>
            <a:spLocks noGrp="1"/>
          </p:cNvSpPr>
          <p:nvPr>
            <p:ph type="body" sz="quarter" idx="11"/>
          </p:nvPr>
        </p:nvSpPr>
        <p:spPr/>
        <p:txBody>
          <a:bodyPr/>
          <a:lstStyle/>
          <a:p>
            <a:r>
              <a:rPr lang="en-GB" dirty="0"/>
              <a:t>VOD, </a:t>
            </a:r>
            <a:r>
              <a:rPr lang="en-GB" dirty="0" err="1"/>
              <a:t>malattia</a:t>
            </a:r>
            <a:r>
              <a:rPr lang="en-GB" dirty="0"/>
              <a:t> veno-</a:t>
            </a:r>
            <a:r>
              <a:rPr lang="en-GB" dirty="0" err="1"/>
              <a:t>occlusiva</a:t>
            </a:r>
            <a:endParaRPr lang="en-GB" dirty="0"/>
          </a:p>
        </p:txBody>
      </p:sp>
      <p:sp>
        <p:nvSpPr>
          <p:cNvPr id="5" name="Rounded Rectangle 4"/>
          <p:cNvSpPr/>
          <p:nvPr/>
        </p:nvSpPr>
        <p:spPr>
          <a:xfrm>
            <a:off x="4275868" y="2472665"/>
            <a:ext cx="3207356"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rPr>
              <a:t>Attivazione di </a:t>
            </a:r>
            <a:r>
              <a:rPr lang="en-GB" sz="1600" dirty="0" err="1">
                <a:latin typeface="Arial" pitchFamily="34" charset="0"/>
              </a:rPr>
              <a:t>molteplici</a:t>
            </a:r>
            <a:r>
              <a:rPr lang="en-GB" sz="1600" dirty="0">
                <a:latin typeface="Arial" pitchFamily="34" charset="0"/>
              </a:rPr>
              <a:t> vie</a:t>
            </a:r>
          </a:p>
        </p:txBody>
      </p:sp>
      <p:sp>
        <p:nvSpPr>
          <p:cNvPr id="15" name="Down Arrow 14"/>
          <p:cNvSpPr/>
          <p:nvPr/>
        </p:nvSpPr>
        <p:spPr>
          <a:xfrm>
            <a:off x="5738020" y="201688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auto" latinLnBrk="0" hangingPunct="0">
              <a:lnSpc>
                <a:spcPct val="100000"/>
              </a:lnSpc>
              <a:spcBef>
                <a:spcPct val="20000"/>
              </a:spcBef>
              <a:spcAft>
                <a:spcPts val="0"/>
              </a:spcAft>
              <a:buClrTx/>
              <a:buSzTx/>
              <a:buFont typeface="Arial" charset="0"/>
              <a:buNone/>
              <a:tabLst/>
              <a:defRPr/>
            </a:pPr>
            <a:endParaRPr kumimoji="0" lang="en-GB" sz="1600" b="0" i="0" u="none" strike="noStrike" kern="1200" cap="none" spc="0" normalizeH="0" baseline="0" noProof="0">
              <a:ln>
                <a:noFill/>
              </a:ln>
              <a:solidFill>
                <a:prstClr val="white"/>
              </a:solidFill>
              <a:effectLst/>
              <a:uLnTx/>
              <a:uFillTx/>
              <a:latin typeface="Arial" pitchFamily="34" charset="0"/>
              <a:ea typeface="ＭＳ Ｐゴシック"/>
              <a:cs typeface="Arial" pitchFamily="34" charset="0"/>
            </a:endParaRPr>
          </a:p>
        </p:txBody>
      </p:sp>
      <p:sp>
        <p:nvSpPr>
          <p:cNvPr id="24" name="Rounded Rectangle 23"/>
          <p:cNvSpPr/>
          <p:nvPr/>
        </p:nvSpPr>
        <p:spPr>
          <a:xfrm>
            <a:off x="5103868" y="5540506"/>
            <a:ext cx="1537816" cy="532800"/>
          </a:xfrm>
          <a:prstGeom prst="roundRect">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auto" latinLnBrk="0" hangingPunct="0">
              <a:lnSpc>
                <a:spcPct val="100000"/>
              </a:lnSpc>
              <a:spcBef>
                <a:spcPct val="20000"/>
              </a:spcBef>
              <a:spcAft>
                <a:spcPts val="0"/>
              </a:spcAft>
              <a:buClrTx/>
              <a:buSzTx/>
              <a:buFont typeface="Arial" charset="0"/>
              <a:buNone/>
              <a:tabLst/>
              <a:defRPr/>
            </a:pPr>
            <a:r>
              <a:rPr kumimoji="0" lang="it-IT" sz="1600" b="1" i="0" u="none" strike="noStrike" kern="1200" cap="none" spc="0" normalizeH="0" baseline="0" noProof="0" dirty="0">
                <a:ln>
                  <a:noFill/>
                </a:ln>
                <a:solidFill>
                  <a:prstClr val="white"/>
                </a:solidFill>
                <a:effectLst/>
                <a:uLnTx/>
                <a:uFillTx/>
                <a:latin typeface="Arial" pitchFamily="34" charset="0"/>
                <a:ea typeface="+mn-ea"/>
                <a:cs typeface="+mn-cs"/>
              </a:rPr>
              <a:t>VOD</a:t>
            </a:r>
          </a:p>
        </p:txBody>
      </p:sp>
      <p:sp>
        <p:nvSpPr>
          <p:cNvPr id="28" name="Down Arrow 27"/>
          <p:cNvSpPr/>
          <p:nvPr/>
        </p:nvSpPr>
        <p:spPr>
          <a:xfrm>
            <a:off x="5731249" y="508586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auto" latinLnBrk="0" hangingPunct="0">
              <a:lnSpc>
                <a:spcPct val="100000"/>
              </a:lnSpc>
              <a:spcBef>
                <a:spcPct val="20000"/>
              </a:spcBef>
              <a:spcAft>
                <a:spcPts val="0"/>
              </a:spcAft>
              <a:buClrTx/>
              <a:buSzTx/>
              <a:buFont typeface="Arial" charset="0"/>
              <a:buNone/>
              <a:tabLst/>
              <a:defRPr/>
            </a:pPr>
            <a:endParaRPr kumimoji="0" lang="en-GB" sz="1600" b="0" i="0" u="none" strike="noStrike" kern="1200" cap="none" spc="0" normalizeH="0" baseline="0" noProof="0">
              <a:ln>
                <a:noFill/>
              </a:ln>
              <a:solidFill>
                <a:prstClr val="white"/>
              </a:solidFill>
              <a:effectLst/>
              <a:uLnTx/>
              <a:uFillTx/>
              <a:latin typeface="Arial" pitchFamily="34" charset="0"/>
              <a:ea typeface="ＭＳ Ｐゴシック"/>
              <a:cs typeface="Arial" pitchFamily="34" charset="0"/>
            </a:endParaRPr>
          </a:p>
        </p:txBody>
      </p:sp>
      <p:grpSp>
        <p:nvGrpSpPr>
          <p:cNvPr id="13" name="Group 12"/>
          <p:cNvGrpSpPr/>
          <p:nvPr/>
        </p:nvGrpSpPr>
        <p:grpSpPr>
          <a:xfrm>
            <a:off x="7755019" y="3533339"/>
            <a:ext cx="1744888" cy="542522"/>
            <a:chOff x="6074761" y="3768720"/>
            <a:chExt cx="1744888" cy="542522"/>
          </a:xfrm>
          <a:solidFill>
            <a:schemeClr val="accent1"/>
          </a:solidFill>
        </p:grpSpPr>
        <p:sp>
          <p:nvSpPr>
            <p:cNvPr id="7" name="Rounded Rectangle 6"/>
            <p:cNvSpPr/>
            <p:nvPr/>
          </p:nvSpPr>
          <p:spPr>
            <a:xfrm>
              <a:off x="6074761" y="3768720"/>
              <a:ext cx="1744888"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err="1">
                  <a:latin typeface="Arial" pitchFamily="34" charset="0"/>
                </a:rPr>
                <a:t>Struttura</a:t>
              </a:r>
              <a:r>
                <a:rPr lang="en-GB" sz="1600" dirty="0">
                  <a:latin typeface="Arial" pitchFamily="34" charset="0"/>
                </a:rPr>
                <a:t> </a:t>
              </a:r>
              <a:r>
                <a:rPr lang="en-GB" sz="1600" dirty="0" err="1">
                  <a:latin typeface="Arial" pitchFamily="34" charset="0"/>
                </a:rPr>
                <a:t>citoscheletrica</a:t>
              </a:r>
              <a:endParaRPr lang="en-GB" sz="1600" dirty="0">
                <a:latin typeface="Arial" pitchFamily="34" charset="0"/>
              </a:endParaRPr>
            </a:p>
          </p:txBody>
        </p:sp>
        <p:cxnSp>
          <p:nvCxnSpPr>
            <p:cNvPr id="30" name="Straight Arrow Connector 29"/>
            <p:cNvCxnSpPr/>
            <p:nvPr/>
          </p:nvCxnSpPr>
          <p:spPr>
            <a:xfrm>
              <a:off x="6204519"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908152" y="3533339"/>
            <a:ext cx="1743994" cy="542522"/>
            <a:chOff x="4302922" y="3768720"/>
            <a:chExt cx="1743994" cy="542522"/>
          </a:xfrm>
          <a:solidFill>
            <a:schemeClr val="accent1"/>
          </a:solidFill>
        </p:grpSpPr>
        <p:sp>
          <p:nvSpPr>
            <p:cNvPr id="6" name="Rounded Rectangle 5"/>
            <p:cNvSpPr/>
            <p:nvPr/>
          </p:nvSpPr>
          <p:spPr>
            <a:xfrm>
              <a:off x="4302922"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kumimoji="0" lang="it-IT" sz="1600" b="0" i="0" u="none" strike="noStrike" kern="1200" cap="none" spc="0" normalizeH="0" baseline="0" noProof="0" dirty="0">
                  <a:ln>
                    <a:noFill/>
                  </a:ln>
                  <a:solidFill>
                    <a:prstClr val="white"/>
                  </a:solidFill>
                  <a:effectLst/>
                  <a:uLnTx/>
                  <a:uFillTx/>
                  <a:latin typeface="Arial" pitchFamily="34" charset="0"/>
                  <a:ea typeface="+mn-ea"/>
                  <a:cs typeface="+mn-cs"/>
                </a:rPr>
                <a:t>  </a:t>
              </a:r>
              <a:r>
                <a:rPr lang="en-GB" sz="1600" dirty="0" err="1">
                  <a:latin typeface="Arial" pitchFamily="34" charset="0"/>
                </a:rPr>
                <a:t>Infiammazione</a:t>
              </a:r>
              <a:endParaRPr lang="en-GB" sz="1600" dirty="0">
                <a:latin typeface="Arial" pitchFamily="34" charset="0"/>
              </a:endParaRPr>
            </a:p>
          </p:txBody>
        </p:sp>
        <p:cxnSp>
          <p:nvCxnSpPr>
            <p:cNvPr id="31" name="Straight Arrow Connector 30"/>
            <p:cNvCxnSpPr/>
            <p:nvPr/>
          </p:nvCxnSpPr>
          <p:spPr>
            <a:xfrm flipV="1">
              <a:off x="4455258" y="386719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214416" y="3533339"/>
            <a:ext cx="1743994" cy="542522"/>
            <a:chOff x="618566" y="3768720"/>
            <a:chExt cx="1743994" cy="542522"/>
          </a:xfrm>
          <a:solidFill>
            <a:schemeClr val="accent1"/>
          </a:solidFill>
        </p:grpSpPr>
        <p:sp>
          <p:nvSpPr>
            <p:cNvPr id="23" name="Rounded Rectangle 22"/>
            <p:cNvSpPr/>
            <p:nvPr/>
          </p:nvSpPr>
          <p:spPr>
            <a:xfrm>
              <a:off x="618566"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Arial" pitchFamily="34" charset="0"/>
                  <a:ea typeface="+mn-ea"/>
                  <a:cs typeface="+mn-cs"/>
                </a:rPr>
                <a:t>  Trombosi</a:t>
              </a:r>
            </a:p>
          </p:txBody>
        </p:sp>
        <p:cxnSp>
          <p:nvCxnSpPr>
            <p:cNvPr id="29" name="Straight Arrow Connector 28"/>
            <p:cNvCxnSpPr/>
            <p:nvPr/>
          </p:nvCxnSpPr>
          <p:spPr>
            <a:xfrm flipV="1">
              <a:off x="902115"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061284" y="3533339"/>
            <a:ext cx="1743994" cy="542522"/>
            <a:chOff x="2531084" y="3768720"/>
            <a:chExt cx="1743994" cy="542522"/>
          </a:xfrm>
          <a:solidFill>
            <a:schemeClr val="accent1"/>
          </a:solidFill>
        </p:grpSpPr>
        <p:sp>
          <p:nvSpPr>
            <p:cNvPr id="33" name="Rounded Rectangle 32"/>
            <p:cNvSpPr/>
            <p:nvPr/>
          </p:nvSpPr>
          <p:spPr>
            <a:xfrm>
              <a:off x="2531084"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Arial" pitchFamily="34" charset="0"/>
                  <a:ea typeface="+mn-ea"/>
                  <a:cs typeface="+mn-cs"/>
                </a:rPr>
                <a:t>   Fibrinolisi</a:t>
              </a:r>
            </a:p>
          </p:txBody>
        </p:sp>
        <p:cxnSp>
          <p:nvCxnSpPr>
            <p:cNvPr id="35" name="Straight Arrow Connector 34"/>
            <p:cNvCxnSpPr/>
            <p:nvPr/>
          </p:nvCxnSpPr>
          <p:spPr>
            <a:xfrm>
              <a:off x="2820681" y="387891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077869" y="3208856"/>
            <a:ext cx="5549594" cy="329764"/>
            <a:chOff x="1383543" y="3444237"/>
            <a:chExt cx="5549594" cy="329764"/>
          </a:xfrm>
          <a:effectLst/>
        </p:grpSpPr>
        <p:cxnSp>
          <p:nvCxnSpPr>
            <p:cNvPr id="17" name="Straight Connector 16"/>
            <p:cNvCxnSpPr/>
            <p:nvPr/>
          </p:nvCxnSpPr>
          <p:spPr>
            <a:xfrm>
              <a:off x="1392087" y="3462883"/>
              <a:ext cx="5541050" cy="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138354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3260750" y="3444237"/>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508582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6933137"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cxnSp>
        <p:nvCxnSpPr>
          <p:cNvPr id="46" name="Straight Arrow Connector 45"/>
          <p:cNvCxnSpPr/>
          <p:nvPr/>
        </p:nvCxnSpPr>
        <p:spPr>
          <a:xfrm>
            <a:off x="5873541" y="4246100"/>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sp>
        <p:nvSpPr>
          <p:cNvPr id="8" name="Rounded Rectangle 7"/>
          <p:cNvSpPr/>
          <p:nvPr/>
        </p:nvSpPr>
        <p:spPr>
          <a:xfrm>
            <a:off x="4275868" y="4541242"/>
            <a:ext cx="3205914"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buFont typeface="Arial" charset="0"/>
              <a:buNone/>
              <a:defRPr/>
            </a:pPr>
            <a:r>
              <a:rPr lang="en-GB" sz="1600" dirty="0" err="1">
                <a:solidFill>
                  <a:schemeClr val="bg1"/>
                </a:solidFill>
                <a:latin typeface="Arial" pitchFamily="34" charset="0"/>
              </a:rPr>
              <a:t>Restringimento</a:t>
            </a:r>
            <a:r>
              <a:rPr lang="en-GB" sz="1600" dirty="0">
                <a:solidFill>
                  <a:schemeClr val="bg1"/>
                </a:solidFill>
                <a:latin typeface="Arial" pitchFamily="34" charset="0"/>
              </a:rPr>
              <a:t> </a:t>
            </a:r>
            <a:r>
              <a:rPr lang="en-GB" sz="1600" dirty="0" err="1">
                <a:solidFill>
                  <a:schemeClr val="bg1"/>
                </a:solidFill>
                <a:latin typeface="Arial" pitchFamily="34" charset="0"/>
              </a:rPr>
              <a:t>dei</a:t>
            </a:r>
            <a:r>
              <a:rPr lang="en-GB" sz="1600" dirty="0">
                <a:solidFill>
                  <a:schemeClr val="bg1"/>
                </a:solidFill>
                <a:latin typeface="Arial" pitchFamily="34" charset="0"/>
              </a:rPr>
              <a:t> </a:t>
            </a:r>
            <a:r>
              <a:rPr lang="en-GB" sz="1600" dirty="0" err="1">
                <a:solidFill>
                  <a:schemeClr val="bg1"/>
                </a:solidFill>
                <a:latin typeface="Arial" pitchFamily="34" charset="0"/>
              </a:rPr>
              <a:t>sinusoidi</a:t>
            </a:r>
            <a:endParaRPr lang="en-GB" sz="1600" dirty="0">
              <a:solidFill>
                <a:schemeClr val="bg1"/>
              </a:solidFill>
              <a:latin typeface="Arial" pitchFamily="34" charset="0"/>
            </a:endParaRPr>
          </a:p>
        </p:txBody>
      </p:sp>
      <p:sp>
        <p:nvSpPr>
          <p:cNvPr id="9" name="Rounded Rectangle 8"/>
          <p:cNvSpPr/>
          <p:nvPr/>
        </p:nvSpPr>
        <p:spPr>
          <a:xfrm>
            <a:off x="4275868" y="1473265"/>
            <a:ext cx="3207356" cy="532694"/>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it-IT" sz="1600" dirty="0">
                <a:latin typeface="Arial" pitchFamily="34" charset="0"/>
                <a:cs typeface="Arial" pitchFamily="34" charset="0"/>
              </a:rPr>
              <a:t>Danno delle cellule endoteliali </a:t>
            </a:r>
            <a:br>
              <a:rPr lang="it-IT" sz="1600" dirty="0">
                <a:latin typeface="Arial" pitchFamily="34" charset="0"/>
                <a:cs typeface="Arial" pitchFamily="34" charset="0"/>
              </a:rPr>
            </a:br>
            <a:r>
              <a:rPr lang="it-IT" sz="1600" dirty="0">
                <a:latin typeface="Arial" pitchFamily="34" charset="0"/>
                <a:cs typeface="Arial" pitchFamily="34" charset="0"/>
              </a:rPr>
              <a:t>e degli epatociti</a:t>
            </a:r>
          </a:p>
        </p:txBody>
      </p:sp>
    </p:spTree>
    <p:custDataLst>
      <p:tags r:id="rId1"/>
    </p:custDataLst>
    <p:extLst>
      <p:ext uri="{BB962C8B-B14F-4D97-AF65-F5344CB8AC3E}">
        <p14:creationId xmlns:p14="http://schemas.microsoft.com/office/powerpoint/2010/main" val="1948656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MyKE - Blue">
      <a:dk1>
        <a:srgbClr val="000000"/>
      </a:dk1>
      <a:lt1>
        <a:sysClr val="window" lastClr="FFFFFF"/>
      </a:lt1>
      <a:dk2>
        <a:srgbClr val="000000"/>
      </a:dk2>
      <a:lt2>
        <a:srgbClr val="EEECE1"/>
      </a:lt2>
      <a:accent1>
        <a:srgbClr val="00979E"/>
      </a:accent1>
      <a:accent2>
        <a:srgbClr val="7B428F"/>
      </a:accent2>
      <a:accent3>
        <a:srgbClr val="96CA12"/>
      </a:accent3>
      <a:accent4>
        <a:srgbClr val="E60060"/>
      </a:accent4>
      <a:accent5>
        <a:srgbClr val="F59E09"/>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Blue">
      <a:dk1>
        <a:srgbClr val="000000"/>
      </a:dk1>
      <a:lt1>
        <a:sysClr val="window" lastClr="FFFFFF"/>
      </a:lt1>
      <a:dk2>
        <a:srgbClr val="000000"/>
      </a:dk2>
      <a:lt2>
        <a:srgbClr val="EEECE1"/>
      </a:lt2>
      <a:accent1>
        <a:srgbClr val="00979E"/>
      </a:accent1>
      <a:accent2>
        <a:srgbClr val="7B428F"/>
      </a:accent2>
      <a:accent3>
        <a:srgbClr val="96CA12"/>
      </a:accent3>
      <a:accent4>
        <a:srgbClr val="E60060"/>
      </a:accent4>
      <a:accent5>
        <a:srgbClr val="F59E09"/>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MyKE - Green">
      <a:dk1>
        <a:srgbClr val="000000"/>
      </a:dk1>
      <a:lt1>
        <a:sysClr val="window" lastClr="FFFFFF"/>
      </a:lt1>
      <a:dk2>
        <a:srgbClr val="000000"/>
      </a:dk2>
      <a:lt2>
        <a:srgbClr val="EEECE1"/>
      </a:lt2>
      <a:accent1>
        <a:srgbClr val="96CA12"/>
      </a:accent1>
      <a:accent2>
        <a:srgbClr val="E60060"/>
      </a:accent2>
      <a:accent3>
        <a:srgbClr val="F59E09"/>
      </a:accent3>
      <a:accent4>
        <a:srgbClr val="00979E"/>
      </a:accent4>
      <a:accent5>
        <a:srgbClr val="7B428F"/>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57D3CC5-FCF9-4F0E-9F12-65878B63739E}"/>
</file>

<file path=customXml/itemProps2.xml><?xml version="1.0" encoding="utf-8"?>
<ds:datastoreItem xmlns:ds="http://schemas.openxmlformats.org/officeDocument/2006/customXml" ds:itemID="{9B3B4E31-DC6A-429E-943D-C6504C7EB7F3}"/>
</file>

<file path=customXml/itemProps3.xml><?xml version="1.0" encoding="utf-8"?>
<ds:datastoreItem xmlns:ds="http://schemas.openxmlformats.org/officeDocument/2006/customXml" ds:itemID="{EA3B4B8E-1335-4C71-8FA5-E7A357FE3105}"/>
</file>

<file path=docProps/app.xml><?xml version="1.0" encoding="utf-8"?>
<Properties xmlns="http://schemas.openxmlformats.org/officeDocument/2006/extended-properties" xmlns:vt="http://schemas.openxmlformats.org/officeDocument/2006/docPropsVTypes">
  <Template>blank</Template>
  <TotalTime>0</TotalTime>
  <Words>2103</Words>
  <Application>Microsoft Office PowerPoint</Application>
  <PresentationFormat>Widescreen</PresentationFormat>
  <Paragraphs>286</Paragraphs>
  <Slides>28</Slides>
  <Notes>9</Notes>
  <HiddenSlides>8</HiddenSlides>
  <MMClips>0</MMClips>
  <ScaleCrop>false</ScaleCrop>
  <HeadingPairs>
    <vt:vector size="8" baseType="variant">
      <vt:variant>
        <vt:lpstr>Fonts Used</vt:lpstr>
      </vt:variant>
      <vt:variant>
        <vt:i4>4</vt:i4>
      </vt:variant>
      <vt:variant>
        <vt:lpstr>Theme</vt:lpstr>
      </vt:variant>
      <vt:variant>
        <vt:i4>4</vt:i4>
      </vt:variant>
      <vt:variant>
        <vt:lpstr>Slide Titles</vt:lpstr>
      </vt:variant>
      <vt:variant>
        <vt:i4>28</vt:i4>
      </vt:variant>
      <vt:variant>
        <vt:lpstr>Custom Shows</vt:lpstr>
      </vt:variant>
      <vt:variant>
        <vt:i4>8</vt:i4>
      </vt:variant>
    </vt:vector>
  </HeadingPairs>
  <TitlesOfParts>
    <vt:vector size="44" baseType="lpstr">
      <vt:lpstr>Arial Unicode MS</vt:lpstr>
      <vt:lpstr>ＭＳ Ｐゴシック</vt:lpstr>
      <vt:lpstr>Arial</vt:lpstr>
      <vt:lpstr>Calibri</vt:lpstr>
      <vt:lpstr>blank</vt:lpstr>
      <vt:lpstr>1_blank</vt:lpstr>
      <vt:lpstr>2_blank</vt:lpstr>
      <vt:lpstr>3_blank</vt:lpstr>
      <vt:lpstr>La gestione attiva della malattia veno-occlusiva (VOD) </vt:lpstr>
      <vt:lpstr>Indice</vt:lpstr>
      <vt:lpstr>Modalità di utilizzo dei moduli del programma di apprendimento della malattia veno-occlusiva (VOD)</vt:lpstr>
      <vt:lpstr>Modulo 2:  Fisiopatologia della malattia veno-occlusiva</vt:lpstr>
      <vt:lpstr>Obiettivi di apprendimento</vt:lpstr>
      <vt:lpstr>Complicanze precoci dell'HSCT: sindromi dell'endotelio vascolare</vt:lpstr>
      <vt:lpstr>Le sindromi endoteliali vascolari precoci successive all'HSCT hanno una patogenesi comune</vt:lpstr>
      <vt:lpstr>Il danno endoteliale vascolare in sede epatica: malattia veno-occlusiva (VOD)</vt:lpstr>
      <vt:lpstr>La fisiopatologia del VOD è multifattoriale e complessa</vt:lpstr>
      <vt:lpstr>1. La tossicità cellulare arrecata dalla chemioterapia lede le pareti dei sinusoidi epatici</vt:lpstr>
      <vt:lpstr>2. L'attivazione delle cellule endoteliali sinusoidali può attivare molteplici vie, portando all'infiammazione e al restringimento dei sinusoidi</vt:lpstr>
      <vt:lpstr>3. La VOD è caratterizzata dall'aumento della formazione di coaguli e dalla riduzione della loro disgregazione</vt:lpstr>
      <vt:lpstr>La VOD potrebbe verificarsi anche dopo 21 giorni successivi all'HSCT</vt:lpstr>
      <vt:lpstr>Riepilogo della fisiopatologia della VOD</vt:lpstr>
      <vt:lpstr>Domande di autovalutazione</vt:lpstr>
      <vt:lpstr>Domande di autovalutazione</vt:lpstr>
      <vt:lpstr>Domande di autovalutazione</vt:lpstr>
      <vt:lpstr>Domande di autovalutazione</vt:lpstr>
      <vt:lpstr>Domande di autovalutazione</vt:lpstr>
      <vt:lpstr>Domande di autovalutazione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VOD è una complicanza importante  che richiede un intervento</vt:lpstr>
      <vt:lpstr>Custom Show 1</vt:lpstr>
      <vt:lpstr>question 1</vt:lpstr>
      <vt:lpstr>question 2</vt:lpstr>
      <vt:lpstr>question 3</vt:lpstr>
      <vt:lpstr>question 4</vt:lpstr>
      <vt:lpstr>question 5</vt:lpstr>
      <vt:lpstr>question 6</vt:lpstr>
      <vt:lpstr>incorrect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2017-02-20T15:49:05Z</dcterms:created>
  <dcterms:modified xsi:type="dcterms:W3CDTF">2017-07-24T10:14:37Z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