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s/slide33.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2.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6" r:id="rId2"/>
  </p:sldMasterIdLst>
  <p:notesMasterIdLst>
    <p:notesMasterId r:id="rId49"/>
  </p:notesMasterIdLst>
  <p:sldIdLst>
    <p:sldId id="363" r:id="rId3"/>
    <p:sldId id="362" r:id="rId4"/>
    <p:sldId id="350" r:id="rId5"/>
    <p:sldId id="256" r:id="rId6"/>
    <p:sldId id="261" r:id="rId7"/>
    <p:sldId id="259" r:id="rId8"/>
    <p:sldId id="277" r:id="rId9"/>
    <p:sldId id="347" r:id="rId10"/>
    <p:sldId id="343" r:id="rId11"/>
    <p:sldId id="282" r:id="rId12"/>
    <p:sldId id="283" r:id="rId13"/>
    <p:sldId id="294" r:id="rId14"/>
    <p:sldId id="267" r:id="rId15"/>
    <p:sldId id="305" r:id="rId16"/>
    <p:sldId id="306" r:id="rId17"/>
    <p:sldId id="308" r:id="rId18"/>
    <p:sldId id="348" r:id="rId19"/>
    <p:sldId id="307" r:id="rId20"/>
    <p:sldId id="313" r:id="rId21"/>
    <p:sldId id="354" r:id="rId22"/>
    <p:sldId id="316" r:id="rId23"/>
    <p:sldId id="315" r:id="rId24"/>
    <p:sldId id="355" r:id="rId25"/>
    <p:sldId id="323" r:id="rId26"/>
    <p:sldId id="324" r:id="rId27"/>
    <p:sldId id="325" r:id="rId28"/>
    <p:sldId id="326" r:id="rId29"/>
    <p:sldId id="349" r:id="rId30"/>
    <p:sldId id="352" r:id="rId31"/>
    <p:sldId id="332" r:id="rId32"/>
    <p:sldId id="333" r:id="rId33"/>
    <p:sldId id="334" r:id="rId34"/>
    <p:sldId id="335" r:id="rId35"/>
    <p:sldId id="340" r:id="rId36"/>
    <p:sldId id="342" r:id="rId37"/>
    <p:sldId id="341" r:id="rId38"/>
    <p:sldId id="337" r:id="rId39"/>
    <p:sldId id="338" r:id="rId40"/>
    <p:sldId id="360" r:id="rId41"/>
    <p:sldId id="353" r:id="rId42"/>
    <p:sldId id="364" r:id="rId43"/>
    <p:sldId id="365" r:id="rId44"/>
    <p:sldId id="366" r:id="rId45"/>
    <p:sldId id="367" r:id="rId46"/>
    <p:sldId id="368" r:id="rId47"/>
    <p:sldId id="369" r:id="rId48"/>
  </p:sldIdLst>
  <p:sldSz cx="12192000" cy="6858000"/>
  <p:notesSz cx="6858000" cy="9144000"/>
  <p:custShowLst>
    <p:custShow name="Pop-up slide 11" id="0">
      <p:sldLst>
        <p:sld r:id="rId43"/>
        <p:sld r:id="rId44"/>
      </p:sldLst>
    </p:custShow>
    <p:custShow name="Pop-up 1" id="1">
      <p:sldLst>
        <p:sld r:id="rId45"/>
      </p:sldLst>
    </p:custShow>
    <p:custShow name="Pop-up 2" id="2">
      <p:sldLst>
        <p:sld r:id="rId48"/>
      </p:sldLst>
    </p:custShow>
    <p:custShow name="Pop-up 3" id="3">
      <p:sldLst>
        <p:sld r:id="rId46"/>
      </p:sldLst>
    </p:custShow>
    <p:custShow name="Pop-up 4" id="4">
      <p:sldLst>
        <p:sld r:id="rId47"/>
      </p:sldLst>
    </p:custShow>
  </p:custShow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7590" userDrawn="1">
          <p15:clr>
            <a:srgbClr val="A4A3A4"/>
          </p15:clr>
        </p15:guide>
        <p15:guide id="7" orient="horz" pos="1162" userDrawn="1">
          <p15:clr>
            <a:srgbClr val="A4A3A4"/>
          </p15:clr>
        </p15:guide>
        <p15:guide id="8" orient="horz" pos="8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0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0060"/>
    <a:srgbClr val="000000"/>
    <a:srgbClr val="232323"/>
    <a:srgbClr val="7F7F7F"/>
    <a:srgbClr val="FFF7FA"/>
    <a:srgbClr val="821725"/>
    <a:srgbClr val="5F5F5F"/>
    <a:srgbClr val="F8F4FA"/>
    <a:srgbClr val="FAF7FB"/>
    <a:srgbClr val="FCF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7" autoAdjust="0"/>
    <p:restoredTop sz="86417" autoAdjust="0"/>
  </p:normalViewPr>
  <p:slideViewPr>
    <p:cSldViewPr>
      <p:cViewPr varScale="1">
        <p:scale>
          <a:sx n="98" d="100"/>
          <a:sy n="98" d="100"/>
        </p:scale>
        <p:origin x="558" y="84"/>
      </p:cViewPr>
      <p:guideLst>
        <p:guide pos="7590"/>
        <p:guide orient="horz" pos="1162"/>
        <p:guide orient="horz" pos="882"/>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5D81E-1207-4135-8922-F39AA654887C}" type="datetimeFigureOut">
              <a:rPr lang="en-GB" smtClean="0"/>
              <a:t>19/09/2017</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DD5A6-42AC-40DC-9C39-1757B3F74648}" type="slidenum">
              <a:rPr lang="en-GB" smtClean="0"/>
              <a:t>‹#›</a:t>
            </a:fld>
            <a:endParaRPr lang="fr-FR"/>
          </a:p>
        </p:txBody>
      </p:sp>
    </p:spTree>
    <p:extLst>
      <p:ext uri="{BB962C8B-B14F-4D97-AF65-F5344CB8AC3E}">
        <p14:creationId xmlns:p14="http://schemas.microsoft.com/office/powerpoint/2010/main" val="161559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8</a:t>
            </a:fld>
            <a:endParaRPr lang="fr-FR"/>
          </a:p>
        </p:txBody>
      </p:sp>
    </p:spTree>
    <p:extLst>
      <p:ext uri="{BB962C8B-B14F-4D97-AF65-F5344CB8AC3E}">
        <p14:creationId xmlns:p14="http://schemas.microsoft.com/office/powerpoint/2010/main" val="208608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10</a:t>
            </a:fld>
            <a:endParaRPr lang="fr-FR"/>
          </a:p>
        </p:txBody>
      </p:sp>
    </p:spTree>
    <p:extLst>
      <p:ext uri="{BB962C8B-B14F-4D97-AF65-F5344CB8AC3E}">
        <p14:creationId xmlns:p14="http://schemas.microsoft.com/office/powerpoint/2010/main" val="3636349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15</a:t>
            </a:fld>
            <a:endParaRPr lang="fr-FR"/>
          </a:p>
        </p:txBody>
      </p:sp>
    </p:spTree>
    <p:extLst>
      <p:ext uri="{BB962C8B-B14F-4D97-AF65-F5344CB8AC3E}">
        <p14:creationId xmlns:p14="http://schemas.microsoft.com/office/powerpoint/2010/main" val="260638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17</a:t>
            </a:fld>
            <a:endParaRPr lang="fr-FR"/>
          </a:p>
        </p:txBody>
      </p:sp>
    </p:spTree>
    <p:extLst>
      <p:ext uri="{BB962C8B-B14F-4D97-AF65-F5344CB8AC3E}">
        <p14:creationId xmlns:p14="http://schemas.microsoft.com/office/powerpoint/2010/main" val="149191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28</a:t>
            </a:fld>
            <a:endParaRPr lang="fr-FR"/>
          </a:p>
        </p:txBody>
      </p:sp>
    </p:spTree>
    <p:extLst>
      <p:ext uri="{BB962C8B-B14F-4D97-AF65-F5344CB8AC3E}">
        <p14:creationId xmlns:p14="http://schemas.microsoft.com/office/powerpoint/2010/main" val="276266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30</a:t>
            </a:fld>
            <a:endParaRPr lang="fr-FR"/>
          </a:p>
        </p:txBody>
      </p:sp>
    </p:spTree>
    <p:extLst>
      <p:ext uri="{BB962C8B-B14F-4D97-AF65-F5344CB8AC3E}">
        <p14:creationId xmlns:p14="http://schemas.microsoft.com/office/powerpoint/2010/main" val="4188717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36</a:t>
            </a:fld>
            <a:endParaRPr lang="fr-FR"/>
          </a:p>
        </p:txBody>
      </p:sp>
    </p:spTree>
    <p:extLst>
      <p:ext uri="{BB962C8B-B14F-4D97-AF65-F5344CB8AC3E}">
        <p14:creationId xmlns:p14="http://schemas.microsoft.com/office/powerpoint/2010/main" val="91027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631D271-75FE-4CA2-99B8-C8BCB78E3186}" type="slidenum">
              <a:rPr lang="en-GB" smtClean="0"/>
              <a:t>40</a:t>
            </a:fld>
            <a:endParaRPr lang="fr-FR"/>
          </a:p>
        </p:txBody>
      </p:sp>
    </p:spTree>
    <p:extLst>
      <p:ext uri="{BB962C8B-B14F-4D97-AF65-F5344CB8AC3E}">
        <p14:creationId xmlns:p14="http://schemas.microsoft.com/office/powerpoint/2010/main" val="3122358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p:cNvSpPr/>
          <p:nvPr userDrawn="1"/>
        </p:nvSpPr>
        <p:spPr>
          <a:xfrm>
            <a:off x="0" y="4653136"/>
            <a:ext cx="12192000"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984" y="5024440"/>
            <a:ext cx="1447639" cy="144763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167762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56623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544137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58778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410911425"/>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hasCustomPrompt="1"/>
          </p:nvPr>
        </p:nvSpPr>
        <p:spPr>
          <a:xfrm>
            <a:off x="963084" y="1844824"/>
            <a:ext cx="10363200" cy="2088232"/>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984" y="206907"/>
            <a:ext cx="1447639" cy="1447639"/>
          </a:xfrm>
          <a:prstGeom prst="rect">
            <a:avLst/>
          </a:prstGeom>
        </p:spPr>
      </p:pic>
    </p:spTree>
    <p:extLst>
      <p:ext uri="{BB962C8B-B14F-4D97-AF65-F5344CB8AC3E}">
        <p14:creationId xmlns:p14="http://schemas.microsoft.com/office/powerpoint/2010/main" val="40348987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36885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32086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01262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8" name="Rectangle 7"/>
          <p:cNvSpPr/>
          <p:nvPr userDrawn="1"/>
        </p:nvSpPr>
        <p:spPr>
          <a:xfrm>
            <a:off x="0" y="3068960"/>
            <a:ext cx="12192000" cy="378904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3493455"/>
            <a:ext cx="11760739" cy="1879761"/>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913" y="188640"/>
            <a:ext cx="2127044" cy="1069825"/>
          </a:xfrm>
          <a:prstGeom prst="rect">
            <a:avLst/>
          </a:prstGeom>
        </p:spPr>
      </p:pic>
    </p:spTree>
    <p:extLst>
      <p:ext uri="{BB962C8B-B14F-4D97-AF65-F5344CB8AC3E}">
        <p14:creationId xmlns:p14="http://schemas.microsoft.com/office/powerpoint/2010/main" val="387122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413773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7" name="Rectangle 6"/>
          <p:cNvSpPr/>
          <p:nvPr userDrawn="1"/>
        </p:nvSpPr>
        <p:spPr>
          <a:xfrm>
            <a:off x="-22577" y="-27386"/>
            <a:ext cx="12214577" cy="4320482"/>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690" y="260648"/>
            <a:ext cx="829323" cy="1676142"/>
          </a:xfrm>
          <a:prstGeom prst="rect">
            <a:avLst/>
          </a:prstGeom>
        </p:spPr>
      </p:pic>
    </p:spTree>
    <p:extLst>
      <p:ext uri="{BB962C8B-B14F-4D97-AF65-F5344CB8AC3E}">
        <p14:creationId xmlns:p14="http://schemas.microsoft.com/office/powerpoint/2010/main" val="3093522865"/>
      </p:ext>
    </p:extLst>
  </p:cSld>
  <p:clrMapOvr>
    <a:masterClrMapping/>
  </p:clrMapOvr>
  <p:extLst mod="1">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t>19/09/2017</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t>‹#›</a:t>
            </a:fld>
            <a:endParaRPr lang="en-GB"/>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2"/>
                </a:gs>
                <a:gs pos="0">
                  <a:schemeClr val="accent1"/>
                </a:gs>
                <a:gs pos="40000">
                  <a:schemeClr val="accent5"/>
                </a:gs>
                <a:gs pos="80000">
                  <a:schemeClr val="accent4"/>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Tree>
    <p:extLst>
      <p:ext uri="{BB962C8B-B14F-4D97-AF65-F5344CB8AC3E}">
        <p14:creationId xmlns:p14="http://schemas.microsoft.com/office/powerpoint/2010/main" val="3316182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152128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19/09/2017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2"/>
                </a:gs>
                <a:gs pos="80000">
                  <a:schemeClr val="accent5"/>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99065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odule%204_&#201;valuation%20et%20prise%20en%20charge%20de%20la%20MVO_FR.pptx#-1,4,Module 4: &#201;valuation et prise en charge de la  maladie vei..."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Module%201_Greffe%20de%20cellules%20souches%20h&#233;matopo&#239;&#233;tiques_FR.pptx#-1,4,Module 1:  Greffe de cellules  souches h&#233;matopo&#239;&#233;tiques" TargetMode="External"/><Relationship Id="rId1" Type="http://schemas.openxmlformats.org/officeDocument/2006/relationships/slideLayout" Target="../slideLayouts/slideLayout7.xml"/><Relationship Id="rId6" Type="http://schemas.openxmlformats.org/officeDocument/2006/relationships/hyperlink" Target="Module%203_Diagnostic%20de%20la%20MVO_FR.pptx#-1,4,Module 3: Diagnostic de la maladie veino-occlusive"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Module%205_Case%20studies%20FINAL%20approved.pptx#-1,4,VOD case studies" TargetMode="External"/><Relationship Id="rId4" Type="http://schemas.openxmlformats.org/officeDocument/2006/relationships/hyperlink" Target="Module%202_Physiopathologie%20de%20la%20MVO_FR.pptx#-1,4,Module 2 :  Pathophysiologie de la maladie  veino-occlusive" TargetMode="Externa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360" y="3140968"/>
            <a:ext cx="11663831" cy="1879761"/>
          </a:xfrm>
        </p:spPr>
        <p:txBody>
          <a:bodyPr>
            <a:normAutofit fontScale="90000"/>
          </a:bodyPr>
          <a:lstStyle/>
          <a:p>
            <a:pPr algn="ctr"/>
            <a:r>
              <a:rPr lang="fr-FR" dirty="0"/>
              <a:t>Prise en charge active de la maladie veino-occlusive (MVO)</a:t>
            </a:r>
            <a:r>
              <a:rPr dirty="0"/>
              <a:t/>
            </a:r>
            <a:br>
              <a:rPr dirty="0"/>
            </a:br>
            <a:endParaRPr lang="fr-FR" dirty="0"/>
          </a:p>
        </p:txBody>
      </p:sp>
      <p:grpSp>
        <p:nvGrpSpPr>
          <p:cNvPr id="3" name="Group 2"/>
          <p:cNvGrpSpPr>
            <a:grpSpLocks noChangeAspect="1"/>
          </p:cNvGrpSpPr>
          <p:nvPr/>
        </p:nvGrpSpPr>
        <p:grpSpPr>
          <a:xfrm>
            <a:off x="650953" y="4380885"/>
            <a:ext cx="1260000" cy="1260000"/>
            <a:chOff x="6732240" y="1043290"/>
            <a:chExt cx="972000" cy="972000"/>
          </a:xfrm>
        </p:grpSpPr>
        <p:sp>
          <p:nvSpPr>
            <p:cNvPr id="4" name="Rounded Rectangle 3"/>
            <p:cNvSpPr/>
            <p:nvPr userDrawn="1"/>
          </p:nvSpPr>
          <p:spPr>
            <a:xfrm>
              <a:off x="6732240" y="1043290"/>
              <a:ext cx="972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hlinkClick r:id="rId2" action="ppaction://hlinkpres?slideindex=4&amp;slidetitle=Module 1:  Greffe de cellules  souches hématopoïétiques"/>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5163" y="1078507"/>
              <a:ext cx="446078" cy="901567"/>
            </a:xfrm>
            <a:prstGeom prst="rect">
              <a:avLst/>
            </a:prstGeom>
          </p:spPr>
        </p:pic>
      </p:grpSp>
      <p:grpSp>
        <p:nvGrpSpPr>
          <p:cNvPr id="6" name="Group 5"/>
          <p:cNvGrpSpPr>
            <a:grpSpLocks noChangeAspect="1"/>
          </p:cNvGrpSpPr>
          <p:nvPr/>
        </p:nvGrpSpPr>
        <p:grpSpPr>
          <a:xfrm>
            <a:off x="3059253" y="4380885"/>
            <a:ext cx="1260000" cy="1260000"/>
            <a:chOff x="6732240" y="1043290"/>
            <a:chExt cx="972000" cy="972000"/>
          </a:xfrm>
        </p:grpSpPr>
        <p:sp>
          <p:nvSpPr>
            <p:cNvPr id="7" name="Rounded Rectangle 6"/>
            <p:cNvSpPr/>
            <p:nvPr userDrawn="1"/>
          </p:nvSpPr>
          <p:spPr>
            <a:xfrm>
              <a:off x="6732240" y="1043290"/>
              <a:ext cx="972000" cy="97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hlinkClick r:id="rId4" action="ppaction://hlinkpres?slideindex=4&amp;slidetitle=Module 2 :  Pathophysiologie de la maladie  veino-occlusiv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240" y="1169290"/>
              <a:ext cx="720000" cy="720000"/>
            </a:xfrm>
            <a:prstGeom prst="rect">
              <a:avLst/>
            </a:prstGeom>
          </p:spPr>
        </p:pic>
      </p:grpSp>
      <p:grpSp>
        <p:nvGrpSpPr>
          <p:cNvPr id="9" name="Group 8"/>
          <p:cNvGrpSpPr>
            <a:grpSpLocks noChangeAspect="1"/>
          </p:cNvGrpSpPr>
          <p:nvPr/>
        </p:nvGrpSpPr>
        <p:grpSpPr>
          <a:xfrm>
            <a:off x="5467553" y="4380885"/>
            <a:ext cx="1260000" cy="1260000"/>
            <a:chOff x="11094690" y="100315"/>
            <a:chExt cx="972000" cy="972000"/>
          </a:xfrm>
        </p:grpSpPr>
        <p:sp>
          <p:nvSpPr>
            <p:cNvPr id="10" name="Rounded Rectangle 9"/>
            <p:cNvSpPr/>
            <p:nvPr userDrawn="1"/>
          </p:nvSpPr>
          <p:spPr>
            <a:xfrm>
              <a:off x="11094690" y="100315"/>
              <a:ext cx="972000" cy="9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hlinkClick r:id="rId6" action="ppaction://hlinkpres?slideindex=4&amp;slidetitle=Module 3: Diagnostic de la maladie veino-occlusive"/>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grpSp>
        <p:nvGrpSpPr>
          <p:cNvPr id="12" name="Group 11"/>
          <p:cNvGrpSpPr>
            <a:grpSpLocks noChangeAspect="1"/>
          </p:cNvGrpSpPr>
          <p:nvPr/>
        </p:nvGrpSpPr>
        <p:grpSpPr>
          <a:xfrm>
            <a:off x="7875853" y="4380885"/>
            <a:ext cx="1260000" cy="1260000"/>
            <a:chOff x="11094690" y="100315"/>
            <a:chExt cx="972000" cy="972000"/>
          </a:xfrm>
        </p:grpSpPr>
        <p:sp>
          <p:nvSpPr>
            <p:cNvPr id="13" name="Rounded Rectangle 12"/>
            <p:cNvSpPr/>
            <p:nvPr userDrawn="1"/>
          </p:nvSpPr>
          <p:spPr>
            <a:xfrm>
              <a:off x="11094690" y="100315"/>
              <a:ext cx="972000" cy="97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a:hlinkClick r:id="rId8" action="ppaction://hlinkpres?slideindex=4&amp;slidetitle=Module 4: Évaluation et prise en charge de la  maladie vei..."/>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grpSp>
        <p:nvGrpSpPr>
          <p:cNvPr id="15" name="Group 14"/>
          <p:cNvGrpSpPr>
            <a:grpSpLocks noChangeAspect="1"/>
          </p:cNvGrpSpPr>
          <p:nvPr/>
        </p:nvGrpSpPr>
        <p:grpSpPr>
          <a:xfrm>
            <a:off x="10284154" y="4380885"/>
            <a:ext cx="1260000" cy="1260000"/>
            <a:chOff x="11094690" y="100315"/>
            <a:chExt cx="972000" cy="972000"/>
          </a:xfrm>
        </p:grpSpPr>
        <p:sp>
          <p:nvSpPr>
            <p:cNvPr id="16" name="Rounded Rectangle 15"/>
            <p:cNvSpPr/>
            <p:nvPr userDrawn="1"/>
          </p:nvSpPr>
          <p:spPr>
            <a:xfrm>
              <a:off x="11094690" y="100315"/>
              <a:ext cx="972000" cy="97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16">
              <a:hlinkClick r:id="rId10" action="ppaction://hlinkpres?slideindex=4&amp;slidetitle=VOD case studies"/>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
        <p:nvSpPr>
          <p:cNvPr id="18" name="TextBox 17"/>
          <p:cNvSpPr txBox="1"/>
          <p:nvPr/>
        </p:nvSpPr>
        <p:spPr>
          <a:xfrm>
            <a:off x="293646" y="5640885"/>
            <a:ext cx="22019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panose="020B0604020202020204"/>
              </a:rPr>
              <a:t>Greffe de cellules souches hématopoïétiques</a:t>
            </a:r>
          </a:p>
        </p:txBody>
      </p:sp>
      <p:sp>
        <p:nvSpPr>
          <p:cNvPr id="19" name="TextBox 18"/>
          <p:cNvSpPr txBox="1"/>
          <p:nvPr/>
        </p:nvSpPr>
        <p:spPr>
          <a:xfrm>
            <a:off x="2603807" y="5640885"/>
            <a:ext cx="2170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panose="020B0604020202020204"/>
              </a:rPr>
              <a:t>Physiopathologie de la MVO</a:t>
            </a:r>
          </a:p>
        </p:txBody>
      </p:sp>
      <p:sp>
        <p:nvSpPr>
          <p:cNvPr id="20" name="TextBox 19"/>
          <p:cNvSpPr txBox="1"/>
          <p:nvPr/>
        </p:nvSpPr>
        <p:spPr>
          <a:xfrm>
            <a:off x="5012515"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panose="020B0604020202020204"/>
              </a:rPr>
              <a:t>Diagnostic de la MVO</a:t>
            </a:r>
          </a:p>
        </p:txBody>
      </p:sp>
      <p:sp>
        <p:nvSpPr>
          <p:cNvPr id="21" name="TextBox 20"/>
          <p:cNvSpPr txBox="1"/>
          <p:nvPr/>
        </p:nvSpPr>
        <p:spPr>
          <a:xfrm>
            <a:off x="7420409" y="5640885"/>
            <a:ext cx="21708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panose="020B0604020202020204"/>
              </a:rPr>
              <a:t>Évaluation et prise en charge de la MVO</a:t>
            </a:r>
          </a:p>
        </p:txBody>
      </p:sp>
      <p:sp>
        <p:nvSpPr>
          <p:cNvPr id="22" name="TextBox 21"/>
          <p:cNvSpPr txBox="1"/>
          <p:nvPr/>
        </p:nvSpPr>
        <p:spPr>
          <a:xfrm>
            <a:off x="9828301" y="5640885"/>
            <a:ext cx="2170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panose="020B0604020202020204"/>
              </a:rPr>
              <a:t>Études de cas</a:t>
            </a:r>
            <a:br>
              <a:rPr kumimoji="0" lang="fr-FR" sz="1800" b="1" i="0" u="none" strike="noStrike" kern="1200" cap="none" spc="0" normalizeH="0" baseline="0" noProof="0" dirty="0">
                <a:ln>
                  <a:noFill/>
                </a:ln>
                <a:solidFill>
                  <a:prstClr val="white"/>
                </a:solidFill>
                <a:effectLst/>
                <a:uLnTx/>
                <a:uFillTx/>
                <a:latin typeface="Arial" panose="020B0604020202020204"/>
              </a:rPr>
            </a:br>
            <a:r>
              <a:rPr kumimoji="0" lang="fr-FR" sz="1800" b="1" i="0" u="none" strike="noStrike" kern="1200" cap="none" spc="0" normalizeH="0" baseline="0" noProof="0" dirty="0">
                <a:ln>
                  <a:noFill/>
                </a:ln>
                <a:solidFill>
                  <a:prstClr val="white"/>
                </a:solidFill>
                <a:effectLst/>
                <a:uLnTx/>
                <a:uFillTx/>
                <a:latin typeface="Arial" panose="020B0604020202020204"/>
              </a:rPr>
              <a:t> de MVO</a:t>
            </a:r>
          </a:p>
        </p:txBody>
      </p:sp>
    </p:spTree>
    <p:extLst>
      <p:ext uri="{BB962C8B-B14F-4D97-AF65-F5344CB8AC3E}">
        <p14:creationId xmlns:p14="http://schemas.microsoft.com/office/powerpoint/2010/main" val="113395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rot="16807848">
            <a:off x="7748458"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16807848">
            <a:off x="2795810"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ectangle: Rounded Corners 25"/>
          <p:cNvSpPr/>
          <p:nvPr/>
        </p:nvSpPr>
        <p:spPr>
          <a:xfrm>
            <a:off x="119336" y="4077072"/>
            <a:ext cx="6696744" cy="244827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Novembre (Jour +62)</a:t>
            </a:r>
          </a:p>
          <a:p>
            <a:pPr marL="285750" indent="-285750">
              <a:buFont typeface="Arial" panose="020B0604020202020204" pitchFamily="34" charset="0"/>
              <a:buChar char="•"/>
            </a:pPr>
            <a:r>
              <a:rPr lang="fr-FR" dirty="0">
                <a:solidFill>
                  <a:schemeClr val="tx1"/>
                </a:solidFill>
              </a:rPr>
              <a:t>La situation s’est légèrement améliorée mais la plupart des symptômes sont toujours présents :</a:t>
            </a:r>
          </a:p>
          <a:p>
            <a:pPr marL="285750" indent="-285750">
              <a:buFont typeface="Arial" panose="020B0604020202020204" pitchFamily="34" charset="0"/>
              <a:buChar char="•"/>
            </a:pPr>
            <a:r>
              <a:rPr lang="fr-FR" dirty="0">
                <a:solidFill>
                  <a:schemeClr val="tx1"/>
                </a:solidFill>
              </a:rPr>
              <a:t>Prise de poids de 3,8 kg observée</a:t>
            </a:r>
          </a:p>
          <a:p>
            <a:pPr marL="285750" indent="-285750">
              <a:buFont typeface="Arial" panose="020B0604020202020204" pitchFamily="34" charset="0"/>
              <a:buChar char="•"/>
            </a:pPr>
            <a:r>
              <a:rPr lang="fr-FR" dirty="0">
                <a:solidFill>
                  <a:schemeClr val="tx1"/>
                </a:solidFill>
              </a:rPr>
              <a:t>Test de la fonction hépatique normal, notamment la bilirubine</a:t>
            </a:r>
          </a:p>
          <a:p>
            <a:pPr marL="285750" indent="-285750">
              <a:buFont typeface="Arial" panose="020B0604020202020204" pitchFamily="34" charset="0"/>
              <a:buChar char="•"/>
            </a:pPr>
            <a:r>
              <a:rPr lang="fr-FR" dirty="0">
                <a:solidFill>
                  <a:schemeClr val="tx1"/>
                </a:solidFill>
              </a:rPr>
              <a:t>Sensibilité abdominale</a:t>
            </a:r>
          </a:p>
          <a:p>
            <a:pPr marL="285750" indent="-285750">
              <a:buFont typeface="Arial" panose="020B0604020202020204" pitchFamily="34" charset="0"/>
              <a:buChar char="•"/>
            </a:pPr>
            <a:r>
              <a:rPr lang="fr-FR" dirty="0">
                <a:solidFill>
                  <a:schemeClr val="tx1"/>
                </a:solidFill>
              </a:rPr>
              <a:t>L’échographie abdominale a révélé une quantité minime de fluide circulant</a:t>
            </a:r>
          </a:p>
        </p:txBody>
      </p:sp>
      <p:sp>
        <p:nvSpPr>
          <p:cNvPr id="22" name="Arc 21"/>
          <p:cNvSpPr/>
          <p:nvPr/>
        </p:nvSpPr>
        <p:spPr>
          <a:xfrm rot="4792152" flipV="1">
            <a:off x="2088984" y="203440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rot="4792152" flipV="1">
            <a:off x="5710528" y="2042231"/>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ectangle: Rounded Corners 20"/>
          <p:cNvSpPr/>
          <p:nvPr/>
        </p:nvSpPr>
        <p:spPr>
          <a:xfrm>
            <a:off x="119336" y="1772816"/>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Octobre (Jour +45)</a:t>
            </a:r>
          </a:p>
          <a:p>
            <a:pPr algn="ctr"/>
            <a:r>
              <a:rPr lang="fr-FR" sz="2000" dirty="0">
                <a:solidFill>
                  <a:schemeClr val="tx1"/>
                </a:solidFill>
              </a:rPr>
              <a:t>Prise de poids de 2 kg</a:t>
            </a:r>
          </a:p>
        </p:txBody>
      </p:sp>
      <p:sp>
        <p:nvSpPr>
          <p:cNvPr id="27" name="Arc 26"/>
          <p:cNvSpPr/>
          <p:nvPr/>
        </p:nvSpPr>
        <p:spPr>
          <a:xfrm rot="4792152" flipV="1">
            <a:off x="9077345" y="204386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Rounded Corners 36"/>
          <p:cNvSpPr/>
          <p:nvPr/>
        </p:nvSpPr>
        <p:spPr>
          <a:xfrm>
            <a:off x="7248128" y="1268760"/>
            <a:ext cx="4896544" cy="230425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Novembre (Jour +65)</a:t>
            </a:r>
          </a:p>
          <a:p>
            <a:pPr marL="285750" indent="-285750">
              <a:buFont typeface="Arial" panose="020B0604020202020204" pitchFamily="34" charset="0"/>
              <a:buChar char="•"/>
            </a:pPr>
            <a:r>
              <a:rPr lang="fr-FR" dirty="0">
                <a:solidFill>
                  <a:schemeClr val="tx1"/>
                </a:solidFill>
              </a:rPr>
              <a:t>Mesure de la circonférence abdominale</a:t>
            </a:r>
          </a:p>
          <a:p>
            <a:pPr marL="285750" indent="-285750">
              <a:buFont typeface="Arial" panose="020B0604020202020204" pitchFamily="34" charset="0"/>
              <a:buChar char="•"/>
            </a:pPr>
            <a:r>
              <a:rPr lang="fr-FR" dirty="0">
                <a:solidFill>
                  <a:schemeClr val="tx1"/>
                </a:solidFill>
              </a:rPr>
              <a:t>Quadrant supérieur droit légèrement sensible</a:t>
            </a:r>
          </a:p>
          <a:p>
            <a:pPr marL="285750" indent="-285750">
              <a:buFont typeface="Arial" panose="020B0604020202020204" pitchFamily="34" charset="0"/>
              <a:buChar char="•"/>
            </a:pPr>
            <a:r>
              <a:rPr lang="fr-FR" dirty="0">
                <a:solidFill>
                  <a:schemeClr val="tx1"/>
                </a:solidFill>
              </a:rPr>
              <a:t>Une nouvelle échographie abdominale montre une augmentation des fluides et un débit sanguin inversé dans la veine porte</a:t>
            </a:r>
          </a:p>
          <a:p>
            <a:pPr algn="ctr"/>
            <a:r>
              <a:rPr lang="fr-FR" b="1" dirty="0">
                <a:solidFill>
                  <a:schemeClr val="tx1"/>
                </a:solidFill>
              </a:rPr>
              <a:t>MVO suspectée </a:t>
            </a:r>
          </a:p>
        </p:txBody>
      </p:sp>
      <p:sp>
        <p:nvSpPr>
          <p:cNvPr id="2" name="Title 1"/>
          <p:cNvSpPr>
            <a:spLocks noGrp="1"/>
          </p:cNvSpPr>
          <p:nvPr>
            <p:ph type="title"/>
          </p:nvPr>
        </p:nvSpPr>
        <p:spPr/>
        <p:txBody>
          <a:bodyPr/>
          <a:lstStyle/>
          <a:p>
            <a:r>
              <a:rPr lang="fr-FR" dirty="0"/>
              <a:t>Cas 1 : Homme de 25 ans atteint de LAM en RC2</a:t>
            </a:r>
          </a:p>
        </p:txBody>
      </p:sp>
      <p:sp>
        <p:nvSpPr>
          <p:cNvPr id="4" name="Text Placeholder 3"/>
          <p:cNvSpPr>
            <a:spLocks noGrp="1"/>
          </p:cNvSpPr>
          <p:nvPr>
            <p:ph type="body" sz="quarter" idx="10"/>
          </p:nvPr>
        </p:nvSpPr>
        <p:spPr/>
        <p:txBody>
          <a:bodyPr/>
          <a:lstStyle/>
          <a:p>
            <a:r>
              <a:rPr lang="fr-FR" dirty="0"/>
              <a:t>Communication personnelle, E. </a:t>
            </a:r>
            <a:r>
              <a:rPr lang="fr-FR" dirty="0" err="1"/>
              <a:t>Wallhult</a:t>
            </a:r>
            <a:endParaRPr lang="fr-FR" dirty="0"/>
          </a:p>
        </p:txBody>
      </p:sp>
      <p:sp>
        <p:nvSpPr>
          <p:cNvPr id="3" name="Text Placeholder 2"/>
          <p:cNvSpPr>
            <a:spLocks noGrp="1"/>
          </p:cNvSpPr>
          <p:nvPr>
            <p:ph type="body" sz="quarter" idx="11"/>
          </p:nvPr>
        </p:nvSpPr>
        <p:spPr>
          <a:xfrm>
            <a:off x="4583832" y="6597352"/>
            <a:ext cx="7512175" cy="288925"/>
          </a:xfrm>
        </p:spPr>
        <p:txBody>
          <a:bodyPr/>
          <a:lstStyle/>
          <a:p>
            <a:r>
              <a:rPr lang="fr-FR" dirty="0"/>
              <a:t>LAM, leucémie aiguë myéloïde ; RC, rémission complète ; RGCH, réaction du greffon contre l’hôte ; PTT, purpura </a:t>
            </a:r>
            <a:r>
              <a:rPr lang="fr-FR" dirty="0" err="1"/>
              <a:t>thrombocytopénique</a:t>
            </a:r>
            <a:r>
              <a:rPr lang="fr-FR" dirty="0"/>
              <a:t> thrombotique ; MVO, maladie </a:t>
            </a:r>
            <a:r>
              <a:rPr lang="fr-FR" dirty="0" err="1"/>
              <a:t>veino</a:t>
            </a:r>
            <a:r>
              <a:rPr lang="fr-FR" dirty="0"/>
              <a:t>-occlusive </a:t>
            </a:r>
          </a:p>
        </p:txBody>
      </p:sp>
      <p:sp>
        <p:nvSpPr>
          <p:cNvPr id="38" name="Rectangle: Rounded Corners 37"/>
          <p:cNvSpPr/>
          <p:nvPr/>
        </p:nvSpPr>
        <p:spPr>
          <a:xfrm>
            <a:off x="3719736" y="1788269"/>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Novembre (Jour +63)</a:t>
            </a:r>
          </a:p>
          <a:p>
            <a:pPr algn="ctr"/>
            <a:r>
              <a:rPr lang="fr-FR" sz="2000" dirty="0">
                <a:solidFill>
                  <a:schemeClr val="tx1"/>
                </a:solidFill>
              </a:rPr>
              <a:t>Nouvelle prise de poids</a:t>
            </a:r>
          </a:p>
          <a:p>
            <a:pPr algn="ctr"/>
            <a:r>
              <a:rPr lang="fr-FR" sz="2000" dirty="0">
                <a:solidFill>
                  <a:schemeClr val="tx1"/>
                </a:solidFill>
              </a:rPr>
              <a:t>(augmentation de &gt; 5 %)</a:t>
            </a:r>
          </a:p>
        </p:txBody>
      </p:sp>
      <p:sp>
        <p:nvSpPr>
          <p:cNvPr id="33" name="Arrow: Right 32"/>
          <p:cNvSpPr/>
          <p:nvPr/>
        </p:nvSpPr>
        <p:spPr>
          <a:xfrm>
            <a:off x="1127448" y="3573016"/>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p:cNvSpPr/>
          <p:nvPr/>
        </p:nvSpPr>
        <p:spPr>
          <a:xfrm>
            <a:off x="6936937" y="4077072"/>
            <a:ext cx="4187664" cy="2058247"/>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Novembre (Jour +64)</a:t>
            </a:r>
          </a:p>
          <a:p>
            <a:pPr marL="285750" indent="-285750">
              <a:buFont typeface="Arial" panose="020B0604020202020204" pitchFamily="34" charset="0"/>
              <a:buChar char="•"/>
            </a:pPr>
            <a:r>
              <a:rPr lang="fr-FR" dirty="0">
                <a:solidFill>
                  <a:schemeClr val="tx1"/>
                </a:solidFill>
              </a:rPr>
              <a:t>Hausse de la bilirubine</a:t>
            </a:r>
          </a:p>
          <a:p>
            <a:pPr marL="285750" indent="-285750">
              <a:buFont typeface="Arial" panose="020B0604020202020204" pitchFamily="34" charset="0"/>
              <a:buChar char="•"/>
            </a:pPr>
            <a:r>
              <a:rPr lang="fr-FR" dirty="0">
                <a:solidFill>
                  <a:schemeClr val="tx1"/>
                </a:solidFill>
              </a:rPr>
              <a:t>Hausse des enzymes hépatiques</a:t>
            </a:r>
          </a:p>
          <a:p>
            <a:pPr marL="285750" indent="-285750">
              <a:buFont typeface="Arial" panose="020B0604020202020204" pitchFamily="34" charset="0"/>
              <a:buChar char="•"/>
            </a:pPr>
            <a:r>
              <a:rPr lang="fr-FR" dirty="0">
                <a:solidFill>
                  <a:schemeClr val="tx1"/>
                </a:solidFill>
              </a:rPr>
              <a:t>Prise de poids continue</a:t>
            </a:r>
          </a:p>
          <a:p>
            <a:pPr marL="285750" indent="-285750">
              <a:buFont typeface="Arial" panose="020B0604020202020204" pitchFamily="34" charset="0"/>
              <a:buChar char="•"/>
            </a:pPr>
            <a:r>
              <a:rPr lang="fr-FR" dirty="0">
                <a:solidFill>
                  <a:schemeClr val="tx1"/>
                </a:solidFill>
              </a:rPr>
              <a:t>Abdomen gonflé</a:t>
            </a:r>
          </a:p>
          <a:p>
            <a:pPr marL="285750" indent="-285750">
              <a:buFont typeface="Arial" panose="020B0604020202020204" pitchFamily="34" charset="0"/>
              <a:buChar char="•"/>
            </a:pPr>
            <a:r>
              <a:rPr lang="fr-FR" dirty="0">
                <a:solidFill>
                  <a:schemeClr val="tx1"/>
                </a:solidFill>
              </a:rPr>
              <a:t>Fièvre</a:t>
            </a:r>
          </a:p>
          <a:p>
            <a:pPr algn="ctr"/>
            <a:r>
              <a:rPr lang="fr-FR" b="1" dirty="0">
                <a:solidFill>
                  <a:schemeClr val="tx1"/>
                </a:solidFill>
              </a:rPr>
              <a:t>Suspicion de PTT ou de RGCH</a:t>
            </a:r>
          </a:p>
        </p:txBody>
      </p:sp>
    </p:spTree>
    <p:extLst>
      <p:ext uri="{BB962C8B-B14F-4D97-AF65-F5344CB8AC3E}">
        <p14:creationId xmlns:p14="http://schemas.microsoft.com/office/powerpoint/2010/main" val="499285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359696" y="1844675"/>
            <a:ext cx="6120680" cy="367270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Question</a:t>
            </a:r>
          </a:p>
          <a:p>
            <a:pPr algn="ctr"/>
            <a:endParaRPr lang="fr-FR" sz="2000" b="1" dirty="0">
              <a:solidFill>
                <a:schemeClr val="tx1"/>
              </a:solidFill>
            </a:endParaRPr>
          </a:p>
          <a:p>
            <a:pPr algn="ctr"/>
            <a:r>
              <a:rPr lang="fr-FR" sz="2000" dirty="0">
                <a:solidFill>
                  <a:schemeClr val="tx1"/>
                </a:solidFill>
              </a:rPr>
              <a:t>Sur base des symptômes présentés, ce patient est-il probablement atteint de : </a:t>
            </a:r>
          </a:p>
          <a:p>
            <a:pPr algn="ctr"/>
            <a:endParaRPr lang="fr-FR" sz="2000" dirty="0">
              <a:solidFill>
                <a:schemeClr val="tx1"/>
              </a:solidFill>
            </a:endParaRPr>
          </a:p>
          <a:p>
            <a:pPr algn="ctr"/>
            <a:endParaRPr lang="fr-FR" sz="2000" dirty="0">
              <a:solidFill>
                <a:schemeClr val="tx1"/>
              </a:solidFill>
            </a:endParaRPr>
          </a:p>
          <a:p>
            <a:pPr algn="ctr"/>
            <a:endParaRPr lang="fr-FR" sz="2000" dirty="0">
              <a:solidFill>
                <a:schemeClr val="tx1"/>
              </a:solidFill>
            </a:endParaRPr>
          </a:p>
          <a:p>
            <a:pPr algn="ctr"/>
            <a:endParaRPr lang="fr-FR" sz="2000" dirty="0">
              <a:solidFill>
                <a:schemeClr val="tx1"/>
              </a:solidFill>
            </a:endParaRPr>
          </a:p>
          <a:p>
            <a:pPr algn="ctr"/>
            <a:endParaRPr lang="fr-FR" sz="2000" dirty="0">
              <a:solidFill>
                <a:schemeClr val="tx1"/>
              </a:solidFill>
            </a:endParaRPr>
          </a:p>
          <a:p>
            <a:pPr algn="ctr"/>
            <a:endParaRPr lang="fr-FR" sz="2000" dirty="0">
              <a:solidFill>
                <a:schemeClr val="tx1"/>
              </a:solidFill>
            </a:endParaRPr>
          </a:p>
          <a:p>
            <a:pPr algn="ctr"/>
            <a:r>
              <a:rPr lang="fr-FR" sz="2000" dirty="0">
                <a:solidFill>
                  <a:schemeClr val="tx1"/>
                </a:solidFill>
              </a:rPr>
              <a:t>Cliquez sur la réponse qui est correcte selon vous</a:t>
            </a:r>
          </a:p>
        </p:txBody>
      </p:sp>
      <p:sp>
        <p:nvSpPr>
          <p:cNvPr id="19" name="Rectangle: Rounded Corners 18">
            <a:hlinkClick r:id="" action="ppaction://customshow?id=0&amp;return=true"/>
          </p:cNvPr>
          <p:cNvSpPr/>
          <p:nvPr/>
        </p:nvSpPr>
        <p:spPr>
          <a:xfrm>
            <a:off x="5303912" y="4160304"/>
            <a:ext cx="2016224"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Ni l’un ni l’autre</a:t>
            </a:r>
          </a:p>
        </p:txBody>
      </p:sp>
      <p:sp>
        <p:nvSpPr>
          <p:cNvPr id="18" name="Rectangle: Rounded Corners 17">
            <a:hlinkClick r:id="" action="ppaction://customshow?id=0&amp;return=true"/>
          </p:cNvPr>
          <p:cNvSpPr/>
          <p:nvPr/>
        </p:nvSpPr>
        <p:spPr>
          <a:xfrm>
            <a:off x="6687654" y="3397429"/>
            <a:ext cx="2504690"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MVO à déclenchement tardif</a:t>
            </a:r>
          </a:p>
        </p:txBody>
      </p:sp>
      <p:sp>
        <p:nvSpPr>
          <p:cNvPr id="2" name="Title 1"/>
          <p:cNvSpPr>
            <a:spLocks noGrp="1"/>
          </p:cNvSpPr>
          <p:nvPr>
            <p:ph type="title"/>
          </p:nvPr>
        </p:nvSpPr>
        <p:spPr/>
        <p:txBody>
          <a:bodyPr/>
          <a:lstStyle/>
          <a:p>
            <a:r>
              <a:rPr lang="fr-FR" dirty="0"/>
              <a:t>Cas 1 : Homme de 25 ans atteint de LAM en RC2</a:t>
            </a:r>
          </a:p>
        </p:txBody>
      </p:sp>
      <p:sp>
        <p:nvSpPr>
          <p:cNvPr id="3" name="Text Placeholder 2"/>
          <p:cNvSpPr>
            <a:spLocks noGrp="1"/>
          </p:cNvSpPr>
          <p:nvPr>
            <p:ph type="body" sz="quarter" idx="10"/>
          </p:nvPr>
        </p:nvSpPr>
        <p:spPr/>
        <p:txBody>
          <a:bodyPr/>
          <a:lstStyle/>
          <a:p>
            <a:r>
              <a:rPr lang="fr-FR"/>
              <a:t>Communication personnelle, E. Wallhult</a:t>
            </a:r>
            <a:endParaRPr lang="fr-FR" dirty="0"/>
          </a:p>
        </p:txBody>
      </p:sp>
      <p:sp>
        <p:nvSpPr>
          <p:cNvPr id="4" name="Text Placeholder 3"/>
          <p:cNvSpPr>
            <a:spLocks noGrp="1"/>
          </p:cNvSpPr>
          <p:nvPr>
            <p:ph type="body" sz="quarter" idx="11"/>
          </p:nvPr>
        </p:nvSpPr>
        <p:spPr/>
        <p:txBody>
          <a:bodyPr/>
          <a:lstStyle/>
          <a:p>
            <a:r>
              <a:rPr lang="fr-FR" dirty="0"/>
              <a:t>LAM, leucémie aiguë myéloïde ; RC, rémission complète ; MVO, maladie </a:t>
            </a:r>
            <a:r>
              <a:rPr lang="fr-FR" dirty="0" err="1"/>
              <a:t>veino</a:t>
            </a:r>
            <a:r>
              <a:rPr lang="fr-FR" dirty="0"/>
              <a:t>-occlusive</a:t>
            </a:r>
          </a:p>
        </p:txBody>
      </p:sp>
      <p:sp>
        <p:nvSpPr>
          <p:cNvPr id="12" name="Rectangle: Rounded Corners 11">
            <a:hlinkClick r:id="" action="ppaction://customshow?id=0&amp;return=true"/>
          </p:cNvPr>
          <p:cNvSpPr/>
          <p:nvPr/>
        </p:nvSpPr>
        <p:spPr>
          <a:xfrm>
            <a:off x="3879342" y="3397429"/>
            <a:ext cx="2016224"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MVO classique</a:t>
            </a:r>
            <a:endParaRPr lang="fr-FR" b="1" dirty="0"/>
          </a:p>
        </p:txBody>
      </p:sp>
    </p:spTree>
    <p:extLst>
      <p:ext uri="{BB962C8B-B14F-4D97-AF65-F5344CB8AC3E}">
        <p14:creationId xmlns:p14="http://schemas.microsoft.com/office/powerpoint/2010/main" val="236412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rot="16807848">
            <a:off x="6121432"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p:cNvSpPr/>
          <p:nvPr/>
        </p:nvSpPr>
        <p:spPr>
          <a:xfrm rot="16807848">
            <a:off x="9577816"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Rectangle: Rounded Corners 43"/>
          <p:cNvSpPr/>
          <p:nvPr/>
        </p:nvSpPr>
        <p:spPr>
          <a:xfrm>
            <a:off x="5122052" y="4400972"/>
            <a:ext cx="3422220"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Décembre (Jour +89)</a:t>
            </a:r>
          </a:p>
          <a:p>
            <a:pPr algn="ctr"/>
            <a:r>
              <a:rPr lang="fr-FR" sz="2000" dirty="0">
                <a:solidFill>
                  <a:schemeClr val="tx1"/>
                </a:solidFill>
              </a:rPr>
              <a:t>Arrêt du traitement par défibrotide</a:t>
            </a:r>
          </a:p>
        </p:txBody>
      </p:sp>
      <p:sp>
        <p:nvSpPr>
          <p:cNvPr id="45" name="Rectangle: Rounded Corners 44"/>
          <p:cNvSpPr/>
          <p:nvPr/>
        </p:nvSpPr>
        <p:spPr>
          <a:xfrm>
            <a:off x="8616280" y="4390191"/>
            <a:ext cx="3422220"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Décembre (Jour +103)</a:t>
            </a:r>
          </a:p>
          <a:p>
            <a:pPr algn="ctr"/>
            <a:r>
              <a:rPr lang="fr-FR" sz="2000" dirty="0">
                <a:solidFill>
                  <a:schemeClr val="tx1"/>
                </a:solidFill>
              </a:rPr>
              <a:t>Taux de bilirubine normal</a:t>
            </a:r>
          </a:p>
        </p:txBody>
      </p:sp>
      <p:sp>
        <p:nvSpPr>
          <p:cNvPr id="30" name="Arc 29"/>
          <p:cNvSpPr/>
          <p:nvPr/>
        </p:nvSpPr>
        <p:spPr>
          <a:xfrm rot="16807848">
            <a:off x="2795810"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Rectangle: Rounded Corners 42"/>
          <p:cNvSpPr/>
          <p:nvPr/>
        </p:nvSpPr>
        <p:spPr>
          <a:xfrm>
            <a:off x="119336" y="4077072"/>
            <a:ext cx="4392488" cy="194825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Novembre (Jour +67)</a:t>
            </a:r>
          </a:p>
          <a:p>
            <a:pPr marL="342900" indent="-342900">
              <a:buFont typeface="Arial" panose="020B0604020202020204" pitchFamily="34" charset="0"/>
              <a:buChar char="•"/>
            </a:pPr>
            <a:r>
              <a:rPr lang="fr-FR" sz="2000" dirty="0">
                <a:solidFill>
                  <a:schemeClr val="tx1"/>
                </a:solidFill>
              </a:rPr>
              <a:t>Des analyses biologiques complémentaires (↑ PAI-1) viennent conforter le diagnostic de MVO</a:t>
            </a:r>
          </a:p>
          <a:p>
            <a:pPr marL="342900" indent="-342900">
              <a:buFont typeface="Arial" panose="020B0604020202020204" pitchFamily="34" charset="0"/>
              <a:buChar char="•"/>
            </a:pPr>
            <a:r>
              <a:rPr lang="fr-FR" sz="2000" dirty="0">
                <a:solidFill>
                  <a:schemeClr val="tx1"/>
                </a:solidFill>
              </a:rPr>
              <a:t>Traitement par défibrotide* initié</a:t>
            </a:r>
          </a:p>
        </p:txBody>
      </p:sp>
      <p:sp>
        <p:nvSpPr>
          <p:cNvPr id="27" name="Arc 26"/>
          <p:cNvSpPr/>
          <p:nvPr/>
        </p:nvSpPr>
        <p:spPr>
          <a:xfrm rot="4792152" flipV="1">
            <a:off x="9077345" y="2106410"/>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rot="4792152" flipV="1">
            <a:off x="5710528" y="210477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Rectangle: Rounded Corners 40"/>
          <p:cNvSpPr/>
          <p:nvPr/>
        </p:nvSpPr>
        <p:spPr>
          <a:xfrm>
            <a:off x="4799856" y="1299186"/>
            <a:ext cx="3672408" cy="21279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Novembre–Décembre</a:t>
            </a:r>
          </a:p>
          <a:p>
            <a:r>
              <a:rPr lang="fr-FR" sz="2000" dirty="0">
                <a:solidFill>
                  <a:schemeClr val="tx1"/>
                </a:solidFill>
              </a:rPr>
              <a:t>Admis en USI pour cause de :</a:t>
            </a:r>
          </a:p>
          <a:p>
            <a:pPr marL="342900" indent="-342900">
              <a:buFont typeface="Arial" panose="020B0604020202020204" pitchFamily="34" charset="0"/>
              <a:buChar char="•"/>
            </a:pPr>
            <a:r>
              <a:rPr lang="fr-FR" sz="2000" dirty="0">
                <a:solidFill>
                  <a:schemeClr val="tx1"/>
                </a:solidFill>
              </a:rPr>
              <a:t>Insuffisance respiratoire</a:t>
            </a:r>
          </a:p>
          <a:p>
            <a:pPr marL="342900" indent="-342900">
              <a:buFont typeface="Arial" panose="020B0604020202020204" pitchFamily="34" charset="0"/>
              <a:buChar char="•"/>
            </a:pPr>
            <a:r>
              <a:rPr lang="fr-FR" sz="2000" dirty="0">
                <a:solidFill>
                  <a:schemeClr val="tx1"/>
                </a:solidFill>
              </a:rPr>
              <a:t>Épanchement pleural</a:t>
            </a:r>
          </a:p>
          <a:p>
            <a:pPr marL="342900" indent="-342900">
              <a:buFont typeface="Arial" panose="020B0604020202020204" pitchFamily="34" charset="0"/>
              <a:buChar char="•"/>
            </a:pPr>
            <a:r>
              <a:rPr lang="fr-FR" sz="2000" dirty="0">
                <a:solidFill>
                  <a:schemeClr val="tx1"/>
                </a:solidFill>
              </a:rPr>
              <a:t>Ascite</a:t>
            </a:r>
          </a:p>
          <a:p>
            <a:pPr marL="342900" indent="-342900">
              <a:buFont typeface="Arial" panose="020B0604020202020204" pitchFamily="34" charset="0"/>
              <a:buChar char="•"/>
            </a:pPr>
            <a:r>
              <a:rPr lang="fr-FR" sz="2000" dirty="0">
                <a:solidFill>
                  <a:schemeClr val="tx1"/>
                </a:solidFill>
              </a:rPr>
              <a:t>Épanchement péricardique</a:t>
            </a:r>
          </a:p>
        </p:txBody>
      </p:sp>
      <p:sp>
        <p:nvSpPr>
          <p:cNvPr id="42" name="Rectangle: Rounded Corners 41"/>
          <p:cNvSpPr/>
          <p:nvPr/>
        </p:nvSpPr>
        <p:spPr>
          <a:xfrm>
            <a:off x="8544272" y="1305017"/>
            <a:ext cx="3456383" cy="2064813"/>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Décembre (Jour +97)</a:t>
            </a:r>
          </a:p>
          <a:p>
            <a:pPr marL="342900" indent="-342900">
              <a:buFont typeface="Arial" panose="020B0604020202020204" pitchFamily="34" charset="0"/>
              <a:buChar char="•"/>
            </a:pPr>
            <a:r>
              <a:rPr lang="fr-FR" sz="2000" dirty="0">
                <a:solidFill>
                  <a:schemeClr val="tx1"/>
                </a:solidFill>
              </a:rPr>
              <a:t>Retour au domicile</a:t>
            </a:r>
          </a:p>
          <a:p>
            <a:pPr marL="342900" indent="-342900">
              <a:buFont typeface="Arial" panose="020B0604020202020204" pitchFamily="34" charset="0"/>
              <a:buChar char="•"/>
            </a:pPr>
            <a:r>
              <a:rPr lang="fr-FR" sz="2000" dirty="0">
                <a:solidFill>
                  <a:schemeClr val="tx1"/>
                </a:solidFill>
              </a:rPr>
              <a:t>Amélioration du test de la fonction hépatique mais taux de bilirubine toujours en hausse</a:t>
            </a:r>
          </a:p>
        </p:txBody>
      </p:sp>
      <p:sp>
        <p:nvSpPr>
          <p:cNvPr id="22" name="Arc 21"/>
          <p:cNvSpPr/>
          <p:nvPr/>
        </p:nvSpPr>
        <p:spPr>
          <a:xfrm rot="4792152" flipV="1">
            <a:off x="2098189" y="207526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Rectangle: Rounded Corners 38"/>
          <p:cNvSpPr/>
          <p:nvPr/>
        </p:nvSpPr>
        <p:spPr>
          <a:xfrm>
            <a:off x="119336" y="1268760"/>
            <a:ext cx="4464496" cy="237626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Novembre (Jour +66)</a:t>
            </a:r>
          </a:p>
          <a:p>
            <a:r>
              <a:rPr lang="fr-FR" dirty="0">
                <a:solidFill>
                  <a:schemeClr val="tx1"/>
                </a:solidFill>
              </a:rPr>
              <a:t>Diagnostic de MVO non confirmé mais considéré comme fort probable :</a:t>
            </a:r>
          </a:p>
          <a:p>
            <a:pPr marL="285750" indent="-285750">
              <a:buFont typeface="Arial" panose="020B0604020202020204" pitchFamily="34" charset="0"/>
              <a:buChar char="•"/>
            </a:pPr>
            <a:r>
              <a:rPr lang="fr-FR" dirty="0">
                <a:solidFill>
                  <a:schemeClr val="tx1"/>
                </a:solidFill>
              </a:rPr>
              <a:t>Paracentèse</a:t>
            </a:r>
          </a:p>
          <a:p>
            <a:pPr marL="285750" indent="-285750">
              <a:buFont typeface="Arial" panose="020B0604020202020204" pitchFamily="34" charset="0"/>
              <a:buChar char="•"/>
            </a:pPr>
            <a:r>
              <a:rPr lang="fr-FR" dirty="0">
                <a:solidFill>
                  <a:schemeClr val="tx1"/>
                </a:solidFill>
              </a:rPr>
              <a:t>Initiation d’un traitement par acétylcystéine</a:t>
            </a:r>
          </a:p>
          <a:p>
            <a:pPr marL="285750" indent="-285750">
              <a:buFont typeface="Arial" panose="020B0604020202020204" pitchFamily="34" charset="0"/>
              <a:buChar char="•"/>
            </a:pPr>
            <a:r>
              <a:rPr lang="fr-FR" dirty="0">
                <a:solidFill>
                  <a:schemeClr val="tx1"/>
                </a:solidFill>
              </a:rPr>
              <a:t>Traitement par défibrotide* non initié pour cause d’hématurie récente</a:t>
            </a:r>
          </a:p>
        </p:txBody>
      </p:sp>
      <p:sp>
        <p:nvSpPr>
          <p:cNvPr id="2" name="Title 1"/>
          <p:cNvSpPr>
            <a:spLocks noGrp="1"/>
          </p:cNvSpPr>
          <p:nvPr>
            <p:ph type="title"/>
          </p:nvPr>
        </p:nvSpPr>
        <p:spPr/>
        <p:txBody>
          <a:bodyPr/>
          <a:lstStyle/>
          <a:p>
            <a:r>
              <a:rPr lang="fr-FR" dirty="0"/>
              <a:t>Cas 1 : Homme de 25 ans atteint de LAM en RC2</a:t>
            </a:r>
            <a:endParaRPr lang="fr-FR" strike="sngStrike" dirty="0"/>
          </a:p>
        </p:txBody>
      </p:sp>
      <p:sp>
        <p:nvSpPr>
          <p:cNvPr id="3" name="Text Placeholder 2"/>
          <p:cNvSpPr>
            <a:spLocks noGrp="1"/>
          </p:cNvSpPr>
          <p:nvPr>
            <p:ph type="body" sz="quarter" idx="10"/>
          </p:nvPr>
        </p:nvSpPr>
        <p:spPr/>
        <p:txBody>
          <a:bodyPr/>
          <a:lstStyle/>
          <a:p>
            <a:r>
              <a:rPr lang="fr-FR"/>
              <a:t>Communication personnelle, E. Wallhult</a:t>
            </a:r>
            <a:endParaRPr lang="fr-FR" dirty="0"/>
          </a:p>
        </p:txBody>
      </p:sp>
      <p:sp>
        <p:nvSpPr>
          <p:cNvPr id="4" name="Text Placeholder 3"/>
          <p:cNvSpPr>
            <a:spLocks noGrp="1"/>
          </p:cNvSpPr>
          <p:nvPr>
            <p:ph type="body" sz="quarter" idx="11"/>
          </p:nvPr>
        </p:nvSpPr>
        <p:spPr>
          <a:xfrm>
            <a:off x="2135560" y="6596459"/>
            <a:ext cx="9960447" cy="288925"/>
          </a:xfrm>
        </p:spPr>
        <p:txBody>
          <a:bodyPr/>
          <a:lstStyle/>
          <a:p>
            <a:r>
              <a:rPr lang="fr-FR" dirty="0"/>
              <a:t>*Le </a:t>
            </a:r>
            <a:r>
              <a:rPr lang="fr-FR" dirty="0" err="1"/>
              <a:t>defitelio</a:t>
            </a:r>
            <a:r>
              <a:rPr lang="fr-FR" dirty="0"/>
              <a:t> (</a:t>
            </a:r>
            <a:r>
              <a:rPr lang="fr-FR" dirty="0" err="1"/>
              <a:t>défibrotide</a:t>
            </a:r>
            <a:r>
              <a:rPr lang="fr-FR" dirty="0"/>
              <a:t>) est indiqué dans le traitement de la maladie veino-occlusive (MVO) hépatique sévère, aussi connue sous le nom de syndrome d’obstruction sinusoïdale (SOS) dans le traitement par greffe de cellules souches hématopoïétiques (GCSH). Il est indiqué chez les adultes, les adolescents, les enfants et les tout-petits âgés de plus d’1 mois ; résumé des caractéristiques du produit de </a:t>
            </a:r>
            <a:r>
              <a:rPr lang="fr-FR" dirty="0">
                <a:latin typeface="Arial" pitchFamily="34" charset="0"/>
              </a:rPr>
              <a:t>Defitelio</a:t>
            </a:r>
            <a:r>
              <a:rPr lang="fr-FR" baseline="30000" dirty="0">
                <a:latin typeface="Arial" pitchFamily="34" charset="0"/>
              </a:rPr>
              <a:t>®</a:t>
            </a:r>
            <a:r>
              <a:rPr lang="fr-FR" dirty="0">
                <a:latin typeface="Arial" pitchFamily="34" charset="0"/>
              </a:rPr>
              <a:t>. Disponible sur : http://www.ema.europa.eu/docs/en_GB/document_library/EPAR_-_Product_Information/human/002393/WC500153150.pdf, consulté en février 2017 ; </a:t>
            </a:r>
            <a:endParaRPr lang="fr-FR" dirty="0"/>
          </a:p>
          <a:p>
            <a:r>
              <a:rPr lang="fr-FR" dirty="0"/>
              <a:t>LAM, leucémie aiguë myéloïde ; RC, rémission complète ; PAI-1, inhibiteur de l’activateur du plasminogène 1 (</a:t>
            </a:r>
            <a:r>
              <a:rPr lang="fr-FR" dirty="0" err="1"/>
              <a:t>plasminogen</a:t>
            </a:r>
            <a:r>
              <a:rPr lang="fr-FR" dirty="0"/>
              <a:t> </a:t>
            </a:r>
            <a:r>
              <a:rPr lang="fr-FR" dirty="0" err="1"/>
              <a:t>activator</a:t>
            </a:r>
            <a:r>
              <a:rPr lang="fr-FR" dirty="0"/>
              <a:t> inhibitor-1)</a:t>
            </a:r>
          </a:p>
        </p:txBody>
      </p:sp>
      <p:sp>
        <p:nvSpPr>
          <p:cNvPr id="46" name="Arrow: Right 45"/>
          <p:cNvSpPr/>
          <p:nvPr/>
        </p:nvSpPr>
        <p:spPr>
          <a:xfrm>
            <a:off x="1127448" y="3611116"/>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759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a:t>Cas 1 : situation 6 mois après transplantation</a:t>
            </a:r>
            <a:endParaRPr lang="fr-FR" dirty="0"/>
          </a:p>
        </p:txBody>
      </p:sp>
      <p:sp>
        <p:nvSpPr>
          <p:cNvPr id="8" name="Text Placeholder 3"/>
          <p:cNvSpPr txBox="1">
            <a:spLocks noGrp="1"/>
          </p:cNvSpPr>
          <p:nvPr>
            <p:ph type="body" sz="quarter" idx="10"/>
          </p:nvPr>
        </p:nvSpPr>
        <p:spPr>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t>Communication personnelle, E. Wallhult</a:t>
            </a:r>
            <a:endParaRPr lang="fr-FR" dirty="0"/>
          </a:p>
        </p:txBody>
      </p:sp>
      <p:sp>
        <p:nvSpPr>
          <p:cNvPr id="6" name="Text Placeholder 5"/>
          <p:cNvSpPr>
            <a:spLocks noGrp="1"/>
          </p:cNvSpPr>
          <p:nvPr>
            <p:ph type="body" sz="quarter" idx="11"/>
          </p:nvPr>
        </p:nvSpPr>
        <p:spPr/>
        <p:txBody>
          <a:bodyPr/>
          <a:lstStyle/>
          <a:p>
            <a:r>
              <a:rPr lang="fr-FR"/>
              <a:t>CMV, cytomégalovirus</a:t>
            </a:r>
          </a:p>
        </p:txBody>
      </p:sp>
      <p:sp>
        <p:nvSpPr>
          <p:cNvPr id="47" name="Oval 46"/>
          <p:cNvSpPr/>
          <p:nvPr/>
        </p:nvSpPr>
        <p:spPr>
          <a:xfrm>
            <a:off x="3899756" y="1482144"/>
            <a:ext cx="4392488" cy="439248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9" name="Rectangle: Rounded Corners 38"/>
          <p:cNvSpPr/>
          <p:nvPr/>
        </p:nvSpPr>
        <p:spPr>
          <a:xfrm>
            <a:off x="6865556" y="1817786"/>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Se sent bien</a:t>
            </a:r>
          </a:p>
        </p:txBody>
      </p:sp>
      <p:sp>
        <p:nvSpPr>
          <p:cNvPr id="40" name="Rectangle: Rounded Corners 39"/>
          <p:cNvSpPr/>
          <p:nvPr/>
        </p:nvSpPr>
        <p:spPr>
          <a:xfrm>
            <a:off x="2360857" y="3727059"/>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Immunodéprimé</a:t>
            </a:r>
          </a:p>
        </p:txBody>
      </p:sp>
      <p:sp>
        <p:nvSpPr>
          <p:cNvPr id="41" name="Rectangle: Rounded Corners 40"/>
          <p:cNvSpPr/>
          <p:nvPr/>
        </p:nvSpPr>
        <p:spPr>
          <a:xfrm>
            <a:off x="7382871" y="3726693"/>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Rétinite à CMV</a:t>
            </a:r>
          </a:p>
        </p:txBody>
      </p:sp>
      <p:sp>
        <p:nvSpPr>
          <p:cNvPr id="42" name="Rectangle: Rounded Corners 41"/>
          <p:cNvSpPr/>
          <p:nvPr/>
        </p:nvSpPr>
        <p:spPr>
          <a:xfrm>
            <a:off x="4802484" y="5371140"/>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Suivi hebdomadaire </a:t>
            </a:r>
          </a:p>
          <a:p>
            <a:pPr algn="ctr"/>
            <a:r>
              <a:rPr lang="fr-FR">
                <a:solidFill>
                  <a:schemeClr val="tx1"/>
                </a:solidFill>
              </a:rPr>
              <a:t>en ambulatoire</a:t>
            </a:r>
          </a:p>
        </p:txBody>
      </p:sp>
      <p:sp>
        <p:nvSpPr>
          <p:cNvPr id="37" name="Rectangle: Rounded Corners 36"/>
          <p:cNvSpPr/>
          <p:nvPr/>
        </p:nvSpPr>
        <p:spPr>
          <a:xfrm>
            <a:off x="2849366" y="1810747"/>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Reste à la maison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69" y="2169604"/>
            <a:ext cx="998862" cy="2895036"/>
          </a:xfrm>
          <a:prstGeom prst="rect">
            <a:avLst/>
          </a:prstGeom>
        </p:spPr>
      </p:pic>
    </p:spTree>
    <p:extLst>
      <p:ext uri="{BB962C8B-B14F-4D97-AF65-F5344CB8AC3E}">
        <p14:creationId xmlns:p14="http://schemas.microsoft.com/office/powerpoint/2010/main" val="1254363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2 : Femme de 37 ans </a:t>
            </a:r>
            <a:r>
              <a:rPr dirty="0"/>
              <a:t/>
            </a:r>
            <a:br>
              <a:rPr dirty="0"/>
            </a:br>
            <a:r>
              <a:rPr lang="fr-FR" dirty="0"/>
              <a:t>LMC évoluant en LAM</a:t>
            </a:r>
          </a:p>
        </p:txBody>
      </p:sp>
    </p:spTree>
    <p:extLst>
      <p:ext uri="{BB962C8B-B14F-4D97-AF65-F5344CB8AC3E}">
        <p14:creationId xmlns:p14="http://schemas.microsoft.com/office/powerpoint/2010/main" val="264863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rot="4792152" flipV="1">
            <a:off x="8554055" y="2270360"/>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rot="16807848">
            <a:off x="6110539" y="456429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16807848">
            <a:off x="2784917" y="456429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4792152" flipV="1">
            <a:off x="4905493" y="2259820"/>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ectangle: Rounded Corners 15"/>
          <p:cNvSpPr/>
          <p:nvPr/>
        </p:nvSpPr>
        <p:spPr>
          <a:xfrm>
            <a:off x="4062524" y="1844824"/>
            <a:ext cx="3422220" cy="146253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Septembre 2012</a:t>
            </a:r>
          </a:p>
          <a:p>
            <a:pPr marL="285750" indent="-285750">
              <a:buFont typeface="Arial" panose="020B0604020202020204" pitchFamily="34" charset="0"/>
              <a:buChar char="•"/>
            </a:pPr>
            <a:r>
              <a:rPr lang="fr-FR" dirty="0">
                <a:solidFill>
                  <a:schemeClr val="tx1"/>
                </a:solidFill>
              </a:rPr>
              <a:t>LMC évoluant en LAM</a:t>
            </a:r>
          </a:p>
          <a:p>
            <a:pPr marL="285750" indent="-285750">
              <a:buFont typeface="Arial" panose="020B0604020202020204" pitchFamily="34" charset="0"/>
              <a:buChar char="•"/>
            </a:pPr>
            <a:r>
              <a:rPr lang="fr-FR" dirty="0">
                <a:solidFill>
                  <a:schemeClr val="tx1"/>
                </a:solidFill>
              </a:rPr>
              <a:t>Arrêt du dasatinib</a:t>
            </a:r>
          </a:p>
        </p:txBody>
      </p:sp>
      <p:sp>
        <p:nvSpPr>
          <p:cNvPr id="2" name="Title 1"/>
          <p:cNvSpPr>
            <a:spLocks noGrp="1"/>
          </p:cNvSpPr>
          <p:nvPr>
            <p:ph type="title"/>
          </p:nvPr>
        </p:nvSpPr>
        <p:spPr/>
        <p:txBody>
          <a:bodyPr/>
          <a:lstStyle/>
          <a:p>
            <a:r>
              <a:rPr lang="fr-FR" dirty="0"/>
              <a:t>Cas 2 : Femme de 37 ans LMC évoluant en LAM</a:t>
            </a:r>
          </a:p>
        </p:txBody>
      </p:sp>
      <p:sp>
        <p:nvSpPr>
          <p:cNvPr id="4" name="Text Placeholder 3"/>
          <p:cNvSpPr>
            <a:spLocks noGrp="1"/>
          </p:cNvSpPr>
          <p:nvPr>
            <p:ph type="body" sz="quarter" idx="10"/>
          </p:nvPr>
        </p:nvSpPr>
        <p:spPr/>
        <p:txBody>
          <a:bodyPr/>
          <a:lstStyle/>
          <a:p>
            <a:r>
              <a:rPr lang="fr-FR"/>
              <a:t>Communication personnelle, M. Ní Chonghaile</a:t>
            </a:r>
            <a:endParaRPr lang="fr-FR" dirty="0"/>
          </a:p>
        </p:txBody>
      </p:sp>
      <p:sp>
        <p:nvSpPr>
          <p:cNvPr id="3" name="Text Placeholder 2"/>
          <p:cNvSpPr>
            <a:spLocks noGrp="1"/>
          </p:cNvSpPr>
          <p:nvPr>
            <p:ph type="body" sz="quarter" idx="11"/>
          </p:nvPr>
        </p:nvSpPr>
        <p:spPr/>
        <p:txBody>
          <a:bodyPr/>
          <a:lstStyle/>
          <a:p>
            <a:r>
              <a:rPr lang="fr-FR" dirty="0"/>
              <a:t>LAM, leucémie aiguë myéloïde ; BCRABL, gène de fusion </a:t>
            </a:r>
            <a:r>
              <a:rPr lang="fr-FR" dirty="0" err="1"/>
              <a:t>breakpoint</a:t>
            </a:r>
            <a:r>
              <a:rPr lang="fr-FR" dirty="0"/>
              <a:t> cluster </a:t>
            </a:r>
            <a:r>
              <a:rPr lang="fr-FR" dirty="0" err="1"/>
              <a:t>region</a:t>
            </a:r>
            <a:r>
              <a:rPr lang="fr-FR" dirty="0"/>
              <a:t> </a:t>
            </a:r>
            <a:r>
              <a:rPr lang="fr-FR" dirty="0" err="1"/>
              <a:t>Abelson</a:t>
            </a:r>
            <a:r>
              <a:rPr lang="fr-FR" dirty="0"/>
              <a:t> ; GMO, Greffe de moelle osseuse ; LMC, leucémie myéloïde chronique ; IV, intraveineuse</a:t>
            </a:r>
          </a:p>
        </p:txBody>
      </p:sp>
      <p:sp>
        <p:nvSpPr>
          <p:cNvPr id="7" name="Arc 6"/>
          <p:cNvSpPr/>
          <p:nvPr/>
        </p:nvSpPr>
        <p:spPr>
          <a:xfrm rot="4792152" flipV="1">
            <a:off x="2098189" y="258557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ectangle: Rounded Corners 7"/>
          <p:cNvSpPr/>
          <p:nvPr/>
        </p:nvSpPr>
        <p:spPr>
          <a:xfrm>
            <a:off x="119336" y="1412776"/>
            <a:ext cx="3749474" cy="244708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Septembre 2008</a:t>
            </a:r>
          </a:p>
          <a:p>
            <a:pPr marL="285750" indent="-285750">
              <a:buFont typeface="Arial" panose="020B0604020202020204" pitchFamily="34" charset="0"/>
              <a:buChar char="•"/>
            </a:pPr>
            <a:r>
              <a:rPr lang="fr-FR" dirty="0">
                <a:solidFill>
                  <a:schemeClr val="tx1"/>
                </a:solidFill>
              </a:rPr>
              <a:t>Diagnostic de LMC</a:t>
            </a:r>
          </a:p>
          <a:p>
            <a:pPr marL="285750" indent="-285750">
              <a:buFont typeface="Arial" panose="020B0604020202020204" pitchFamily="34" charset="0"/>
              <a:buChar char="•"/>
            </a:pPr>
            <a:r>
              <a:rPr lang="fr-FR" dirty="0">
                <a:solidFill>
                  <a:schemeClr val="tx1"/>
                </a:solidFill>
              </a:rPr>
              <a:t>Variant p210 BCR ABL du chromosome de Philadelphie</a:t>
            </a:r>
          </a:p>
          <a:p>
            <a:pPr marL="285750" indent="-285750">
              <a:buFont typeface="Arial" panose="020B0604020202020204" pitchFamily="34" charset="0"/>
              <a:buChar char="•"/>
            </a:pPr>
            <a:r>
              <a:rPr lang="fr-FR" dirty="0">
                <a:solidFill>
                  <a:schemeClr val="tx1"/>
                </a:solidFill>
              </a:rPr>
              <a:t>Prescription d’imatinib : toxicité hématologique</a:t>
            </a:r>
          </a:p>
          <a:p>
            <a:pPr marL="285750" indent="-285750">
              <a:buFont typeface="Arial" panose="020B0604020202020204" pitchFamily="34" charset="0"/>
              <a:buChar char="•"/>
            </a:pPr>
            <a:r>
              <a:rPr lang="fr-FR" dirty="0">
                <a:solidFill>
                  <a:schemeClr val="tx1"/>
                </a:solidFill>
              </a:rPr>
              <a:t>Passage au dasatinib : toxicité hématologique accrue</a:t>
            </a:r>
          </a:p>
        </p:txBody>
      </p:sp>
      <p:sp>
        <p:nvSpPr>
          <p:cNvPr id="10" name="Rectangle: Rounded Corners 9"/>
          <p:cNvSpPr/>
          <p:nvPr/>
        </p:nvSpPr>
        <p:spPr>
          <a:xfrm>
            <a:off x="4545988" y="486916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Octobre 2012</a:t>
            </a:r>
          </a:p>
          <a:p>
            <a:pPr algn="ctr"/>
            <a:r>
              <a:rPr lang="fr-FR" dirty="0">
                <a:solidFill>
                  <a:schemeClr val="tx1"/>
                </a:solidFill>
              </a:rPr>
              <a:t>Cycle 1 de chimiothérapie : Daunorubicine, cytarabine, thioguanine 3+10</a:t>
            </a:r>
          </a:p>
        </p:txBody>
      </p:sp>
      <p:sp>
        <p:nvSpPr>
          <p:cNvPr id="11" name="Rectangle: Rounded Corners 10"/>
          <p:cNvSpPr/>
          <p:nvPr/>
        </p:nvSpPr>
        <p:spPr>
          <a:xfrm>
            <a:off x="979752" y="486916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Octobre 2009</a:t>
            </a:r>
          </a:p>
          <a:p>
            <a:pPr algn="ctr"/>
            <a:r>
              <a:rPr lang="fr-FR" dirty="0">
                <a:solidFill>
                  <a:schemeClr val="tx1"/>
                </a:solidFill>
              </a:rPr>
              <a:t>Chromosome de Philadelphie </a:t>
            </a:r>
          </a:p>
          <a:p>
            <a:pPr algn="ctr"/>
            <a:r>
              <a:rPr lang="fr-FR" dirty="0">
                <a:solidFill>
                  <a:schemeClr val="tx1"/>
                </a:solidFill>
              </a:rPr>
              <a:t>négatif</a:t>
            </a:r>
          </a:p>
        </p:txBody>
      </p:sp>
      <p:sp>
        <p:nvSpPr>
          <p:cNvPr id="15" name="Arrow: Right 14"/>
          <p:cNvSpPr/>
          <p:nvPr/>
        </p:nvSpPr>
        <p:spPr>
          <a:xfrm>
            <a:off x="1127448" y="4077072"/>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c 18"/>
          <p:cNvSpPr/>
          <p:nvPr/>
        </p:nvSpPr>
        <p:spPr>
          <a:xfrm rot="16807848">
            <a:off x="9566923" y="452979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Rectangle: Rounded Corners 21"/>
          <p:cNvSpPr/>
          <p:nvPr/>
        </p:nvSpPr>
        <p:spPr>
          <a:xfrm>
            <a:off x="7697088" y="1844824"/>
            <a:ext cx="3422220" cy="146253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Décembre 2012</a:t>
            </a:r>
          </a:p>
          <a:p>
            <a:pPr algn="ctr"/>
            <a:r>
              <a:rPr lang="fr-FR" dirty="0">
                <a:solidFill>
                  <a:schemeClr val="tx1"/>
                </a:solidFill>
              </a:rPr>
              <a:t>Cycle 2 de chimiothérapie</a:t>
            </a:r>
          </a:p>
        </p:txBody>
      </p:sp>
      <p:sp>
        <p:nvSpPr>
          <p:cNvPr id="24" name="Rectangle: Rounded Corners 23"/>
          <p:cNvSpPr/>
          <p:nvPr/>
        </p:nvSpPr>
        <p:spPr>
          <a:xfrm>
            <a:off x="8074380" y="4876049"/>
            <a:ext cx="3638244"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Février 2013</a:t>
            </a:r>
          </a:p>
          <a:p>
            <a:pPr marL="285750" indent="-285750">
              <a:buFont typeface="Arial" panose="020B0604020202020204" pitchFamily="34" charset="0"/>
              <a:buChar char="•"/>
            </a:pPr>
            <a:r>
              <a:rPr lang="fr-FR" dirty="0">
                <a:solidFill>
                  <a:schemeClr val="tx1"/>
                </a:solidFill>
              </a:rPr>
              <a:t>Conditionnement : busulfan / </a:t>
            </a:r>
            <a:r>
              <a:t/>
            </a:r>
            <a:br/>
            <a:r>
              <a:rPr lang="fr-FR" dirty="0">
                <a:solidFill>
                  <a:schemeClr val="tx1"/>
                </a:solidFill>
              </a:rPr>
              <a:t>cyclophosphamide IV</a:t>
            </a:r>
          </a:p>
          <a:p>
            <a:pPr marL="285750" indent="-285750">
              <a:buFont typeface="Arial" panose="020B0604020202020204" pitchFamily="34" charset="0"/>
              <a:buChar char="•"/>
            </a:pPr>
            <a:r>
              <a:rPr lang="fr-FR" dirty="0">
                <a:solidFill>
                  <a:schemeClr val="tx1"/>
                </a:solidFill>
              </a:rPr>
              <a:t>GMO allogénique de fratrie</a:t>
            </a:r>
          </a:p>
        </p:txBody>
      </p:sp>
    </p:spTree>
    <p:extLst>
      <p:ext uri="{BB962C8B-B14F-4D97-AF65-F5344CB8AC3E}">
        <p14:creationId xmlns:p14="http://schemas.microsoft.com/office/powerpoint/2010/main" val="346135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2 : Femme de 37 ans LMC évoluant en LAM </a:t>
            </a:r>
          </a:p>
        </p:txBody>
      </p:sp>
      <p:sp>
        <p:nvSpPr>
          <p:cNvPr id="3" name="Text Placeholder 2"/>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r>
              <a:rPr lang="fr-FR" dirty="0"/>
              <a:t>LAM, leucémie aiguë myéloïde ; LMC, leucémie myéloïde chronique ; MVO, maladie </a:t>
            </a:r>
            <a:r>
              <a:rPr lang="fr-FR" dirty="0" err="1"/>
              <a:t>veino</a:t>
            </a:r>
            <a:r>
              <a:rPr lang="fr-FR" dirty="0"/>
              <a:t>-occlusive</a:t>
            </a:r>
          </a:p>
        </p:txBody>
      </p:sp>
      <p:sp>
        <p:nvSpPr>
          <p:cNvPr id="5" name="Rectangle: Rounded Corners 4"/>
          <p:cNvSpPr/>
          <p:nvPr/>
        </p:nvSpPr>
        <p:spPr>
          <a:xfrm>
            <a:off x="3359696" y="1844675"/>
            <a:ext cx="5359771" cy="324036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Question</a:t>
            </a:r>
          </a:p>
          <a:p>
            <a:pPr algn="ctr"/>
            <a:endParaRPr lang="fr-FR" sz="2400" b="1" dirty="0">
              <a:solidFill>
                <a:schemeClr val="tx1"/>
              </a:solidFill>
            </a:endParaRPr>
          </a:p>
          <a:p>
            <a:pPr algn="ctr"/>
            <a:endParaRPr lang="fr-FR" sz="2400" b="1" dirty="0">
              <a:solidFill>
                <a:schemeClr val="tx1"/>
              </a:solidFill>
            </a:endParaRPr>
          </a:p>
          <a:p>
            <a:pPr algn="ctr"/>
            <a:r>
              <a:rPr lang="fr-FR" sz="2400" dirty="0">
                <a:solidFill>
                  <a:schemeClr val="tx1"/>
                </a:solidFill>
              </a:rPr>
              <a:t>Quels sont les facteurs de risque de MVO présents chez cette patiente ? </a:t>
            </a:r>
          </a:p>
        </p:txBody>
      </p:sp>
    </p:spTree>
    <p:extLst>
      <p:ext uri="{BB962C8B-B14F-4D97-AF65-F5344CB8AC3E}">
        <p14:creationId xmlns:p14="http://schemas.microsoft.com/office/powerpoint/2010/main" val="3888746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a:t>Facteurs de risque ayant un impact sur les scores de sévérité de l’EBMT pour la MVO </a:t>
            </a:r>
            <a:endParaRPr lang="fr-FR" sz="3200" dirty="0"/>
          </a:p>
        </p:txBody>
      </p:sp>
      <p:sp>
        <p:nvSpPr>
          <p:cNvPr id="6" name="Text Placeholder 5"/>
          <p:cNvSpPr>
            <a:spLocks noGrp="1"/>
          </p:cNvSpPr>
          <p:nvPr>
            <p:ph type="body" sz="quarter" idx="10"/>
          </p:nvPr>
        </p:nvSpPr>
        <p:spPr/>
        <p:txBody>
          <a:bodyPr/>
          <a:lstStyle/>
          <a:p>
            <a:r>
              <a:rPr lang="fr-FR"/>
              <a:t>Mohty M et al. </a:t>
            </a:r>
            <a:r>
              <a:rPr lang="fr-FR" i="1" dirty="0"/>
              <a:t>Bone Marrow Transplant </a:t>
            </a:r>
            <a:r>
              <a:rPr lang="fr-FR"/>
              <a:t>2016;51:906–12</a:t>
            </a:r>
          </a:p>
        </p:txBody>
      </p:sp>
      <p:sp>
        <p:nvSpPr>
          <p:cNvPr id="7" name="Text Placeholder 6"/>
          <p:cNvSpPr>
            <a:spLocks noGrp="1"/>
          </p:cNvSpPr>
          <p:nvPr>
            <p:ph type="body" sz="quarter" idx="11"/>
          </p:nvPr>
        </p:nvSpPr>
        <p:spPr/>
        <p:txBody>
          <a:bodyPr/>
          <a:lstStyle/>
          <a:p>
            <a:r>
              <a:rPr lang="fr-FR"/>
              <a:t>RC, rémission complète ; HLA, antigènes des leucocytes humains ; GCSH, greffe de cellules souches hématopoïétiques ; </a:t>
            </a:r>
            <a:r>
              <a:t/>
            </a:r>
            <a:br/>
            <a:r>
              <a:rPr lang="fr-FR"/>
              <a:t>ICT, irradiation corporelle totale ; LSN, limite supérieure de la normale ; MVO, maladie veino-occlusive</a:t>
            </a:r>
          </a:p>
        </p:txBody>
      </p:sp>
      <p:grpSp>
        <p:nvGrpSpPr>
          <p:cNvPr id="10" name="Group 9"/>
          <p:cNvGrpSpPr/>
          <p:nvPr/>
        </p:nvGrpSpPr>
        <p:grpSpPr>
          <a:xfrm>
            <a:off x="736841" y="3087504"/>
            <a:ext cx="4544695" cy="2645752"/>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3" name="TextBox 2"/>
            <p:cNvSpPr txBox="1"/>
            <p:nvPr/>
          </p:nvSpPr>
          <p:spPr>
            <a:xfrm>
              <a:off x="856447" y="3706329"/>
              <a:ext cx="4305483" cy="2308324"/>
            </a:xfrm>
            <a:prstGeom prst="rect">
              <a:avLst/>
            </a:prstGeom>
            <a:noFill/>
          </p:spPr>
          <p:txBody>
            <a:bodyPr wrap="square" rtlCol="0">
              <a:spAutoFit/>
            </a:bodyPr>
            <a:lstStyle/>
            <a:p>
              <a:r>
                <a:rPr lang="fr-FR" sz="1600" b="1" dirty="0">
                  <a:latin typeface="Arial" panose="020B0604020202020204" pitchFamily="34" charset="0"/>
                </a:rPr>
                <a:t>Associés à la transplantation</a:t>
              </a:r>
            </a:p>
            <a:p>
              <a:pPr marL="285750" indent="-285750">
                <a:buFont typeface="Arial" panose="020B0604020202020204" pitchFamily="34" charset="0"/>
                <a:buChar char="•"/>
              </a:pPr>
              <a:r>
                <a:rPr lang="fr-FR" sz="1600" dirty="0">
                  <a:latin typeface="Arial" panose="020B0604020202020204" pitchFamily="34" charset="0"/>
                </a:rPr>
                <a:t>Donneur non apparenté</a:t>
              </a:r>
            </a:p>
            <a:p>
              <a:pPr marL="285750" indent="-285750">
                <a:buFont typeface="Arial" panose="020B0604020202020204" pitchFamily="34" charset="0"/>
                <a:buChar char="•"/>
              </a:pPr>
              <a:r>
                <a:rPr lang="fr-FR" sz="1600" dirty="0">
                  <a:latin typeface="Arial" panose="020B0604020202020204" pitchFamily="34" charset="0"/>
                </a:rPr>
                <a:t>Donneur non compatible HLA</a:t>
              </a:r>
            </a:p>
            <a:p>
              <a:pPr marL="285750" indent="-285750">
                <a:buFont typeface="Arial" panose="020B0604020202020204" pitchFamily="34" charset="0"/>
                <a:buChar char="•"/>
              </a:pPr>
              <a:r>
                <a:rPr lang="fr-FR" sz="1600" dirty="0">
                  <a:latin typeface="Arial" panose="020B0604020202020204" pitchFamily="34" charset="0"/>
                </a:rPr>
                <a:t>Greffon non appauvri en lymphocytes T</a:t>
              </a:r>
            </a:p>
            <a:p>
              <a:pPr marL="285750" indent="-285750">
                <a:buFont typeface="Arial" panose="020B0604020202020204" pitchFamily="34" charset="0"/>
                <a:buChar char="•"/>
              </a:pPr>
              <a:r>
                <a:rPr lang="fr-FR" sz="1600" dirty="0">
                  <a:latin typeface="Arial" panose="020B0604020202020204" pitchFamily="34" charset="0"/>
                </a:rPr>
                <a:t>Schéma de conditionnement </a:t>
              </a:r>
              <a:r>
                <a:rPr lang="fr-FR" sz="1600" dirty="0" err="1">
                  <a:latin typeface="Arial" panose="020B0604020202020204" pitchFamily="34" charset="0"/>
                </a:rPr>
                <a:t>myéloablatif</a:t>
              </a:r>
              <a:endParaRPr lang="fr-FR" sz="1600" dirty="0">
                <a:latin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Schéma oral ou à forte dose à base de busulfan</a:t>
              </a:r>
            </a:p>
            <a:p>
              <a:pPr marL="285750" indent="-285750">
                <a:buFont typeface="Arial" panose="020B0604020202020204" pitchFamily="34" charset="0"/>
                <a:buChar char="•"/>
              </a:pPr>
              <a:r>
                <a:rPr lang="fr-FR" sz="1600" dirty="0">
                  <a:latin typeface="Arial" panose="020B0604020202020204" pitchFamily="34" charset="0"/>
                </a:rPr>
                <a:t>Schéma basé sur une ICT à haute dose</a:t>
              </a:r>
            </a:p>
            <a:p>
              <a:pPr marL="285750" indent="-285750">
                <a:buFont typeface="Arial" panose="020B0604020202020204" pitchFamily="34" charset="0"/>
                <a:buChar char="•"/>
              </a:pPr>
              <a:r>
                <a:rPr lang="fr-FR" sz="1600" dirty="0">
                  <a:latin typeface="Arial" panose="020B0604020202020204" pitchFamily="34" charset="0"/>
                </a:rPr>
                <a:t>Deuxième GCSH</a:t>
              </a:r>
            </a:p>
          </p:txBody>
        </p:sp>
      </p:grpSp>
      <p:grpSp>
        <p:nvGrpSpPr>
          <p:cNvPr id="12" name="Group 11"/>
          <p:cNvGrpSpPr/>
          <p:nvPr/>
        </p:nvGrpSpPr>
        <p:grpSpPr>
          <a:xfrm>
            <a:off x="5423442" y="3087504"/>
            <a:ext cx="6098243" cy="2645752"/>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4" name="TextBox 3"/>
            <p:cNvSpPr txBox="1"/>
            <p:nvPr/>
          </p:nvSpPr>
          <p:spPr>
            <a:xfrm>
              <a:off x="5506352" y="3704241"/>
              <a:ext cx="6015333" cy="2308324"/>
            </a:xfrm>
            <a:prstGeom prst="rect">
              <a:avLst/>
            </a:prstGeom>
            <a:noFill/>
          </p:spPr>
          <p:txBody>
            <a:bodyPr wrap="square" rtlCol="0">
              <a:spAutoFit/>
            </a:bodyPr>
            <a:lstStyle/>
            <a:p>
              <a:r>
                <a:rPr lang="fr-FR" sz="1600" b="1" dirty="0">
                  <a:latin typeface="Arial" panose="020B0604020202020204" pitchFamily="34" charset="0"/>
                </a:rPr>
                <a:t>Associés au patient et à la maladie</a:t>
              </a:r>
            </a:p>
            <a:p>
              <a:pPr marL="285750" indent="-285750">
                <a:buFont typeface="Arial" panose="020B0604020202020204" pitchFamily="34" charset="0"/>
                <a:buChar char="•"/>
              </a:pPr>
              <a:r>
                <a:rPr lang="fr-FR" sz="1600" dirty="0">
                  <a:latin typeface="Arial" panose="020B0604020202020204" pitchFamily="34" charset="0"/>
                </a:rPr>
                <a:t>Âge plus avancé</a:t>
              </a:r>
            </a:p>
            <a:p>
              <a:pPr marL="285750" indent="-285750">
                <a:buFont typeface="Arial" panose="020B0604020202020204" pitchFamily="34" charset="0"/>
                <a:buChar char="•"/>
              </a:pPr>
              <a:r>
                <a:rPr lang="fr-FR" sz="1600" dirty="0">
                  <a:latin typeface="Arial" panose="020B0604020202020204" pitchFamily="34" charset="0"/>
                </a:rPr>
                <a:t>Score de Karnofsky inférieur à 90 %</a:t>
              </a:r>
            </a:p>
            <a:p>
              <a:pPr marL="285750" indent="-285750">
                <a:buFont typeface="Arial" panose="020B0604020202020204" pitchFamily="34" charset="0"/>
                <a:buChar char="•"/>
              </a:pPr>
              <a:r>
                <a:rPr lang="fr-FR" sz="1600" dirty="0">
                  <a:latin typeface="Arial" panose="020B0604020202020204" pitchFamily="34" charset="0"/>
                </a:rPr>
                <a:t>Syndrome métabolique</a:t>
              </a:r>
            </a:p>
            <a:p>
              <a:pPr marL="285750" indent="-285750">
                <a:buFont typeface="Arial" panose="020B0604020202020204" pitchFamily="34" charset="0"/>
                <a:buChar char="•"/>
              </a:pPr>
              <a:r>
                <a:rPr lang="fr-FR" sz="1600" dirty="0">
                  <a:latin typeface="Arial" panose="020B0604020202020204" pitchFamily="34" charset="0"/>
                </a:rPr>
                <a:t>Femme recevant de la noréthistérone</a:t>
              </a: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Maladie avancée (au-delà d’une RC ou maladie récidivante / réfractaire)</a:t>
              </a:r>
            </a:p>
            <a:p>
              <a:pPr marL="285750" indent="-285750">
                <a:buFont typeface="Arial" panose="020B0604020202020204" pitchFamily="34" charset="0"/>
                <a:buChar char="•"/>
              </a:pPr>
              <a:r>
                <a:rPr lang="fr-FR" sz="1600" dirty="0">
                  <a:latin typeface="Arial" panose="020B0604020202020204" pitchFamily="34" charset="0"/>
                </a:rPr>
                <a:t>Thalassémie</a:t>
              </a: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Facteurs génétiques (polymorphisme de GSTM1, allèle C282Y, haplotype </a:t>
              </a:r>
              <a:r>
                <a:rPr lang="fr-FR" sz="1600" i="1" dirty="0">
                  <a:latin typeface="Arial" panose="020B0604020202020204" pitchFamily="34" charset="0"/>
                </a:rPr>
                <a:t>MTHFR</a:t>
              </a:r>
              <a:r>
                <a:rPr lang="fr-FR" sz="1600" dirty="0">
                  <a:latin typeface="Arial" panose="020B0604020202020204" pitchFamily="34" charset="0"/>
                </a:rPr>
                <a:t> 677CC / 1298CC)</a:t>
              </a:r>
            </a:p>
          </p:txBody>
        </p:sp>
      </p:grpSp>
      <p:grpSp>
        <p:nvGrpSpPr>
          <p:cNvPr id="8" name="Group 7"/>
          <p:cNvGrpSpPr/>
          <p:nvPr/>
        </p:nvGrpSpPr>
        <p:grpSpPr>
          <a:xfrm>
            <a:off x="736843" y="1397795"/>
            <a:ext cx="10670957" cy="2176271"/>
            <a:chOff x="736843" y="1946034"/>
            <a:chExt cx="10670957" cy="2176271"/>
          </a:xfrm>
        </p:grpSpPr>
        <p:sp>
          <p:nvSpPr>
            <p:cNvPr id="11" name="Rectangle: Rounded Corners 10"/>
            <p:cNvSpPr/>
            <p:nvPr/>
          </p:nvSpPr>
          <p:spPr>
            <a:xfrm>
              <a:off x="736843" y="1946034"/>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fr-FR" sz="1600" b="1" dirty="0">
                  <a:latin typeface="Arial" panose="020B0604020202020204" pitchFamily="34" charset="0"/>
                </a:rPr>
                <a:t>D’origine hépatique</a:t>
              </a:r>
            </a:p>
            <a:p>
              <a:pPr marL="285750" indent="-285750">
                <a:buFont typeface="Arial" panose="020B0604020202020204" pitchFamily="34" charset="0"/>
                <a:buChar char="•"/>
              </a:pPr>
              <a:r>
                <a:rPr lang="fr-FR" sz="1600" dirty="0">
                  <a:latin typeface="Arial" panose="020B0604020202020204" pitchFamily="34" charset="0"/>
                </a:rPr>
                <a:t>Transaminases &gt; 2,5 LSN</a:t>
              </a:r>
            </a:p>
            <a:p>
              <a:pPr marL="285750" indent="-285750">
                <a:buFont typeface="Arial" panose="020B0604020202020204" pitchFamily="34" charset="0"/>
                <a:buChar char="•"/>
              </a:pPr>
              <a:r>
                <a:rPr lang="fr-FR" sz="1600" dirty="0">
                  <a:latin typeface="Arial" panose="020B0604020202020204" pitchFamily="34" charset="0"/>
                </a:rPr>
                <a:t>Bilirubine sérique &gt; 1,5 LSN</a:t>
              </a:r>
            </a:p>
            <a:p>
              <a:pPr marL="285750" indent="-285750">
                <a:buFont typeface="Arial" panose="020B0604020202020204" pitchFamily="34" charset="0"/>
                <a:buChar char="•"/>
              </a:pPr>
              <a:r>
                <a:rPr lang="fr-FR" sz="1600" dirty="0">
                  <a:latin typeface="Arial" panose="020B0604020202020204" pitchFamily="34" charset="0"/>
                </a:rPr>
                <a:t>Cirrhose</a:t>
              </a:r>
            </a:p>
            <a:p>
              <a:pPr marL="285750" indent="-285750">
                <a:buFont typeface="Arial" panose="020B0604020202020204" pitchFamily="34" charset="0"/>
                <a:buChar char="•"/>
              </a:pPr>
              <a:r>
                <a:rPr lang="fr-FR" sz="1600" dirty="0">
                  <a:latin typeface="Arial" panose="020B0604020202020204" pitchFamily="34" charset="0"/>
                </a:rPr>
                <a:t>Hépatite virale active</a:t>
              </a:r>
            </a:p>
            <a:p>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fr-FR" sz="1600" dirty="0">
                  <a:latin typeface="Arial" panose="020B0604020202020204" pitchFamily="34" charset="0"/>
                </a:rPr>
                <a:t>Irradiation abdominale ou hépatique</a:t>
              </a:r>
            </a:p>
            <a:p>
              <a:pPr marL="357188" indent="-271463">
                <a:buFont typeface="Arial" panose="020B0604020202020204" pitchFamily="34" charset="0"/>
                <a:buChar char="•"/>
              </a:pPr>
              <a:r>
                <a:rPr lang="fr-FR" sz="1600" dirty="0">
                  <a:latin typeface="Arial" panose="020B0604020202020204" pitchFamily="34" charset="0"/>
                </a:rPr>
                <a:t>Utilisation précédente de gemtuzumab ozogamicine ou d’inotuzumab ozogamicine</a:t>
              </a:r>
            </a:p>
            <a:p>
              <a:pPr marL="357188" indent="-271463">
                <a:buFont typeface="Arial" panose="020B0604020202020204" pitchFamily="34" charset="0"/>
                <a:buChar char="•"/>
              </a:pPr>
              <a:r>
                <a:rPr lang="fr-FR" sz="1600" dirty="0">
                  <a:latin typeface="Arial" panose="020B0604020202020204" pitchFamily="34" charset="0"/>
                </a:rPr>
                <a:t>Médicaments hépatotoxiques</a:t>
              </a:r>
            </a:p>
            <a:p>
              <a:pPr marL="357188" indent="-271463">
                <a:buFont typeface="Arial" panose="020B0604020202020204" pitchFamily="34" charset="0"/>
                <a:buChar char="•"/>
              </a:pPr>
              <a:r>
                <a:rPr lang="fr-FR" sz="1600" dirty="0">
                  <a:latin typeface="Arial" panose="020B0604020202020204" pitchFamily="34" charset="0"/>
                </a:rPr>
                <a:t>Surcharge en fer</a:t>
              </a:r>
            </a:p>
          </p:txBody>
        </p:sp>
      </p:grpSp>
      <p:sp>
        <p:nvSpPr>
          <p:cNvPr id="14" name="Rounded Rectangle 13"/>
          <p:cNvSpPr/>
          <p:nvPr/>
        </p:nvSpPr>
        <p:spPr>
          <a:xfrm>
            <a:off x="3215680" y="5805264"/>
            <a:ext cx="5868652"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La patiente présente 3 facteurs de risque de MVO</a:t>
            </a:r>
          </a:p>
        </p:txBody>
      </p:sp>
      <p:sp>
        <p:nvSpPr>
          <p:cNvPr id="18" name="Rounded Rectangle 17"/>
          <p:cNvSpPr/>
          <p:nvPr/>
        </p:nvSpPr>
        <p:spPr>
          <a:xfrm>
            <a:off x="5807968" y="4235289"/>
            <a:ext cx="3528392" cy="219929"/>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1199456" y="4474741"/>
            <a:ext cx="3816424" cy="466427"/>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1199456" y="4226699"/>
            <a:ext cx="3816424" cy="215739"/>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25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Cas 2 : conditionnement et greffe de cellules souches</a:t>
            </a:r>
          </a:p>
        </p:txBody>
      </p:sp>
      <p:sp>
        <p:nvSpPr>
          <p:cNvPr id="4" name="Text Placeholder 3"/>
          <p:cNvSpPr>
            <a:spLocks noGrp="1"/>
          </p:cNvSpPr>
          <p:nvPr>
            <p:ph type="body" sz="quarter" idx="10"/>
          </p:nvPr>
        </p:nvSpPr>
        <p:spPr/>
        <p:txBody>
          <a:bodyPr/>
          <a:lstStyle/>
          <a:p>
            <a:r>
              <a:rPr lang="fr-FR"/>
              <a:t>Communication personnelle, M. Ní Chonghaile</a:t>
            </a:r>
            <a:endParaRPr lang="fr-FR" dirty="0"/>
          </a:p>
        </p:txBody>
      </p:sp>
      <p:sp>
        <p:nvSpPr>
          <p:cNvPr id="6" name="Text Placeholder 5"/>
          <p:cNvSpPr>
            <a:spLocks noGrp="1"/>
          </p:cNvSpPr>
          <p:nvPr>
            <p:ph type="body" sz="quarter" idx="11"/>
          </p:nvPr>
        </p:nvSpPr>
        <p:spPr/>
        <p:txBody>
          <a:bodyPr/>
          <a:lstStyle/>
          <a:p>
            <a:r>
              <a:rPr lang="fr-FR" dirty="0"/>
              <a:t>ANC, numération absolue des neutrophiles ; </a:t>
            </a:r>
            <a:r>
              <a:rPr lang="fr-FR" dirty="0" err="1"/>
              <a:t>Bili</a:t>
            </a:r>
            <a:r>
              <a:rPr lang="fr-FR" dirty="0"/>
              <a:t>, bilirubine ; Bu, </a:t>
            </a:r>
            <a:r>
              <a:rPr lang="fr-FR" dirty="0" err="1"/>
              <a:t>busulfan</a:t>
            </a:r>
            <a:r>
              <a:rPr lang="fr-FR" dirty="0"/>
              <a:t> ; Cr, créatinine ; </a:t>
            </a:r>
            <a:r>
              <a:rPr lang="fr-FR" dirty="0" err="1"/>
              <a:t>Cy</a:t>
            </a:r>
            <a:r>
              <a:rPr lang="fr-FR" dirty="0"/>
              <a:t>, cyclophosphamide ; </a:t>
            </a:r>
          </a:p>
          <a:p>
            <a:r>
              <a:rPr lang="fr-FR" dirty="0"/>
              <a:t>Sib </a:t>
            </a:r>
            <a:r>
              <a:rPr lang="fr-FR" dirty="0" err="1"/>
              <a:t>AlloBMTx</a:t>
            </a:r>
            <a:r>
              <a:rPr lang="fr-FR" dirty="0"/>
              <a:t>, greffe de moelle osseuse allogénique de fratrie ; NPT, nutrition parentérale totale ; </a:t>
            </a:r>
            <a:r>
              <a:rPr lang="fr-FR" dirty="0" err="1"/>
              <a:t>Tx</a:t>
            </a:r>
            <a:r>
              <a:rPr lang="fr-FR" dirty="0"/>
              <a:t>, traitement</a:t>
            </a:r>
          </a:p>
        </p:txBody>
      </p:sp>
      <p:pic>
        <p:nvPicPr>
          <p:cNvPr id="17" name="Content Placeholder 11" descr="Mairead Ni Chonghaile NG 2014 presentation.pdf - Adobe Acrobat Pro DC"/>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705" t="48545" r="12064" b="2528"/>
          <a:stretch/>
        </p:blipFill>
        <p:spPr>
          <a:xfrm>
            <a:off x="472273" y="1668026"/>
            <a:ext cx="8360031" cy="4314133"/>
          </a:xfrm>
          <a:prstGeom prst="rect">
            <a:avLst/>
          </a:prstGeom>
          <a:solidFill>
            <a:srgbClr val="FFF7FA"/>
          </a:solidFill>
          <a:ln>
            <a:noFill/>
          </a:ln>
        </p:spPr>
      </p:pic>
      <p:cxnSp>
        <p:nvCxnSpPr>
          <p:cNvPr id="19" name="Straight Arrow Connector 18"/>
          <p:cNvCxnSpPr>
            <a:cxnSpLocks/>
          </p:cNvCxnSpPr>
          <p:nvPr/>
        </p:nvCxnSpPr>
        <p:spPr>
          <a:xfrm flipV="1">
            <a:off x="2809510"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V="1">
            <a:off x="3981890" y="5119688"/>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888088" y="2019702"/>
            <a:ext cx="1978506" cy="3281506"/>
            <a:chOff x="6888088" y="2019702"/>
            <a:chExt cx="1978506" cy="3281506"/>
          </a:xfrm>
        </p:grpSpPr>
        <p:grpSp>
          <p:nvGrpSpPr>
            <p:cNvPr id="29" name="Group 28"/>
            <p:cNvGrpSpPr/>
            <p:nvPr/>
          </p:nvGrpSpPr>
          <p:grpSpPr>
            <a:xfrm>
              <a:off x="6888088" y="2019702"/>
              <a:ext cx="1978506" cy="2808312"/>
              <a:chOff x="6888088" y="2019702"/>
              <a:chExt cx="1978506" cy="2808312"/>
            </a:xfrm>
          </p:grpSpPr>
          <p:sp>
            <p:nvSpPr>
              <p:cNvPr id="31" name="Rectangle 30"/>
              <p:cNvSpPr/>
              <p:nvPr/>
            </p:nvSpPr>
            <p:spPr>
              <a:xfrm>
                <a:off x="7066394" y="2019702"/>
                <a:ext cx="1800200" cy="2808312"/>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888088" y="4107552"/>
                <a:ext cx="288032" cy="21602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rot="20005662">
                <a:off x="7031341" y="4389105"/>
                <a:ext cx="144016" cy="14401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rot="20005662">
                <a:off x="7048485" y="4629135"/>
                <a:ext cx="144016" cy="14401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p:cNvSpPr/>
            <p:nvPr/>
          </p:nvSpPr>
          <p:spPr>
            <a:xfrm>
              <a:off x="7123162" y="4797152"/>
              <a:ext cx="1709142" cy="50405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6350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Cas 2 : premiers symptômes de la MVO</a:t>
            </a:r>
            <a:endParaRPr lang="fr-FR" dirty="0"/>
          </a:p>
        </p:txBody>
      </p:sp>
      <p:sp>
        <p:nvSpPr>
          <p:cNvPr id="4" name="Text Placeholder 3"/>
          <p:cNvSpPr>
            <a:spLocks noGrp="1"/>
          </p:cNvSpPr>
          <p:nvPr>
            <p:ph type="body" sz="quarter" idx="10"/>
          </p:nvPr>
        </p:nvSpPr>
        <p:spPr/>
        <p:txBody>
          <a:bodyPr/>
          <a:lstStyle/>
          <a:p>
            <a:r>
              <a:rPr lang="fr-FR"/>
              <a:t>Communication personnelle, M. Ní Chonghaile</a:t>
            </a:r>
            <a:endParaRPr lang="fr-FR" dirty="0"/>
          </a:p>
        </p:txBody>
      </p:sp>
      <p:sp>
        <p:nvSpPr>
          <p:cNvPr id="27" name="Text Placeholder 26"/>
          <p:cNvSpPr>
            <a:spLocks noGrp="1"/>
          </p:cNvSpPr>
          <p:nvPr>
            <p:ph type="body" sz="quarter" idx="11"/>
          </p:nvPr>
        </p:nvSpPr>
        <p:spPr/>
        <p:txBody>
          <a:bodyPr/>
          <a:lstStyle/>
          <a:p>
            <a:r>
              <a:rPr lang="fr-FR"/>
              <a:t>Bili, bilirubine ; Bu, busulfan ; Cr, créatinine ; Cy, cyclophosphamide ; </a:t>
            </a:r>
          </a:p>
          <a:p>
            <a:r>
              <a:rPr lang="fr-FR"/>
              <a:t>Tx, traitement ; MVO, maladie veino-occlusive</a:t>
            </a:r>
          </a:p>
        </p:txBody>
      </p:sp>
      <p:pic>
        <p:nvPicPr>
          <p:cNvPr id="34" name="Content Placeholder 11" descr="Mairead Ni Chonghaile NG 2014 presentation.pdf - Adobe Acrobat Pro DC"/>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922" t="48994" r="12251" b="2425"/>
          <a:stretch/>
        </p:blipFill>
        <p:spPr>
          <a:xfrm>
            <a:off x="507688" y="1707614"/>
            <a:ext cx="8294113" cy="4283669"/>
          </a:xfrm>
          <a:prstGeom prst="rect">
            <a:avLst/>
          </a:prstGeom>
          <a:solidFill>
            <a:srgbClr val="FFF7FA"/>
          </a:solidFill>
        </p:spPr>
      </p:pic>
      <p:sp>
        <p:nvSpPr>
          <p:cNvPr id="35" name="Rectangle 34"/>
          <p:cNvSpPr/>
          <p:nvPr/>
        </p:nvSpPr>
        <p:spPr>
          <a:xfrm>
            <a:off x="2216194" y="5707378"/>
            <a:ext cx="2367638"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2598626" y="5693918"/>
            <a:ext cx="412292" cy="338554"/>
          </a:xfrm>
          <a:prstGeom prst="rect">
            <a:avLst/>
          </a:prstGeom>
          <a:solidFill>
            <a:srgbClr val="FFF7FA"/>
          </a:solidFill>
        </p:spPr>
        <p:txBody>
          <a:bodyPr wrap="none" rtlCol="0">
            <a:spAutoFit/>
          </a:bodyPr>
          <a:lstStyle/>
          <a:p>
            <a:pPr algn="ctr"/>
            <a:r>
              <a:rPr lang="fr-FR" sz="1600" dirty="0">
                <a:solidFill>
                  <a:srgbClr val="821725"/>
                </a:solidFill>
              </a:rPr>
              <a:t>Tx</a:t>
            </a:r>
          </a:p>
        </p:txBody>
      </p:sp>
      <p:cxnSp>
        <p:nvCxnSpPr>
          <p:cNvPr id="37" name="Straight Arrow Connector 36"/>
          <p:cNvCxnSpPr>
            <a:cxnSpLocks/>
          </p:cNvCxnSpPr>
          <p:nvPr/>
        </p:nvCxnSpPr>
        <p:spPr>
          <a:xfrm flipV="1">
            <a:off x="2809510"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5529642" y="5111062"/>
            <a:ext cx="1574470" cy="921410"/>
            <a:chOff x="5529642" y="5111062"/>
            <a:chExt cx="1574470" cy="921410"/>
          </a:xfrm>
          <a:noFill/>
        </p:grpSpPr>
        <p:sp>
          <p:nvSpPr>
            <p:cNvPr id="39" name="TextBox 38"/>
            <p:cNvSpPr txBox="1"/>
            <p:nvPr/>
          </p:nvSpPr>
          <p:spPr>
            <a:xfrm>
              <a:off x="5529642" y="5693918"/>
              <a:ext cx="1574470" cy="338554"/>
            </a:xfrm>
            <a:prstGeom prst="rect">
              <a:avLst/>
            </a:prstGeom>
            <a:grpFill/>
          </p:spPr>
          <p:txBody>
            <a:bodyPr wrap="none" rtlCol="0">
              <a:spAutoFit/>
            </a:bodyPr>
            <a:lstStyle/>
            <a:p>
              <a:pPr algn="ctr"/>
              <a:r>
                <a:rPr lang="fr-FR" sz="1600" dirty="0">
                  <a:solidFill>
                    <a:srgbClr val="821725"/>
                  </a:solidFill>
                </a:rPr>
                <a:t>Prise de poids de 5 %</a:t>
              </a:r>
            </a:p>
          </p:txBody>
        </p:sp>
        <p:cxnSp>
          <p:nvCxnSpPr>
            <p:cNvPr id="40" name="Straight Arrow Connector 39"/>
            <p:cNvCxnSpPr>
              <a:cxnSpLocks/>
            </p:cNvCxnSpPr>
            <p:nvPr/>
          </p:nvCxnSpPr>
          <p:spPr>
            <a:xfrm flipV="1">
              <a:off x="5864531" y="5111062"/>
              <a:ext cx="0" cy="622194"/>
            </a:xfrm>
            <a:prstGeom prst="straightConnector1">
              <a:avLst/>
            </a:prstGeom>
            <a:grpFill/>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863752" y="5111062"/>
            <a:ext cx="216024" cy="62219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p:cNvGrpSpPr/>
          <p:nvPr/>
        </p:nvGrpSpPr>
        <p:grpSpPr>
          <a:xfrm>
            <a:off x="3282835" y="5114202"/>
            <a:ext cx="1589029" cy="921410"/>
            <a:chOff x="4024299" y="5263462"/>
            <a:chExt cx="1589029" cy="921410"/>
          </a:xfrm>
          <a:noFill/>
        </p:grpSpPr>
        <p:sp>
          <p:nvSpPr>
            <p:cNvPr id="45" name="TextBox 44"/>
            <p:cNvSpPr txBox="1"/>
            <p:nvPr/>
          </p:nvSpPr>
          <p:spPr>
            <a:xfrm>
              <a:off x="4038858" y="5846318"/>
              <a:ext cx="1574470" cy="338554"/>
            </a:xfrm>
            <a:prstGeom prst="rect">
              <a:avLst/>
            </a:prstGeom>
            <a:solidFill>
              <a:srgbClr val="FFF7FA"/>
            </a:solidFill>
          </p:spPr>
          <p:txBody>
            <a:bodyPr wrap="none" rtlCol="0">
              <a:spAutoFit/>
            </a:bodyPr>
            <a:lstStyle/>
            <a:p>
              <a:pPr algn="ctr"/>
              <a:r>
                <a:rPr lang="fr-FR" sz="1600" dirty="0">
                  <a:solidFill>
                    <a:srgbClr val="821725"/>
                  </a:solidFill>
                </a:rPr>
                <a:t>Prise de poids de 3%</a:t>
              </a:r>
            </a:p>
          </p:txBody>
        </p:sp>
        <p:cxnSp>
          <p:nvCxnSpPr>
            <p:cNvPr id="46" name="Straight Arrow Connector 45"/>
            <p:cNvCxnSpPr>
              <a:cxnSpLocks/>
            </p:cNvCxnSpPr>
            <p:nvPr/>
          </p:nvCxnSpPr>
          <p:spPr>
            <a:xfrm flipV="1">
              <a:off x="4024299" y="5263462"/>
              <a:ext cx="0" cy="622194"/>
            </a:xfrm>
            <a:prstGeom prst="straightConnector1">
              <a:avLst/>
            </a:prstGeom>
            <a:grpFill/>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888088" y="2019702"/>
            <a:ext cx="1978506" cy="3281506"/>
            <a:chOff x="6888088" y="2019702"/>
            <a:chExt cx="1978506" cy="3281506"/>
          </a:xfrm>
          <a:solidFill>
            <a:srgbClr val="FFF7FA"/>
          </a:solidFill>
        </p:grpSpPr>
        <p:grpSp>
          <p:nvGrpSpPr>
            <p:cNvPr id="48" name="Group 47"/>
            <p:cNvGrpSpPr/>
            <p:nvPr/>
          </p:nvGrpSpPr>
          <p:grpSpPr>
            <a:xfrm>
              <a:off x="6888088" y="2019702"/>
              <a:ext cx="1978506" cy="2808312"/>
              <a:chOff x="6888088" y="2019702"/>
              <a:chExt cx="1978506" cy="2808312"/>
            </a:xfrm>
            <a:grpFill/>
          </p:grpSpPr>
          <p:sp>
            <p:nvSpPr>
              <p:cNvPr id="50" name="Rectangle 49"/>
              <p:cNvSpPr/>
              <p:nvPr/>
            </p:nvSpPr>
            <p:spPr>
              <a:xfrm>
                <a:off x="7066394" y="2019702"/>
                <a:ext cx="1800200" cy="2808312"/>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888088" y="4107552"/>
                <a:ext cx="288032" cy="216024"/>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rot="20005662">
                <a:off x="7031341" y="438910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rot="20005662">
                <a:off x="7048485" y="462913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Rectangle 48"/>
            <p:cNvSpPr/>
            <p:nvPr/>
          </p:nvSpPr>
          <p:spPr>
            <a:xfrm>
              <a:off x="7123162" y="4797152"/>
              <a:ext cx="1709142" cy="50405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6" name="Straight Arrow Connector 55"/>
          <p:cNvCxnSpPr>
            <a:cxnSpLocks/>
          </p:cNvCxnSpPr>
          <p:nvPr/>
        </p:nvCxnSpPr>
        <p:spPr>
          <a:xfrm flipH="1">
            <a:off x="7180706" y="4701143"/>
            <a:ext cx="556951" cy="8413"/>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937712" y="4531564"/>
            <a:ext cx="1686680" cy="338554"/>
          </a:xfrm>
          <a:prstGeom prst="rect">
            <a:avLst/>
          </a:prstGeom>
          <a:noFill/>
        </p:spPr>
        <p:txBody>
          <a:bodyPr wrap="none" rtlCol="0">
            <a:spAutoFit/>
          </a:bodyPr>
          <a:lstStyle/>
          <a:p>
            <a:pPr algn="ctr"/>
            <a:r>
              <a:rPr lang="fr-FR" sz="1600" dirty="0">
                <a:solidFill>
                  <a:srgbClr val="821725"/>
                </a:solidFill>
              </a:rPr>
              <a:t>Prise de poids ≥ 5 %</a:t>
            </a:r>
          </a:p>
        </p:txBody>
      </p:sp>
      <p:cxnSp>
        <p:nvCxnSpPr>
          <p:cNvPr id="58" name="Straight Arrow Connector 57"/>
          <p:cNvCxnSpPr>
            <a:cxnSpLocks/>
          </p:cNvCxnSpPr>
          <p:nvPr/>
        </p:nvCxnSpPr>
        <p:spPr>
          <a:xfrm flipH="1">
            <a:off x="7176120" y="4318659"/>
            <a:ext cx="497294" cy="14245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701954" y="4098558"/>
            <a:ext cx="2078804" cy="338554"/>
          </a:xfrm>
          <a:prstGeom prst="rect">
            <a:avLst/>
          </a:prstGeom>
          <a:noFill/>
        </p:spPr>
        <p:txBody>
          <a:bodyPr wrap="square" rtlCol="0">
            <a:spAutoFit/>
          </a:bodyPr>
          <a:lstStyle/>
          <a:p>
            <a:r>
              <a:rPr lang="fr-FR" sz="1600" dirty="0">
                <a:solidFill>
                  <a:srgbClr val="821725"/>
                </a:solidFill>
              </a:rPr>
              <a:t>Bilirubine</a:t>
            </a:r>
            <a:r>
              <a:rPr lang="fr-FR" dirty="0"/>
              <a:t> </a:t>
            </a:r>
            <a:r>
              <a:rPr lang="fr-FR" sz="1600" dirty="0">
                <a:solidFill>
                  <a:srgbClr val="821725"/>
                </a:solidFill>
              </a:rPr>
              <a:t>~35 µmol/l</a:t>
            </a:r>
          </a:p>
        </p:txBody>
      </p:sp>
      <p:cxnSp>
        <p:nvCxnSpPr>
          <p:cNvPr id="60" name="Straight Arrow Connector 59"/>
          <p:cNvCxnSpPr>
            <a:cxnSpLocks/>
            <a:stCxn id="61" idx="1"/>
            <a:endCxn id="51" idx="0"/>
          </p:cNvCxnSpPr>
          <p:nvPr/>
        </p:nvCxnSpPr>
        <p:spPr>
          <a:xfrm flipH="1">
            <a:off x="7032104" y="3700483"/>
            <a:ext cx="405361" cy="407069"/>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437465" y="3284984"/>
            <a:ext cx="1826887" cy="830997"/>
          </a:xfrm>
          <a:prstGeom prst="rect">
            <a:avLst/>
          </a:prstGeom>
          <a:noFill/>
        </p:spPr>
        <p:txBody>
          <a:bodyPr wrap="square" rtlCol="0">
            <a:spAutoFit/>
          </a:bodyPr>
          <a:lstStyle/>
          <a:p>
            <a:r>
              <a:rPr lang="fr-FR" sz="1600" dirty="0">
                <a:solidFill>
                  <a:srgbClr val="821725"/>
                </a:solidFill>
              </a:rPr>
              <a:t>Créatinine ~1,5 x la valeur de référence (Jour 0) </a:t>
            </a:r>
          </a:p>
        </p:txBody>
      </p:sp>
      <p:sp>
        <p:nvSpPr>
          <p:cNvPr id="62" name="Rectangle: Rounded Corners 9"/>
          <p:cNvSpPr/>
          <p:nvPr/>
        </p:nvSpPr>
        <p:spPr>
          <a:xfrm>
            <a:off x="9377444" y="1414773"/>
            <a:ext cx="2655677" cy="2656492"/>
          </a:xfrm>
          <a:prstGeom prst="roundRect">
            <a:avLst>
              <a:gd name="adj" fmla="val 625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Questions</a:t>
            </a:r>
          </a:p>
          <a:p>
            <a:pPr algn="ctr"/>
            <a:endParaRPr lang="fr-FR" sz="1600" dirty="0">
              <a:solidFill>
                <a:schemeClr val="tx1"/>
              </a:solidFill>
            </a:endParaRPr>
          </a:p>
          <a:p>
            <a:pPr algn="ctr"/>
            <a:r>
              <a:rPr lang="fr-FR" sz="1600" dirty="0">
                <a:solidFill>
                  <a:schemeClr val="tx1"/>
                </a:solidFill>
              </a:rPr>
              <a:t>Pensez-vous que </a:t>
            </a:r>
            <a:r>
              <a:rPr dirty="0"/>
              <a:t/>
            </a:r>
            <a:br>
              <a:rPr dirty="0"/>
            </a:br>
            <a:r>
              <a:rPr lang="fr-FR" sz="1600" dirty="0">
                <a:solidFill>
                  <a:schemeClr val="tx1"/>
                </a:solidFill>
              </a:rPr>
              <a:t>cette patiente présente des signes de MVO ?</a:t>
            </a:r>
          </a:p>
          <a:p>
            <a:pPr algn="ctr"/>
            <a:endParaRPr lang="fr-FR" sz="1600" dirty="0">
              <a:solidFill>
                <a:schemeClr val="tx1"/>
              </a:solidFill>
            </a:endParaRPr>
          </a:p>
          <a:p>
            <a:pPr algn="ctr"/>
            <a:r>
              <a:rPr lang="fr-FR" sz="1600" dirty="0">
                <a:solidFill>
                  <a:schemeClr val="tx1"/>
                </a:solidFill>
              </a:rPr>
              <a:t>Si oui, quel score de sévérité de la MVO attribueriez-vous à cette patiente au Jour 18 ?</a:t>
            </a:r>
          </a:p>
        </p:txBody>
      </p:sp>
      <p:cxnSp>
        <p:nvCxnSpPr>
          <p:cNvPr id="63" name="Straight Arrow Connector 62"/>
          <p:cNvCxnSpPr/>
          <p:nvPr/>
        </p:nvCxnSpPr>
        <p:spPr>
          <a:xfrm>
            <a:off x="6023992" y="5295898"/>
            <a:ext cx="1008112" cy="0"/>
          </a:xfrm>
          <a:prstGeom prst="straightConnector1">
            <a:avLst/>
          </a:prstGeom>
          <a:ln w="38100">
            <a:solidFill>
              <a:srgbClr val="82172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521972" y="5150587"/>
            <a:ext cx="3110532" cy="338554"/>
          </a:xfrm>
          <a:prstGeom prst="rect">
            <a:avLst/>
          </a:prstGeom>
          <a:noFill/>
        </p:spPr>
        <p:txBody>
          <a:bodyPr wrap="none" rtlCol="0">
            <a:spAutoFit/>
          </a:bodyPr>
          <a:lstStyle/>
          <a:p>
            <a:pPr algn="ctr"/>
            <a:r>
              <a:rPr lang="fr-FR" sz="1600" dirty="0">
                <a:solidFill>
                  <a:srgbClr val="821725"/>
                </a:solidFill>
              </a:rPr>
              <a:t>Délai depuis le premier symptôme : 5 jours</a:t>
            </a:r>
          </a:p>
        </p:txBody>
      </p:sp>
    </p:spTree>
    <p:extLst>
      <p:ext uri="{BB962C8B-B14F-4D97-AF65-F5344CB8AC3E}">
        <p14:creationId xmlns:p14="http://schemas.microsoft.com/office/powerpoint/2010/main" val="23116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1" grpId="0"/>
      <p:bldP spid="62" grpId="0" animBg="1"/>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fr-FR"/>
              <a:t>Table des matières</a:t>
            </a:r>
            <a:endParaRPr lang="fr-FR" dirty="0"/>
          </a:p>
        </p:txBody>
      </p:sp>
      <p:sp>
        <p:nvSpPr>
          <p:cNvPr id="21" name="Content Placeholder 20"/>
          <p:cNvSpPr>
            <a:spLocks noGrp="1"/>
          </p:cNvSpPr>
          <p:nvPr>
            <p:ph idx="1"/>
          </p:nvPr>
        </p:nvSpPr>
        <p:spPr/>
        <p:txBody>
          <a:bodyPr/>
          <a:lstStyle/>
          <a:p>
            <a:r>
              <a:rPr lang="fr-FR"/>
              <a:t>Module 1 : Greffe de cellules souches hématopoïétiques</a:t>
            </a:r>
          </a:p>
          <a:p>
            <a:endParaRPr lang="fr-FR" dirty="0"/>
          </a:p>
          <a:p>
            <a:r>
              <a:rPr lang="fr-FR"/>
              <a:t>Module 2 : Physiopathologie de la MVO</a:t>
            </a:r>
          </a:p>
          <a:p>
            <a:endParaRPr lang="fr-FR" dirty="0"/>
          </a:p>
          <a:p>
            <a:r>
              <a:rPr lang="fr-FR"/>
              <a:t>Module 3 : Diagnostic de la MVO</a:t>
            </a:r>
          </a:p>
          <a:p>
            <a:endParaRPr lang="fr-FR" dirty="0"/>
          </a:p>
          <a:p>
            <a:r>
              <a:rPr lang="fr-FR"/>
              <a:t>Module 4 : Évaluation et prise en charge de la MVO</a:t>
            </a:r>
          </a:p>
          <a:p>
            <a:endParaRPr lang="fr-FR" dirty="0"/>
          </a:p>
          <a:p>
            <a:r>
              <a:rPr lang="fr-FR"/>
              <a:t>Module 5 : Études de cas de MVO</a:t>
            </a:r>
          </a:p>
          <a:p>
            <a:endParaRPr lang="fr-FR" dirty="0"/>
          </a:p>
          <a:p>
            <a:endParaRPr lang="fr-FR" dirty="0"/>
          </a:p>
          <a:p>
            <a:endParaRPr lang="fr-FR" dirty="0"/>
          </a:p>
        </p:txBody>
      </p:sp>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120615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dirty="0"/>
              <a:t>Critères de l’EBMT révisés pour les scores de sévérité de la MVO : Jour 18</a:t>
            </a:r>
          </a:p>
        </p:txBody>
      </p:sp>
      <p:sp>
        <p:nvSpPr>
          <p:cNvPr id="3" name="Text Placeholder 2"/>
          <p:cNvSpPr>
            <a:spLocks noGrp="1"/>
          </p:cNvSpPr>
          <p:nvPr>
            <p:ph type="body" sz="quarter" idx="10"/>
          </p:nvPr>
        </p:nvSpPr>
        <p:spPr/>
        <p:txBody>
          <a:bodyPr/>
          <a:lstStyle/>
          <a:p>
            <a:r>
              <a:rPr lang="fr-FR"/>
              <a:t>Mohty M et al. </a:t>
            </a:r>
            <a:r>
              <a:rPr lang="fr-FR" i="1" dirty="0"/>
              <a:t>Bone Marrow Transplant </a:t>
            </a:r>
            <a:r>
              <a:rPr lang="fr-FR"/>
              <a:t>2016;51:906–12</a:t>
            </a:r>
          </a:p>
        </p:txBody>
      </p:sp>
      <p:sp>
        <p:nvSpPr>
          <p:cNvPr id="6" name="Text Placeholder 5"/>
          <p:cNvSpPr>
            <a:spLocks noGrp="1"/>
          </p:cNvSpPr>
          <p:nvPr>
            <p:ph type="body" sz="quarter" idx="11"/>
          </p:nvPr>
        </p:nvSpPr>
        <p:spPr/>
        <p:txBody>
          <a:bodyPr/>
          <a:lstStyle/>
          <a:p>
            <a:r>
              <a:rPr lang="fr-FR"/>
              <a:t>EBMT, Groupe européen pour la transfusion sanguine et la greffe de moelle osseuse (European Society for Blood and Marrow Transplantation) ; DMO / IMO, défaillance multi-organique / insuffisance multi-organique ; MVO, maladie veino-occlusive</a:t>
            </a:r>
          </a:p>
        </p:txBody>
      </p:sp>
      <p:sp>
        <p:nvSpPr>
          <p:cNvPr id="55" name="TextBox 54"/>
          <p:cNvSpPr txBox="1"/>
          <p:nvPr/>
        </p:nvSpPr>
        <p:spPr>
          <a:xfrm>
            <a:off x="134800" y="1916539"/>
            <a:ext cx="2506587" cy="523220"/>
          </a:xfrm>
          <a:prstGeom prst="rect">
            <a:avLst/>
          </a:prstGeom>
          <a:noFill/>
        </p:spPr>
        <p:txBody>
          <a:bodyPr wrap="square" rtlCol="0">
            <a:spAutoFit/>
          </a:bodyPr>
          <a:lstStyle/>
          <a:p>
            <a:pPr algn="r"/>
            <a:r>
              <a:rPr lang="fr-FR" sz="1400" b="1" dirty="0"/>
              <a:t>Délai depuis les premiers symptômes cliniques de MVO</a:t>
            </a:r>
            <a:endParaRPr lang="fr-FR" sz="1400" b="1" baseline="30000" dirty="0"/>
          </a:p>
        </p:txBody>
      </p:sp>
      <p:sp>
        <p:nvSpPr>
          <p:cNvPr id="77" name="TextBox 76"/>
          <p:cNvSpPr txBox="1"/>
          <p:nvPr/>
        </p:nvSpPr>
        <p:spPr>
          <a:xfrm>
            <a:off x="698394" y="2668309"/>
            <a:ext cx="1942993" cy="307777"/>
          </a:xfrm>
          <a:prstGeom prst="rect">
            <a:avLst/>
          </a:prstGeom>
          <a:noFill/>
        </p:spPr>
        <p:txBody>
          <a:bodyPr wrap="square" rtlCol="0">
            <a:spAutoFit/>
          </a:bodyPr>
          <a:lstStyle/>
          <a:p>
            <a:pPr algn="r"/>
            <a:r>
              <a:rPr lang="fr-FR" sz="1400" b="1" dirty="0"/>
              <a:t>Bilirubine (mg/dl)</a:t>
            </a:r>
          </a:p>
        </p:txBody>
      </p:sp>
      <p:sp>
        <p:nvSpPr>
          <p:cNvPr id="90" name="TextBox 89"/>
          <p:cNvSpPr txBox="1"/>
          <p:nvPr/>
        </p:nvSpPr>
        <p:spPr>
          <a:xfrm>
            <a:off x="511125" y="2865080"/>
            <a:ext cx="2130262" cy="307777"/>
          </a:xfrm>
          <a:prstGeom prst="rect">
            <a:avLst/>
          </a:prstGeom>
          <a:noFill/>
        </p:spPr>
        <p:txBody>
          <a:bodyPr wrap="square" rtlCol="0">
            <a:spAutoFit/>
          </a:bodyPr>
          <a:lstStyle/>
          <a:p>
            <a:pPr algn="r"/>
            <a:r>
              <a:rPr lang="fr-FR" sz="1400" b="1" dirty="0"/>
              <a:t>Bilirubine (μmol/l)</a:t>
            </a:r>
          </a:p>
        </p:txBody>
      </p:sp>
      <p:sp>
        <p:nvSpPr>
          <p:cNvPr id="94" name="TextBox 93"/>
          <p:cNvSpPr txBox="1"/>
          <p:nvPr/>
        </p:nvSpPr>
        <p:spPr>
          <a:xfrm>
            <a:off x="468236" y="3645024"/>
            <a:ext cx="2173151" cy="307777"/>
          </a:xfrm>
          <a:prstGeom prst="rect">
            <a:avLst/>
          </a:prstGeom>
          <a:noFill/>
        </p:spPr>
        <p:txBody>
          <a:bodyPr wrap="square" rtlCol="0">
            <a:spAutoFit/>
          </a:bodyPr>
          <a:lstStyle/>
          <a:p>
            <a:pPr algn="r"/>
            <a:r>
              <a:rPr lang="fr-FR" sz="1400" b="1" dirty="0"/>
              <a:t>Cinétique de la bilirubine</a:t>
            </a:r>
          </a:p>
        </p:txBody>
      </p:sp>
      <p:sp>
        <p:nvSpPr>
          <p:cNvPr id="95" name="TextBox 94"/>
          <p:cNvSpPr txBox="1"/>
          <p:nvPr/>
        </p:nvSpPr>
        <p:spPr>
          <a:xfrm>
            <a:off x="894245" y="4353767"/>
            <a:ext cx="1747142" cy="307777"/>
          </a:xfrm>
          <a:prstGeom prst="rect">
            <a:avLst/>
          </a:prstGeom>
          <a:noFill/>
        </p:spPr>
        <p:txBody>
          <a:bodyPr wrap="square" rtlCol="0">
            <a:spAutoFit/>
          </a:bodyPr>
          <a:lstStyle/>
          <a:p>
            <a:pPr algn="r"/>
            <a:r>
              <a:rPr lang="fr-FR" sz="1400" b="1" dirty="0"/>
              <a:t>Transaminases</a:t>
            </a:r>
          </a:p>
        </p:txBody>
      </p:sp>
      <p:sp>
        <p:nvSpPr>
          <p:cNvPr id="120" name="TextBox 119"/>
          <p:cNvSpPr txBox="1"/>
          <p:nvPr/>
        </p:nvSpPr>
        <p:spPr>
          <a:xfrm>
            <a:off x="894245" y="4927283"/>
            <a:ext cx="1747142" cy="307777"/>
          </a:xfrm>
          <a:prstGeom prst="rect">
            <a:avLst/>
          </a:prstGeom>
          <a:noFill/>
        </p:spPr>
        <p:txBody>
          <a:bodyPr wrap="square" rtlCol="0">
            <a:spAutoFit/>
          </a:bodyPr>
          <a:lstStyle/>
          <a:p>
            <a:pPr algn="r"/>
            <a:r>
              <a:rPr lang="fr-FR" sz="1400" b="1" dirty="0"/>
              <a:t>Prise de poids</a:t>
            </a:r>
            <a:endParaRPr lang="fr-FR" sz="1400" b="1" baseline="30000" dirty="0"/>
          </a:p>
        </p:txBody>
      </p:sp>
      <p:sp>
        <p:nvSpPr>
          <p:cNvPr id="133" name="TextBox 132"/>
          <p:cNvSpPr txBox="1"/>
          <p:nvPr/>
        </p:nvSpPr>
        <p:spPr>
          <a:xfrm>
            <a:off x="894245" y="5614503"/>
            <a:ext cx="1747142" cy="307777"/>
          </a:xfrm>
          <a:prstGeom prst="rect">
            <a:avLst/>
          </a:prstGeom>
          <a:noFill/>
        </p:spPr>
        <p:txBody>
          <a:bodyPr wrap="square" rtlCol="0">
            <a:spAutoFit/>
          </a:bodyPr>
          <a:lstStyle/>
          <a:p>
            <a:pPr algn="r"/>
            <a:r>
              <a:rPr lang="fr-FR" sz="1400" b="1" dirty="0"/>
              <a:t>Fonction rénale</a:t>
            </a:r>
          </a:p>
        </p:txBody>
      </p:sp>
      <p:sp>
        <p:nvSpPr>
          <p:cNvPr id="5" name="Rectangle: Rounded Corners 4"/>
          <p:cNvSpPr/>
          <p:nvPr/>
        </p:nvSpPr>
        <p:spPr>
          <a:xfrm>
            <a:off x="2694061" y="1272153"/>
            <a:ext cx="1538382" cy="4591026"/>
          </a:xfrm>
          <a:prstGeom prst="roundRect">
            <a:avLst>
              <a:gd name="adj" fmla="val 10000"/>
            </a:avLst>
          </a:prstGeom>
          <a:gradFill>
            <a:gsLst>
              <a:gs pos="0">
                <a:schemeClr val="bg1">
                  <a:lumMod val="85000"/>
                </a:schemeClr>
              </a:gs>
              <a:gs pos="50000">
                <a:schemeClr val="bg1">
                  <a:lumMod val="95000"/>
                </a:schemeClr>
              </a:gs>
              <a:gs pos="100000">
                <a:schemeClr val="bg1">
                  <a:shade val="100000"/>
                  <a:satMod val="115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431704" y="1361818"/>
            <a:ext cx="646331" cy="341632"/>
          </a:xfrm>
          <a:prstGeom prst="rect">
            <a:avLst/>
          </a:prstGeom>
        </p:spPr>
        <p:txBody>
          <a:bodyPr wrap="none">
            <a:spAutoFit/>
          </a:bodyPr>
          <a:lstStyle/>
          <a:p>
            <a:pPr algn="ctr" defTabSz="889000">
              <a:lnSpc>
                <a:spcPct val="90000"/>
              </a:lnSpc>
              <a:spcBef>
                <a:spcPct val="0"/>
              </a:spcBef>
              <a:spcAft>
                <a:spcPct val="35000"/>
              </a:spcAft>
            </a:pPr>
            <a:r>
              <a:rPr lang="fr-FR" b="1" dirty="0">
                <a:solidFill>
                  <a:schemeClr val="bg1">
                    <a:lumMod val="50000"/>
                  </a:schemeClr>
                </a:solidFill>
                <a:latin typeface="Arial" panose="020B0604020202020204" pitchFamily="34" charset="0"/>
              </a:rPr>
              <a:t>Légère</a:t>
            </a:r>
            <a:endParaRPr lang="fr-FR"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9" name="Rounded Rectangle 8"/>
          <p:cNvSpPr/>
          <p:nvPr/>
        </p:nvSpPr>
        <p:spPr>
          <a:xfrm>
            <a:off x="3034682" y="4243491"/>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2 × la normale</a:t>
            </a:r>
          </a:p>
        </p:txBody>
      </p:sp>
      <p:sp>
        <p:nvSpPr>
          <p:cNvPr id="152" name="Rounded Rectangle 151"/>
          <p:cNvSpPr/>
          <p:nvPr/>
        </p:nvSpPr>
        <p:spPr>
          <a:xfrm>
            <a:off x="3034682" y="4881289"/>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&lt; 5 %</a:t>
            </a:r>
          </a:p>
        </p:txBody>
      </p:sp>
      <p:sp>
        <p:nvSpPr>
          <p:cNvPr id="153" name="Rounded Rectangle 152"/>
          <p:cNvSpPr/>
          <p:nvPr/>
        </p:nvSpPr>
        <p:spPr>
          <a:xfrm>
            <a:off x="3034682" y="5382372"/>
            <a:ext cx="1853763" cy="99895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&lt; 1,2 × la référence au moment de la transplantation</a:t>
            </a:r>
          </a:p>
        </p:txBody>
      </p:sp>
      <p:sp>
        <p:nvSpPr>
          <p:cNvPr id="155" name="Rounded Rectangle 154"/>
          <p:cNvSpPr/>
          <p:nvPr/>
        </p:nvSpPr>
        <p:spPr>
          <a:xfrm>
            <a:off x="3034682" y="2622315"/>
            <a:ext cx="1404223"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Arial" panose="020B0604020202020204" pitchFamily="34" charset="0"/>
              </a:rPr>
              <a:t>≥ 2 et &lt; 3</a:t>
            </a:r>
          </a:p>
          <a:p>
            <a:pPr algn="ctr"/>
            <a:r>
              <a:rPr lang="fr-FR" sz="1600" b="1" dirty="0">
                <a:solidFill>
                  <a:schemeClr val="accent1"/>
                </a:solidFill>
                <a:latin typeface="Arial" panose="020B0604020202020204" pitchFamily="34" charset="0"/>
              </a:rPr>
              <a:t>≥ 34 et &lt; 51</a:t>
            </a:r>
            <a:endParaRPr lang="fr-FR" sz="1600" b="1" dirty="0">
              <a:solidFill>
                <a:schemeClr val="accent1"/>
              </a:solidFill>
            </a:endParaRPr>
          </a:p>
        </p:txBody>
      </p:sp>
      <p:sp>
        <p:nvSpPr>
          <p:cNvPr id="156" name="Rounded Rectangle 155"/>
          <p:cNvSpPr/>
          <p:nvPr/>
        </p:nvSpPr>
        <p:spPr>
          <a:xfrm>
            <a:off x="3034682" y="1854719"/>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Arial" panose="020B0604020202020204" pitchFamily="34" charset="0"/>
              </a:rPr>
              <a:t>&gt; 7 jours</a:t>
            </a:r>
            <a:endParaRPr lang="fr-FR" sz="1600" dirty="0">
              <a:solidFill>
                <a:schemeClr val="tx1"/>
              </a:solidFill>
            </a:endParaRPr>
          </a:p>
        </p:txBody>
      </p:sp>
      <p:sp>
        <p:nvSpPr>
          <p:cNvPr id="8" name="Rectangle: Rounded Corners 7"/>
          <p:cNvSpPr/>
          <p:nvPr/>
        </p:nvSpPr>
        <p:spPr>
          <a:xfrm>
            <a:off x="4977306" y="1272153"/>
            <a:ext cx="1538382" cy="4591026"/>
          </a:xfrm>
          <a:prstGeom prst="roundRect">
            <a:avLst>
              <a:gd name="adj" fmla="val 10000"/>
            </a:avLst>
          </a:prstGeom>
          <a:gradFill>
            <a:gsLst>
              <a:gs pos="0">
                <a:schemeClr val="bg1">
                  <a:lumMod val="75000"/>
                </a:schemeClr>
              </a:gs>
              <a:gs pos="50000">
                <a:schemeClr val="bg1">
                  <a:lumMod val="85000"/>
                </a:schemeClr>
              </a:gs>
              <a:gs pos="100000">
                <a:schemeClr val="bg1"/>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238164" y="1373986"/>
            <a:ext cx="1210588" cy="341632"/>
          </a:xfrm>
          <a:prstGeom prst="rect">
            <a:avLst/>
          </a:prstGeom>
        </p:spPr>
        <p:txBody>
          <a:bodyPr wrap="none">
            <a:spAutoFit/>
          </a:bodyPr>
          <a:lstStyle/>
          <a:p>
            <a:pPr algn="r" defTabSz="889000">
              <a:lnSpc>
                <a:spcPct val="90000"/>
              </a:lnSpc>
              <a:spcBef>
                <a:spcPct val="0"/>
              </a:spcBef>
              <a:spcAft>
                <a:spcPct val="35000"/>
              </a:spcAft>
            </a:pPr>
            <a:r>
              <a:rPr lang="fr-FR" b="1" dirty="0">
                <a:solidFill>
                  <a:schemeClr val="bg1">
                    <a:lumMod val="50000"/>
                  </a:schemeClr>
                </a:solidFill>
                <a:latin typeface="Arial" panose="020B0604020202020204" pitchFamily="34" charset="0"/>
              </a:rPr>
              <a:t>Modérée</a:t>
            </a:r>
            <a:endParaRPr lang="fr-FR"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57" name="Rounded Rectangle 156"/>
          <p:cNvSpPr/>
          <p:nvPr/>
        </p:nvSpPr>
        <p:spPr>
          <a:xfrm>
            <a:off x="5328730" y="4243491"/>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&gt; 2 et ≤ 5 </a:t>
            </a:r>
            <a:r>
              <a:t/>
            </a:r>
            <a:br/>
            <a:r>
              <a:rPr lang="fr-FR" sz="1600" dirty="0">
                <a:solidFill>
                  <a:schemeClr val="tx1"/>
                </a:solidFill>
              </a:rPr>
              <a:t>× la normale</a:t>
            </a:r>
          </a:p>
        </p:txBody>
      </p:sp>
      <p:sp>
        <p:nvSpPr>
          <p:cNvPr id="158" name="Rounded Rectangle 157"/>
          <p:cNvSpPr/>
          <p:nvPr/>
        </p:nvSpPr>
        <p:spPr>
          <a:xfrm>
            <a:off x="5328730" y="4881289"/>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500" dirty="0">
                <a:solidFill>
                  <a:schemeClr val="tx1"/>
                </a:solidFill>
              </a:rPr>
              <a:t>≥ 5 % et &lt; 10 %</a:t>
            </a:r>
          </a:p>
        </p:txBody>
      </p:sp>
      <p:sp>
        <p:nvSpPr>
          <p:cNvPr id="159" name="Rounded Rectangle 158"/>
          <p:cNvSpPr/>
          <p:nvPr/>
        </p:nvSpPr>
        <p:spPr>
          <a:xfrm>
            <a:off x="5328730" y="5382372"/>
            <a:ext cx="1764901" cy="99895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dirty="0">
                <a:solidFill>
                  <a:schemeClr val="tx1"/>
                </a:solidFill>
              </a:rPr>
              <a:t>≥ 1,2 et &lt; 1,5 × la référence au moment de la transplantation</a:t>
            </a:r>
          </a:p>
        </p:txBody>
      </p:sp>
      <p:sp>
        <p:nvSpPr>
          <p:cNvPr id="161" name="Rounded Rectangle 160"/>
          <p:cNvSpPr/>
          <p:nvPr/>
        </p:nvSpPr>
        <p:spPr>
          <a:xfrm>
            <a:off x="5328730" y="2622315"/>
            <a:ext cx="1404223"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3 et &lt; 5</a:t>
            </a:r>
          </a:p>
          <a:p>
            <a:pPr algn="ctr"/>
            <a:r>
              <a:rPr lang="fr-FR" sz="1600" dirty="0">
                <a:solidFill>
                  <a:schemeClr val="tx1"/>
                </a:solidFill>
              </a:rPr>
              <a:t>≥ 51 et &lt; 85</a:t>
            </a:r>
          </a:p>
        </p:txBody>
      </p:sp>
      <p:sp>
        <p:nvSpPr>
          <p:cNvPr id="162" name="Rounded Rectangle 161"/>
          <p:cNvSpPr/>
          <p:nvPr/>
        </p:nvSpPr>
        <p:spPr>
          <a:xfrm>
            <a:off x="5328730" y="1854719"/>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1"/>
                </a:solidFill>
              </a:rPr>
              <a:t>5–7 jours</a:t>
            </a:r>
          </a:p>
        </p:txBody>
      </p:sp>
      <p:sp>
        <p:nvSpPr>
          <p:cNvPr id="137" name="Rectangle 136"/>
          <p:cNvSpPr/>
          <p:nvPr/>
        </p:nvSpPr>
        <p:spPr>
          <a:xfrm>
            <a:off x="7751375" y="1346747"/>
            <a:ext cx="941283" cy="341632"/>
          </a:xfrm>
          <a:prstGeom prst="rect">
            <a:avLst/>
          </a:prstGeom>
        </p:spPr>
        <p:txBody>
          <a:bodyPr wrap="none">
            <a:spAutoFit/>
          </a:bodyPr>
          <a:lstStyle/>
          <a:p>
            <a:pPr algn="r" defTabSz="889000">
              <a:lnSpc>
                <a:spcPct val="90000"/>
              </a:lnSpc>
              <a:spcBef>
                <a:spcPct val="0"/>
              </a:spcBef>
              <a:spcAft>
                <a:spcPct val="35000"/>
              </a:spcAft>
            </a:pPr>
            <a:r>
              <a:rPr lang="fr-FR" b="1" dirty="0">
                <a:solidFill>
                  <a:schemeClr val="bg1"/>
                </a:solidFill>
                <a:latin typeface="Arial" panose="020B0604020202020204" pitchFamily="34" charset="0"/>
              </a:rPr>
              <a:t>Sévère</a:t>
            </a:r>
          </a:p>
        </p:txBody>
      </p:sp>
      <p:sp>
        <p:nvSpPr>
          <p:cNvPr id="14" name="Rectangle: Rounded Corners 13"/>
          <p:cNvSpPr/>
          <p:nvPr/>
        </p:nvSpPr>
        <p:spPr>
          <a:xfrm>
            <a:off x="9537470" y="1272153"/>
            <a:ext cx="1537136" cy="4591026"/>
          </a:xfrm>
          <a:prstGeom prst="roundRect">
            <a:avLst>
              <a:gd name="adj" fmla="val 10000"/>
            </a:avLst>
          </a:prstGeom>
          <a:gradFill>
            <a:gsLst>
              <a:gs pos="0">
                <a:schemeClr val="bg1">
                  <a:lumMod val="50000"/>
                </a:schemeClr>
              </a:gs>
              <a:gs pos="100000">
                <a:schemeClr val="bg1">
                  <a:lumMod val="50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479087" y="1268760"/>
            <a:ext cx="1595520" cy="590931"/>
          </a:xfrm>
          <a:prstGeom prst="rect">
            <a:avLst/>
          </a:prstGeom>
        </p:spPr>
        <p:txBody>
          <a:bodyPr wrap="square">
            <a:spAutoFit/>
          </a:bodyPr>
          <a:lstStyle/>
          <a:p>
            <a:pPr algn="r" defTabSz="711200">
              <a:lnSpc>
                <a:spcPct val="90000"/>
              </a:lnSpc>
              <a:spcBef>
                <a:spcPct val="0"/>
              </a:spcBef>
              <a:spcAft>
                <a:spcPct val="35000"/>
              </a:spcAft>
            </a:pPr>
            <a:r>
              <a:rPr lang="fr-FR" b="1" dirty="0">
                <a:solidFill>
                  <a:schemeClr val="bg1"/>
                </a:solidFill>
                <a:latin typeface="Arial" panose="020B0604020202020204" pitchFamily="34" charset="0"/>
              </a:rPr>
              <a:t>Très sévère – DMO / IMO</a:t>
            </a:r>
            <a:endParaRPr lang="fr-FR" b="1" baseline="30000" dirty="0">
              <a:solidFill>
                <a:schemeClr val="bg1"/>
              </a:solidFill>
              <a:latin typeface="Arial" panose="020B0604020202020204" pitchFamily="34" charset="0"/>
              <a:cs typeface="Arial" panose="020B0604020202020204" pitchFamily="34" charset="0"/>
            </a:endParaRPr>
          </a:p>
        </p:txBody>
      </p:sp>
      <p:sp>
        <p:nvSpPr>
          <p:cNvPr id="170" name="Rounded Rectangle 169"/>
          <p:cNvSpPr/>
          <p:nvPr/>
        </p:nvSpPr>
        <p:spPr>
          <a:xfrm>
            <a:off x="9830779" y="4243491"/>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&gt; 8 × la normale</a:t>
            </a:r>
          </a:p>
        </p:txBody>
      </p:sp>
      <p:sp>
        <p:nvSpPr>
          <p:cNvPr id="171" name="Rounded Rectangle 170"/>
          <p:cNvSpPr/>
          <p:nvPr/>
        </p:nvSpPr>
        <p:spPr>
          <a:xfrm>
            <a:off x="9830779" y="4881289"/>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10 %</a:t>
            </a:r>
          </a:p>
        </p:txBody>
      </p:sp>
      <p:sp>
        <p:nvSpPr>
          <p:cNvPr id="172" name="Rounded Rectangle 171"/>
          <p:cNvSpPr/>
          <p:nvPr/>
        </p:nvSpPr>
        <p:spPr>
          <a:xfrm>
            <a:off x="9830779" y="5382372"/>
            <a:ext cx="2241885"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2 × la référence </a:t>
            </a:r>
            <a:r>
              <a:rPr dirty="0"/>
              <a:t/>
            </a:r>
            <a:br>
              <a:rPr dirty="0"/>
            </a:br>
            <a:r>
              <a:rPr lang="fr-FR" sz="1600" dirty="0">
                <a:solidFill>
                  <a:schemeClr val="tx1"/>
                </a:solidFill>
              </a:rPr>
              <a:t>au moment de la transplantation</a:t>
            </a:r>
          </a:p>
        </p:txBody>
      </p:sp>
      <p:sp>
        <p:nvSpPr>
          <p:cNvPr id="174" name="Rounded Rectangle 173"/>
          <p:cNvSpPr/>
          <p:nvPr/>
        </p:nvSpPr>
        <p:spPr>
          <a:xfrm>
            <a:off x="9830779" y="2683784"/>
            <a:ext cx="1404223" cy="601200"/>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8</a:t>
            </a:r>
            <a:br>
              <a:rPr lang="fr-FR" sz="1600" dirty="0">
                <a:solidFill>
                  <a:schemeClr val="tx1"/>
                </a:solidFill>
              </a:rPr>
            </a:br>
            <a:r>
              <a:rPr lang="fr-FR" sz="1600" dirty="0">
                <a:solidFill>
                  <a:schemeClr val="tx1"/>
                </a:solidFill>
              </a:rPr>
              <a:t>≥ 136</a:t>
            </a:r>
          </a:p>
        </p:txBody>
      </p:sp>
      <p:sp>
        <p:nvSpPr>
          <p:cNvPr id="175" name="Rounded Rectangle 174"/>
          <p:cNvSpPr/>
          <p:nvPr/>
        </p:nvSpPr>
        <p:spPr>
          <a:xfrm>
            <a:off x="9830779" y="1854719"/>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N’importe quand</a:t>
            </a:r>
          </a:p>
        </p:txBody>
      </p:sp>
      <p:sp>
        <p:nvSpPr>
          <p:cNvPr id="19" name="Right Arrow 18"/>
          <p:cNvSpPr/>
          <p:nvPr/>
        </p:nvSpPr>
        <p:spPr>
          <a:xfrm>
            <a:off x="4404764" y="1373986"/>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6693410" y="1373986"/>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a:off x="8973492" y="1373986"/>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a:hlinkClick r:id="" action="ppaction://customshow?id=2&amp;return=true"/>
          </p:cNvPr>
          <p:cNvPicPr>
            <a:picLocks noChangeAspect="1"/>
          </p:cNvPicPr>
          <p:nvPr/>
        </p:nvPicPr>
        <p:blipFill>
          <a:blip r:embed="rId2">
            <a:duotone>
              <a:schemeClr val="accent3">
                <a:shade val="45000"/>
                <a:satMod val="135000"/>
              </a:schemeClr>
              <a:prstClr val="white"/>
            </a:duotone>
          </a:blip>
          <a:stretch>
            <a:fillRect/>
          </a:stretch>
        </p:blipFill>
        <p:spPr>
          <a:xfrm>
            <a:off x="2615405" y="2086968"/>
            <a:ext cx="324000" cy="324000"/>
          </a:xfrm>
          <a:prstGeom prst="rect">
            <a:avLst/>
          </a:prstGeom>
        </p:spPr>
      </p:pic>
      <p:pic>
        <p:nvPicPr>
          <p:cNvPr id="50" name="Picture 49">
            <a:hlinkClick r:id="" action="ppaction://customshow?id=1&amp;return=true"/>
          </p:cNvPr>
          <p:cNvPicPr>
            <a:picLocks noChangeAspect="1"/>
          </p:cNvPicPr>
          <p:nvPr/>
        </p:nvPicPr>
        <p:blipFill>
          <a:blip r:embed="rId2">
            <a:duotone>
              <a:schemeClr val="accent3">
                <a:shade val="45000"/>
                <a:satMod val="135000"/>
              </a:schemeClr>
              <a:prstClr val="white"/>
            </a:duotone>
          </a:blip>
          <a:stretch>
            <a:fillRect/>
          </a:stretch>
        </p:blipFill>
        <p:spPr>
          <a:xfrm>
            <a:off x="173360" y="1295016"/>
            <a:ext cx="324000" cy="324000"/>
          </a:xfrm>
          <a:prstGeom prst="rect">
            <a:avLst/>
          </a:prstGeom>
        </p:spPr>
      </p:pic>
      <p:pic>
        <p:nvPicPr>
          <p:cNvPr id="51" name="Picture 50">
            <a:hlinkClick r:id="" action="ppaction://customshow?id=4&amp;return=true"/>
          </p:cNvPr>
          <p:cNvPicPr>
            <a:picLocks noChangeAspect="1"/>
          </p:cNvPicPr>
          <p:nvPr/>
        </p:nvPicPr>
        <p:blipFill>
          <a:blip r:embed="rId2">
            <a:duotone>
              <a:schemeClr val="accent3">
                <a:shade val="45000"/>
                <a:satMod val="135000"/>
              </a:schemeClr>
              <a:prstClr val="white"/>
            </a:duotone>
          </a:blip>
          <a:stretch>
            <a:fillRect/>
          </a:stretch>
        </p:blipFill>
        <p:spPr>
          <a:xfrm>
            <a:off x="11141790" y="1456690"/>
            <a:ext cx="324000" cy="324000"/>
          </a:xfrm>
          <a:prstGeom prst="rect">
            <a:avLst/>
          </a:prstGeom>
        </p:spPr>
      </p:pic>
      <p:pic>
        <p:nvPicPr>
          <p:cNvPr id="52" name="Picture 51">
            <a:hlinkClick r:id="" action="ppaction://customshow?id=3&amp;return=true"/>
          </p:cNvPr>
          <p:cNvPicPr>
            <a:picLocks noChangeAspect="1"/>
          </p:cNvPicPr>
          <p:nvPr/>
        </p:nvPicPr>
        <p:blipFill>
          <a:blip r:embed="rId2">
            <a:duotone>
              <a:schemeClr val="accent3">
                <a:shade val="45000"/>
                <a:satMod val="135000"/>
              </a:schemeClr>
              <a:prstClr val="white"/>
            </a:duotone>
          </a:blip>
          <a:stretch>
            <a:fillRect/>
          </a:stretch>
        </p:blipFill>
        <p:spPr>
          <a:xfrm>
            <a:off x="4564445" y="1805517"/>
            <a:ext cx="324000" cy="324000"/>
          </a:xfrm>
          <a:prstGeom prst="rect">
            <a:avLst/>
          </a:prstGeom>
        </p:spPr>
      </p:pic>
      <p:sp>
        <p:nvSpPr>
          <p:cNvPr id="67" name="Rectangle: Rounded Corners 48"/>
          <p:cNvSpPr/>
          <p:nvPr/>
        </p:nvSpPr>
        <p:spPr>
          <a:xfrm>
            <a:off x="7195443" y="1303498"/>
            <a:ext cx="1538382" cy="4591026"/>
          </a:xfrm>
          <a:prstGeom prst="roundRect">
            <a:avLst>
              <a:gd name="adj" fmla="val 10000"/>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8" name="Rectangle: Rounded Corners 110"/>
          <p:cNvSpPr/>
          <p:nvPr/>
        </p:nvSpPr>
        <p:spPr>
          <a:xfrm>
            <a:off x="7193876" y="1305256"/>
            <a:ext cx="1538382" cy="4591026"/>
          </a:xfrm>
          <a:prstGeom prst="roundRect">
            <a:avLst>
              <a:gd name="adj" fmla="val 10000"/>
            </a:avLst>
          </a:prstGeom>
          <a:solidFill>
            <a:schemeClr val="bg1">
              <a:lumMod val="7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6" name="Rectangle 75"/>
          <p:cNvSpPr/>
          <p:nvPr/>
        </p:nvSpPr>
        <p:spPr>
          <a:xfrm>
            <a:off x="7674997" y="1439410"/>
            <a:ext cx="941283" cy="341632"/>
          </a:xfrm>
          <a:prstGeom prst="rect">
            <a:avLst/>
          </a:prstGeom>
        </p:spPr>
        <p:txBody>
          <a:bodyPr wrap="none">
            <a:spAutoFit/>
          </a:bodyPr>
          <a:lstStyle/>
          <a:p>
            <a:pPr algn="r" defTabSz="889000">
              <a:lnSpc>
                <a:spcPct val="90000"/>
              </a:lnSpc>
              <a:spcBef>
                <a:spcPct val="0"/>
              </a:spcBef>
              <a:spcAft>
                <a:spcPct val="35000"/>
              </a:spcAft>
            </a:pPr>
            <a:r>
              <a:rPr lang="fr-FR" b="1" dirty="0">
                <a:solidFill>
                  <a:srgbClr val="7F7F7F"/>
                </a:solidFill>
                <a:latin typeface="Arial" panose="020B0604020202020204" pitchFamily="34" charset="0"/>
              </a:rPr>
              <a:t>Sévère</a:t>
            </a:r>
          </a:p>
        </p:txBody>
      </p:sp>
      <p:sp>
        <p:nvSpPr>
          <p:cNvPr id="84" name="Rounded Rectangle 83"/>
          <p:cNvSpPr/>
          <p:nvPr/>
        </p:nvSpPr>
        <p:spPr>
          <a:xfrm>
            <a:off x="7594843" y="4303355"/>
            <a:ext cx="152549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&gt; 5 et ≤ 8 </a:t>
            </a:r>
            <a:r>
              <a:t/>
            </a:r>
            <a:br/>
            <a:r>
              <a:rPr lang="fr-FR" sz="1600" dirty="0">
                <a:solidFill>
                  <a:schemeClr val="tx1"/>
                </a:solidFill>
              </a:rPr>
              <a:t>× la normale</a:t>
            </a:r>
          </a:p>
        </p:txBody>
      </p:sp>
      <p:sp>
        <p:nvSpPr>
          <p:cNvPr id="85" name="Rounded Rectangle 84"/>
          <p:cNvSpPr/>
          <p:nvPr/>
        </p:nvSpPr>
        <p:spPr>
          <a:xfrm>
            <a:off x="7594843" y="4941153"/>
            <a:ext cx="152549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500" b="1" dirty="0">
                <a:solidFill>
                  <a:srgbClr val="E60060"/>
                </a:solidFill>
              </a:rPr>
              <a:t>≥ 5 % et &lt; 10 %</a:t>
            </a:r>
          </a:p>
        </p:txBody>
      </p:sp>
      <p:sp>
        <p:nvSpPr>
          <p:cNvPr id="86" name="Rounded Rectangle 85"/>
          <p:cNvSpPr/>
          <p:nvPr/>
        </p:nvSpPr>
        <p:spPr>
          <a:xfrm>
            <a:off x="7594843" y="5442236"/>
            <a:ext cx="1884244" cy="939092"/>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b="1" dirty="0">
                <a:solidFill>
                  <a:srgbClr val="E60060"/>
                </a:solidFill>
              </a:rPr>
              <a:t>≥ 1,5 et &lt; 2 </a:t>
            </a:r>
            <a:r>
              <a:rPr dirty="0"/>
              <a:t/>
            </a:r>
            <a:br>
              <a:rPr dirty="0"/>
            </a:br>
            <a:r>
              <a:rPr lang="fr-FR" sz="1600" b="1" dirty="0">
                <a:solidFill>
                  <a:srgbClr val="E60060"/>
                </a:solidFill>
              </a:rPr>
              <a:t>× la référence au moment de la transplantation</a:t>
            </a:r>
          </a:p>
        </p:txBody>
      </p:sp>
      <p:sp>
        <p:nvSpPr>
          <p:cNvPr id="88" name="Rounded Rectangle 87"/>
          <p:cNvSpPr/>
          <p:nvPr/>
        </p:nvSpPr>
        <p:spPr>
          <a:xfrm>
            <a:off x="7594843" y="2682179"/>
            <a:ext cx="1525493"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0000"/>
                </a:solidFill>
              </a:rPr>
              <a:t>≥ 5 et &lt; 8</a:t>
            </a:r>
            <a:r>
              <a:t/>
            </a:r>
            <a:br/>
            <a:r>
              <a:rPr lang="fr-FR" sz="1600" dirty="0">
                <a:solidFill>
                  <a:srgbClr val="000000"/>
                </a:solidFill>
              </a:rPr>
              <a:t>≥ 85 et &lt; 136</a:t>
            </a:r>
          </a:p>
        </p:txBody>
      </p:sp>
      <p:sp>
        <p:nvSpPr>
          <p:cNvPr id="89" name="Rounded Rectangle 88"/>
          <p:cNvSpPr/>
          <p:nvPr/>
        </p:nvSpPr>
        <p:spPr>
          <a:xfrm>
            <a:off x="7594843" y="1914583"/>
            <a:ext cx="152549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4 jours</a:t>
            </a:r>
          </a:p>
        </p:txBody>
      </p:sp>
      <p:sp>
        <p:nvSpPr>
          <p:cNvPr id="91" name="Rounded Rectangle 90"/>
          <p:cNvSpPr/>
          <p:nvPr/>
        </p:nvSpPr>
        <p:spPr>
          <a:xfrm>
            <a:off x="7594843" y="3589973"/>
            <a:ext cx="152549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Doublée en 48 h</a:t>
            </a:r>
          </a:p>
        </p:txBody>
      </p:sp>
    </p:spTree>
    <p:extLst>
      <p:ext uri="{BB962C8B-B14F-4D97-AF65-F5344CB8AC3E}">
        <p14:creationId xmlns:p14="http://schemas.microsoft.com/office/powerpoint/2010/main" val="38274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9128955" y="1844675"/>
            <a:ext cx="2655677" cy="2420198"/>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Question</a:t>
            </a:r>
          </a:p>
          <a:p>
            <a:pPr algn="ctr"/>
            <a:endParaRPr lang="fr-FR" sz="1600" dirty="0">
              <a:solidFill>
                <a:schemeClr val="tx1"/>
              </a:solidFill>
            </a:endParaRPr>
          </a:p>
          <a:p>
            <a:pPr algn="ctr"/>
            <a:r>
              <a:rPr lang="fr-FR" sz="1600" dirty="0">
                <a:solidFill>
                  <a:schemeClr val="tx1"/>
                </a:solidFill>
              </a:rPr>
              <a:t>Quel était le premier symptôme évocateur du développement d’une MVO ?</a:t>
            </a:r>
          </a:p>
          <a:p>
            <a:pPr algn="ctr"/>
            <a:endParaRPr lang="fr-FR" sz="1400" dirty="0">
              <a:solidFill>
                <a:schemeClr val="tx1"/>
              </a:solidFill>
            </a:endParaRPr>
          </a:p>
          <a:p>
            <a:pPr algn="ctr"/>
            <a:r>
              <a:rPr lang="fr-FR" sz="1600" dirty="0">
                <a:solidFill>
                  <a:schemeClr val="tx1"/>
                </a:solidFill>
              </a:rPr>
              <a:t>Auriez-vous administré du défibrotide* à cette patiente au Jour 18 ?</a:t>
            </a:r>
          </a:p>
        </p:txBody>
      </p:sp>
      <p:sp>
        <p:nvSpPr>
          <p:cNvPr id="2" name="Title 1"/>
          <p:cNvSpPr>
            <a:spLocks noGrp="1"/>
          </p:cNvSpPr>
          <p:nvPr>
            <p:ph type="title"/>
          </p:nvPr>
        </p:nvSpPr>
        <p:spPr/>
        <p:txBody>
          <a:bodyPr/>
          <a:lstStyle/>
          <a:p>
            <a:r>
              <a:rPr lang="fr-FR"/>
              <a:t>Cas 2 : initiation du traitement</a:t>
            </a:r>
          </a:p>
        </p:txBody>
      </p:sp>
      <p:sp>
        <p:nvSpPr>
          <p:cNvPr id="4" name="Text Placeholder 3"/>
          <p:cNvSpPr>
            <a:spLocks noGrp="1"/>
          </p:cNvSpPr>
          <p:nvPr>
            <p:ph type="body" sz="quarter" idx="10"/>
          </p:nvPr>
        </p:nvSpPr>
        <p:spPr>
          <a:xfrm>
            <a:off x="98778" y="6452443"/>
            <a:ext cx="7296151" cy="288925"/>
          </a:xfrm>
        </p:spPr>
        <p:txBody>
          <a:bodyPr/>
          <a:lstStyle/>
          <a:p>
            <a:r>
              <a:rPr lang="fr-FR" dirty="0"/>
              <a:t>Communication personnelle, M. </a:t>
            </a:r>
            <a:r>
              <a:rPr lang="fr-FR" dirty="0" err="1"/>
              <a:t>Ní</a:t>
            </a:r>
            <a:r>
              <a:rPr lang="fr-FR" dirty="0"/>
              <a:t> </a:t>
            </a:r>
            <a:r>
              <a:rPr lang="fr-FR" dirty="0" err="1"/>
              <a:t>Chonghaile</a:t>
            </a:r>
            <a:endParaRPr lang="fr-FR" dirty="0"/>
          </a:p>
        </p:txBody>
      </p:sp>
      <p:sp>
        <p:nvSpPr>
          <p:cNvPr id="8" name="Text Placeholder 7"/>
          <p:cNvSpPr>
            <a:spLocks noGrp="1"/>
          </p:cNvSpPr>
          <p:nvPr>
            <p:ph type="body" sz="quarter" idx="11"/>
          </p:nvPr>
        </p:nvSpPr>
        <p:spPr>
          <a:xfrm>
            <a:off x="2711624" y="6579076"/>
            <a:ext cx="9384383" cy="307201"/>
          </a:xfrm>
        </p:spPr>
        <p:txBody>
          <a:bodyPr/>
          <a:lstStyle/>
          <a:p>
            <a:r>
              <a:rPr lang="fr-FR" dirty="0"/>
              <a:t>*Le </a:t>
            </a:r>
            <a:r>
              <a:rPr lang="fr-FR" dirty="0" err="1"/>
              <a:t>defitelio</a:t>
            </a:r>
            <a:r>
              <a:rPr lang="fr-FR" dirty="0"/>
              <a:t> (</a:t>
            </a:r>
            <a:r>
              <a:rPr lang="fr-FR" dirty="0" err="1"/>
              <a:t>défibrotide</a:t>
            </a:r>
            <a:r>
              <a:rPr lang="fr-FR" dirty="0"/>
              <a:t>) est indiqué dans le traitement de la maladie veino-occlusive (MVO) hépatique sévère, aussi connue sous le nom de syndrome d’obstruction sinusoïdale (SOS) dans le traitement par greffe de cellules souches hématopoïétiques (GCSH). Il est indiqué chez les adultes, les adolescents, les enfants et les tout-petits âgés de plus d’1 mois ; résumé des caractéristiques du produit de </a:t>
            </a:r>
            <a:r>
              <a:rPr lang="fr-FR" dirty="0">
                <a:latin typeface="Arial" pitchFamily="34" charset="0"/>
              </a:rPr>
              <a:t>Defitelio</a:t>
            </a:r>
            <a:r>
              <a:rPr lang="fr-FR" baseline="30000" dirty="0">
                <a:latin typeface="Arial" pitchFamily="34" charset="0"/>
              </a:rPr>
              <a:t>®</a:t>
            </a:r>
            <a:r>
              <a:rPr lang="fr-FR" dirty="0">
                <a:latin typeface="Arial" pitchFamily="34" charset="0"/>
              </a:rPr>
              <a:t>. Disponible sur : http://www.ema.europa.eu/docs/en_GB/document_library/EPAR_-_Product_Information/human/002393/WC500153150.pdf, consulté en février 2017 ; </a:t>
            </a:r>
            <a:r>
              <a:rPr lang="fr-FR" dirty="0" err="1"/>
              <a:t>Bili</a:t>
            </a:r>
            <a:r>
              <a:rPr lang="fr-FR" dirty="0"/>
              <a:t>, bilirubine ; Bu, </a:t>
            </a:r>
            <a:r>
              <a:rPr lang="fr-FR" dirty="0" err="1"/>
              <a:t>busulfan</a:t>
            </a:r>
            <a:r>
              <a:rPr lang="fr-FR" dirty="0"/>
              <a:t>; Cr, créatinine ; </a:t>
            </a:r>
            <a:r>
              <a:rPr lang="fr-FR" dirty="0" err="1"/>
              <a:t>Cy</a:t>
            </a:r>
            <a:r>
              <a:rPr lang="fr-FR" dirty="0"/>
              <a:t>, </a:t>
            </a:r>
            <a:r>
              <a:rPr lang="fr-FR" dirty="0" err="1"/>
              <a:t>cyclophosphamide</a:t>
            </a:r>
            <a:r>
              <a:rPr lang="fr-FR" dirty="0"/>
              <a:t> ; </a:t>
            </a:r>
            <a:r>
              <a:rPr lang="fr-FR" dirty="0" err="1"/>
              <a:t>Tx</a:t>
            </a:r>
            <a:r>
              <a:rPr lang="fr-FR" dirty="0"/>
              <a:t>, traitement; MVO, maladie veino-occlusive</a:t>
            </a:r>
          </a:p>
        </p:txBody>
      </p:sp>
      <p:pic>
        <p:nvPicPr>
          <p:cNvPr id="34" name="Content Placeholder 11" descr="Mairead Ni Chonghaile NG 2014 presentation.pdf - Adobe Acrobat Pro DC"/>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817" t="49195" r="12301" b="2474"/>
          <a:stretch/>
        </p:blipFill>
        <p:spPr>
          <a:xfrm>
            <a:off x="490572" y="1725346"/>
            <a:ext cx="8303019" cy="4261638"/>
          </a:xfrm>
          <a:prstGeom prst="rect">
            <a:avLst/>
          </a:prstGeom>
          <a:solidFill>
            <a:srgbClr val="FFF7FA"/>
          </a:solidFill>
        </p:spPr>
      </p:pic>
      <p:sp>
        <p:nvSpPr>
          <p:cNvPr id="35" name="Rectangle 34"/>
          <p:cNvSpPr/>
          <p:nvPr/>
        </p:nvSpPr>
        <p:spPr>
          <a:xfrm>
            <a:off x="2216194" y="5707378"/>
            <a:ext cx="1054242"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5457634" y="5682734"/>
            <a:ext cx="1574470" cy="338554"/>
          </a:xfrm>
          <a:prstGeom prst="rect">
            <a:avLst/>
          </a:prstGeom>
          <a:solidFill>
            <a:srgbClr val="FFF7FA"/>
          </a:solidFill>
        </p:spPr>
        <p:txBody>
          <a:bodyPr wrap="none" rtlCol="0">
            <a:spAutoFit/>
          </a:bodyPr>
          <a:lstStyle/>
          <a:p>
            <a:pPr algn="ctr"/>
            <a:r>
              <a:rPr lang="fr-FR" sz="1600" dirty="0">
                <a:solidFill>
                  <a:srgbClr val="821725"/>
                </a:solidFill>
              </a:rPr>
              <a:t>Prise de poids de 5 %</a:t>
            </a:r>
          </a:p>
        </p:txBody>
      </p:sp>
      <p:cxnSp>
        <p:nvCxnSpPr>
          <p:cNvPr id="37" name="Straight Arrow Connector 36"/>
          <p:cNvCxnSpPr>
            <a:cxnSpLocks/>
          </p:cNvCxnSpPr>
          <p:nvPr/>
        </p:nvCxnSpPr>
        <p:spPr>
          <a:xfrm flipV="1">
            <a:off x="2809510" y="5120298"/>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p:cNvCxnSpPr>
          <p:nvPr/>
        </p:nvCxnSpPr>
        <p:spPr>
          <a:xfrm flipV="1">
            <a:off x="5864531"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237830" y="5776893"/>
            <a:ext cx="2367638"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p:cNvGrpSpPr/>
          <p:nvPr/>
        </p:nvGrpSpPr>
        <p:grpSpPr>
          <a:xfrm>
            <a:off x="6398240" y="5112218"/>
            <a:ext cx="1255473" cy="653536"/>
            <a:chOff x="6398240" y="5112218"/>
            <a:chExt cx="1255473" cy="653536"/>
          </a:xfrm>
        </p:grpSpPr>
        <p:sp>
          <p:nvSpPr>
            <p:cNvPr id="41" name="TextBox 40"/>
            <p:cNvSpPr txBox="1"/>
            <p:nvPr/>
          </p:nvSpPr>
          <p:spPr>
            <a:xfrm>
              <a:off x="6398240" y="5427200"/>
              <a:ext cx="1255473" cy="338554"/>
            </a:xfrm>
            <a:prstGeom prst="rect">
              <a:avLst/>
            </a:prstGeom>
            <a:solidFill>
              <a:srgbClr val="FFF7FA"/>
            </a:solidFill>
          </p:spPr>
          <p:txBody>
            <a:bodyPr wrap="none" rtlCol="0">
              <a:spAutoFit/>
            </a:bodyPr>
            <a:lstStyle/>
            <a:p>
              <a:pPr algn="ctr"/>
              <a:r>
                <a:rPr lang="fr-FR" sz="1600" dirty="0">
                  <a:solidFill>
                    <a:srgbClr val="821725"/>
                  </a:solidFill>
                </a:rPr>
                <a:t>Défibrotide*</a:t>
              </a:r>
            </a:p>
          </p:txBody>
        </p:sp>
        <p:cxnSp>
          <p:nvCxnSpPr>
            <p:cNvPr id="42" name="Straight Arrow Connector 41"/>
            <p:cNvCxnSpPr>
              <a:cxnSpLocks/>
            </p:cNvCxnSpPr>
            <p:nvPr/>
          </p:nvCxnSpPr>
          <p:spPr>
            <a:xfrm flipV="1">
              <a:off x="7035104" y="5112218"/>
              <a:ext cx="0" cy="351478"/>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863752" y="5111062"/>
            <a:ext cx="216024" cy="62219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2589390" y="5703154"/>
            <a:ext cx="412292" cy="338554"/>
          </a:xfrm>
          <a:prstGeom prst="rect">
            <a:avLst/>
          </a:prstGeom>
          <a:solidFill>
            <a:srgbClr val="FFF7FA"/>
          </a:solidFill>
        </p:spPr>
        <p:txBody>
          <a:bodyPr wrap="none" rtlCol="0">
            <a:spAutoFit/>
          </a:bodyPr>
          <a:lstStyle/>
          <a:p>
            <a:pPr algn="ctr"/>
            <a:r>
              <a:rPr lang="fr-FR" sz="1600" dirty="0">
                <a:solidFill>
                  <a:srgbClr val="821725"/>
                </a:solidFill>
              </a:rPr>
              <a:t>Tx</a:t>
            </a:r>
          </a:p>
        </p:txBody>
      </p:sp>
      <p:grpSp>
        <p:nvGrpSpPr>
          <p:cNvPr id="45" name="Group 44"/>
          <p:cNvGrpSpPr/>
          <p:nvPr/>
        </p:nvGrpSpPr>
        <p:grpSpPr>
          <a:xfrm>
            <a:off x="3282835" y="5120298"/>
            <a:ext cx="1589029" cy="921410"/>
            <a:chOff x="4024299" y="5263462"/>
            <a:chExt cx="1589029" cy="921410"/>
          </a:xfrm>
        </p:grpSpPr>
        <p:sp>
          <p:nvSpPr>
            <p:cNvPr id="46" name="TextBox 45"/>
            <p:cNvSpPr txBox="1"/>
            <p:nvPr/>
          </p:nvSpPr>
          <p:spPr>
            <a:xfrm>
              <a:off x="4038858" y="5846318"/>
              <a:ext cx="1574470" cy="338554"/>
            </a:xfrm>
            <a:prstGeom prst="rect">
              <a:avLst/>
            </a:prstGeom>
            <a:solidFill>
              <a:srgbClr val="FFF7FA"/>
            </a:solidFill>
          </p:spPr>
          <p:txBody>
            <a:bodyPr wrap="none" rtlCol="0">
              <a:spAutoFit/>
            </a:bodyPr>
            <a:lstStyle/>
            <a:p>
              <a:pPr algn="ctr"/>
              <a:r>
                <a:rPr lang="fr-FR" sz="1600" dirty="0">
                  <a:solidFill>
                    <a:srgbClr val="821725"/>
                  </a:solidFill>
                </a:rPr>
                <a:t>Prise de poids de 3%</a:t>
              </a:r>
            </a:p>
          </p:txBody>
        </p:sp>
        <p:cxnSp>
          <p:nvCxnSpPr>
            <p:cNvPr id="47" name="Straight Arrow Connector 46"/>
            <p:cNvCxnSpPr>
              <a:cxnSpLocks/>
            </p:cNvCxnSpPr>
            <p:nvPr/>
          </p:nvCxnSpPr>
          <p:spPr>
            <a:xfrm flipV="1">
              <a:off x="4024299" y="52634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888088" y="2019702"/>
            <a:ext cx="1978506" cy="3281506"/>
            <a:chOff x="6888088" y="2019702"/>
            <a:chExt cx="1978506" cy="3281506"/>
          </a:xfrm>
          <a:solidFill>
            <a:srgbClr val="FFF7FA"/>
          </a:solidFill>
        </p:grpSpPr>
        <p:grpSp>
          <p:nvGrpSpPr>
            <p:cNvPr id="49" name="Group 48"/>
            <p:cNvGrpSpPr/>
            <p:nvPr/>
          </p:nvGrpSpPr>
          <p:grpSpPr>
            <a:xfrm>
              <a:off x="6888088" y="2019702"/>
              <a:ext cx="1978506" cy="2808312"/>
              <a:chOff x="6888088" y="2019702"/>
              <a:chExt cx="1978506" cy="2808312"/>
            </a:xfrm>
            <a:grpFill/>
          </p:grpSpPr>
          <p:sp>
            <p:nvSpPr>
              <p:cNvPr id="51" name="Rectangle 50"/>
              <p:cNvSpPr/>
              <p:nvPr/>
            </p:nvSpPr>
            <p:spPr>
              <a:xfrm>
                <a:off x="7066394" y="2019702"/>
                <a:ext cx="1800200" cy="2808312"/>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6888088" y="4107552"/>
                <a:ext cx="288032" cy="216024"/>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rot="20005662">
                <a:off x="7031341" y="438910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rot="20005662">
                <a:off x="7048485" y="462913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Rectangle 49"/>
            <p:cNvSpPr/>
            <p:nvPr/>
          </p:nvSpPr>
          <p:spPr>
            <a:xfrm>
              <a:off x="7123162" y="4797152"/>
              <a:ext cx="1709142" cy="50405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501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nodeType="clickEffect">
                                  <p:stCondLst>
                                    <p:cond delay="0"/>
                                  </p:stCondLst>
                                  <p:childTnLst>
                                    <p:animEffect transition="out" filter="wipe(left)">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rot="4792152" flipV="1">
            <a:off x="8246564" y="1706393"/>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ectangle: Rounded Corners 27"/>
          <p:cNvSpPr/>
          <p:nvPr/>
        </p:nvSpPr>
        <p:spPr>
          <a:xfrm>
            <a:off x="6881850" y="1844675"/>
            <a:ext cx="3422220" cy="14032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10 mois </a:t>
            </a:r>
            <a:r>
              <a:t/>
            </a:r>
            <a:br/>
            <a:r>
              <a:rPr lang="fr-FR" b="1" dirty="0">
                <a:solidFill>
                  <a:schemeClr val="tx1"/>
                </a:solidFill>
              </a:rPr>
              <a:t>après la transplantation</a:t>
            </a:r>
          </a:p>
          <a:p>
            <a:pPr marL="285750" indent="-285750">
              <a:buFont typeface="Arial" panose="020B0604020202020204" pitchFamily="34" charset="0"/>
              <a:buChar char="•"/>
            </a:pPr>
            <a:r>
              <a:rPr lang="fr-FR" dirty="0">
                <a:solidFill>
                  <a:schemeClr val="tx1"/>
                </a:solidFill>
              </a:rPr>
              <a:t>Tous les TFH sont revenus à la normale</a:t>
            </a:r>
          </a:p>
        </p:txBody>
      </p:sp>
      <p:sp>
        <p:nvSpPr>
          <p:cNvPr id="18" name="Arc 17"/>
          <p:cNvSpPr/>
          <p:nvPr/>
        </p:nvSpPr>
        <p:spPr>
          <a:xfrm rot="16807848">
            <a:off x="3385128" y="412362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ectangle: Rounded Corners 26"/>
          <p:cNvSpPr/>
          <p:nvPr/>
        </p:nvSpPr>
        <p:spPr>
          <a:xfrm>
            <a:off x="1732708" y="4448006"/>
            <a:ext cx="3422220" cy="132825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Jour +43</a:t>
            </a:r>
          </a:p>
          <a:p>
            <a:pPr marL="285750" indent="-285750">
              <a:buFont typeface="Arial" panose="020B0604020202020204" pitchFamily="34" charset="0"/>
              <a:buChar char="•"/>
            </a:pPr>
            <a:r>
              <a:rPr lang="fr-FR" dirty="0">
                <a:solidFill>
                  <a:schemeClr val="tx1"/>
                </a:solidFill>
              </a:rPr>
              <a:t>Bilirubine dans des valeurs normales</a:t>
            </a:r>
          </a:p>
          <a:p>
            <a:pPr marL="285750" indent="-285750">
              <a:buFont typeface="Arial" panose="020B0604020202020204" pitchFamily="34" charset="0"/>
              <a:buChar char="•"/>
            </a:pPr>
            <a:r>
              <a:rPr lang="fr-FR" dirty="0">
                <a:solidFill>
                  <a:schemeClr val="tx1"/>
                </a:solidFill>
              </a:rPr>
              <a:t>Aucun signe clinique de MVO</a:t>
            </a:r>
          </a:p>
        </p:txBody>
      </p:sp>
      <p:sp>
        <p:nvSpPr>
          <p:cNvPr id="26" name="Arc 25"/>
          <p:cNvSpPr/>
          <p:nvPr/>
        </p:nvSpPr>
        <p:spPr>
          <a:xfrm rot="4792152" flipV="1">
            <a:off x="1502562" y="1715328"/>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fr-FR" dirty="0"/>
              <a:t>Cas 2 : Femme de 37 ans LMC évoluant en LAM</a:t>
            </a:r>
          </a:p>
        </p:txBody>
      </p:sp>
      <p:sp>
        <p:nvSpPr>
          <p:cNvPr id="4" name="Text Placeholder 3"/>
          <p:cNvSpPr>
            <a:spLocks noGrp="1"/>
          </p:cNvSpPr>
          <p:nvPr>
            <p:ph type="body" sz="quarter" idx="10"/>
          </p:nvPr>
        </p:nvSpPr>
        <p:spPr/>
        <p:txBody>
          <a:bodyPr/>
          <a:lstStyle/>
          <a:p>
            <a:r>
              <a:rPr lang="fr-FR"/>
              <a:t>Communication personnelle, M. Ní Chonghaile</a:t>
            </a:r>
            <a:endParaRPr lang="fr-FR" dirty="0"/>
          </a:p>
        </p:txBody>
      </p:sp>
      <p:sp>
        <p:nvSpPr>
          <p:cNvPr id="3" name="Text Placeholder 2"/>
          <p:cNvSpPr>
            <a:spLocks noGrp="1"/>
          </p:cNvSpPr>
          <p:nvPr>
            <p:ph type="body" sz="quarter" idx="11"/>
          </p:nvPr>
        </p:nvSpPr>
        <p:spPr>
          <a:xfrm>
            <a:off x="3575720" y="6495526"/>
            <a:ext cx="8520287" cy="246021"/>
          </a:xfrm>
        </p:spPr>
        <p:txBody>
          <a:bodyPr/>
          <a:lstStyle/>
          <a:p>
            <a:r>
              <a:rPr lang="fr-FR" dirty="0"/>
              <a:t>LAM, leucémie aiguë myéloïde ; ASAT, aspartate aminotransférase ; LMC, leucémie myéloïde chronique ; </a:t>
            </a:r>
            <a:r>
              <a:rPr dirty="0"/>
              <a:t/>
            </a:r>
            <a:br>
              <a:rPr dirty="0"/>
            </a:br>
            <a:r>
              <a:rPr lang="fr-FR" dirty="0"/>
              <a:t>GGT, gamma glutamyl </a:t>
            </a:r>
            <a:r>
              <a:rPr lang="fr-FR" dirty="0" err="1"/>
              <a:t>transpeptidase</a:t>
            </a:r>
            <a:r>
              <a:rPr lang="fr-FR" dirty="0"/>
              <a:t>; RGCH, réaction du greffon contre l’hôte ; TFH, test de la fonction hépatique ; MVO, maladie </a:t>
            </a:r>
            <a:r>
              <a:rPr lang="fr-FR" dirty="0" err="1"/>
              <a:t>veino</a:t>
            </a:r>
            <a:r>
              <a:rPr lang="fr-FR" dirty="0"/>
              <a:t>-occlusive</a:t>
            </a:r>
          </a:p>
        </p:txBody>
      </p:sp>
      <p:sp>
        <p:nvSpPr>
          <p:cNvPr id="8" name="Rectangle: Rounded Corners 7"/>
          <p:cNvSpPr/>
          <p:nvPr/>
        </p:nvSpPr>
        <p:spPr>
          <a:xfrm>
            <a:off x="446590" y="1628800"/>
            <a:ext cx="5577402" cy="159463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Jour +40</a:t>
            </a:r>
          </a:p>
          <a:p>
            <a:pPr marL="285750" indent="-285750">
              <a:buFont typeface="Arial" panose="020B0604020202020204" pitchFamily="34" charset="0"/>
              <a:buChar char="•"/>
            </a:pPr>
            <a:r>
              <a:rPr lang="fr-FR" dirty="0">
                <a:solidFill>
                  <a:schemeClr val="tx1"/>
                </a:solidFill>
              </a:rPr>
              <a:t>Sortie du service de GCSH</a:t>
            </a:r>
          </a:p>
          <a:p>
            <a:pPr marL="285750" indent="-285750">
              <a:buFont typeface="Arial" panose="020B0604020202020204" pitchFamily="34" charset="0"/>
              <a:buChar char="•"/>
            </a:pPr>
            <a:r>
              <a:rPr lang="fr-FR" dirty="0">
                <a:solidFill>
                  <a:schemeClr val="tx1"/>
                </a:solidFill>
              </a:rPr>
              <a:t>Visites quotidiennes au service de jour</a:t>
            </a:r>
          </a:p>
          <a:p>
            <a:pPr marL="285750" indent="-285750">
              <a:buFont typeface="Arial" panose="020B0604020202020204" pitchFamily="34" charset="0"/>
              <a:buChar char="•"/>
            </a:pPr>
            <a:r>
              <a:rPr lang="fr-FR" dirty="0">
                <a:solidFill>
                  <a:schemeClr val="tx1"/>
                </a:solidFill>
              </a:rPr>
              <a:t>TFH – bilirubine 23 µmol/l, phosphatase alcaline 178 Ui/l, GGT 87 Ui/l, ASAT 30 Ui/l</a:t>
            </a:r>
          </a:p>
        </p:txBody>
      </p:sp>
      <p:sp>
        <p:nvSpPr>
          <p:cNvPr id="15" name="Arrow: Right 14"/>
          <p:cNvSpPr/>
          <p:nvPr/>
        </p:nvSpPr>
        <p:spPr>
          <a:xfrm>
            <a:off x="1127448" y="3645024"/>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166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a:t>Cas 2 : situation 1 an après transplantation</a:t>
            </a:r>
          </a:p>
        </p:txBody>
      </p:sp>
      <p:sp>
        <p:nvSpPr>
          <p:cNvPr id="8" name="Text Placeholder 3"/>
          <p:cNvSpPr txBox="1">
            <a:spLocks noGrp="1"/>
          </p:cNvSpPr>
          <p:nvPr>
            <p:ph type="body" sz="quarter" idx="10"/>
          </p:nvPr>
        </p:nvSpPr>
        <p:spPr>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t>Communication personnelle, M. Ní Chonghaile</a:t>
            </a:r>
            <a:endParaRPr lang="fr-FR" dirty="0"/>
          </a:p>
        </p:txBody>
      </p:sp>
      <p:sp>
        <p:nvSpPr>
          <p:cNvPr id="4" name="Text Placeholder 3"/>
          <p:cNvSpPr>
            <a:spLocks noGrp="1"/>
          </p:cNvSpPr>
          <p:nvPr>
            <p:ph type="body" sz="quarter" idx="11"/>
          </p:nvPr>
        </p:nvSpPr>
        <p:spPr/>
        <p:txBody>
          <a:bodyPr/>
          <a:lstStyle/>
          <a:p>
            <a:r>
              <a:rPr lang="fr-FR"/>
              <a:t>NFS, numération formule sanguine ; RGCH, réaction du greffon contre l’hôte</a:t>
            </a:r>
            <a:endParaRPr lang="fr-FR" dirty="0"/>
          </a:p>
        </p:txBody>
      </p:sp>
      <p:sp>
        <p:nvSpPr>
          <p:cNvPr id="47" name="Oval 46"/>
          <p:cNvSpPr/>
          <p:nvPr/>
        </p:nvSpPr>
        <p:spPr>
          <a:xfrm>
            <a:off x="3899756" y="1482144"/>
            <a:ext cx="4392488" cy="439248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9" name="Rectangle: Rounded Corners 38"/>
          <p:cNvSpPr/>
          <p:nvPr/>
        </p:nvSpPr>
        <p:spPr>
          <a:xfrm>
            <a:off x="6865556" y="1817786"/>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En rémission</a:t>
            </a:r>
          </a:p>
        </p:txBody>
      </p:sp>
      <p:sp>
        <p:nvSpPr>
          <p:cNvPr id="40" name="Rectangle: Rounded Corners 39"/>
          <p:cNvSpPr/>
          <p:nvPr/>
        </p:nvSpPr>
        <p:spPr>
          <a:xfrm>
            <a:off x="2360857" y="3727059"/>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Tests de la fonction hépatique normaux</a:t>
            </a:r>
          </a:p>
        </p:txBody>
      </p:sp>
      <p:sp>
        <p:nvSpPr>
          <p:cNvPr id="41" name="Rectangle: Rounded Corners 40"/>
          <p:cNvSpPr/>
          <p:nvPr/>
        </p:nvSpPr>
        <p:spPr>
          <a:xfrm>
            <a:off x="7382871" y="3726693"/>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NFS normale</a:t>
            </a:r>
          </a:p>
        </p:txBody>
      </p:sp>
      <p:sp>
        <p:nvSpPr>
          <p:cNvPr id="42" name="Rectangle: Rounded Corners 41"/>
          <p:cNvSpPr/>
          <p:nvPr/>
        </p:nvSpPr>
        <p:spPr>
          <a:xfrm>
            <a:off x="4871864" y="5371140"/>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Pas de RGCH</a:t>
            </a:r>
          </a:p>
        </p:txBody>
      </p:sp>
      <p:sp>
        <p:nvSpPr>
          <p:cNvPr id="37" name="Rectangle: Rounded Corners 36"/>
          <p:cNvSpPr/>
          <p:nvPr/>
        </p:nvSpPr>
        <p:spPr>
          <a:xfrm>
            <a:off x="2849366" y="1810747"/>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Reprise du travail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69" y="2169604"/>
            <a:ext cx="998862" cy="2895036"/>
          </a:xfrm>
          <a:prstGeom prst="rect">
            <a:avLst/>
          </a:prstGeom>
        </p:spPr>
      </p:pic>
    </p:spTree>
    <p:extLst>
      <p:ext uri="{BB962C8B-B14F-4D97-AF65-F5344CB8AC3E}">
        <p14:creationId xmlns:p14="http://schemas.microsoft.com/office/powerpoint/2010/main" val="861768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Cas 3 : Homme de 49 ans à haut risque de LAM</a:t>
            </a:r>
          </a:p>
        </p:txBody>
      </p:sp>
    </p:spTree>
    <p:extLst>
      <p:ext uri="{BB962C8B-B14F-4D97-AF65-F5344CB8AC3E}">
        <p14:creationId xmlns:p14="http://schemas.microsoft.com/office/powerpoint/2010/main" val="410710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3 : Homme de 49 ans à haut risque de LAM</a:t>
            </a:r>
          </a:p>
        </p:txBody>
      </p:sp>
      <p:sp>
        <p:nvSpPr>
          <p:cNvPr id="4" name="Text Placeholder 3"/>
          <p:cNvSpPr>
            <a:spLocks noGrp="1"/>
          </p:cNvSpPr>
          <p:nvPr>
            <p:ph type="body" sz="quarter" idx="10"/>
          </p:nvPr>
        </p:nvSpPr>
        <p:spPr/>
        <p:txBody>
          <a:bodyPr/>
          <a:lstStyle/>
          <a:p>
            <a:r>
              <a:rPr lang="fr-FR"/>
              <a:t>Communication personnelle, C. Bompoint et J. Murray</a:t>
            </a:r>
          </a:p>
        </p:txBody>
      </p:sp>
      <p:sp>
        <p:nvSpPr>
          <p:cNvPr id="5" name="Text Placeholder 4"/>
          <p:cNvSpPr>
            <a:spLocks noGrp="1"/>
          </p:cNvSpPr>
          <p:nvPr>
            <p:ph type="body" sz="quarter" idx="11"/>
          </p:nvPr>
        </p:nvSpPr>
        <p:spPr/>
        <p:txBody>
          <a:bodyPr/>
          <a:lstStyle/>
          <a:p>
            <a:r>
              <a:rPr lang="fr-FR" dirty="0"/>
              <a:t>ALAT, alanine aminotransférase ; LAM, leucémie aiguë myéloïde ; ASAT, aspartate aminotransférase ; </a:t>
            </a:r>
            <a:br>
              <a:rPr lang="fr-FR" dirty="0"/>
            </a:br>
            <a:r>
              <a:rPr lang="fr-FR" dirty="0"/>
              <a:t>RC, rémission complète ; TDM, tomodensitométrie ; GCSF, facteur stimulant les colonies de granulocytes ; </a:t>
            </a:r>
            <a:br>
              <a:rPr lang="fr-FR" dirty="0"/>
            </a:br>
            <a:r>
              <a:rPr lang="fr-FR" dirty="0"/>
              <a:t>RGCH, réaction du greffon contre l’hôte ; IV, intraveineuse ; IRM, imagerie par résonance magnétique ; N, niveau normal </a:t>
            </a:r>
          </a:p>
        </p:txBody>
      </p:sp>
      <p:sp>
        <p:nvSpPr>
          <p:cNvPr id="12" name="Rectangle: Rounded Corners 11"/>
          <p:cNvSpPr/>
          <p:nvPr/>
        </p:nvSpPr>
        <p:spPr>
          <a:xfrm>
            <a:off x="8175459" y="1844675"/>
            <a:ext cx="3628725" cy="33190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1600" b="1" dirty="0">
                <a:solidFill>
                  <a:srgbClr val="000000"/>
                </a:solidFill>
              </a:rPr>
              <a:t>Allogreffe prévue</a:t>
            </a:r>
          </a:p>
          <a:p>
            <a:pPr lvl="0"/>
            <a:endParaRPr lang="fr-FR" sz="1600" dirty="0">
              <a:solidFill>
                <a:srgbClr val="000000"/>
              </a:solidFill>
            </a:endParaRPr>
          </a:p>
          <a:p>
            <a:pPr marL="285750" lvl="0" indent="-285750">
              <a:buFont typeface="Arial" panose="020B0604020202020204" pitchFamily="34" charset="0"/>
              <a:buChar char="•"/>
            </a:pPr>
            <a:r>
              <a:rPr lang="fr-FR" sz="1600" dirty="0">
                <a:solidFill>
                  <a:srgbClr val="000000"/>
                </a:solidFill>
              </a:rPr>
              <a:t>Donneur non compatible, non apparenté</a:t>
            </a:r>
          </a:p>
          <a:p>
            <a:pPr marL="285750" lvl="0" indent="-285750">
              <a:buFont typeface="Arial" panose="020B0604020202020204" pitchFamily="34" charset="0"/>
              <a:buChar char="•"/>
            </a:pPr>
            <a:r>
              <a:rPr lang="fr-FR" sz="1600" dirty="0">
                <a:solidFill>
                  <a:srgbClr val="000000"/>
                </a:solidFill>
              </a:rPr>
              <a:t>Conditionnement à intensité réduite</a:t>
            </a:r>
          </a:p>
          <a:p>
            <a:pPr marL="742950" lvl="1" indent="-285750">
              <a:buFont typeface="Arial" panose="020B0604020202020204" pitchFamily="34" charset="0"/>
              <a:buChar char="•"/>
            </a:pPr>
            <a:r>
              <a:rPr lang="fr-FR" sz="1600" dirty="0">
                <a:solidFill>
                  <a:srgbClr val="000000"/>
                </a:solidFill>
              </a:rPr>
              <a:t>Fludarabine</a:t>
            </a:r>
          </a:p>
          <a:p>
            <a:pPr marL="742950" lvl="1" indent="-285750">
              <a:buFont typeface="Arial" panose="020B0604020202020204" pitchFamily="34" charset="0"/>
              <a:buChar char="•"/>
            </a:pPr>
            <a:r>
              <a:rPr lang="fr-FR" sz="1600" dirty="0">
                <a:solidFill>
                  <a:srgbClr val="000000"/>
                </a:solidFill>
              </a:rPr>
              <a:t>Busulfan IV</a:t>
            </a:r>
          </a:p>
          <a:p>
            <a:pPr marL="285750" lvl="0" indent="-285750">
              <a:buFont typeface="Arial" panose="020B0604020202020204" pitchFamily="34" charset="0"/>
              <a:buChar char="•"/>
            </a:pPr>
            <a:r>
              <a:rPr lang="fr-FR" sz="1600" dirty="0">
                <a:solidFill>
                  <a:srgbClr val="000000"/>
                </a:solidFill>
              </a:rPr>
              <a:t>Thymoglobuline</a:t>
            </a:r>
          </a:p>
          <a:p>
            <a:pPr marL="285750" lvl="0" indent="-285750">
              <a:buFont typeface="Arial" panose="020B0604020202020204" pitchFamily="34" charset="0"/>
              <a:buChar char="•"/>
            </a:pPr>
            <a:r>
              <a:rPr lang="fr-FR" sz="1600" dirty="0">
                <a:solidFill>
                  <a:srgbClr val="000000"/>
                </a:solidFill>
              </a:rPr>
              <a:t>Prophylaxie de la RGCH par cyclosporine</a:t>
            </a:r>
          </a:p>
          <a:p>
            <a:pPr marL="285750" lvl="0" indent="-285750">
              <a:buFont typeface="Arial" panose="020B0604020202020204" pitchFamily="34" charset="0"/>
              <a:buChar char="•"/>
            </a:pPr>
            <a:r>
              <a:rPr lang="fr-FR" sz="1600" dirty="0">
                <a:solidFill>
                  <a:srgbClr val="000000"/>
                </a:solidFill>
              </a:rPr>
              <a:t>Cellules souches </a:t>
            </a:r>
            <a:r>
              <a:rPr lang="fr-FR"/>
              <a:t>du donneur</a:t>
            </a:r>
            <a:r>
              <a:t/>
            </a:r>
            <a:br/>
            <a:r>
              <a:rPr lang="fr-FR"/>
              <a:t>mobilisées par le GCSF</a:t>
            </a:r>
          </a:p>
        </p:txBody>
      </p:sp>
      <p:sp>
        <p:nvSpPr>
          <p:cNvPr id="15" name="Arrow: Right 14"/>
          <p:cNvSpPr/>
          <p:nvPr/>
        </p:nvSpPr>
        <p:spPr>
          <a:xfrm>
            <a:off x="7879364" y="3195074"/>
            <a:ext cx="504193" cy="57488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p:cNvSpPr/>
          <p:nvPr/>
        </p:nvSpPr>
        <p:spPr>
          <a:xfrm>
            <a:off x="4338690" y="1844675"/>
            <a:ext cx="3628725" cy="33190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fr-FR" sz="1600">
                <a:solidFill>
                  <a:srgbClr val="000000"/>
                </a:solidFill>
              </a:rPr>
              <a:t>Analyses de sang : </a:t>
            </a:r>
          </a:p>
          <a:p>
            <a:pPr marL="742950" lvl="1" indent="-285750">
              <a:buFont typeface="Arial" panose="020B0604020202020204" pitchFamily="34" charset="0"/>
              <a:buChar char="•"/>
            </a:pPr>
            <a:r>
              <a:rPr lang="fr-FR" sz="1600">
                <a:solidFill>
                  <a:srgbClr val="000000"/>
                </a:solidFill>
              </a:rPr>
              <a:t>ASAT 52 U/l (N &lt; 40) </a:t>
            </a:r>
          </a:p>
          <a:p>
            <a:pPr marL="742950" lvl="1" indent="-285750">
              <a:buFont typeface="Arial" panose="020B0604020202020204" pitchFamily="34" charset="0"/>
              <a:buChar char="•"/>
            </a:pPr>
            <a:r>
              <a:rPr lang="fr-FR" sz="1600">
                <a:solidFill>
                  <a:srgbClr val="000000"/>
                </a:solidFill>
              </a:rPr>
              <a:t>ALAT 128 U/l (N &lt; 41)</a:t>
            </a:r>
          </a:p>
          <a:p>
            <a:pPr marL="742950" lvl="1" indent="-285750">
              <a:buFont typeface="Arial" panose="020B0604020202020204" pitchFamily="34" charset="0"/>
              <a:buChar char="•"/>
            </a:pPr>
            <a:r>
              <a:rPr lang="fr-FR" sz="1600">
                <a:solidFill>
                  <a:srgbClr val="000000"/>
                </a:solidFill>
              </a:rPr>
              <a:t>Ferritine 6,929 ng/ml </a:t>
            </a:r>
            <a:r>
              <a:t/>
            </a:r>
            <a:br/>
            <a:r>
              <a:rPr lang="fr-FR" sz="1600">
                <a:solidFill>
                  <a:srgbClr val="000000"/>
                </a:solidFill>
              </a:rPr>
              <a:t>(N11–340)</a:t>
            </a:r>
          </a:p>
          <a:p>
            <a:pPr marL="285750" lvl="0" indent="-285750">
              <a:buFont typeface="Arial" panose="020B0604020202020204" pitchFamily="34" charset="0"/>
              <a:buChar char="•"/>
            </a:pPr>
            <a:endParaRPr lang="fr-FR" sz="1600">
              <a:solidFill>
                <a:srgbClr val="000000"/>
              </a:solidFill>
            </a:endParaRPr>
          </a:p>
          <a:p>
            <a:pPr marL="285750" lvl="0" indent="-285750">
              <a:buFont typeface="Arial" panose="020B0604020202020204" pitchFamily="34" charset="0"/>
              <a:buChar char="•"/>
            </a:pPr>
            <a:r>
              <a:rPr lang="fr-FR" sz="1600">
                <a:solidFill>
                  <a:srgbClr val="000000"/>
                </a:solidFill>
              </a:rPr>
              <a:t>TDM : hépatomégalie</a:t>
            </a:r>
          </a:p>
          <a:p>
            <a:pPr marL="285750" lvl="0" indent="-285750">
              <a:buFont typeface="Arial" panose="020B0604020202020204" pitchFamily="34" charset="0"/>
              <a:buChar char="•"/>
            </a:pPr>
            <a:endParaRPr lang="fr-FR" sz="1600">
              <a:solidFill>
                <a:srgbClr val="000000"/>
              </a:solidFill>
            </a:endParaRPr>
          </a:p>
          <a:p>
            <a:pPr marL="285750" lvl="0" indent="-285750">
              <a:buFont typeface="Arial" panose="020B0604020202020204" pitchFamily="34" charset="0"/>
              <a:buChar char="•"/>
            </a:pPr>
            <a:r>
              <a:rPr lang="fr-FR" sz="1600">
                <a:solidFill>
                  <a:srgbClr val="000000"/>
                </a:solidFill>
              </a:rPr>
              <a:t>IRM hépatique : hémochromatose transfusionnelle</a:t>
            </a:r>
            <a:endParaRPr lang="fr-FR" sz="1600" dirty="0">
              <a:solidFill>
                <a:srgbClr val="000000"/>
              </a:solidFill>
            </a:endParaRPr>
          </a:p>
        </p:txBody>
      </p:sp>
      <p:sp>
        <p:nvSpPr>
          <p:cNvPr id="14" name="Arrow: Right 13"/>
          <p:cNvSpPr/>
          <p:nvPr/>
        </p:nvSpPr>
        <p:spPr>
          <a:xfrm>
            <a:off x="4080192" y="3195074"/>
            <a:ext cx="457891" cy="57488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p:cNvSpPr/>
          <p:nvPr/>
        </p:nvSpPr>
        <p:spPr>
          <a:xfrm>
            <a:off x="263352" y="1844674"/>
            <a:ext cx="3888433" cy="33190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tx1"/>
                </a:solidFill>
              </a:rPr>
              <a:t>Diagnostic de haut risque de LAM (Mars 2012)</a:t>
            </a:r>
          </a:p>
          <a:p>
            <a:endParaRPr lang="fr-FR" sz="1600" dirty="0">
              <a:solidFill>
                <a:schemeClr val="tx1"/>
              </a:solidFill>
            </a:endParaRPr>
          </a:p>
          <a:p>
            <a:pPr marL="285750" indent="-285750">
              <a:buFont typeface="Arial" panose="020B0604020202020204" pitchFamily="34" charset="0"/>
              <a:buChar char="•"/>
            </a:pPr>
            <a:r>
              <a:rPr lang="fr-FR" sz="1600" dirty="0">
                <a:solidFill>
                  <a:schemeClr val="tx1"/>
                </a:solidFill>
              </a:rPr>
              <a:t>Traitement d’induction : </a:t>
            </a:r>
          </a:p>
          <a:p>
            <a:pPr marL="742950" lvl="1" indent="-285750">
              <a:buFont typeface="Arial" panose="020B0604020202020204" pitchFamily="34" charset="0"/>
              <a:buChar char="•"/>
            </a:pPr>
            <a:r>
              <a:rPr lang="fr-FR" sz="1600" dirty="0">
                <a:solidFill>
                  <a:schemeClr val="tx1"/>
                </a:solidFill>
              </a:rPr>
              <a:t>Daunorubicine et cytarabine</a:t>
            </a:r>
          </a:p>
          <a:p>
            <a:pPr marL="742950" lvl="1" indent="-285750">
              <a:buFont typeface="Arial" panose="020B0604020202020204" pitchFamily="34" charset="0"/>
              <a:buChar char="•"/>
            </a:pPr>
            <a:r>
              <a:rPr lang="fr-FR" sz="1600" dirty="0">
                <a:solidFill>
                  <a:schemeClr val="tx1"/>
                </a:solidFill>
              </a:rPr>
              <a:t>Pas de rémission après la chimiothérapie</a:t>
            </a:r>
          </a:p>
          <a:p>
            <a:endParaRPr lang="fr-FR" sz="1600" dirty="0">
              <a:solidFill>
                <a:schemeClr val="tx1"/>
              </a:solidFill>
            </a:endParaRPr>
          </a:p>
          <a:p>
            <a:pPr marL="285750" indent="-285750">
              <a:buFont typeface="Arial" panose="020B0604020202020204" pitchFamily="34" charset="0"/>
              <a:buChar char="•"/>
            </a:pPr>
            <a:r>
              <a:rPr lang="fr-FR" sz="1600" dirty="0">
                <a:solidFill>
                  <a:schemeClr val="tx1"/>
                </a:solidFill>
              </a:rPr>
              <a:t>Traitement de deuxième ligne :</a:t>
            </a:r>
          </a:p>
          <a:p>
            <a:pPr marL="742950" lvl="1" indent="-285750">
              <a:buFont typeface="Arial" panose="020B0604020202020204" pitchFamily="34" charset="0"/>
              <a:buChar char="•"/>
            </a:pPr>
            <a:r>
              <a:rPr lang="fr-FR" sz="1600" dirty="0">
                <a:solidFill>
                  <a:schemeClr val="tx1"/>
                </a:solidFill>
              </a:rPr>
              <a:t>Amsacrine et ara-cytarabine</a:t>
            </a:r>
          </a:p>
          <a:p>
            <a:pPr marL="742950" lvl="1" indent="-285750">
              <a:buFont typeface="Arial" panose="020B0604020202020204" pitchFamily="34" charset="0"/>
              <a:buChar char="•"/>
            </a:pPr>
            <a:r>
              <a:rPr lang="fr-FR" sz="1600" dirty="0">
                <a:solidFill>
                  <a:schemeClr val="tx1"/>
                </a:solidFill>
              </a:rPr>
              <a:t>RC atteinte</a:t>
            </a:r>
          </a:p>
        </p:txBody>
      </p:sp>
    </p:spTree>
    <p:extLst>
      <p:ext uri="{BB962C8B-B14F-4D97-AF65-F5344CB8AC3E}">
        <p14:creationId xmlns:p14="http://schemas.microsoft.com/office/powerpoint/2010/main" val="39230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3 : Homme de 49 ans à haut risque de LAM</a:t>
            </a:r>
          </a:p>
        </p:txBody>
      </p:sp>
      <p:sp>
        <p:nvSpPr>
          <p:cNvPr id="3" name="Text Placeholder 2"/>
          <p:cNvSpPr>
            <a:spLocks noGrp="1"/>
          </p:cNvSpPr>
          <p:nvPr>
            <p:ph type="body" sz="quarter" idx="11"/>
          </p:nvPr>
        </p:nvSpPr>
        <p:spPr/>
        <p:txBody>
          <a:bodyPr/>
          <a:lstStyle/>
          <a:p>
            <a:r>
              <a:rPr lang="fr-FR" dirty="0"/>
              <a:t>LAM, leucémie aiguë myéloïde ; MVO, maladie </a:t>
            </a:r>
            <a:r>
              <a:rPr lang="fr-FR" dirty="0" err="1"/>
              <a:t>veino</a:t>
            </a:r>
            <a:r>
              <a:rPr lang="fr-FR" dirty="0"/>
              <a:t>-occlusive</a:t>
            </a:r>
          </a:p>
        </p:txBody>
      </p:sp>
      <p:sp>
        <p:nvSpPr>
          <p:cNvPr id="11" name="Rectangle: Rounded Corners 10"/>
          <p:cNvSpPr/>
          <p:nvPr/>
        </p:nvSpPr>
        <p:spPr>
          <a:xfrm>
            <a:off x="3359696" y="1844675"/>
            <a:ext cx="5359771" cy="3240360"/>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Question</a:t>
            </a:r>
            <a:endParaRPr lang="fr-FR" dirty="0">
              <a:solidFill>
                <a:schemeClr val="tx1"/>
              </a:solidFill>
            </a:endParaRPr>
          </a:p>
          <a:p>
            <a:pPr algn="ctr"/>
            <a:endParaRPr lang="fr-FR" dirty="0">
              <a:solidFill>
                <a:schemeClr val="tx1"/>
              </a:solidFill>
            </a:endParaRPr>
          </a:p>
          <a:p>
            <a:pPr algn="ctr"/>
            <a:r>
              <a:rPr lang="fr-FR" dirty="0">
                <a:solidFill>
                  <a:schemeClr val="tx1"/>
                </a:solidFill>
              </a:rPr>
              <a:t>Quel est le risque encouru par le patient ?</a:t>
            </a:r>
          </a:p>
          <a:p>
            <a:pPr algn="ctr"/>
            <a:endParaRPr lang="fr-FR" dirty="0">
              <a:solidFill>
                <a:schemeClr val="tx1"/>
              </a:solidFill>
            </a:endParaRPr>
          </a:p>
          <a:p>
            <a:pPr marL="285750" indent="-285750">
              <a:buFont typeface="Arial" panose="020B0604020202020204" pitchFamily="34" charset="0"/>
              <a:buChar char="•"/>
            </a:pPr>
            <a:r>
              <a:rPr lang="fr-FR" dirty="0">
                <a:solidFill>
                  <a:schemeClr val="tx1"/>
                </a:solidFill>
              </a:rPr>
              <a:t>Réaction du greffon contre l’hôte</a:t>
            </a:r>
          </a:p>
          <a:p>
            <a:pPr marL="285750" indent="-285750">
              <a:buFont typeface="Arial" panose="020B0604020202020204" pitchFamily="34" charset="0"/>
              <a:buChar char="•"/>
            </a:pPr>
            <a:r>
              <a:rPr lang="fr-FR" dirty="0">
                <a:solidFill>
                  <a:schemeClr val="tx1"/>
                </a:solidFill>
              </a:rPr>
              <a:t>MVO</a:t>
            </a:r>
          </a:p>
          <a:p>
            <a:pPr marL="285750" indent="-285750">
              <a:buFont typeface="Arial" panose="020B0604020202020204" pitchFamily="34" charset="0"/>
              <a:buChar char="•"/>
            </a:pPr>
            <a:r>
              <a:rPr lang="fr-FR" dirty="0">
                <a:solidFill>
                  <a:schemeClr val="tx1"/>
                </a:solidFill>
              </a:rPr>
              <a:t>Septicémie</a:t>
            </a:r>
          </a:p>
          <a:p>
            <a:pPr marL="285750" indent="-285750">
              <a:buFont typeface="Arial" panose="020B0604020202020204" pitchFamily="34" charset="0"/>
              <a:buChar char="•"/>
            </a:pPr>
            <a:r>
              <a:rPr lang="fr-FR" dirty="0">
                <a:solidFill>
                  <a:schemeClr val="tx1"/>
                </a:solidFill>
              </a:rPr>
              <a:t>Toxicité médicamenteuse</a:t>
            </a:r>
          </a:p>
          <a:p>
            <a:pPr marL="285750" indent="-285750">
              <a:buFont typeface="Arial" panose="020B0604020202020204" pitchFamily="34" charset="0"/>
              <a:buChar char="•"/>
            </a:pPr>
            <a:r>
              <a:rPr lang="fr-FR" dirty="0">
                <a:solidFill>
                  <a:schemeClr val="tx1"/>
                </a:solidFill>
              </a:rPr>
              <a:t>Tous les éléments précédents</a:t>
            </a:r>
          </a:p>
          <a:p>
            <a:pPr marL="285750" indent="-285750">
              <a:buFont typeface="Arial" panose="020B0604020202020204" pitchFamily="34" charset="0"/>
              <a:buChar char="•"/>
            </a:pPr>
            <a:r>
              <a:rPr lang="fr-FR" dirty="0">
                <a:solidFill>
                  <a:schemeClr val="tx1"/>
                </a:solidFill>
              </a:rPr>
              <a:t>Aucun des éléments précédents </a:t>
            </a:r>
          </a:p>
        </p:txBody>
      </p:sp>
    </p:spTree>
    <p:extLst>
      <p:ext uri="{BB962C8B-B14F-4D97-AF65-F5344CB8AC3E}">
        <p14:creationId xmlns:p14="http://schemas.microsoft.com/office/powerpoint/2010/main" val="218284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3 : Homme de 49 ans à haut risque de LAM</a:t>
            </a:r>
          </a:p>
        </p:txBody>
      </p:sp>
      <p:sp>
        <p:nvSpPr>
          <p:cNvPr id="5" name="Text Placeholder 4"/>
          <p:cNvSpPr>
            <a:spLocks noGrp="1"/>
          </p:cNvSpPr>
          <p:nvPr>
            <p:ph type="body" sz="quarter" idx="10"/>
          </p:nvPr>
        </p:nvSpPr>
        <p:spPr/>
        <p:txBody>
          <a:bodyPr/>
          <a:lstStyle/>
          <a:p>
            <a:endParaRPr lang="en-GB" dirty="0"/>
          </a:p>
        </p:txBody>
      </p:sp>
      <p:sp>
        <p:nvSpPr>
          <p:cNvPr id="3" name="Text Placeholder 2"/>
          <p:cNvSpPr>
            <a:spLocks noGrp="1"/>
          </p:cNvSpPr>
          <p:nvPr>
            <p:ph type="body" sz="quarter" idx="11"/>
          </p:nvPr>
        </p:nvSpPr>
        <p:spPr/>
        <p:txBody>
          <a:bodyPr/>
          <a:lstStyle/>
          <a:p>
            <a:r>
              <a:rPr lang="fr-FR" dirty="0"/>
              <a:t>LAM, leucémie aiguë myéloïde ; MVO, maladie </a:t>
            </a:r>
            <a:r>
              <a:rPr lang="fr-FR" dirty="0" err="1"/>
              <a:t>veino</a:t>
            </a:r>
            <a:r>
              <a:rPr lang="fr-FR" dirty="0"/>
              <a:t>-occlusive</a:t>
            </a:r>
          </a:p>
        </p:txBody>
      </p:sp>
      <p:sp>
        <p:nvSpPr>
          <p:cNvPr id="11" name="Rectangle: Rounded Corners 10"/>
          <p:cNvSpPr/>
          <p:nvPr/>
        </p:nvSpPr>
        <p:spPr>
          <a:xfrm>
            <a:off x="3359696" y="1844675"/>
            <a:ext cx="5359771" cy="3240360"/>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Question</a:t>
            </a:r>
          </a:p>
          <a:p>
            <a:pPr algn="ctr"/>
            <a:endParaRPr lang="fr-FR" dirty="0">
              <a:solidFill>
                <a:schemeClr val="tx1"/>
              </a:solidFill>
            </a:endParaRPr>
          </a:p>
          <a:p>
            <a:pPr algn="ctr"/>
            <a:r>
              <a:rPr lang="fr-FR" dirty="0">
                <a:solidFill>
                  <a:schemeClr val="tx1"/>
                </a:solidFill>
              </a:rPr>
              <a:t>Quels sont les facteurs de risque de MVO présents chez ce patient ? </a:t>
            </a:r>
          </a:p>
        </p:txBody>
      </p:sp>
    </p:spTree>
    <p:extLst>
      <p:ext uri="{BB962C8B-B14F-4D97-AF65-F5344CB8AC3E}">
        <p14:creationId xmlns:p14="http://schemas.microsoft.com/office/powerpoint/2010/main" val="4286517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a:t>Facteurs de risque ayant un impact sur les scores de sévérité de l’EBMT pour la MVO </a:t>
            </a:r>
            <a:endParaRPr lang="fr-FR" sz="3200" dirty="0"/>
          </a:p>
        </p:txBody>
      </p:sp>
      <p:sp>
        <p:nvSpPr>
          <p:cNvPr id="6" name="Text Placeholder 5"/>
          <p:cNvSpPr>
            <a:spLocks noGrp="1"/>
          </p:cNvSpPr>
          <p:nvPr>
            <p:ph type="body" sz="quarter" idx="10"/>
          </p:nvPr>
        </p:nvSpPr>
        <p:spPr/>
        <p:txBody>
          <a:bodyPr/>
          <a:lstStyle/>
          <a:p>
            <a:r>
              <a:rPr lang="fr-FR"/>
              <a:t>Mohty M et al. </a:t>
            </a:r>
            <a:r>
              <a:rPr lang="fr-FR" i="1" dirty="0"/>
              <a:t>Bone Marrow Transplant </a:t>
            </a:r>
            <a:r>
              <a:rPr lang="fr-FR"/>
              <a:t>2016;51:906–12</a:t>
            </a:r>
          </a:p>
        </p:txBody>
      </p:sp>
      <p:sp>
        <p:nvSpPr>
          <p:cNvPr id="7" name="Text Placeholder 6"/>
          <p:cNvSpPr>
            <a:spLocks noGrp="1"/>
          </p:cNvSpPr>
          <p:nvPr>
            <p:ph type="body" sz="quarter" idx="11"/>
          </p:nvPr>
        </p:nvSpPr>
        <p:spPr/>
        <p:txBody>
          <a:bodyPr/>
          <a:lstStyle/>
          <a:p>
            <a:r>
              <a:rPr lang="fr-FR"/>
              <a:t>RC, rémission complète ; HLA, antigènes des leucocytes humains ; GCSH, greffe de cellules souches hématopoïétiques ; </a:t>
            </a:r>
            <a:r>
              <a:t/>
            </a:r>
            <a:br/>
            <a:r>
              <a:rPr lang="fr-FR"/>
              <a:t>ICT, irradiation corporelle totale ; LSN, limite supérieure de la normale ; MVO, maladie veino-occlusive</a:t>
            </a:r>
          </a:p>
        </p:txBody>
      </p:sp>
      <p:grpSp>
        <p:nvGrpSpPr>
          <p:cNvPr id="10" name="Group 9"/>
          <p:cNvGrpSpPr/>
          <p:nvPr/>
        </p:nvGrpSpPr>
        <p:grpSpPr>
          <a:xfrm>
            <a:off x="736841" y="3087504"/>
            <a:ext cx="4544695" cy="2645752"/>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3" name="TextBox 2"/>
            <p:cNvSpPr txBox="1"/>
            <p:nvPr/>
          </p:nvSpPr>
          <p:spPr>
            <a:xfrm>
              <a:off x="856447" y="3706329"/>
              <a:ext cx="4305483" cy="2062103"/>
            </a:xfrm>
            <a:prstGeom prst="rect">
              <a:avLst/>
            </a:prstGeom>
            <a:noFill/>
          </p:spPr>
          <p:txBody>
            <a:bodyPr wrap="square" rtlCol="0">
              <a:spAutoFit/>
            </a:bodyPr>
            <a:lstStyle/>
            <a:p>
              <a:r>
                <a:rPr lang="fr-FR" sz="1600" b="1" dirty="0">
                  <a:latin typeface="Arial" panose="020B0604020202020204" pitchFamily="34" charset="0"/>
                </a:rPr>
                <a:t>Associés à la transplantation</a:t>
              </a:r>
            </a:p>
            <a:p>
              <a:pPr marL="285750" indent="-285750">
                <a:buFont typeface="Arial" panose="020B0604020202020204" pitchFamily="34" charset="0"/>
                <a:buChar char="•"/>
              </a:pPr>
              <a:r>
                <a:rPr lang="fr-FR" sz="1600" dirty="0">
                  <a:latin typeface="Arial" panose="020B0604020202020204" pitchFamily="34" charset="0"/>
                </a:rPr>
                <a:t>Donneur non apparenté</a:t>
              </a:r>
            </a:p>
            <a:p>
              <a:pPr marL="285750" indent="-285750">
                <a:buFont typeface="Arial" panose="020B0604020202020204" pitchFamily="34" charset="0"/>
                <a:buChar char="•"/>
              </a:pPr>
              <a:r>
                <a:rPr lang="fr-FR" sz="1600" dirty="0">
                  <a:latin typeface="Arial" panose="020B0604020202020204" pitchFamily="34" charset="0"/>
                </a:rPr>
                <a:t>Donneur non compatible HLA</a:t>
              </a:r>
            </a:p>
            <a:p>
              <a:pPr marL="285750" indent="-285750">
                <a:buFont typeface="Arial" panose="020B0604020202020204" pitchFamily="34" charset="0"/>
                <a:buChar char="•"/>
              </a:pPr>
              <a:r>
                <a:rPr lang="fr-FR" sz="1600" dirty="0">
                  <a:latin typeface="Arial" panose="020B0604020202020204" pitchFamily="34" charset="0"/>
                </a:rPr>
                <a:t>Greffon non appauvri en lymphocytes T</a:t>
              </a:r>
            </a:p>
            <a:p>
              <a:pPr marL="285750" indent="-285750">
                <a:buFont typeface="Arial" panose="020B0604020202020204" pitchFamily="34" charset="0"/>
                <a:buChar char="•"/>
              </a:pPr>
              <a:r>
                <a:rPr lang="fr-FR" dirty="0"/>
                <a:t>Schéma de conditionnement </a:t>
              </a:r>
              <a:r>
                <a:rPr lang="fr-FR" dirty="0" err="1"/>
                <a:t>myéloablatif</a:t>
              </a:r>
              <a:endParaRPr lang="fr-FR" dirty="0"/>
            </a:p>
            <a:p>
              <a:pPr marL="285750" indent="-285750">
                <a:buFont typeface="Arial" panose="020B0604020202020204" pitchFamily="34" charset="0"/>
                <a:buChar char="•"/>
              </a:pPr>
              <a:r>
                <a:rPr lang="fr-FR" sz="1600" dirty="0">
                  <a:latin typeface="Arial" panose="020B0604020202020204" pitchFamily="34" charset="0"/>
                </a:rPr>
                <a:t>Schéma oral ou à forte dose à base de busulfan</a:t>
              </a:r>
            </a:p>
            <a:p>
              <a:pPr marL="285750" indent="-285750">
                <a:buFont typeface="Arial" panose="020B0604020202020204" pitchFamily="34" charset="0"/>
                <a:buChar char="•"/>
              </a:pPr>
              <a:r>
                <a:rPr lang="fr-FR" sz="1600" dirty="0">
                  <a:latin typeface="Arial" panose="020B0604020202020204" pitchFamily="34" charset="0"/>
                </a:rPr>
                <a:t>Schéma basé sur une ICT à haute dose</a:t>
              </a:r>
            </a:p>
            <a:p>
              <a:pPr marL="285750" indent="-285750">
                <a:buFont typeface="Arial" panose="020B0604020202020204" pitchFamily="34" charset="0"/>
                <a:buChar char="•"/>
              </a:pPr>
              <a:r>
                <a:rPr lang="fr-FR" sz="1600" dirty="0">
                  <a:latin typeface="Arial" panose="020B0604020202020204" pitchFamily="34" charset="0"/>
                </a:rPr>
                <a:t>Deuxième GCSH</a:t>
              </a:r>
            </a:p>
          </p:txBody>
        </p:sp>
      </p:grpSp>
      <p:grpSp>
        <p:nvGrpSpPr>
          <p:cNvPr id="12" name="Group 11"/>
          <p:cNvGrpSpPr/>
          <p:nvPr/>
        </p:nvGrpSpPr>
        <p:grpSpPr>
          <a:xfrm>
            <a:off x="5423442" y="3087504"/>
            <a:ext cx="6098243" cy="2645752"/>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4" name="TextBox 3"/>
            <p:cNvSpPr txBox="1"/>
            <p:nvPr/>
          </p:nvSpPr>
          <p:spPr>
            <a:xfrm>
              <a:off x="5506352" y="3704241"/>
              <a:ext cx="6015333" cy="2308324"/>
            </a:xfrm>
            <a:prstGeom prst="rect">
              <a:avLst/>
            </a:prstGeom>
            <a:noFill/>
          </p:spPr>
          <p:txBody>
            <a:bodyPr wrap="square" rtlCol="0">
              <a:spAutoFit/>
            </a:bodyPr>
            <a:lstStyle/>
            <a:p>
              <a:r>
                <a:rPr lang="fr-FR" sz="1600" b="1" dirty="0">
                  <a:latin typeface="Arial" panose="020B0604020202020204" pitchFamily="34" charset="0"/>
                </a:rPr>
                <a:t>Associés au patient et à la maladie</a:t>
              </a:r>
            </a:p>
            <a:p>
              <a:pPr marL="285750" indent="-285750">
                <a:buFont typeface="Arial" panose="020B0604020202020204" pitchFamily="34" charset="0"/>
                <a:buChar char="•"/>
              </a:pPr>
              <a:r>
                <a:rPr lang="fr-FR" sz="1600" dirty="0">
                  <a:latin typeface="Arial" panose="020B0604020202020204" pitchFamily="34" charset="0"/>
                </a:rPr>
                <a:t>Âge plus avancé</a:t>
              </a:r>
            </a:p>
            <a:p>
              <a:pPr marL="285750" indent="-285750">
                <a:buFont typeface="Arial" panose="020B0604020202020204" pitchFamily="34" charset="0"/>
                <a:buChar char="•"/>
              </a:pPr>
              <a:r>
                <a:rPr lang="fr-FR" sz="1600" dirty="0">
                  <a:latin typeface="Arial" panose="020B0604020202020204" pitchFamily="34" charset="0"/>
                </a:rPr>
                <a:t>Score de Karnofsky inférieur à 90 %</a:t>
              </a:r>
            </a:p>
            <a:p>
              <a:pPr marL="285750" indent="-285750">
                <a:buFont typeface="Arial" panose="020B0604020202020204" pitchFamily="34" charset="0"/>
                <a:buChar char="•"/>
              </a:pPr>
              <a:r>
                <a:rPr lang="fr-FR" sz="1600" dirty="0">
                  <a:latin typeface="Arial" panose="020B0604020202020204" pitchFamily="34" charset="0"/>
                </a:rPr>
                <a:t>Syndrome métabolique</a:t>
              </a:r>
            </a:p>
            <a:p>
              <a:pPr marL="285750" indent="-285750">
                <a:buFont typeface="Arial" panose="020B0604020202020204" pitchFamily="34" charset="0"/>
                <a:buChar char="•"/>
              </a:pPr>
              <a:r>
                <a:rPr lang="fr-FR" sz="1600" dirty="0">
                  <a:latin typeface="Arial" panose="020B0604020202020204" pitchFamily="34" charset="0"/>
                </a:rPr>
                <a:t>Femme recevant de la noréthistérone</a:t>
              </a: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Maladie avancée (au-delà d’une RC ou maladie récidivante / réfractaire)</a:t>
              </a:r>
            </a:p>
            <a:p>
              <a:pPr marL="285750" indent="-285750">
                <a:buFont typeface="Arial" panose="020B0604020202020204" pitchFamily="34" charset="0"/>
                <a:buChar char="•"/>
              </a:pPr>
              <a:r>
                <a:rPr lang="fr-FR" sz="1600" dirty="0">
                  <a:latin typeface="Arial" panose="020B0604020202020204" pitchFamily="34" charset="0"/>
                </a:rPr>
                <a:t>Thalassémie</a:t>
              </a: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Facteurs génétiques (polymorphisme de GSTM1, allèle C282Y, haplotype </a:t>
              </a:r>
              <a:r>
                <a:rPr lang="fr-FR" sz="1600" i="1" dirty="0">
                  <a:latin typeface="Arial" panose="020B0604020202020204" pitchFamily="34" charset="0"/>
                </a:rPr>
                <a:t>MTHFR</a:t>
              </a:r>
              <a:r>
                <a:rPr lang="fr-FR" sz="1600" dirty="0">
                  <a:latin typeface="Arial" panose="020B0604020202020204" pitchFamily="34" charset="0"/>
                </a:rPr>
                <a:t> 677CC / 1298CC)</a:t>
              </a:r>
            </a:p>
          </p:txBody>
        </p:sp>
      </p:grpSp>
      <p:grpSp>
        <p:nvGrpSpPr>
          <p:cNvPr id="8" name="Group 7"/>
          <p:cNvGrpSpPr/>
          <p:nvPr/>
        </p:nvGrpSpPr>
        <p:grpSpPr>
          <a:xfrm>
            <a:off x="736843" y="1400175"/>
            <a:ext cx="10670957" cy="2176271"/>
            <a:chOff x="736843" y="1946034"/>
            <a:chExt cx="10670957" cy="2176271"/>
          </a:xfrm>
        </p:grpSpPr>
        <p:sp>
          <p:nvSpPr>
            <p:cNvPr id="11" name="Rectangle: Rounded Corners 10"/>
            <p:cNvSpPr/>
            <p:nvPr/>
          </p:nvSpPr>
          <p:spPr>
            <a:xfrm>
              <a:off x="736843" y="1946034"/>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fr-FR" sz="1600" b="1" dirty="0">
                  <a:latin typeface="Arial" panose="020B0604020202020204" pitchFamily="34" charset="0"/>
                </a:rPr>
                <a:t>D’origine hépatique</a:t>
              </a:r>
            </a:p>
            <a:p>
              <a:pPr marL="285750" indent="-285750">
                <a:buFont typeface="Arial" panose="020B0604020202020204" pitchFamily="34" charset="0"/>
                <a:buChar char="•"/>
              </a:pPr>
              <a:r>
                <a:rPr lang="fr-FR" sz="1600" dirty="0">
                  <a:latin typeface="Arial" panose="020B0604020202020204" pitchFamily="34" charset="0"/>
                </a:rPr>
                <a:t>Transaminases &gt; 2,5 LSN</a:t>
              </a:r>
            </a:p>
            <a:p>
              <a:pPr marL="285750" indent="-285750">
                <a:buFont typeface="Arial" panose="020B0604020202020204" pitchFamily="34" charset="0"/>
                <a:buChar char="•"/>
              </a:pPr>
              <a:r>
                <a:rPr lang="fr-FR" sz="1600" dirty="0">
                  <a:latin typeface="Arial" panose="020B0604020202020204" pitchFamily="34" charset="0"/>
                </a:rPr>
                <a:t>Bilirubine sérique &gt; 1,5 LSN</a:t>
              </a:r>
            </a:p>
            <a:p>
              <a:pPr marL="285750" indent="-285750">
                <a:buFont typeface="Arial" panose="020B0604020202020204" pitchFamily="34" charset="0"/>
                <a:buChar char="•"/>
              </a:pPr>
              <a:r>
                <a:rPr lang="fr-FR" sz="1600" dirty="0">
                  <a:latin typeface="Arial" panose="020B0604020202020204" pitchFamily="34" charset="0"/>
                </a:rPr>
                <a:t>Cirrhose</a:t>
              </a:r>
            </a:p>
            <a:p>
              <a:pPr marL="285750" indent="-285750">
                <a:buFont typeface="Arial" panose="020B0604020202020204" pitchFamily="34" charset="0"/>
                <a:buChar char="•"/>
              </a:pPr>
              <a:r>
                <a:rPr lang="fr-FR" sz="1600" dirty="0">
                  <a:latin typeface="Arial" panose="020B0604020202020204" pitchFamily="34" charset="0"/>
                </a:rPr>
                <a:t>Hépatite virale active</a:t>
              </a:r>
            </a:p>
            <a:p>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fr-FR" sz="1600" dirty="0">
                  <a:latin typeface="Arial" panose="020B0604020202020204" pitchFamily="34" charset="0"/>
                </a:rPr>
                <a:t>Irradiation abdominale ou hépatique</a:t>
              </a:r>
            </a:p>
            <a:p>
              <a:pPr marL="357188" indent="-271463">
                <a:buFont typeface="Arial" panose="020B0604020202020204" pitchFamily="34" charset="0"/>
                <a:buChar char="•"/>
              </a:pPr>
              <a:r>
                <a:rPr lang="fr-FR" sz="1600" dirty="0">
                  <a:latin typeface="Arial" panose="020B0604020202020204" pitchFamily="34" charset="0"/>
                </a:rPr>
                <a:t>Utilisation précédente de gemtuzumab ozogamicine ou d’inotuzumab ozogamicine</a:t>
              </a:r>
            </a:p>
            <a:p>
              <a:pPr marL="357188" indent="-271463">
                <a:buFont typeface="Arial" panose="020B0604020202020204" pitchFamily="34" charset="0"/>
                <a:buChar char="•"/>
              </a:pPr>
              <a:r>
                <a:rPr lang="fr-FR" sz="1600" dirty="0">
                  <a:latin typeface="Arial" panose="020B0604020202020204" pitchFamily="34" charset="0"/>
                </a:rPr>
                <a:t>Médicaments hépatotoxiques</a:t>
              </a:r>
            </a:p>
            <a:p>
              <a:pPr marL="357188" indent="-271463">
                <a:buFont typeface="Arial" panose="020B0604020202020204" pitchFamily="34" charset="0"/>
                <a:buChar char="•"/>
              </a:pPr>
              <a:r>
                <a:rPr lang="fr-FR" sz="1600" dirty="0">
                  <a:latin typeface="Arial" panose="020B0604020202020204" pitchFamily="34" charset="0"/>
                </a:rPr>
                <a:t>Surcharge en fer</a:t>
              </a:r>
            </a:p>
          </p:txBody>
        </p:sp>
      </p:grpSp>
      <p:grpSp>
        <p:nvGrpSpPr>
          <p:cNvPr id="16" name="Group 15"/>
          <p:cNvGrpSpPr/>
          <p:nvPr/>
        </p:nvGrpSpPr>
        <p:grpSpPr>
          <a:xfrm>
            <a:off x="1199456" y="1753387"/>
            <a:ext cx="7920880" cy="4555933"/>
            <a:chOff x="1199456" y="1753387"/>
            <a:chExt cx="7920880" cy="4555933"/>
          </a:xfrm>
        </p:grpSpPr>
        <p:sp>
          <p:nvSpPr>
            <p:cNvPr id="13" name="Rounded Rectangle 12"/>
            <p:cNvSpPr/>
            <p:nvPr/>
          </p:nvSpPr>
          <p:spPr>
            <a:xfrm>
              <a:off x="1199456" y="3483197"/>
              <a:ext cx="2268252" cy="255883"/>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467708" y="5805264"/>
              <a:ext cx="5652628"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Le patient présente 5 facteurs de risque de MVO</a:t>
              </a:r>
            </a:p>
          </p:txBody>
        </p:sp>
        <p:sp>
          <p:nvSpPr>
            <p:cNvPr id="17" name="Rounded Rectangle 16"/>
            <p:cNvSpPr/>
            <p:nvPr/>
          </p:nvSpPr>
          <p:spPr>
            <a:xfrm>
              <a:off x="1199456" y="3757189"/>
              <a:ext cx="2736304" cy="238821"/>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5771964" y="3456038"/>
              <a:ext cx="1692188" cy="290968"/>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1199456" y="1753387"/>
              <a:ext cx="2448272" cy="272290"/>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5771964" y="2502365"/>
              <a:ext cx="1692188" cy="272995"/>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775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a:t>Qu’y a-t-il lieu de faire ?</a:t>
            </a:r>
            <a:endParaRPr lang="fr-FR" dirty="0"/>
          </a:p>
        </p:txBody>
      </p:sp>
      <p:sp>
        <p:nvSpPr>
          <p:cNvPr id="5" name="Content Placeholder 4"/>
          <p:cNvSpPr>
            <a:spLocks noGrp="1"/>
          </p:cNvSpPr>
          <p:nvPr>
            <p:ph idx="1"/>
          </p:nvPr>
        </p:nvSpPr>
        <p:spPr/>
        <p:txBody>
          <a:bodyPr/>
          <a:lstStyle/>
          <a:p>
            <a:pPr marL="571500" indent="-514350">
              <a:spcAft>
                <a:spcPts val="1200"/>
              </a:spcAft>
              <a:buFont typeface="+mj-lt"/>
              <a:buAutoNum type="arabicPeriod"/>
            </a:pPr>
            <a:r>
              <a:rPr lang="fr-FR" dirty="0"/>
              <a:t>Surveiller attentivement : analyses de sang quotidiennes, mesure du poids et de la circonférence abdominale, signes vitaux</a:t>
            </a:r>
          </a:p>
          <a:p>
            <a:pPr marL="571500" indent="-514350">
              <a:spcAft>
                <a:spcPts val="1200"/>
              </a:spcAft>
              <a:buFont typeface="+mj-lt"/>
              <a:buAutoNum type="arabicPeriod"/>
            </a:pPr>
            <a:r>
              <a:rPr lang="fr-FR" dirty="0"/>
              <a:t>Diminuer la surveillance pour permettre au patient de se reposer</a:t>
            </a:r>
          </a:p>
          <a:p>
            <a:pPr marL="571500" indent="-514350">
              <a:spcAft>
                <a:spcPts val="1200"/>
              </a:spcAft>
              <a:buFont typeface="+mj-lt"/>
              <a:buAutoNum type="arabicPeriod"/>
            </a:pPr>
            <a:r>
              <a:rPr lang="fr-FR" dirty="0"/>
              <a:t>Effectuer une prise de sang une fois par semaine ; il ne faudrait pas que le patient devienne anémique</a:t>
            </a:r>
          </a:p>
          <a:p>
            <a:endParaRPr lang="fr-FR" dirty="0"/>
          </a:p>
        </p:txBody>
      </p:sp>
      <p:sp>
        <p:nvSpPr>
          <p:cNvPr id="3" name="Text Placeholder 2"/>
          <p:cNvSpPr>
            <a:spLocks noGrp="1"/>
          </p:cNvSpPr>
          <p:nvPr>
            <p:ph type="body" sz="quarter" idx="10"/>
          </p:nvPr>
        </p:nvSpPr>
        <p:spPr/>
        <p:txBody>
          <a:bodyPr/>
          <a:lstStyle/>
          <a:p>
            <a:endParaRPr lang="en-GB"/>
          </a:p>
        </p:txBody>
      </p:sp>
      <p:sp>
        <p:nvSpPr>
          <p:cNvPr id="4" name="Text Placeholder 3"/>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372347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a:t>Comment utiliser les modules du programme d’apprentissage la maladie veino-occlusive (MVO) ?</a:t>
            </a:r>
            <a:endParaRPr lang="fr-FR" dirty="0"/>
          </a:p>
        </p:txBody>
      </p:sp>
      <p:sp>
        <p:nvSpPr>
          <p:cNvPr id="3" name="Content Placeholder 2"/>
          <p:cNvSpPr>
            <a:spLocks noGrp="1"/>
          </p:cNvSpPr>
          <p:nvPr>
            <p:ph idx="1"/>
          </p:nvPr>
        </p:nvSpPr>
        <p:spPr/>
        <p:txBody>
          <a:bodyPr>
            <a:noAutofit/>
          </a:bodyPr>
          <a:lstStyle/>
          <a:p>
            <a:r>
              <a:rPr lang="fr-FR"/>
              <a:t>Veuillez télécharger le fichier contenant l’ensemble des modules sur votre ordinateur. Cela activera le fonctionnement des liens entre les modules</a:t>
            </a:r>
          </a:p>
          <a:p>
            <a:r>
              <a:rPr lang="fr-FR"/>
              <a:t>Vous devez naviguer dans les modules en mode présentation des diapositives. Les modules comportent des liens vers d’autres modules, vers des informations complémentaires et vers des références externes</a:t>
            </a:r>
          </a:p>
          <a:p>
            <a:r>
              <a:rPr lang="fr-FR"/>
              <a:t>L’icône     indique que des informations complémentaires sont disponibles sur le sujet. Veuillez cliquer sur ce symbole pour accéder aux informations complémentaires. Passez simplement à la diapositive suivante pour revenir à la diapositive sur laquelle vous étiez</a:t>
            </a:r>
          </a:p>
          <a:p>
            <a:r>
              <a:rPr lang="fr-FR"/>
              <a:t>Certaines sections comportent des séquences vidéos auxquelles vous pouvez accéder en cliquant sur le bouton « Play » que vous trouverez sur les diapositives</a:t>
            </a:r>
          </a:p>
          <a:p>
            <a:endParaRPr lang="fr-FR" sz="2400"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pic>
        <p:nvPicPr>
          <p:cNvPr id="8" name="Picture 7"/>
          <p:cNvPicPr>
            <a:picLocks noChangeAspect="1"/>
          </p:cNvPicPr>
          <p:nvPr/>
        </p:nvPicPr>
        <p:blipFill>
          <a:blip r:embed="rId2">
            <a:duotone>
              <a:schemeClr val="accent3">
                <a:shade val="45000"/>
                <a:satMod val="135000"/>
              </a:schemeClr>
              <a:prstClr val="white"/>
            </a:duotone>
          </a:blip>
          <a:stretch>
            <a:fillRect/>
          </a:stretch>
        </p:blipFill>
        <p:spPr>
          <a:xfrm>
            <a:off x="1739552" y="3307863"/>
            <a:ext cx="324000" cy="324000"/>
          </a:xfrm>
          <a:prstGeom prst="rect">
            <a:avLst/>
          </a:prstGeom>
        </p:spPr>
      </p:pic>
    </p:spTree>
    <p:extLst>
      <p:ext uri="{BB962C8B-B14F-4D97-AF65-F5344CB8AC3E}">
        <p14:creationId xmlns:p14="http://schemas.microsoft.com/office/powerpoint/2010/main" val="3798555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rc 28"/>
          <p:cNvSpPr/>
          <p:nvPr/>
        </p:nvSpPr>
        <p:spPr>
          <a:xfrm rot="4266974" flipV="1">
            <a:off x="8938118" y="1306589"/>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4792152" flipV="1">
            <a:off x="2593040" y="168617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fr-FR" dirty="0"/>
              <a:t>Cas 3 : Homme de 49 ans à haut risque de LAM</a:t>
            </a:r>
          </a:p>
        </p:txBody>
      </p:sp>
      <p:sp>
        <p:nvSpPr>
          <p:cNvPr id="3" name="Text Placeholder 2"/>
          <p:cNvSpPr>
            <a:spLocks noGrp="1"/>
          </p:cNvSpPr>
          <p:nvPr>
            <p:ph type="body" sz="quarter" idx="10"/>
          </p:nvPr>
        </p:nvSpPr>
        <p:spPr/>
        <p:txBody>
          <a:bodyPr/>
          <a:lstStyle/>
          <a:p>
            <a:r>
              <a:rPr lang="fr-FR"/>
              <a:t>Communication personnelle, C. Bompoint et J. Murray</a:t>
            </a:r>
            <a:endParaRPr lang="fr-FR" dirty="0"/>
          </a:p>
        </p:txBody>
      </p:sp>
      <p:sp>
        <p:nvSpPr>
          <p:cNvPr id="35" name="Text Placeholder 3"/>
          <p:cNvSpPr txBox="1">
            <a:spLocks noGrp="1"/>
          </p:cNvSpPr>
          <p:nvPr>
            <p:ph type="body" sz="quarter" idx="11"/>
          </p:nvPr>
        </p:nvSpPr>
        <p:spPr>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1000" dirty="0">
                <a:solidFill>
                  <a:schemeClr val="tx2"/>
                </a:solidFill>
              </a:rPr>
              <a:t>ALAT, alanine aminotransférase ; </a:t>
            </a:r>
            <a:r>
              <a:rPr lang="fr-FR" sz="1000" dirty="0">
                <a:solidFill>
                  <a:schemeClr val="tx1"/>
                </a:solidFill>
              </a:rPr>
              <a:t>LAM, leucémie aiguë myéloïde</a:t>
            </a:r>
            <a:r>
              <a:rPr lang="fr-FR" sz="1000" dirty="0">
                <a:solidFill>
                  <a:schemeClr val="tx2"/>
                </a:solidFill>
              </a:rPr>
              <a:t> ; ASAT, aspartate aminotransférase ; GCSH, greffe de cellules souches hématopoïétiques ; USI, unité de soins intensifs ; IV, intraveineuse ; LSN, limite supérieure de la normale </a:t>
            </a:r>
          </a:p>
        </p:txBody>
      </p:sp>
      <p:sp>
        <p:nvSpPr>
          <p:cNvPr id="6" name="Rectangle: Rounded Corners 5"/>
          <p:cNvSpPr/>
          <p:nvPr/>
        </p:nvSpPr>
        <p:spPr>
          <a:xfrm>
            <a:off x="2238194" y="1979390"/>
            <a:ext cx="1008111" cy="87354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srgbClr val="000000"/>
                </a:solidFill>
              </a:rPr>
              <a:t>Jour 0</a:t>
            </a:r>
          </a:p>
          <a:p>
            <a:pPr lvl="0" algn="ctr"/>
            <a:r>
              <a:rPr lang="fr-FR" sz="1600" dirty="0">
                <a:solidFill>
                  <a:srgbClr val="000000"/>
                </a:solidFill>
              </a:rPr>
              <a:t>GCSH</a:t>
            </a:r>
          </a:p>
        </p:txBody>
      </p:sp>
      <p:sp>
        <p:nvSpPr>
          <p:cNvPr id="18" name="Arc 17"/>
          <p:cNvSpPr/>
          <p:nvPr/>
        </p:nvSpPr>
        <p:spPr>
          <a:xfrm rot="4266974" flipV="1">
            <a:off x="5793760" y="1154189"/>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16807848">
            <a:off x="3729870" y="370968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p:cNvSpPr/>
          <p:nvPr/>
        </p:nvSpPr>
        <p:spPr>
          <a:xfrm rot="16807848">
            <a:off x="7582736" y="368479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row: Right 22"/>
          <p:cNvSpPr/>
          <p:nvPr/>
        </p:nvSpPr>
        <p:spPr>
          <a:xfrm>
            <a:off x="695400" y="3236464"/>
            <a:ext cx="10513168"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p:cNvSpPr/>
          <p:nvPr/>
        </p:nvSpPr>
        <p:spPr>
          <a:xfrm>
            <a:off x="5633246" y="1979390"/>
            <a:ext cx="1813518" cy="85245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srgbClr val="000000"/>
                </a:solidFill>
              </a:rPr>
              <a:t>Jour +13</a:t>
            </a:r>
          </a:p>
          <a:p>
            <a:pPr lvl="0" algn="ctr"/>
            <a:r>
              <a:rPr lang="fr-FR" sz="1600" dirty="0">
                <a:solidFill>
                  <a:srgbClr val="000000"/>
                </a:solidFill>
              </a:rPr>
              <a:t>Prise de la greffe</a:t>
            </a:r>
          </a:p>
        </p:txBody>
      </p:sp>
      <p:sp>
        <p:nvSpPr>
          <p:cNvPr id="15" name="Rectangle: Rounded Corners 14"/>
          <p:cNvSpPr/>
          <p:nvPr/>
        </p:nvSpPr>
        <p:spPr>
          <a:xfrm>
            <a:off x="2310202" y="4256309"/>
            <a:ext cx="3163342" cy="132713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srgbClr val="000000"/>
                </a:solidFill>
              </a:rPr>
              <a:t>Jour +10</a:t>
            </a:r>
          </a:p>
          <a:p>
            <a:pPr marL="285750" lvl="0" indent="-285750">
              <a:buFont typeface="Arial" panose="020B0604020202020204" pitchFamily="34" charset="0"/>
              <a:buChar char="•"/>
            </a:pPr>
            <a:r>
              <a:rPr lang="fr-FR" sz="1600" dirty="0">
                <a:solidFill>
                  <a:srgbClr val="000000"/>
                </a:solidFill>
              </a:rPr>
              <a:t>Choc septique nécessitant des antibiotiques</a:t>
            </a:r>
          </a:p>
          <a:p>
            <a:pPr marL="285750" lvl="0" indent="-285750">
              <a:buFont typeface="Arial" panose="020B0604020202020204" pitchFamily="34" charset="0"/>
              <a:buChar char="•"/>
            </a:pPr>
            <a:r>
              <a:rPr lang="fr-FR" sz="1600" dirty="0">
                <a:solidFill>
                  <a:srgbClr val="000000"/>
                </a:solidFill>
              </a:rPr>
              <a:t>Aggravation de la fonction hépatique</a:t>
            </a:r>
            <a:endParaRPr lang="fr-FR" b="1" dirty="0">
              <a:solidFill>
                <a:schemeClr val="tx1"/>
              </a:solidFill>
            </a:endParaRPr>
          </a:p>
        </p:txBody>
      </p:sp>
      <p:sp>
        <p:nvSpPr>
          <p:cNvPr id="16" name="Rectangle: Rounded Corners 15"/>
          <p:cNvSpPr/>
          <p:nvPr/>
        </p:nvSpPr>
        <p:spPr>
          <a:xfrm>
            <a:off x="6240016" y="4240594"/>
            <a:ext cx="3857806" cy="206872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srgbClr val="000000"/>
                </a:solidFill>
              </a:rPr>
              <a:t>Jour +28</a:t>
            </a:r>
          </a:p>
          <a:p>
            <a:pPr marL="285750" lvl="0" indent="-285750">
              <a:buFont typeface="Arial" panose="020B0604020202020204" pitchFamily="34" charset="0"/>
              <a:buChar char="•"/>
            </a:pPr>
            <a:r>
              <a:rPr lang="fr-FR" sz="1600" dirty="0">
                <a:solidFill>
                  <a:srgbClr val="000000"/>
                </a:solidFill>
              </a:rPr>
              <a:t>Douleur abdominale du côté droit</a:t>
            </a:r>
          </a:p>
          <a:p>
            <a:pPr marL="285750" lvl="0" indent="-285750">
              <a:buFont typeface="Arial" panose="020B0604020202020204" pitchFamily="34" charset="0"/>
              <a:buChar char="•"/>
            </a:pPr>
            <a:r>
              <a:rPr lang="fr-FR" sz="1600" dirty="0">
                <a:solidFill>
                  <a:srgbClr val="000000"/>
                </a:solidFill>
              </a:rPr>
              <a:t>Gain de poids de 6 % malgré une administration IV de diurétiques</a:t>
            </a:r>
          </a:p>
          <a:p>
            <a:pPr marL="285750" lvl="0" indent="-285750">
              <a:buFont typeface="Arial" panose="020B0604020202020204" pitchFamily="34" charset="0"/>
              <a:buChar char="•"/>
            </a:pPr>
            <a:r>
              <a:rPr lang="fr-FR" sz="1600" dirty="0">
                <a:solidFill>
                  <a:srgbClr val="000000"/>
                </a:solidFill>
              </a:rPr>
              <a:t>Ascite confirmée par échographie</a:t>
            </a:r>
          </a:p>
          <a:p>
            <a:pPr marL="285750" lvl="0" indent="-285750">
              <a:buFont typeface="Arial" panose="020B0604020202020204" pitchFamily="34" charset="0"/>
              <a:buChar char="•"/>
            </a:pPr>
            <a:r>
              <a:rPr lang="fr-FR" sz="1600" dirty="0">
                <a:solidFill>
                  <a:srgbClr val="000000"/>
                </a:solidFill>
              </a:rPr>
              <a:t>ASAT / ALAT : 5 x LSN </a:t>
            </a:r>
          </a:p>
          <a:p>
            <a:pPr marL="285750" lvl="0" indent="-285750">
              <a:buFont typeface="Arial" panose="020B0604020202020204" pitchFamily="34" charset="0"/>
              <a:buChar char="•"/>
            </a:pPr>
            <a:r>
              <a:rPr lang="fr-FR" sz="1600" dirty="0">
                <a:solidFill>
                  <a:srgbClr val="000000"/>
                </a:solidFill>
              </a:rPr>
              <a:t>Bilirubine : 112 μmol/l, 6,58 mg/dl</a:t>
            </a:r>
          </a:p>
          <a:p>
            <a:pPr marL="285750" lvl="0" indent="-285750">
              <a:buFont typeface="Arial" panose="020B0604020202020204" pitchFamily="34" charset="0"/>
              <a:buChar char="•"/>
            </a:pPr>
            <a:r>
              <a:rPr lang="fr-FR" sz="1600" dirty="0">
                <a:solidFill>
                  <a:srgbClr val="000000"/>
                </a:solidFill>
              </a:rPr>
              <a:t>Jaunisse</a:t>
            </a:r>
          </a:p>
        </p:txBody>
      </p:sp>
      <p:sp>
        <p:nvSpPr>
          <p:cNvPr id="25" name="TextBox 24">
            <a:hlinkClick r:id="" action="ppaction://noaction"/>
          </p:cNvPr>
          <p:cNvSpPr txBox="1"/>
          <p:nvPr/>
        </p:nvSpPr>
        <p:spPr>
          <a:xfrm>
            <a:off x="10849770" y="2619376"/>
            <a:ext cx="284052" cy="523220"/>
          </a:xfrm>
          <a:prstGeom prst="rect">
            <a:avLst/>
          </a:prstGeom>
          <a:noFill/>
        </p:spPr>
        <p:txBody>
          <a:bodyPr wrap="square" rtlCol="0">
            <a:spAutoFit/>
          </a:bodyPr>
          <a:lstStyle/>
          <a:p>
            <a:endParaRPr lang="fr-FR" sz="2800" b="1" dirty="0">
              <a:solidFill>
                <a:schemeClr val="bg1"/>
              </a:solidFill>
              <a:latin typeface="Times New Roman" panose="02020603050405020304" pitchFamily="18" charset="0"/>
              <a:cs typeface="Times New Roman" panose="02020603050405020304" pitchFamily="18" charset="0"/>
            </a:endParaRPr>
          </a:p>
        </p:txBody>
      </p:sp>
      <p:sp>
        <p:nvSpPr>
          <p:cNvPr id="26" name="Rectangle: Rounded Corners 34"/>
          <p:cNvSpPr/>
          <p:nvPr/>
        </p:nvSpPr>
        <p:spPr>
          <a:xfrm>
            <a:off x="8688592" y="1772816"/>
            <a:ext cx="2736000" cy="129595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srgbClr val="000000"/>
                </a:solidFill>
              </a:rPr>
              <a:t>Jour +29</a:t>
            </a:r>
          </a:p>
          <a:p>
            <a:pPr marL="285750" lvl="0" indent="-285750">
              <a:buFont typeface="Arial" panose="020B0604020202020204" pitchFamily="34" charset="0"/>
              <a:buChar char="•"/>
            </a:pPr>
            <a:r>
              <a:rPr lang="fr-FR" sz="1600" dirty="0">
                <a:solidFill>
                  <a:srgbClr val="000000"/>
                </a:solidFill>
              </a:rPr>
              <a:t>Détérioration de l’état </a:t>
            </a:r>
            <a:br>
              <a:rPr lang="fr-FR" sz="1600" dirty="0">
                <a:solidFill>
                  <a:srgbClr val="000000"/>
                </a:solidFill>
              </a:rPr>
            </a:br>
            <a:r>
              <a:rPr lang="fr-FR" sz="1600" dirty="0">
                <a:solidFill>
                  <a:srgbClr val="000000"/>
                </a:solidFill>
              </a:rPr>
              <a:t>du patient</a:t>
            </a:r>
          </a:p>
          <a:p>
            <a:pPr marL="285750" lvl="0" indent="-285750">
              <a:buFont typeface="Arial" panose="020B0604020202020204" pitchFamily="34" charset="0"/>
              <a:buChar char="•"/>
            </a:pPr>
            <a:r>
              <a:rPr lang="fr-FR" sz="1600" dirty="0">
                <a:solidFill>
                  <a:srgbClr val="000000"/>
                </a:solidFill>
              </a:rPr>
              <a:t>Transfert en USI</a:t>
            </a:r>
          </a:p>
          <a:p>
            <a:pPr marL="285750" lvl="0" indent="-285750">
              <a:buFont typeface="Arial" panose="020B0604020202020204" pitchFamily="34" charset="0"/>
              <a:buChar char="•"/>
            </a:pPr>
            <a:r>
              <a:rPr lang="fr-FR" sz="1600" dirty="0">
                <a:solidFill>
                  <a:srgbClr val="000000"/>
                </a:solidFill>
              </a:rPr>
              <a:t>Assistance respiratoire</a:t>
            </a:r>
          </a:p>
        </p:txBody>
      </p:sp>
    </p:spTree>
    <p:extLst>
      <p:ext uri="{BB962C8B-B14F-4D97-AF65-F5344CB8AC3E}">
        <p14:creationId xmlns:p14="http://schemas.microsoft.com/office/powerpoint/2010/main" val="374901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3 : Homme de 49 ans à haut risque de LAM</a:t>
            </a:r>
          </a:p>
        </p:txBody>
      </p:sp>
      <p:sp>
        <p:nvSpPr>
          <p:cNvPr id="5" name="Text Placeholder 4"/>
          <p:cNvSpPr>
            <a:spLocks noGrp="1"/>
          </p:cNvSpPr>
          <p:nvPr>
            <p:ph type="body" sz="quarter" idx="10"/>
          </p:nvPr>
        </p:nvSpPr>
        <p:spPr/>
        <p:txBody>
          <a:bodyPr/>
          <a:lstStyle/>
          <a:p>
            <a:endParaRPr lang="en-GB" dirty="0"/>
          </a:p>
        </p:txBody>
      </p:sp>
      <p:sp>
        <p:nvSpPr>
          <p:cNvPr id="3" name="Text Placeholder 2"/>
          <p:cNvSpPr>
            <a:spLocks noGrp="1"/>
          </p:cNvSpPr>
          <p:nvPr>
            <p:ph type="body" sz="quarter" idx="11"/>
          </p:nvPr>
        </p:nvSpPr>
        <p:spPr/>
        <p:txBody>
          <a:bodyPr/>
          <a:lstStyle/>
          <a:p>
            <a:r>
              <a:rPr lang="fr-FR" dirty="0"/>
              <a:t>LAM, leucémie aiguë myéloïde ; MVO, maladie </a:t>
            </a:r>
            <a:r>
              <a:rPr lang="fr-FR" dirty="0" err="1"/>
              <a:t>veino</a:t>
            </a:r>
            <a:r>
              <a:rPr lang="fr-FR" dirty="0"/>
              <a:t>-occlusive</a:t>
            </a:r>
          </a:p>
        </p:txBody>
      </p:sp>
      <p:sp>
        <p:nvSpPr>
          <p:cNvPr id="6" name="Rectangle: Rounded Corners 5"/>
          <p:cNvSpPr/>
          <p:nvPr/>
        </p:nvSpPr>
        <p:spPr>
          <a:xfrm>
            <a:off x="3215680" y="1844675"/>
            <a:ext cx="5553559" cy="3384376"/>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a:solidFill>
                  <a:srgbClr val="000000"/>
                </a:solidFill>
              </a:rPr>
              <a:t>Question</a:t>
            </a:r>
          </a:p>
          <a:p>
            <a:pPr lvl="0" algn="ctr"/>
            <a:endParaRPr lang="fr-FR" dirty="0">
              <a:solidFill>
                <a:srgbClr val="000000"/>
              </a:solidFill>
            </a:endParaRPr>
          </a:p>
          <a:p>
            <a:pPr lvl="0" algn="ctr"/>
            <a:r>
              <a:rPr lang="fr-FR" sz="2000" dirty="0">
                <a:solidFill>
                  <a:srgbClr val="000000"/>
                </a:solidFill>
              </a:rPr>
              <a:t>Sur base des symptômes présentés, de quoi ce patient pourrait-il souffrir ?</a:t>
            </a:r>
          </a:p>
          <a:p>
            <a:pPr lvl="0" algn="ctr"/>
            <a:endParaRPr lang="fr-FR" sz="2000" dirty="0">
              <a:solidFill>
                <a:srgbClr val="000000"/>
              </a:solidFill>
            </a:endParaRPr>
          </a:p>
          <a:p>
            <a:pPr marL="342900" lvl="0" indent="-342900">
              <a:buFont typeface="Arial" panose="020B0604020202020204" pitchFamily="34" charset="0"/>
              <a:buChar char="•"/>
            </a:pPr>
            <a:r>
              <a:rPr lang="fr-FR" sz="2000" dirty="0">
                <a:solidFill>
                  <a:srgbClr val="000000"/>
                </a:solidFill>
              </a:rPr>
              <a:t>Appendicite</a:t>
            </a:r>
          </a:p>
          <a:p>
            <a:pPr marL="342900" lvl="0" indent="-342900">
              <a:buFont typeface="Arial" panose="020B0604020202020204" pitchFamily="34" charset="0"/>
              <a:buChar char="•"/>
            </a:pPr>
            <a:r>
              <a:rPr lang="fr-FR" sz="2000" dirty="0">
                <a:solidFill>
                  <a:srgbClr val="000000"/>
                </a:solidFill>
              </a:rPr>
              <a:t>Hépatite</a:t>
            </a:r>
          </a:p>
          <a:p>
            <a:pPr marL="342900" lvl="0" indent="-342900">
              <a:buFont typeface="Arial" panose="020B0604020202020204" pitchFamily="34" charset="0"/>
              <a:buChar char="•"/>
            </a:pPr>
            <a:r>
              <a:rPr lang="fr-FR" sz="2000" dirty="0">
                <a:solidFill>
                  <a:srgbClr val="000000"/>
                </a:solidFill>
              </a:rPr>
              <a:t>Calculs biliaires</a:t>
            </a:r>
          </a:p>
          <a:p>
            <a:pPr marL="342900" lvl="0" indent="-342900">
              <a:buFont typeface="Arial" panose="020B0604020202020204" pitchFamily="34" charset="0"/>
              <a:buChar char="•"/>
            </a:pPr>
            <a:r>
              <a:rPr lang="fr-FR" sz="2000" dirty="0">
                <a:solidFill>
                  <a:srgbClr val="000000"/>
                </a:solidFill>
              </a:rPr>
              <a:t>Syndrome de fuite capillaire</a:t>
            </a:r>
          </a:p>
          <a:p>
            <a:pPr marL="342900" lvl="0" indent="-342900">
              <a:buFont typeface="Arial" panose="020B0604020202020204" pitchFamily="34" charset="0"/>
              <a:buChar char="•"/>
            </a:pPr>
            <a:r>
              <a:rPr lang="fr-FR" sz="2000" dirty="0">
                <a:solidFill>
                  <a:srgbClr val="000000"/>
                </a:solidFill>
              </a:rPr>
              <a:t>Syndrome de prise de greffe</a:t>
            </a:r>
          </a:p>
          <a:p>
            <a:pPr marL="342900" lvl="0" indent="-342900">
              <a:buFont typeface="Arial" panose="020B0604020202020204" pitchFamily="34" charset="0"/>
              <a:buChar char="•"/>
            </a:pPr>
            <a:r>
              <a:rPr lang="fr-FR" sz="2000" dirty="0">
                <a:solidFill>
                  <a:srgbClr val="000000"/>
                </a:solidFill>
              </a:rPr>
              <a:t>MVO </a:t>
            </a:r>
          </a:p>
        </p:txBody>
      </p:sp>
    </p:spTree>
    <p:extLst>
      <p:ext uri="{BB962C8B-B14F-4D97-AF65-F5344CB8AC3E}">
        <p14:creationId xmlns:p14="http://schemas.microsoft.com/office/powerpoint/2010/main" val="3676280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Diagnostic différentiel</a:t>
            </a:r>
          </a:p>
        </p:txBody>
      </p:sp>
      <p:sp>
        <p:nvSpPr>
          <p:cNvPr id="3" name="Content Placeholder 2"/>
          <p:cNvSpPr>
            <a:spLocks noGrp="1"/>
          </p:cNvSpPr>
          <p:nvPr>
            <p:ph idx="1"/>
          </p:nvPr>
        </p:nvSpPr>
        <p:spPr/>
        <p:txBody>
          <a:bodyPr>
            <a:normAutofit/>
          </a:bodyPr>
          <a:lstStyle/>
          <a:p>
            <a:pPr marL="0" indent="0">
              <a:buNone/>
            </a:pPr>
            <a:r>
              <a:rPr lang="fr-FR" sz="1800" b="1" dirty="0"/>
              <a:t>Jaunisse </a:t>
            </a:r>
            <a:r>
              <a:rPr lang="fr-FR" sz="1800" b="1" dirty="0" err="1"/>
              <a:t>cholestatique</a:t>
            </a:r>
            <a:endParaRPr lang="fr-FR" sz="1800" b="1" dirty="0"/>
          </a:p>
          <a:p>
            <a:pPr lvl="1">
              <a:spcBef>
                <a:spcPts val="400"/>
              </a:spcBef>
              <a:buFont typeface="Arial" panose="020B0604020202020204" pitchFamily="34" charset="0"/>
              <a:buChar char="•"/>
            </a:pPr>
            <a:r>
              <a:rPr lang="fr-FR" sz="1800" dirty="0"/>
              <a:t>RGCH</a:t>
            </a:r>
          </a:p>
          <a:p>
            <a:pPr lvl="1">
              <a:spcBef>
                <a:spcPts val="400"/>
              </a:spcBef>
              <a:buFont typeface="Arial" panose="020B0604020202020204" pitchFamily="34" charset="0"/>
              <a:buChar char="•"/>
            </a:pPr>
            <a:r>
              <a:rPr lang="fr-FR" sz="1800" dirty="0"/>
              <a:t>Médicaments, chimiothérapie, antibiotiques, antifongiques</a:t>
            </a:r>
          </a:p>
          <a:p>
            <a:pPr lvl="1">
              <a:spcBef>
                <a:spcPts val="400"/>
              </a:spcBef>
              <a:buFont typeface="Arial" panose="020B0604020202020204" pitchFamily="34" charset="0"/>
              <a:buChar char="•"/>
            </a:pPr>
            <a:r>
              <a:rPr lang="fr-FR" sz="1800" dirty="0"/>
              <a:t>Hépatite</a:t>
            </a:r>
          </a:p>
          <a:p>
            <a:pPr lvl="1">
              <a:spcBef>
                <a:spcPts val="400"/>
              </a:spcBef>
              <a:buFont typeface="Arial" panose="020B0604020202020204" pitchFamily="34" charset="0"/>
              <a:buChar char="•"/>
            </a:pPr>
            <a:r>
              <a:rPr lang="fr-FR" sz="1800" dirty="0"/>
              <a:t>Calculs biliaires</a:t>
            </a:r>
          </a:p>
          <a:p>
            <a:pPr marL="0" indent="0">
              <a:buNone/>
            </a:pPr>
            <a:r>
              <a:rPr lang="fr-FR" sz="1800" b="1" dirty="0"/>
              <a:t>Anasarque</a:t>
            </a:r>
          </a:p>
          <a:p>
            <a:pPr lvl="1">
              <a:spcBef>
                <a:spcPts val="400"/>
              </a:spcBef>
              <a:buFont typeface="Arial" panose="020B0604020202020204" pitchFamily="34" charset="0"/>
              <a:buChar char="•"/>
            </a:pPr>
            <a:r>
              <a:rPr lang="fr-FR" sz="1800" dirty="0"/>
              <a:t>Insuffisance cardiaque, malnutrition, insuffisance hépatique et rénale</a:t>
            </a:r>
          </a:p>
          <a:p>
            <a:pPr lvl="1">
              <a:spcBef>
                <a:spcPts val="400"/>
              </a:spcBef>
              <a:buFont typeface="Arial" panose="020B0604020202020204" pitchFamily="34" charset="0"/>
              <a:buChar char="•"/>
            </a:pPr>
            <a:r>
              <a:rPr lang="fr-FR" sz="1800" dirty="0"/>
              <a:t>Syndrome de fuite capillaire</a:t>
            </a:r>
          </a:p>
          <a:p>
            <a:pPr lvl="1">
              <a:spcBef>
                <a:spcPts val="400"/>
              </a:spcBef>
              <a:buFont typeface="Arial" panose="020B0604020202020204" pitchFamily="34" charset="0"/>
              <a:buChar char="•"/>
            </a:pPr>
            <a:r>
              <a:rPr lang="fr-FR" sz="1800" dirty="0"/>
              <a:t>Dysfonctionnement de la glande thyroïde</a:t>
            </a:r>
          </a:p>
          <a:p>
            <a:pPr marL="0" indent="0">
              <a:buNone/>
            </a:pPr>
            <a:r>
              <a:rPr lang="fr-FR" sz="1800" b="1" dirty="0"/>
              <a:t>Douleur abdominale (côté droit)</a:t>
            </a:r>
          </a:p>
          <a:p>
            <a:pPr lvl="1">
              <a:spcBef>
                <a:spcPts val="400"/>
              </a:spcBef>
              <a:buFont typeface="Arial" panose="020B0604020202020204" pitchFamily="34" charset="0"/>
              <a:buChar char="•"/>
            </a:pPr>
            <a:r>
              <a:rPr lang="fr-FR" sz="1800" dirty="0"/>
              <a:t>Appendicite</a:t>
            </a:r>
          </a:p>
          <a:p>
            <a:pPr lvl="1">
              <a:spcBef>
                <a:spcPts val="400"/>
              </a:spcBef>
              <a:buFont typeface="Arial" panose="020B0604020202020204" pitchFamily="34" charset="0"/>
              <a:buChar char="•"/>
            </a:pPr>
            <a:r>
              <a:rPr lang="fr-FR" sz="1800" dirty="0"/>
              <a:t>Péritonite</a:t>
            </a:r>
          </a:p>
          <a:p>
            <a:pPr lvl="1">
              <a:spcBef>
                <a:spcPts val="400"/>
              </a:spcBef>
              <a:buFont typeface="Arial" panose="020B0604020202020204" pitchFamily="34" charset="0"/>
              <a:buChar char="•"/>
            </a:pPr>
            <a:r>
              <a:rPr lang="fr-FR" sz="1800" dirty="0"/>
              <a:t>Mégacôlon toxique</a:t>
            </a:r>
          </a:p>
          <a:p>
            <a:endParaRPr lang="fr-FR" dirty="0"/>
          </a:p>
        </p:txBody>
      </p:sp>
      <p:sp>
        <p:nvSpPr>
          <p:cNvPr id="4" name="Text Placeholder 3"/>
          <p:cNvSpPr>
            <a:spLocks noGrp="1"/>
          </p:cNvSpPr>
          <p:nvPr>
            <p:ph type="body" sz="quarter" idx="10"/>
          </p:nvPr>
        </p:nvSpPr>
        <p:spPr/>
        <p:txBody>
          <a:bodyPr/>
          <a:lstStyle/>
          <a:p>
            <a:r>
              <a:rPr lang="fr-FR"/>
              <a:t>Communication personnelle, C. Bompoint et J. Murray</a:t>
            </a:r>
          </a:p>
        </p:txBody>
      </p:sp>
      <p:sp>
        <p:nvSpPr>
          <p:cNvPr id="5" name="Text Placeholder 4"/>
          <p:cNvSpPr>
            <a:spLocks noGrp="1"/>
          </p:cNvSpPr>
          <p:nvPr>
            <p:ph type="body" sz="quarter" idx="11"/>
          </p:nvPr>
        </p:nvSpPr>
        <p:spPr/>
        <p:txBody>
          <a:bodyPr/>
          <a:lstStyle/>
          <a:p>
            <a:r>
              <a:rPr lang="fr-FR"/>
              <a:t>RGCH, réaction du greffon contre l’hôte</a:t>
            </a:r>
          </a:p>
        </p:txBody>
      </p:sp>
    </p:spTree>
    <p:extLst>
      <p:ext uri="{BB962C8B-B14F-4D97-AF65-F5344CB8AC3E}">
        <p14:creationId xmlns:p14="http://schemas.microsoft.com/office/powerpoint/2010/main" val="3540240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Quelles complications pourrait présenter le patient ?</a:t>
            </a:r>
          </a:p>
        </p:txBody>
      </p:sp>
      <p:sp>
        <p:nvSpPr>
          <p:cNvPr id="3" name="Content Placeholder 2"/>
          <p:cNvSpPr>
            <a:spLocks noGrp="1"/>
          </p:cNvSpPr>
          <p:nvPr>
            <p:ph idx="1"/>
          </p:nvPr>
        </p:nvSpPr>
        <p:spPr/>
        <p:txBody>
          <a:bodyPr>
            <a:normAutofit fontScale="62500" lnSpcReduction="20000"/>
          </a:bodyPr>
          <a:lstStyle/>
          <a:p>
            <a:pPr marL="0" indent="0">
              <a:lnSpc>
                <a:spcPct val="120000"/>
              </a:lnSpc>
              <a:spcBef>
                <a:spcPts val="0"/>
              </a:spcBef>
              <a:buNone/>
            </a:pPr>
            <a:r>
              <a:rPr lang="fr-FR" sz="2900" b="1" dirty="0"/>
              <a:t>Appendicite</a:t>
            </a:r>
          </a:p>
          <a:p>
            <a:pPr>
              <a:lnSpc>
                <a:spcPct val="120000"/>
              </a:lnSpc>
              <a:spcBef>
                <a:spcPts val="0"/>
              </a:spcBef>
            </a:pPr>
            <a:r>
              <a:rPr lang="fr-FR" sz="2900" dirty="0"/>
              <a:t>Douleur dans le quadrant inférieur droit, aucune hausse de la bilirubine ni prise de poids</a:t>
            </a:r>
            <a:r>
              <a:rPr dirty="0"/>
              <a:t/>
            </a:r>
            <a:br>
              <a:rPr dirty="0"/>
            </a:br>
            <a:endParaRPr lang="fr-FR" sz="2900" dirty="0"/>
          </a:p>
          <a:p>
            <a:pPr marL="0" indent="0">
              <a:lnSpc>
                <a:spcPct val="120000"/>
              </a:lnSpc>
              <a:spcBef>
                <a:spcPts val="0"/>
              </a:spcBef>
              <a:buNone/>
            </a:pPr>
            <a:r>
              <a:rPr lang="fr-FR" sz="2900" b="1" dirty="0"/>
              <a:t>Hépatite</a:t>
            </a:r>
          </a:p>
          <a:p>
            <a:pPr>
              <a:lnSpc>
                <a:spcPct val="120000"/>
              </a:lnSpc>
              <a:spcBef>
                <a:spcPts val="0"/>
              </a:spcBef>
            </a:pPr>
            <a:r>
              <a:rPr lang="fr-FR" sz="2900" dirty="0"/>
              <a:t>Très forte hausse des taux d’ASAT / ALAT, douleur dans le quadrant supérieur droit, aucune prise de poids</a:t>
            </a:r>
            <a:r>
              <a:rPr dirty="0"/>
              <a:t/>
            </a:r>
            <a:br>
              <a:rPr dirty="0"/>
            </a:br>
            <a:r>
              <a:rPr lang="fr-FR" dirty="0"/>
              <a:t> </a:t>
            </a:r>
          </a:p>
          <a:p>
            <a:pPr marL="0" indent="0">
              <a:lnSpc>
                <a:spcPct val="120000"/>
              </a:lnSpc>
              <a:spcBef>
                <a:spcPts val="0"/>
              </a:spcBef>
              <a:buNone/>
            </a:pPr>
            <a:r>
              <a:rPr lang="fr-FR" sz="2900" b="1" dirty="0"/>
              <a:t>Calculs biliaires</a:t>
            </a:r>
          </a:p>
          <a:p>
            <a:pPr>
              <a:lnSpc>
                <a:spcPct val="120000"/>
              </a:lnSpc>
              <a:spcBef>
                <a:spcPts val="0"/>
              </a:spcBef>
            </a:pPr>
            <a:r>
              <a:rPr lang="fr-FR" sz="2900" dirty="0"/>
              <a:t>Douleur abdominale intermittente, aucune prise de poids ni ascite</a:t>
            </a:r>
            <a:r>
              <a:rPr dirty="0"/>
              <a:t/>
            </a:r>
            <a:br>
              <a:rPr dirty="0"/>
            </a:br>
            <a:endParaRPr lang="fr-FR" sz="2900" dirty="0"/>
          </a:p>
          <a:p>
            <a:pPr marL="0" indent="0">
              <a:lnSpc>
                <a:spcPct val="120000"/>
              </a:lnSpc>
              <a:spcBef>
                <a:spcPts val="0"/>
              </a:spcBef>
              <a:buNone/>
            </a:pPr>
            <a:r>
              <a:rPr lang="fr-FR" sz="2900" b="1" dirty="0"/>
              <a:t>Syndrome de fuite capillaire</a:t>
            </a:r>
          </a:p>
          <a:p>
            <a:pPr>
              <a:lnSpc>
                <a:spcPct val="120000"/>
              </a:lnSpc>
              <a:spcBef>
                <a:spcPts val="0"/>
              </a:spcBef>
            </a:pPr>
            <a:r>
              <a:rPr lang="fr-FR" sz="2900" dirty="0"/>
              <a:t>Ascite et prise de poids, aucune douleur dans le quadrant supérieur droit</a:t>
            </a:r>
            <a:r>
              <a:rPr dirty="0"/>
              <a:t/>
            </a:r>
            <a:br>
              <a:rPr dirty="0"/>
            </a:br>
            <a:endParaRPr lang="fr-FR" sz="2900" b="1" dirty="0"/>
          </a:p>
          <a:p>
            <a:pPr marL="0" indent="0">
              <a:lnSpc>
                <a:spcPct val="120000"/>
              </a:lnSpc>
              <a:spcBef>
                <a:spcPts val="0"/>
              </a:spcBef>
              <a:buNone/>
            </a:pPr>
            <a:r>
              <a:rPr lang="fr-FR" sz="2900" b="1" dirty="0"/>
              <a:t>Syndrome de prise de greffe</a:t>
            </a:r>
          </a:p>
          <a:p>
            <a:pPr>
              <a:lnSpc>
                <a:spcPct val="120000"/>
              </a:lnSpc>
              <a:spcBef>
                <a:spcPts val="0"/>
              </a:spcBef>
            </a:pPr>
            <a:r>
              <a:rPr lang="fr-FR" sz="2900" dirty="0"/>
              <a:t>Fièvre, éruption cutanée et prise de poids, aucune douleur dans le quadrant supérieur droit ni hausse </a:t>
            </a:r>
            <a:br>
              <a:rPr lang="fr-FR" sz="2900" dirty="0"/>
            </a:br>
            <a:r>
              <a:rPr lang="fr-FR" sz="2900" dirty="0"/>
              <a:t>de la bilirubine</a:t>
            </a:r>
            <a:r>
              <a:rPr dirty="0"/>
              <a:t/>
            </a:r>
            <a:br>
              <a:rPr dirty="0"/>
            </a:br>
            <a:endParaRPr lang="fr-FR" sz="2900" dirty="0"/>
          </a:p>
          <a:p>
            <a:pPr marL="0" indent="0">
              <a:lnSpc>
                <a:spcPct val="120000"/>
              </a:lnSpc>
              <a:spcBef>
                <a:spcPts val="0"/>
              </a:spcBef>
              <a:buNone/>
            </a:pPr>
            <a:r>
              <a:rPr lang="fr-FR" sz="2900" b="1" dirty="0"/>
              <a:t>MVO</a:t>
            </a:r>
          </a:p>
          <a:p>
            <a:endParaRPr lang="fr-FR" dirty="0"/>
          </a:p>
        </p:txBody>
      </p:sp>
      <p:sp>
        <p:nvSpPr>
          <p:cNvPr id="4" name="Text Placeholder 3"/>
          <p:cNvSpPr>
            <a:spLocks noGrp="1"/>
          </p:cNvSpPr>
          <p:nvPr>
            <p:ph type="body" sz="quarter" idx="10"/>
          </p:nvPr>
        </p:nvSpPr>
        <p:spPr/>
        <p:txBody>
          <a:bodyPr/>
          <a:lstStyle/>
          <a:p>
            <a:r>
              <a:rPr lang="fr-FR"/>
              <a:t>Communication personnelle, C. Bompoint et J. Murray</a:t>
            </a:r>
          </a:p>
        </p:txBody>
      </p:sp>
      <p:sp>
        <p:nvSpPr>
          <p:cNvPr id="5" name="Text Placeholder 4"/>
          <p:cNvSpPr>
            <a:spLocks noGrp="1"/>
          </p:cNvSpPr>
          <p:nvPr>
            <p:ph type="body" sz="quarter" idx="11"/>
          </p:nvPr>
        </p:nvSpPr>
        <p:spPr/>
        <p:txBody>
          <a:bodyPr/>
          <a:lstStyle/>
          <a:p>
            <a:r>
              <a:rPr lang="fr-FR" dirty="0">
                <a:solidFill>
                  <a:schemeClr val="tx2"/>
                </a:solidFill>
              </a:rPr>
              <a:t>ALAT, alanine aminotransférase ; ASAT, aspartate aminotransférase ; MVO, maladie veino-occlusive</a:t>
            </a:r>
            <a:endParaRPr lang="fr-FR" dirty="0"/>
          </a:p>
        </p:txBody>
      </p:sp>
    </p:spTree>
    <p:extLst>
      <p:ext uri="{BB962C8B-B14F-4D97-AF65-F5344CB8AC3E}">
        <p14:creationId xmlns:p14="http://schemas.microsoft.com/office/powerpoint/2010/main" val="1403495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3 : Homme de 49 ans à haut risque de LAM</a:t>
            </a:r>
          </a:p>
        </p:txBody>
      </p:sp>
      <p:sp>
        <p:nvSpPr>
          <p:cNvPr id="3" name="Text Placeholder 2"/>
          <p:cNvSpPr>
            <a:spLocks noGrp="1"/>
          </p:cNvSpPr>
          <p:nvPr>
            <p:ph type="body" sz="quarter" idx="10"/>
          </p:nvPr>
        </p:nvSpPr>
        <p:spPr/>
        <p:txBody>
          <a:bodyPr/>
          <a:lstStyle/>
          <a:p>
            <a:r>
              <a:rPr lang="fr-FR"/>
              <a:t>Communication personnelle, C. Bompoint et J. Murray</a:t>
            </a:r>
          </a:p>
        </p:txBody>
      </p:sp>
      <p:sp>
        <p:nvSpPr>
          <p:cNvPr id="4" name="Text Placeholder 3"/>
          <p:cNvSpPr>
            <a:spLocks noGrp="1"/>
          </p:cNvSpPr>
          <p:nvPr>
            <p:ph type="body" sz="quarter" idx="11"/>
          </p:nvPr>
        </p:nvSpPr>
        <p:spPr>
          <a:xfrm>
            <a:off x="4871864" y="6495526"/>
            <a:ext cx="7224143" cy="288925"/>
          </a:xfrm>
        </p:spPr>
        <p:txBody>
          <a:bodyPr/>
          <a:lstStyle/>
          <a:p>
            <a:r>
              <a:rPr lang="fr-FR" dirty="0"/>
              <a:t>*Le </a:t>
            </a:r>
            <a:r>
              <a:rPr lang="fr-FR" dirty="0" err="1"/>
              <a:t>defitelio</a:t>
            </a:r>
            <a:r>
              <a:rPr lang="fr-FR" dirty="0"/>
              <a:t> (</a:t>
            </a:r>
            <a:r>
              <a:rPr lang="fr-FR" dirty="0" err="1"/>
              <a:t>défibrotide</a:t>
            </a:r>
            <a:r>
              <a:rPr lang="fr-FR" dirty="0"/>
              <a:t>) est indiqué dans le traitement de la maladie </a:t>
            </a:r>
            <a:r>
              <a:rPr lang="fr-FR" dirty="0" err="1"/>
              <a:t>veino</a:t>
            </a:r>
            <a:r>
              <a:rPr lang="fr-FR" dirty="0"/>
              <a:t>-occlusive (MVO) hépatique sévère, aussi connue sous le nom de syndrome d’obstruction sinusoïdale (SOS) dans le traitement par greffe de cellules souches hématopoïétiques (GCSH). Il est indiqué chez les adultes, les adolescents, les enfants et les tout-petits âgés de plus d’1 mois ; résumé des caractéristiques du produit de </a:t>
            </a:r>
            <a:r>
              <a:rPr lang="fr-FR" dirty="0" err="1"/>
              <a:t>Defitelio</a:t>
            </a:r>
            <a:r>
              <a:rPr lang="fr-FR" baseline="30000" dirty="0"/>
              <a:t>®</a:t>
            </a:r>
            <a:r>
              <a:rPr lang="fr-FR" dirty="0"/>
              <a:t>. Disponible sur : </a:t>
            </a:r>
          </a:p>
          <a:p>
            <a:r>
              <a:rPr lang="fr-FR" dirty="0"/>
              <a:t>http://www.ema.europa.eu/docs/en_GB/document_library/EPAR_-_Product_Information/human/002393/WC500153150.pdf, consulté en février 2017; LAM, leucémie aiguë myéloïde</a:t>
            </a:r>
          </a:p>
        </p:txBody>
      </p:sp>
      <p:sp>
        <p:nvSpPr>
          <p:cNvPr id="30" name="Arc 29"/>
          <p:cNvSpPr/>
          <p:nvPr/>
        </p:nvSpPr>
        <p:spPr>
          <a:xfrm rot="4792152" flipV="1">
            <a:off x="2397444" y="2250426"/>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row: Right 32"/>
          <p:cNvSpPr/>
          <p:nvPr/>
        </p:nvSpPr>
        <p:spPr>
          <a:xfrm>
            <a:off x="1426703" y="3793432"/>
            <a:ext cx="4309257"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p:cNvSpPr/>
          <p:nvPr/>
        </p:nvSpPr>
        <p:spPr>
          <a:xfrm>
            <a:off x="380621" y="1397236"/>
            <a:ext cx="4128601" cy="203176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srgbClr val="000000"/>
                </a:solidFill>
              </a:rPr>
              <a:t>Jour +29</a:t>
            </a:r>
          </a:p>
          <a:p>
            <a:pPr lvl="0"/>
            <a:endParaRPr lang="fr-FR" sz="1600" b="1" dirty="0">
              <a:solidFill>
                <a:srgbClr val="000000"/>
              </a:solidFill>
            </a:endParaRPr>
          </a:p>
          <a:p>
            <a:pPr lvl="0"/>
            <a:r>
              <a:rPr lang="fr-FR" sz="1600" b="1" dirty="0">
                <a:solidFill>
                  <a:srgbClr val="000000"/>
                </a:solidFill>
              </a:rPr>
              <a:t>Détérioration significative</a:t>
            </a:r>
          </a:p>
          <a:p>
            <a:pPr lvl="0"/>
            <a:r>
              <a:rPr lang="fr-FR" sz="1600" b="1" dirty="0">
                <a:solidFill>
                  <a:srgbClr val="000000"/>
                </a:solidFill>
              </a:rPr>
              <a:t>de l’état du patient</a:t>
            </a:r>
          </a:p>
          <a:p>
            <a:pPr marL="285750" lvl="0" indent="-285750">
              <a:buFont typeface="Arial" panose="020B0604020202020204" pitchFamily="34" charset="0"/>
              <a:buChar char="•"/>
            </a:pPr>
            <a:r>
              <a:rPr lang="fr-FR" sz="1600" dirty="0">
                <a:solidFill>
                  <a:srgbClr val="000000"/>
                </a:solidFill>
              </a:rPr>
              <a:t>Insuffisance respiratoire</a:t>
            </a:r>
          </a:p>
          <a:p>
            <a:pPr marL="285750" lvl="0" indent="-285750">
              <a:buFont typeface="Arial" panose="020B0604020202020204" pitchFamily="34" charset="0"/>
              <a:buChar char="•"/>
            </a:pPr>
            <a:r>
              <a:rPr lang="fr-FR" sz="1600" dirty="0">
                <a:solidFill>
                  <a:srgbClr val="000000"/>
                </a:solidFill>
              </a:rPr>
              <a:t>Échographie : aggravation de l’hépatomégalie</a:t>
            </a:r>
          </a:p>
          <a:p>
            <a:pPr marL="285750" lvl="0" indent="-285750">
              <a:buFont typeface="Arial" panose="020B0604020202020204" pitchFamily="34" charset="0"/>
              <a:buChar char="•"/>
            </a:pPr>
            <a:r>
              <a:rPr lang="fr-FR" sz="1600" dirty="0">
                <a:solidFill>
                  <a:srgbClr val="000000"/>
                </a:solidFill>
              </a:rPr>
              <a:t>Épanchement péritonéal diffus</a:t>
            </a:r>
          </a:p>
        </p:txBody>
      </p:sp>
      <p:sp>
        <p:nvSpPr>
          <p:cNvPr id="10" name="Rectangle: Rounded Corners 9"/>
          <p:cNvSpPr/>
          <p:nvPr/>
        </p:nvSpPr>
        <p:spPr>
          <a:xfrm>
            <a:off x="6816080" y="2132856"/>
            <a:ext cx="4752528" cy="280831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rgbClr val="000000"/>
              </a:solidFill>
            </a:endParaRPr>
          </a:p>
          <a:p>
            <a:pPr algn="ctr"/>
            <a:r>
              <a:rPr lang="fr-FR" sz="1600" b="1" dirty="0">
                <a:solidFill>
                  <a:srgbClr val="000000"/>
                </a:solidFill>
              </a:rPr>
              <a:t>Q</a:t>
            </a:r>
            <a:r>
              <a:rPr lang="fr-FR" b="1" dirty="0">
                <a:solidFill>
                  <a:srgbClr val="000000"/>
                </a:solidFill>
              </a:rPr>
              <a:t>uestion</a:t>
            </a:r>
          </a:p>
          <a:p>
            <a:pPr algn="ctr"/>
            <a:endParaRPr lang="fr-FR" b="1" dirty="0">
              <a:solidFill>
                <a:srgbClr val="000000"/>
              </a:solidFill>
            </a:endParaRPr>
          </a:p>
          <a:p>
            <a:pPr algn="ctr"/>
            <a:r>
              <a:rPr lang="fr-FR" dirty="0">
                <a:solidFill>
                  <a:srgbClr val="000000"/>
                </a:solidFill>
              </a:rPr>
              <a:t>Que feriez-vous ?</a:t>
            </a:r>
          </a:p>
          <a:p>
            <a:pPr algn="ctr"/>
            <a:endParaRPr lang="fr-FR" dirty="0">
              <a:solidFill>
                <a:srgbClr val="000000"/>
              </a:solidFill>
            </a:endParaRPr>
          </a:p>
          <a:p>
            <a:pPr marL="285750" indent="-285750">
              <a:buFont typeface="Arial" panose="020B0604020202020204" pitchFamily="34" charset="0"/>
              <a:buChar char="•"/>
            </a:pPr>
            <a:r>
              <a:rPr lang="fr-FR" dirty="0">
                <a:solidFill>
                  <a:srgbClr val="000000"/>
                </a:solidFill>
              </a:rPr>
              <a:t>Rassurer le patient</a:t>
            </a:r>
          </a:p>
          <a:p>
            <a:pPr marL="285750" indent="-285750">
              <a:buFont typeface="Arial" panose="020B0604020202020204" pitchFamily="34" charset="0"/>
              <a:buChar char="•"/>
            </a:pPr>
            <a:r>
              <a:rPr lang="fr-FR" dirty="0">
                <a:solidFill>
                  <a:srgbClr val="000000"/>
                </a:solidFill>
              </a:rPr>
              <a:t>Augmenter son immunosuppression</a:t>
            </a:r>
          </a:p>
          <a:p>
            <a:pPr marL="285750" indent="-285750">
              <a:buFont typeface="Arial" panose="020B0604020202020204" pitchFamily="34" charset="0"/>
              <a:buChar char="•"/>
            </a:pPr>
            <a:r>
              <a:rPr lang="fr-FR" dirty="0">
                <a:solidFill>
                  <a:srgbClr val="000000"/>
                </a:solidFill>
              </a:rPr>
              <a:t>Demander aux chirurgiens une option contre la douleur</a:t>
            </a:r>
          </a:p>
          <a:p>
            <a:pPr marL="285750" indent="-285750">
              <a:buFont typeface="Arial" panose="020B0604020202020204" pitchFamily="34" charset="0"/>
              <a:buChar char="•"/>
            </a:pPr>
            <a:r>
              <a:rPr lang="fr-FR" dirty="0">
                <a:solidFill>
                  <a:srgbClr val="000000"/>
                </a:solidFill>
              </a:rPr>
              <a:t>Alerter l’équipe médicale et initier le traitement par défibrotide* </a:t>
            </a:r>
          </a:p>
          <a:p>
            <a:pPr algn="ctr"/>
            <a:endParaRPr lang="fr-FR" sz="1600" b="1" dirty="0">
              <a:solidFill>
                <a:srgbClr val="000000"/>
              </a:solidFill>
            </a:endParaRPr>
          </a:p>
        </p:txBody>
      </p:sp>
    </p:spTree>
    <p:extLst>
      <p:ext uri="{BB962C8B-B14F-4D97-AF65-F5344CB8AC3E}">
        <p14:creationId xmlns:p14="http://schemas.microsoft.com/office/powerpoint/2010/main" val="1140983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c 36"/>
          <p:cNvSpPr/>
          <p:nvPr/>
        </p:nvSpPr>
        <p:spPr>
          <a:xfrm rot="4792152" flipV="1">
            <a:off x="5491454" y="2302661"/>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fr-FR" dirty="0"/>
              <a:t>Cas 3 : Homme de 49 ans à haut risque de LAM</a:t>
            </a:r>
          </a:p>
        </p:txBody>
      </p:sp>
      <p:sp>
        <p:nvSpPr>
          <p:cNvPr id="3" name="Text Placeholder 2"/>
          <p:cNvSpPr>
            <a:spLocks noGrp="1"/>
          </p:cNvSpPr>
          <p:nvPr>
            <p:ph type="body" sz="quarter" idx="10"/>
          </p:nvPr>
        </p:nvSpPr>
        <p:spPr/>
        <p:txBody>
          <a:bodyPr/>
          <a:lstStyle/>
          <a:p>
            <a:r>
              <a:rPr lang="fr-FR"/>
              <a:t>Communication personnelle, C. Bompoint et J. Murray</a:t>
            </a:r>
          </a:p>
        </p:txBody>
      </p:sp>
      <p:sp>
        <p:nvSpPr>
          <p:cNvPr id="4" name="Text Placeholder 3"/>
          <p:cNvSpPr>
            <a:spLocks noGrp="1"/>
          </p:cNvSpPr>
          <p:nvPr>
            <p:ph type="body" sz="quarter" idx="11"/>
          </p:nvPr>
        </p:nvSpPr>
        <p:spPr/>
        <p:txBody>
          <a:bodyPr/>
          <a:lstStyle/>
          <a:p>
            <a:r>
              <a:rPr lang="fr-FR" dirty="0"/>
              <a:t>*Le </a:t>
            </a:r>
            <a:r>
              <a:rPr lang="fr-FR" dirty="0" err="1"/>
              <a:t>defitelio</a:t>
            </a:r>
            <a:r>
              <a:rPr lang="fr-FR" dirty="0"/>
              <a:t> (</a:t>
            </a:r>
            <a:r>
              <a:rPr lang="fr-FR" dirty="0" err="1"/>
              <a:t>défibrotide</a:t>
            </a:r>
            <a:r>
              <a:rPr lang="fr-FR" dirty="0"/>
              <a:t>) est indiqué dans le traitement de la maladie </a:t>
            </a:r>
            <a:r>
              <a:rPr lang="fr-FR" dirty="0" err="1"/>
              <a:t>veino</a:t>
            </a:r>
            <a:r>
              <a:rPr lang="fr-FR" dirty="0"/>
              <a:t>-occlusive (MVO) hépatique sévère, aussi connue sous le nom de syndrome d’obstruction sinusoïdale (SOS) dans le traitement par greffe de cellules souches hématopoïétiques (GCSH). Il est indiqué chez les adultes, les adolescents, les enfants et les tout-petits âgés de plus d’1 mois ; résumé des caractéristiques du produit de </a:t>
            </a:r>
            <a:r>
              <a:rPr lang="fr-FR" dirty="0">
                <a:latin typeface="Arial" pitchFamily="34" charset="0"/>
              </a:rPr>
              <a:t>Defitelio</a:t>
            </a:r>
            <a:r>
              <a:rPr lang="fr-FR" baseline="30000" dirty="0">
                <a:latin typeface="Arial" pitchFamily="34" charset="0"/>
              </a:rPr>
              <a:t>®</a:t>
            </a:r>
            <a:r>
              <a:rPr lang="fr-FR" dirty="0">
                <a:latin typeface="Arial" pitchFamily="34" charset="0"/>
              </a:rPr>
              <a:t>. Disponible sur : </a:t>
            </a:r>
          </a:p>
          <a:p>
            <a:r>
              <a:rPr lang="fr-FR" dirty="0">
                <a:latin typeface="Arial" pitchFamily="34" charset="0"/>
              </a:rPr>
              <a:t>http://www.ema.europa.eu/docs/en_GB/document_library/EPAR_-_Product_Information/human/002393/WC500153150.pdf, consulté en février 2017; </a:t>
            </a:r>
            <a:r>
              <a:rPr lang="fr-FR" dirty="0"/>
              <a:t>LAM, leucémie aiguë myéloïde</a:t>
            </a:r>
            <a:r>
              <a:rPr lang="fr-FR" dirty="0">
                <a:latin typeface="Arial" pitchFamily="34" charset="0"/>
              </a:rPr>
              <a:t> ; USI, unité de soins intensifs</a:t>
            </a:r>
          </a:p>
        </p:txBody>
      </p:sp>
      <p:sp>
        <p:nvSpPr>
          <p:cNvPr id="29" name="Arc 28"/>
          <p:cNvSpPr/>
          <p:nvPr/>
        </p:nvSpPr>
        <p:spPr>
          <a:xfrm rot="4792152" flipV="1">
            <a:off x="9016560" y="232243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4792152" flipV="1">
            <a:off x="2037404" y="232243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16807848">
            <a:off x="3457136" y="433865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rot="16807848">
            <a:off x="7057536" y="431376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row: Right 32"/>
          <p:cNvSpPr/>
          <p:nvPr/>
        </p:nvSpPr>
        <p:spPr>
          <a:xfrm>
            <a:off x="1066663" y="3865440"/>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p:cNvSpPr/>
          <p:nvPr/>
        </p:nvSpPr>
        <p:spPr>
          <a:xfrm>
            <a:off x="5868124" y="4704759"/>
            <a:ext cx="2628000" cy="9989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a:solidFill>
                  <a:srgbClr val="000000"/>
                </a:solidFill>
              </a:rPr>
              <a:t>Jour +53</a:t>
            </a:r>
          </a:p>
          <a:p>
            <a:pPr marL="285750" lvl="0" indent="-285750">
              <a:buFont typeface="Arial" panose="020B0604020202020204" pitchFamily="34" charset="0"/>
              <a:buChar char="•"/>
            </a:pPr>
            <a:r>
              <a:rPr lang="fr-FR" sz="1600">
                <a:solidFill>
                  <a:srgbClr val="000000"/>
                </a:solidFill>
              </a:rPr>
              <a:t>Rétabli</a:t>
            </a:r>
          </a:p>
          <a:p>
            <a:pPr marL="285750" lvl="0" indent="-285750">
              <a:buFont typeface="Arial" panose="020B0604020202020204" pitchFamily="34" charset="0"/>
              <a:buChar char="•"/>
            </a:pPr>
            <a:r>
              <a:rPr lang="fr-FR" sz="1600">
                <a:solidFill>
                  <a:srgbClr val="000000"/>
                </a:solidFill>
              </a:rPr>
              <a:t>Arrêt du défibrotide*</a:t>
            </a:r>
            <a:endParaRPr lang="fr-FR" sz="1600" dirty="0">
              <a:solidFill>
                <a:srgbClr val="000000"/>
              </a:solidFill>
            </a:endParaRPr>
          </a:p>
        </p:txBody>
      </p:sp>
      <p:sp>
        <p:nvSpPr>
          <p:cNvPr id="18" name="Rectangle: Rounded Corners 17"/>
          <p:cNvSpPr/>
          <p:nvPr/>
        </p:nvSpPr>
        <p:spPr>
          <a:xfrm>
            <a:off x="2474455" y="4704759"/>
            <a:ext cx="2628000" cy="9989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a:solidFill>
                  <a:srgbClr val="000000"/>
                </a:solidFill>
              </a:rPr>
              <a:t>Jour +45</a:t>
            </a:r>
          </a:p>
          <a:p>
            <a:pPr lvl="0" algn="ctr"/>
            <a:r>
              <a:rPr lang="fr-FR" sz="1600">
                <a:solidFill>
                  <a:srgbClr val="000000"/>
                </a:solidFill>
              </a:rPr>
              <a:t>Amélioration clinique</a:t>
            </a:r>
            <a:endParaRPr lang="fr-FR" sz="1600" dirty="0">
              <a:solidFill>
                <a:srgbClr val="000000"/>
              </a:solidFill>
            </a:endParaRPr>
          </a:p>
        </p:txBody>
      </p:sp>
      <p:sp>
        <p:nvSpPr>
          <p:cNvPr id="22" name="Rectangle: Rounded Corners 21"/>
          <p:cNvSpPr/>
          <p:nvPr/>
        </p:nvSpPr>
        <p:spPr>
          <a:xfrm>
            <a:off x="4393686" y="2065239"/>
            <a:ext cx="2736000" cy="136398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a:solidFill>
                  <a:srgbClr val="000000"/>
                </a:solidFill>
              </a:rPr>
              <a:t>Jour +51</a:t>
            </a:r>
          </a:p>
          <a:p>
            <a:pPr marL="285750" lvl="0" indent="-285750">
              <a:buFont typeface="Arial" panose="020B0604020202020204" pitchFamily="34" charset="0"/>
              <a:buChar char="•"/>
            </a:pPr>
            <a:r>
              <a:rPr lang="fr-FR" sz="1600">
                <a:solidFill>
                  <a:srgbClr val="000000"/>
                </a:solidFill>
              </a:rPr>
              <a:t>Résolution des </a:t>
            </a:r>
            <a:r>
              <a:t/>
            </a:r>
            <a:br/>
            <a:r>
              <a:rPr lang="fr-FR" sz="1600">
                <a:solidFill>
                  <a:srgbClr val="000000"/>
                </a:solidFill>
              </a:rPr>
              <a:t>signes et symptômes</a:t>
            </a:r>
          </a:p>
          <a:p>
            <a:pPr marL="285750" lvl="0" indent="-285750">
              <a:buFont typeface="Arial" panose="020B0604020202020204" pitchFamily="34" charset="0"/>
              <a:buChar char="•"/>
            </a:pPr>
            <a:r>
              <a:rPr lang="fr-FR" sz="1600">
                <a:solidFill>
                  <a:srgbClr val="000000"/>
                </a:solidFill>
              </a:rPr>
              <a:t>Sortie de l’USI</a:t>
            </a:r>
            <a:endParaRPr lang="fr-FR" sz="1600" dirty="0">
              <a:solidFill>
                <a:srgbClr val="000000"/>
              </a:solidFill>
            </a:endParaRPr>
          </a:p>
        </p:txBody>
      </p:sp>
      <p:sp>
        <p:nvSpPr>
          <p:cNvPr id="26" name="Rectangle: Rounded Corners 25"/>
          <p:cNvSpPr/>
          <p:nvPr/>
        </p:nvSpPr>
        <p:spPr>
          <a:xfrm>
            <a:off x="7802632" y="2348880"/>
            <a:ext cx="2736000" cy="108034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a:solidFill>
                  <a:srgbClr val="000000"/>
                </a:solidFill>
              </a:rPr>
              <a:t>Jour +67</a:t>
            </a:r>
          </a:p>
          <a:p>
            <a:pPr lvl="0" algn="ctr"/>
            <a:r>
              <a:rPr lang="fr-FR" sz="1600">
                <a:solidFill>
                  <a:srgbClr val="000000"/>
                </a:solidFill>
              </a:rPr>
              <a:t>Sortie, le patient rentre chez lui</a:t>
            </a:r>
            <a:endParaRPr lang="fr-FR" sz="1600" dirty="0">
              <a:solidFill>
                <a:srgbClr val="000000"/>
              </a:solidFill>
            </a:endParaRPr>
          </a:p>
        </p:txBody>
      </p:sp>
      <p:sp>
        <p:nvSpPr>
          <p:cNvPr id="35" name="Rectangle: Rounded Corners 34"/>
          <p:cNvSpPr/>
          <p:nvPr/>
        </p:nvSpPr>
        <p:spPr>
          <a:xfrm>
            <a:off x="1066662" y="1701225"/>
            <a:ext cx="2736000" cy="172800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a:solidFill>
                  <a:srgbClr val="000000"/>
                </a:solidFill>
              </a:rPr>
              <a:t>Jour +29</a:t>
            </a:r>
          </a:p>
          <a:p>
            <a:pPr marL="285750" lvl="0" indent="-285750">
              <a:buFont typeface="Arial" panose="020B0604020202020204" pitchFamily="34" charset="0"/>
              <a:buChar char="•"/>
            </a:pPr>
            <a:r>
              <a:rPr lang="fr-FR" sz="1600">
                <a:solidFill>
                  <a:srgbClr val="000000"/>
                </a:solidFill>
              </a:rPr>
              <a:t>Détérioration de l’état du patient</a:t>
            </a:r>
          </a:p>
          <a:p>
            <a:pPr marL="285750" lvl="0" indent="-285750">
              <a:buFont typeface="Arial" panose="020B0604020202020204" pitchFamily="34" charset="0"/>
              <a:buChar char="•"/>
            </a:pPr>
            <a:r>
              <a:rPr lang="fr-FR" sz="1600">
                <a:solidFill>
                  <a:srgbClr val="000000"/>
                </a:solidFill>
              </a:rPr>
              <a:t>Transfert en USI</a:t>
            </a:r>
          </a:p>
          <a:p>
            <a:pPr marL="285750" lvl="0" indent="-285750">
              <a:buFont typeface="Arial" panose="020B0604020202020204" pitchFamily="34" charset="0"/>
              <a:buChar char="•"/>
            </a:pPr>
            <a:r>
              <a:rPr lang="fr-FR" sz="1600">
                <a:solidFill>
                  <a:srgbClr val="000000"/>
                </a:solidFill>
              </a:rPr>
              <a:t>Assistance respiratoire</a:t>
            </a:r>
          </a:p>
          <a:p>
            <a:pPr marL="285750" lvl="0" indent="-285750">
              <a:buFont typeface="Arial" panose="020B0604020202020204" pitchFamily="34" charset="0"/>
              <a:buChar char="•"/>
            </a:pPr>
            <a:r>
              <a:rPr lang="fr-FR" sz="1600" b="1">
                <a:solidFill>
                  <a:srgbClr val="000000"/>
                </a:solidFill>
              </a:rPr>
              <a:t>Début du traitement par défibrotide*</a:t>
            </a:r>
            <a:endParaRPr lang="fr-FR" sz="1600" b="1" dirty="0">
              <a:solidFill>
                <a:srgbClr val="000000"/>
              </a:solidFill>
            </a:endParaRPr>
          </a:p>
        </p:txBody>
      </p:sp>
    </p:spTree>
    <p:extLst>
      <p:ext uri="{BB962C8B-B14F-4D97-AF65-F5344CB8AC3E}">
        <p14:creationId xmlns:p14="http://schemas.microsoft.com/office/powerpoint/2010/main" val="3504301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Cas 3 : Homme de 49 ans à haut risque de LAM</a:t>
            </a:r>
          </a:p>
        </p:txBody>
      </p:sp>
      <p:sp>
        <p:nvSpPr>
          <p:cNvPr id="3" name="Text Placeholder 2"/>
          <p:cNvSpPr>
            <a:spLocks noGrp="1"/>
          </p:cNvSpPr>
          <p:nvPr>
            <p:ph type="body" sz="quarter" idx="10"/>
          </p:nvPr>
        </p:nvSpPr>
        <p:spPr/>
        <p:txBody>
          <a:bodyPr/>
          <a:lstStyle/>
          <a:p>
            <a:r>
              <a:rPr lang="fr-FR"/>
              <a:t>Communication personnelle, C. Bompoint et J. Murray</a:t>
            </a:r>
          </a:p>
        </p:txBody>
      </p:sp>
      <p:sp>
        <p:nvSpPr>
          <p:cNvPr id="4" name="Text Placeholder 3"/>
          <p:cNvSpPr>
            <a:spLocks noGrp="1"/>
          </p:cNvSpPr>
          <p:nvPr>
            <p:ph type="body" sz="quarter" idx="11"/>
          </p:nvPr>
        </p:nvSpPr>
        <p:spPr/>
        <p:txBody>
          <a:bodyPr/>
          <a:lstStyle/>
          <a:p>
            <a:r>
              <a:rPr lang="fr-FR" dirty="0"/>
              <a:t>ALAT, alanine aminotransférase ; LAM, leucémie aiguë myéloïde ; ASAT, aspartate aminotransférase ; EBMT, Groupe européen pour la transfusion sanguine et la greffe de moelle osseuse (</a:t>
            </a:r>
            <a:r>
              <a:rPr lang="fr-FR" dirty="0" err="1"/>
              <a:t>European</a:t>
            </a:r>
            <a:r>
              <a:rPr lang="fr-FR" dirty="0"/>
              <a:t> Society for Blood and </a:t>
            </a:r>
            <a:r>
              <a:rPr lang="fr-FR" dirty="0" err="1"/>
              <a:t>Marrow</a:t>
            </a:r>
            <a:r>
              <a:rPr lang="fr-FR" dirty="0"/>
              <a:t> Transplantation) ; IV, intraveineuse ; LSN, limite supérieure de la normale ; MVO, maladie </a:t>
            </a:r>
            <a:r>
              <a:rPr lang="fr-FR" dirty="0" err="1"/>
              <a:t>veino</a:t>
            </a:r>
            <a:r>
              <a:rPr lang="fr-FR" dirty="0"/>
              <a:t>-occlusive</a:t>
            </a:r>
          </a:p>
        </p:txBody>
      </p:sp>
      <p:sp>
        <p:nvSpPr>
          <p:cNvPr id="16" name="Rectangle: Rounded Corners 15"/>
          <p:cNvSpPr/>
          <p:nvPr/>
        </p:nvSpPr>
        <p:spPr>
          <a:xfrm>
            <a:off x="2363642" y="1420468"/>
            <a:ext cx="7620789" cy="208054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0000"/>
                </a:solidFill>
              </a:rPr>
              <a:t>Lorsque ce cas est apparu en 2012, les critères révisés de diagnostic et de sévérité pour la MVO n’étaient pas encore disponibles</a:t>
            </a:r>
          </a:p>
          <a:p>
            <a:pPr algn="ctr"/>
            <a:endParaRPr lang="fr-FR" sz="1600" b="1" dirty="0">
              <a:solidFill>
                <a:srgbClr val="000000"/>
              </a:solidFill>
            </a:endParaRPr>
          </a:p>
          <a:p>
            <a:pPr algn="ctr"/>
            <a:r>
              <a:rPr lang="fr-FR" sz="1600" b="1" dirty="0">
                <a:solidFill>
                  <a:srgbClr val="000000"/>
                </a:solidFill>
              </a:rPr>
              <a:t>Question</a:t>
            </a:r>
          </a:p>
          <a:p>
            <a:pPr algn="ctr"/>
            <a:r>
              <a:rPr lang="fr-FR" dirty="0"/>
              <a:t>    </a:t>
            </a:r>
          </a:p>
          <a:p>
            <a:pPr algn="ctr"/>
            <a:r>
              <a:rPr lang="fr-FR" dirty="0"/>
              <a:t> </a:t>
            </a:r>
            <a:r>
              <a:rPr lang="fr-FR" sz="1600" dirty="0">
                <a:solidFill>
                  <a:srgbClr val="000000"/>
                </a:solidFill>
              </a:rPr>
              <a:t>En utilisant les critères de diagnostic et de score de sévérité révisés de l’EBMT, comment qualifieriez-vous la MVO de ce patient au Jour +28 ? </a:t>
            </a:r>
          </a:p>
        </p:txBody>
      </p:sp>
      <p:sp>
        <p:nvSpPr>
          <p:cNvPr id="20" name="Rectangle: Rounded Corners 19"/>
          <p:cNvSpPr/>
          <p:nvPr/>
        </p:nvSpPr>
        <p:spPr>
          <a:xfrm>
            <a:off x="4444236" y="3789040"/>
            <a:ext cx="3667988" cy="243109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srgbClr val="000000"/>
                </a:solidFill>
              </a:rPr>
              <a:t>Jour +28</a:t>
            </a:r>
          </a:p>
          <a:p>
            <a:pPr marL="285750" lvl="0" indent="-285750">
              <a:buFont typeface="Arial" panose="020B0604020202020204" pitchFamily="34" charset="0"/>
              <a:buChar char="•"/>
            </a:pPr>
            <a:r>
              <a:rPr lang="fr-FR" sz="1600" dirty="0">
                <a:solidFill>
                  <a:srgbClr val="000000"/>
                </a:solidFill>
              </a:rPr>
              <a:t>Douleur abdominale du côté droit</a:t>
            </a:r>
          </a:p>
          <a:p>
            <a:pPr marL="285750" lvl="0" indent="-285750">
              <a:buFont typeface="Arial" panose="020B0604020202020204" pitchFamily="34" charset="0"/>
              <a:buChar char="•"/>
            </a:pPr>
            <a:r>
              <a:rPr lang="fr-FR" sz="1600" dirty="0">
                <a:solidFill>
                  <a:srgbClr val="000000"/>
                </a:solidFill>
              </a:rPr>
              <a:t>Gain de poids de 6 % malgré </a:t>
            </a:r>
            <a:r>
              <a:t/>
            </a:r>
            <a:br/>
            <a:r>
              <a:rPr lang="fr-FR" sz="1600" dirty="0">
                <a:solidFill>
                  <a:srgbClr val="000000"/>
                </a:solidFill>
              </a:rPr>
              <a:t>une administration IV de diurétiques</a:t>
            </a:r>
          </a:p>
          <a:p>
            <a:pPr marL="285750" lvl="0" indent="-285750">
              <a:buFont typeface="Arial" panose="020B0604020202020204" pitchFamily="34" charset="0"/>
              <a:buChar char="•"/>
            </a:pPr>
            <a:r>
              <a:rPr lang="fr-FR" sz="1600" dirty="0">
                <a:solidFill>
                  <a:srgbClr val="000000"/>
                </a:solidFill>
              </a:rPr>
              <a:t>Ascite confirmée par échographie</a:t>
            </a:r>
          </a:p>
          <a:p>
            <a:pPr marL="285750" lvl="0" indent="-285750">
              <a:buFont typeface="Arial" panose="020B0604020202020204" pitchFamily="34" charset="0"/>
              <a:buChar char="•"/>
            </a:pPr>
            <a:r>
              <a:rPr lang="fr-FR" sz="1600" dirty="0">
                <a:solidFill>
                  <a:srgbClr val="000000"/>
                </a:solidFill>
              </a:rPr>
              <a:t>ASAT / ALAT : 5 x LSN </a:t>
            </a:r>
          </a:p>
          <a:p>
            <a:pPr marL="285750" lvl="0" indent="-285750">
              <a:buFont typeface="Arial" panose="020B0604020202020204" pitchFamily="34" charset="0"/>
              <a:buChar char="•"/>
            </a:pPr>
            <a:r>
              <a:rPr lang="fr-FR" sz="1600" dirty="0">
                <a:solidFill>
                  <a:srgbClr val="000000"/>
                </a:solidFill>
              </a:rPr>
              <a:t>Bilirubine : 112 μmol/l, 6,58 mg/dl</a:t>
            </a:r>
          </a:p>
          <a:p>
            <a:pPr marL="285750" lvl="0" indent="-285750">
              <a:buFont typeface="Arial" panose="020B0604020202020204" pitchFamily="34" charset="0"/>
              <a:buChar char="•"/>
            </a:pPr>
            <a:r>
              <a:rPr lang="fr-FR" sz="1600" dirty="0">
                <a:solidFill>
                  <a:srgbClr val="000000"/>
                </a:solidFill>
              </a:rPr>
              <a:t>Jaunisse  </a:t>
            </a:r>
          </a:p>
        </p:txBody>
      </p:sp>
    </p:spTree>
    <p:extLst>
      <p:ext uri="{BB962C8B-B14F-4D97-AF65-F5344CB8AC3E}">
        <p14:creationId xmlns:p14="http://schemas.microsoft.com/office/powerpoint/2010/main" val="1848224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343" y="1409551"/>
            <a:ext cx="8352929" cy="461665"/>
          </a:xfrm>
          <a:prstGeom prst="rect">
            <a:avLst/>
          </a:prstGeom>
          <a:noFill/>
          <a:ln>
            <a:noFill/>
          </a:ln>
        </p:spPr>
        <p:txBody>
          <a:bodyPr wrap="square" rtlCol="0">
            <a:spAutoFit/>
          </a:bodyPr>
          <a:lstStyle/>
          <a:p>
            <a:r>
              <a:rPr lang="fr-FR" sz="2400" b="1" dirty="0">
                <a:solidFill>
                  <a:schemeClr val="accent1"/>
                </a:solidFill>
              </a:rPr>
              <a:t> VOD à déclenchement tardif</a:t>
            </a:r>
            <a:r>
              <a:rPr lang="fr-FR" dirty="0"/>
              <a:t> </a:t>
            </a:r>
            <a:r>
              <a:rPr lang="fr-FR" sz="2400" dirty="0"/>
              <a:t>&gt; 21 jours après la GCSH</a:t>
            </a:r>
            <a:endParaRPr lang="fr-FR" dirty="0"/>
          </a:p>
        </p:txBody>
      </p:sp>
      <p:sp>
        <p:nvSpPr>
          <p:cNvPr id="2" name="Title 1"/>
          <p:cNvSpPr>
            <a:spLocks noGrp="1"/>
          </p:cNvSpPr>
          <p:nvPr>
            <p:ph type="title"/>
          </p:nvPr>
        </p:nvSpPr>
        <p:spPr/>
        <p:txBody>
          <a:bodyPr/>
          <a:lstStyle/>
          <a:p>
            <a:r>
              <a:rPr lang="fr-FR"/>
              <a:t>Critères de l’EBMT révisés pour le diagnostic de la MVO</a:t>
            </a:r>
          </a:p>
        </p:txBody>
      </p:sp>
      <p:sp>
        <p:nvSpPr>
          <p:cNvPr id="4" name="Text Placeholder 3"/>
          <p:cNvSpPr>
            <a:spLocks noGrp="1"/>
          </p:cNvSpPr>
          <p:nvPr>
            <p:ph type="body" sz="quarter" idx="10"/>
          </p:nvPr>
        </p:nvSpPr>
        <p:spPr/>
        <p:txBody>
          <a:bodyPr/>
          <a:lstStyle/>
          <a:p>
            <a:endParaRPr lang="fr-FR" dirty="0">
              <a:latin typeface="Arial" pitchFamily="34" charset="0"/>
              <a:cs typeface="Arial" pitchFamily="34" charset="0"/>
            </a:endParaRPr>
          </a:p>
          <a:p>
            <a:r>
              <a:rPr lang="fr-FR" dirty="0">
                <a:latin typeface="Arial" pitchFamily="34" charset="0"/>
              </a:rPr>
              <a:t>Mohty M et al. </a:t>
            </a:r>
            <a:r>
              <a:rPr lang="fr-FR" i="1" dirty="0">
                <a:latin typeface="Arial" panose="020B0604020202020204" pitchFamily="34" charset="0"/>
              </a:rPr>
              <a:t>Bone Marrow Transplant </a:t>
            </a:r>
            <a:r>
              <a:rPr lang="fr-FR" dirty="0">
                <a:latin typeface="Arial" pitchFamily="34" charset="0"/>
              </a:rPr>
              <a:t>2016;51:906–12</a:t>
            </a:r>
            <a:endParaRPr lang="fr-FR" dirty="0"/>
          </a:p>
        </p:txBody>
      </p:sp>
      <p:sp>
        <p:nvSpPr>
          <p:cNvPr id="3" name="Text Placeholder 2"/>
          <p:cNvSpPr>
            <a:spLocks noGrp="1"/>
          </p:cNvSpPr>
          <p:nvPr>
            <p:ph type="body" sz="quarter" idx="11"/>
          </p:nvPr>
        </p:nvSpPr>
        <p:spPr/>
        <p:txBody>
          <a:bodyPr/>
          <a:lstStyle/>
          <a:p>
            <a:r>
              <a:rPr lang="fr-FR"/>
              <a:t>*Hépatomégalie, ascite et baisse de vitesse ou inversion du flux portal. </a:t>
            </a:r>
            <a:r>
              <a:rPr lang="fr-FR" dirty="0">
                <a:latin typeface="Arial" pitchFamily="34" charset="0"/>
              </a:rPr>
              <a:t>EBMT, Groupe européen pour la transfusion sanguine et la greffe de moelle osseuse (European Society for Blood and Marrow Transplantation) ; GCSH, greffe de cellules souches hématopoïétiques ; MVO, maladie veino-occlusive</a:t>
            </a:r>
            <a:endParaRPr lang="fr-FR" dirty="0"/>
          </a:p>
        </p:txBody>
      </p:sp>
      <p:sp>
        <p:nvSpPr>
          <p:cNvPr id="7" name="Rectangle 6"/>
          <p:cNvSpPr/>
          <p:nvPr/>
        </p:nvSpPr>
        <p:spPr>
          <a:xfrm>
            <a:off x="5943050"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8" name="Rectangle 7"/>
          <p:cNvSpPr/>
          <p:nvPr/>
        </p:nvSpPr>
        <p:spPr>
          <a:xfrm>
            <a:off x="3003388"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9" name="TextBox 8"/>
          <p:cNvSpPr txBox="1"/>
          <p:nvPr/>
        </p:nvSpPr>
        <p:spPr>
          <a:xfrm>
            <a:off x="3360533" y="3486839"/>
            <a:ext cx="569387" cy="400110"/>
          </a:xfrm>
          <a:prstGeom prst="rect">
            <a:avLst/>
          </a:prstGeom>
          <a:noFill/>
        </p:spPr>
        <p:txBody>
          <a:bodyPr wrap="none" rtlCol="0">
            <a:spAutoFit/>
          </a:bodyPr>
          <a:lstStyle/>
          <a:p>
            <a:pPr algn="ctr"/>
            <a:r>
              <a:rPr lang="fr-FR" sz="2000" b="1" i="1" dirty="0">
                <a:solidFill>
                  <a:schemeClr val="bg1"/>
                </a:solidFill>
              </a:rPr>
              <a:t>OU</a:t>
            </a:r>
          </a:p>
        </p:txBody>
      </p:sp>
      <p:sp>
        <p:nvSpPr>
          <p:cNvPr id="10" name="Rectangle: Rounded Corners 9"/>
          <p:cNvSpPr/>
          <p:nvPr/>
        </p:nvSpPr>
        <p:spPr>
          <a:xfrm>
            <a:off x="1123511" y="3182239"/>
            <a:ext cx="2124000" cy="11828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1" name="Rectangle: Rounded Corners 10"/>
          <p:cNvSpPr/>
          <p:nvPr/>
        </p:nvSpPr>
        <p:spPr>
          <a:xfrm>
            <a:off x="4083147" y="3182239"/>
            <a:ext cx="2124000" cy="11828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12" name="TextBox 11"/>
          <p:cNvSpPr txBox="1"/>
          <p:nvPr/>
        </p:nvSpPr>
        <p:spPr>
          <a:xfrm>
            <a:off x="4223778" y="3332951"/>
            <a:ext cx="1842739" cy="707886"/>
          </a:xfrm>
          <a:prstGeom prst="rect">
            <a:avLst/>
          </a:prstGeom>
          <a:noFill/>
        </p:spPr>
        <p:txBody>
          <a:bodyPr wrap="square" rtlCol="0">
            <a:spAutoFit/>
          </a:bodyPr>
          <a:lstStyle/>
          <a:p>
            <a:pPr algn="ctr"/>
            <a:r>
              <a:rPr lang="fr-FR" sz="2000" dirty="0"/>
              <a:t>MVO confirmée par histologie</a:t>
            </a:r>
          </a:p>
        </p:txBody>
      </p:sp>
      <p:sp>
        <p:nvSpPr>
          <p:cNvPr id="13" name="TextBox 12"/>
          <p:cNvSpPr txBox="1"/>
          <p:nvPr/>
        </p:nvSpPr>
        <p:spPr>
          <a:xfrm>
            <a:off x="1127403" y="3332951"/>
            <a:ext cx="2116217" cy="707886"/>
          </a:xfrm>
          <a:prstGeom prst="rect">
            <a:avLst/>
          </a:prstGeom>
          <a:noFill/>
        </p:spPr>
        <p:txBody>
          <a:bodyPr wrap="square" rtlCol="0">
            <a:spAutoFit/>
          </a:bodyPr>
          <a:lstStyle/>
          <a:p>
            <a:pPr algn="ctr"/>
            <a:r>
              <a:rPr lang="fr-FR" sz="2000" dirty="0"/>
              <a:t>MVO classique au-delà du Jour 21</a:t>
            </a:r>
          </a:p>
        </p:txBody>
      </p:sp>
      <p:sp>
        <p:nvSpPr>
          <p:cNvPr id="14" name="TextBox 13"/>
          <p:cNvSpPr txBox="1"/>
          <p:nvPr/>
        </p:nvSpPr>
        <p:spPr>
          <a:xfrm>
            <a:off x="6326829" y="3486839"/>
            <a:ext cx="569387" cy="400110"/>
          </a:xfrm>
          <a:prstGeom prst="rect">
            <a:avLst/>
          </a:prstGeom>
          <a:noFill/>
        </p:spPr>
        <p:txBody>
          <a:bodyPr wrap="none" rtlCol="0">
            <a:spAutoFit/>
          </a:bodyPr>
          <a:lstStyle/>
          <a:p>
            <a:pPr algn="ctr"/>
            <a:r>
              <a:rPr lang="fr-FR" sz="2000" b="1" i="1" dirty="0">
                <a:solidFill>
                  <a:schemeClr val="bg1"/>
                </a:solidFill>
              </a:rPr>
              <a:t>OU</a:t>
            </a:r>
          </a:p>
        </p:txBody>
      </p:sp>
      <p:sp>
        <p:nvSpPr>
          <p:cNvPr id="15" name="Rectangle: Rounded Corners 14"/>
          <p:cNvSpPr/>
          <p:nvPr/>
        </p:nvSpPr>
        <p:spPr>
          <a:xfrm>
            <a:off x="7104112" y="1879856"/>
            <a:ext cx="4104456" cy="3637376"/>
          </a:xfrm>
          <a:prstGeom prst="roundRect">
            <a:avLst>
              <a:gd name="adj" fmla="val 710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16" name="TextBox 15"/>
          <p:cNvSpPr txBox="1"/>
          <p:nvPr/>
        </p:nvSpPr>
        <p:spPr>
          <a:xfrm>
            <a:off x="7308298" y="2048396"/>
            <a:ext cx="4188301" cy="707886"/>
          </a:xfrm>
          <a:prstGeom prst="rect">
            <a:avLst/>
          </a:prstGeom>
          <a:noFill/>
        </p:spPr>
        <p:txBody>
          <a:bodyPr wrap="square" rtlCol="0">
            <a:spAutoFit/>
          </a:bodyPr>
          <a:lstStyle/>
          <a:p>
            <a:r>
              <a:rPr lang="fr-FR" sz="2000" b="1" dirty="0"/>
              <a:t>Deux des critères suivants doivent être présents :</a:t>
            </a:r>
          </a:p>
        </p:txBody>
      </p:sp>
      <p:sp>
        <p:nvSpPr>
          <p:cNvPr id="17" name="TextBox 16"/>
          <p:cNvSpPr txBox="1"/>
          <p:nvPr/>
        </p:nvSpPr>
        <p:spPr>
          <a:xfrm>
            <a:off x="7220668" y="2873730"/>
            <a:ext cx="4059908" cy="1323439"/>
          </a:xfrm>
          <a:prstGeom prst="rect">
            <a:avLst/>
          </a:prstGeom>
          <a:noFill/>
        </p:spPr>
        <p:txBody>
          <a:bodyPr wrap="square" rtlCol="0">
            <a:spAutoFit/>
          </a:bodyPr>
          <a:lstStyle/>
          <a:p>
            <a:pPr marL="444500" indent="-355600">
              <a:buFont typeface="Arial" panose="020B0604020202020204" pitchFamily="34" charset="0"/>
              <a:buChar char="•"/>
            </a:pPr>
            <a:r>
              <a:rPr lang="fr-FR" sz="2000" dirty="0"/>
              <a:t>Bilirubine ≥ 2 mg/dl</a:t>
            </a:r>
            <a:endParaRPr lang="fr-FR" sz="2000" dirty="0">
              <a:cs typeface="Arial" panose="020B0604020202020204" pitchFamily="34" charset="0"/>
            </a:endParaRPr>
          </a:p>
          <a:p>
            <a:pPr marL="444500" indent="-355600">
              <a:buFont typeface="Arial" panose="020B0604020202020204" pitchFamily="34" charset="0"/>
              <a:buChar char="•"/>
            </a:pPr>
            <a:r>
              <a:rPr lang="fr-FR" sz="2000" dirty="0"/>
              <a:t>Hépatomégalie douloureuse</a:t>
            </a:r>
          </a:p>
          <a:p>
            <a:pPr marL="444500" indent="-355600">
              <a:buFont typeface="Arial" panose="020B0604020202020204" pitchFamily="34" charset="0"/>
              <a:buChar char="•"/>
            </a:pPr>
            <a:r>
              <a:rPr lang="fr-FR" sz="2000" dirty="0"/>
              <a:t>Prise de poids &gt; 5%</a:t>
            </a:r>
          </a:p>
          <a:p>
            <a:pPr marL="444500" indent="-355600">
              <a:buFont typeface="Arial" panose="020B0604020202020204" pitchFamily="34" charset="0"/>
              <a:buChar char="•"/>
            </a:pPr>
            <a:r>
              <a:rPr lang="fr-FR" sz="2000" dirty="0"/>
              <a:t>Ascite</a:t>
            </a:r>
          </a:p>
        </p:txBody>
      </p:sp>
      <p:sp>
        <p:nvSpPr>
          <p:cNvPr id="18" name="TextBox 17"/>
          <p:cNvSpPr txBox="1"/>
          <p:nvPr/>
        </p:nvSpPr>
        <p:spPr>
          <a:xfrm>
            <a:off x="7151988" y="4757931"/>
            <a:ext cx="4056580" cy="707886"/>
          </a:xfrm>
          <a:prstGeom prst="rect">
            <a:avLst/>
          </a:prstGeom>
          <a:noFill/>
        </p:spPr>
        <p:txBody>
          <a:bodyPr wrap="square" rtlCol="0">
            <a:spAutoFit/>
          </a:bodyPr>
          <a:lstStyle/>
          <a:p>
            <a:pPr algn="ctr"/>
            <a:r>
              <a:rPr lang="fr-FR" sz="2000" dirty="0"/>
              <a:t>Preuve hémodynamique et/ou échographique* de MVO</a:t>
            </a:r>
          </a:p>
        </p:txBody>
      </p:sp>
      <p:sp>
        <p:nvSpPr>
          <p:cNvPr id="20" name="Rectangle: Rounded Corners 19"/>
          <p:cNvSpPr/>
          <p:nvPr/>
        </p:nvSpPr>
        <p:spPr>
          <a:xfrm>
            <a:off x="1847528" y="4570915"/>
            <a:ext cx="3763032" cy="801450"/>
          </a:xfrm>
          <a:prstGeom prst="round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b="1" kern="0" dirty="0">
                <a:solidFill>
                  <a:schemeClr val="bg1"/>
                </a:solidFill>
                <a:latin typeface="Arial" panose="020B0604020202020204" pitchFamily="34" charset="0"/>
              </a:rPr>
              <a:t> Critères de Baltimore modifiés pour inclure la MVO à déclenchement tardif</a:t>
            </a:r>
          </a:p>
        </p:txBody>
      </p:sp>
      <p:sp>
        <p:nvSpPr>
          <p:cNvPr id="22" name="Rectangle 21"/>
          <p:cNvSpPr/>
          <p:nvPr/>
        </p:nvSpPr>
        <p:spPr>
          <a:xfrm>
            <a:off x="8320836" y="4170039"/>
            <a:ext cx="1131788" cy="598753"/>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23" name="TextBox 22"/>
          <p:cNvSpPr txBox="1"/>
          <p:nvPr/>
        </p:nvSpPr>
        <p:spPr>
          <a:xfrm>
            <a:off x="8440878" y="4266014"/>
            <a:ext cx="891704" cy="400110"/>
          </a:xfrm>
          <a:prstGeom prst="rect">
            <a:avLst/>
          </a:prstGeom>
          <a:noFill/>
        </p:spPr>
        <p:txBody>
          <a:bodyPr wrap="square" rtlCol="0">
            <a:spAutoFit/>
          </a:bodyPr>
          <a:lstStyle/>
          <a:p>
            <a:pPr algn="ctr"/>
            <a:r>
              <a:rPr lang="fr-FR" sz="2000" b="1" i="1" dirty="0">
                <a:solidFill>
                  <a:schemeClr val="bg1"/>
                </a:solidFill>
              </a:rPr>
              <a:t>ET</a:t>
            </a:r>
          </a:p>
        </p:txBody>
      </p:sp>
    </p:spTree>
    <p:extLst>
      <p:ext uri="{BB962C8B-B14F-4D97-AF65-F5344CB8AC3E}">
        <p14:creationId xmlns:p14="http://schemas.microsoft.com/office/powerpoint/2010/main" val="2526848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Critères de l’EBMT révisés pour le diagnostic de la MVO</a:t>
            </a:r>
          </a:p>
        </p:txBody>
      </p:sp>
      <p:sp>
        <p:nvSpPr>
          <p:cNvPr id="4" name="Text Placeholder 3"/>
          <p:cNvSpPr>
            <a:spLocks noGrp="1"/>
          </p:cNvSpPr>
          <p:nvPr>
            <p:ph type="body" sz="quarter" idx="10"/>
          </p:nvPr>
        </p:nvSpPr>
        <p:spPr/>
        <p:txBody>
          <a:bodyPr/>
          <a:lstStyle/>
          <a:p>
            <a:endParaRPr lang="fr-FR" dirty="0">
              <a:latin typeface="Arial" pitchFamily="34" charset="0"/>
              <a:cs typeface="Arial" pitchFamily="34" charset="0"/>
            </a:endParaRPr>
          </a:p>
          <a:p>
            <a:r>
              <a:rPr lang="fr-FR" dirty="0">
                <a:latin typeface="Arial" pitchFamily="34" charset="0"/>
              </a:rPr>
              <a:t>Mohty M et al. </a:t>
            </a:r>
            <a:r>
              <a:rPr lang="fr-FR" i="1" dirty="0">
                <a:latin typeface="Arial" panose="020B0604020202020204" pitchFamily="34" charset="0"/>
              </a:rPr>
              <a:t>Bone Marrow Transplant </a:t>
            </a:r>
            <a:r>
              <a:rPr lang="fr-FR" dirty="0">
                <a:latin typeface="Arial" pitchFamily="34" charset="0"/>
              </a:rPr>
              <a:t>2016;51:906–12</a:t>
            </a:r>
            <a:endParaRPr lang="fr-FR" dirty="0"/>
          </a:p>
        </p:txBody>
      </p:sp>
      <p:sp>
        <p:nvSpPr>
          <p:cNvPr id="5" name="Text Placeholder 4"/>
          <p:cNvSpPr>
            <a:spLocks noGrp="1"/>
          </p:cNvSpPr>
          <p:nvPr>
            <p:ph type="body" sz="quarter" idx="11"/>
          </p:nvPr>
        </p:nvSpPr>
        <p:spPr/>
        <p:txBody>
          <a:bodyPr/>
          <a:lstStyle/>
          <a:p>
            <a:r>
              <a:rPr lang="fr-FR" dirty="0">
                <a:latin typeface="Arial" pitchFamily="34" charset="0"/>
              </a:rPr>
              <a:t>EBMT, Groupe européen pour la transfusion sanguine et la greffe de moelle osseuse (European Society for Blood and Marrow Transplantation) ; GCSH, greffe de cellules souches hématopoïétiques ; MVO, maladie veino-occlusive</a:t>
            </a:r>
            <a:endParaRPr lang="fr-FR" dirty="0"/>
          </a:p>
        </p:txBody>
      </p:sp>
      <p:sp>
        <p:nvSpPr>
          <p:cNvPr id="7" name="Rectangle: Rounded Corners 6"/>
          <p:cNvSpPr/>
          <p:nvPr/>
        </p:nvSpPr>
        <p:spPr>
          <a:xfrm>
            <a:off x="2454605" y="2411528"/>
            <a:ext cx="7137379" cy="2600223"/>
          </a:xfrm>
          <a:prstGeom prst="roundRect">
            <a:avLst>
              <a:gd name="adj" fmla="val 288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8" name="TextBox 7"/>
          <p:cNvSpPr txBox="1"/>
          <p:nvPr/>
        </p:nvSpPr>
        <p:spPr>
          <a:xfrm>
            <a:off x="2884275" y="3322721"/>
            <a:ext cx="1531746" cy="707886"/>
          </a:xfrm>
          <a:prstGeom prst="rect">
            <a:avLst/>
          </a:prstGeom>
          <a:noFill/>
        </p:spPr>
        <p:txBody>
          <a:bodyPr wrap="square" rtlCol="0">
            <a:spAutoFit/>
          </a:bodyPr>
          <a:lstStyle/>
          <a:p>
            <a:pPr algn="ctr"/>
            <a:r>
              <a:rPr lang="fr-FR" sz="2000" dirty="0">
                <a:latin typeface="Arial" panose="020B0604020202020204" pitchFamily="34" charset="0"/>
              </a:rPr>
              <a:t>Bilirubine </a:t>
            </a:r>
          </a:p>
          <a:p>
            <a:pPr algn="ctr"/>
            <a:r>
              <a:rPr lang="fr-FR" sz="2000" dirty="0">
                <a:latin typeface="Arial" panose="020B0604020202020204" pitchFamily="34" charset="0"/>
              </a:rPr>
              <a:t>≥ 2 mg/dl</a:t>
            </a:r>
            <a:endParaRPr lang="fr-FR" sz="2000" dirty="0">
              <a:latin typeface="Arial" panose="020B0604020202020204" pitchFamily="34" charset="0"/>
              <a:cs typeface="Arial" panose="020B0604020202020204" pitchFamily="34" charset="0"/>
            </a:endParaRPr>
          </a:p>
        </p:txBody>
      </p:sp>
      <p:sp>
        <p:nvSpPr>
          <p:cNvPr id="9" name="TextBox 8"/>
          <p:cNvSpPr txBox="1"/>
          <p:nvPr/>
        </p:nvSpPr>
        <p:spPr>
          <a:xfrm>
            <a:off x="5911543" y="2411528"/>
            <a:ext cx="3514242" cy="1015663"/>
          </a:xfrm>
          <a:prstGeom prst="rect">
            <a:avLst/>
          </a:prstGeom>
          <a:noFill/>
        </p:spPr>
        <p:txBody>
          <a:bodyPr wrap="square" rtlCol="0">
            <a:spAutoFit/>
          </a:bodyPr>
          <a:lstStyle/>
          <a:p>
            <a:pPr algn="ctr"/>
            <a:endParaRPr lang="fr-FR" sz="2000" b="1" dirty="0">
              <a:latin typeface="Arial" panose="020B0604020202020204" pitchFamily="34" charset="0"/>
              <a:cs typeface="Arial" panose="020B0604020202020204" pitchFamily="34" charset="0"/>
            </a:endParaRPr>
          </a:p>
          <a:p>
            <a:r>
              <a:rPr lang="fr-FR" sz="2000" b="1" dirty="0">
                <a:latin typeface="Arial" panose="020B0604020202020204" pitchFamily="34" charset="0"/>
              </a:rPr>
              <a:t>Deux des critères suivants </a:t>
            </a:r>
            <a:r>
              <a:t/>
            </a:r>
            <a:br/>
            <a:r>
              <a:rPr lang="fr-FR" sz="2000" b="1" dirty="0">
                <a:latin typeface="Arial" panose="020B0604020202020204" pitchFamily="34" charset="0"/>
              </a:rPr>
              <a:t>doivent être présents :</a:t>
            </a:r>
          </a:p>
        </p:txBody>
      </p:sp>
      <p:sp>
        <p:nvSpPr>
          <p:cNvPr id="10" name="TextBox 9"/>
          <p:cNvSpPr txBox="1"/>
          <p:nvPr/>
        </p:nvSpPr>
        <p:spPr>
          <a:xfrm>
            <a:off x="5939051" y="3544152"/>
            <a:ext cx="3652933" cy="1015663"/>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panose="020B0604020202020204" pitchFamily="34" charset="0"/>
              </a:rPr>
              <a:t>Hépatomégalie douloureuse</a:t>
            </a:r>
          </a:p>
          <a:p>
            <a:pPr marL="342900" indent="-342900">
              <a:buFont typeface="Arial" panose="020B0604020202020204" pitchFamily="34" charset="0"/>
              <a:buChar char="•"/>
            </a:pPr>
            <a:r>
              <a:rPr lang="fr-FR" sz="2000" dirty="0">
                <a:latin typeface="Arial" panose="020B0604020202020204" pitchFamily="34" charset="0"/>
              </a:rPr>
              <a:t>Prise de poids &gt; 5%</a:t>
            </a:r>
          </a:p>
          <a:p>
            <a:pPr marL="342900" indent="-342900">
              <a:buFont typeface="Arial" panose="020B0604020202020204" pitchFamily="34" charset="0"/>
              <a:buChar char="•"/>
            </a:pPr>
            <a:r>
              <a:rPr lang="fr-FR" sz="2000" dirty="0">
                <a:latin typeface="Arial" panose="020B0604020202020204" pitchFamily="34" charset="0"/>
              </a:rPr>
              <a:t>Ascite</a:t>
            </a:r>
          </a:p>
        </p:txBody>
      </p:sp>
      <p:sp>
        <p:nvSpPr>
          <p:cNvPr id="11" name="Rectangle 10"/>
          <p:cNvSpPr/>
          <p:nvPr/>
        </p:nvSpPr>
        <p:spPr>
          <a:xfrm>
            <a:off x="4479688" y="337831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12" name="TextBox 11"/>
          <p:cNvSpPr txBox="1"/>
          <p:nvPr/>
        </p:nvSpPr>
        <p:spPr>
          <a:xfrm>
            <a:off x="4553258" y="3474288"/>
            <a:ext cx="994551" cy="400110"/>
          </a:xfrm>
          <a:prstGeom prst="rect">
            <a:avLst/>
          </a:prstGeom>
          <a:noFill/>
        </p:spPr>
        <p:txBody>
          <a:bodyPr wrap="square" rtlCol="0">
            <a:spAutoFit/>
          </a:bodyPr>
          <a:lstStyle/>
          <a:p>
            <a:pPr algn="ctr"/>
            <a:r>
              <a:rPr lang="fr-FR" sz="2000" b="1" i="1" dirty="0">
                <a:solidFill>
                  <a:schemeClr val="bg1"/>
                </a:solidFill>
                <a:latin typeface="Arial" panose="020B0604020202020204" pitchFamily="34" charset="0"/>
              </a:rPr>
              <a:t>ET</a:t>
            </a:r>
          </a:p>
        </p:txBody>
      </p:sp>
      <p:sp>
        <p:nvSpPr>
          <p:cNvPr id="16" name="Rectangle: Rounded Corners 15"/>
          <p:cNvSpPr/>
          <p:nvPr/>
        </p:nvSpPr>
        <p:spPr>
          <a:xfrm>
            <a:off x="3431704" y="5123483"/>
            <a:ext cx="5288720" cy="741936"/>
          </a:xfrm>
          <a:prstGeom prst="roundRect">
            <a:avLst>
              <a:gd name="adj" fmla="val 6250"/>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b="1" kern="0" dirty="0">
                <a:solidFill>
                  <a:schemeClr val="bg1"/>
                </a:solidFill>
                <a:latin typeface="Arial" panose="020B0604020202020204" pitchFamily="34" charset="0"/>
              </a:rPr>
              <a:t>Pas de modification par rapport aux critères de Baltimore</a:t>
            </a:r>
          </a:p>
        </p:txBody>
      </p:sp>
      <p:sp>
        <p:nvSpPr>
          <p:cNvPr id="19" name="Rectangle: Rounded Corners 18"/>
          <p:cNvSpPr/>
          <p:nvPr/>
        </p:nvSpPr>
        <p:spPr>
          <a:xfrm>
            <a:off x="6240016" y="3874398"/>
            <a:ext cx="2592288" cy="685417"/>
          </a:xfrm>
          <a:prstGeom prst="round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p:cNvSpPr/>
          <p:nvPr/>
        </p:nvSpPr>
        <p:spPr>
          <a:xfrm>
            <a:off x="5835884" y="3544152"/>
            <a:ext cx="3140436" cy="1253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2"/>
          <p:cNvSpPr/>
          <p:nvPr/>
        </p:nvSpPr>
        <p:spPr>
          <a:xfrm>
            <a:off x="2927647" y="3321167"/>
            <a:ext cx="1459411" cy="75590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91343" y="1409551"/>
            <a:ext cx="9234441" cy="461665"/>
          </a:xfrm>
          <a:prstGeom prst="rect">
            <a:avLst/>
          </a:prstGeom>
          <a:noFill/>
          <a:ln>
            <a:noFill/>
          </a:ln>
        </p:spPr>
        <p:txBody>
          <a:bodyPr wrap="square" rtlCol="0">
            <a:spAutoFit/>
          </a:bodyPr>
          <a:lstStyle/>
          <a:p>
            <a:r>
              <a:rPr lang="fr-FR" sz="2400" b="1" dirty="0">
                <a:solidFill>
                  <a:schemeClr val="accent1"/>
                </a:solidFill>
                <a:latin typeface="Arial" panose="020B0604020202020204" pitchFamily="34" charset="0"/>
              </a:rPr>
              <a:t>MVO classique</a:t>
            </a:r>
            <a:r>
              <a:rPr lang="fr-FR" dirty="0"/>
              <a:t> </a:t>
            </a:r>
            <a:r>
              <a:rPr lang="fr-FR" sz="2400" dirty="0"/>
              <a:t>dans les 21 premiers jours suivant la GCSH</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85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dirty="0"/>
              <a:t>Critères de l’EBMT révisés pour les scores de sévérité </a:t>
            </a:r>
            <a:br>
              <a:rPr lang="fr-FR" sz="2800" dirty="0"/>
            </a:br>
            <a:r>
              <a:rPr lang="fr-FR" sz="2800" dirty="0"/>
              <a:t>de la MVO</a:t>
            </a:r>
          </a:p>
        </p:txBody>
      </p:sp>
      <p:sp>
        <p:nvSpPr>
          <p:cNvPr id="3" name="Text Placeholder 2"/>
          <p:cNvSpPr>
            <a:spLocks noGrp="1"/>
          </p:cNvSpPr>
          <p:nvPr>
            <p:ph type="body" sz="quarter" idx="10"/>
          </p:nvPr>
        </p:nvSpPr>
        <p:spPr/>
        <p:txBody>
          <a:bodyPr/>
          <a:lstStyle/>
          <a:p>
            <a:r>
              <a:rPr lang="fr-FR"/>
              <a:t>Mohty M et al. </a:t>
            </a:r>
            <a:r>
              <a:rPr lang="fr-FR" i="1" dirty="0"/>
              <a:t>Bone Marrow Transplant </a:t>
            </a:r>
            <a:r>
              <a:rPr lang="fr-FR"/>
              <a:t>2016;51:906–12</a:t>
            </a:r>
          </a:p>
        </p:txBody>
      </p:sp>
      <p:sp>
        <p:nvSpPr>
          <p:cNvPr id="6" name="Text Placeholder 5"/>
          <p:cNvSpPr>
            <a:spLocks noGrp="1"/>
          </p:cNvSpPr>
          <p:nvPr>
            <p:ph type="body" sz="quarter" idx="11"/>
          </p:nvPr>
        </p:nvSpPr>
        <p:spPr/>
        <p:txBody>
          <a:bodyPr/>
          <a:lstStyle/>
          <a:p>
            <a:r>
              <a:rPr lang="fr-FR"/>
              <a:t>EBMT, Groupe européen pour la transfusion sanguine et la greffe de moelle osseuse (European Society for Blood and Marrow Transplantation) ; DMO / IMO, défaillance multi-organique / insuffisance multi-organique ; MVO, maladie veino-occlusive</a:t>
            </a:r>
          </a:p>
        </p:txBody>
      </p:sp>
      <p:grpSp>
        <p:nvGrpSpPr>
          <p:cNvPr id="20" name="Group 19"/>
          <p:cNvGrpSpPr/>
          <p:nvPr/>
        </p:nvGrpSpPr>
        <p:grpSpPr>
          <a:xfrm>
            <a:off x="134800" y="1328624"/>
            <a:ext cx="11721840" cy="5052704"/>
            <a:chOff x="21786" y="1328624"/>
            <a:chExt cx="11721840" cy="5052704"/>
          </a:xfrm>
        </p:grpSpPr>
        <p:sp>
          <p:nvSpPr>
            <p:cNvPr id="55" name="TextBox 54"/>
            <p:cNvSpPr txBox="1"/>
            <p:nvPr/>
          </p:nvSpPr>
          <p:spPr>
            <a:xfrm>
              <a:off x="21786" y="1976403"/>
              <a:ext cx="2506587" cy="523220"/>
            </a:xfrm>
            <a:prstGeom prst="rect">
              <a:avLst/>
            </a:prstGeom>
            <a:noFill/>
          </p:spPr>
          <p:txBody>
            <a:bodyPr wrap="square" rtlCol="0">
              <a:spAutoFit/>
            </a:bodyPr>
            <a:lstStyle/>
            <a:p>
              <a:pPr algn="r"/>
              <a:r>
                <a:rPr lang="fr-FR" sz="1400" b="1" dirty="0"/>
                <a:t>Délai depuis les premiers symptômes cliniques de MVO</a:t>
              </a:r>
              <a:endParaRPr lang="fr-FR" sz="1400" b="1" baseline="30000" dirty="0"/>
            </a:p>
          </p:txBody>
        </p:sp>
        <p:sp>
          <p:nvSpPr>
            <p:cNvPr id="77" name="TextBox 76"/>
            <p:cNvSpPr txBox="1"/>
            <p:nvPr/>
          </p:nvSpPr>
          <p:spPr>
            <a:xfrm>
              <a:off x="585380" y="2689175"/>
              <a:ext cx="1942993" cy="307777"/>
            </a:xfrm>
            <a:prstGeom prst="rect">
              <a:avLst/>
            </a:prstGeom>
            <a:noFill/>
          </p:spPr>
          <p:txBody>
            <a:bodyPr wrap="square" rtlCol="0">
              <a:spAutoFit/>
            </a:bodyPr>
            <a:lstStyle/>
            <a:p>
              <a:pPr algn="r"/>
              <a:r>
                <a:rPr lang="fr-FR" sz="1400" b="1" dirty="0"/>
                <a:t>Bilirubine (mg/dl)</a:t>
              </a:r>
            </a:p>
          </p:txBody>
        </p:sp>
        <p:sp>
          <p:nvSpPr>
            <p:cNvPr id="90" name="TextBox 89"/>
            <p:cNvSpPr txBox="1"/>
            <p:nvPr/>
          </p:nvSpPr>
          <p:spPr>
            <a:xfrm>
              <a:off x="398111" y="2905199"/>
              <a:ext cx="2130262" cy="307777"/>
            </a:xfrm>
            <a:prstGeom prst="rect">
              <a:avLst/>
            </a:prstGeom>
            <a:noFill/>
          </p:spPr>
          <p:txBody>
            <a:bodyPr wrap="square" rtlCol="0">
              <a:spAutoFit/>
            </a:bodyPr>
            <a:lstStyle/>
            <a:p>
              <a:pPr algn="r"/>
              <a:r>
                <a:rPr lang="fr-FR" sz="1400" b="1" dirty="0"/>
                <a:t>Bilirubine (μmol/l)</a:t>
              </a:r>
            </a:p>
          </p:txBody>
        </p:sp>
        <p:sp>
          <p:nvSpPr>
            <p:cNvPr id="94" name="TextBox 93"/>
            <p:cNvSpPr txBox="1"/>
            <p:nvPr/>
          </p:nvSpPr>
          <p:spPr>
            <a:xfrm>
              <a:off x="355222" y="3645024"/>
              <a:ext cx="2173151" cy="307777"/>
            </a:xfrm>
            <a:prstGeom prst="rect">
              <a:avLst/>
            </a:prstGeom>
            <a:noFill/>
          </p:spPr>
          <p:txBody>
            <a:bodyPr wrap="square" rtlCol="0">
              <a:spAutoFit/>
            </a:bodyPr>
            <a:lstStyle/>
            <a:p>
              <a:pPr algn="r"/>
              <a:r>
                <a:rPr lang="fr-FR" sz="1400" b="1" dirty="0"/>
                <a:t>Cinétique de la bilirubine</a:t>
              </a:r>
            </a:p>
          </p:txBody>
        </p:sp>
        <p:sp>
          <p:nvSpPr>
            <p:cNvPr id="95" name="TextBox 94"/>
            <p:cNvSpPr txBox="1"/>
            <p:nvPr/>
          </p:nvSpPr>
          <p:spPr>
            <a:xfrm>
              <a:off x="781231" y="4413631"/>
              <a:ext cx="1747142" cy="307777"/>
            </a:xfrm>
            <a:prstGeom prst="rect">
              <a:avLst/>
            </a:prstGeom>
            <a:noFill/>
          </p:spPr>
          <p:txBody>
            <a:bodyPr wrap="square" rtlCol="0">
              <a:spAutoFit/>
            </a:bodyPr>
            <a:lstStyle/>
            <a:p>
              <a:pPr algn="r"/>
              <a:r>
                <a:rPr lang="fr-FR" sz="1400" b="1" dirty="0"/>
                <a:t>Transaminases</a:t>
              </a:r>
            </a:p>
          </p:txBody>
        </p:sp>
        <p:sp>
          <p:nvSpPr>
            <p:cNvPr id="120" name="TextBox 119"/>
            <p:cNvSpPr txBox="1"/>
            <p:nvPr/>
          </p:nvSpPr>
          <p:spPr>
            <a:xfrm>
              <a:off x="781231" y="4987147"/>
              <a:ext cx="1747142" cy="307777"/>
            </a:xfrm>
            <a:prstGeom prst="rect">
              <a:avLst/>
            </a:prstGeom>
            <a:noFill/>
          </p:spPr>
          <p:txBody>
            <a:bodyPr wrap="square" rtlCol="0">
              <a:spAutoFit/>
            </a:bodyPr>
            <a:lstStyle/>
            <a:p>
              <a:pPr algn="r"/>
              <a:r>
                <a:rPr lang="fr-FR" sz="1400" b="1" dirty="0"/>
                <a:t>Prise de poids</a:t>
              </a:r>
              <a:endParaRPr lang="fr-FR" sz="1400" b="1" baseline="30000" dirty="0"/>
            </a:p>
          </p:txBody>
        </p:sp>
        <p:sp>
          <p:nvSpPr>
            <p:cNvPr id="133" name="TextBox 132"/>
            <p:cNvSpPr txBox="1"/>
            <p:nvPr/>
          </p:nvSpPr>
          <p:spPr>
            <a:xfrm>
              <a:off x="781231" y="5674367"/>
              <a:ext cx="1747142" cy="307777"/>
            </a:xfrm>
            <a:prstGeom prst="rect">
              <a:avLst/>
            </a:prstGeom>
            <a:noFill/>
          </p:spPr>
          <p:txBody>
            <a:bodyPr wrap="square" rtlCol="0">
              <a:spAutoFit/>
            </a:bodyPr>
            <a:lstStyle/>
            <a:p>
              <a:pPr algn="r"/>
              <a:r>
                <a:rPr lang="fr-FR" sz="1400" b="1" dirty="0"/>
                <a:t>Fonction rénale</a:t>
              </a:r>
            </a:p>
          </p:txBody>
        </p:sp>
        <p:sp>
          <p:nvSpPr>
            <p:cNvPr id="5" name="Rectangle: Rounded Corners 4"/>
            <p:cNvSpPr/>
            <p:nvPr/>
          </p:nvSpPr>
          <p:spPr>
            <a:xfrm>
              <a:off x="2581047" y="1332017"/>
              <a:ext cx="1538382" cy="4591026"/>
            </a:xfrm>
            <a:prstGeom prst="roundRect">
              <a:avLst>
                <a:gd name="adj" fmla="val 10000"/>
              </a:avLst>
            </a:prstGeom>
            <a:gradFill>
              <a:gsLst>
                <a:gs pos="0">
                  <a:schemeClr val="bg1">
                    <a:lumMod val="85000"/>
                  </a:schemeClr>
                </a:gs>
                <a:gs pos="50000">
                  <a:schemeClr val="bg1">
                    <a:lumMod val="95000"/>
                  </a:schemeClr>
                </a:gs>
                <a:gs pos="100000">
                  <a:schemeClr val="bg1">
                    <a:shade val="100000"/>
                    <a:satMod val="115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392439" y="1421682"/>
              <a:ext cx="646331" cy="341632"/>
            </a:xfrm>
            <a:prstGeom prst="rect">
              <a:avLst/>
            </a:prstGeom>
          </p:spPr>
          <p:txBody>
            <a:bodyPr wrap="none">
              <a:spAutoFit/>
            </a:bodyPr>
            <a:lstStyle/>
            <a:p>
              <a:pPr algn="ctr" defTabSz="889000">
                <a:lnSpc>
                  <a:spcPct val="90000"/>
                </a:lnSpc>
                <a:spcBef>
                  <a:spcPct val="0"/>
                </a:spcBef>
                <a:spcAft>
                  <a:spcPct val="35000"/>
                </a:spcAft>
              </a:pPr>
              <a:r>
                <a:rPr lang="fr-FR" b="1" dirty="0">
                  <a:solidFill>
                    <a:schemeClr val="bg1">
                      <a:lumMod val="50000"/>
                    </a:schemeClr>
                  </a:solidFill>
                  <a:latin typeface="Arial" panose="020B0604020202020204" pitchFamily="34" charset="0"/>
                </a:rPr>
                <a:t>Légère</a:t>
              </a:r>
              <a:endParaRPr lang="fr-FR"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9" name="Rounded Rectangle 8"/>
            <p:cNvSpPr/>
            <p:nvPr/>
          </p:nvSpPr>
          <p:spPr>
            <a:xfrm>
              <a:off x="2921668"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2 × la normale</a:t>
              </a:r>
            </a:p>
          </p:txBody>
        </p:sp>
        <p:sp>
          <p:nvSpPr>
            <p:cNvPr id="152" name="Rounded Rectangle 151"/>
            <p:cNvSpPr/>
            <p:nvPr/>
          </p:nvSpPr>
          <p:spPr>
            <a:xfrm>
              <a:off x="2921668"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&lt; 5 %</a:t>
              </a:r>
            </a:p>
          </p:txBody>
        </p:sp>
        <p:sp>
          <p:nvSpPr>
            <p:cNvPr id="153" name="Rounded Rectangle 152"/>
            <p:cNvSpPr/>
            <p:nvPr/>
          </p:nvSpPr>
          <p:spPr>
            <a:xfrm>
              <a:off x="2921668" y="5442236"/>
              <a:ext cx="1853763" cy="939092"/>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&lt; 1,2 × la référence au moment de la transplantation</a:t>
              </a:r>
            </a:p>
          </p:txBody>
        </p:sp>
        <p:sp>
          <p:nvSpPr>
            <p:cNvPr id="155" name="Rounded Rectangle 154"/>
            <p:cNvSpPr/>
            <p:nvPr/>
          </p:nvSpPr>
          <p:spPr>
            <a:xfrm>
              <a:off x="2921668" y="2682179"/>
              <a:ext cx="140422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Arial" panose="020B0604020202020204" pitchFamily="34" charset="0"/>
                </a:rPr>
                <a:t>≥ 2 et &lt; 3</a:t>
              </a:r>
            </a:p>
            <a:p>
              <a:pPr algn="ctr"/>
              <a:r>
                <a:rPr lang="fr-FR" sz="1600" dirty="0">
                  <a:solidFill>
                    <a:schemeClr val="tx1"/>
                  </a:solidFill>
                  <a:latin typeface="Arial" panose="020B0604020202020204" pitchFamily="34" charset="0"/>
                </a:rPr>
                <a:t>≥ 34 et &lt; 51</a:t>
              </a:r>
              <a:endParaRPr lang="fr-FR" sz="1600" dirty="0">
                <a:solidFill>
                  <a:schemeClr val="tx1"/>
                </a:solidFill>
              </a:endParaRPr>
            </a:p>
          </p:txBody>
        </p:sp>
        <p:sp>
          <p:nvSpPr>
            <p:cNvPr id="156" name="Rounded Rectangle 155"/>
            <p:cNvSpPr/>
            <p:nvPr/>
          </p:nvSpPr>
          <p:spPr>
            <a:xfrm>
              <a:off x="292166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Arial" panose="020B0604020202020204" pitchFamily="34" charset="0"/>
                </a:rPr>
                <a:t>&gt; 7 jours</a:t>
              </a:r>
              <a:endParaRPr lang="fr-FR" sz="1600" dirty="0">
                <a:solidFill>
                  <a:schemeClr val="tx1"/>
                </a:solidFill>
              </a:endParaRPr>
            </a:p>
          </p:txBody>
        </p:sp>
        <p:sp>
          <p:nvSpPr>
            <p:cNvPr id="8" name="Rectangle: Rounded Corners 7"/>
            <p:cNvSpPr/>
            <p:nvPr/>
          </p:nvSpPr>
          <p:spPr>
            <a:xfrm>
              <a:off x="4864292" y="1332017"/>
              <a:ext cx="1538382" cy="4591026"/>
            </a:xfrm>
            <a:prstGeom prst="roundRect">
              <a:avLst>
                <a:gd name="adj" fmla="val 10000"/>
              </a:avLst>
            </a:prstGeom>
            <a:gradFill>
              <a:gsLst>
                <a:gs pos="0">
                  <a:schemeClr val="bg1">
                    <a:lumMod val="75000"/>
                  </a:schemeClr>
                </a:gs>
                <a:gs pos="50000">
                  <a:schemeClr val="bg1">
                    <a:lumMod val="85000"/>
                  </a:schemeClr>
                </a:gs>
                <a:gs pos="100000">
                  <a:schemeClr val="bg1"/>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125150" y="1433850"/>
              <a:ext cx="1210588" cy="341632"/>
            </a:xfrm>
            <a:prstGeom prst="rect">
              <a:avLst/>
            </a:prstGeom>
          </p:spPr>
          <p:txBody>
            <a:bodyPr wrap="none">
              <a:spAutoFit/>
            </a:bodyPr>
            <a:lstStyle/>
            <a:p>
              <a:pPr algn="r" defTabSz="889000">
                <a:lnSpc>
                  <a:spcPct val="90000"/>
                </a:lnSpc>
                <a:spcBef>
                  <a:spcPct val="0"/>
                </a:spcBef>
                <a:spcAft>
                  <a:spcPct val="35000"/>
                </a:spcAft>
              </a:pPr>
              <a:r>
                <a:rPr lang="fr-FR" b="1" dirty="0">
                  <a:solidFill>
                    <a:schemeClr val="bg1">
                      <a:lumMod val="50000"/>
                    </a:schemeClr>
                  </a:solidFill>
                  <a:latin typeface="Arial" panose="020B0604020202020204" pitchFamily="34" charset="0"/>
                </a:rPr>
                <a:t>Modérée</a:t>
              </a:r>
              <a:endParaRPr lang="fr-FR"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57" name="Rounded Rectangle 156"/>
            <p:cNvSpPr/>
            <p:nvPr/>
          </p:nvSpPr>
          <p:spPr>
            <a:xfrm>
              <a:off x="5215716" y="4303355"/>
              <a:ext cx="1703374"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E60060"/>
                  </a:solidFill>
                </a:rPr>
                <a:t>&gt; 2 et ≤ 5 </a:t>
              </a:r>
              <a:r>
                <a:t/>
              </a:r>
              <a:br/>
              <a:r>
                <a:rPr lang="fr-FR" sz="1600" b="1" dirty="0">
                  <a:solidFill>
                    <a:srgbClr val="E60060"/>
                  </a:solidFill>
                </a:rPr>
                <a:t>× la normale</a:t>
              </a:r>
            </a:p>
          </p:txBody>
        </p:sp>
        <p:sp>
          <p:nvSpPr>
            <p:cNvPr id="158" name="Rounded Rectangle 157"/>
            <p:cNvSpPr/>
            <p:nvPr/>
          </p:nvSpPr>
          <p:spPr>
            <a:xfrm>
              <a:off x="5215716" y="4941153"/>
              <a:ext cx="1703374"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500" b="1" dirty="0">
                  <a:solidFill>
                    <a:srgbClr val="E60060"/>
                  </a:solidFill>
                </a:rPr>
                <a:t>≥ 5 % et &lt; 10 %</a:t>
              </a:r>
            </a:p>
          </p:txBody>
        </p:sp>
        <p:sp>
          <p:nvSpPr>
            <p:cNvPr id="159" name="Rounded Rectangle 158"/>
            <p:cNvSpPr/>
            <p:nvPr/>
          </p:nvSpPr>
          <p:spPr>
            <a:xfrm>
              <a:off x="5215716" y="5442236"/>
              <a:ext cx="1764901" cy="939092"/>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dirty="0">
                  <a:solidFill>
                    <a:schemeClr val="tx1"/>
                  </a:solidFill>
                </a:rPr>
                <a:t>≥ 1,2 et &lt; 1,5 × la référence au moment de la transplantation</a:t>
              </a:r>
            </a:p>
          </p:txBody>
        </p:sp>
        <p:sp>
          <p:nvSpPr>
            <p:cNvPr id="161" name="Rounded Rectangle 160"/>
            <p:cNvSpPr/>
            <p:nvPr/>
          </p:nvSpPr>
          <p:spPr>
            <a:xfrm>
              <a:off x="5215716" y="2682179"/>
              <a:ext cx="140422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3 et &lt; 5</a:t>
              </a:r>
              <a:r>
                <a:t/>
              </a:r>
              <a:br/>
              <a:r>
                <a:rPr lang="fr-FR" sz="1600" dirty="0">
                  <a:solidFill>
                    <a:schemeClr val="tx1"/>
                  </a:solidFill>
                </a:rPr>
                <a:t>≥ 51 et &lt; 85</a:t>
              </a:r>
            </a:p>
          </p:txBody>
        </p:sp>
        <p:sp>
          <p:nvSpPr>
            <p:cNvPr id="162" name="Rounded Rectangle 161"/>
            <p:cNvSpPr/>
            <p:nvPr/>
          </p:nvSpPr>
          <p:spPr>
            <a:xfrm>
              <a:off x="521571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5–7 jours</a:t>
              </a:r>
            </a:p>
          </p:txBody>
        </p:sp>
        <p:sp>
          <p:nvSpPr>
            <p:cNvPr id="137" name="Rectangle 136"/>
            <p:cNvSpPr/>
            <p:nvPr/>
          </p:nvSpPr>
          <p:spPr>
            <a:xfrm>
              <a:off x="7638361" y="1406611"/>
              <a:ext cx="941283" cy="341632"/>
            </a:xfrm>
            <a:prstGeom prst="rect">
              <a:avLst/>
            </a:prstGeom>
          </p:spPr>
          <p:txBody>
            <a:bodyPr wrap="none">
              <a:spAutoFit/>
            </a:bodyPr>
            <a:lstStyle/>
            <a:p>
              <a:pPr algn="r" defTabSz="889000">
                <a:lnSpc>
                  <a:spcPct val="90000"/>
                </a:lnSpc>
                <a:spcBef>
                  <a:spcPct val="0"/>
                </a:spcBef>
                <a:spcAft>
                  <a:spcPct val="35000"/>
                </a:spcAft>
              </a:pPr>
              <a:r>
                <a:rPr lang="fr-FR" b="1" dirty="0">
                  <a:solidFill>
                    <a:schemeClr val="bg1"/>
                  </a:solidFill>
                  <a:latin typeface="Arial" panose="020B0604020202020204" pitchFamily="34" charset="0"/>
                </a:rPr>
                <a:t>Sévère</a:t>
              </a:r>
            </a:p>
          </p:txBody>
        </p:sp>
        <p:sp>
          <p:nvSpPr>
            <p:cNvPr id="14" name="Rectangle: Rounded Corners 13"/>
            <p:cNvSpPr/>
            <p:nvPr/>
          </p:nvSpPr>
          <p:spPr>
            <a:xfrm>
              <a:off x="9424456" y="1332017"/>
              <a:ext cx="1537136" cy="4591026"/>
            </a:xfrm>
            <a:prstGeom prst="roundRect">
              <a:avLst>
                <a:gd name="adj" fmla="val 10000"/>
              </a:avLst>
            </a:prstGeom>
            <a:gradFill>
              <a:gsLst>
                <a:gs pos="0">
                  <a:schemeClr val="bg1">
                    <a:lumMod val="50000"/>
                  </a:schemeClr>
                </a:gs>
                <a:gs pos="100000">
                  <a:schemeClr val="bg1">
                    <a:lumMod val="50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366073" y="1328624"/>
              <a:ext cx="1595520" cy="590931"/>
            </a:xfrm>
            <a:prstGeom prst="rect">
              <a:avLst/>
            </a:prstGeom>
          </p:spPr>
          <p:txBody>
            <a:bodyPr wrap="square">
              <a:spAutoFit/>
            </a:bodyPr>
            <a:lstStyle/>
            <a:p>
              <a:pPr algn="r" defTabSz="711200">
                <a:lnSpc>
                  <a:spcPct val="90000"/>
                </a:lnSpc>
                <a:spcBef>
                  <a:spcPct val="0"/>
                </a:spcBef>
                <a:spcAft>
                  <a:spcPct val="35000"/>
                </a:spcAft>
              </a:pPr>
              <a:r>
                <a:rPr lang="fr-FR" b="1" dirty="0">
                  <a:solidFill>
                    <a:schemeClr val="bg1"/>
                  </a:solidFill>
                  <a:latin typeface="Arial" panose="020B0604020202020204" pitchFamily="34" charset="0"/>
                </a:rPr>
                <a:t>Très sévère – DMO / IMO</a:t>
              </a:r>
              <a:endParaRPr lang="fr-FR" b="1" baseline="30000" dirty="0">
                <a:solidFill>
                  <a:schemeClr val="bg1"/>
                </a:solidFill>
                <a:latin typeface="Arial" panose="020B0604020202020204" pitchFamily="34" charset="0"/>
                <a:cs typeface="Arial" panose="020B0604020202020204" pitchFamily="34" charset="0"/>
              </a:endParaRPr>
            </a:p>
          </p:txBody>
        </p:sp>
        <p:sp>
          <p:nvSpPr>
            <p:cNvPr id="170" name="Rounded Rectangle 169"/>
            <p:cNvSpPr/>
            <p:nvPr/>
          </p:nvSpPr>
          <p:spPr>
            <a:xfrm>
              <a:off x="9717765"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&gt; 8 × la normale</a:t>
              </a:r>
            </a:p>
          </p:txBody>
        </p:sp>
        <p:sp>
          <p:nvSpPr>
            <p:cNvPr id="171" name="Rounded Rectangle 170"/>
            <p:cNvSpPr/>
            <p:nvPr/>
          </p:nvSpPr>
          <p:spPr>
            <a:xfrm>
              <a:off x="9717765"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10 %</a:t>
              </a:r>
            </a:p>
          </p:txBody>
        </p:sp>
        <p:sp>
          <p:nvSpPr>
            <p:cNvPr id="172" name="Rounded Rectangle 171"/>
            <p:cNvSpPr/>
            <p:nvPr/>
          </p:nvSpPr>
          <p:spPr>
            <a:xfrm>
              <a:off x="9717765" y="5442236"/>
              <a:ext cx="2025861" cy="939092"/>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2 × la référence </a:t>
              </a:r>
              <a:r>
                <a:rPr dirty="0"/>
                <a:t/>
              </a:r>
              <a:br>
                <a:rPr dirty="0"/>
              </a:br>
              <a:r>
                <a:rPr lang="fr-FR" sz="1600" dirty="0">
                  <a:solidFill>
                    <a:schemeClr val="tx1"/>
                  </a:solidFill>
                </a:rPr>
                <a:t>au moment de la transplantation</a:t>
              </a:r>
            </a:p>
          </p:txBody>
        </p:sp>
        <p:sp>
          <p:nvSpPr>
            <p:cNvPr id="174" name="Rounded Rectangle 173"/>
            <p:cNvSpPr/>
            <p:nvPr/>
          </p:nvSpPr>
          <p:spPr>
            <a:xfrm>
              <a:off x="9717765" y="2682179"/>
              <a:ext cx="140422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8</a:t>
              </a:r>
              <a:r>
                <a:t/>
              </a:r>
              <a:br/>
              <a:r>
                <a:rPr lang="fr-FR" sz="1600" dirty="0">
                  <a:solidFill>
                    <a:schemeClr val="tx1"/>
                  </a:solidFill>
                </a:rPr>
                <a:t>≥ 136</a:t>
              </a:r>
            </a:p>
          </p:txBody>
        </p:sp>
        <p:sp>
          <p:nvSpPr>
            <p:cNvPr id="175" name="Rounded Rectangle 174"/>
            <p:cNvSpPr/>
            <p:nvPr/>
          </p:nvSpPr>
          <p:spPr>
            <a:xfrm>
              <a:off x="9717765"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N’importe quand</a:t>
              </a:r>
            </a:p>
          </p:txBody>
        </p:sp>
        <p:sp>
          <p:nvSpPr>
            <p:cNvPr id="19" name="Right Arrow 18"/>
            <p:cNvSpPr/>
            <p:nvPr/>
          </p:nvSpPr>
          <p:spPr>
            <a:xfrm>
              <a:off x="4291750"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6580396"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a:off x="886047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4" name="Picture 53">
            <a:hlinkClick r:id="" action="ppaction://customshow?id=2&amp;return=true"/>
          </p:cNvPr>
          <p:cNvPicPr>
            <a:picLocks noChangeAspect="1"/>
          </p:cNvPicPr>
          <p:nvPr/>
        </p:nvPicPr>
        <p:blipFill>
          <a:blip r:embed="rId2">
            <a:duotone>
              <a:schemeClr val="accent3">
                <a:shade val="45000"/>
                <a:satMod val="135000"/>
              </a:schemeClr>
              <a:prstClr val="white"/>
            </a:duotone>
          </a:blip>
          <a:stretch>
            <a:fillRect/>
          </a:stretch>
        </p:blipFill>
        <p:spPr>
          <a:xfrm>
            <a:off x="2615405" y="2086968"/>
            <a:ext cx="324000" cy="324000"/>
          </a:xfrm>
          <a:prstGeom prst="rect">
            <a:avLst/>
          </a:prstGeom>
        </p:spPr>
      </p:pic>
      <p:pic>
        <p:nvPicPr>
          <p:cNvPr id="50" name="Picture 49">
            <a:hlinkClick r:id="" action="ppaction://customshow?id=1&amp;return=true"/>
          </p:cNvPr>
          <p:cNvPicPr>
            <a:picLocks noChangeAspect="1"/>
          </p:cNvPicPr>
          <p:nvPr/>
        </p:nvPicPr>
        <p:blipFill>
          <a:blip r:embed="rId2">
            <a:duotone>
              <a:schemeClr val="accent3">
                <a:shade val="45000"/>
                <a:satMod val="135000"/>
              </a:schemeClr>
              <a:prstClr val="white"/>
            </a:duotone>
          </a:blip>
          <a:stretch>
            <a:fillRect/>
          </a:stretch>
        </p:blipFill>
        <p:spPr>
          <a:xfrm>
            <a:off x="173360" y="1295016"/>
            <a:ext cx="324000" cy="324000"/>
          </a:xfrm>
          <a:prstGeom prst="rect">
            <a:avLst/>
          </a:prstGeom>
        </p:spPr>
      </p:pic>
      <p:pic>
        <p:nvPicPr>
          <p:cNvPr id="51" name="Picture 50">
            <a:hlinkClick r:id="" action="ppaction://customshow?id=4&amp;return=true"/>
          </p:cNvPr>
          <p:cNvPicPr>
            <a:picLocks noChangeAspect="1"/>
          </p:cNvPicPr>
          <p:nvPr/>
        </p:nvPicPr>
        <p:blipFill>
          <a:blip r:embed="rId2">
            <a:duotone>
              <a:schemeClr val="accent3">
                <a:shade val="45000"/>
                <a:satMod val="135000"/>
              </a:schemeClr>
              <a:prstClr val="white"/>
            </a:duotone>
          </a:blip>
          <a:stretch>
            <a:fillRect/>
          </a:stretch>
        </p:blipFill>
        <p:spPr>
          <a:xfrm>
            <a:off x="11141790" y="1456690"/>
            <a:ext cx="324000" cy="324000"/>
          </a:xfrm>
          <a:prstGeom prst="rect">
            <a:avLst/>
          </a:prstGeom>
        </p:spPr>
      </p:pic>
      <p:pic>
        <p:nvPicPr>
          <p:cNvPr id="52" name="Picture 51">
            <a:hlinkClick r:id="" action="ppaction://customshow?id=3&amp;return=true"/>
          </p:cNvPr>
          <p:cNvPicPr>
            <a:picLocks noChangeAspect="1"/>
          </p:cNvPicPr>
          <p:nvPr/>
        </p:nvPicPr>
        <p:blipFill>
          <a:blip r:embed="rId2">
            <a:duotone>
              <a:schemeClr val="accent3">
                <a:shade val="45000"/>
                <a:satMod val="135000"/>
              </a:schemeClr>
              <a:prstClr val="white"/>
            </a:duotone>
          </a:blip>
          <a:stretch>
            <a:fillRect/>
          </a:stretch>
        </p:blipFill>
        <p:spPr>
          <a:xfrm>
            <a:off x="4564445" y="1805517"/>
            <a:ext cx="324000" cy="324000"/>
          </a:xfrm>
          <a:prstGeom prst="rect">
            <a:avLst/>
          </a:prstGeom>
        </p:spPr>
      </p:pic>
      <p:sp>
        <p:nvSpPr>
          <p:cNvPr id="67" name="Rectangle: Rounded Corners 48"/>
          <p:cNvSpPr/>
          <p:nvPr/>
        </p:nvSpPr>
        <p:spPr>
          <a:xfrm>
            <a:off x="7195443" y="1303498"/>
            <a:ext cx="1538382" cy="4591026"/>
          </a:xfrm>
          <a:prstGeom prst="roundRect">
            <a:avLst>
              <a:gd name="adj" fmla="val 10000"/>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8" name="Rectangle: Rounded Corners 110"/>
          <p:cNvSpPr/>
          <p:nvPr/>
        </p:nvSpPr>
        <p:spPr>
          <a:xfrm>
            <a:off x="7193876" y="1305256"/>
            <a:ext cx="1538382" cy="4591026"/>
          </a:xfrm>
          <a:prstGeom prst="roundRect">
            <a:avLst>
              <a:gd name="adj" fmla="val 10000"/>
            </a:avLst>
          </a:prstGeom>
          <a:solidFill>
            <a:schemeClr val="bg1">
              <a:lumMod val="7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6" name="Rectangle 75"/>
          <p:cNvSpPr/>
          <p:nvPr/>
        </p:nvSpPr>
        <p:spPr>
          <a:xfrm>
            <a:off x="7674997" y="1439410"/>
            <a:ext cx="941283" cy="341632"/>
          </a:xfrm>
          <a:prstGeom prst="rect">
            <a:avLst/>
          </a:prstGeom>
        </p:spPr>
        <p:txBody>
          <a:bodyPr wrap="none">
            <a:spAutoFit/>
          </a:bodyPr>
          <a:lstStyle/>
          <a:p>
            <a:pPr algn="r" defTabSz="889000">
              <a:lnSpc>
                <a:spcPct val="90000"/>
              </a:lnSpc>
              <a:spcBef>
                <a:spcPct val="0"/>
              </a:spcBef>
              <a:spcAft>
                <a:spcPct val="35000"/>
              </a:spcAft>
            </a:pPr>
            <a:r>
              <a:rPr lang="fr-FR" b="1" dirty="0">
                <a:solidFill>
                  <a:srgbClr val="7F7F7F"/>
                </a:solidFill>
                <a:latin typeface="Arial" panose="020B0604020202020204" pitchFamily="34" charset="0"/>
              </a:rPr>
              <a:t>Sévère</a:t>
            </a:r>
          </a:p>
        </p:txBody>
      </p:sp>
      <p:sp>
        <p:nvSpPr>
          <p:cNvPr id="84" name="Rounded Rectangle 83"/>
          <p:cNvSpPr/>
          <p:nvPr/>
        </p:nvSpPr>
        <p:spPr>
          <a:xfrm>
            <a:off x="7594843" y="4303355"/>
            <a:ext cx="1598338"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&gt; 5 et ≤ 8 </a:t>
            </a:r>
            <a:r>
              <a:t/>
            </a:r>
            <a:br/>
            <a:r>
              <a:rPr lang="fr-FR" sz="1600" dirty="0">
                <a:solidFill>
                  <a:schemeClr val="tx1"/>
                </a:solidFill>
              </a:rPr>
              <a:t>× la normale</a:t>
            </a:r>
          </a:p>
        </p:txBody>
      </p:sp>
      <p:sp>
        <p:nvSpPr>
          <p:cNvPr id="85" name="Rounded Rectangle 84"/>
          <p:cNvSpPr/>
          <p:nvPr/>
        </p:nvSpPr>
        <p:spPr>
          <a:xfrm>
            <a:off x="7594843" y="4941153"/>
            <a:ext cx="1598338"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500" b="1" dirty="0">
                <a:solidFill>
                  <a:srgbClr val="E60060"/>
                </a:solidFill>
              </a:rPr>
              <a:t>≥ 5 % et &lt; 10 %</a:t>
            </a:r>
          </a:p>
        </p:txBody>
      </p:sp>
      <p:sp>
        <p:nvSpPr>
          <p:cNvPr id="86" name="Rounded Rectangle 85"/>
          <p:cNvSpPr/>
          <p:nvPr/>
        </p:nvSpPr>
        <p:spPr>
          <a:xfrm>
            <a:off x="7594843" y="5442236"/>
            <a:ext cx="1884244" cy="939092"/>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dirty="0">
                <a:solidFill>
                  <a:schemeClr val="tx1"/>
                </a:solidFill>
              </a:rPr>
              <a:t>≥ 1,5 et &lt; 2 </a:t>
            </a:r>
            <a:r>
              <a:rPr dirty="0"/>
              <a:t/>
            </a:r>
            <a:br>
              <a:rPr dirty="0"/>
            </a:br>
            <a:r>
              <a:rPr lang="fr-FR" sz="1600" dirty="0">
                <a:solidFill>
                  <a:schemeClr val="tx1"/>
                </a:solidFill>
              </a:rPr>
              <a:t>× la référence au moment de la transplantation</a:t>
            </a:r>
          </a:p>
        </p:txBody>
      </p:sp>
      <p:sp>
        <p:nvSpPr>
          <p:cNvPr id="88" name="Rounded Rectangle 87"/>
          <p:cNvSpPr/>
          <p:nvPr/>
        </p:nvSpPr>
        <p:spPr>
          <a:xfrm>
            <a:off x="7594843" y="2682179"/>
            <a:ext cx="1598338"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E60060"/>
                </a:solidFill>
              </a:rPr>
              <a:t>≥ 5 et &lt; 8</a:t>
            </a:r>
            <a:r>
              <a:t/>
            </a:r>
            <a:br/>
            <a:r>
              <a:rPr lang="fr-FR" sz="1600" b="1" dirty="0">
                <a:solidFill>
                  <a:srgbClr val="E60060"/>
                </a:solidFill>
              </a:rPr>
              <a:t>≥ 85 et &lt; 136</a:t>
            </a:r>
          </a:p>
        </p:txBody>
      </p:sp>
      <p:sp>
        <p:nvSpPr>
          <p:cNvPr id="89" name="Rounded Rectangle 88"/>
          <p:cNvSpPr/>
          <p:nvPr/>
        </p:nvSpPr>
        <p:spPr>
          <a:xfrm>
            <a:off x="7594843" y="1914583"/>
            <a:ext cx="1598338"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 4 jours</a:t>
            </a:r>
          </a:p>
        </p:txBody>
      </p:sp>
      <p:sp>
        <p:nvSpPr>
          <p:cNvPr id="91" name="Rounded Rectangle 90"/>
          <p:cNvSpPr/>
          <p:nvPr/>
        </p:nvSpPr>
        <p:spPr>
          <a:xfrm>
            <a:off x="7594843" y="3501008"/>
            <a:ext cx="1598338"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Doublée en 48h</a:t>
            </a:r>
          </a:p>
        </p:txBody>
      </p:sp>
    </p:spTree>
    <p:extLst>
      <p:ext uri="{BB962C8B-B14F-4D97-AF65-F5344CB8AC3E}">
        <p14:creationId xmlns:p14="http://schemas.microsoft.com/office/powerpoint/2010/main" val="24525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a:t>Module 5 : Études de cas de MVO</a:t>
            </a:r>
          </a:p>
        </p:txBody>
      </p:sp>
    </p:spTree>
    <p:extLst>
      <p:ext uri="{BB962C8B-B14F-4D97-AF65-F5344CB8AC3E}">
        <p14:creationId xmlns:p14="http://schemas.microsoft.com/office/powerpoint/2010/main" val="2087188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Étude de cas du Dr Richardson</a:t>
            </a:r>
          </a:p>
        </p:txBody>
      </p:sp>
      <p:pic>
        <p:nvPicPr>
          <p:cNvPr id="4" name="Video 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78000" y="1268413"/>
            <a:ext cx="8636000" cy="4857750"/>
          </a:xfrm>
        </p:spPr>
      </p:pic>
      <p:sp>
        <p:nvSpPr>
          <p:cNvPr id="3" name="Text Placeholder 2"/>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901389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Critères de l’EBMT révisés pour le diagnostic de la MVO</a:t>
            </a:r>
          </a:p>
        </p:txBody>
      </p:sp>
      <p:sp>
        <p:nvSpPr>
          <p:cNvPr id="4" name="Text Placeholder 3"/>
          <p:cNvSpPr>
            <a:spLocks noGrp="1"/>
          </p:cNvSpPr>
          <p:nvPr>
            <p:ph type="body" sz="quarter" idx="10"/>
          </p:nvPr>
        </p:nvSpPr>
        <p:spPr/>
        <p:txBody>
          <a:bodyPr/>
          <a:lstStyle/>
          <a:p>
            <a:endParaRPr lang="fr-FR" dirty="0">
              <a:latin typeface="Arial" pitchFamily="34" charset="0"/>
              <a:cs typeface="Arial" pitchFamily="34" charset="0"/>
            </a:endParaRPr>
          </a:p>
          <a:p>
            <a:r>
              <a:rPr lang="fr-FR" dirty="0">
                <a:latin typeface="Arial" pitchFamily="34" charset="0"/>
              </a:rPr>
              <a:t>Mohty M et al. </a:t>
            </a:r>
            <a:r>
              <a:rPr lang="fr-FR" i="1" dirty="0">
                <a:latin typeface="Arial" panose="020B0604020202020204" pitchFamily="34" charset="0"/>
              </a:rPr>
              <a:t>Bone Marrow Transplant </a:t>
            </a:r>
            <a:r>
              <a:rPr lang="fr-FR" dirty="0">
                <a:latin typeface="Arial" pitchFamily="34" charset="0"/>
              </a:rPr>
              <a:t>2016;51:906–12</a:t>
            </a:r>
            <a:endParaRPr lang="fr-FR" dirty="0"/>
          </a:p>
        </p:txBody>
      </p:sp>
      <p:sp>
        <p:nvSpPr>
          <p:cNvPr id="3" name="Text Placeholder 2"/>
          <p:cNvSpPr>
            <a:spLocks noGrp="1"/>
          </p:cNvSpPr>
          <p:nvPr>
            <p:ph type="body" sz="quarter" idx="11"/>
          </p:nvPr>
        </p:nvSpPr>
        <p:spPr/>
        <p:txBody>
          <a:bodyPr/>
          <a:lstStyle/>
          <a:p>
            <a:r>
              <a:rPr lang="fr-FR"/>
              <a:t>*Hépatomégalie, ascite et baisse de vitesse ou inversion du flux portal.</a:t>
            </a:r>
            <a:endParaRPr lang="fr-FR" dirty="0">
              <a:latin typeface="Arial" pitchFamily="34" charset="0"/>
              <a:cs typeface="Arial" pitchFamily="34" charset="0"/>
            </a:endParaRPr>
          </a:p>
          <a:p>
            <a:r>
              <a:rPr lang="fr-FR" dirty="0">
                <a:latin typeface="Arial" pitchFamily="34" charset="0"/>
              </a:rPr>
              <a:t>EBMT, Groupe européen pour la transfusion sanguine et la greffe de moelle osseuse (European Society for Blood and Marrow Transplantation) ; GCSH, greffe de cellules souches hématopoïétiques ; MVO, maladie veino-occlusive</a:t>
            </a:r>
            <a:endParaRPr lang="fr-FR" dirty="0">
              <a:latin typeface="Arial" pitchFamily="34" charset="0"/>
              <a:cs typeface="Arial" pitchFamily="34" charset="0"/>
            </a:endParaRPr>
          </a:p>
        </p:txBody>
      </p:sp>
      <p:sp>
        <p:nvSpPr>
          <p:cNvPr id="7" name="Rectangle 6"/>
          <p:cNvSpPr/>
          <p:nvPr/>
        </p:nvSpPr>
        <p:spPr>
          <a:xfrm>
            <a:off x="5943050"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8" name="Rectangle 7"/>
          <p:cNvSpPr/>
          <p:nvPr/>
        </p:nvSpPr>
        <p:spPr>
          <a:xfrm>
            <a:off x="3003388"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9" name="TextBox 8"/>
          <p:cNvSpPr txBox="1"/>
          <p:nvPr/>
        </p:nvSpPr>
        <p:spPr>
          <a:xfrm>
            <a:off x="3360533" y="3486839"/>
            <a:ext cx="569387" cy="400110"/>
          </a:xfrm>
          <a:prstGeom prst="rect">
            <a:avLst/>
          </a:prstGeom>
          <a:noFill/>
        </p:spPr>
        <p:txBody>
          <a:bodyPr wrap="none" rtlCol="0">
            <a:spAutoFit/>
          </a:bodyPr>
          <a:lstStyle/>
          <a:p>
            <a:pPr algn="ctr"/>
            <a:r>
              <a:rPr lang="fr-FR" sz="2000" b="1" i="1" dirty="0">
                <a:solidFill>
                  <a:schemeClr val="bg1"/>
                </a:solidFill>
              </a:rPr>
              <a:t>OU</a:t>
            </a:r>
          </a:p>
        </p:txBody>
      </p:sp>
      <p:sp>
        <p:nvSpPr>
          <p:cNvPr id="10" name="Rectangle: Rounded Corners 9"/>
          <p:cNvSpPr/>
          <p:nvPr/>
        </p:nvSpPr>
        <p:spPr>
          <a:xfrm>
            <a:off x="935759" y="3182239"/>
            <a:ext cx="2311752" cy="1009313"/>
          </a:xfrm>
          <a:prstGeom prst="roundRect">
            <a:avLst/>
          </a:prstGeom>
          <a:solidFill>
            <a:sysClr val="window" lastClr="FFFF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1" name="Rectangle: Rounded Corners 10"/>
          <p:cNvSpPr/>
          <p:nvPr/>
        </p:nvSpPr>
        <p:spPr>
          <a:xfrm>
            <a:off x="4083147" y="3182239"/>
            <a:ext cx="2124000" cy="1009313"/>
          </a:xfrm>
          <a:prstGeom prst="roundRect">
            <a:avLst/>
          </a:prstGeom>
          <a:solidFill>
            <a:sysClr val="window" lastClr="FFFF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2" name="TextBox 11"/>
          <p:cNvSpPr txBox="1"/>
          <p:nvPr/>
        </p:nvSpPr>
        <p:spPr>
          <a:xfrm>
            <a:off x="4083148" y="3332951"/>
            <a:ext cx="2124000" cy="707886"/>
          </a:xfrm>
          <a:prstGeom prst="rect">
            <a:avLst/>
          </a:prstGeom>
          <a:noFill/>
        </p:spPr>
        <p:txBody>
          <a:bodyPr wrap="square" rtlCol="0">
            <a:spAutoFit/>
          </a:bodyPr>
          <a:lstStyle/>
          <a:p>
            <a:pPr algn="ctr"/>
            <a:r>
              <a:rPr lang="fr-FR" sz="2000" dirty="0"/>
              <a:t>MVO confirmée par histologie</a:t>
            </a:r>
          </a:p>
        </p:txBody>
      </p:sp>
      <p:sp>
        <p:nvSpPr>
          <p:cNvPr id="13" name="TextBox 12"/>
          <p:cNvSpPr txBox="1"/>
          <p:nvPr/>
        </p:nvSpPr>
        <p:spPr>
          <a:xfrm>
            <a:off x="950061" y="3332951"/>
            <a:ext cx="2305093" cy="707886"/>
          </a:xfrm>
          <a:prstGeom prst="rect">
            <a:avLst/>
          </a:prstGeom>
          <a:noFill/>
        </p:spPr>
        <p:txBody>
          <a:bodyPr wrap="square" rtlCol="0">
            <a:spAutoFit/>
          </a:bodyPr>
          <a:lstStyle/>
          <a:p>
            <a:pPr algn="ctr"/>
            <a:r>
              <a:rPr lang="fr-FR" sz="2000" dirty="0"/>
              <a:t>MVO classique au-delà du Jour 21</a:t>
            </a:r>
          </a:p>
        </p:txBody>
      </p:sp>
      <p:sp>
        <p:nvSpPr>
          <p:cNvPr id="14" name="TextBox 13"/>
          <p:cNvSpPr txBox="1"/>
          <p:nvPr/>
        </p:nvSpPr>
        <p:spPr>
          <a:xfrm>
            <a:off x="6326829" y="3486839"/>
            <a:ext cx="569387" cy="400110"/>
          </a:xfrm>
          <a:prstGeom prst="rect">
            <a:avLst/>
          </a:prstGeom>
          <a:noFill/>
        </p:spPr>
        <p:txBody>
          <a:bodyPr wrap="none" rtlCol="0">
            <a:spAutoFit/>
          </a:bodyPr>
          <a:lstStyle/>
          <a:p>
            <a:pPr algn="ctr"/>
            <a:r>
              <a:rPr lang="fr-FR" sz="2000" b="1" i="1" dirty="0">
                <a:solidFill>
                  <a:schemeClr val="bg1"/>
                </a:solidFill>
              </a:rPr>
              <a:t>OU</a:t>
            </a:r>
          </a:p>
        </p:txBody>
      </p:sp>
      <p:sp>
        <p:nvSpPr>
          <p:cNvPr id="15" name="Rectangle: Rounded Corners 14"/>
          <p:cNvSpPr/>
          <p:nvPr/>
        </p:nvSpPr>
        <p:spPr>
          <a:xfrm>
            <a:off x="7104112" y="1879856"/>
            <a:ext cx="3565236" cy="3831336"/>
          </a:xfrm>
          <a:prstGeom prst="roundRect">
            <a:avLst>
              <a:gd name="adj" fmla="val 7102"/>
            </a:avLst>
          </a:prstGeom>
          <a:solidFill>
            <a:sysClr val="window" lastClr="FFFF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6" name="TextBox 15"/>
          <p:cNvSpPr txBox="1"/>
          <p:nvPr/>
        </p:nvSpPr>
        <p:spPr>
          <a:xfrm>
            <a:off x="7308299" y="2048396"/>
            <a:ext cx="3156862" cy="707886"/>
          </a:xfrm>
          <a:prstGeom prst="rect">
            <a:avLst/>
          </a:prstGeom>
          <a:noFill/>
        </p:spPr>
        <p:txBody>
          <a:bodyPr wrap="square" rtlCol="0">
            <a:spAutoFit/>
          </a:bodyPr>
          <a:lstStyle/>
          <a:p>
            <a:r>
              <a:rPr lang="fr-FR" sz="2000" b="1" dirty="0"/>
              <a:t>Deux des critères suivants doivent être présents :</a:t>
            </a:r>
          </a:p>
        </p:txBody>
      </p:sp>
      <p:sp>
        <p:nvSpPr>
          <p:cNvPr id="17" name="TextBox 16"/>
          <p:cNvSpPr txBox="1"/>
          <p:nvPr/>
        </p:nvSpPr>
        <p:spPr>
          <a:xfrm>
            <a:off x="7220668" y="2873730"/>
            <a:ext cx="3448679" cy="1631216"/>
          </a:xfrm>
          <a:prstGeom prst="rect">
            <a:avLst/>
          </a:prstGeom>
          <a:noFill/>
        </p:spPr>
        <p:txBody>
          <a:bodyPr wrap="square" rtlCol="0">
            <a:spAutoFit/>
          </a:bodyPr>
          <a:lstStyle/>
          <a:p>
            <a:pPr marL="444500" indent="-355600">
              <a:buFont typeface="Arial" panose="020B0604020202020204" pitchFamily="34" charset="0"/>
              <a:buChar char="•"/>
            </a:pPr>
            <a:r>
              <a:rPr lang="fr-FR" sz="2000" dirty="0"/>
              <a:t>Bilirubine ≥ 2 mg/dl</a:t>
            </a:r>
            <a:endParaRPr lang="fr-FR" sz="2000" dirty="0">
              <a:cs typeface="Arial" panose="020B0604020202020204" pitchFamily="34" charset="0"/>
            </a:endParaRPr>
          </a:p>
          <a:p>
            <a:pPr marL="444500" indent="-355600">
              <a:buFont typeface="Arial" panose="020B0604020202020204" pitchFamily="34" charset="0"/>
              <a:buChar char="•"/>
            </a:pPr>
            <a:r>
              <a:rPr lang="fr-FR" sz="2000" dirty="0"/>
              <a:t>Hépatomégalie douloureuse</a:t>
            </a:r>
          </a:p>
          <a:p>
            <a:pPr marL="444500" indent="-355600">
              <a:buFont typeface="Arial" panose="020B0604020202020204" pitchFamily="34" charset="0"/>
              <a:buChar char="•"/>
            </a:pPr>
            <a:r>
              <a:rPr lang="fr-FR" sz="2000" dirty="0"/>
              <a:t>Prise de poids &gt; 5%</a:t>
            </a:r>
          </a:p>
          <a:p>
            <a:pPr marL="444500" indent="-355600">
              <a:buFont typeface="Arial" panose="020B0604020202020204" pitchFamily="34" charset="0"/>
              <a:buChar char="•"/>
            </a:pPr>
            <a:r>
              <a:rPr lang="fr-FR" sz="2000" dirty="0"/>
              <a:t>Ascite</a:t>
            </a:r>
          </a:p>
        </p:txBody>
      </p:sp>
      <p:sp>
        <p:nvSpPr>
          <p:cNvPr id="18" name="TextBox 17"/>
          <p:cNvSpPr txBox="1"/>
          <p:nvPr/>
        </p:nvSpPr>
        <p:spPr>
          <a:xfrm>
            <a:off x="7104112" y="4757931"/>
            <a:ext cx="3565236" cy="1015663"/>
          </a:xfrm>
          <a:prstGeom prst="rect">
            <a:avLst/>
          </a:prstGeom>
          <a:noFill/>
        </p:spPr>
        <p:txBody>
          <a:bodyPr wrap="square" rtlCol="0">
            <a:spAutoFit/>
          </a:bodyPr>
          <a:lstStyle/>
          <a:p>
            <a:pPr algn="ctr"/>
            <a:r>
              <a:rPr lang="fr-FR" sz="2000" dirty="0"/>
              <a:t>Preuve hémodynamique et/ou échographique* de MVO</a:t>
            </a:r>
          </a:p>
        </p:txBody>
      </p:sp>
      <p:sp>
        <p:nvSpPr>
          <p:cNvPr id="20" name="Rectangle: Rounded Corners 19"/>
          <p:cNvSpPr/>
          <p:nvPr/>
        </p:nvSpPr>
        <p:spPr>
          <a:xfrm>
            <a:off x="1847528" y="4570915"/>
            <a:ext cx="3763032" cy="801450"/>
          </a:xfrm>
          <a:prstGeom prst="round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b="1" kern="0" dirty="0">
                <a:solidFill>
                  <a:schemeClr val="bg1"/>
                </a:solidFill>
                <a:latin typeface="Arial" panose="020B0604020202020204" pitchFamily="34" charset="0"/>
              </a:rPr>
              <a:t>Critères de Baltimore modifiés pour inclure la MVO à déclenchement tardif</a:t>
            </a:r>
          </a:p>
        </p:txBody>
      </p:sp>
      <p:sp>
        <p:nvSpPr>
          <p:cNvPr id="22" name="Rectangle 21"/>
          <p:cNvSpPr/>
          <p:nvPr/>
        </p:nvSpPr>
        <p:spPr>
          <a:xfrm>
            <a:off x="8320836" y="4365104"/>
            <a:ext cx="1131788" cy="598753"/>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23" name="TextBox 22"/>
          <p:cNvSpPr txBox="1"/>
          <p:nvPr/>
        </p:nvSpPr>
        <p:spPr>
          <a:xfrm>
            <a:off x="8440878" y="4469050"/>
            <a:ext cx="891704" cy="400110"/>
          </a:xfrm>
          <a:prstGeom prst="rect">
            <a:avLst/>
          </a:prstGeom>
          <a:noFill/>
        </p:spPr>
        <p:txBody>
          <a:bodyPr wrap="square" rtlCol="0">
            <a:spAutoFit/>
          </a:bodyPr>
          <a:lstStyle/>
          <a:p>
            <a:pPr algn="ctr"/>
            <a:r>
              <a:rPr lang="fr-FR" sz="2000" b="1" i="1" dirty="0">
                <a:solidFill>
                  <a:schemeClr val="bg1"/>
                </a:solidFill>
              </a:rPr>
              <a:t>ET</a:t>
            </a:r>
          </a:p>
        </p:txBody>
      </p:sp>
      <p:sp>
        <p:nvSpPr>
          <p:cNvPr id="29" name="Rectangle: Rounded Corners 28"/>
          <p:cNvSpPr/>
          <p:nvPr/>
        </p:nvSpPr>
        <p:spPr>
          <a:xfrm>
            <a:off x="7662993" y="3226629"/>
            <a:ext cx="2644971" cy="1210483"/>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p:cNvSpPr/>
          <p:nvPr/>
        </p:nvSpPr>
        <p:spPr>
          <a:xfrm>
            <a:off x="4367808" y="1377613"/>
            <a:ext cx="3384376" cy="470306"/>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8"/>
          <p:cNvSpPr/>
          <p:nvPr/>
        </p:nvSpPr>
        <p:spPr>
          <a:xfrm>
            <a:off x="7220668" y="5093638"/>
            <a:ext cx="3332123" cy="617554"/>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96688" y="1409551"/>
            <a:ext cx="8280920" cy="461665"/>
          </a:xfrm>
          <a:prstGeom prst="rect">
            <a:avLst/>
          </a:prstGeom>
          <a:noFill/>
          <a:ln>
            <a:noFill/>
          </a:ln>
        </p:spPr>
        <p:txBody>
          <a:bodyPr wrap="square" rtlCol="0">
            <a:spAutoFit/>
          </a:bodyPr>
          <a:lstStyle/>
          <a:p>
            <a:r>
              <a:rPr lang="fr-FR" sz="2400" b="1" dirty="0">
                <a:solidFill>
                  <a:schemeClr val="accent1"/>
                </a:solidFill>
              </a:rPr>
              <a:t> VOD à déclenchement tardif</a:t>
            </a:r>
            <a:r>
              <a:rPr lang="fr-FR" dirty="0"/>
              <a:t> </a:t>
            </a:r>
            <a:r>
              <a:rPr lang="fr-FR" sz="2400" dirty="0">
                <a:latin typeface="Arial" panose="020B0604020202020204" pitchFamily="34" charset="0"/>
                <a:cs typeface="Arial" panose="020B0604020202020204" pitchFamily="34" charset="0"/>
              </a:rPr>
              <a:t>&gt; 21 jours après la GCSH</a:t>
            </a:r>
          </a:p>
        </p:txBody>
      </p:sp>
    </p:spTree>
    <p:extLst>
      <p:ext uri="{BB962C8B-B14F-4D97-AF65-F5344CB8AC3E}">
        <p14:creationId xmlns:p14="http://schemas.microsoft.com/office/powerpoint/2010/main" val="120410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Critères de l’EBMT révisés pour le diagnostic de la MVO</a:t>
            </a:r>
          </a:p>
        </p:txBody>
      </p:sp>
      <p:sp>
        <p:nvSpPr>
          <p:cNvPr id="4" name="Text Placeholder 3"/>
          <p:cNvSpPr>
            <a:spLocks noGrp="1"/>
          </p:cNvSpPr>
          <p:nvPr>
            <p:ph type="body" sz="quarter" idx="10"/>
          </p:nvPr>
        </p:nvSpPr>
        <p:spPr/>
        <p:txBody>
          <a:bodyPr/>
          <a:lstStyle/>
          <a:p>
            <a:endParaRPr lang="fr-FR" dirty="0">
              <a:latin typeface="Arial" pitchFamily="34" charset="0"/>
              <a:cs typeface="Arial" pitchFamily="34" charset="0"/>
            </a:endParaRPr>
          </a:p>
          <a:p>
            <a:r>
              <a:rPr lang="fr-FR" dirty="0">
                <a:latin typeface="Arial" pitchFamily="34" charset="0"/>
              </a:rPr>
              <a:t>Mohty M et al. </a:t>
            </a:r>
            <a:r>
              <a:rPr lang="fr-FR" i="1" dirty="0">
                <a:latin typeface="Arial" panose="020B0604020202020204" pitchFamily="34" charset="0"/>
              </a:rPr>
              <a:t>Bone Marrow Transplant </a:t>
            </a:r>
            <a:r>
              <a:rPr lang="fr-FR" dirty="0">
                <a:latin typeface="Arial" pitchFamily="34" charset="0"/>
              </a:rPr>
              <a:t>2016;51:906–12</a:t>
            </a:r>
            <a:endParaRPr lang="fr-FR" dirty="0"/>
          </a:p>
        </p:txBody>
      </p:sp>
      <p:sp>
        <p:nvSpPr>
          <p:cNvPr id="3" name="Text Placeholder 2"/>
          <p:cNvSpPr>
            <a:spLocks noGrp="1"/>
          </p:cNvSpPr>
          <p:nvPr>
            <p:ph type="body" sz="quarter" idx="11"/>
          </p:nvPr>
        </p:nvSpPr>
        <p:spPr/>
        <p:txBody>
          <a:bodyPr/>
          <a:lstStyle/>
          <a:p>
            <a:r>
              <a:rPr lang="fr-FR" dirty="0">
                <a:latin typeface="Arial" pitchFamily="34" charset="0"/>
              </a:rPr>
              <a:t>EBMT, Groupe européen pour la transfusion sanguine et la greffe de moelle osseuse (European Society for Blood and Marrow Transplantation) ; GCSH, greffe de cellules souches hématopoïétiques ; MVO, maladie veino-occlusive</a:t>
            </a:r>
            <a:endParaRPr lang="fr-FR" dirty="0"/>
          </a:p>
        </p:txBody>
      </p:sp>
      <p:sp>
        <p:nvSpPr>
          <p:cNvPr id="7" name="Rectangle: Rounded Corners 6"/>
          <p:cNvSpPr/>
          <p:nvPr/>
        </p:nvSpPr>
        <p:spPr>
          <a:xfrm>
            <a:off x="2454605" y="2411528"/>
            <a:ext cx="7137379" cy="2600223"/>
          </a:xfrm>
          <a:prstGeom prst="roundRect">
            <a:avLst>
              <a:gd name="adj" fmla="val 2882"/>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8" name="TextBox 7"/>
          <p:cNvSpPr txBox="1"/>
          <p:nvPr/>
        </p:nvSpPr>
        <p:spPr>
          <a:xfrm>
            <a:off x="2884275" y="3322721"/>
            <a:ext cx="1531746" cy="707886"/>
          </a:xfrm>
          <a:prstGeom prst="rect">
            <a:avLst/>
          </a:prstGeom>
          <a:noFill/>
        </p:spPr>
        <p:txBody>
          <a:bodyPr wrap="square" rtlCol="0">
            <a:spAutoFit/>
          </a:bodyPr>
          <a:lstStyle/>
          <a:p>
            <a:pPr algn="ctr"/>
            <a:r>
              <a:rPr lang="fr-FR" sz="2000" dirty="0">
                <a:latin typeface="Arial" panose="020B0604020202020204" pitchFamily="34" charset="0"/>
              </a:rPr>
              <a:t>Bilirubine </a:t>
            </a:r>
          </a:p>
          <a:p>
            <a:pPr algn="ctr"/>
            <a:r>
              <a:rPr lang="fr-FR" sz="2000" dirty="0">
                <a:latin typeface="Arial" panose="020B0604020202020204" pitchFamily="34" charset="0"/>
              </a:rPr>
              <a:t>≥ 2 mg/dl</a:t>
            </a:r>
            <a:endParaRPr lang="fr-FR" sz="2000" dirty="0">
              <a:latin typeface="Arial" panose="020B0604020202020204" pitchFamily="34" charset="0"/>
              <a:cs typeface="Arial" panose="020B0604020202020204" pitchFamily="34" charset="0"/>
            </a:endParaRPr>
          </a:p>
        </p:txBody>
      </p:sp>
      <p:sp>
        <p:nvSpPr>
          <p:cNvPr id="9" name="TextBox 8"/>
          <p:cNvSpPr txBox="1"/>
          <p:nvPr/>
        </p:nvSpPr>
        <p:spPr>
          <a:xfrm>
            <a:off x="5911543" y="2411528"/>
            <a:ext cx="3514242" cy="1015663"/>
          </a:xfrm>
          <a:prstGeom prst="rect">
            <a:avLst/>
          </a:prstGeom>
          <a:noFill/>
        </p:spPr>
        <p:txBody>
          <a:bodyPr wrap="square" rtlCol="0">
            <a:spAutoFit/>
          </a:bodyPr>
          <a:lstStyle/>
          <a:p>
            <a:pPr algn="ctr"/>
            <a:endParaRPr lang="fr-FR" sz="2000" b="1" dirty="0">
              <a:latin typeface="Arial" panose="020B0604020202020204" pitchFamily="34" charset="0"/>
              <a:cs typeface="Arial" panose="020B0604020202020204" pitchFamily="34" charset="0"/>
            </a:endParaRPr>
          </a:p>
          <a:p>
            <a:r>
              <a:rPr lang="fr-FR" sz="2000" b="1" dirty="0">
                <a:latin typeface="Arial" panose="020B0604020202020204" pitchFamily="34" charset="0"/>
              </a:rPr>
              <a:t>Deux des critères suivants </a:t>
            </a:r>
            <a:r>
              <a:t/>
            </a:r>
            <a:br/>
            <a:r>
              <a:rPr lang="fr-FR" sz="2000" b="1" dirty="0">
                <a:latin typeface="Arial" panose="020B0604020202020204" pitchFamily="34" charset="0"/>
              </a:rPr>
              <a:t>doivent être présents :</a:t>
            </a:r>
          </a:p>
        </p:txBody>
      </p:sp>
      <p:sp>
        <p:nvSpPr>
          <p:cNvPr id="10" name="TextBox 9"/>
          <p:cNvSpPr txBox="1"/>
          <p:nvPr/>
        </p:nvSpPr>
        <p:spPr>
          <a:xfrm>
            <a:off x="5939051" y="3544152"/>
            <a:ext cx="3652933" cy="1015663"/>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panose="020B0604020202020204" pitchFamily="34" charset="0"/>
              </a:rPr>
              <a:t>Hépatomégalie douloureuse</a:t>
            </a:r>
          </a:p>
          <a:p>
            <a:pPr marL="342900" indent="-342900">
              <a:buFont typeface="Arial" panose="020B0604020202020204" pitchFamily="34" charset="0"/>
              <a:buChar char="•"/>
            </a:pPr>
            <a:r>
              <a:rPr lang="fr-FR" sz="2000" dirty="0">
                <a:latin typeface="Arial" panose="020B0604020202020204" pitchFamily="34" charset="0"/>
              </a:rPr>
              <a:t>Prise de poids &gt; 5%</a:t>
            </a:r>
          </a:p>
          <a:p>
            <a:pPr marL="342900" indent="-342900">
              <a:buFont typeface="Arial" panose="020B0604020202020204" pitchFamily="34" charset="0"/>
              <a:buChar char="•"/>
            </a:pPr>
            <a:r>
              <a:rPr lang="fr-FR" sz="2000" dirty="0">
                <a:latin typeface="Arial" panose="020B0604020202020204" pitchFamily="34" charset="0"/>
              </a:rPr>
              <a:t>Ascite</a:t>
            </a:r>
          </a:p>
        </p:txBody>
      </p:sp>
      <p:sp>
        <p:nvSpPr>
          <p:cNvPr id="11" name="Rectangle 10"/>
          <p:cNvSpPr/>
          <p:nvPr/>
        </p:nvSpPr>
        <p:spPr>
          <a:xfrm>
            <a:off x="4479688" y="337831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12" name="TextBox 11"/>
          <p:cNvSpPr txBox="1"/>
          <p:nvPr/>
        </p:nvSpPr>
        <p:spPr>
          <a:xfrm>
            <a:off x="4553258" y="3474288"/>
            <a:ext cx="994551" cy="400110"/>
          </a:xfrm>
          <a:prstGeom prst="rect">
            <a:avLst/>
          </a:prstGeom>
          <a:noFill/>
        </p:spPr>
        <p:txBody>
          <a:bodyPr wrap="square" rtlCol="0">
            <a:spAutoFit/>
          </a:bodyPr>
          <a:lstStyle/>
          <a:p>
            <a:pPr algn="ctr"/>
            <a:r>
              <a:rPr lang="fr-FR" sz="2000" b="1" i="1" dirty="0">
                <a:solidFill>
                  <a:schemeClr val="bg1"/>
                </a:solidFill>
                <a:latin typeface="Arial" panose="020B0604020202020204" pitchFamily="34" charset="0"/>
              </a:rPr>
              <a:t>ET</a:t>
            </a:r>
          </a:p>
        </p:txBody>
      </p:sp>
      <p:sp>
        <p:nvSpPr>
          <p:cNvPr id="16" name="Rectangle: Rounded Corners 15"/>
          <p:cNvSpPr/>
          <p:nvPr/>
        </p:nvSpPr>
        <p:spPr>
          <a:xfrm>
            <a:off x="3431704" y="5123483"/>
            <a:ext cx="5288720" cy="741936"/>
          </a:xfrm>
          <a:prstGeom prst="roundRect">
            <a:avLst>
              <a:gd name="adj" fmla="val 6250"/>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b="1" kern="0">
                <a:solidFill>
                  <a:schemeClr val="bg1"/>
                </a:solidFill>
                <a:latin typeface="Arial" panose="020B0604020202020204" pitchFamily="34" charset="0"/>
              </a:rPr>
              <a:t>Pas de modification par rapport aux critères de Baltimore</a:t>
            </a:r>
            <a:endParaRPr lang="fr-FR" b="1" kern="0" dirty="0">
              <a:solidFill>
                <a:schemeClr val="bg1"/>
              </a:solidFill>
              <a:latin typeface="Arial" panose="020B0604020202020204" pitchFamily="34" charset="0"/>
              <a:cs typeface="Arial" panose="020B0604020202020204" pitchFamily="34" charset="0"/>
            </a:endParaRPr>
          </a:p>
        </p:txBody>
      </p:sp>
      <p:sp>
        <p:nvSpPr>
          <p:cNvPr id="19" name="Rectangle: Rounded Corners 18"/>
          <p:cNvSpPr/>
          <p:nvPr/>
        </p:nvSpPr>
        <p:spPr>
          <a:xfrm>
            <a:off x="6240016" y="3874398"/>
            <a:ext cx="2592288" cy="685417"/>
          </a:xfrm>
          <a:prstGeom prst="round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91344" y="1409551"/>
            <a:ext cx="8928992" cy="461665"/>
          </a:xfrm>
          <a:prstGeom prst="rect">
            <a:avLst/>
          </a:prstGeom>
          <a:noFill/>
          <a:ln>
            <a:noFill/>
          </a:ln>
        </p:spPr>
        <p:txBody>
          <a:bodyPr wrap="square" rtlCol="0">
            <a:spAutoFit/>
          </a:bodyPr>
          <a:lstStyle/>
          <a:p>
            <a:r>
              <a:rPr lang="fr-FR" sz="2400" b="1" dirty="0">
                <a:solidFill>
                  <a:schemeClr val="accent1"/>
                </a:solidFill>
                <a:latin typeface="Arial" panose="020B0604020202020204" pitchFamily="34" charset="0"/>
              </a:rPr>
              <a:t>MVO classique</a:t>
            </a:r>
            <a:r>
              <a:rPr lang="fr-FR" dirty="0"/>
              <a:t> </a:t>
            </a:r>
            <a:r>
              <a:rPr lang="fr-FR" sz="2400" dirty="0">
                <a:latin typeface="Arial" panose="020B0604020202020204" pitchFamily="34" charset="0"/>
                <a:cs typeface="Arial" panose="020B0604020202020204" pitchFamily="34" charset="0"/>
              </a:rPr>
              <a:t>dans les 21 premiers jours suivant la GCSH</a:t>
            </a:r>
          </a:p>
        </p:txBody>
      </p:sp>
    </p:spTree>
    <p:extLst>
      <p:ext uri="{BB962C8B-B14F-4D97-AF65-F5344CB8AC3E}">
        <p14:creationId xmlns:p14="http://schemas.microsoft.com/office/powerpoint/2010/main" val="3659331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Critères de l’EBMT révisés pour les scores de sévérité </a:t>
            </a:r>
            <a:br>
              <a:rPr lang="fr-FR" dirty="0"/>
            </a:br>
            <a:r>
              <a:rPr lang="fr-FR" dirty="0"/>
              <a:t>de la MVO</a:t>
            </a:r>
          </a:p>
        </p:txBody>
      </p:sp>
      <p:sp>
        <p:nvSpPr>
          <p:cNvPr id="3" name="Content Placeholder 2"/>
          <p:cNvSpPr>
            <a:spLocks noGrp="1"/>
          </p:cNvSpPr>
          <p:nvPr>
            <p:ph idx="1"/>
          </p:nvPr>
        </p:nvSpPr>
        <p:spPr/>
        <p:txBody>
          <a:bodyPr>
            <a:normAutofit/>
          </a:bodyPr>
          <a:lstStyle/>
          <a:p>
            <a:r>
              <a:rPr lang="fr-FR"/>
              <a:t>Les patients appartiennent à la catégorie dans laquelle ils satisfont à au moins deux critères. Si les patients satisfont à au moins deux critères de deux catégories différentes, ils doivent être repris dans la catégorie la plus sévère</a:t>
            </a:r>
          </a:p>
          <a:p>
            <a:r>
              <a:rPr lang="fr-FR"/>
              <a:t>Une prise de poids des patients comprise entre ⩾ 5 % et &lt; 10 % est considérée par défaut comme un critère de SOS/MVO sévère ; toutefois, si les patients ne satisfont à aucun autre critère de SOS/MVO sévère, une prise de poids comprise entre ⩾ 5 % et &lt; 10 %  est alors considérée comme un critère de SOS/MVO modéré(e)</a:t>
            </a:r>
          </a:p>
        </p:txBody>
      </p:sp>
      <p:sp>
        <p:nvSpPr>
          <p:cNvPr id="6" name="Text Placeholder 5"/>
          <p:cNvSpPr>
            <a:spLocks noGrp="1"/>
          </p:cNvSpPr>
          <p:nvPr>
            <p:ph type="body" sz="quarter" idx="10"/>
          </p:nvPr>
        </p:nvSpPr>
        <p:spPr/>
        <p:txBody>
          <a:bodyPr/>
          <a:lstStyle/>
          <a:p>
            <a:r>
              <a:rPr lang="fr-FR"/>
              <a:t>Mohty M et al. </a:t>
            </a:r>
            <a:r>
              <a:rPr lang="fr-FR" i="1" dirty="0"/>
              <a:t>Bone Marrow Transplant </a:t>
            </a:r>
            <a:r>
              <a:rPr lang="fr-FR"/>
              <a:t>2016;51:906–12</a:t>
            </a:r>
            <a:endParaRPr lang="fr-FR" dirty="0"/>
          </a:p>
        </p:txBody>
      </p:sp>
      <p:sp>
        <p:nvSpPr>
          <p:cNvPr id="7" name="Text Placeholder 6"/>
          <p:cNvSpPr>
            <a:spLocks noGrp="1"/>
          </p:cNvSpPr>
          <p:nvPr>
            <p:ph type="body" sz="quarter" idx="11"/>
          </p:nvPr>
        </p:nvSpPr>
        <p:spPr/>
        <p:txBody>
          <a:bodyPr/>
          <a:lstStyle/>
          <a:p>
            <a:r>
              <a:rPr lang="fr-FR"/>
              <a:t>EBMT, Groupe européen pour la transfusion sanguine et la greffe de moelle osseuse (European Society for Blood and Marrow Transplantation) ; GCSH, greffe de cellules souches hématopoïétiques ; MVO, maladie veino-occlusive</a:t>
            </a:r>
            <a:endParaRPr lang="fr-FR" dirty="0">
              <a:latin typeface="Arial" pitchFamily="34" charset="0"/>
              <a:cs typeface="Arial" pitchFamily="34" charset="0"/>
            </a:endParaRPr>
          </a:p>
        </p:txBody>
      </p:sp>
    </p:spTree>
    <p:extLst>
      <p:ext uri="{BB962C8B-B14F-4D97-AF65-F5344CB8AC3E}">
        <p14:creationId xmlns:p14="http://schemas.microsoft.com/office/powerpoint/2010/main" val="2485420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Critères de l’EBMT révisés pour les scores de sévérité </a:t>
            </a:r>
            <a:br>
              <a:rPr lang="fr-FR" dirty="0"/>
            </a:br>
            <a:r>
              <a:rPr lang="fr-FR" dirty="0"/>
              <a:t>de la MVO</a:t>
            </a:r>
          </a:p>
        </p:txBody>
      </p:sp>
      <p:sp>
        <p:nvSpPr>
          <p:cNvPr id="6" name="Text Placeholder 5"/>
          <p:cNvSpPr>
            <a:spLocks noGrp="1"/>
          </p:cNvSpPr>
          <p:nvPr>
            <p:ph type="body" sz="quarter" idx="10"/>
          </p:nvPr>
        </p:nvSpPr>
        <p:spPr/>
        <p:txBody>
          <a:bodyPr/>
          <a:lstStyle/>
          <a:p>
            <a:r>
              <a:rPr lang="fr-FR"/>
              <a:t>Mohty M et al. </a:t>
            </a:r>
            <a:r>
              <a:rPr lang="fr-FR" i="1" dirty="0"/>
              <a:t>Bone Marrow Transplant </a:t>
            </a:r>
            <a:r>
              <a:rPr lang="fr-FR"/>
              <a:t>2016;51:906–12</a:t>
            </a:r>
            <a:endParaRPr lang="fr-FR" dirty="0"/>
          </a:p>
        </p:txBody>
      </p:sp>
      <p:sp>
        <p:nvSpPr>
          <p:cNvPr id="7" name="Text Placeholder 6"/>
          <p:cNvSpPr>
            <a:spLocks noGrp="1"/>
          </p:cNvSpPr>
          <p:nvPr>
            <p:ph type="body" sz="quarter" idx="11"/>
          </p:nvPr>
        </p:nvSpPr>
        <p:spPr/>
        <p:txBody>
          <a:bodyPr/>
          <a:lstStyle/>
          <a:p>
            <a:r>
              <a:rPr lang="fr-FR"/>
              <a:t>EBMT, Groupe européen pour la transfusion sanguine et la greffe de moelle osseuse (European Society for Blood and Marrow Transplantation) ; GCSH, greffe de cellules souches hématopoïétiques ; MVO, maladie veino-occlusive</a:t>
            </a:r>
            <a:endParaRPr lang="fr-FR"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2400" b="1" dirty="0"/>
              <a:t>Léger ou modéré</a:t>
            </a:r>
          </a:p>
          <a:p>
            <a:pPr algn="ctr"/>
            <a:endParaRPr lang="fr-FR" sz="2400" b="1" dirty="0"/>
          </a:p>
          <a:p>
            <a:pPr algn="ctr"/>
            <a:r>
              <a:rPr lang="fr-FR" sz="2400" dirty="0"/>
              <a:t>En présence d’au moins deux facteurs de risque de SOS/MVO, </a:t>
            </a:r>
            <a:br>
              <a:rPr lang="fr-FR" sz="2400" dirty="0"/>
            </a:br>
            <a:r>
              <a:rPr lang="fr-FR" sz="2400" dirty="0"/>
              <a:t>les patients doivent être repris dans la catégorie supérieure</a:t>
            </a:r>
          </a:p>
        </p:txBody>
      </p:sp>
    </p:spTree>
    <p:extLst>
      <p:ext uri="{BB962C8B-B14F-4D97-AF65-F5344CB8AC3E}">
        <p14:creationId xmlns:p14="http://schemas.microsoft.com/office/powerpoint/2010/main" val="3901789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Critères de l’EBMT révisés pour les scores de sévérité </a:t>
            </a:r>
            <a:br>
              <a:rPr lang="fr-FR" dirty="0"/>
            </a:br>
            <a:r>
              <a:rPr lang="fr-FR" dirty="0"/>
              <a:t>de la MVO</a:t>
            </a:r>
          </a:p>
        </p:txBody>
      </p:sp>
      <p:sp>
        <p:nvSpPr>
          <p:cNvPr id="6" name="Text Placeholder 5"/>
          <p:cNvSpPr>
            <a:spLocks noGrp="1"/>
          </p:cNvSpPr>
          <p:nvPr>
            <p:ph type="body" sz="quarter" idx="10"/>
          </p:nvPr>
        </p:nvSpPr>
        <p:spPr/>
        <p:txBody>
          <a:bodyPr/>
          <a:lstStyle/>
          <a:p>
            <a:r>
              <a:rPr lang="fr-FR"/>
              <a:t>Mohty M et al. </a:t>
            </a:r>
            <a:r>
              <a:rPr lang="fr-FR" i="1" dirty="0"/>
              <a:t>Bone Marrow Transplant </a:t>
            </a:r>
            <a:r>
              <a:rPr lang="fr-FR"/>
              <a:t>2016;51:906–12</a:t>
            </a:r>
            <a:endParaRPr lang="fr-FR" dirty="0"/>
          </a:p>
        </p:txBody>
      </p:sp>
      <p:sp>
        <p:nvSpPr>
          <p:cNvPr id="7" name="Text Placeholder 6"/>
          <p:cNvSpPr>
            <a:spLocks noGrp="1"/>
          </p:cNvSpPr>
          <p:nvPr>
            <p:ph type="body" sz="quarter" idx="11"/>
          </p:nvPr>
        </p:nvSpPr>
        <p:spPr/>
        <p:txBody>
          <a:bodyPr/>
          <a:lstStyle/>
          <a:p>
            <a:r>
              <a:rPr lang="fr-FR"/>
              <a:t>EBMT, Groupe européen pour la transfusion sanguine et la greffe de moelle osseuse (European Society for Blood and Marrow Transplantation) ; DMO / IMO, défaillance multi-organique / insuffisance multi-organique ; MVO, maladie veino-occlusive</a:t>
            </a:r>
            <a:endParaRPr lang="fr-FR"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2400" b="1" dirty="0">
                <a:solidFill>
                  <a:srgbClr val="000000"/>
                </a:solidFill>
              </a:rPr>
              <a:t>Très sévère – DMO / IMO</a:t>
            </a:r>
          </a:p>
          <a:p>
            <a:pPr algn="ctr"/>
            <a:endParaRPr lang="fr-FR" sz="2400" b="1" dirty="0">
              <a:solidFill>
                <a:srgbClr val="000000"/>
              </a:solidFill>
            </a:endParaRPr>
          </a:p>
          <a:p>
            <a:pPr algn="ctr"/>
            <a:r>
              <a:rPr lang="fr-FR" sz="2400" dirty="0"/>
              <a:t>Les patients présentant une DMO / IMO doivent être classés dans </a:t>
            </a:r>
            <a:br>
              <a:rPr lang="fr-FR" sz="2400" dirty="0"/>
            </a:br>
            <a:r>
              <a:rPr lang="fr-FR" sz="2400" dirty="0"/>
              <a:t>la catégorie très sévère</a:t>
            </a:r>
          </a:p>
        </p:txBody>
      </p:sp>
    </p:spTree>
    <p:extLst>
      <p:ext uri="{BB962C8B-B14F-4D97-AF65-F5344CB8AC3E}">
        <p14:creationId xmlns:p14="http://schemas.microsoft.com/office/powerpoint/2010/main" val="1997815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Critères de l’EBMT révisés pour les scores de sévérité </a:t>
            </a:r>
            <a:br>
              <a:rPr lang="fr-FR" dirty="0"/>
            </a:br>
            <a:r>
              <a:rPr lang="fr-FR" dirty="0"/>
              <a:t>de la MVO</a:t>
            </a:r>
          </a:p>
        </p:txBody>
      </p:sp>
      <p:sp>
        <p:nvSpPr>
          <p:cNvPr id="6" name="Text Placeholder 5"/>
          <p:cNvSpPr>
            <a:spLocks noGrp="1"/>
          </p:cNvSpPr>
          <p:nvPr>
            <p:ph type="body" sz="quarter" idx="10"/>
          </p:nvPr>
        </p:nvSpPr>
        <p:spPr/>
        <p:txBody>
          <a:bodyPr/>
          <a:lstStyle/>
          <a:p>
            <a:r>
              <a:rPr lang="fr-FR"/>
              <a:t>Mohty M et al. </a:t>
            </a:r>
            <a:r>
              <a:rPr lang="fr-FR" i="1" dirty="0"/>
              <a:t>Bone Marrow Transplant </a:t>
            </a:r>
            <a:r>
              <a:rPr lang="fr-FR"/>
              <a:t>2016;51:906–12</a:t>
            </a:r>
            <a:endParaRPr lang="fr-FR" dirty="0"/>
          </a:p>
        </p:txBody>
      </p:sp>
      <p:sp>
        <p:nvSpPr>
          <p:cNvPr id="7" name="Text Placeholder 6"/>
          <p:cNvSpPr>
            <a:spLocks noGrp="1"/>
          </p:cNvSpPr>
          <p:nvPr>
            <p:ph type="body" sz="quarter" idx="11"/>
          </p:nvPr>
        </p:nvSpPr>
        <p:spPr/>
        <p:txBody>
          <a:bodyPr/>
          <a:lstStyle/>
          <a:p>
            <a:r>
              <a:rPr lang="fr-FR"/>
              <a:t>EBMT, Groupe européen pour la transfusion sanguine et la greffe de moelle osseuse (European Society for Blood and Marrow Transplantation) ; GCSH, greffe de cellules souches hématopoïétiques ; MVO, maladie veino-occlusive</a:t>
            </a:r>
            <a:endParaRPr lang="fr-FR" dirty="0">
              <a:latin typeface="Arial" pitchFamily="34" charset="0"/>
              <a:cs typeface="Arial" pitchFamily="34" charset="0"/>
            </a:endParaRPr>
          </a:p>
        </p:txBody>
      </p:sp>
      <p:sp>
        <p:nvSpPr>
          <p:cNvPr id="8" name="Rounded Rectangle 7"/>
          <p:cNvSpPr/>
          <p:nvPr/>
        </p:nvSpPr>
        <p:spPr>
          <a:xfrm>
            <a:off x="1092000" y="1878616"/>
            <a:ext cx="10008000" cy="2126447"/>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2400" b="1" dirty="0">
                <a:solidFill>
                  <a:srgbClr val="000000"/>
                </a:solidFill>
              </a:rPr>
              <a:t>Délai depuis les premiers symptômes cliniques de MVO</a:t>
            </a:r>
          </a:p>
          <a:p>
            <a:pPr algn="ctr"/>
            <a:endParaRPr lang="fr-FR" sz="2400" b="1" dirty="0">
              <a:solidFill>
                <a:srgbClr val="000000"/>
              </a:solidFill>
            </a:endParaRPr>
          </a:p>
          <a:p>
            <a:pPr algn="ctr"/>
            <a:r>
              <a:rPr lang="fr-FR" sz="2400" dirty="0">
                <a:solidFill>
                  <a:srgbClr val="000000"/>
                </a:solidFill>
              </a:rPr>
              <a:t>Délai entre la date du début de l’apparition des premiers signes / symptômes de MVO (déterminée rétrospectivement) et la date à laquelle ces symptômes répondaient aux critères diagnostiques de la MVO</a:t>
            </a:r>
          </a:p>
        </p:txBody>
      </p:sp>
    </p:spTree>
    <p:extLst>
      <p:ext uri="{BB962C8B-B14F-4D97-AF65-F5344CB8AC3E}">
        <p14:creationId xmlns:p14="http://schemas.microsoft.com/office/powerpoint/2010/main" val="1433583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Cas 1 : Homme de 25 ans atteint de LAM </a:t>
            </a:r>
            <a:br>
              <a:rPr lang="fr-FR" dirty="0"/>
            </a:br>
            <a:r>
              <a:rPr lang="fr-FR" dirty="0"/>
              <a:t>en RC2</a:t>
            </a:r>
          </a:p>
        </p:txBody>
      </p:sp>
    </p:spTree>
    <p:extLst>
      <p:ext uri="{BB962C8B-B14F-4D97-AF65-F5344CB8AC3E}">
        <p14:creationId xmlns:p14="http://schemas.microsoft.com/office/powerpoint/2010/main" val="420920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cxnSpLocks/>
          </p:cNvCxnSpPr>
          <p:nvPr/>
        </p:nvCxnSpPr>
        <p:spPr>
          <a:xfrm flipH="1">
            <a:off x="4556315" y="4115698"/>
            <a:ext cx="1323661"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p:cNvCxnSpPr>
          <p:nvPr/>
        </p:nvCxnSpPr>
        <p:spPr>
          <a:xfrm>
            <a:off x="6311812" y="4116262"/>
            <a:ext cx="1323661"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p:cNvSpPr/>
          <p:nvPr/>
        </p:nvSpPr>
        <p:spPr>
          <a:xfrm>
            <a:off x="6860793" y="4649757"/>
            <a:ext cx="2491336" cy="135218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30 allogéniques</a:t>
            </a:r>
          </a:p>
          <a:p>
            <a:pPr algn="ctr"/>
            <a:endParaRPr lang="fr-FR" sz="2400" dirty="0">
              <a:solidFill>
                <a:schemeClr val="tx1"/>
              </a:solidFill>
            </a:endParaRPr>
          </a:p>
          <a:p>
            <a:pPr algn="ctr"/>
            <a:endParaRPr lang="fr-FR" sz="2400" dirty="0">
              <a:solidFill>
                <a:schemeClr val="tx1"/>
              </a:solidFill>
            </a:endParaRPr>
          </a:p>
        </p:txBody>
      </p:sp>
      <p:cxnSp>
        <p:nvCxnSpPr>
          <p:cNvPr id="58" name="Straight Connector 57"/>
          <p:cNvCxnSpPr/>
          <p:nvPr/>
        </p:nvCxnSpPr>
        <p:spPr>
          <a:xfrm>
            <a:off x="6095999" y="2626291"/>
            <a:ext cx="0"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3472173" y="3196359"/>
            <a:ext cx="5247653" cy="10152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~100 greffes par an</a:t>
            </a:r>
          </a:p>
        </p:txBody>
      </p:sp>
      <p:sp>
        <p:nvSpPr>
          <p:cNvPr id="2" name="Title 1"/>
          <p:cNvSpPr>
            <a:spLocks noGrp="1"/>
          </p:cNvSpPr>
          <p:nvPr>
            <p:ph type="title"/>
          </p:nvPr>
        </p:nvSpPr>
        <p:spPr/>
        <p:txBody>
          <a:bodyPr/>
          <a:lstStyle/>
          <a:p>
            <a:r>
              <a:rPr lang="fr-FR" dirty="0"/>
              <a:t>Cas 1 : Homme de 25 ans atteint de LAM en RC2</a:t>
            </a:r>
          </a:p>
        </p:txBody>
      </p:sp>
      <p:sp>
        <p:nvSpPr>
          <p:cNvPr id="4" name="Text Placeholder 3"/>
          <p:cNvSpPr>
            <a:spLocks noGrp="1"/>
          </p:cNvSpPr>
          <p:nvPr>
            <p:ph type="body" sz="quarter" idx="10"/>
          </p:nvPr>
        </p:nvSpPr>
        <p:spPr/>
        <p:txBody>
          <a:bodyPr/>
          <a:lstStyle/>
          <a:p>
            <a:r>
              <a:rPr lang="fr-FR"/>
              <a:t>Communication personnelle, E. Wallhult</a:t>
            </a:r>
            <a:endParaRPr lang="fr-FR" dirty="0"/>
          </a:p>
        </p:txBody>
      </p:sp>
      <p:sp>
        <p:nvSpPr>
          <p:cNvPr id="8" name="Text Placeholder 7"/>
          <p:cNvSpPr>
            <a:spLocks noGrp="1"/>
          </p:cNvSpPr>
          <p:nvPr>
            <p:ph type="body" sz="quarter" idx="11"/>
          </p:nvPr>
        </p:nvSpPr>
        <p:spPr/>
        <p:txBody>
          <a:bodyPr/>
          <a:lstStyle/>
          <a:p>
            <a:r>
              <a:rPr lang="fr-FR" dirty="0"/>
              <a:t>LAM, leucémie aiguë myéloïde ; RC, rémission complète</a:t>
            </a:r>
          </a:p>
        </p:txBody>
      </p:sp>
      <p:sp>
        <p:nvSpPr>
          <p:cNvPr id="5" name="Rectangle: Rounded Corners 4"/>
          <p:cNvSpPr/>
          <p:nvPr/>
        </p:nvSpPr>
        <p:spPr>
          <a:xfrm>
            <a:off x="2711624" y="1666876"/>
            <a:ext cx="6768751" cy="108783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Service de 20 lits et service ambulatoire pour l’hématologie et les greffes de moelle osseuse</a:t>
            </a:r>
          </a:p>
        </p:txBody>
      </p:sp>
      <p:sp>
        <p:nvSpPr>
          <p:cNvPr id="11" name="Rectangle: Rounded Corners 10"/>
          <p:cNvSpPr/>
          <p:nvPr/>
        </p:nvSpPr>
        <p:spPr>
          <a:xfrm>
            <a:off x="2855640" y="4649757"/>
            <a:ext cx="2491336" cy="135218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70 autologues</a:t>
            </a:r>
          </a:p>
          <a:p>
            <a:pPr algn="ctr"/>
            <a:endParaRPr lang="fr-FR" sz="2400" dirty="0">
              <a:solidFill>
                <a:schemeClr val="tx1"/>
              </a:solidFill>
            </a:endParaRPr>
          </a:p>
          <a:p>
            <a:pPr algn="ctr"/>
            <a:endParaRPr lang="fr-FR" sz="2400" dirty="0">
              <a:solidFill>
                <a:schemeClr val="tx1"/>
              </a:solidFill>
            </a:endParaRPr>
          </a:p>
        </p:txBody>
      </p:sp>
      <p:grpSp>
        <p:nvGrpSpPr>
          <p:cNvPr id="7" name="Group 6"/>
          <p:cNvGrpSpPr/>
          <p:nvPr/>
        </p:nvGrpSpPr>
        <p:grpSpPr>
          <a:xfrm>
            <a:off x="3220343" y="5231924"/>
            <a:ext cx="1761929" cy="582641"/>
            <a:chOff x="3215680" y="5231924"/>
            <a:chExt cx="1761929" cy="582641"/>
          </a:xfrm>
        </p:grpSpPr>
        <p:pic>
          <p:nvPicPr>
            <p:cNvPr id="57" name="Picture 56"/>
            <p:cNvPicPr>
              <a:picLocks noChangeAspect="1"/>
            </p:cNvPicPr>
            <p:nvPr/>
          </p:nvPicPr>
          <p:blipFill rotWithShape="1">
            <a:blip r:embed="rId2" cstate="print">
              <a:extLst>
                <a:ext uri="{28A0092B-C50C-407E-A947-70E740481C1C}">
                  <a14:useLocalDpi xmlns:a14="http://schemas.microsoft.com/office/drawing/2010/main" val="0"/>
                </a:ext>
              </a:extLst>
            </a:blip>
            <a:srcRect b="50180"/>
            <a:stretch/>
          </p:blipFill>
          <p:spPr>
            <a:xfrm>
              <a:off x="3215680" y="5231924"/>
              <a:ext cx="1228235" cy="582641"/>
            </a:xfrm>
            <a:prstGeom prst="rect">
              <a:avLst/>
            </a:prstGeom>
          </p:spPr>
        </p:pic>
        <p:pic>
          <p:nvPicPr>
            <p:cNvPr id="60" name="Picture 59"/>
            <p:cNvPicPr>
              <a:picLocks noChangeAspect="1"/>
            </p:cNvPicPr>
            <p:nvPr/>
          </p:nvPicPr>
          <p:blipFill rotWithShape="1">
            <a:blip r:embed="rId2" cstate="print">
              <a:extLst>
                <a:ext uri="{28A0092B-C50C-407E-A947-70E740481C1C}">
                  <a14:useLocalDpi xmlns:a14="http://schemas.microsoft.com/office/drawing/2010/main" val="0"/>
                </a:ext>
              </a:extLst>
            </a:blip>
            <a:srcRect l="-1" r="38774" b="50180"/>
            <a:stretch/>
          </p:blipFill>
          <p:spPr>
            <a:xfrm>
              <a:off x="4225601" y="5231924"/>
              <a:ext cx="752008" cy="582641"/>
            </a:xfrm>
            <a:prstGeom prst="rect">
              <a:avLst/>
            </a:prstGeom>
          </p:spPr>
        </p:pic>
      </p:grpSp>
      <p:pic>
        <p:nvPicPr>
          <p:cNvPr id="61" name="Picture 60"/>
          <p:cNvPicPr>
            <a:picLocks noChangeAspect="1"/>
          </p:cNvPicPr>
          <p:nvPr/>
        </p:nvPicPr>
        <p:blipFill rotWithShape="1">
          <a:blip r:embed="rId2" cstate="print">
            <a:extLst>
              <a:ext uri="{28A0092B-C50C-407E-A947-70E740481C1C}">
                <a14:useLocalDpi xmlns:a14="http://schemas.microsoft.com/office/drawing/2010/main" val="0"/>
              </a:ext>
            </a:extLst>
          </a:blip>
          <a:srcRect l="-1" r="38774" b="50180"/>
          <a:stretch/>
        </p:blipFill>
        <p:spPr>
          <a:xfrm>
            <a:off x="7730457" y="5231924"/>
            <a:ext cx="752008" cy="582641"/>
          </a:xfrm>
          <a:prstGeom prst="rect">
            <a:avLst/>
          </a:prstGeom>
        </p:spPr>
      </p:pic>
    </p:spTree>
    <p:extLst>
      <p:ext uri="{BB962C8B-B14F-4D97-AF65-F5344CB8AC3E}">
        <p14:creationId xmlns:p14="http://schemas.microsoft.com/office/powerpoint/2010/main" val="26387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2" name="Arc 21"/>
          <p:cNvSpPr/>
          <p:nvPr/>
        </p:nvSpPr>
        <p:spPr>
          <a:xfrm rot="4792152" flipV="1">
            <a:off x="2098189" y="267518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Rectangle: Rounded Corners 35"/>
          <p:cNvSpPr/>
          <p:nvPr/>
        </p:nvSpPr>
        <p:spPr>
          <a:xfrm>
            <a:off x="446590" y="1844674"/>
            <a:ext cx="3422220" cy="21551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Septembre (Jour –9)</a:t>
            </a:r>
          </a:p>
          <a:p>
            <a:pPr marL="342900" indent="-342900">
              <a:buFont typeface="Arial" panose="020B0604020202020204" pitchFamily="34" charset="0"/>
              <a:buChar char="•"/>
            </a:pPr>
            <a:r>
              <a:rPr lang="fr-FR" sz="2000" dirty="0">
                <a:solidFill>
                  <a:schemeClr val="tx1"/>
                </a:solidFill>
              </a:rPr>
              <a:t>Admis à l’hôpital </a:t>
            </a:r>
          </a:p>
          <a:p>
            <a:pPr marL="342900" indent="-342900">
              <a:buFont typeface="Arial" panose="020B0604020202020204" pitchFamily="34" charset="0"/>
              <a:buChar char="•"/>
            </a:pPr>
            <a:r>
              <a:rPr lang="fr-FR" sz="2000" dirty="0">
                <a:solidFill>
                  <a:schemeClr val="tx1"/>
                </a:solidFill>
              </a:rPr>
              <a:t>Bon </a:t>
            </a:r>
            <a:r>
              <a:rPr lang="en-GB" sz="2000" dirty="0" err="1">
                <a:solidFill>
                  <a:schemeClr val="tx1"/>
                </a:solidFill>
              </a:rPr>
              <a:t>état</a:t>
            </a:r>
            <a:r>
              <a:rPr lang="en-GB" sz="2000" dirty="0">
                <a:solidFill>
                  <a:schemeClr val="tx1"/>
                </a:solidFill>
              </a:rPr>
              <a:t> </a:t>
            </a:r>
            <a:r>
              <a:rPr lang="en-GB" sz="2000" dirty="0" err="1">
                <a:solidFill>
                  <a:schemeClr val="tx1"/>
                </a:solidFill>
              </a:rPr>
              <a:t>général</a:t>
            </a:r>
            <a:endParaRPr lang="fr-FR" sz="2000" dirty="0">
              <a:solidFill>
                <a:schemeClr val="tx1"/>
              </a:solidFill>
            </a:endParaRPr>
          </a:p>
          <a:p>
            <a:pPr marL="342900" indent="-342900">
              <a:buFont typeface="Arial" panose="020B0604020202020204" pitchFamily="34" charset="0"/>
              <a:buChar char="•"/>
            </a:pPr>
            <a:r>
              <a:rPr lang="fr-FR" sz="2000" dirty="0">
                <a:solidFill>
                  <a:schemeClr val="tx1"/>
                </a:solidFill>
              </a:rPr>
              <a:t>Conditionnement par Bu/Cy et thymoglobuline</a:t>
            </a:r>
          </a:p>
        </p:txBody>
      </p:sp>
      <p:sp>
        <p:nvSpPr>
          <p:cNvPr id="30" name="Arc 29"/>
          <p:cNvSpPr/>
          <p:nvPr/>
        </p:nvSpPr>
        <p:spPr>
          <a:xfrm rot="16807848">
            <a:off x="3704254" y="469869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Rectangle: Rounded Corners 23"/>
          <p:cNvSpPr/>
          <p:nvPr/>
        </p:nvSpPr>
        <p:spPr>
          <a:xfrm>
            <a:off x="2313740" y="508518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Septembre (Jour 0)</a:t>
            </a:r>
          </a:p>
          <a:p>
            <a:pPr algn="ctr"/>
            <a:r>
              <a:rPr lang="fr-FR" sz="2000" dirty="0">
                <a:solidFill>
                  <a:schemeClr val="tx1"/>
                </a:solidFill>
              </a:rPr>
              <a:t>Transfusion de deux unités de sang de placentaire</a:t>
            </a:r>
          </a:p>
        </p:txBody>
      </p:sp>
      <p:sp>
        <p:nvSpPr>
          <p:cNvPr id="2" name="Title 1"/>
          <p:cNvSpPr>
            <a:spLocks noGrp="1"/>
          </p:cNvSpPr>
          <p:nvPr>
            <p:ph type="title"/>
          </p:nvPr>
        </p:nvSpPr>
        <p:spPr/>
        <p:txBody>
          <a:bodyPr/>
          <a:lstStyle/>
          <a:p>
            <a:r>
              <a:rPr lang="fr-FR" dirty="0"/>
              <a:t>Cas 1 : Homme de 25 ans atteint de LAM en RC2</a:t>
            </a:r>
          </a:p>
        </p:txBody>
      </p:sp>
      <p:sp>
        <p:nvSpPr>
          <p:cNvPr id="3" name="Text Placeholder 2"/>
          <p:cNvSpPr>
            <a:spLocks noGrp="1"/>
          </p:cNvSpPr>
          <p:nvPr>
            <p:ph type="body" sz="quarter" idx="11"/>
          </p:nvPr>
        </p:nvSpPr>
        <p:spPr/>
        <p:txBody>
          <a:bodyPr/>
          <a:lstStyle/>
          <a:p>
            <a:r>
              <a:rPr lang="fr-FR" dirty="0"/>
              <a:t>LAM, leucémie aiguë myéloïde ; Bu, </a:t>
            </a:r>
            <a:r>
              <a:rPr lang="fr-FR" dirty="0" err="1"/>
              <a:t>busulfan</a:t>
            </a:r>
            <a:r>
              <a:rPr lang="fr-FR" dirty="0"/>
              <a:t> ; RC, rémission complète ; </a:t>
            </a:r>
            <a:r>
              <a:rPr lang="fr-FR" dirty="0" err="1"/>
              <a:t>Cy</a:t>
            </a:r>
            <a:r>
              <a:rPr lang="fr-FR" dirty="0"/>
              <a:t>, cyclophosphamide ; MVO, maladie </a:t>
            </a:r>
            <a:r>
              <a:rPr lang="fr-FR" dirty="0" err="1"/>
              <a:t>veino</a:t>
            </a:r>
            <a:r>
              <a:rPr lang="fr-FR" dirty="0"/>
              <a:t>-occlusive  </a:t>
            </a:r>
          </a:p>
        </p:txBody>
      </p:sp>
      <p:sp>
        <p:nvSpPr>
          <p:cNvPr id="5" name="Arrow: Right 4"/>
          <p:cNvSpPr/>
          <p:nvPr/>
        </p:nvSpPr>
        <p:spPr>
          <a:xfrm>
            <a:off x="1127448" y="4225480"/>
            <a:ext cx="554461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3"/>
          <p:cNvSpPr txBox="1">
            <a:spLocks/>
          </p:cNvSpPr>
          <p:nvPr/>
        </p:nvSpPr>
        <p:spPr>
          <a:xfrm>
            <a:off x="98778" y="6495526"/>
            <a:ext cx="7296151" cy="288925"/>
          </a:xfrm>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t>Communication personnelle, E. Wallhult</a:t>
            </a:r>
            <a:endParaRPr lang="fr-FR" dirty="0"/>
          </a:p>
        </p:txBody>
      </p:sp>
      <p:sp>
        <p:nvSpPr>
          <p:cNvPr id="28" name="Rectangle: Rounded Corners 4"/>
          <p:cNvSpPr/>
          <p:nvPr/>
        </p:nvSpPr>
        <p:spPr>
          <a:xfrm>
            <a:off x="7394929" y="2339229"/>
            <a:ext cx="3384376" cy="193895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Question</a:t>
            </a:r>
          </a:p>
          <a:p>
            <a:pPr algn="ctr"/>
            <a:endParaRPr lang="fr-FR" sz="2000" dirty="0">
              <a:solidFill>
                <a:schemeClr val="tx1"/>
              </a:solidFill>
            </a:endParaRPr>
          </a:p>
          <a:p>
            <a:pPr algn="ctr"/>
            <a:r>
              <a:rPr lang="fr-FR" sz="2000" dirty="0">
                <a:solidFill>
                  <a:schemeClr val="tx1"/>
                </a:solidFill>
              </a:rPr>
              <a:t>Quels sont les facteurs de risque de MVO présents chez ce patient ?</a:t>
            </a:r>
          </a:p>
        </p:txBody>
      </p:sp>
    </p:spTree>
    <p:extLst>
      <p:ext uri="{BB962C8B-B14F-4D97-AF65-F5344CB8AC3E}">
        <p14:creationId xmlns:p14="http://schemas.microsoft.com/office/powerpoint/2010/main" val="377782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a:t>Facteurs de risque ayant un impact sur les scores de sévérité de l’EBMT pour la MVO </a:t>
            </a:r>
            <a:endParaRPr lang="fr-FR" dirty="0"/>
          </a:p>
        </p:txBody>
      </p:sp>
      <p:sp>
        <p:nvSpPr>
          <p:cNvPr id="6" name="Text Placeholder 5"/>
          <p:cNvSpPr>
            <a:spLocks noGrp="1"/>
          </p:cNvSpPr>
          <p:nvPr>
            <p:ph type="body" sz="quarter" idx="10"/>
          </p:nvPr>
        </p:nvSpPr>
        <p:spPr/>
        <p:txBody>
          <a:bodyPr/>
          <a:lstStyle/>
          <a:p>
            <a:r>
              <a:rPr lang="fr-FR"/>
              <a:t>Mohty M et al. </a:t>
            </a:r>
            <a:r>
              <a:rPr lang="fr-FR" i="1" dirty="0"/>
              <a:t>Bone Marrow Transplant </a:t>
            </a:r>
            <a:r>
              <a:rPr lang="fr-FR"/>
              <a:t>2016;51:906–12</a:t>
            </a:r>
          </a:p>
        </p:txBody>
      </p:sp>
      <p:sp>
        <p:nvSpPr>
          <p:cNvPr id="7" name="Text Placeholder 6"/>
          <p:cNvSpPr>
            <a:spLocks noGrp="1"/>
          </p:cNvSpPr>
          <p:nvPr>
            <p:ph type="body" sz="quarter" idx="11"/>
          </p:nvPr>
        </p:nvSpPr>
        <p:spPr/>
        <p:txBody>
          <a:bodyPr/>
          <a:lstStyle/>
          <a:p>
            <a:r>
              <a:rPr lang="fr-FR"/>
              <a:t>RC, rémission complète ; HLA, antigènes des leucocytes humains ; GCSH, greffe de cellules souches hématopoïétiques ; </a:t>
            </a:r>
            <a:r>
              <a:t/>
            </a:r>
            <a:br/>
            <a:r>
              <a:rPr lang="fr-FR"/>
              <a:t>ICT, irradiation corporelle totale ; LSN, limite supérieure de la normale ; MVO, maladie veino-occlusive</a:t>
            </a:r>
          </a:p>
        </p:txBody>
      </p:sp>
      <p:grpSp>
        <p:nvGrpSpPr>
          <p:cNvPr id="10" name="Group 9"/>
          <p:cNvGrpSpPr/>
          <p:nvPr/>
        </p:nvGrpSpPr>
        <p:grpSpPr>
          <a:xfrm>
            <a:off x="736841" y="3087504"/>
            <a:ext cx="4544695" cy="2717760"/>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3" name="TextBox 2"/>
            <p:cNvSpPr txBox="1"/>
            <p:nvPr/>
          </p:nvSpPr>
          <p:spPr>
            <a:xfrm>
              <a:off x="856447" y="3706329"/>
              <a:ext cx="4305483" cy="2165797"/>
            </a:xfrm>
            <a:prstGeom prst="rect">
              <a:avLst/>
            </a:prstGeom>
            <a:noFill/>
          </p:spPr>
          <p:txBody>
            <a:bodyPr wrap="square" rtlCol="0">
              <a:spAutoFit/>
            </a:bodyPr>
            <a:lstStyle/>
            <a:p>
              <a:r>
                <a:rPr lang="fr-FR" sz="1600" b="1" dirty="0">
                  <a:latin typeface="Arial" panose="020B0604020202020204" pitchFamily="34" charset="0"/>
                </a:rPr>
                <a:t>Associés à la transplantation</a:t>
              </a:r>
            </a:p>
            <a:p>
              <a:pPr marL="285750" indent="-285750">
                <a:buFont typeface="Arial" panose="020B0604020202020204" pitchFamily="34" charset="0"/>
                <a:buChar char="•"/>
              </a:pPr>
              <a:r>
                <a:rPr lang="fr-FR" sz="1600" dirty="0">
                  <a:latin typeface="Arial" panose="020B0604020202020204" pitchFamily="34" charset="0"/>
                </a:rPr>
                <a:t>Donneur non apparenté</a:t>
              </a:r>
            </a:p>
            <a:p>
              <a:pPr marL="285750" indent="-285750">
                <a:buFont typeface="Arial" panose="020B0604020202020204" pitchFamily="34" charset="0"/>
                <a:buChar char="•"/>
              </a:pPr>
              <a:r>
                <a:rPr lang="fr-FR" sz="1600" dirty="0">
                  <a:latin typeface="Arial" panose="020B0604020202020204" pitchFamily="34" charset="0"/>
                </a:rPr>
                <a:t>Donneur non </a:t>
              </a:r>
              <a:r>
                <a:rPr lang="en-GB" sz="1600" dirty="0" err="1"/>
                <a:t>phéno-identique</a:t>
              </a:r>
              <a:r>
                <a:rPr lang="en-GB" sz="1600" dirty="0"/>
                <a:t> 10/10</a:t>
              </a:r>
              <a:endParaRPr lang="fr-FR" sz="1600" dirty="0">
                <a:latin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Greffon non appauvri en lymphocytes T</a:t>
              </a:r>
            </a:p>
            <a:p>
              <a:pPr marL="285750" indent="-285750">
                <a:buFont typeface="Arial" panose="020B0604020202020204" pitchFamily="34" charset="0"/>
                <a:buChar char="•"/>
              </a:pPr>
              <a:r>
                <a:rPr lang="fr-FR" sz="1600" dirty="0">
                  <a:latin typeface="Arial" panose="020B0604020202020204" pitchFamily="34" charset="0"/>
                </a:rPr>
                <a:t>Schéma de conditionnement </a:t>
              </a:r>
              <a:r>
                <a:rPr lang="fr-FR" sz="1600" dirty="0" err="1">
                  <a:latin typeface="Arial" panose="020B0604020202020204" pitchFamily="34" charset="0"/>
                </a:rPr>
                <a:t>myéloablatif</a:t>
              </a:r>
              <a:endParaRPr lang="fr-FR" sz="1600" dirty="0">
                <a:latin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Schéma oral ou à forte dose à base de busulfan</a:t>
              </a:r>
            </a:p>
            <a:p>
              <a:pPr marL="285750" indent="-285750">
                <a:buFont typeface="Arial" panose="020B0604020202020204" pitchFamily="34" charset="0"/>
                <a:buChar char="•"/>
              </a:pPr>
              <a:r>
                <a:rPr lang="fr-FR" sz="1600" dirty="0">
                  <a:latin typeface="Arial" panose="020B0604020202020204" pitchFamily="34" charset="0"/>
                </a:rPr>
                <a:t>Schéma basé sur une ICT à haute dose</a:t>
              </a:r>
            </a:p>
            <a:p>
              <a:pPr marL="285750" indent="-285750">
                <a:buFont typeface="Arial" panose="020B0604020202020204" pitchFamily="34" charset="0"/>
                <a:buChar char="•"/>
              </a:pPr>
              <a:r>
                <a:rPr lang="fr-FR" sz="1600" dirty="0">
                  <a:latin typeface="Arial" panose="020B0604020202020204" pitchFamily="34" charset="0"/>
                </a:rPr>
                <a:t>Deuxième GCSH</a:t>
              </a:r>
            </a:p>
          </p:txBody>
        </p:sp>
      </p:grpSp>
      <p:grpSp>
        <p:nvGrpSpPr>
          <p:cNvPr id="12" name="Group 11"/>
          <p:cNvGrpSpPr/>
          <p:nvPr/>
        </p:nvGrpSpPr>
        <p:grpSpPr>
          <a:xfrm>
            <a:off x="5423442" y="3087504"/>
            <a:ext cx="6098243" cy="2717760"/>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4" name="TextBox 3"/>
            <p:cNvSpPr txBox="1"/>
            <p:nvPr/>
          </p:nvSpPr>
          <p:spPr>
            <a:xfrm>
              <a:off x="5506352" y="3704241"/>
              <a:ext cx="6015333" cy="2308324"/>
            </a:xfrm>
            <a:prstGeom prst="rect">
              <a:avLst/>
            </a:prstGeom>
            <a:noFill/>
          </p:spPr>
          <p:txBody>
            <a:bodyPr wrap="square" rtlCol="0">
              <a:spAutoFit/>
            </a:bodyPr>
            <a:lstStyle/>
            <a:p>
              <a:r>
                <a:rPr lang="fr-FR" sz="1600" b="1" dirty="0">
                  <a:latin typeface="Arial" panose="020B0604020202020204" pitchFamily="34" charset="0"/>
                </a:rPr>
                <a:t>Associés au patient et à la maladie</a:t>
              </a:r>
            </a:p>
            <a:p>
              <a:pPr marL="285750" indent="-285750">
                <a:buFont typeface="Arial" panose="020B0604020202020204" pitchFamily="34" charset="0"/>
                <a:buChar char="•"/>
              </a:pPr>
              <a:r>
                <a:rPr lang="fr-FR" sz="1600" dirty="0">
                  <a:latin typeface="Arial" panose="020B0604020202020204" pitchFamily="34" charset="0"/>
                </a:rPr>
                <a:t>Âge plus avancé</a:t>
              </a:r>
            </a:p>
            <a:p>
              <a:pPr marL="285750" indent="-285750">
                <a:buFont typeface="Arial" panose="020B0604020202020204" pitchFamily="34" charset="0"/>
                <a:buChar char="•"/>
              </a:pPr>
              <a:r>
                <a:rPr lang="fr-FR" sz="1600" dirty="0">
                  <a:latin typeface="Arial" panose="020B0604020202020204" pitchFamily="34" charset="0"/>
                </a:rPr>
                <a:t>Score de Karnofsky inférieur à 90 %</a:t>
              </a:r>
            </a:p>
            <a:p>
              <a:pPr marL="285750" indent="-285750">
                <a:buFont typeface="Arial" panose="020B0604020202020204" pitchFamily="34" charset="0"/>
                <a:buChar char="•"/>
              </a:pPr>
              <a:r>
                <a:rPr lang="fr-FR" sz="1600" dirty="0">
                  <a:latin typeface="Arial" panose="020B0604020202020204" pitchFamily="34" charset="0"/>
                </a:rPr>
                <a:t>Syndrome métabolique</a:t>
              </a:r>
            </a:p>
            <a:p>
              <a:pPr marL="285750" indent="-285750">
                <a:buFont typeface="Arial" panose="020B0604020202020204" pitchFamily="34" charset="0"/>
                <a:buChar char="•"/>
              </a:pPr>
              <a:r>
                <a:rPr lang="fr-FR" sz="1600" dirty="0">
                  <a:latin typeface="Arial" panose="020B0604020202020204" pitchFamily="34" charset="0"/>
                </a:rPr>
                <a:t>Femme recevant de la noréthistérone</a:t>
              </a: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Maladie avancée (au-delà d’une RC ou maladie récidivante / réfractaire)</a:t>
              </a:r>
            </a:p>
            <a:p>
              <a:pPr marL="285750" indent="-285750">
                <a:buFont typeface="Arial" panose="020B0604020202020204" pitchFamily="34" charset="0"/>
                <a:buChar char="•"/>
              </a:pPr>
              <a:r>
                <a:rPr lang="fr-FR" sz="1600" dirty="0">
                  <a:latin typeface="Arial" panose="020B0604020202020204" pitchFamily="34" charset="0"/>
                </a:rPr>
                <a:t>Thalassémie</a:t>
              </a: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rPr>
                <a:t>Facteurs génétiques (polymorphisme de GSTM1, allèle C282Y, haplotype </a:t>
              </a:r>
              <a:r>
                <a:rPr lang="fr-FR" sz="1600" i="1" dirty="0">
                  <a:latin typeface="Arial" panose="020B0604020202020204" pitchFamily="34" charset="0"/>
                </a:rPr>
                <a:t>MTHFR</a:t>
              </a:r>
              <a:r>
                <a:rPr lang="fr-FR" sz="1600" dirty="0">
                  <a:latin typeface="Arial" panose="020B0604020202020204" pitchFamily="34" charset="0"/>
                </a:rPr>
                <a:t> 677CC / 1298CC)</a:t>
              </a:r>
            </a:p>
          </p:txBody>
        </p:sp>
      </p:grpSp>
      <p:grpSp>
        <p:nvGrpSpPr>
          <p:cNvPr id="8" name="Group 7"/>
          <p:cNvGrpSpPr/>
          <p:nvPr/>
        </p:nvGrpSpPr>
        <p:grpSpPr>
          <a:xfrm>
            <a:off x="736843" y="1406076"/>
            <a:ext cx="10670957" cy="2176271"/>
            <a:chOff x="736843" y="1946034"/>
            <a:chExt cx="10670957" cy="2176271"/>
          </a:xfrm>
        </p:grpSpPr>
        <p:sp>
          <p:nvSpPr>
            <p:cNvPr id="11" name="Rectangle: Rounded Corners 10"/>
            <p:cNvSpPr/>
            <p:nvPr/>
          </p:nvSpPr>
          <p:spPr>
            <a:xfrm>
              <a:off x="736843" y="1946034"/>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fr-FR" sz="1600" b="1" dirty="0">
                  <a:latin typeface="Arial" panose="020B0604020202020204" pitchFamily="34" charset="0"/>
                </a:rPr>
                <a:t>D’origine hépatique</a:t>
              </a:r>
            </a:p>
            <a:p>
              <a:pPr marL="285750" indent="-285750">
                <a:buFont typeface="Arial" panose="020B0604020202020204" pitchFamily="34" charset="0"/>
                <a:buChar char="•"/>
              </a:pPr>
              <a:r>
                <a:rPr lang="fr-FR" sz="1600" dirty="0">
                  <a:latin typeface="Arial" panose="020B0604020202020204" pitchFamily="34" charset="0"/>
                </a:rPr>
                <a:t>Transaminases &gt; 2,5 LSN</a:t>
              </a:r>
            </a:p>
            <a:p>
              <a:pPr marL="285750" indent="-285750">
                <a:buFont typeface="Arial" panose="020B0604020202020204" pitchFamily="34" charset="0"/>
                <a:buChar char="•"/>
              </a:pPr>
              <a:r>
                <a:rPr lang="fr-FR" sz="1600" dirty="0">
                  <a:latin typeface="Arial" panose="020B0604020202020204" pitchFamily="34" charset="0"/>
                </a:rPr>
                <a:t>Bilirubine sérique &gt; 1,5 LSN</a:t>
              </a:r>
            </a:p>
            <a:p>
              <a:pPr marL="285750" indent="-285750">
                <a:buFont typeface="Arial" panose="020B0604020202020204" pitchFamily="34" charset="0"/>
                <a:buChar char="•"/>
              </a:pPr>
              <a:r>
                <a:rPr lang="fr-FR" sz="1600" dirty="0">
                  <a:latin typeface="Arial" panose="020B0604020202020204" pitchFamily="34" charset="0"/>
                </a:rPr>
                <a:t>Cirrhose</a:t>
              </a:r>
            </a:p>
            <a:p>
              <a:pPr marL="285750" indent="-285750">
                <a:buFont typeface="Arial" panose="020B0604020202020204" pitchFamily="34" charset="0"/>
                <a:buChar char="•"/>
              </a:pPr>
              <a:r>
                <a:rPr lang="fr-FR" sz="1600" dirty="0">
                  <a:latin typeface="Arial" panose="020B0604020202020204" pitchFamily="34" charset="0"/>
                </a:rPr>
                <a:t>Hépatite virale active</a:t>
              </a:r>
            </a:p>
            <a:p>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fr-FR" sz="1600" dirty="0">
                  <a:latin typeface="Arial" panose="020B0604020202020204" pitchFamily="34" charset="0"/>
                </a:rPr>
                <a:t>Irradiation abdominale ou hépatique</a:t>
              </a:r>
            </a:p>
            <a:p>
              <a:pPr marL="357188" indent="-271463">
                <a:buFont typeface="Arial" panose="020B0604020202020204" pitchFamily="34" charset="0"/>
                <a:buChar char="•"/>
              </a:pPr>
              <a:r>
                <a:rPr lang="fr-FR" sz="1600" dirty="0">
                  <a:latin typeface="Arial" panose="020B0604020202020204" pitchFamily="34" charset="0"/>
                </a:rPr>
                <a:t>Utilisation précédente de gemtuzumab ozogamicine ou d’inotuzumab ozogamicine</a:t>
              </a:r>
            </a:p>
            <a:p>
              <a:pPr marL="357188" indent="-271463">
                <a:buFont typeface="Arial" panose="020B0604020202020204" pitchFamily="34" charset="0"/>
                <a:buChar char="•"/>
              </a:pPr>
              <a:r>
                <a:rPr lang="fr-FR" sz="1600" dirty="0">
                  <a:latin typeface="Arial" panose="020B0604020202020204" pitchFamily="34" charset="0"/>
                </a:rPr>
                <a:t>Médicaments hépatotoxiques</a:t>
              </a:r>
            </a:p>
            <a:p>
              <a:pPr marL="357188" indent="-271463">
                <a:buFont typeface="Arial" panose="020B0604020202020204" pitchFamily="34" charset="0"/>
                <a:buChar char="•"/>
              </a:pPr>
              <a:r>
                <a:rPr lang="fr-FR" sz="1600" dirty="0">
                  <a:latin typeface="Arial" panose="020B0604020202020204" pitchFamily="34" charset="0"/>
                </a:rPr>
                <a:t>Surcharge en fer</a:t>
              </a:r>
            </a:p>
          </p:txBody>
        </p:sp>
      </p:grpSp>
      <p:grpSp>
        <p:nvGrpSpPr>
          <p:cNvPr id="16" name="Group 15"/>
          <p:cNvGrpSpPr/>
          <p:nvPr/>
        </p:nvGrpSpPr>
        <p:grpSpPr>
          <a:xfrm>
            <a:off x="1199456" y="3470326"/>
            <a:ext cx="8064896" cy="2911002"/>
            <a:chOff x="1199456" y="3470326"/>
            <a:chExt cx="8064896" cy="2911002"/>
          </a:xfrm>
        </p:grpSpPr>
        <p:sp>
          <p:nvSpPr>
            <p:cNvPr id="14" name="Rounded Rectangle 13"/>
            <p:cNvSpPr/>
            <p:nvPr/>
          </p:nvSpPr>
          <p:spPr>
            <a:xfrm>
              <a:off x="3467708" y="5877272"/>
              <a:ext cx="5796644"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Le patient présente 2 facteurs de risque de MVO</a:t>
              </a:r>
            </a:p>
          </p:txBody>
        </p:sp>
        <p:sp>
          <p:nvSpPr>
            <p:cNvPr id="13" name="Rounded Rectangle 12"/>
            <p:cNvSpPr/>
            <p:nvPr/>
          </p:nvSpPr>
          <p:spPr>
            <a:xfrm>
              <a:off x="1199456" y="3470326"/>
              <a:ext cx="2268252" cy="288032"/>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1199456" y="4221088"/>
              <a:ext cx="3816424" cy="225296"/>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888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3" name="Arc 22"/>
          <p:cNvSpPr/>
          <p:nvPr/>
        </p:nvSpPr>
        <p:spPr>
          <a:xfrm rot="4266974" flipV="1">
            <a:off x="5193702" y="2178426"/>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Arc 26"/>
          <p:cNvSpPr/>
          <p:nvPr/>
        </p:nvSpPr>
        <p:spPr>
          <a:xfrm rot="4792152" flipV="1">
            <a:off x="9077345" y="27063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Rounded Corners 36"/>
          <p:cNvSpPr/>
          <p:nvPr/>
        </p:nvSpPr>
        <p:spPr>
          <a:xfrm>
            <a:off x="7896200" y="1284885"/>
            <a:ext cx="3672408" cy="274791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Au cours des jours suivants, </a:t>
            </a:r>
          </a:p>
          <a:p>
            <a:pPr algn="ctr"/>
            <a:r>
              <a:rPr lang="fr-FR" b="1" dirty="0">
                <a:solidFill>
                  <a:schemeClr val="tx1"/>
                </a:solidFill>
              </a:rPr>
              <a:t>a présenté :</a:t>
            </a:r>
          </a:p>
          <a:p>
            <a:pPr marL="285750" indent="-285750">
              <a:buFont typeface="Arial" panose="020B0604020202020204" pitchFamily="34" charset="0"/>
              <a:buChar char="•"/>
            </a:pPr>
            <a:r>
              <a:rPr lang="fr-FR" dirty="0">
                <a:solidFill>
                  <a:schemeClr val="tx1"/>
                </a:solidFill>
              </a:rPr>
              <a:t>Sensation de brûlure à la plante des pieds</a:t>
            </a:r>
          </a:p>
          <a:p>
            <a:pPr marL="285750" indent="-285750">
              <a:buFont typeface="Arial" panose="020B0604020202020204" pitchFamily="34" charset="0"/>
              <a:buChar char="•"/>
            </a:pPr>
            <a:r>
              <a:rPr lang="fr-FR" dirty="0">
                <a:solidFill>
                  <a:schemeClr val="tx1"/>
                </a:solidFill>
              </a:rPr>
              <a:t>Tachycardie</a:t>
            </a:r>
          </a:p>
          <a:p>
            <a:pPr marL="285750" indent="-285750">
              <a:buFont typeface="Arial" panose="020B0604020202020204" pitchFamily="34" charset="0"/>
              <a:buChar char="•"/>
            </a:pPr>
            <a:r>
              <a:rPr lang="fr-FR" dirty="0">
                <a:solidFill>
                  <a:schemeClr val="tx1"/>
                </a:solidFill>
              </a:rPr>
              <a:t>Anxiété</a:t>
            </a:r>
          </a:p>
          <a:p>
            <a:pPr marL="285750" indent="-285750">
              <a:buFont typeface="Arial" panose="020B0604020202020204" pitchFamily="34" charset="0"/>
              <a:buChar char="•"/>
            </a:pPr>
            <a:r>
              <a:rPr lang="fr-FR" dirty="0">
                <a:solidFill>
                  <a:schemeClr val="tx1"/>
                </a:solidFill>
              </a:rPr>
              <a:t>Titres élevés du CMV</a:t>
            </a:r>
          </a:p>
          <a:p>
            <a:pPr marL="285750" indent="-285750">
              <a:buFont typeface="Arial" panose="020B0604020202020204" pitchFamily="34" charset="0"/>
              <a:buChar char="•"/>
            </a:pPr>
            <a:r>
              <a:rPr lang="fr-FR" dirty="0">
                <a:solidFill>
                  <a:schemeClr val="tx1"/>
                </a:solidFill>
              </a:rPr>
              <a:t>Rougeur au niveau des aisselles et de l’aine</a:t>
            </a:r>
          </a:p>
          <a:p>
            <a:pPr marL="285750" indent="-285750">
              <a:buFont typeface="Arial" panose="020B0604020202020204" pitchFamily="34" charset="0"/>
              <a:buChar char="•"/>
            </a:pPr>
            <a:r>
              <a:rPr lang="fr-FR" dirty="0">
                <a:solidFill>
                  <a:schemeClr val="tx1"/>
                </a:solidFill>
              </a:rPr>
              <a:t>Dépendance plaquettaire</a:t>
            </a:r>
          </a:p>
        </p:txBody>
      </p:sp>
      <p:sp>
        <p:nvSpPr>
          <p:cNvPr id="22" name="Arc 21"/>
          <p:cNvSpPr/>
          <p:nvPr/>
        </p:nvSpPr>
        <p:spPr>
          <a:xfrm rot="4792152" flipV="1">
            <a:off x="2098189" y="267518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Rectangle: Rounded Corners 35"/>
          <p:cNvSpPr/>
          <p:nvPr/>
        </p:nvSpPr>
        <p:spPr>
          <a:xfrm>
            <a:off x="446590" y="1844674"/>
            <a:ext cx="3422220" cy="21551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Septembre (Jour –9)</a:t>
            </a:r>
          </a:p>
          <a:p>
            <a:pPr marL="342900" indent="-342900">
              <a:buFont typeface="Arial" panose="020B0604020202020204" pitchFamily="34" charset="0"/>
              <a:buChar char="•"/>
            </a:pPr>
            <a:r>
              <a:rPr lang="fr-FR" sz="2000" dirty="0">
                <a:solidFill>
                  <a:schemeClr val="tx1"/>
                </a:solidFill>
              </a:rPr>
              <a:t>Admis à l’hôpital</a:t>
            </a:r>
          </a:p>
          <a:p>
            <a:pPr marL="342900" indent="-342900">
              <a:buFont typeface="Arial" panose="020B0604020202020204" pitchFamily="34" charset="0"/>
              <a:buChar char="•"/>
            </a:pPr>
            <a:r>
              <a:rPr lang="fr-FR" sz="2000" dirty="0">
                <a:solidFill>
                  <a:schemeClr val="tx1"/>
                </a:solidFill>
              </a:rPr>
              <a:t>Bon </a:t>
            </a:r>
            <a:r>
              <a:rPr lang="en-GB" sz="2000" dirty="0" err="1">
                <a:solidFill>
                  <a:schemeClr val="tx1"/>
                </a:solidFill>
              </a:rPr>
              <a:t>état</a:t>
            </a:r>
            <a:r>
              <a:rPr lang="en-GB" sz="2000" dirty="0">
                <a:solidFill>
                  <a:schemeClr val="tx1"/>
                </a:solidFill>
              </a:rPr>
              <a:t> </a:t>
            </a:r>
            <a:r>
              <a:rPr lang="en-GB" sz="2000" dirty="0" err="1">
                <a:solidFill>
                  <a:schemeClr val="tx1"/>
                </a:solidFill>
              </a:rPr>
              <a:t>général</a:t>
            </a:r>
            <a:endParaRPr lang="fr-FR" sz="2000" dirty="0">
              <a:solidFill>
                <a:schemeClr val="tx1"/>
              </a:solidFill>
            </a:endParaRPr>
          </a:p>
          <a:p>
            <a:pPr marL="342900" indent="-342900">
              <a:buFont typeface="Arial" panose="020B0604020202020204" pitchFamily="34" charset="0"/>
              <a:buChar char="•"/>
            </a:pPr>
            <a:r>
              <a:rPr lang="fr-FR" sz="2000" dirty="0">
                <a:solidFill>
                  <a:schemeClr val="tx1"/>
                </a:solidFill>
              </a:rPr>
              <a:t>Conditionnement par Bu/Cy et thymoglobuline</a:t>
            </a:r>
          </a:p>
        </p:txBody>
      </p:sp>
      <p:sp>
        <p:nvSpPr>
          <p:cNvPr id="30" name="Arc 29"/>
          <p:cNvSpPr/>
          <p:nvPr/>
        </p:nvSpPr>
        <p:spPr>
          <a:xfrm rot="16807848">
            <a:off x="3704254" y="469869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16807848">
            <a:off x="7263324" y="467380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ectangle: Rounded Corners 24"/>
          <p:cNvSpPr/>
          <p:nvPr/>
        </p:nvSpPr>
        <p:spPr>
          <a:xfrm>
            <a:off x="6456040" y="509232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Octobre (Jour +38)</a:t>
            </a:r>
          </a:p>
          <a:p>
            <a:pPr algn="ctr"/>
            <a:r>
              <a:rPr lang="fr-FR" sz="2000" dirty="0">
                <a:solidFill>
                  <a:schemeClr val="tx1"/>
                </a:solidFill>
              </a:rPr>
              <a:t>Nouvelle admission avec hématurie</a:t>
            </a:r>
          </a:p>
        </p:txBody>
      </p:sp>
      <p:sp>
        <p:nvSpPr>
          <p:cNvPr id="24" name="Rectangle: Rounded Corners 23"/>
          <p:cNvSpPr/>
          <p:nvPr/>
        </p:nvSpPr>
        <p:spPr>
          <a:xfrm>
            <a:off x="2313740" y="508518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Septembre (Jour 0)</a:t>
            </a:r>
          </a:p>
          <a:p>
            <a:pPr algn="ctr"/>
            <a:r>
              <a:rPr lang="fr-FR" sz="2000" dirty="0">
                <a:solidFill>
                  <a:schemeClr val="tx1"/>
                </a:solidFill>
              </a:rPr>
              <a:t>Transfusion de deux unités de sang de placentaire</a:t>
            </a:r>
          </a:p>
        </p:txBody>
      </p:sp>
      <p:sp>
        <p:nvSpPr>
          <p:cNvPr id="2" name="Title 1"/>
          <p:cNvSpPr>
            <a:spLocks noGrp="1"/>
          </p:cNvSpPr>
          <p:nvPr>
            <p:ph type="title"/>
          </p:nvPr>
        </p:nvSpPr>
        <p:spPr/>
        <p:txBody>
          <a:bodyPr/>
          <a:lstStyle/>
          <a:p>
            <a:r>
              <a:rPr lang="fr-FR" dirty="0"/>
              <a:t>Cas 1 : Homme de 25 ans atteint de LAM en RC2</a:t>
            </a:r>
          </a:p>
        </p:txBody>
      </p:sp>
      <p:sp>
        <p:nvSpPr>
          <p:cNvPr id="4" name="Text Placeholder 3"/>
          <p:cNvSpPr>
            <a:spLocks noGrp="1"/>
          </p:cNvSpPr>
          <p:nvPr>
            <p:ph type="body" sz="quarter" idx="10"/>
          </p:nvPr>
        </p:nvSpPr>
        <p:spPr/>
        <p:txBody>
          <a:bodyPr/>
          <a:lstStyle/>
          <a:p>
            <a:r>
              <a:rPr lang="fr-FR"/>
              <a:t>Communication personnelle, E. Wallhult</a:t>
            </a:r>
            <a:endParaRPr lang="fr-FR" dirty="0"/>
          </a:p>
        </p:txBody>
      </p:sp>
      <p:sp>
        <p:nvSpPr>
          <p:cNvPr id="3" name="Text Placeholder 2"/>
          <p:cNvSpPr>
            <a:spLocks noGrp="1"/>
          </p:cNvSpPr>
          <p:nvPr>
            <p:ph type="body" sz="quarter" idx="11"/>
          </p:nvPr>
        </p:nvSpPr>
        <p:spPr/>
        <p:txBody>
          <a:bodyPr/>
          <a:lstStyle/>
          <a:p>
            <a:r>
              <a:rPr lang="fr-FR" dirty="0"/>
              <a:t>LAM, leucémie aiguë myéloïde ; Bu, </a:t>
            </a:r>
            <a:r>
              <a:rPr lang="fr-FR" dirty="0" err="1"/>
              <a:t>busulfan</a:t>
            </a:r>
            <a:r>
              <a:rPr lang="fr-FR" dirty="0"/>
              <a:t> ; CMV, cytomégalovirus ; RC, rémission complète ; </a:t>
            </a:r>
            <a:r>
              <a:rPr lang="fr-FR" dirty="0" err="1"/>
              <a:t>Cy</a:t>
            </a:r>
            <a:r>
              <a:rPr lang="fr-FR" dirty="0"/>
              <a:t>, cyclophosphamide </a:t>
            </a:r>
          </a:p>
        </p:txBody>
      </p:sp>
      <p:sp>
        <p:nvSpPr>
          <p:cNvPr id="5" name="Arrow: Right 4"/>
          <p:cNvSpPr/>
          <p:nvPr/>
        </p:nvSpPr>
        <p:spPr>
          <a:xfrm>
            <a:off x="1127448" y="4225480"/>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p:cNvSpPr/>
          <p:nvPr/>
        </p:nvSpPr>
        <p:spPr>
          <a:xfrm>
            <a:off x="4166847" y="198884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Octobre (Jour +25)</a:t>
            </a:r>
          </a:p>
          <a:p>
            <a:pPr algn="ctr"/>
            <a:r>
              <a:rPr lang="fr-FR" sz="2000" dirty="0">
                <a:solidFill>
                  <a:schemeClr val="tx1"/>
                </a:solidFill>
              </a:rPr>
              <a:t>Retour au domicile</a:t>
            </a:r>
          </a:p>
        </p:txBody>
      </p:sp>
    </p:spTree>
    <p:extLst>
      <p:ext uri="{BB962C8B-B14F-4D97-AF65-F5344CB8AC3E}">
        <p14:creationId xmlns:p14="http://schemas.microsoft.com/office/powerpoint/2010/main" val="681628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c455b3bb-2740-461a-959a-184df0b45404"/>
</p:tagLst>
</file>

<file path=ppt/theme/theme1.xml><?xml version="1.0" encoding="utf-8"?>
<a:theme xmlns:a="http://schemas.openxmlformats.org/drawingml/2006/main" name="blank">
  <a:themeElements>
    <a:clrScheme name="Custom 7">
      <a:dk1>
        <a:srgbClr val="000000"/>
      </a:dk1>
      <a:lt1>
        <a:sysClr val="window" lastClr="FFFFFF"/>
      </a:lt1>
      <a:dk2>
        <a:srgbClr val="000000"/>
      </a:dk2>
      <a:lt2>
        <a:srgbClr val="EEECE1"/>
      </a:lt2>
      <a:accent1>
        <a:srgbClr val="E60060"/>
      </a:accent1>
      <a:accent2>
        <a:srgbClr val="F59E09"/>
      </a:accent2>
      <a:accent3>
        <a:srgbClr val="00979E"/>
      </a:accent3>
      <a:accent4>
        <a:srgbClr val="7B428F"/>
      </a:accent4>
      <a:accent5>
        <a:srgbClr val="96CA12"/>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bg1">
                <a:lumMod val="75000"/>
              </a:schemeClr>
            </a:gs>
            <a:gs pos="23000">
              <a:schemeClr val="bg1">
                <a:lumMod val="85000"/>
              </a:schemeClr>
            </a:gs>
            <a:gs pos="69000">
              <a:schemeClr val="bg1"/>
            </a:gs>
            <a:gs pos="97000">
              <a:schemeClr val="bg1"/>
            </a:gs>
          </a:gsLst>
          <a:path path="circle">
            <a:fillToRect l="100000" t="100000"/>
          </a:path>
          <a:tileRect r="-100000" b="-100000"/>
        </a:gradFill>
        <a:ln>
          <a:noFill/>
        </a:ln>
        <a:effectLst>
          <a:softEdge rad="12700"/>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blank">
  <a:themeElements>
    <a:clrScheme name="MyKE - orange">
      <a:dk1>
        <a:srgbClr val="000000"/>
      </a:dk1>
      <a:lt1>
        <a:sysClr val="window" lastClr="FFFFFF"/>
      </a:lt1>
      <a:dk2>
        <a:srgbClr val="000000"/>
      </a:dk2>
      <a:lt2>
        <a:srgbClr val="EEECE1"/>
      </a:lt2>
      <a:accent1>
        <a:srgbClr val="F59E09"/>
      </a:accent1>
      <a:accent2>
        <a:srgbClr val="00979E"/>
      </a:accent2>
      <a:accent3>
        <a:srgbClr val="7B428F"/>
      </a:accent3>
      <a:accent4>
        <a:srgbClr val="96CA12"/>
      </a:accent4>
      <a:accent5>
        <a:srgbClr val="E60060"/>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211FA7C122343943D0C15D2A149A4" ma:contentTypeVersion="1" ma:contentTypeDescription="Create a new document." ma:contentTypeScope="" ma:versionID="666f8110f639de87c191bb9f4fba245e">
  <xsd:schema xmlns:xsd="http://www.w3.org/2001/XMLSchema" xmlns:xs="http://www.w3.org/2001/XMLSchema" xmlns:p="http://schemas.microsoft.com/office/2006/metadata/properties" xmlns:ns1="http://schemas.microsoft.com/sharepoint/v3" targetNamespace="http://schemas.microsoft.com/office/2006/metadata/properties" ma:root="true" ma:fieldsID="d810986b036840e28274f9fca8f918e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5DE68E5-8F28-4131-A38A-0CF359203B4C}"/>
</file>

<file path=customXml/itemProps2.xml><?xml version="1.0" encoding="utf-8"?>
<ds:datastoreItem xmlns:ds="http://schemas.openxmlformats.org/officeDocument/2006/customXml" ds:itemID="{28412BBB-6514-436C-BA7C-78EAC3F49B10}"/>
</file>

<file path=customXml/itemProps3.xml><?xml version="1.0" encoding="utf-8"?>
<ds:datastoreItem xmlns:ds="http://schemas.openxmlformats.org/officeDocument/2006/customXml" ds:itemID="{8BD1C39D-FBDB-4C2B-97D8-B524431C752A}"/>
</file>

<file path=docProps/app.xml><?xml version="1.0" encoding="utf-8"?>
<Properties xmlns="http://schemas.openxmlformats.org/officeDocument/2006/extended-properties" xmlns:vt="http://schemas.openxmlformats.org/officeDocument/2006/docPropsVTypes">
  <Template>blank</Template>
  <TotalTime>0</TotalTime>
  <Words>2304</Words>
  <Application>Microsoft Office PowerPoint</Application>
  <PresentationFormat>Widescreen</PresentationFormat>
  <Paragraphs>654</Paragraphs>
  <Slides>46</Slides>
  <Notes>8</Notes>
  <HiddenSlides>6</HiddenSlides>
  <MMClips>1</MMClips>
  <ScaleCrop>false</ScaleCrop>
  <HeadingPairs>
    <vt:vector size="8" baseType="variant">
      <vt:variant>
        <vt:lpstr>Fonts Used</vt:lpstr>
      </vt:variant>
      <vt:variant>
        <vt:i4>3</vt:i4>
      </vt:variant>
      <vt:variant>
        <vt:lpstr>Theme</vt:lpstr>
      </vt:variant>
      <vt:variant>
        <vt:i4>2</vt:i4>
      </vt:variant>
      <vt:variant>
        <vt:lpstr>Slide Titles</vt:lpstr>
      </vt:variant>
      <vt:variant>
        <vt:i4>46</vt:i4>
      </vt:variant>
      <vt:variant>
        <vt:lpstr>Custom Shows</vt:lpstr>
      </vt:variant>
      <vt:variant>
        <vt:i4>5</vt:i4>
      </vt:variant>
    </vt:vector>
  </HeadingPairs>
  <TitlesOfParts>
    <vt:vector size="56" baseType="lpstr">
      <vt:lpstr>Arial</vt:lpstr>
      <vt:lpstr>Calibri</vt:lpstr>
      <vt:lpstr>Times New Roman</vt:lpstr>
      <vt:lpstr>blank</vt:lpstr>
      <vt:lpstr>1_blank</vt:lpstr>
      <vt:lpstr>Prise en charge active de la maladie veino-occlusive (MVO) </vt:lpstr>
      <vt:lpstr>Table des matières</vt:lpstr>
      <vt:lpstr>Comment utiliser les modules du programme d’apprentissage la maladie veino-occlusive (MVO) ?</vt:lpstr>
      <vt:lpstr>Module 5 : Études de cas de MVO</vt:lpstr>
      <vt:lpstr>Cas 1 : Homme de 25 ans atteint de LAM  en RC2</vt:lpstr>
      <vt:lpstr>Cas 1 : Homme de 25 ans atteint de LAM en RC2</vt:lpstr>
      <vt:lpstr>Cas 1 : Homme de 25 ans atteint de LAM en RC2</vt:lpstr>
      <vt:lpstr>Facteurs de risque ayant un impact sur les scores de sévérité de l’EBMT pour la MVO </vt:lpstr>
      <vt:lpstr>Cas 1 : Homme de 25 ans atteint de LAM en RC2</vt:lpstr>
      <vt:lpstr>Cas 1 : Homme de 25 ans atteint de LAM en RC2</vt:lpstr>
      <vt:lpstr>Cas 1 : Homme de 25 ans atteint de LAM en RC2</vt:lpstr>
      <vt:lpstr>Cas 1 : Homme de 25 ans atteint de LAM en RC2</vt:lpstr>
      <vt:lpstr>Cas 1 : situation 6 mois après transplantation</vt:lpstr>
      <vt:lpstr>Cas 2 : Femme de 37 ans  LMC évoluant en LAM</vt:lpstr>
      <vt:lpstr>Cas 2 : Femme de 37 ans LMC évoluant en LAM</vt:lpstr>
      <vt:lpstr>Cas 2 : Femme de 37 ans LMC évoluant en LAM </vt:lpstr>
      <vt:lpstr>Facteurs de risque ayant un impact sur les scores de sévérité de l’EBMT pour la MVO </vt:lpstr>
      <vt:lpstr>Cas 2 : conditionnement et greffe de cellules souches</vt:lpstr>
      <vt:lpstr>Cas 2 : premiers symptômes de la MVO</vt:lpstr>
      <vt:lpstr>Critères de l’EBMT révisés pour les scores de sévérité de la MVO : Jour 18</vt:lpstr>
      <vt:lpstr>Cas 2 : initiation du traitement</vt:lpstr>
      <vt:lpstr>Cas 2 : Femme de 37 ans LMC évoluant en LAM</vt:lpstr>
      <vt:lpstr>Cas 2 : situation 1 an après transplantation</vt:lpstr>
      <vt:lpstr>Cas 3 : Homme de 49 ans à haut risque de LAM</vt:lpstr>
      <vt:lpstr>Cas 3 : Homme de 49 ans à haut risque de LAM</vt:lpstr>
      <vt:lpstr>Cas 3 : Homme de 49 ans à haut risque de LAM</vt:lpstr>
      <vt:lpstr>Cas 3 : Homme de 49 ans à haut risque de LAM</vt:lpstr>
      <vt:lpstr>Facteurs de risque ayant un impact sur les scores de sévérité de l’EBMT pour la MVO </vt:lpstr>
      <vt:lpstr>Qu’y a-t-il lieu de faire ?</vt:lpstr>
      <vt:lpstr>Cas 3 : Homme de 49 ans à haut risque de LAM</vt:lpstr>
      <vt:lpstr>Cas 3 : Homme de 49 ans à haut risque de LAM</vt:lpstr>
      <vt:lpstr>Diagnostic différentiel</vt:lpstr>
      <vt:lpstr>Quelles complications pourrait présenter le patient ?</vt:lpstr>
      <vt:lpstr>Cas 3 : Homme de 49 ans à haut risque de LAM</vt:lpstr>
      <vt:lpstr>Cas 3 : Homme de 49 ans à haut risque de LAM</vt:lpstr>
      <vt:lpstr>Cas 3 : Homme de 49 ans à haut risque de LAM</vt:lpstr>
      <vt:lpstr>Critères de l’EBMT révisés pour le diagnostic de la MVO</vt:lpstr>
      <vt:lpstr>Critères de l’EBMT révisés pour le diagnostic de la MVO</vt:lpstr>
      <vt:lpstr>Critères de l’EBMT révisés pour les scores de sévérité  de la MVO</vt:lpstr>
      <vt:lpstr>Étude de cas du Dr Richardson</vt:lpstr>
      <vt:lpstr>Critères de l’EBMT révisés pour le diagnostic de la MVO</vt:lpstr>
      <vt:lpstr>Critères de l’EBMT révisés pour le diagnostic de la MVO</vt:lpstr>
      <vt:lpstr>Critères de l’EBMT révisés pour les scores de sévérité  de la MVO</vt:lpstr>
      <vt:lpstr>Critères de l’EBMT révisés pour les scores de sévérité  de la MVO</vt:lpstr>
      <vt:lpstr>Critères de l’EBMT révisés pour les scores de sévérité  de la MVO</vt:lpstr>
      <vt:lpstr>Critères de l’EBMT révisés pour les scores de sévérité  de la MVO</vt:lpstr>
      <vt:lpstr>Pop-up slide 11</vt:lpstr>
      <vt:lpstr>Pop-up 1</vt:lpstr>
      <vt:lpstr>Pop-up 2</vt:lpstr>
      <vt:lpstr>Pop-up 3</vt:lpstr>
      <vt:lpstr>Pop-up 4</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2017-02-17T14:23:50Z</dcterms:created>
  <dcterms:modified xsi:type="dcterms:W3CDTF">2017-09-19T13:44:19Z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0x010100A78211FA7C122343943D0C15D2A149A4</vt:lpwstr>
  </property>
</Properties>
</file>