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s/slide5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72.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5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0.xml" ContentType="application/vnd.openxmlformats-officedocument.presentationml.notesSlide+xml"/>
  <Override PartName="/ppt/notesSlides/notesSlide42.xml" ContentType="application/vnd.openxmlformats-officedocument.presentationml.notesSlide+xml"/>
  <Override PartName="/ppt/notesSlides/notesSlide31.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23.xml" ContentType="application/vnd.openxmlformats-officedocument.presentationml.notesSlide+xml"/>
  <Override PartName="/ppt/notesSlides/notesSlide30.xml" ContentType="application/vnd.openxmlformats-officedocument.presentationml.notesSlide+xml"/>
  <Override PartName="/ppt/notesSlides/notesSlide22.xml" ContentType="application/vnd.openxmlformats-officedocument.presentationml.notesSlide+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charts/colors2.xml" ContentType="application/vnd.ms-office.chartcolorstyle+xml"/>
  <Override PartName="/ppt/charts/style1.xml" ContentType="application/vnd.ms-office.chartstyle+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style2.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9.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ppt/tags/tag5.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ppt/tags/tag10.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1"/>
    <p:sldMasterId id="2147483689" r:id="rId2"/>
  </p:sldMasterIdLst>
  <p:notesMasterIdLst>
    <p:notesMasterId r:id="rId75"/>
  </p:notesMasterIdLst>
  <p:sldIdLst>
    <p:sldId id="426" r:id="rId3"/>
    <p:sldId id="425" r:id="rId4"/>
    <p:sldId id="410" r:id="rId5"/>
    <p:sldId id="256" r:id="rId6"/>
    <p:sldId id="268" r:id="rId7"/>
    <p:sldId id="261" r:id="rId8"/>
    <p:sldId id="314" r:id="rId9"/>
    <p:sldId id="412" r:id="rId10"/>
    <p:sldId id="413" r:id="rId11"/>
    <p:sldId id="423" r:id="rId12"/>
    <p:sldId id="414" r:id="rId13"/>
    <p:sldId id="415" r:id="rId14"/>
    <p:sldId id="257" r:id="rId15"/>
    <p:sldId id="422" r:id="rId16"/>
    <p:sldId id="400" r:id="rId17"/>
    <p:sldId id="274" r:id="rId18"/>
    <p:sldId id="258" r:id="rId19"/>
    <p:sldId id="376" r:id="rId20"/>
    <p:sldId id="266" r:id="rId21"/>
    <p:sldId id="304" r:id="rId22"/>
    <p:sldId id="305" r:id="rId23"/>
    <p:sldId id="306" r:id="rId24"/>
    <p:sldId id="312" r:id="rId25"/>
    <p:sldId id="416" r:id="rId26"/>
    <p:sldId id="417" r:id="rId27"/>
    <p:sldId id="335" r:id="rId28"/>
    <p:sldId id="323" r:id="rId29"/>
    <p:sldId id="405" r:id="rId30"/>
    <p:sldId id="270" r:id="rId31"/>
    <p:sldId id="419" r:id="rId32"/>
    <p:sldId id="321" r:id="rId33"/>
    <p:sldId id="334" r:id="rId34"/>
    <p:sldId id="420" r:id="rId35"/>
    <p:sldId id="421" r:id="rId36"/>
    <p:sldId id="287" r:id="rId37"/>
    <p:sldId id="285" r:id="rId38"/>
    <p:sldId id="366" r:id="rId39"/>
    <p:sldId id="367" r:id="rId40"/>
    <p:sldId id="368" r:id="rId41"/>
    <p:sldId id="369" r:id="rId42"/>
    <p:sldId id="370" r:id="rId43"/>
    <p:sldId id="401" r:id="rId44"/>
    <p:sldId id="403" r:id="rId45"/>
    <p:sldId id="372" r:id="rId46"/>
    <p:sldId id="382" r:id="rId47"/>
    <p:sldId id="373" r:id="rId48"/>
    <p:sldId id="375" r:id="rId49"/>
    <p:sldId id="374" r:id="rId50"/>
    <p:sldId id="354" r:id="rId51"/>
    <p:sldId id="377" r:id="rId52"/>
    <p:sldId id="309" r:id="rId53"/>
    <p:sldId id="310" r:id="rId54"/>
    <p:sldId id="330" r:id="rId55"/>
    <p:sldId id="361" r:id="rId56"/>
    <p:sldId id="381" r:id="rId57"/>
    <p:sldId id="384" r:id="rId58"/>
    <p:sldId id="385" r:id="rId59"/>
    <p:sldId id="386" r:id="rId60"/>
    <p:sldId id="387" r:id="rId61"/>
    <p:sldId id="388" r:id="rId62"/>
    <p:sldId id="389" r:id="rId63"/>
    <p:sldId id="392" r:id="rId64"/>
    <p:sldId id="393" r:id="rId65"/>
    <p:sldId id="394" r:id="rId66"/>
    <p:sldId id="395" r:id="rId67"/>
    <p:sldId id="396" r:id="rId68"/>
    <p:sldId id="397" r:id="rId69"/>
    <p:sldId id="402" r:id="rId70"/>
    <p:sldId id="404" r:id="rId71"/>
    <p:sldId id="398" r:id="rId72"/>
    <p:sldId id="399" r:id="rId73"/>
    <p:sldId id="391" r:id="rId74"/>
  </p:sldIdLst>
  <p:sldSz cx="12192000" cy="6858000"/>
  <p:notesSz cx="6797675" cy="9928225"/>
  <p:custShowLst>
    <p:custShow name="Prognosis and indicators of VOD" id="0">
      <p:sldLst>
        <p:sld r:id="rId58"/>
      </p:sldLst>
    </p:custShow>
    <p:custShow name="Slide 4 to 50" id="1">
      <p:sldLst>
        <p:sld r:id="rId48"/>
      </p:sldLst>
    </p:custShow>
    <p:custShow name="Slide 4 to 51" id="2">
      <p:sldLst>
        <p:sld r:id="rId49"/>
      </p:sldLst>
    </p:custShow>
    <p:custShow name="Slide 4 to 52" id="3">
      <p:sldLst>
        <p:sld r:id="rId50"/>
      </p:sldLst>
    </p:custShow>
    <p:custShow name="Slide 5 to 53" id="4">
      <p:sldLst>
        <p:sld r:id="rId51"/>
      </p:sldLst>
    </p:custShow>
    <p:custShow name="Slide 12 to 55" id="5">
      <p:sldLst>
        <p:sld r:id="rId52"/>
      </p:sldLst>
    </p:custShow>
    <p:custShow name="Slide 16 to 56" id="6">
      <p:sldLst>
        <p:sld r:id="rId55"/>
      </p:sldLst>
    </p:custShow>
    <p:custShow name="Slide 34 to 57" id="7">
      <p:sldLst/>
    </p:custShow>
    <p:custShow name="Slide 34 to 58" id="8">
      <p:sldLst/>
    </p:custShow>
    <p:custShow name="Slide 34 to 59" id="9">
      <p:sldLst/>
    </p:custShow>
    <p:custShow name="Slide 35 to 61" id="10">
      <p:sldLst>
        <p:sld r:id="rId56"/>
      </p:sldLst>
    </p:custShow>
    <p:custShow name="Slide 37 to 63" id="11">
      <p:sldLst>
        <p:sld r:id="rId59"/>
      </p:sldLst>
    </p:custShow>
    <p:custShow name="Slide 37 to 64" id="12">
      <p:sldLst>
        <p:sld r:id="rId60"/>
      </p:sldLst>
    </p:custShow>
    <p:custShow name="Slide 37 to 65" id="13">
      <p:sldLst>
        <p:sld r:id="rId61"/>
      </p:sldLst>
    </p:custShow>
    <p:custShow name="Slide 37 to 66" id="14">
      <p:sldLst>
        <p:sld r:id="rId62"/>
      </p:sldLst>
    </p:custShow>
    <p:custShow name="Slide 37 to 67" id="15">
      <p:sldLst>
        <p:sld r:id="rId63"/>
      </p:sldLst>
    </p:custShow>
    <p:custShow name="Correct Q1" id="16">
      <p:sldLst/>
    </p:custShow>
    <p:custShow name="Incorrect" id="17">
      <p:sldLst>
        <p:sld r:id="rId74"/>
      </p:sldLst>
    </p:custShow>
    <p:custShow name="Corrrect Q2" id="18">
      <p:sldLst>
        <p:sld r:id="rId64"/>
      </p:sldLst>
    </p:custShow>
    <p:custShow name="Correct Q3" id="19">
      <p:sldLst>
        <p:sld r:id="rId65"/>
      </p:sldLst>
    </p:custShow>
    <p:custShow name="Correct Q4" id="20">
      <p:sldLst>
        <p:sld r:id="rId66"/>
      </p:sldLst>
    </p:custShow>
    <p:custShow name="Correct Q5" id="21">
      <p:sldLst>
        <p:sld r:id="rId67"/>
      </p:sldLst>
    </p:custShow>
    <p:custShow name="Correct Q6" id="22">
      <p:sldLst>
        <p:sld r:id="rId68"/>
      </p:sldLst>
    </p:custShow>
    <p:custShow name="Correct Q7" id="23">
      <p:sldLst>
        <p:sld r:id="rId69"/>
      </p:sldLst>
    </p:custShow>
    <p:custShow name="Correct Q8" id="24">
      <p:sldLst>
        <p:sld r:id="rId72"/>
      </p:sldLst>
    </p:custShow>
    <p:custShow name="Correct Q9" id="25">
      <p:sldLst>
        <p:sld r:id="rId73"/>
      </p:sldLst>
    </p:custShow>
    <p:custShow name="Slide 35 to 60" id="26">
      <p:sldLst>
        <p:sld r:id="rId57"/>
      </p:sldLst>
    </p:custShow>
    <p:custShow name="Correct (slide 48)" id="27">
      <p:sldLst>
        <p:sld r:id="rId70"/>
      </p:sldLst>
    </p:custShow>
    <p:custShow name="Custom Show 1" id="28">
      <p:sldLst>
        <p:sld r:id="rId70"/>
      </p:sldLst>
    </p:custShow>
    <p:custShow name="Custom Show 2" id="29">
      <p:sldLst>
        <p:sld r:id="rId70"/>
      </p:sldLst>
    </p:custShow>
    <p:custShow name="Custom Show 3" id="30">
      <p:sldLst>
        <p:sld r:id="rId71"/>
      </p:sldLst>
    </p:custShow>
    <p:custShow name="Crtieria time" id="31">
      <p:sldLst>
        <p:sld r:id="rId53"/>
      </p:sldLst>
    </p:custShow>
    <p:custShow name="Criteria weight" id="32">
      <p:sldLst>
        <p:sld r:id="rId54"/>
      </p:sldLst>
    </p:custShow>
  </p:custShowLst>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4" orient="horz" pos="848" userDrawn="1">
          <p15:clr>
            <a:srgbClr val="A4A3A4"/>
          </p15:clr>
        </p15:guide>
        <p15:guide id="17" pos="3840" userDrawn="1">
          <p15:clr>
            <a:srgbClr val="A4A3A4"/>
          </p15:clr>
        </p15:guide>
        <p15:guide id="18" orient="horz" pos="15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8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6600"/>
    <a:srgbClr val="FF9900"/>
    <a:srgbClr val="96CA12"/>
    <a:srgbClr val="7EA41A"/>
    <a:srgbClr val="E4E4E4"/>
    <a:srgbClr val="F8DF9A"/>
    <a:srgbClr val="EAEAEA"/>
    <a:srgbClr val="8A8A8D"/>
    <a:srgbClr val="6BA2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277" autoAdjust="0"/>
    <p:restoredTop sz="94434" autoAdjust="0"/>
  </p:normalViewPr>
  <p:slideViewPr>
    <p:cSldViewPr snapToGrid="0">
      <p:cViewPr varScale="1">
        <p:scale>
          <a:sx n="85" d="100"/>
          <a:sy n="85" d="100"/>
        </p:scale>
        <p:origin x="1094" y="72"/>
      </p:cViewPr>
      <p:guideLst>
        <p:guide orient="horz" pos="848"/>
        <p:guide pos="3840"/>
        <p:guide orient="horz" pos="1595"/>
      </p:guideLst>
    </p:cSldViewPr>
  </p:slideViewPr>
  <p:outlineViewPr>
    <p:cViewPr>
      <p:scale>
        <a:sx n="33" d="100"/>
        <a:sy n="33" d="100"/>
      </p:scale>
      <p:origin x="0" y="6998"/>
    </p:cViewPr>
  </p:outlineViewPr>
  <p:notesTextViewPr>
    <p:cViewPr>
      <p:scale>
        <a:sx n="3" d="2"/>
        <a:sy n="3" d="2"/>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ustomXml" Target="../customXml/item3.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GB" sz="1800" b="1" dirty="0">
                <a:solidFill>
                  <a:schemeClr val="tx1"/>
                </a:solidFill>
              </a:rPr>
              <a:t>Incidence</a:t>
            </a:r>
            <a:r>
              <a:rPr lang="en-GB" sz="1800" b="1" baseline="0" dirty="0">
                <a:solidFill>
                  <a:schemeClr val="tx1"/>
                </a:solidFill>
              </a:rPr>
              <a:t> of SAEs in </a:t>
            </a:r>
            <a:r>
              <a:rPr lang="en-GB" sz="1800" b="1" baseline="0" dirty="0" err="1">
                <a:solidFill>
                  <a:schemeClr val="tx1"/>
                </a:solidFill>
              </a:rPr>
              <a:t>inotuzumab</a:t>
            </a:r>
            <a:r>
              <a:rPr lang="en-GB" sz="1800" b="1" baseline="0" dirty="0">
                <a:solidFill>
                  <a:schemeClr val="tx1"/>
                </a:solidFill>
              </a:rPr>
              <a:t> </a:t>
            </a:r>
            <a:r>
              <a:rPr lang="en-GB" sz="1800" b="1" baseline="0" dirty="0" err="1">
                <a:solidFill>
                  <a:schemeClr val="tx1"/>
                </a:solidFill>
              </a:rPr>
              <a:t>ozogamicin</a:t>
            </a:r>
            <a:r>
              <a:rPr lang="en-GB" sz="1800" b="1" baseline="0" dirty="0">
                <a:solidFill>
                  <a:schemeClr val="tx1"/>
                </a:solidFill>
              </a:rPr>
              <a:t> treated patients </a:t>
            </a:r>
            <a:br>
              <a:rPr lang="en-GB" sz="1800" b="1" baseline="0" dirty="0">
                <a:solidFill>
                  <a:schemeClr val="tx1"/>
                </a:solidFill>
              </a:rPr>
            </a:br>
            <a:r>
              <a:rPr lang="en-GB" sz="1800" b="1" baseline="0" dirty="0" smtClean="0">
                <a:solidFill>
                  <a:schemeClr val="tx1"/>
                </a:solidFill>
              </a:rPr>
              <a:t>versus </a:t>
            </a:r>
            <a:r>
              <a:rPr lang="en-GB" sz="1800" b="1" baseline="0" dirty="0">
                <a:solidFill>
                  <a:schemeClr val="tx1"/>
                </a:solidFill>
              </a:rPr>
              <a:t>standard </a:t>
            </a:r>
            <a:r>
              <a:rPr lang="en-GB" sz="1800" b="1" baseline="0" dirty="0" smtClean="0">
                <a:solidFill>
                  <a:schemeClr val="tx1"/>
                </a:solidFill>
              </a:rPr>
              <a:t>therapy</a:t>
            </a:r>
            <a:endParaRPr lang="en-GB" sz="1800" b="1" dirty="0">
              <a:solidFill>
                <a:schemeClr val="tx1"/>
              </a:solidFill>
            </a:endParaRPr>
          </a:p>
        </c:rich>
      </c:tx>
      <c:layout>
        <c:manualLayout>
          <c:xMode val="edge"/>
          <c:yMode val="edge"/>
          <c:x val="0.1876435987873338"/>
          <c:y val="5.2980950219599782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262447547358009E-2"/>
          <c:y val="0.17419468955666209"/>
          <c:w val="0.89455404803015037"/>
          <c:h val="0.6408129363627868"/>
        </c:manualLayout>
      </c:layout>
      <c:barChart>
        <c:barDir val="col"/>
        <c:grouping val="clustered"/>
        <c:varyColors val="0"/>
        <c:ser>
          <c:idx val="0"/>
          <c:order val="0"/>
          <c:tx>
            <c:strRef>
              <c:f>Sheet1!$B$1</c:f>
              <c:strCache>
                <c:ptCount val="1"/>
                <c:pt idx="0">
                  <c:v>Inotuzumab ozogamicin (N=139)</c:v>
                </c:pt>
              </c:strCache>
            </c:strRef>
          </c:tx>
          <c:spPr>
            <a:solidFill>
              <a:schemeClr val="accent1"/>
            </a:solidFill>
            <a:ln>
              <a:noFill/>
            </a:ln>
            <a:effectLst/>
          </c:spPr>
          <c:invertIfNegative val="0"/>
          <c:cat>
            <c:numRef>
              <c:f>Sheet1!$A$2:$A$7</c:f>
              <c:numCache>
                <c:formatCode>General</c:formatCode>
                <c:ptCount val="6"/>
              </c:numCache>
            </c:numRef>
          </c:cat>
          <c:val>
            <c:numRef>
              <c:f>Sheet1!$B$2:$B$7</c:f>
              <c:numCache>
                <c:formatCode>General</c:formatCode>
                <c:ptCount val="6"/>
                <c:pt idx="0">
                  <c:v>48</c:v>
                </c:pt>
                <c:pt idx="1">
                  <c:v>12</c:v>
                </c:pt>
                <c:pt idx="2">
                  <c:v>2</c:v>
                </c:pt>
                <c:pt idx="3">
                  <c:v>3</c:v>
                </c:pt>
                <c:pt idx="4">
                  <c:v>4</c:v>
                </c:pt>
                <c:pt idx="5">
                  <c:v>11</c:v>
                </c:pt>
              </c:numCache>
            </c:numRef>
          </c:val>
          <c:extLst xmlns:c16r2="http://schemas.microsoft.com/office/drawing/2015/06/chart">
            <c:ext xmlns:c16="http://schemas.microsoft.com/office/drawing/2014/chart" uri="{C3380CC4-5D6E-409C-BE32-E72D297353CC}">
              <c16:uniqueId val="{00000000-3964-4DD8-824E-CEEFCBB0CC42}"/>
            </c:ext>
          </c:extLst>
        </c:ser>
        <c:ser>
          <c:idx val="1"/>
          <c:order val="1"/>
          <c:tx>
            <c:strRef>
              <c:f>Sheet1!$C$1</c:f>
              <c:strCache>
                <c:ptCount val="1"/>
                <c:pt idx="0">
                  <c:v>Standard therapy (N=120)</c:v>
                </c:pt>
              </c:strCache>
            </c:strRef>
          </c:tx>
          <c:spPr>
            <a:solidFill>
              <a:schemeClr val="accent2"/>
            </a:solidFill>
            <a:ln>
              <a:noFill/>
            </a:ln>
            <a:effectLst/>
          </c:spPr>
          <c:invertIfNegative val="0"/>
          <c:cat>
            <c:numRef>
              <c:f>Sheet1!$A$2:$A$7</c:f>
              <c:numCache>
                <c:formatCode>General</c:formatCode>
                <c:ptCount val="6"/>
              </c:numCache>
            </c:numRef>
          </c:cat>
          <c:val>
            <c:numRef>
              <c:f>Sheet1!$C$2:$C$7</c:f>
              <c:numCache>
                <c:formatCode>General</c:formatCode>
                <c:ptCount val="6"/>
                <c:pt idx="0">
                  <c:v>46</c:v>
                </c:pt>
                <c:pt idx="1">
                  <c:v>18</c:v>
                </c:pt>
                <c:pt idx="2">
                  <c:v>5</c:v>
                </c:pt>
                <c:pt idx="3">
                  <c:v>2</c:v>
                </c:pt>
                <c:pt idx="4">
                  <c:v>2</c:v>
                </c:pt>
                <c:pt idx="5">
                  <c:v>1</c:v>
                </c:pt>
              </c:numCache>
            </c:numRef>
          </c:val>
          <c:extLst xmlns:c16r2="http://schemas.microsoft.com/office/drawing/2015/06/chart">
            <c:ext xmlns:c16="http://schemas.microsoft.com/office/drawing/2014/chart" uri="{C3380CC4-5D6E-409C-BE32-E72D297353CC}">
              <c16:uniqueId val="{00000001-3964-4DD8-824E-CEEFCBB0CC42}"/>
            </c:ext>
          </c:extLst>
        </c:ser>
        <c:dLbls>
          <c:showLegendKey val="0"/>
          <c:showVal val="0"/>
          <c:showCatName val="0"/>
          <c:showSerName val="0"/>
          <c:showPercent val="0"/>
          <c:showBubbleSize val="0"/>
        </c:dLbls>
        <c:gapWidth val="75"/>
        <c:axId val="781256336"/>
        <c:axId val="781251632"/>
      </c:barChart>
      <c:catAx>
        <c:axId val="78125633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5</a:t>
                </a:r>
                <a:r>
                  <a:rPr lang="en-GB" sz="1600" baseline="0" dirty="0">
                    <a:solidFill>
                      <a:schemeClr val="tx1"/>
                    </a:solidFill>
                  </a:rPr>
                  <a:t> most frequent SAEs</a:t>
                </a:r>
                <a:endParaRPr lang="en-GB" sz="1600" dirty="0">
                  <a:solidFill>
                    <a:schemeClr val="tx1"/>
                  </a:solidFill>
                </a:endParaRPr>
              </a:p>
            </c:rich>
          </c:tx>
          <c:layout>
            <c:manualLayout>
              <c:xMode val="edge"/>
              <c:yMode val="edge"/>
              <c:x val="0.42425565068968701"/>
              <c:y val="0.8731540101990414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1251632"/>
        <c:crosses val="autoZero"/>
        <c:auto val="1"/>
        <c:lblAlgn val="ctr"/>
        <c:lblOffset val="100"/>
        <c:noMultiLvlLbl val="0"/>
      </c:catAx>
      <c:valAx>
        <c:axId val="781251632"/>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Incidence</a:t>
                </a:r>
                <a:r>
                  <a:rPr lang="en-GB" sz="1600" baseline="0" dirty="0">
                    <a:solidFill>
                      <a:schemeClr val="tx1"/>
                    </a:solidFill>
                  </a:rPr>
                  <a:t> (%)</a:t>
                </a:r>
                <a:endParaRPr lang="en-GB" sz="1600" dirty="0">
                  <a:solidFill>
                    <a:schemeClr val="tx1"/>
                  </a:solidFill>
                </a:endParaRPr>
              </a:p>
            </c:rich>
          </c:tx>
          <c:layout>
            <c:manualLayout>
              <c:xMode val="edge"/>
              <c:yMode val="edge"/>
              <c:x val="2.0211951763714781E-2"/>
              <c:y val="0.32516453296666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solidFill>
              <a:schemeClr val="tx2"/>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81256336"/>
        <c:crosses val="autoZero"/>
        <c:crossBetween val="between"/>
      </c:valAx>
      <c:spPr>
        <a:noFill/>
        <a:ln>
          <a:noFill/>
        </a:ln>
        <a:effectLst/>
      </c:spPr>
    </c:plotArea>
    <c:legend>
      <c:legendPos val="b"/>
      <c:layout>
        <c:manualLayout>
          <c:xMode val="edge"/>
          <c:yMode val="edge"/>
          <c:x val="0.23662223020084563"/>
          <c:y val="0.29492450840352963"/>
          <c:w val="0.56207971201054441"/>
          <c:h val="5.691113551108678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Group</c:v>
                </c:pt>
              </c:strCache>
            </c:strRef>
          </c:tx>
          <c:spPr>
            <a:solidFill>
              <a:schemeClr val="accent1"/>
            </a:solidFill>
            <a:ln>
              <a:noFill/>
            </a:ln>
            <a:effectLst/>
          </c:spPr>
          <c:invertIfNegative val="0"/>
          <c:dLbls>
            <c:dLbl>
              <c:idx val="0"/>
              <c:layout>
                <c:manualLayout>
                  <c:x val="-2.2416343181189236E-17"/>
                  <c:y val="-0.2976026766234269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6E6-4BE3-AEF5-5F63D6771C58}"/>
                </c:ext>
                <c:ext xmlns:c15="http://schemas.microsoft.com/office/drawing/2012/chart" uri="{CE6537A1-D6FC-4f65-9D91-7224C49458BB}"/>
              </c:extLst>
            </c:dLbl>
            <c:dLbl>
              <c:idx val="1"/>
              <c:layout>
                <c:manualLayout>
                  <c:x val="-4.4832686362378471E-17"/>
                  <c:y val="-0.2161535230212259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6E6-4BE3-AEF5-5F63D6771C58}"/>
                </c:ext>
                <c:ext xmlns:c15="http://schemas.microsoft.com/office/drawing/2012/chart" uri="{CE6537A1-D6FC-4f65-9D91-7224C49458BB}"/>
              </c:extLst>
            </c:dLbl>
            <c:dLbl>
              <c:idx val="2"/>
              <c:layout>
                <c:manualLayout>
                  <c:x val="-4.4832686362378471E-17"/>
                  <c:y val="-0.3696538509638355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6E6-4BE3-AEF5-5F63D6771C58}"/>
                </c:ext>
                <c:ext xmlns:c15="http://schemas.microsoft.com/office/drawing/2012/chart" uri="{CE6537A1-D6FC-4f65-9D91-7224C49458BB}"/>
              </c:extLst>
            </c:dLbl>
            <c:dLbl>
              <c:idx val="3"/>
              <c:layout>
                <c:manualLayout>
                  <c:x val="-2.4454475058217472E-3"/>
                  <c:y val="-0.2004902242515718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6E6-4BE3-AEF5-5F63D6771C58}"/>
                </c:ext>
                <c:ext xmlns:c15="http://schemas.microsoft.com/office/drawing/2012/chart" uri="{CE6537A1-D6FC-4f65-9D91-7224C49458BB}"/>
              </c:extLst>
            </c:dLbl>
            <c:dLbl>
              <c:idx val="4"/>
              <c:layout>
                <c:manualLayout>
                  <c:x val="-2.4454475058217472E-3"/>
                  <c:y val="-0.2819393778537729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6E6-4BE3-AEF5-5F63D6771C58}"/>
                </c:ext>
                <c:ext xmlns:c15="http://schemas.microsoft.com/office/drawing/2012/chart" uri="{CE6537A1-D6FC-4f65-9D91-7224C49458BB}"/>
              </c:extLst>
            </c:dLbl>
            <c:dLbl>
              <c:idx val="5"/>
              <c:layout>
                <c:manualLayout>
                  <c:x val="-3.6681712587325757E-3"/>
                  <c:y val="-0.2537454400683956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6E6-4BE3-AEF5-5F63D6771C58}"/>
                </c:ext>
                <c:ext xmlns:c15="http://schemas.microsoft.com/office/drawing/2012/chart" uri="{CE6537A1-D6FC-4f65-9D91-7224C49458BB}"/>
              </c:extLst>
            </c:dLbl>
            <c:dLbl>
              <c:idx val="6"/>
              <c:layout>
                <c:manualLayout>
                  <c:x val="-2.4454475058216575E-3"/>
                  <c:y val="-0.3195312949009425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6E6-4BE3-AEF5-5F63D6771C58}"/>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patients</c:v>
                </c:pt>
                <c:pt idx="1">
                  <c:v>Baltimore</c:v>
                </c:pt>
                <c:pt idx="2">
                  <c:v>Seattle</c:v>
                </c:pt>
                <c:pt idx="3">
                  <c:v>Auto-HSCT</c:v>
                </c:pt>
                <c:pt idx="4">
                  <c:v>Allo-HSCT</c:v>
                </c:pt>
                <c:pt idx="5">
                  <c:v>Pre-1994</c:v>
                </c:pt>
                <c:pt idx="6">
                  <c:v>Post-1994</c:v>
                </c:pt>
              </c:strCache>
            </c:strRef>
          </c:cat>
          <c:val>
            <c:numRef>
              <c:f>Sheet1!$B$2:$B$8</c:f>
              <c:numCache>
                <c:formatCode>General</c:formatCode>
                <c:ptCount val="7"/>
                <c:pt idx="0">
                  <c:v>13.7</c:v>
                </c:pt>
                <c:pt idx="1">
                  <c:v>9.6</c:v>
                </c:pt>
                <c:pt idx="2">
                  <c:v>17.3</c:v>
                </c:pt>
                <c:pt idx="3">
                  <c:v>8.6999999999999993</c:v>
                </c:pt>
                <c:pt idx="4">
                  <c:v>12.9</c:v>
                </c:pt>
                <c:pt idx="5">
                  <c:v>11.5</c:v>
                </c:pt>
                <c:pt idx="6">
                  <c:v>14.6</c:v>
                </c:pt>
              </c:numCache>
            </c:numRef>
          </c:val>
          <c:extLst xmlns:c16r2="http://schemas.microsoft.com/office/drawing/2015/06/chart">
            <c:ext xmlns:c16="http://schemas.microsoft.com/office/drawing/2014/chart" uri="{C3380CC4-5D6E-409C-BE32-E72D297353CC}">
              <c16:uniqueId val="{00000000-F14B-417F-8651-048A15B14080}"/>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patients</c:v>
                </c:pt>
                <c:pt idx="1">
                  <c:v>Baltimore</c:v>
                </c:pt>
                <c:pt idx="2">
                  <c:v>Seattle</c:v>
                </c:pt>
                <c:pt idx="3">
                  <c:v>Auto-HSCT</c:v>
                </c:pt>
                <c:pt idx="4">
                  <c:v>Allo-HSCT</c:v>
                </c:pt>
                <c:pt idx="5">
                  <c:v>Pre-1994</c:v>
                </c:pt>
                <c:pt idx="6">
                  <c:v>Post-1994</c:v>
                </c:pt>
              </c:strCache>
            </c:strRef>
          </c:cat>
          <c:val>
            <c:numRef>
              <c:f>Sheet1!$C$2:$C$8</c:f>
              <c:numCache>
                <c:formatCode>General</c:formatCode>
                <c:ptCount val="7"/>
              </c:numCache>
            </c:numRef>
          </c:val>
          <c:extLst xmlns:c16r2="http://schemas.microsoft.com/office/drawing/2015/06/chart">
            <c:ext xmlns:c16="http://schemas.microsoft.com/office/drawing/2014/chart" uri="{C3380CC4-5D6E-409C-BE32-E72D297353CC}">
              <c16:uniqueId val="{00000001-F14B-417F-8651-048A15B14080}"/>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patients</c:v>
                </c:pt>
                <c:pt idx="1">
                  <c:v>Baltimore</c:v>
                </c:pt>
                <c:pt idx="2">
                  <c:v>Seattle</c:v>
                </c:pt>
                <c:pt idx="3">
                  <c:v>Auto-HSCT</c:v>
                </c:pt>
                <c:pt idx="4">
                  <c:v>Allo-HSCT</c:v>
                </c:pt>
                <c:pt idx="5">
                  <c:v>Pre-1994</c:v>
                </c:pt>
                <c:pt idx="6">
                  <c:v>Post-1994</c:v>
                </c:pt>
              </c:strCache>
            </c:strRef>
          </c:cat>
          <c:val>
            <c:numRef>
              <c:f>Sheet1!$D$2:$D$8</c:f>
              <c:numCache>
                <c:formatCode>General</c:formatCode>
                <c:ptCount val="7"/>
              </c:numCache>
            </c:numRef>
          </c:val>
          <c:extLst xmlns:c16r2="http://schemas.microsoft.com/office/drawing/2015/06/chart">
            <c:ext xmlns:c16="http://schemas.microsoft.com/office/drawing/2014/chart" uri="{C3380CC4-5D6E-409C-BE32-E72D297353CC}">
              <c16:uniqueId val="{00000002-F14B-417F-8651-048A15B14080}"/>
            </c:ext>
          </c:extLst>
        </c:ser>
        <c:dLbls>
          <c:dLblPos val="ctr"/>
          <c:showLegendKey val="0"/>
          <c:showVal val="1"/>
          <c:showCatName val="0"/>
          <c:showSerName val="0"/>
          <c:showPercent val="0"/>
          <c:showBubbleSize val="0"/>
        </c:dLbls>
        <c:gapWidth val="150"/>
        <c:overlap val="100"/>
        <c:axId val="781252416"/>
        <c:axId val="781251240"/>
      </c:barChart>
      <c:catAx>
        <c:axId val="78125241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a:t>Group</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81251240"/>
        <c:crosses val="autoZero"/>
        <c:auto val="1"/>
        <c:lblAlgn val="ctr"/>
        <c:lblOffset val="100"/>
        <c:noMultiLvlLbl val="0"/>
      </c:catAx>
      <c:valAx>
        <c:axId val="78125124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a:t>Mean incidence (%)</a:t>
                </a:r>
              </a:p>
            </c:rich>
          </c:tx>
          <c:layout>
            <c:manualLayout>
              <c:xMode val="edge"/>
              <c:yMode val="edge"/>
              <c:x val="7.336342517464972E-3"/>
              <c:y val="0.2020474274820100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solidFill>
              <a:schemeClr val="tx2"/>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81252416"/>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1.5625000000000287E-3"/>
                  <c:y val="-8.6602509550750634E-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36861326915542408"/>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1.5624999999999426E-3"/>
                  <c:y val="-0.18313688805438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3.1250000000000002E-3"/>
                  <c:y val="-0.11848544996553501"/>
                </c:manualLayout>
              </c:layout>
              <c:dLblPos val="ctr"/>
              <c:showLegendKey val="0"/>
              <c:showVal val="1"/>
              <c:showCatName val="0"/>
              <c:showSerName val="0"/>
              <c:showPercent val="0"/>
              <c:showBubbleSize val="0"/>
              <c:extLst>
                <c:ext xmlns:c15="http://schemas.microsoft.com/office/drawing/2012/chart" uri="{CE6537A1-D6FC-4f65-9D91-7224C49458BB}"/>
              </c:extLst>
            </c:dLbl>
            <c:dLbl>
              <c:idx val="4"/>
              <c:layout>
                <c:manualLayout>
                  <c:x val="-1.5624384842519686E-3"/>
                  <c:y val="-7.516356177799563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1B6-4F97-9812-D06FAE385916}"/>
                </c:ext>
                <c:ext xmlns:c15="http://schemas.microsoft.com/office/drawing/2012/chart" uri="{CE6537A1-D6FC-4f65-9D91-7224C49458BB}">
                  <c15:layout>
                    <c:manualLayout>
                      <c:w val="4.4468749999999994E-2"/>
                      <c:h val="5.8198218472805992E-2"/>
                    </c:manualLayout>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Mild</c:v>
                </c:pt>
                <c:pt idx="1">
                  <c:v>Moderate</c:v>
                </c:pt>
                <c:pt idx="2">
                  <c:v>Severe</c:v>
                </c:pt>
                <c:pt idx="3">
                  <c:v>Death due to VOD</c:v>
                </c:pt>
                <c:pt idx="4">
                  <c:v>Not resolved</c:v>
                </c:pt>
              </c:strCache>
            </c:strRef>
          </c:cat>
          <c:val>
            <c:numRef>
              <c:f>Sheet1!$B$2:$B$6</c:f>
              <c:numCache>
                <c:formatCode>General</c:formatCode>
                <c:ptCount val="5"/>
                <c:pt idx="0">
                  <c:v>8</c:v>
                </c:pt>
                <c:pt idx="1">
                  <c:v>64.400000000000006</c:v>
                </c:pt>
                <c:pt idx="2">
                  <c:v>27.6</c:v>
                </c:pt>
                <c:pt idx="3">
                  <c:v>18.399999999999999</c:v>
                </c:pt>
                <c:pt idx="4">
                  <c:v>9.1999999999999993</c:v>
                </c:pt>
              </c:numCache>
            </c:numRef>
          </c:val>
          <c:extLst xmlns:c16r2="http://schemas.microsoft.com/office/drawing/2015/06/chart">
            <c:ext xmlns:c16="http://schemas.microsoft.com/office/drawing/2014/chart" uri="{C3380CC4-5D6E-409C-BE32-E72D297353CC}">
              <c16:uniqueId val="{00000000-3F82-4A96-B0A1-8D85397AC2FB}"/>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Mild</c:v>
                </c:pt>
                <c:pt idx="1">
                  <c:v>Moderate</c:v>
                </c:pt>
                <c:pt idx="2">
                  <c:v>Severe</c:v>
                </c:pt>
                <c:pt idx="3">
                  <c:v>Death due to VOD</c:v>
                </c:pt>
                <c:pt idx="4">
                  <c:v>Not resolved</c:v>
                </c:pt>
              </c:strCache>
            </c:strRef>
          </c:cat>
          <c:val>
            <c:numRef>
              <c:f>Sheet1!$C$2:$C$6</c:f>
              <c:numCache>
                <c:formatCode>General</c:formatCode>
                <c:ptCount val="5"/>
              </c:numCache>
            </c:numRef>
          </c:val>
          <c:extLst xmlns:c16r2="http://schemas.microsoft.com/office/drawing/2015/06/chart">
            <c:ext xmlns:c16="http://schemas.microsoft.com/office/drawing/2014/chart" uri="{C3380CC4-5D6E-409C-BE32-E72D297353CC}">
              <c16:uniqueId val="{00000001-3F82-4A96-B0A1-8D85397AC2FB}"/>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Mild</c:v>
                </c:pt>
                <c:pt idx="1">
                  <c:v>Moderate</c:v>
                </c:pt>
                <c:pt idx="2">
                  <c:v>Severe</c:v>
                </c:pt>
                <c:pt idx="3">
                  <c:v>Death due to VOD</c:v>
                </c:pt>
                <c:pt idx="4">
                  <c:v>Not resolved</c:v>
                </c:pt>
              </c:strCache>
            </c:strRef>
          </c:cat>
          <c:val>
            <c:numRef>
              <c:f>Sheet1!$D$2:$D$6</c:f>
              <c:numCache>
                <c:formatCode>General</c:formatCode>
                <c:ptCount val="5"/>
              </c:numCache>
            </c:numRef>
          </c:val>
          <c:extLst xmlns:c16r2="http://schemas.microsoft.com/office/drawing/2015/06/chart">
            <c:ext xmlns:c16="http://schemas.microsoft.com/office/drawing/2014/chart" uri="{C3380CC4-5D6E-409C-BE32-E72D297353CC}">
              <c16:uniqueId val="{00000002-3F82-4A96-B0A1-8D85397AC2FB}"/>
            </c:ext>
          </c:extLst>
        </c:ser>
        <c:dLbls>
          <c:dLblPos val="ctr"/>
          <c:showLegendKey val="0"/>
          <c:showVal val="1"/>
          <c:showCatName val="0"/>
          <c:showSerName val="0"/>
          <c:showPercent val="0"/>
          <c:showBubbleSize val="0"/>
        </c:dLbls>
        <c:gapWidth val="150"/>
        <c:overlap val="100"/>
        <c:axId val="502476688"/>
        <c:axId val="502482960"/>
      </c:barChart>
      <c:catAx>
        <c:axId val="50247668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a:t>Outcome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02482960"/>
        <c:crosses val="autoZero"/>
        <c:auto val="1"/>
        <c:lblAlgn val="ctr"/>
        <c:lblOffset val="100"/>
        <c:noMultiLvlLbl val="0"/>
      </c:catAx>
      <c:valAx>
        <c:axId val="50248296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a:t>Mean incidence of VOD (%)</a:t>
                </a:r>
              </a:p>
            </c:rich>
          </c:tx>
          <c:layout>
            <c:manualLayout>
              <c:xMode val="edge"/>
              <c:yMode val="edge"/>
              <c:x val="0"/>
              <c:y val="8.343576063034594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0247668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010DFC8-0DF8-49B4-9140-ED9E19F25312}" type="datetimeFigureOut">
              <a:rPr lang="en-GB" smtClean="0"/>
              <a:t>20/03/2017</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FA0AC3AB-3AFB-4036-BDD4-32CAF62A4756}" type="slidenum">
              <a:rPr lang="en-GB" smtClean="0"/>
              <a:t>‹#›</a:t>
            </a:fld>
            <a:endParaRPr lang="en-GB"/>
          </a:p>
        </p:txBody>
      </p:sp>
    </p:spTree>
    <p:extLst>
      <p:ext uri="{BB962C8B-B14F-4D97-AF65-F5344CB8AC3E}">
        <p14:creationId xmlns:p14="http://schemas.microsoft.com/office/powerpoint/2010/main" val="222342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4</a:t>
            </a:fld>
            <a:endParaRPr lang="en-GB"/>
          </a:p>
        </p:txBody>
      </p:sp>
    </p:spTree>
    <p:extLst>
      <p:ext uri="{BB962C8B-B14F-4D97-AF65-F5344CB8AC3E}">
        <p14:creationId xmlns:p14="http://schemas.microsoft.com/office/powerpoint/2010/main" val="214679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90488" y="744538"/>
            <a:ext cx="6616700" cy="3722687"/>
          </a:xfrm>
          <a:ln/>
        </p:spPr>
      </p:sp>
      <p:sp>
        <p:nvSpPr>
          <p:cNvPr id="20483" name="Notes Placeholder 2"/>
          <p:cNvSpPr>
            <a:spLocks noGrp="1"/>
          </p:cNvSpPr>
          <p:nvPr>
            <p:ph type="body" idx="1"/>
          </p:nvPr>
        </p:nvSpPr>
        <p:spPr>
          <a:noFill/>
          <a:ln/>
        </p:spPr>
        <p:txBody>
          <a:bodyPr/>
          <a:lstStyle/>
          <a:p>
            <a:endParaRPr lang="de-DE" b="0" dirty="0">
              <a:latin typeface="Calibri" charset="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9B354-1402-CF4E-A5B2-EDF5CA97B10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241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16</a:t>
            </a:fld>
            <a:endParaRPr lang="en-GB"/>
          </a:p>
        </p:txBody>
      </p:sp>
    </p:spTree>
    <p:extLst>
      <p:ext uri="{BB962C8B-B14F-4D97-AF65-F5344CB8AC3E}">
        <p14:creationId xmlns:p14="http://schemas.microsoft.com/office/powerpoint/2010/main" val="2561773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b="1" baseline="0" dirty="0">
              <a:latin typeface="Times" charset="0"/>
              <a:cs typeface="+mn-cs"/>
            </a:endParaRPr>
          </a:p>
        </p:txBody>
      </p:sp>
      <p:sp>
        <p:nvSpPr>
          <p:cNvPr id="3174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343" eaLnBrk="0" hangingPunct="0">
              <a:spcBef>
                <a:spcPct val="20000"/>
              </a:spcBef>
              <a:buFont typeface="Arial" charset="0"/>
              <a:buChar char="•"/>
              <a:defRPr sz="3100">
                <a:solidFill>
                  <a:srgbClr val="17375E"/>
                </a:solidFill>
                <a:latin typeface="Calibri" charset="0"/>
                <a:ea typeface="ＭＳ Ｐゴシック" charset="0"/>
              </a:defRPr>
            </a:lvl1pPr>
            <a:lvl2pPr marL="723113" indent="-278120" defTabSz="919343" eaLnBrk="0" hangingPunct="0">
              <a:spcBef>
                <a:spcPct val="20000"/>
              </a:spcBef>
              <a:buFont typeface="Arial" charset="0"/>
              <a:buChar char="•"/>
              <a:defRPr sz="3100">
                <a:solidFill>
                  <a:srgbClr val="17375E"/>
                </a:solidFill>
                <a:latin typeface="Calibri" charset="0"/>
                <a:ea typeface="ＭＳ Ｐゴシック" charset="0"/>
              </a:defRPr>
            </a:lvl2pPr>
            <a:lvl3pPr marL="1112482" indent="-222496" defTabSz="919343" eaLnBrk="0" hangingPunct="0">
              <a:spcBef>
                <a:spcPct val="20000"/>
              </a:spcBef>
              <a:buFont typeface="Arial" charset="0"/>
              <a:buChar char="•"/>
              <a:defRPr sz="3100">
                <a:solidFill>
                  <a:srgbClr val="17375E"/>
                </a:solidFill>
                <a:latin typeface="Calibri" charset="0"/>
                <a:ea typeface="ＭＳ Ｐゴシック" charset="0"/>
              </a:defRPr>
            </a:lvl3pPr>
            <a:lvl4pPr marL="1557475" indent="-222496" defTabSz="919343" eaLnBrk="0" hangingPunct="0">
              <a:spcBef>
                <a:spcPct val="20000"/>
              </a:spcBef>
              <a:buFont typeface="Arial" charset="0"/>
              <a:buChar char="•"/>
              <a:defRPr sz="3100">
                <a:solidFill>
                  <a:srgbClr val="17375E"/>
                </a:solidFill>
                <a:latin typeface="Calibri" charset="0"/>
                <a:ea typeface="ＭＳ Ｐゴシック" charset="0"/>
              </a:defRPr>
            </a:lvl4pPr>
            <a:lvl5pPr marL="2002467" indent="-222496" defTabSz="919343" eaLnBrk="0" hangingPunct="0">
              <a:spcBef>
                <a:spcPct val="20000"/>
              </a:spcBef>
              <a:buFont typeface="Arial" charset="0"/>
              <a:buChar char="•"/>
              <a:defRPr sz="3100">
                <a:solidFill>
                  <a:srgbClr val="17375E"/>
                </a:solidFill>
                <a:latin typeface="Calibri" charset="0"/>
                <a:ea typeface="ＭＳ Ｐゴシック" charset="0"/>
              </a:defRPr>
            </a:lvl5pPr>
            <a:lvl6pPr marL="2447460"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6pPr>
            <a:lvl7pPr marL="2892453"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7pPr>
            <a:lvl8pPr marL="3337446"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8pPr>
            <a:lvl9pPr marL="3782438"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9pPr>
          </a:lstStyle>
          <a:p>
            <a:pPr>
              <a:spcBef>
                <a:spcPct val="0"/>
              </a:spcBef>
              <a:buFontTx/>
              <a:buNone/>
              <a:defRPr/>
            </a:pPr>
            <a:fld id="{04FBC85A-C94F-1345-8671-9689929FD0C0}" type="slidenum">
              <a:rPr lang="en-GB" sz="1300" smtClean="0">
                <a:solidFill>
                  <a:prstClr val="black"/>
                </a:solidFill>
                <a:latin typeface="Times" charset="0"/>
              </a:rPr>
              <a:pPr>
                <a:spcBef>
                  <a:spcPct val="0"/>
                </a:spcBef>
                <a:buFontTx/>
                <a:buNone/>
                <a:defRPr/>
              </a:pPr>
              <a:t>17</a:t>
            </a:fld>
            <a:endParaRPr lang="en-GB" sz="1300">
              <a:solidFill>
                <a:prstClr val="black"/>
              </a:solidFill>
              <a:latin typeface="Times" charset="0"/>
            </a:endParaRPr>
          </a:p>
        </p:txBody>
      </p:sp>
      <p:sp>
        <p:nvSpPr>
          <p:cNvPr id="31747" name="Slide Image Placeholder 6"/>
          <p:cNvSpPr>
            <a:spLocks noGrp="1" noRot="1" noChangeAspect="1"/>
          </p:cNvSpPr>
          <p:nvPr>
            <p:ph type="sldImg"/>
          </p:nvPr>
        </p:nvSpPr>
        <p:spPr>
          <a:xfrm>
            <a:off x="90488" y="744538"/>
            <a:ext cx="6616700" cy="3722687"/>
          </a:xfrm>
          <a:ln/>
        </p:spPr>
      </p:sp>
    </p:spTree>
    <p:extLst>
      <p:ext uri="{BB962C8B-B14F-4D97-AF65-F5344CB8AC3E}">
        <p14:creationId xmlns:p14="http://schemas.microsoft.com/office/powerpoint/2010/main" val="674408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pitchFamily="34" charset="0"/>
              <a:buNone/>
            </a:pPr>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t>18</a:t>
            </a:fld>
            <a:endParaRPr lang="en-GB"/>
          </a:p>
        </p:txBody>
      </p:sp>
    </p:spTree>
    <p:extLst>
      <p:ext uri="{BB962C8B-B14F-4D97-AF65-F5344CB8AC3E}">
        <p14:creationId xmlns:p14="http://schemas.microsoft.com/office/powerpoint/2010/main" val="412391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pitchFamily="34" charset="0"/>
              <a:buNone/>
            </a:pPr>
            <a:endParaRPr lang="en-GB" b="1" dirty="0"/>
          </a:p>
        </p:txBody>
      </p:sp>
      <p:sp>
        <p:nvSpPr>
          <p:cNvPr id="4" name="Slide Number Placeholder 3"/>
          <p:cNvSpPr>
            <a:spLocks noGrp="1"/>
          </p:cNvSpPr>
          <p:nvPr>
            <p:ph type="sldNum" sz="quarter" idx="10"/>
          </p:nvPr>
        </p:nvSpPr>
        <p:spPr/>
        <p:txBody>
          <a:bodyPr/>
          <a:lstStyle/>
          <a:p>
            <a:fld id="{FA0AC3AB-3AFB-4036-BDD4-32CAF62A4756}" type="slidenum">
              <a:rPr lang="en-GB" smtClean="0"/>
              <a:t>19</a:t>
            </a:fld>
            <a:endParaRPr lang="en-GB"/>
          </a:p>
        </p:txBody>
      </p:sp>
    </p:spTree>
    <p:extLst>
      <p:ext uri="{BB962C8B-B14F-4D97-AF65-F5344CB8AC3E}">
        <p14:creationId xmlns:p14="http://schemas.microsoft.com/office/powerpoint/2010/main" val="2931101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20</a:t>
            </a:fld>
            <a:endParaRPr lang="en-GB"/>
          </a:p>
        </p:txBody>
      </p:sp>
    </p:spTree>
    <p:extLst>
      <p:ext uri="{BB962C8B-B14F-4D97-AF65-F5344CB8AC3E}">
        <p14:creationId xmlns:p14="http://schemas.microsoft.com/office/powerpoint/2010/main" val="166229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22</a:t>
            </a:fld>
            <a:endParaRPr lang="en-GB"/>
          </a:p>
        </p:txBody>
      </p:sp>
    </p:spTree>
    <p:extLst>
      <p:ext uri="{BB962C8B-B14F-4D97-AF65-F5344CB8AC3E}">
        <p14:creationId xmlns:p14="http://schemas.microsoft.com/office/powerpoint/2010/main" val="1218614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70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27</a:t>
            </a:fld>
            <a:endParaRPr lang="en-GB"/>
          </a:p>
        </p:txBody>
      </p:sp>
    </p:spTree>
    <p:extLst>
      <p:ext uri="{BB962C8B-B14F-4D97-AF65-F5344CB8AC3E}">
        <p14:creationId xmlns:p14="http://schemas.microsoft.com/office/powerpoint/2010/main" val="385514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47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9419E9-99BC-B841-BA13-6D4EB7A4FA3E}" type="slidenum">
              <a:rPr lang="it-IT">
                <a:solidFill>
                  <a:prstClr val="black"/>
                </a:solidFill>
              </a:rPr>
              <a:pPr>
                <a:defRPr/>
              </a:pPr>
              <a:t>6</a:t>
            </a:fld>
            <a:endParaRPr lang="it-IT">
              <a:solidFill>
                <a:prstClr val="black"/>
              </a:solidFill>
            </a:endParaRPr>
          </a:p>
        </p:txBody>
      </p:sp>
      <p:sp>
        <p:nvSpPr>
          <p:cNvPr id="43010" name="Rectangle 2"/>
          <p:cNvSpPr>
            <a:spLocks noGrp="1" noRot="1" noChangeAspect="1" noChangeArrowheads="1" noTextEdit="1"/>
          </p:cNvSpPr>
          <p:nvPr>
            <p:ph type="sldImg"/>
          </p:nvPr>
        </p:nvSpPr>
        <p:spPr>
          <a:xfrm>
            <a:off x="90488" y="744538"/>
            <a:ext cx="6616700" cy="3722687"/>
          </a:xfrm>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a:xfrm>
            <a:off x="906357" y="4715909"/>
            <a:ext cx="4984962" cy="4467701"/>
          </a:xfrm>
        </p:spPr>
        <p:txBody>
          <a:bodyPr/>
          <a:lstStyle/>
          <a:p>
            <a:pPr eaLnBrk="1" hangingPunct="1">
              <a:defRPr/>
            </a:pPr>
            <a:endParaRPr lang="en-GB" dirty="0"/>
          </a:p>
        </p:txBody>
      </p:sp>
    </p:spTree>
    <p:extLst>
      <p:ext uri="{BB962C8B-B14F-4D97-AF65-F5344CB8AC3E}">
        <p14:creationId xmlns:p14="http://schemas.microsoft.com/office/powerpoint/2010/main" val="3644846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the play button to</a:t>
            </a:r>
            <a:r>
              <a:rPr lang="en-GB" baseline="0" dirty="0"/>
              <a:t> watch this video of Dr Richardson, from the Dana Farber/Harvard Cancer Institute as he discusses the pathophysiology and symptoms of VOD</a:t>
            </a:r>
            <a:endParaRPr lang="en-GB" dirty="0"/>
          </a:p>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35</a:t>
            </a:fld>
            <a:endParaRPr lang="en-GB"/>
          </a:p>
        </p:txBody>
      </p:sp>
    </p:spTree>
    <p:extLst>
      <p:ext uri="{BB962C8B-B14F-4D97-AF65-F5344CB8AC3E}">
        <p14:creationId xmlns:p14="http://schemas.microsoft.com/office/powerpoint/2010/main" val="347301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0" dirty="0"/>
              <a:t>Answers: (a) Ascites, (b)</a:t>
            </a:r>
            <a:r>
              <a:rPr lang="en-GB" b="0" baseline="0" dirty="0"/>
              <a:t> Hepatomegaly, (d) R</a:t>
            </a:r>
            <a:r>
              <a:rPr lang="en-GB" b="0" dirty="0"/>
              <a:t>apid weight gain</a:t>
            </a:r>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771335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0" dirty="0"/>
              <a:t>Answers: (b) Baltimore, (d) Modified</a:t>
            </a:r>
            <a:r>
              <a:rPr lang="en-GB" b="0" baseline="0" dirty="0"/>
              <a:t> Seattle</a:t>
            </a:r>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166416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0" dirty="0"/>
              <a:t>Answers: (a) Cytosine </a:t>
            </a:r>
            <a:r>
              <a:rPr lang="en-GB" b="0" dirty="0" err="1"/>
              <a:t>arabinoside</a:t>
            </a:r>
            <a:r>
              <a:rPr lang="en-GB" b="0" dirty="0"/>
              <a:t>, (c)</a:t>
            </a:r>
            <a:r>
              <a:rPr lang="en-GB" b="0" baseline="0" dirty="0"/>
              <a:t> </a:t>
            </a:r>
            <a:r>
              <a:rPr lang="en-GB" b="0" dirty="0"/>
              <a:t>Inotuzumab ozogamicin,</a:t>
            </a:r>
            <a:r>
              <a:rPr lang="en-GB" b="0" baseline="0" dirty="0"/>
              <a:t> (d) </a:t>
            </a:r>
            <a:r>
              <a:rPr lang="en-GB" b="0" dirty="0" err="1"/>
              <a:t>Actinomycin</a:t>
            </a:r>
            <a:r>
              <a:rPr lang="en-GB" b="0" dirty="0"/>
              <a:t> D</a:t>
            </a:r>
          </a:p>
          <a:p>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470770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Answers: (b), </a:t>
            </a:r>
            <a:r>
              <a:rPr lang="en-GB" sz="1200" dirty="0"/>
              <a:t>Prior treatment with </a:t>
            </a:r>
            <a:r>
              <a:rPr lang="en-GB" sz="1200" dirty="0" err="1"/>
              <a:t>gemtuzumab</a:t>
            </a:r>
            <a:r>
              <a:rPr lang="en-GB" sz="1200" dirty="0"/>
              <a:t> </a:t>
            </a:r>
            <a:r>
              <a:rPr lang="en-GB" sz="1200" dirty="0" err="1"/>
              <a:t>ozogamicin</a:t>
            </a:r>
            <a:r>
              <a:rPr lang="en-GB" sz="1200" dirty="0"/>
              <a:t>,</a:t>
            </a:r>
            <a:r>
              <a:rPr lang="en-GB" b="0" baseline="0" dirty="0"/>
              <a:t> (e) </a:t>
            </a:r>
            <a:r>
              <a:rPr lang="en-GB" sz="1200" b="0" dirty="0">
                <a:solidFill>
                  <a:schemeClr val="accent5"/>
                </a:solidFill>
                <a:latin typeface="Arial" pitchFamily="34" charset="0"/>
                <a:cs typeface="Arial" pitchFamily="34" charset="0"/>
              </a:rPr>
              <a:t>Bilirubin &gt;26 </a:t>
            </a:r>
            <a:r>
              <a:rPr lang="en-GB" sz="1200" b="0" dirty="0" err="1">
                <a:solidFill>
                  <a:schemeClr val="accent5"/>
                </a:solidFill>
                <a:latin typeface="Arial" pitchFamily="34" charset="0"/>
                <a:cs typeface="Arial" pitchFamily="34" charset="0"/>
              </a:rPr>
              <a:t>mmol</a:t>
            </a:r>
            <a:r>
              <a:rPr lang="en-GB" sz="1200" b="0" dirty="0">
                <a:solidFill>
                  <a:schemeClr val="accent5"/>
                </a:solidFill>
                <a:latin typeface="Arial" pitchFamily="34" charset="0"/>
                <a:cs typeface="Arial" pitchFamily="34" charset="0"/>
              </a:rPr>
              <a:t>/L before BMT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265253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Answers: (a) Allogeneic transplant, (c)</a:t>
            </a:r>
            <a:r>
              <a:rPr lang="en-GB" b="0" baseline="0" dirty="0"/>
              <a:t> </a:t>
            </a:r>
            <a:r>
              <a:rPr lang="en-GB" sz="1200" dirty="0" err="1"/>
              <a:t>Myeloablative</a:t>
            </a:r>
            <a:r>
              <a:rPr lang="en-GB" sz="1200" dirty="0"/>
              <a:t> therapy: </a:t>
            </a:r>
            <a:r>
              <a:rPr lang="en-GB" sz="1200" dirty="0" err="1"/>
              <a:t>Busulfan</a:t>
            </a:r>
            <a:r>
              <a:rPr lang="en-GB" sz="1200" dirty="0"/>
              <a:t> + cyclophosphamide</a:t>
            </a:r>
            <a:r>
              <a:rPr lang="en-GB" b="0" dirty="0"/>
              <a:t>, (e) </a:t>
            </a:r>
            <a:r>
              <a:rPr lang="en-GB" sz="1200" dirty="0"/>
              <a:t>High dose/</a:t>
            </a:r>
            <a:r>
              <a:rPr lang="en-GB" sz="1200" dirty="0" err="1"/>
              <a:t>myeloablative</a:t>
            </a:r>
            <a:r>
              <a:rPr lang="en-GB" sz="1200" dirty="0"/>
              <a:t> therapy</a:t>
            </a:r>
          </a:p>
          <a:p>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175921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0" dirty="0"/>
              <a:t>Answers:</a:t>
            </a:r>
            <a:r>
              <a:rPr lang="en-GB" b="0" baseline="0" dirty="0"/>
              <a:t> (b) bilirubin (c) renal function (e) weight increase</a:t>
            </a:r>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348474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0" dirty="0"/>
              <a:t>Answer:</a:t>
            </a:r>
            <a:r>
              <a:rPr lang="en-GB" b="0" baseline="0" dirty="0"/>
              <a:t> </a:t>
            </a:r>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738937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0" dirty="0"/>
              <a:t>Answers: (a) Dialysis,</a:t>
            </a:r>
            <a:r>
              <a:rPr lang="en-GB" b="0" baseline="0" dirty="0"/>
              <a:t> (d) </a:t>
            </a:r>
            <a:r>
              <a:rPr lang="en-GB" b="0" baseline="0" dirty="0" err="1"/>
              <a:t>Creatinaemia</a:t>
            </a:r>
            <a:r>
              <a:rPr lang="en-GB" b="0" baseline="0" dirty="0"/>
              <a:t> ≥2 times the baseline at HSCT</a:t>
            </a:r>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587694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0" dirty="0"/>
              <a:t>Answer: (c) The patient fulfils</a:t>
            </a:r>
            <a:r>
              <a:rPr lang="en-GB" b="0" baseline="0" dirty="0"/>
              <a:t> 2 criteria in the severe category: Bilirubin doubling within 48 hours and weight gain ≥5%</a:t>
            </a:r>
            <a:endParaRPr lang="en-GB"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397063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7</a:t>
            </a:fld>
            <a:endParaRPr lang="en-GB"/>
          </a:p>
        </p:txBody>
      </p:sp>
    </p:spTree>
    <p:extLst>
      <p:ext uri="{BB962C8B-B14F-4D97-AF65-F5344CB8AC3E}">
        <p14:creationId xmlns:p14="http://schemas.microsoft.com/office/powerpoint/2010/main" val="1173198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50</a:t>
            </a:fld>
            <a:endParaRPr lang="en-GB"/>
          </a:p>
        </p:txBody>
      </p:sp>
    </p:spTree>
    <p:extLst>
      <p:ext uri="{BB962C8B-B14F-4D97-AF65-F5344CB8AC3E}">
        <p14:creationId xmlns:p14="http://schemas.microsoft.com/office/powerpoint/2010/main" val="29149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http://www.istockphoto.com/gb/vector/calendar-flat-icon-gm528743212-93118747?st=_p_calendar%20icon</a:t>
            </a:r>
          </a:p>
          <a:p>
            <a:r>
              <a:rPr lang="en-GB" sz="1200" b="0" i="0" kern="1200" dirty="0" smtClean="0">
                <a:solidFill>
                  <a:schemeClr val="tx1"/>
                </a:solidFill>
                <a:effectLst/>
                <a:latin typeface="+mn-lt"/>
                <a:ea typeface="+mn-ea"/>
                <a:cs typeface="+mn-cs"/>
              </a:rPr>
              <a:t>Stock illustration ID: 528743212</a:t>
            </a:r>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51</a:t>
            </a:fld>
            <a:endParaRPr lang="en-GB"/>
          </a:p>
        </p:txBody>
      </p:sp>
    </p:spTree>
    <p:extLst>
      <p:ext uri="{BB962C8B-B14F-4D97-AF65-F5344CB8AC3E}">
        <p14:creationId xmlns:p14="http://schemas.microsoft.com/office/powerpoint/2010/main" val="4218570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http://www.istockphoto.com/gb/vector/scales-for-weighing-gm489838860-74890269</a:t>
            </a:r>
          </a:p>
          <a:p>
            <a:r>
              <a:rPr lang="en-GB" sz="1200" b="0" i="0" kern="1200" dirty="0" smtClean="0">
                <a:solidFill>
                  <a:schemeClr val="tx1"/>
                </a:solidFill>
                <a:effectLst/>
                <a:latin typeface="+mn-lt"/>
                <a:ea typeface="+mn-ea"/>
                <a:cs typeface="+mn-cs"/>
              </a:rPr>
              <a:t>Stock illustration ID: 489838860</a:t>
            </a:r>
            <a:endParaRPr lang="en-GB" dirty="0" smtClean="0"/>
          </a:p>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52</a:t>
            </a:fld>
            <a:endParaRPr lang="en-GB"/>
          </a:p>
        </p:txBody>
      </p:sp>
    </p:spTree>
    <p:extLst>
      <p:ext uri="{BB962C8B-B14F-4D97-AF65-F5344CB8AC3E}">
        <p14:creationId xmlns:p14="http://schemas.microsoft.com/office/powerpoint/2010/main" val="1279244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62</a:t>
            </a:fld>
            <a:endParaRPr lang="en-GB"/>
          </a:p>
        </p:txBody>
      </p:sp>
    </p:spTree>
    <p:extLst>
      <p:ext uri="{BB962C8B-B14F-4D97-AF65-F5344CB8AC3E}">
        <p14:creationId xmlns:p14="http://schemas.microsoft.com/office/powerpoint/2010/main" val="809489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50331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1857860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1725946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2115031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3911726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365801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479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837782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640979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37339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87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76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16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12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Arial" pitchFamily="34" charset="0"/>
              <a:buNone/>
              <a:defRPr/>
            </a:pPr>
            <a:endParaRPr lang="en-GB" b="0" baseline="0" dirty="0">
              <a:latin typeface="Times" charset="0"/>
              <a:cs typeface="+mn-cs"/>
            </a:endParaRPr>
          </a:p>
        </p:txBody>
      </p:sp>
      <p:sp>
        <p:nvSpPr>
          <p:cNvPr id="3174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343" eaLnBrk="0" hangingPunct="0">
              <a:spcBef>
                <a:spcPct val="20000"/>
              </a:spcBef>
              <a:buFont typeface="Arial" charset="0"/>
              <a:buChar char="•"/>
              <a:defRPr sz="3100">
                <a:solidFill>
                  <a:srgbClr val="17375E"/>
                </a:solidFill>
                <a:latin typeface="Calibri" charset="0"/>
                <a:ea typeface="ＭＳ Ｐゴシック" charset="0"/>
              </a:defRPr>
            </a:lvl1pPr>
            <a:lvl2pPr marL="723113" indent="-278120" defTabSz="919343" eaLnBrk="0" hangingPunct="0">
              <a:spcBef>
                <a:spcPct val="20000"/>
              </a:spcBef>
              <a:buFont typeface="Arial" charset="0"/>
              <a:buChar char="•"/>
              <a:defRPr sz="3100">
                <a:solidFill>
                  <a:srgbClr val="17375E"/>
                </a:solidFill>
                <a:latin typeface="Calibri" charset="0"/>
                <a:ea typeface="ＭＳ Ｐゴシック" charset="0"/>
              </a:defRPr>
            </a:lvl2pPr>
            <a:lvl3pPr marL="1112482" indent="-222496" defTabSz="919343" eaLnBrk="0" hangingPunct="0">
              <a:spcBef>
                <a:spcPct val="20000"/>
              </a:spcBef>
              <a:buFont typeface="Arial" charset="0"/>
              <a:buChar char="•"/>
              <a:defRPr sz="3100">
                <a:solidFill>
                  <a:srgbClr val="17375E"/>
                </a:solidFill>
                <a:latin typeface="Calibri" charset="0"/>
                <a:ea typeface="ＭＳ Ｐゴシック" charset="0"/>
              </a:defRPr>
            </a:lvl3pPr>
            <a:lvl4pPr marL="1557475" indent="-222496" defTabSz="919343" eaLnBrk="0" hangingPunct="0">
              <a:spcBef>
                <a:spcPct val="20000"/>
              </a:spcBef>
              <a:buFont typeface="Arial" charset="0"/>
              <a:buChar char="•"/>
              <a:defRPr sz="3100">
                <a:solidFill>
                  <a:srgbClr val="17375E"/>
                </a:solidFill>
                <a:latin typeface="Calibri" charset="0"/>
                <a:ea typeface="ＭＳ Ｐゴシック" charset="0"/>
              </a:defRPr>
            </a:lvl4pPr>
            <a:lvl5pPr marL="2002467" indent="-222496" defTabSz="919343" eaLnBrk="0" hangingPunct="0">
              <a:spcBef>
                <a:spcPct val="20000"/>
              </a:spcBef>
              <a:buFont typeface="Arial" charset="0"/>
              <a:buChar char="•"/>
              <a:defRPr sz="3100">
                <a:solidFill>
                  <a:srgbClr val="17375E"/>
                </a:solidFill>
                <a:latin typeface="Calibri" charset="0"/>
                <a:ea typeface="ＭＳ Ｐゴシック" charset="0"/>
              </a:defRPr>
            </a:lvl5pPr>
            <a:lvl6pPr marL="2447460"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6pPr>
            <a:lvl7pPr marL="2892453"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7pPr>
            <a:lvl8pPr marL="3337446"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8pPr>
            <a:lvl9pPr marL="3782438"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9pPr>
          </a:lstStyle>
          <a:p>
            <a:pPr>
              <a:spcBef>
                <a:spcPct val="0"/>
              </a:spcBef>
              <a:buFontTx/>
              <a:buNone/>
              <a:defRPr/>
            </a:pPr>
            <a:fld id="{04FBC85A-C94F-1345-8671-9689929FD0C0}" type="slidenum">
              <a:rPr lang="en-GB" sz="1300" smtClean="0">
                <a:solidFill>
                  <a:prstClr val="black"/>
                </a:solidFill>
                <a:latin typeface="Times" charset="0"/>
              </a:rPr>
              <a:pPr>
                <a:spcBef>
                  <a:spcPct val="0"/>
                </a:spcBef>
                <a:buFontTx/>
                <a:buNone/>
                <a:defRPr/>
              </a:pPr>
              <a:t>13</a:t>
            </a:fld>
            <a:endParaRPr lang="en-GB" sz="1300">
              <a:solidFill>
                <a:prstClr val="black"/>
              </a:solidFill>
              <a:latin typeface="Times" charset="0"/>
            </a:endParaRPr>
          </a:p>
        </p:txBody>
      </p:sp>
      <p:sp>
        <p:nvSpPr>
          <p:cNvPr id="31747" name="Slide Image Placeholder 6"/>
          <p:cNvSpPr>
            <a:spLocks noGrp="1" noRot="1" noChangeAspect="1"/>
          </p:cNvSpPr>
          <p:nvPr>
            <p:ph type="sldImg"/>
          </p:nvPr>
        </p:nvSpPr>
        <p:spPr>
          <a:xfrm>
            <a:off x="90488" y="744538"/>
            <a:ext cx="6616700" cy="3722687"/>
          </a:xfrm>
          <a:ln/>
        </p:spPr>
      </p:sp>
    </p:spTree>
    <p:extLst>
      <p:ext uri="{BB962C8B-B14F-4D97-AF65-F5344CB8AC3E}">
        <p14:creationId xmlns:p14="http://schemas.microsoft.com/office/powerpoint/2010/main" val="3855437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252" y="-18009"/>
            <a:ext cx="12199251" cy="6876009"/>
          </a:xfrm>
          <a:prstGeom prst="rect">
            <a:avLst/>
          </a:prstGeom>
        </p:spPr>
      </p:pic>
      <p:sp>
        <p:nvSpPr>
          <p:cNvPr id="8" name="Rectangle 7"/>
          <p:cNvSpPr/>
          <p:nvPr userDrawn="1"/>
        </p:nvSpPr>
        <p:spPr>
          <a:xfrm>
            <a:off x="-22577" y="4653136"/>
            <a:ext cx="12214577"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59" y="4904950"/>
            <a:ext cx="1239013" cy="1584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59170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7" name="Rectangle 6"/>
          <p:cNvSpPr/>
          <p:nvPr userDrawn="1"/>
        </p:nvSpPr>
        <p:spPr>
          <a:xfrm>
            <a:off x="-22577" y="-27386"/>
            <a:ext cx="12214577" cy="4320482"/>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690" y="260648"/>
            <a:ext cx="829323" cy="1676142"/>
          </a:xfrm>
          <a:prstGeom prst="rect">
            <a:avLst/>
          </a:prstGeom>
        </p:spPr>
      </p:pic>
    </p:spTree>
    <p:extLst>
      <p:ext uri="{BB962C8B-B14F-4D97-AF65-F5344CB8AC3E}">
        <p14:creationId xmlns:p14="http://schemas.microsoft.com/office/powerpoint/2010/main" val="3686034169"/>
      </p:ext>
    </p:extLst>
  </p:cSld>
  <p:clrMapOvr>
    <a:masterClrMapping/>
  </p:clrMapOvr>
  <p:extLst mod="1">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039877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416345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02852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smtClean="0"/>
              <a:t>References to go here</a:t>
            </a:r>
            <a:endParaRPr lang="en-GB" dirty="0"/>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smtClean="0"/>
              <a:t>Footnotes to go here</a:t>
            </a:r>
            <a:endParaRPr lang="en-GB" dirty="0"/>
          </a:p>
        </p:txBody>
      </p:sp>
    </p:spTree>
    <p:extLst>
      <p:ext uri="{BB962C8B-B14F-4D97-AF65-F5344CB8AC3E}">
        <p14:creationId xmlns:p14="http://schemas.microsoft.com/office/powerpoint/2010/main" val="3844752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252" y="-18009"/>
            <a:ext cx="12199251" cy="6876009"/>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59" y="188640"/>
            <a:ext cx="1239013" cy="1584000"/>
          </a:xfrm>
          <a:prstGeom prst="rect">
            <a:avLst/>
          </a:prstGeom>
        </p:spPr>
      </p:pic>
    </p:spTree>
    <p:extLst>
      <p:ext uri="{BB962C8B-B14F-4D97-AF65-F5344CB8AC3E}">
        <p14:creationId xmlns:p14="http://schemas.microsoft.com/office/powerpoint/2010/main" val="2688855914"/>
      </p:ext>
    </p:extLst>
  </p:cSld>
  <p:clrMapOvr>
    <a:masterClrMapping/>
  </p:clrMapOvr>
  <p:extLst>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smtClean="0"/>
              <a:t>References to go here</a:t>
            </a:r>
            <a:endParaRPr lang="en-GB" dirty="0"/>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smtClean="0"/>
              <a:t>Footnotes to go here</a:t>
            </a:r>
            <a:endParaRPr lang="en-GB" dirty="0"/>
          </a:p>
        </p:txBody>
      </p:sp>
    </p:spTree>
    <p:extLst>
      <p:ext uri="{BB962C8B-B14F-4D97-AF65-F5344CB8AC3E}">
        <p14:creationId xmlns:p14="http://schemas.microsoft.com/office/powerpoint/2010/main" val="242815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smtClean="0"/>
              <a:t>References to go here</a:t>
            </a:r>
            <a:endParaRPr lang="en-GB" dirty="0"/>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smtClean="0"/>
              <a:t>Footnotes to go here</a:t>
            </a:r>
            <a:endParaRPr lang="en-GB" dirty="0"/>
          </a:p>
        </p:txBody>
      </p:sp>
    </p:spTree>
    <p:extLst>
      <p:ext uri="{BB962C8B-B14F-4D97-AF65-F5344CB8AC3E}">
        <p14:creationId xmlns:p14="http://schemas.microsoft.com/office/powerpoint/2010/main" val="208186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smtClean="0"/>
              <a:t>References to go here</a:t>
            </a:r>
            <a:endParaRPr lang="en-GB" dirty="0"/>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smtClean="0"/>
              <a:t>Footnotes to go here</a:t>
            </a:r>
            <a:endParaRPr lang="en-GB" dirty="0"/>
          </a:p>
        </p:txBody>
      </p:sp>
    </p:spTree>
    <p:extLst>
      <p:ext uri="{BB962C8B-B14F-4D97-AF65-F5344CB8AC3E}">
        <p14:creationId xmlns:p14="http://schemas.microsoft.com/office/powerpoint/2010/main" val="19510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6BA2B9"/>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228600" indent="-228600">
              <a:defRPr>
                <a:solidFill>
                  <a:srgbClr val="8A8A8D"/>
                </a:solidFill>
                <a:latin typeface="Arial" pitchFamily="34" charset="0"/>
                <a:cs typeface="Arial" pitchFamily="34" charset="0"/>
              </a:defRPr>
            </a:lvl1pPr>
            <a:lvl2pPr marL="541338" indent="-288925">
              <a:defRPr>
                <a:solidFill>
                  <a:srgbClr val="8A8A8D"/>
                </a:solidFill>
                <a:latin typeface="Arial" pitchFamily="34" charset="0"/>
                <a:cs typeface="Arial" pitchFamily="34" charset="0"/>
              </a:defRPr>
            </a:lvl2pPr>
            <a:lvl3pPr marL="793750" indent="-252413">
              <a:defRPr>
                <a:solidFill>
                  <a:srgbClr val="8A8A8D"/>
                </a:solidFill>
                <a:latin typeface="Arial" pitchFamily="34" charset="0"/>
                <a:cs typeface="Arial"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92208B48-92AE-4972-9DDE-0E1A9C090EF6}" type="datetimeFigureOut">
              <a:rPr lang="en-GB" smtClean="0">
                <a:solidFill>
                  <a:srgbClr val="850C70">
                    <a:tint val="75000"/>
                  </a:srgbClr>
                </a:solidFill>
              </a:rPr>
              <a:pPr/>
              <a:t>20/03/2017</a:t>
            </a:fld>
            <a:endParaRPr lang="en-GB">
              <a:solidFill>
                <a:srgbClr val="850C70">
                  <a:tint val="75000"/>
                </a:srgbClr>
              </a:solidFill>
            </a:endParaRPr>
          </a:p>
        </p:txBody>
      </p:sp>
      <p:sp>
        <p:nvSpPr>
          <p:cNvPr id="5" name="Footer Placeholder 4"/>
          <p:cNvSpPr>
            <a:spLocks noGrp="1"/>
          </p:cNvSpPr>
          <p:nvPr>
            <p:ph type="ftr" sz="quarter" idx="11"/>
          </p:nvPr>
        </p:nvSpPr>
        <p:spPr/>
        <p:txBody>
          <a:bodyPr/>
          <a:lstStyle/>
          <a:p>
            <a:endParaRPr lang="en-GB">
              <a:solidFill>
                <a:srgbClr val="850C70">
                  <a:tint val="75000"/>
                </a:srgbClr>
              </a:solidFill>
            </a:endParaRPr>
          </a:p>
        </p:txBody>
      </p:sp>
      <p:sp>
        <p:nvSpPr>
          <p:cNvPr id="6" name="Slide Number Placeholder 5"/>
          <p:cNvSpPr>
            <a:spLocks noGrp="1"/>
          </p:cNvSpPr>
          <p:nvPr>
            <p:ph type="sldNum" sz="quarter" idx="12"/>
          </p:nvPr>
        </p:nvSpPr>
        <p:spPr/>
        <p:txBody>
          <a:bodyPr/>
          <a:lstStyle/>
          <a:p>
            <a:fld id="{D9194107-E5DB-4952-9B6B-5DDEF9579671}" type="slidenum">
              <a:rPr lang="en-GB" smtClean="0">
                <a:solidFill>
                  <a:srgbClr val="850C70">
                    <a:tint val="75000"/>
                  </a:srgbClr>
                </a:solidFill>
              </a:rPr>
              <a:pPr/>
              <a:t>‹#›</a:t>
            </a:fld>
            <a:endParaRPr lang="en-GB">
              <a:solidFill>
                <a:srgbClr val="850C70">
                  <a:tint val="75000"/>
                </a:srgbClr>
              </a:solidFill>
            </a:endParaRPr>
          </a:p>
        </p:txBody>
      </p:sp>
      <p:cxnSp>
        <p:nvCxnSpPr>
          <p:cNvPr id="7" name="Straight Connector 6"/>
          <p:cNvCxnSpPr/>
          <p:nvPr userDrawn="1"/>
        </p:nvCxnSpPr>
        <p:spPr>
          <a:xfrm>
            <a:off x="11094720" y="1447929"/>
            <a:ext cx="1097281" cy="0"/>
          </a:xfrm>
          <a:prstGeom prst="line">
            <a:avLst/>
          </a:prstGeom>
          <a:ln w="38100">
            <a:solidFill>
              <a:srgbClr val="8A8A8D"/>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445313"/>
            <a:ext cx="10546080" cy="0"/>
          </a:xfrm>
          <a:prstGeom prst="line">
            <a:avLst/>
          </a:prstGeom>
          <a:ln w="38100">
            <a:solidFill>
              <a:srgbClr val="8A8A8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0428" y="1247061"/>
            <a:ext cx="394874" cy="392906"/>
          </a:xfrm>
          <a:prstGeom prst="rect">
            <a:avLst/>
          </a:prstGeom>
        </p:spPr>
      </p:pic>
    </p:spTree>
    <p:extLst>
      <p:ext uri="{BB962C8B-B14F-4D97-AF65-F5344CB8AC3E}">
        <p14:creationId xmlns:p14="http://schemas.microsoft.com/office/powerpoint/2010/main" val="2035401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8" name="Rectangle 7"/>
          <p:cNvSpPr/>
          <p:nvPr userDrawn="1"/>
        </p:nvSpPr>
        <p:spPr>
          <a:xfrm>
            <a:off x="0" y="3068960"/>
            <a:ext cx="12192000" cy="378904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3493455"/>
            <a:ext cx="11760739" cy="1879761"/>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913" y="188640"/>
            <a:ext cx="2127044" cy="1069825"/>
          </a:xfrm>
          <a:prstGeom prst="rect">
            <a:avLst/>
          </a:prstGeom>
        </p:spPr>
      </p:pic>
    </p:spTree>
    <p:extLst>
      <p:ext uri="{BB962C8B-B14F-4D97-AF65-F5344CB8AC3E}">
        <p14:creationId xmlns:p14="http://schemas.microsoft.com/office/powerpoint/2010/main" val="13561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41426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FE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20/03/2017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1" name="Straight Connector 10"/>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5"/>
                </a:gs>
                <a:gs pos="80000">
                  <a:schemeClr val="accent3"/>
                </a:gs>
                <a:gs pos="60000">
                  <a:schemeClr val="accent2"/>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spTree>
    <p:extLst>
      <p:ext uri="{BB962C8B-B14F-4D97-AF65-F5344CB8AC3E}">
        <p14:creationId xmlns:p14="http://schemas.microsoft.com/office/powerpoint/2010/main" val="233917969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152128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20/03/2017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2"/>
                </a:gs>
                <a:gs pos="80000">
                  <a:schemeClr val="accent5"/>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354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odule%204_VOD%20management%20FINAL%20approved.pptx#-1,4,Assessment and management of VOD" TargetMode="External"/><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hyperlink" Target="Module%201_HSCT%20FINAL%20approved.pptx#-1,4,Haematopoietic stem cell transplantation" TargetMode="External"/><Relationship Id="rId1" Type="http://schemas.openxmlformats.org/officeDocument/2006/relationships/slideLayout" Target="../slideLayouts/slideLayout8.xml"/><Relationship Id="rId6" Type="http://schemas.openxmlformats.org/officeDocument/2006/relationships/hyperlink" Target="#-1,4,Diagnosis of VOD" TargetMode="External"/><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hyperlink" Target="Module%205_Case%20studies%20FINAL%20approved.pptx#-1,4,VOD case studies" TargetMode="External"/><Relationship Id="rId4" Type="http://schemas.openxmlformats.org/officeDocument/2006/relationships/hyperlink" Target="Module%202_VOD%20pathophysiology%20FINAL%20approved.pptx#-1,4,Pathophysiology of VOD" TargetMode="Externa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ature.com/bmt/journal/v51/n7/pdf/bmt2016130a.pdf"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Module%202_VOD%20pathophysiology%20FINAL%20approved.pptx#4. Pathophysiology of VOD"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Module%202_VOD%20pathophysiology%20FINAL%20approved.pptx#4. Pathophysiology of VOD"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Active management of </a:t>
            </a:r>
            <a:r>
              <a:rPr lang="en-GB" dirty="0" err="1"/>
              <a:t>veno</a:t>
            </a:r>
            <a:r>
              <a:rPr lang="en-GB" dirty="0"/>
              <a:t>-occlusive disease (VOD)</a:t>
            </a:r>
            <a:br>
              <a:rPr lang="en-GB" dirty="0"/>
            </a:br>
            <a:endParaRPr lang="en-GB" dirty="0"/>
          </a:p>
        </p:txBody>
      </p:sp>
      <p:grpSp>
        <p:nvGrpSpPr>
          <p:cNvPr id="3" name="Group 2"/>
          <p:cNvGrpSpPr>
            <a:grpSpLocks noChangeAspect="1"/>
          </p:cNvGrpSpPr>
          <p:nvPr/>
        </p:nvGrpSpPr>
        <p:grpSpPr>
          <a:xfrm>
            <a:off x="650953" y="4380885"/>
            <a:ext cx="1260000" cy="1260000"/>
            <a:chOff x="6732240" y="1043290"/>
            <a:chExt cx="972000" cy="972000"/>
          </a:xfrm>
        </p:grpSpPr>
        <p:sp>
          <p:nvSpPr>
            <p:cNvPr id="4" name="Rounded Rectangle 3"/>
            <p:cNvSpPr/>
            <p:nvPr userDrawn="1"/>
          </p:nvSpPr>
          <p:spPr>
            <a:xfrm>
              <a:off x="6732240" y="1043290"/>
              <a:ext cx="972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hlinkClick r:id="rId2" action="ppaction://hlinkpres?slideindex=4&amp;slidetitle=Haematopoietic stem cell transplanta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5163" y="1078507"/>
              <a:ext cx="446078" cy="901567"/>
            </a:xfrm>
            <a:prstGeom prst="rect">
              <a:avLst/>
            </a:prstGeom>
          </p:spPr>
        </p:pic>
      </p:grpSp>
      <p:grpSp>
        <p:nvGrpSpPr>
          <p:cNvPr id="6" name="Group 5"/>
          <p:cNvGrpSpPr>
            <a:grpSpLocks noChangeAspect="1"/>
          </p:cNvGrpSpPr>
          <p:nvPr/>
        </p:nvGrpSpPr>
        <p:grpSpPr>
          <a:xfrm>
            <a:off x="3059253" y="4380885"/>
            <a:ext cx="1260000" cy="1260000"/>
            <a:chOff x="6732240" y="1043290"/>
            <a:chExt cx="972000" cy="972000"/>
          </a:xfrm>
        </p:grpSpPr>
        <p:sp>
          <p:nvSpPr>
            <p:cNvPr id="7" name="Rounded Rectangle 6"/>
            <p:cNvSpPr/>
            <p:nvPr userDrawn="1"/>
          </p:nvSpPr>
          <p:spPr>
            <a:xfrm>
              <a:off x="6732240" y="1043290"/>
              <a:ext cx="972000" cy="97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hlinkClick r:id="rId4" action="ppaction://hlinkpres?slideindex=4&amp;slidetitle=Pathophysiology of VOD"/>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240" y="1169290"/>
              <a:ext cx="720000" cy="720000"/>
            </a:xfrm>
            <a:prstGeom prst="rect">
              <a:avLst/>
            </a:prstGeom>
          </p:spPr>
        </p:pic>
      </p:grpSp>
      <p:grpSp>
        <p:nvGrpSpPr>
          <p:cNvPr id="9" name="Group 8"/>
          <p:cNvGrpSpPr>
            <a:grpSpLocks noChangeAspect="1"/>
          </p:cNvGrpSpPr>
          <p:nvPr/>
        </p:nvGrpSpPr>
        <p:grpSpPr>
          <a:xfrm>
            <a:off x="5467553" y="4380885"/>
            <a:ext cx="1260000" cy="1260000"/>
            <a:chOff x="11094690" y="100315"/>
            <a:chExt cx="972000" cy="972000"/>
          </a:xfrm>
        </p:grpSpPr>
        <p:sp>
          <p:nvSpPr>
            <p:cNvPr id="10" name="Rounded Rectangle 9"/>
            <p:cNvSpPr/>
            <p:nvPr userDrawn="1"/>
          </p:nvSpPr>
          <p:spPr>
            <a:xfrm>
              <a:off x="11094690" y="100315"/>
              <a:ext cx="972000" cy="9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hlinkClick r:id="rId6" action="ppaction://hlinkpres?slideindex=4&amp;slidetitle=Diagnosis of VOD"/>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grpSp>
        <p:nvGrpSpPr>
          <p:cNvPr id="12" name="Group 11"/>
          <p:cNvGrpSpPr>
            <a:grpSpLocks noChangeAspect="1"/>
          </p:cNvGrpSpPr>
          <p:nvPr/>
        </p:nvGrpSpPr>
        <p:grpSpPr>
          <a:xfrm>
            <a:off x="7875853" y="4380885"/>
            <a:ext cx="1260000" cy="1260000"/>
            <a:chOff x="11094690" y="100315"/>
            <a:chExt cx="972000" cy="972000"/>
          </a:xfrm>
        </p:grpSpPr>
        <p:sp>
          <p:nvSpPr>
            <p:cNvPr id="13" name="Rounded Rectangle 12"/>
            <p:cNvSpPr/>
            <p:nvPr userDrawn="1"/>
          </p:nvSpPr>
          <p:spPr>
            <a:xfrm>
              <a:off x="11094690" y="100315"/>
              <a:ext cx="972000" cy="97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a:hlinkClick r:id="rId8" action="ppaction://hlinkpres?slideindex=4&amp;slidetitle=Assessment and management of VOD"/>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grpSp>
        <p:nvGrpSpPr>
          <p:cNvPr id="15" name="Group 14"/>
          <p:cNvGrpSpPr>
            <a:grpSpLocks noChangeAspect="1"/>
          </p:cNvGrpSpPr>
          <p:nvPr/>
        </p:nvGrpSpPr>
        <p:grpSpPr>
          <a:xfrm>
            <a:off x="10284154" y="4380885"/>
            <a:ext cx="1260000" cy="1260000"/>
            <a:chOff x="11094690" y="100315"/>
            <a:chExt cx="972000" cy="972000"/>
          </a:xfrm>
        </p:grpSpPr>
        <p:sp>
          <p:nvSpPr>
            <p:cNvPr id="16" name="Rounded Rectangle 15"/>
            <p:cNvSpPr/>
            <p:nvPr userDrawn="1"/>
          </p:nvSpPr>
          <p:spPr>
            <a:xfrm>
              <a:off x="11094690" y="100315"/>
              <a:ext cx="972000" cy="97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16">
              <a:hlinkClick r:id="rId10" action="ppaction://hlinkpres?slideindex=4&amp;slidetitle=VOD case studies"/>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
        <p:nvSpPr>
          <p:cNvPr id="18" name="TextBox 17"/>
          <p:cNvSpPr txBox="1"/>
          <p:nvPr/>
        </p:nvSpPr>
        <p:spPr>
          <a:xfrm>
            <a:off x="293646" y="5640885"/>
            <a:ext cx="20162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rPr>
              <a:t>Haematopoietic stem cell transplantation</a:t>
            </a:r>
          </a:p>
        </p:txBody>
      </p:sp>
      <p:sp>
        <p:nvSpPr>
          <p:cNvPr id="19" name="TextBox 18"/>
          <p:cNvSpPr txBox="1"/>
          <p:nvPr/>
        </p:nvSpPr>
        <p:spPr>
          <a:xfrm>
            <a:off x="2603807" y="5640885"/>
            <a:ext cx="2170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rPr>
              <a:t>Pathophysiology of VOD</a:t>
            </a:r>
          </a:p>
        </p:txBody>
      </p:sp>
      <p:sp>
        <p:nvSpPr>
          <p:cNvPr id="20" name="TextBox 19"/>
          <p:cNvSpPr txBox="1"/>
          <p:nvPr/>
        </p:nvSpPr>
        <p:spPr>
          <a:xfrm>
            <a:off x="5012515"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rPr>
              <a:t>Diagnosis of VOD</a:t>
            </a:r>
          </a:p>
        </p:txBody>
      </p:sp>
      <p:sp>
        <p:nvSpPr>
          <p:cNvPr id="21" name="TextBox 20"/>
          <p:cNvSpPr txBox="1"/>
          <p:nvPr/>
        </p:nvSpPr>
        <p:spPr>
          <a:xfrm>
            <a:off x="7420409" y="5640885"/>
            <a:ext cx="21708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rPr>
              <a:t>Assessment and management </a:t>
            </a:r>
            <a:br>
              <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rPr>
              <a:t>of VOD</a:t>
            </a:r>
          </a:p>
        </p:txBody>
      </p:sp>
      <p:sp>
        <p:nvSpPr>
          <p:cNvPr id="22" name="TextBox 21"/>
          <p:cNvSpPr txBox="1"/>
          <p:nvPr/>
        </p:nvSpPr>
        <p:spPr>
          <a:xfrm>
            <a:off x="9828301"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rPr>
              <a:t>VOD case studies</a:t>
            </a:r>
          </a:p>
        </p:txBody>
      </p:sp>
    </p:spTree>
    <p:extLst>
      <p:ext uri="{BB962C8B-B14F-4D97-AF65-F5344CB8AC3E}">
        <p14:creationId xmlns:p14="http://schemas.microsoft.com/office/powerpoint/2010/main" val="1710081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Pre-transplantation-related </a:t>
            </a:r>
            <a:r>
              <a:rPr lang="en-GB" dirty="0"/>
              <a:t>risk factors for VOD</a:t>
            </a:r>
          </a:p>
        </p:txBody>
      </p:sp>
      <p:sp>
        <p:nvSpPr>
          <p:cNvPr id="5" name="Text Placeholder 4"/>
          <p:cNvSpPr>
            <a:spLocks noGrp="1"/>
          </p:cNvSpPr>
          <p:nvPr>
            <p:ph type="body" sz="quarter" idx="10"/>
          </p:nvPr>
        </p:nvSpPr>
        <p:spPr/>
        <p:txBody>
          <a:bodyPr/>
          <a:lstStyle/>
          <a:p>
            <a:r>
              <a:rPr lang="en-GB" dirty="0" err="1"/>
              <a:t>Dalle</a:t>
            </a:r>
            <a:r>
              <a:rPr lang="en-GB" dirty="0"/>
              <a:t> </a:t>
            </a:r>
            <a:r>
              <a:rPr lang="en-GB" dirty="0" smtClean="0"/>
              <a:t>JH, Giralt </a:t>
            </a:r>
            <a:r>
              <a:rPr lang="en-GB" dirty="0"/>
              <a:t>SA. </a:t>
            </a:r>
            <a:r>
              <a:rPr lang="en-GB" i="1" dirty="0" err="1"/>
              <a:t>Biol</a:t>
            </a:r>
            <a:r>
              <a:rPr lang="en-GB" i="1" dirty="0"/>
              <a:t> Blood Marrow Transplant </a:t>
            </a:r>
            <a:r>
              <a:rPr lang="en-GB" dirty="0"/>
              <a:t>2016;22:400–9</a:t>
            </a:r>
          </a:p>
        </p:txBody>
      </p:sp>
      <p:sp>
        <p:nvSpPr>
          <p:cNvPr id="6" name="Text Placeholder 5"/>
          <p:cNvSpPr>
            <a:spLocks noGrp="1"/>
          </p:cNvSpPr>
          <p:nvPr>
            <p:ph type="body" sz="quarter" idx="11"/>
          </p:nvPr>
        </p:nvSpPr>
        <p:spPr/>
        <p:txBody>
          <a:bodyPr/>
          <a:lstStyle/>
          <a:p>
            <a:r>
              <a:rPr lang="en-GB" dirty="0" smtClean="0"/>
              <a:t>*Odds ratio: </a:t>
            </a:r>
            <a:r>
              <a:rPr lang="en-GB" dirty="0"/>
              <a:t>t</a:t>
            </a:r>
            <a:r>
              <a:rPr lang="en-GB" dirty="0" smtClean="0"/>
              <a:t>he </a:t>
            </a:r>
            <a:r>
              <a:rPr lang="en-GB" dirty="0"/>
              <a:t>chance of developing VOD, compared with patients not exposed to the risk </a:t>
            </a:r>
            <a:r>
              <a:rPr lang="en-GB" dirty="0" smtClean="0"/>
              <a:t>factor</a:t>
            </a:r>
            <a:r>
              <a:rPr lang="en-GB" dirty="0"/>
              <a:t>.</a:t>
            </a:r>
            <a:endParaRPr lang="en-GB" dirty="0" smtClean="0"/>
          </a:p>
          <a:p>
            <a:r>
              <a:rPr lang="en-GB" dirty="0" smtClean="0"/>
              <a:t>BMT</a:t>
            </a:r>
            <a:r>
              <a:rPr lang="en-GB" dirty="0"/>
              <a:t>, bone marrow </a:t>
            </a:r>
            <a:r>
              <a:rPr lang="en-GB" dirty="0" smtClean="0"/>
              <a:t>transplant; </a:t>
            </a:r>
            <a:r>
              <a:rPr lang="en-GB" dirty="0"/>
              <a:t>GSTM1, glutathione S-transferase Mu 1; VOD, </a:t>
            </a:r>
            <a:r>
              <a:rPr lang="en-GB" dirty="0" err="1"/>
              <a:t>veno</a:t>
            </a:r>
            <a:r>
              <a:rPr lang="en-GB" dirty="0"/>
              <a:t>-occlusive </a:t>
            </a:r>
            <a:r>
              <a:rPr lang="en-GB" dirty="0" smtClean="0"/>
              <a:t>disease</a:t>
            </a:r>
            <a:endParaRPr lang="en-GB" dirty="0"/>
          </a:p>
        </p:txBody>
      </p:sp>
      <p:sp>
        <p:nvSpPr>
          <p:cNvPr id="16"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270184" y="1244676"/>
            <a:ext cx="1051891" cy="338554"/>
          </a:xfrm>
          <a:prstGeom prst="rect">
            <a:avLst/>
          </a:prstGeom>
          <a:noFill/>
        </p:spPr>
        <p:txBody>
          <a:bodyPr wrap="none" rtlCol="0">
            <a:spAutoFit/>
          </a:bodyPr>
          <a:lstStyle/>
          <a:p>
            <a:r>
              <a:rPr lang="en-GB" sz="1600" b="1" i="1" dirty="0" smtClean="0">
                <a:solidFill>
                  <a:schemeClr val="tx2"/>
                </a:solidFill>
                <a:latin typeface="Arial" panose="020B0604020202020204" pitchFamily="34" charset="0"/>
                <a:cs typeface="Arial" panose="020B0604020202020204" pitchFamily="34" charset="0"/>
              </a:rPr>
              <a:t>VOD risk</a:t>
            </a:r>
            <a:endParaRPr lang="en-GB" sz="1600" b="1" i="1" dirty="0">
              <a:solidFill>
                <a:schemeClr val="tx2"/>
              </a:solidFill>
              <a:latin typeface="Arial" panose="020B0604020202020204" pitchFamily="34" charset="0"/>
              <a:cs typeface="Arial" panose="020B0604020202020204" pitchFamily="34" charset="0"/>
            </a:endParaRPr>
          </a:p>
        </p:txBody>
      </p:sp>
      <p:sp>
        <p:nvSpPr>
          <p:cNvPr id="18" name="TextBox 17"/>
          <p:cNvSpPr txBox="1"/>
          <p:nvPr/>
        </p:nvSpPr>
        <p:spPr>
          <a:xfrm>
            <a:off x="1726693" y="1973131"/>
            <a:ext cx="742512"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risk</a:t>
            </a:r>
            <a:endParaRPr lang="en-GB" sz="1400" b="1" i="1" dirty="0">
              <a:solidFill>
                <a:schemeClr val="tx2"/>
              </a:solidFill>
              <a:latin typeface="Arial" panose="020B0604020202020204" pitchFamily="34" charset="0"/>
              <a:cs typeface="Arial" panose="020B0604020202020204" pitchFamily="34" charset="0"/>
            </a:endParaRPr>
          </a:p>
        </p:txBody>
      </p:sp>
      <p:sp>
        <p:nvSpPr>
          <p:cNvPr id="19" name="TextBox 18"/>
          <p:cNvSpPr txBox="1"/>
          <p:nvPr/>
        </p:nvSpPr>
        <p:spPr>
          <a:xfrm>
            <a:off x="4968307" y="1973131"/>
            <a:ext cx="1598515"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moderate </a:t>
            </a:r>
            <a:r>
              <a:rPr lang="en-GB" sz="1400" b="1" i="1" dirty="0">
                <a:solidFill>
                  <a:schemeClr val="tx2"/>
                </a:solidFill>
                <a:latin typeface="Arial" panose="020B0604020202020204" pitchFamily="34" charset="0"/>
                <a:cs typeface="Arial" panose="020B0604020202020204" pitchFamily="34" charset="0"/>
              </a:rPr>
              <a:t>risk</a:t>
            </a:r>
          </a:p>
        </p:txBody>
      </p:sp>
      <p:sp>
        <p:nvSpPr>
          <p:cNvPr id="20" name="TextBox 19"/>
          <p:cNvSpPr txBox="1"/>
          <p:nvPr/>
        </p:nvSpPr>
        <p:spPr>
          <a:xfrm>
            <a:off x="8840097" y="1973131"/>
            <a:ext cx="1338828"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higher </a:t>
            </a:r>
            <a:r>
              <a:rPr lang="en-GB" sz="1400" b="1" i="1" dirty="0">
                <a:solidFill>
                  <a:schemeClr val="tx2"/>
                </a:solidFill>
                <a:latin typeface="Arial" panose="020B0604020202020204" pitchFamily="34" charset="0"/>
                <a:cs typeface="Arial" panose="020B0604020202020204" pitchFamily="34" charset="0"/>
              </a:rPr>
              <a:t>risk</a:t>
            </a:r>
          </a:p>
        </p:txBody>
      </p:sp>
      <p:graphicFrame>
        <p:nvGraphicFramePr>
          <p:cNvPr id="11" name="Content Placeholder 5"/>
          <p:cNvGraphicFramePr>
            <a:graphicFrameLocks/>
          </p:cNvGraphicFramePr>
          <p:nvPr>
            <p:extLst>
              <p:ext uri="{D42A27DB-BD31-4B8C-83A1-F6EECF244321}">
                <p14:modId xmlns:p14="http://schemas.microsoft.com/office/powerpoint/2010/main" val="2982350146"/>
              </p:ext>
            </p:extLst>
          </p:nvPr>
        </p:nvGraphicFramePr>
        <p:xfrm>
          <a:off x="1744134" y="2389128"/>
          <a:ext cx="8746067" cy="3048000"/>
        </p:xfrm>
        <a:graphic>
          <a:graphicData uri="http://schemas.openxmlformats.org/drawingml/2006/table">
            <a:tbl>
              <a:tblPr firstRow="1" bandRow="1">
                <a:tableStyleId>{5C22544A-7EE6-4342-B048-85BDC9FD1C3A}</a:tableStyleId>
              </a:tblPr>
              <a:tblGrid>
                <a:gridCol w="4464161">
                  <a:extLst>
                    <a:ext uri="{9D8B030D-6E8A-4147-A177-3AD203B41FA5}">
                      <a16:colId xmlns="" xmlns:a16="http://schemas.microsoft.com/office/drawing/2014/main" val="20000"/>
                    </a:ext>
                  </a:extLst>
                </a:gridCol>
                <a:gridCol w="1427302"/>
                <a:gridCol w="1427302">
                  <a:extLst>
                    <a:ext uri="{9D8B030D-6E8A-4147-A177-3AD203B41FA5}">
                      <a16:colId xmlns="" xmlns:a16="http://schemas.microsoft.com/office/drawing/2014/main" val="20003"/>
                    </a:ext>
                  </a:extLst>
                </a:gridCol>
                <a:gridCol w="1427302">
                  <a:extLst>
                    <a:ext uri="{9D8B030D-6E8A-4147-A177-3AD203B41FA5}">
                      <a16:colId xmlns="" xmlns:a16="http://schemas.microsoft.com/office/drawing/2014/main" val="20004"/>
                    </a:ext>
                  </a:extLst>
                </a:gridCol>
              </a:tblGrid>
              <a:tr h="222312">
                <a:tc>
                  <a:txBody>
                    <a:bodyPr/>
                    <a:lstStyle/>
                    <a:p>
                      <a:pPr algn="l"/>
                      <a:r>
                        <a:rPr lang="en-GB" sz="1400" dirty="0" smtClean="0"/>
                        <a:t>Pre-transplantation-related </a:t>
                      </a:r>
                      <a:r>
                        <a:rPr lang="en-GB" sz="1400" dirty="0"/>
                        <a:t>risk factors</a:t>
                      </a:r>
                      <a:endParaRPr lang="en-GB" sz="1400" dirty="0">
                        <a:solidFill>
                          <a:schemeClr val="accent5"/>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Adults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Paediatrics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t>Risk*</a:t>
                      </a:r>
                      <a:endParaRPr lang="en-GB" sz="1400" dirty="0">
                        <a:solidFill>
                          <a:schemeClr val="accent5"/>
                        </a:solidFill>
                        <a:latin typeface="Arial" pitchFamily="34" charset="0"/>
                        <a:cs typeface="Arial" pitchFamily="34" charset="0"/>
                      </a:endParaRPr>
                    </a:p>
                  </a:txBody>
                  <a:tcPr marL="91670" marR="91670"/>
                </a:tc>
                <a:extLst>
                  <a:ext uri="{0D108BD9-81ED-4DB2-BD59-A6C34878D82A}">
                    <a16:rowId xmlns="" xmlns:a16="http://schemas.microsoft.com/office/drawing/2014/main" val="10000"/>
                  </a:ext>
                </a:extLst>
              </a:tr>
              <a:tr h="0">
                <a:tc>
                  <a:txBody>
                    <a:bodyPr/>
                    <a:lstStyle/>
                    <a:p>
                      <a:pPr algn="l"/>
                      <a:r>
                        <a:rPr lang="en-GB" sz="1400" dirty="0"/>
                        <a:t>Underlying </a:t>
                      </a:r>
                      <a:r>
                        <a:rPr lang="en-GB" sz="1400" dirty="0" smtClean="0"/>
                        <a:t>disease – thalassaemia</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4.0</a:t>
                      </a:r>
                      <a:endParaRPr lang="en-GB"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 xmlns:a16="http://schemas.microsoft.com/office/drawing/2014/main" val="10001"/>
                  </a:ext>
                </a:extLst>
              </a:tr>
              <a:tr h="0">
                <a:tc>
                  <a:txBody>
                    <a:bodyPr/>
                    <a:lstStyle/>
                    <a:p>
                      <a:pPr algn="l"/>
                      <a:r>
                        <a:rPr lang="en-GB" sz="1400" dirty="0"/>
                        <a:t>Infection-sepsis</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4.1</a:t>
                      </a:r>
                      <a:endParaRPr lang="en-GB" sz="1400" kern="1200" dirty="0">
                        <a:solidFill>
                          <a:schemeClr val="bg1"/>
                        </a:solidFill>
                        <a:latin typeface="+mn-lt"/>
                        <a:ea typeface="+mn-ea"/>
                        <a:cs typeface="+mn-cs"/>
                      </a:endParaRPr>
                    </a:p>
                  </a:txBody>
                  <a:tcPr marL="91670" marR="91670">
                    <a:solidFill>
                      <a:srgbClr val="FF6600"/>
                    </a:solidFill>
                  </a:tcPr>
                </a:tc>
              </a:tr>
              <a:tr h="131651">
                <a:tc>
                  <a:txBody>
                    <a:bodyPr/>
                    <a:lstStyle/>
                    <a:p>
                      <a:pPr algn="l"/>
                      <a:r>
                        <a:rPr lang="en-GB" sz="1400" dirty="0"/>
                        <a:t>Genetic </a:t>
                      </a:r>
                      <a:r>
                        <a:rPr lang="en-GB" sz="1400" dirty="0" smtClean="0"/>
                        <a:t>factors – GSTM1-null </a:t>
                      </a:r>
                      <a:r>
                        <a:rPr lang="en-GB" sz="1400" dirty="0"/>
                        <a:t>genotype</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4.1</a:t>
                      </a:r>
                      <a:endParaRPr lang="en-GB"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 xmlns:a16="http://schemas.microsoft.com/office/drawing/2014/main" val="10002"/>
                  </a:ext>
                </a:extLst>
              </a:tr>
              <a:tr h="0">
                <a:tc>
                  <a:txBody>
                    <a:bodyPr/>
                    <a:lstStyle/>
                    <a:p>
                      <a:pPr algn="l"/>
                      <a:r>
                        <a:rPr lang="en-GB" sz="1400" dirty="0"/>
                        <a:t>Increased transaminase levels</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2.4–4.6</a:t>
                      </a:r>
                      <a:endParaRPr lang="en-GB"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 xmlns:a16="http://schemas.microsoft.com/office/drawing/2014/main" val="10003"/>
                  </a:ext>
                </a:extLst>
              </a:tr>
              <a:tr h="0">
                <a:tc>
                  <a:txBody>
                    <a:bodyPr/>
                    <a:lstStyle/>
                    <a:p>
                      <a:pPr algn="l"/>
                      <a:r>
                        <a:rPr lang="en-GB" sz="1400" dirty="0" smtClean="0"/>
                        <a:t>Pre-transplantation </a:t>
                      </a:r>
                      <a:r>
                        <a:rPr lang="en-GB" sz="1400" dirty="0"/>
                        <a:t>acyclovir</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4.8</a:t>
                      </a:r>
                      <a:endParaRPr lang="en-GB"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 xmlns:a16="http://schemas.microsoft.com/office/drawing/2014/main" val="10004"/>
                  </a:ext>
                </a:extLst>
              </a:tr>
              <a:tr h="0">
                <a:tc>
                  <a:txBody>
                    <a:bodyPr/>
                    <a:lstStyle/>
                    <a:p>
                      <a:pPr algn="l"/>
                      <a:r>
                        <a:rPr lang="en-GB" sz="1400" dirty="0"/>
                        <a:t>Age</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5.2–9.5</a:t>
                      </a:r>
                      <a:endParaRPr lang="en-GB"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 xmlns:a16="http://schemas.microsoft.com/office/drawing/2014/main" val="10005"/>
                  </a:ext>
                </a:extLst>
              </a:tr>
              <a:tr h="0">
                <a:tc>
                  <a:txBody>
                    <a:bodyPr/>
                    <a:lstStyle/>
                    <a:p>
                      <a:pPr algn="l"/>
                      <a:r>
                        <a:rPr lang="en-GB" sz="1400" dirty="0"/>
                        <a:t>Prior treatment with </a:t>
                      </a:r>
                      <a:r>
                        <a:rPr lang="en-GB" sz="1400" dirty="0" err="1"/>
                        <a:t>norethisterone</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10.1</a:t>
                      </a:r>
                      <a:endParaRPr lang="en-GB" sz="1400" kern="1200" dirty="0">
                        <a:solidFill>
                          <a:schemeClr val="bg1"/>
                        </a:solidFill>
                        <a:latin typeface="+mn-lt"/>
                        <a:ea typeface="+mn-ea"/>
                        <a:cs typeface="+mn-cs"/>
                      </a:endParaRPr>
                    </a:p>
                  </a:txBody>
                  <a:tcPr marL="91670" marR="91670">
                    <a:solidFill>
                      <a:srgbClr val="FF0000"/>
                    </a:solidFill>
                  </a:tcPr>
                </a:tc>
              </a:tr>
              <a:tr h="0">
                <a:tc>
                  <a:txBody>
                    <a:bodyPr/>
                    <a:lstStyle/>
                    <a:p>
                      <a:pPr algn="l"/>
                      <a:r>
                        <a:rPr lang="en-GB" sz="1400" dirty="0"/>
                        <a:t>Prior treatment with </a:t>
                      </a:r>
                      <a:r>
                        <a:rPr lang="en-GB" sz="1400" dirty="0" err="1"/>
                        <a:t>gemtuzumab</a:t>
                      </a:r>
                      <a:r>
                        <a:rPr lang="en-GB" sz="1400" dirty="0"/>
                        <a:t> </a:t>
                      </a:r>
                      <a:r>
                        <a:rPr lang="en-GB" sz="1400" dirty="0" err="1"/>
                        <a:t>ozogamicin</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19.8</a:t>
                      </a:r>
                      <a:endParaRPr lang="en-GB" sz="1400" kern="1200" dirty="0">
                        <a:solidFill>
                          <a:schemeClr val="bg1"/>
                        </a:solidFill>
                        <a:latin typeface="+mn-lt"/>
                        <a:ea typeface="+mn-ea"/>
                        <a:cs typeface="+mn-cs"/>
                      </a:endParaRPr>
                    </a:p>
                  </a:txBody>
                  <a:tcPr marL="91670" marR="91670">
                    <a:solidFill>
                      <a:srgbClr val="FF0000"/>
                    </a:solidFill>
                  </a:tcPr>
                </a:tc>
                <a:extLst>
                  <a:ext uri="{0D108BD9-81ED-4DB2-BD59-A6C34878D82A}">
                    <a16:rowId xmlns="" xmlns:a16="http://schemas.microsoft.com/office/drawing/2014/main" val="3743105367"/>
                  </a:ext>
                </a:extLst>
              </a:tr>
              <a:tr h="0">
                <a:tc>
                  <a:txBody>
                    <a:bodyPr/>
                    <a:lstStyle/>
                    <a:p>
                      <a:pPr algn="l"/>
                      <a:r>
                        <a:rPr lang="en-GB" sz="1400" dirty="0"/>
                        <a:t>Bilirubin &gt;26 </a:t>
                      </a:r>
                      <a:r>
                        <a:rPr lang="en-GB" sz="1400" dirty="0" err="1"/>
                        <a:t>mmol</a:t>
                      </a:r>
                      <a:r>
                        <a:rPr lang="en-GB" sz="1400" dirty="0"/>
                        <a:t>/L before BMT</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23.5</a:t>
                      </a:r>
                      <a:endParaRPr lang="en-GB" sz="1400" kern="1200" dirty="0">
                        <a:solidFill>
                          <a:schemeClr val="bg1"/>
                        </a:solidFill>
                        <a:latin typeface="+mn-lt"/>
                        <a:ea typeface="+mn-ea"/>
                        <a:cs typeface="+mn-cs"/>
                      </a:endParaRPr>
                    </a:p>
                  </a:txBody>
                  <a:tcPr marL="91670" marR="91670">
                    <a:solidFill>
                      <a:srgbClr val="FF0000"/>
                    </a:solidFill>
                  </a:tcPr>
                </a:tc>
                <a:extLst>
                  <a:ext uri="{0D108BD9-81ED-4DB2-BD59-A6C34878D82A}">
                    <a16:rowId xmlns="" xmlns:a16="http://schemas.microsoft.com/office/drawing/2014/main" val="319034970"/>
                  </a:ext>
                </a:extLst>
              </a:tr>
            </a:tbl>
          </a:graphicData>
        </a:graphic>
      </p:graphicFrame>
    </p:spTree>
    <p:extLst>
      <p:ext uri="{BB962C8B-B14F-4D97-AF65-F5344CB8AC3E}">
        <p14:creationId xmlns:p14="http://schemas.microsoft.com/office/powerpoint/2010/main" val="762526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Transplantation-related risk factors for VOD</a:t>
            </a:r>
          </a:p>
        </p:txBody>
      </p:sp>
      <p:sp>
        <p:nvSpPr>
          <p:cNvPr id="3" name="Text Placeholder 2"/>
          <p:cNvSpPr>
            <a:spLocks noGrp="1"/>
          </p:cNvSpPr>
          <p:nvPr>
            <p:ph type="body" sz="quarter" idx="10"/>
          </p:nvPr>
        </p:nvSpPr>
        <p:spPr/>
        <p:txBody>
          <a:bodyPr/>
          <a:lstStyle/>
          <a:p>
            <a:r>
              <a:rPr lang="en-GB" dirty="0" err="1"/>
              <a:t>Dalle</a:t>
            </a:r>
            <a:r>
              <a:rPr lang="en-GB" dirty="0"/>
              <a:t> </a:t>
            </a:r>
            <a:r>
              <a:rPr lang="en-GB" dirty="0" smtClean="0"/>
              <a:t>JH, Giralt SA. </a:t>
            </a:r>
            <a:r>
              <a:rPr lang="en-GB" i="1" dirty="0" err="1"/>
              <a:t>Biol</a:t>
            </a:r>
            <a:r>
              <a:rPr lang="en-GB" i="1" dirty="0"/>
              <a:t> Blood Marrow Transplant </a:t>
            </a:r>
            <a:r>
              <a:rPr lang="en-GB" dirty="0"/>
              <a:t>2016;22:400–9</a:t>
            </a:r>
          </a:p>
        </p:txBody>
      </p:sp>
      <p:sp>
        <p:nvSpPr>
          <p:cNvPr id="5" name="Text Placeholder 4"/>
          <p:cNvSpPr>
            <a:spLocks noGrp="1"/>
          </p:cNvSpPr>
          <p:nvPr>
            <p:ph type="body" sz="quarter" idx="11"/>
          </p:nvPr>
        </p:nvSpPr>
        <p:spPr/>
        <p:txBody>
          <a:bodyPr/>
          <a:lstStyle/>
          <a:p>
            <a:r>
              <a:rPr lang="en-GB" dirty="0"/>
              <a:t>*Odds </a:t>
            </a:r>
            <a:r>
              <a:rPr lang="en-GB" dirty="0" smtClean="0"/>
              <a:t>ratio: </a:t>
            </a:r>
            <a:r>
              <a:rPr lang="en-GB" dirty="0"/>
              <a:t>t</a:t>
            </a:r>
            <a:r>
              <a:rPr lang="en-GB" dirty="0" smtClean="0"/>
              <a:t>he </a:t>
            </a:r>
            <a:r>
              <a:rPr lang="en-GB" dirty="0"/>
              <a:t>chance of developing VOD, compared with patients not exposed to the risk </a:t>
            </a:r>
            <a:r>
              <a:rPr lang="en-GB" dirty="0" smtClean="0"/>
              <a:t>factor.</a:t>
            </a:r>
            <a:endParaRPr lang="en-GB" dirty="0"/>
          </a:p>
          <a:p>
            <a:r>
              <a:rPr lang="en-GB" dirty="0" smtClean="0"/>
              <a:t>BMT, bone marrow transplant; </a:t>
            </a:r>
            <a:r>
              <a:rPr lang="en-GB" dirty="0" err="1" smtClean="0"/>
              <a:t>GvHD</a:t>
            </a:r>
            <a:r>
              <a:rPr lang="en-GB" dirty="0" smtClean="0"/>
              <a:t>, graft-versus-host disease</a:t>
            </a:r>
            <a:r>
              <a:rPr lang="en-GB" dirty="0"/>
              <a:t>; HLA, human leukocyte antigen; </a:t>
            </a:r>
            <a:r>
              <a:rPr lang="en-GB" dirty="0" smtClean="0"/>
              <a:t/>
            </a:r>
            <a:br>
              <a:rPr lang="en-GB" dirty="0" smtClean="0"/>
            </a:br>
            <a:r>
              <a:rPr lang="en-GB" dirty="0" smtClean="0"/>
              <a:t>SCT</a:t>
            </a:r>
            <a:r>
              <a:rPr lang="en-GB" dirty="0"/>
              <a:t>, stem cell transplant; VOD, </a:t>
            </a:r>
            <a:r>
              <a:rPr lang="en-GB" dirty="0" err="1"/>
              <a:t>veno</a:t>
            </a:r>
            <a:r>
              <a:rPr lang="en-GB" dirty="0"/>
              <a:t>-occlusive </a:t>
            </a:r>
            <a:r>
              <a:rPr lang="en-GB" dirty="0" smtClean="0"/>
              <a:t>disease</a:t>
            </a:r>
            <a:endParaRPr lang="en-GB" dirty="0"/>
          </a:p>
        </p:txBody>
      </p:sp>
      <p:sp>
        <p:nvSpPr>
          <p:cNvPr id="24"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5270184" y="1244676"/>
            <a:ext cx="1051891" cy="338554"/>
          </a:xfrm>
          <a:prstGeom prst="rect">
            <a:avLst/>
          </a:prstGeom>
          <a:noFill/>
        </p:spPr>
        <p:txBody>
          <a:bodyPr wrap="none" rtlCol="0">
            <a:spAutoFit/>
          </a:bodyPr>
          <a:lstStyle/>
          <a:p>
            <a:r>
              <a:rPr lang="en-GB" sz="1600" b="1" i="1" dirty="0" smtClean="0">
                <a:solidFill>
                  <a:schemeClr val="tx2"/>
                </a:solidFill>
                <a:latin typeface="Arial" panose="020B0604020202020204" pitchFamily="34" charset="0"/>
                <a:cs typeface="Arial" panose="020B0604020202020204" pitchFamily="34" charset="0"/>
              </a:rPr>
              <a:t>VOD risk</a:t>
            </a:r>
            <a:endParaRPr lang="en-GB" sz="1600" b="1" i="1" dirty="0">
              <a:solidFill>
                <a:schemeClr val="tx2"/>
              </a:solidFill>
              <a:latin typeface="Arial" panose="020B0604020202020204" pitchFamily="34" charset="0"/>
              <a:cs typeface="Arial" panose="020B0604020202020204" pitchFamily="34" charset="0"/>
            </a:endParaRPr>
          </a:p>
        </p:txBody>
      </p:sp>
      <p:sp>
        <p:nvSpPr>
          <p:cNvPr id="26" name="TextBox 25"/>
          <p:cNvSpPr txBox="1"/>
          <p:nvPr/>
        </p:nvSpPr>
        <p:spPr>
          <a:xfrm>
            <a:off x="1726693" y="1973131"/>
            <a:ext cx="742512"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risk</a:t>
            </a:r>
            <a:endParaRPr lang="en-GB" sz="1400" b="1" i="1" dirty="0">
              <a:solidFill>
                <a:schemeClr val="tx2"/>
              </a:solidFill>
              <a:latin typeface="Arial" panose="020B0604020202020204" pitchFamily="34" charset="0"/>
              <a:cs typeface="Arial" panose="020B0604020202020204" pitchFamily="34" charset="0"/>
            </a:endParaRPr>
          </a:p>
        </p:txBody>
      </p:sp>
      <p:sp>
        <p:nvSpPr>
          <p:cNvPr id="31" name="TextBox 30"/>
          <p:cNvSpPr txBox="1"/>
          <p:nvPr/>
        </p:nvSpPr>
        <p:spPr>
          <a:xfrm>
            <a:off x="4968307" y="1973131"/>
            <a:ext cx="1598515"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moderate </a:t>
            </a:r>
            <a:r>
              <a:rPr lang="en-GB" sz="1400" b="1" i="1" dirty="0">
                <a:solidFill>
                  <a:schemeClr val="tx2"/>
                </a:solidFill>
                <a:latin typeface="Arial" panose="020B0604020202020204" pitchFamily="34" charset="0"/>
                <a:cs typeface="Arial" panose="020B0604020202020204" pitchFamily="34" charset="0"/>
              </a:rPr>
              <a:t>risk</a:t>
            </a:r>
          </a:p>
        </p:txBody>
      </p:sp>
      <p:sp>
        <p:nvSpPr>
          <p:cNvPr id="32" name="TextBox 31"/>
          <p:cNvSpPr txBox="1"/>
          <p:nvPr/>
        </p:nvSpPr>
        <p:spPr>
          <a:xfrm>
            <a:off x="8840097" y="1973131"/>
            <a:ext cx="1338828"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higher </a:t>
            </a:r>
            <a:r>
              <a:rPr lang="en-GB" sz="1400" b="1" i="1" dirty="0">
                <a:solidFill>
                  <a:schemeClr val="tx2"/>
                </a:solidFill>
                <a:latin typeface="Arial" panose="020B0604020202020204" pitchFamily="34" charset="0"/>
                <a:cs typeface="Arial" panose="020B0604020202020204" pitchFamily="34" charset="0"/>
              </a:rPr>
              <a:t>risk</a:t>
            </a:r>
          </a:p>
        </p:txBody>
      </p:sp>
      <p:graphicFrame>
        <p:nvGraphicFramePr>
          <p:cNvPr id="12" name="Content Placeholder 5"/>
          <p:cNvGraphicFramePr>
            <a:graphicFrameLocks/>
          </p:cNvGraphicFramePr>
          <p:nvPr>
            <p:extLst>
              <p:ext uri="{D42A27DB-BD31-4B8C-83A1-F6EECF244321}">
                <p14:modId xmlns:p14="http://schemas.microsoft.com/office/powerpoint/2010/main" val="2098722910"/>
              </p:ext>
            </p:extLst>
          </p:nvPr>
        </p:nvGraphicFramePr>
        <p:xfrm>
          <a:off x="1744134" y="2389128"/>
          <a:ext cx="8746067" cy="2743200"/>
        </p:xfrm>
        <a:graphic>
          <a:graphicData uri="http://schemas.openxmlformats.org/drawingml/2006/table">
            <a:tbl>
              <a:tblPr firstRow="1" bandRow="1">
                <a:tableStyleId>{5C22544A-7EE6-4342-B048-85BDC9FD1C3A}</a:tableStyleId>
              </a:tblPr>
              <a:tblGrid>
                <a:gridCol w="4464161">
                  <a:extLst>
                    <a:ext uri="{9D8B030D-6E8A-4147-A177-3AD203B41FA5}">
                      <a16:colId xmlns="" xmlns:a16="http://schemas.microsoft.com/office/drawing/2014/main" val="20000"/>
                    </a:ext>
                  </a:extLst>
                </a:gridCol>
                <a:gridCol w="1427302"/>
                <a:gridCol w="1427302">
                  <a:extLst>
                    <a:ext uri="{9D8B030D-6E8A-4147-A177-3AD203B41FA5}">
                      <a16:colId xmlns="" xmlns:a16="http://schemas.microsoft.com/office/drawing/2014/main" val="20003"/>
                    </a:ext>
                  </a:extLst>
                </a:gridCol>
                <a:gridCol w="1427302">
                  <a:extLst>
                    <a:ext uri="{9D8B030D-6E8A-4147-A177-3AD203B41FA5}">
                      <a16:colId xmlns="" xmlns:a16="http://schemas.microsoft.com/office/drawing/2014/main" val="20004"/>
                    </a:ext>
                  </a:extLst>
                </a:gridCol>
              </a:tblGrid>
              <a:tr h="222312">
                <a:tc>
                  <a:txBody>
                    <a:bodyPr/>
                    <a:lstStyle/>
                    <a:p>
                      <a:pPr algn="l"/>
                      <a:r>
                        <a:rPr lang="en-GB" sz="1400" dirty="0" smtClean="0"/>
                        <a:t>Transplantation-related </a:t>
                      </a:r>
                      <a:r>
                        <a:rPr lang="en-GB" sz="1400" dirty="0"/>
                        <a:t>risk factors</a:t>
                      </a:r>
                      <a:endParaRPr lang="en-GB" sz="1400" dirty="0">
                        <a:solidFill>
                          <a:schemeClr val="accent5"/>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Adults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t>Paediatrics</a:t>
                      </a:r>
                      <a:endParaRPr lang="en-GB" sz="1400" dirty="0">
                        <a:solidFill>
                          <a:schemeClr val="accent5"/>
                        </a:solidFill>
                        <a:latin typeface="Arial" pitchFamily="34" charset="0"/>
                        <a:cs typeface="Arial" pitchFamily="34" charset="0"/>
                      </a:endParaRPr>
                    </a:p>
                  </a:txBody>
                  <a:tcPr marL="91670" marR="91670"/>
                </a:tc>
                <a:tc>
                  <a:txBody>
                    <a:bodyPr/>
                    <a:lstStyle/>
                    <a:p>
                      <a:pPr algn="ctr"/>
                      <a:r>
                        <a:rPr lang="en-GB" sz="1400" dirty="0" smtClean="0"/>
                        <a:t>Risk*</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extLst>
                  <a:ext uri="{0D108BD9-81ED-4DB2-BD59-A6C34878D82A}">
                    <a16:rowId xmlns="" xmlns:a16="http://schemas.microsoft.com/office/drawing/2014/main" val="10000"/>
                  </a:ext>
                </a:extLst>
              </a:tr>
              <a:tr h="0">
                <a:tc>
                  <a:txBody>
                    <a:bodyPr/>
                    <a:lstStyle/>
                    <a:p>
                      <a:pPr algn="l"/>
                      <a:r>
                        <a:rPr lang="en-GB" sz="1400" dirty="0" smtClean="0">
                          <a:solidFill>
                            <a:schemeClr val="tx1"/>
                          </a:solidFill>
                          <a:latin typeface="Arial" panose="020B0604020202020204" pitchFamily="34" charset="0"/>
                          <a:cs typeface="Arial" panose="020B0604020202020204" pitchFamily="34" charset="0"/>
                        </a:rPr>
                        <a:t>Peripheral blood SCT versus BMT</a:t>
                      </a:r>
                      <a:endParaRPr lang="en-GB" sz="1400" dirty="0">
                        <a:solidFill>
                          <a:schemeClr val="tx1"/>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bg1">
                            <a:lumMod val="50000"/>
                          </a:schemeClr>
                        </a:solidFill>
                        <a:latin typeface="Arial" pitchFamily="34" charset="0"/>
                        <a:cs typeface="Arial" pitchFamily="34" charset="0"/>
                      </a:endParaRPr>
                    </a:p>
                  </a:txBody>
                  <a:tcPr marL="91670" marR="91670"/>
                </a:tc>
                <a:tc>
                  <a:txBody>
                    <a:bodyPr/>
                    <a:lstStyle/>
                    <a:p>
                      <a:pPr algn="ctr"/>
                      <a:r>
                        <a:rPr lang="en-GB" sz="1400" dirty="0" smtClean="0">
                          <a:solidFill>
                            <a:schemeClr val="tx1"/>
                          </a:solidFill>
                          <a:latin typeface="Arial" panose="020B0604020202020204" pitchFamily="34" charset="0"/>
                          <a:cs typeface="Arial" panose="020B0604020202020204" pitchFamily="34" charset="0"/>
                        </a:rPr>
                        <a:t>1.3</a:t>
                      </a:r>
                      <a:endParaRPr lang="en-GB" sz="1400" dirty="0">
                        <a:solidFill>
                          <a:schemeClr val="tx1"/>
                        </a:solidFill>
                        <a:latin typeface="Arial" panose="020B0604020202020204" pitchFamily="34" charset="0"/>
                        <a:cs typeface="Arial" panose="020B0604020202020204" pitchFamily="34" charset="0"/>
                      </a:endParaRPr>
                    </a:p>
                  </a:txBody>
                  <a:tcPr marL="91670" marR="91670">
                    <a:solidFill>
                      <a:srgbClr val="FFFF00"/>
                    </a:solidFill>
                  </a:tcPr>
                </a:tc>
                <a:extLst>
                  <a:ext uri="{0D108BD9-81ED-4DB2-BD59-A6C34878D82A}">
                    <a16:rowId xmlns="" xmlns:a16="http://schemas.microsoft.com/office/drawing/2014/main" val="10001"/>
                  </a:ext>
                </a:extLst>
              </a:tr>
              <a:tr h="0">
                <a:tc>
                  <a:txBody>
                    <a:bodyPr/>
                    <a:lstStyle/>
                    <a:p>
                      <a:pPr algn="l"/>
                      <a:r>
                        <a:rPr lang="en-GB" sz="1400" dirty="0">
                          <a:solidFill>
                            <a:schemeClr val="tx1"/>
                          </a:solidFill>
                          <a:latin typeface="Arial" panose="020B0604020202020204" pitchFamily="34" charset="0"/>
                          <a:cs typeface="Arial" panose="020B0604020202020204" pitchFamily="34" charset="0"/>
                        </a:rPr>
                        <a:t>Unrelated donor/HLA </a:t>
                      </a:r>
                      <a:r>
                        <a:rPr lang="en-GB" sz="1400" dirty="0" smtClean="0">
                          <a:solidFill>
                            <a:schemeClr val="tx1"/>
                          </a:solidFill>
                          <a:latin typeface="Arial" panose="020B0604020202020204" pitchFamily="34" charset="0"/>
                          <a:cs typeface="Arial" panose="020B0604020202020204" pitchFamily="34" charset="0"/>
                        </a:rPr>
                        <a:t>mismatch</a:t>
                      </a:r>
                      <a:endParaRPr lang="en-GB" sz="1400" dirty="0">
                        <a:solidFill>
                          <a:schemeClr val="tx1"/>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n-GB" sz="1400" dirty="0">
                          <a:solidFill>
                            <a:schemeClr val="tx1"/>
                          </a:solidFill>
                          <a:latin typeface="Arial" panose="020B0604020202020204" pitchFamily="34" charset="0"/>
                          <a:cs typeface="Arial" panose="020B0604020202020204" pitchFamily="34" charset="0"/>
                        </a:rPr>
                        <a:t>1.4</a:t>
                      </a:r>
                    </a:p>
                  </a:txBody>
                  <a:tcPr marL="91670" marR="91670">
                    <a:solidFill>
                      <a:srgbClr val="FFFF00"/>
                    </a:solidFill>
                  </a:tcPr>
                </a:tc>
              </a:tr>
              <a:tr h="131651">
                <a:tc>
                  <a:txBody>
                    <a:bodyPr/>
                    <a:lstStyle/>
                    <a:p>
                      <a:pPr algn="l"/>
                      <a:r>
                        <a:rPr lang="en-GB" sz="1400" dirty="0">
                          <a:solidFill>
                            <a:schemeClr val="tx1"/>
                          </a:solidFill>
                          <a:latin typeface="Arial" panose="020B0604020202020204" pitchFamily="34" charset="0"/>
                          <a:cs typeface="Arial" panose="020B0604020202020204" pitchFamily="34" charset="0"/>
                        </a:rPr>
                        <a:t>Haploidentical</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n-GB" sz="1400" dirty="0">
                          <a:solidFill>
                            <a:schemeClr val="tx1"/>
                          </a:solidFill>
                          <a:latin typeface="Arial" panose="020B0604020202020204" pitchFamily="34" charset="0"/>
                          <a:cs typeface="Arial" panose="020B0604020202020204" pitchFamily="34" charset="0"/>
                        </a:rPr>
                        <a:t>1.9</a:t>
                      </a:r>
                    </a:p>
                  </a:txBody>
                  <a:tcPr marL="91670" marR="91670">
                    <a:solidFill>
                      <a:srgbClr val="FFFF00"/>
                    </a:solidFill>
                  </a:tcPr>
                </a:tc>
                <a:extLst>
                  <a:ext uri="{0D108BD9-81ED-4DB2-BD59-A6C34878D82A}">
                    <a16:rowId xmlns="" xmlns:a16="http://schemas.microsoft.com/office/drawing/2014/main" val="10002"/>
                  </a:ext>
                </a:extLst>
              </a:tr>
              <a:tr h="0">
                <a:tc>
                  <a:txBody>
                    <a:bodyPr/>
                    <a:lstStyle/>
                    <a:p>
                      <a:pPr algn="l"/>
                      <a:r>
                        <a:rPr lang="en-GB" sz="1400" dirty="0" smtClean="0">
                          <a:solidFill>
                            <a:schemeClr val="tx1"/>
                          </a:solidFill>
                          <a:latin typeface="Arial" panose="020B0604020202020204" pitchFamily="34" charset="0"/>
                          <a:cs typeface="Arial" panose="020B0604020202020204" pitchFamily="34" charset="0"/>
                        </a:rPr>
                        <a:t>Acute hepatic/gut </a:t>
                      </a:r>
                      <a:r>
                        <a:rPr lang="en-GB" sz="1400" dirty="0" err="1" smtClean="0">
                          <a:solidFill>
                            <a:schemeClr val="tx1"/>
                          </a:solidFill>
                          <a:latin typeface="Arial" panose="020B0604020202020204" pitchFamily="34" charset="0"/>
                          <a:cs typeface="Arial" panose="020B0604020202020204" pitchFamily="34" charset="0"/>
                        </a:rPr>
                        <a:t>GvHD</a:t>
                      </a:r>
                      <a:endParaRPr lang="en-GB" sz="1400" dirty="0">
                        <a:solidFill>
                          <a:schemeClr val="tx1"/>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bg1">
                            <a:lumMod val="50000"/>
                          </a:schemeClr>
                        </a:solidFill>
                        <a:latin typeface="Arial" pitchFamily="34" charset="0"/>
                        <a:cs typeface="Arial" pitchFamily="34" charset="0"/>
                      </a:endParaRPr>
                    </a:p>
                  </a:txBody>
                  <a:tcPr marL="91670" marR="91670"/>
                </a:tc>
                <a:tc>
                  <a:txBody>
                    <a:bodyPr/>
                    <a:lstStyle/>
                    <a:p>
                      <a:pPr algn="ctr"/>
                      <a:r>
                        <a:rPr lang="en-GB" sz="1400" dirty="0" smtClean="0">
                          <a:solidFill>
                            <a:schemeClr val="tx1"/>
                          </a:solidFill>
                          <a:latin typeface="Arial" panose="020B0604020202020204" pitchFamily="34" charset="0"/>
                          <a:cs typeface="Arial" panose="020B0604020202020204" pitchFamily="34" charset="0"/>
                        </a:rPr>
                        <a:t>~2.0</a:t>
                      </a:r>
                      <a:endParaRPr lang="en-GB" sz="1400" dirty="0">
                        <a:solidFill>
                          <a:schemeClr val="tx1"/>
                        </a:solidFill>
                        <a:latin typeface="Arial" panose="020B0604020202020204" pitchFamily="34" charset="0"/>
                        <a:cs typeface="Arial" panose="020B0604020202020204" pitchFamily="34" charset="0"/>
                      </a:endParaRPr>
                    </a:p>
                  </a:txBody>
                  <a:tcPr marL="91670" marR="91670">
                    <a:solidFill>
                      <a:srgbClr val="FFFF00"/>
                    </a:solidFill>
                  </a:tcPr>
                </a:tc>
                <a:extLst>
                  <a:ext uri="{0D108BD9-81ED-4DB2-BD59-A6C34878D82A}">
                    <a16:rowId xmlns="" xmlns:a16="http://schemas.microsoft.com/office/drawing/2014/main" val="10003"/>
                  </a:ext>
                </a:extLst>
              </a:tr>
              <a:tr h="0">
                <a:tc>
                  <a:txBody>
                    <a:bodyPr/>
                    <a:lstStyle/>
                    <a:p>
                      <a:pPr algn="l"/>
                      <a:r>
                        <a:rPr lang="en-GB" sz="1400" b="0" dirty="0">
                          <a:solidFill>
                            <a:schemeClr val="tx1"/>
                          </a:solidFill>
                          <a:latin typeface="Arial" pitchFamily="34" charset="0"/>
                          <a:cs typeface="Arial" pitchFamily="34" charset="0"/>
                        </a:rPr>
                        <a:t>Non-T-cell-depleted grafts</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Arial" pitchFamily="34" charset="0"/>
                          <a:cs typeface="Arial" pitchFamily="34" charset="0"/>
                        </a:rPr>
                        <a:t>2.2</a:t>
                      </a:r>
                    </a:p>
                  </a:txBody>
                  <a:tcPr marL="91670" marR="91670">
                    <a:solidFill>
                      <a:srgbClr val="FFCC00"/>
                    </a:solidFill>
                  </a:tcPr>
                </a:tc>
                <a:extLst>
                  <a:ext uri="{0D108BD9-81ED-4DB2-BD59-A6C34878D82A}">
                    <a16:rowId xmlns="" xmlns:a16="http://schemas.microsoft.com/office/drawing/2014/main" val="10004"/>
                  </a:ext>
                </a:extLst>
              </a:tr>
              <a:tr h="0">
                <a:tc>
                  <a:txBody>
                    <a:bodyPr/>
                    <a:lstStyle/>
                    <a:p>
                      <a:r>
                        <a:rPr lang="en-GB" sz="1400" dirty="0">
                          <a:solidFill>
                            <a:schemeClr val="tx1"/>
                          </a:solidFill>
                          <a:latin typeface="Arial" panose="020B0604020202020204" pitchFamily="34" charset="0"/>
                          <a:cs typeface="Arial" panose="020B0604020202020204" pitchFamily="34" charset="0"/>
                        </a:rPr>
                        <a:t>Allogeneic </a:t>
                      </a:r>
                      <a:r>
                        <a:rPr lang="en-GB" sz="1400" dirty="0" smtClean="0">
                          <a:solidFill>
                            <a:schemeClr val="tx1"/>
                          </a:solidFill>
                          <a:latin typeface="Arial" panose="020B0604020202020204" pitchFamily="34" charset="0"/>
                          <a:cs typeface="Arial" panose="020B0604020202020204" pitchFamily="34" charset="0"/>
                        </a:rPr>
                        <a:t>versus </a:t>
                      </a:r>
                      <a:r>
                        <a:rPr lang="en-GB" sz="1400" dirty="0">
                          <a:solidFill>
                            <a:schemeClr val="tx1"/>
                          </a:solidFill>
                          <a:latin typeface="Arial" panose="020B0604020202020204" pitchFamily="34" charset="0"/>
                          <a:cs typeface="Arial" panose="020B0604020202020204" pitchFamily="34" charset="0"/>
                        </a:rPr>
                        <a:t>autologous SCT</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n-GB" sz="1400" dirty="0">
                          <a:solidFill>
                            <a:schemeClr val="tx1"/>
                          </a:solidFill>
                          <a:latin typeface="Arial" panose="020B0604020202020204" pitchFamily="34" charset="0"/>
                          <a:cs typeface="Arial" panose="020B0604020202020204" pitchFamily="34" charset="0"/>
                        </a:rPr>
                        <a:t>2.8</a:t>
                      </a:r>
                    </a:p>
                  </a:txBody>
                  <a:tcPr marL="91670" marR="91670">
                    <a:solidFill>
                      <a:srgbClr val="FFCC00"/>
                    </a:solidFill>
                  </a:tcPr>
                </a:tc>
                <a:extLst>
                  <a:ext uri="{0D108BD9-81ED-4DB2-BD59-A6C34878D82A}">
                    <a16:rowId xmlns="" xmlns:a16="http://schemas.microsoft.com/office/drawing/2014/main" val="10005"/>
                  </a:ext>
                </a:extLst>
              </a:tr>
              <a:tr h="0">
                <a:tc>
                  <a:txBody>
                    <a:bodyPr/>
                    <a:lstStyle/>
                    <a:p>
                      <a:pPr algn="l"/>
                      <a:r>
                        <a:rPr lang="en-GB" sz="1400" b="0" dirty="0">
                          <a:solidFill>
                            <a:schemeClr val="tx1"/>
                          </a:solidFill>
                          <a:latin typeface="Arial" pitchFamily="34" charset="0"/>
                          <a:cs typeface="Arial" pitchFamily="34" charset="0"/>
                        </a:rPr>
                        <a:t>Allogeneic SCT: </a:t>
                      </a:r>
                      <a:r>
                        <a:rPr lang="en-GB" sz="1400" b="0" dirty="0" smtClean="0">
                          <a:solidFill>
                            <a:schemeClr val="tx1"/>
                          </a:solidFill>
                          <a:latin typeface="Arial" pitchFamily="34" charset="0"/>
                          <a:cs typeface="Arial" pitchFamily="34" charset="0"/>
                        </a:rPr>
                        <a:t>sibling</a:t>
                      </a:r>
                      <a:endParaRPr lang="en-GB"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Arial" pitchFamily="34" charset="0"/>
                          <a:cs typeface="Arial" pitchFamily="34" charset="0"/>
                        </a:rPr>
                        <a:t>2.8</a:t>
                      </a:r>
                    </a:p>
                  </a:txBody>
                  <a:tcPr marL="91670" marR="91670">
                    <a:solidFill>
                      <a:srgbClr val="FFCC00"/>
                    </a:solidFill>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cs typeface="Arial" pitchFamily="34" charset="0"/>
                        </a:rPr>
                        <a:t>Allogeneic SCT: </a:t>
                      </a:r>
                      <a:r>
                        <a:rPr lang="en-GB" sz="1400" b="0" dirty="0" smtClean="0">
                          <a:solidFill>
                            <a:schemeClr val="tx1"/>
                          </a:solidFill>
                          <a:latin typeface="Arial" pitchFamily="34" charset="0"/>
                          <a:cs typeface="Arial" pitchFamily="34" charset="0"/>
                        </a:rPr>
                        <a:t>parent</a:t>
                      </a:r>
                      <a:endParaRPr lang="en-GB"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bg1"/>
                          </a:solidFill>
                          <a:latin typeface="Arial" pitchFamily="34" charset="0"/>
                          <a:cs typeface="Arial" pitchFamily="34" charset="0"/>
                        </a:rPr>
                        <a:t>4.6</a:t>
                      </a:r>
                    </a:p>
                  </a:txBody>
                  <a:tcPr marL="91670" marR="91670">
                    <a:solidFill>
                      <a:srgbClr val="FF6600"/>
                    </a:solidFill>
                  </a:tcPr>
                </a:tc>
                <a:extLst>
                  <a:ext uri="{0D108BD9-81ED-4DB2-BD59-A6C34878D82A}">
                    <a16:rowId xmlns="" xmlns:a16="http://schemas.microsoft.com/office/drawing/2014/main" val="3743105367"/>
                  </a:ext>
                </a:extLst>
              </a:tr>
            </a:tbl>
          </a:graphicData>
        </a:graphic>
      </p:graphicFrame>
    </p:spTree>
    <p:extLst>
      <p:ext uri="{BB962C8B-B14F-4D97-AF65-F5344CB8AC3E}">
        <p14:creationId xmlns:p14="http://schemas.microsoft.com/office/powerpoint/2010/main" val="799943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Transplantation-related risk factors for VOD</a:t>
            </a:r>
          </a:p>
        </p:txBody>
      </p:sp>
      <p:sp>
        <p:nvSpPr>
          <p:cNvPr id="3" name="Text Placeholder 2"/>
          <p:cNvSpPr>
            <a:spLocks noGrp="1"/>
          </p:cNvSpPr>
          <p:nvPr>
            <p:ph type="body" sz="quarter" idx="10"/>
          </p:nvPr>
        </p:nvSpPr>
        <p:spPr/>
        <p:txBody>
          <a:bodyPr/>
          <a:lstStyle/>
          <a:p>
            <a:r>
              <a:rPr lang="en-GB" dirty="0"/>
              <a:t>1. </a:t>
            </a:r>
            <a:r>
              <a:rPr lang="en-GB" dirty="0" err="1"/>
              <a:t>Dalle</a:t>
            </a:r>
            <a:r>
              <a:rPr lang="en-GB" dirty="0"/>
              <a:t> </a:t>
            </a:r>
            <a:r>
              <a:rPr lang="en-GB" dirty="0" smtClean="0"/>
              <a:t>JH, Giralt SA. </a:t>
            </a:r>
            <a:r>
              <a:rPr lang="en-GB" i="1" dirty="0" err="1"/>
              <a:t>Biol</a:t>
            </a:r>
            <a:r>
              <a:rPr lang="en-GB" i="1" dirty="0"/>
              <a:t> Blood Marrow Transplant </a:t>
            </a:r>
            <a:r>
              <a:rPr lang="en-GB" dirty="0"/>
              <a:t>2016;22:400–9; </a:t>
            </a:r>
            <a:r>
              <a:rPr lang="en-GB" dirty="0" smtClean="0"/>
              <a:t/>
            </a:r>
            <a:br>
              <a:rPr lang="en-GB" dirty="0" smtClean="0"/>
            </a:br>
            <a:r>
              <a:rPr lang="en-GB" dirty="0" smtClean="0"/>
              <a:t>2</a:t>
            </a:r>
            <a:r>
              <a:rPr lang="en-GB" dirty="0"/>
              <a:t>. Carreras E et al. </a:t>
            </a:r>
            <a:r>
              <a:rPr lang="en-GB" i="1" dirty="0" err="1"/>
              <a:t>Biol</a:t>
            </a:r>
            <a:r>
              <a:rPr lang="en-GB" i="1" dirty="0"/>
              <a:t> Blood Marrow Transplant </a:t>
            </a:r>
            <a:r>
              <a:rPr lang="en-GB" dirty="0"/>
              <a:t>2011;17:1713–72</a:t>
            </a:r>
          </a:p>
        </p:txBody>
      </p:sp>
      <p:sp>
        <p:nvSpPr>
          <p:cNvPr id="5" name="Text Placeholder 4"/>
          <p:cNvSpPr>
            <a:spLocks noGrp="1"/>
          </p:cNvSpPr>
          <p:nvPr>
            <p:ph type="body" sz="quarter" idx="11"/>
          </p:nvPr>
        </p:nvSpPr>
        <p:spPr>
          <a:xfrm>
            <a:off x="4303060" y="6495526"/>
            <a:ext cx="7792948" cy="288925"/>
          </a:xfrm>
        </p:spPr>
        <p:txBody>
          <a:bodyPr/>
          <a:lstStyle/>
          <a:p>
            <a:r>
              <a:rPr lang="en-GB" dirty="0"/>
              <a:t>*Odds </a:t>
            </a:r>
            <a:r>
              <a:rPr lang="en-GB" dirty="0" smtClean="0"/>
              <a:t>ratio: </a:t>
            </a:r>
            <a:r>
              <a:rPr lang="en-GB" dirty="0"/>
              <a:t>t</a:t>
            </a:r>
            <a:r>
              <a:rPr lang="en-GB" dirty="0" smtClean="0"/>
              <a:t>he </a:t>
            </a:r>
            <a:r>
              <a:rPr lang="en-GB" dirty="0"/>
              <a:t>chance of developing VOD, compared with patients not exposed to the risk </a:t>
            </a:r>
            <a:r>
              <a:rPr lang="en-GB" dirty="0" smtClean="0"/>
              <a:t>factor.</a:t>
            </a:r>
          </a:p>
          <a:p>
            <a:r>
              <a:rPr lang="en-GB" dirty="0" smtClean="0"/>
              <a:t>BCNU</a:t>
            </a:r>
            <a:r>
              <a:rPr lang="en-GB" dirty="0"/>
              <a:t>, </a:t>
            </a:r>
            <a:r>
              <a:rPr lang="en-GB" dirty="0" err="1"/>
              <a:t>bis-chloroethylnitrosourea</a:t>
            </a:r>
            <a:r>
              <a:rPr lang="en-GB" dirty="0"/>
              <a:t>; </a:t>
            </a:r>
            <a:r>
              <a:rPr lang="en-GB" dirty="0" err="1"/>
              <a:t>GvHD</a:t>
            </a:r>
            <a:r>
              <a:rPr lang="en-GB" dirty="0"/>
              <a:t>, graft-versus-host disease; </a:t>
            </a:r>
            <a:r>
              <a:rPr lang="en-GB" dirty="0" err="1" smtClean="0"/>
              <a:t>Gy</a:t>
            </a:r>
            <a:r>
              <a:rPr lang="en-GB" dirty="0" smtClean="0"/>
              <a:t>, Gray; TBI</a:t>
            </a:r>
            <a:r>
              <a:rPr lang="en-GB" dirty="0"/>
              <a:t>, total body irradiation; VOD, </a:t>
            </a:r>
            <a:r>
              <a:rPr lang="en-GB" dirty="0" err="1"/>
              <a:t>veno</a:t>
            </a:r>
            <a:r>
              <a:rPr lang="en-GB" dirty="0"/>
              <a:t>-occlusive </a:t>
            </a:r>
            <a:r>
              <a:rPr lang="en-GB" dirty="0" smtClean="0"/>
              <a:t>disease</a:t>
            </a:r>
            <a:endParaRPr lang="en-GB" dirty="0"/>
          </a:p>
        </p:txBody>
      </p:sp>
      <p:sp>
        <p:nvSpPr>
          <p:cNvPr id="14" name="Rounded Rectangle 13"/>
          <p:cNvSpPr>
            <a:spLocks noChangeArrowheads="1"/>
          </p:cNvSpPr>
          <p:nvPr/>
        </p:nvSpPr>
        <p:spPr bwMode="auto">
          <a:xfrm>
            <a:off x="1487881" y="5896705"/>
            <a:ext cx="9216238" cy="476726"/>
          </a:xfrm>
          <a:prstGeom prst="roundRect">
            <a:avLst/>
          </a:prstGeom>
          <a:solidFill>
            <a:schemeClr val="accent1"/>
          </a:solidFill>
          <a:ln>
            <a:solidFill>
              <a:schemeClr val="accent1"/>
            </a:solidFill>
            <a:headEnd/>
            <a:tailEnd/>
          </a:ln>
        </p:spPr>
        <p:style>
          <a:lnRef idx="2">
            <a:schemeClr val="accent3"/>
          </a:lnRef>
          <a:fillRef idx="1">
            <a:schemeClr val="lt1"/>
          </a:fillRef>
          <a:effectRef idx="0">
            <a:schemeClr val="accent3"/>
          </a:effectRef>
          <a:fontRef idx="minor">
            <a:schemeClr val="dk1"/>
          </a:fontRef>
        </p:style>
        <p:txBody>
          <a:bodyPr wrap="square" anchor="ctr">
            <a:spAutoFit/>
          </a:bodyPr>
          <a:lstStyle/>
          <a:p>
            <a:pPr algn="ctr" eaLnBrk="0" hangingPunct="0">
              <a:spcBef>
                <a:spcPct val="20000"/>
              </a:spcBef>
              <a:defRPr/>
            </a:pPr>
            <a:r>
              <a:rPr lang="en-GB" sz="2200" dirty="0">
                <a:solidFill>
                  <a:schemeClr val="bg1"/>
                </a:solidFill>
                <a:latin typeface="Arial" pitchFamily="34" charset="0"/>
                <a:ea typeface="ＭＳ Ｐゴシック"/>
                <a:cs typeface="Arial" pitchFamily="34" charset="0"/>
              </a:rPr>
              <a:t>Several risk factors have an additive effect on the incidence of VOD</a:t>
            </a:r>
            <a:r>
              <a:rPr lang="en-GB" sz="2200" baseline="30000" dirty="0">
                <a:solidFill>
                  <a:schemeClr val="bg1"/>
                </a:solidFill>
                <a:latin typeface="Arial" pitchFamily="34" charset="0"/>
                <a:ea typeface="ＭＳ Ｐゴシック"/>
                <a:cs typeface="Arial" pitchFamily="34" charset="0"/>
              </a:rPr>
              <a:t>2</a:t>
            </a:r>
          </a:p>
        </p:txBody>
      </p:sp>
      <p:sp>
        <p:nvSpPr>
          <p:cNvPr id="27"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5270184" y="1244676"/>
            <a:ext cx="1051891" cy="338554"/>
          </a:xfrm>
          <a:prstGeom prst="rect">
            <a:avLst/>
          </a:prstGeom>
          <a:noFill/>
        </p:spPr>
        <p:txBody>
          <a:bodyPr wrap="none" rtlCol="0">
            <a:spAutoFit/>
          </a:bodyPr>
          <a:lstStyle/>
          <a:p>
            <a:r>
              <a:rPr lang="en-GB" sz="1600" b="1" i="1" dirty="0" smtClean="0">
                <a:latin typeface="Arial" panose="020B0604020202020204" pitchFamily="34" charset="0"/>
                <a:cs typeface="Arial" panose="020B0604020202020204" pitchFamily="34" charset="0"/>
              </a:rPr>
              <a:t>VOD risk</a:t>
            </a:r>
            <a:endParaRPr lang="en-GB" sz="1600" b="1" i="1" dirty="0">
              <a:latin typeface="Arial" panose="020B0604020202020204" pitchFamily="34" charset="0"/>
              <a:cs typeface="Arial" panose="020B0604020202020204" pitchFamily="34" charset="0"/>
            </a:endParaRPr>
          </a:p>
        </p:txBody>
      </p:sp>
      <p:sp>
        <p:nvSpPr>
          <p:cNvPr id="29" name="TextBox 28"/>
          <p:cNvSpPr txBox="1"/>
          <p:nvPr/>
        </p:nvSpPr>
        <p:spPr>
          <a:xfrm>
            <a:off x="1726693" y="1973131"/>
            <a:ext cx="742512" cy="307777"/>
          </a:xfrm>
          <a:prstGeom prst="rect">
            <a:avLst/>
          </a:prstGeom>
          <a:noFill/>
        </p:spPr>
        <p:txBody>
          <a:bodyPr wrap="none" rtlCol="0">
            <a:spAutoFit/>
          </a:bodyPr>
          <a:lstStyle/>
          <a:p>
            <a:pPr algn="ctr"/>
            <a:r>
              <a:rPr lang="en-GB" sz="1400" b="1" i="1" dirty="0" smtClean="0">
                <a:latin typeface="Arial" panose="020B0604020202020204" pitchFamily="34" charset="0"/>
                <a:cs typeface="Arial" panose="020B0604020202020204" pitchFamily="34" charset="0"/>
              </a:rPr>
              <a:t>At risk</a:t>
            </a:r>
            <a:endParaRPr lang="en-GB" sz="1400" b="1" i="1" dirty="0">
              <a:latin typeface="Arial" panose="020B0604020202020204" pitchFamily="34" charset="0"/>
              <a:cs typeface="Arial" panose="020B0604020202020204" pitchFamily="34" charset="0"/>
            </a:endParaRPr>
          </a:p>
        </p:txBody>
      </p:sp>
      <p:sp>
        <p:nvSpPr>
          <p:cNvPr id="30" name="TextBox 29"/>
          <p:cNvSpPr txBox="1"/>
          <p:nvPr/>
        </p:nvSpPr>
        <p:spPr>
          <a:xfrm>
            <a:off x="4968307" y="1973131"/>
            <a:ext cx="1598515" cy="307777"/>
          </a:xfrm>
          <a:prstGeom prst="rect">
            <a:avLst/>
          </a:prstGeom>
          <a:noFill/>
        </p:spPr>
        <p:txBody>
          <a:bodyPr wrap="none" rtlCol="0">
            <a:spAutoFit/>
          </a:bodyPr>
          <a:lstStyle/>
          <a:p>
            <a:pPr algn="ctr"/>
            <a:r>
              <a:rPr lang="en-GB" sz="1400" b="1" i="1" dirty="0" smtClean="0">
                <a:latin typeface="Arial" panose="020B0604020202020204" pitchFamily="34" charset="0"/>
                <a:cs typeface="Arial" panose="020B0604020202020204" pitchFamily="34" charset="0"/>
              </a:rPr>
              <a:t>At moderate </a:t>
            </a:r>
            <a:r>
              <a:rPr lang="en-GB" sz="1400" b="1" i="1" dirty="0">
                <a:latin typeface="Arial" panose="020B0604020202020204" pitchFamily="34" charset="0"/>
                <a:cs typeface="Arial" panose="020B0604020202020204" pitchFamily="34" charset="0"/>
              </a:rPr>
              <a:t>risk</a:t>
            </a:r>
          </a:p>
        </p:txBody>
      </p:sp>
      <p:sp>
        <p:nvSpPr>
          <p:cNvPr id="31" name="TextBox 30"/>
          <p:cNvSpPr txBox="1"/>
          <p:nvPr/>
        </p:nvSpPr>
        <p:spPr>
          <a:xfrm>
            <a:off x="8840097" y="1973131"/>
            <a:ext cx="1338828" cy="307777"/>
          </a:xfrm>
          <a:prstGeom prst="rect">
            <a:avLst/>
          </a:prstGeom>
          <a:noFill/>
        </p:spPr>
        <p:txBody>
          <a:bodyPr wrap="none" rtlCol="0">
            <a:spAutoFit/>
          </a:bodyPr>
          <a:lstStyle/>
          <a:p>
            <a:pPr algn="ctr"/>
            <a:r>
              <a:rPr lang="en-GB" sz="1400" b="1" i="1" dirty="0" smtClean="0">
                <a:latin typeface="Arial" panose="020B0604020202020204" pitchFamily="34" charset="0"/>
                <a:cs typeface="Arial" panose="020B0604020202020204" pitchFamily="34" charset="0"/>
              </a:rPr>
              <a:t>At higher </a:t>
            </a:r>
            <a:r>
              <a:rPr lang="en-GB" sz="1400" b="1" i="1" dirty="0">
                <a:latin typeface="Arial" panose="020B0604020202020204" pitchFamily="34" charset="0"/>
                <a:cs typeface="Arial" panose="020B0604020202020204" pitchFamily="34" charset="0"/>
              </a:rPr>
              <a:t>risk</a:t>
            </a:r>
          </a:p>
        </p:txBody>
      </p:sp>
      <p:graphicFrame>
        <p:nvGraphicFramePr>
          <p:cNvPr id="13" name="Content Placeholder 5"/>
          <p:cNvGraphicFramePr>
            <a:graphicFrameLocks/>
          </p:cNvGraphicFramePr>
          <p:nvPr>
            <p:extLst>
              <p:ext uri="{D42A27DB-BD31-4B8C-83A1-F6EECF244321}">
                <p14:modId xmlns:p14="http://schemas.microsoft.com/office/powerpoint/2010/main" val="2358094705"/>
              </p:ext>
            </p:extLst>
          </p:nvPr>
        </p:nvGraphicFramePr>
        <p:xfrm>
          <a:off x="1744134" y="2389128"/>
          <a:ext cx="8746067" cy="3474720"/>
        </p:xfrm>
        <a:graphic>
          <a:graphicData uri="http://schemas.openxmlformats.org/drawingml/2006/table">
            <a:tbl>
              <a:tblPr firstRow="1" bandRow="1">
                <a:tableStyleId>{5C22544A-7EE6-4342-B048-85BDC9FD1C3A}</a:tableStyleId>
              </a:tblPr>
              <a:tblGrid>
                <a:gridCol w="4464161">
                  <a:extLst>
                    <a:ext uri="{9D8B030D-6E8A-4147-A177-3AD203B41FA5}">
                      <a16:colId xmlns="" xmlns:a16="http://schemas.microsoft.com/office/drawing/2014/main" val="20000"/>
                    </a:ext>
                  </a:extLst>
                </a:gridCol>
                <a:gridCol w="1427302"/>
                <a:gridCol w="1427302">
                  <a:extLst>
                    <a:ext uri="{9D8B030D-6E8A-4147-A177-3AD203B41FA5}">
                      <a16:colId xmlns="" xmlns:a16="http://schemas.microsoft.com/office/drawing/2014/main" val="20003"/>
                    </a:ext>
                  </a:extLst>
                </a:gridCol>
                <a:gridCol w="1427302">
                  <a:extLst>
                    <a:ext uri="{9D8B030D-6E8A-4147-A177-3AD203B41FA5}">
                      <a16:colId xmlns="" xmlns:a16="http://schemas.microsoft.com/office/drawing/2014/main" val="20004"/>
                    </a:ext>
                  </a:extLst>
                </a:gridCol>
              </a:tblGrid>
              <a:tr h="222312">
                <a:tc>
                  <a:txBody>
                    <a:bodyPr/>
                    <a:lstStyle/>
                    <a:p>
                      <a:pPr algn="l"/>
                      <a:r>
                        <a:rPr lang="en-GB" sz="1400" dirty="0" smtClean="0"/>
                        <a:t>Transplantation-related </a:t>
                      </a:r>
                      <a:r>
                        <a:rPr lang="en-GB" sz="1400" dirty="0"/>
                        <a:t>risk </a:t>
                      </a:r>
                      <a:r>
                        <a:rPr lang="en-GB" sz="1400" dirty="0" smtClean="0"/>
                        <a:t>factors</a:t>
                      </a:r>
                      <a:r>
                        <a:rPr lang="en-GB" sz="1400" baseline="30000" dirty="0" smtClean="0"/>
                        <a:t>1</a:t>
                      </a:r>
                      <a:endParaRPr lang="en-GB" sz="1400" baseline="30000" dirty="0">
                        <a:solidFill>
                          <a:schemeClr val="accent5"/>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Adults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t>Paediatrics</a:t>
                      </a:r>
                      <a:endParaRPr lang="en-GB" sz="1400" dirty="0">
                        <a:solidFill>
                          <a:schemeClr val="accent5"/>
                        </a:solidFill>
                        <a:latin typeface="Arial" pitchFamily="34" charset="0"/>
                        <a:cs typeface="Arial" pitchFamily="34" charset="0"/>
                      </a:endParaRPr>
                    </a:p>
                  </a:txBody>
                  <a:tcPr marL="91670" marR="91670"/>
                </a:tc>
                <a:tc>
                  <a:txBody>
                    <a:bodyPr/>
                    <a:lstStyle/>
                    <a:p>
                      <a:pPr algn="ctr"/>
                      <a:r>
                        <a:rPr lang="en-GB" sz="1400" dirty="0" smtClean="0"/>
                        <a:t>Risk*</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extLst>
                  <a:ext uri="{0D108BD9-81ED-4DB2-BD59-A6C34878D82A}">
                    <a16:rowId xmlns="" xmlns:a16="http://schemas.microsoft.com/office/drawing/2014/main" val="10000"/>
                  </a:ext>
                </a:extLst>
              </a:tr>
              <a:tr h="0">
                <a:tc>
                  <a:txBody>
                    <a:bodyPr/>
                    <a:lstStyle/>
                    <a:p>
                      <a:pPr algn="l"/>
                      <a:r>
                        <a:rPr lang="en-GB" sz="1400" b="0" dirty="0" err="1">
                          <a:solidFill>
                            <a:schemeClr val="tx1"/>
                          </a:solidFill>
                          <a:latin typeface="Arial" pitchFamily="34" charset="0"/>
                          <a:cs typeface="Arial" pitchFamily="34" charset="0"/>
                        </a:rPr>
                        <a:t>Myeloablative</a:t>
                      </a:r>
                      <a:r>
                        <a:rPr lang="en-GB" sz="1400" b="0" dirty="0">
                          <a:solidFill>
                            <a:schemeClr val="tx1"/>
                          </a:solidFill>
                          <a:latin typeface="Arial" pitchFamily="34" charset="0"/>
                          <a:cs typeface="Arial" pitchFamily="34" charset="0"/>
                        </a:rPr>
                        <a:t> therapy: BCNU + </a:t>
                      </a:r>
                      <a:r>
                        <a:rPr lang="en-GB" sz="1400" b="0" dirty="0" smtClean="0">
                          <a:solidFill>
                            <a:schemeClr val="tx1"/>
                          </a:solidFill>
                          <a:latin typeface="Arial" pitchFamily="34" charset="0"/>
                          <a:cs typeface="Arial" pitchFamily="34" charset="0"/>
                        </a:rPr>
                        <a:t>cyclophosphamide </a:t>
                      </a:r>
                      <a:br>
                        <a:rPr lang="en-GB" sz="1400" b="0" dirty="0" smtClean="0">
                          <a:solidFill>
                            <a:schemeClr val="tx1"/>
                          </a:solidFill>
                          <a:latin typeface="Arial" pitchFamily="34" charset="0"/>
                          <a:cs typeface="Arial" pitchFamily="34" charset="0"/>
                        </a:rPr>
                      </a:br>
                      <a:r>
                        <a:rPr lang="en-GB" sz="1400" b="0" dirty="0" smtClean="0">
                          <a:solidFill>
                            <a:schemeClr val="tx1"/>
                          </a:solidFill>
                          <a:latin typeface="Arial" pitchFamily="34" charset="0"/>
                          <a:cs typeface="Arial" pitchFamily="34" charset="0"/>
                        </a:rPr>
                        <a:t>+ </a:t>
                      </a:r>
                      <a:r>
                        <a:rPr lang="en-GB" sz="1400" b="0" dirty="0">
                          <a:solidFill>
                            <a:schemeClr val="tx1"/>
                          </a:solidFill>
                          <a:latin typeface="Arial" pitchFamily="34" charset="0"/>
                          <a:cs typeface="Arial" pitchFamily="34" charset="0"/>
                        </a:rPr>
                        <a:t>etoposide</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Arial" pitchFamily="34" charset="0"/>
                          <a:cs typeface="Arial" pitchFamily="34" charset="0"/>
                        </a:rPr>
                        <a:t>2.8</a:t>
                      </a:r>
                    </a:p>
                  </a:txBody>
                  <a:tcPr marL="91670" marR="91670" anchor="ctr">
                    <a:solidFill>
                      <a:srgbClr val="FFCC00"/>
                    </a:solidFill>
                  </a:tcPr>
                </a:tc>
                <a:extLst>
                  <a:ext uri="{0D108BD9-81ED-4DB2-BD59-A6C34878D82A}">
                    <a16:rowId xmlns="" xmlns:a16="http://schemas.microsoft.com/office/drawing/2014/main" val="10001"/>
                  </a:ext>
                </a:extLst>
              </a:tr>
              <a:tr h="0">
                <a:tc>
                  <a:txBody>
                    <a:bodyPr/>
                    <a:lstStyle/>
                    <a:p>
                      <a:pPr algn="l"/>
                      <a:r>
                        <a:rPr lang="en-GB" sz="1400" b="0" dirty="0">
                          <a:solidFill>
                            <a:schemeClr val="tx1"/>
                          </a:solidFill>
                          <a:latin typeface="Arial" pitchFamily="34" charset="0"/>
                          <a:cs typeface="Arial" pitchFamily="34" charset="0"/>
                        </a:rPr>
                        <a:t>High-dose TBI &gt;12 </a:t>
                      </a:r>
                      <a:r>
                        <a:rPr lang="en-GB" sz="1400" b="0" dirty="0" err="1">
                          <a:solidFill>
                            <a:schemeClr val="tx1"/>
                          </a:solidFill>
                          <a:latin typeface="Arial" pitchFamily="34" charset="0"/>
                          <a:cs typeface="Arial" pitchFamily="34" charset="0"/>
                        </a:rPr>
                        <a:t>Gy</a:t>
                      </a:r>
                      <a:r>
                        <a:rPr lang="en-GB" sz="1400" b="0" dirty="0">
                          <a:solidFill>
                            <a:schemeClr val="tx1"/>
                          </a:solidFill>
                          <a:latin typeface="Arial" pitchFamily="34" charset="0"/>
                          <a:cs typeface="Arial" pitchFamily="34" charset="0"/>
                        </a:rPr>
                        <a:t> + cyclophosphamide</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Arial" pitchFamily="34" charset="0"/>
                          <a:cs typeface="Arial" pitchFamily="34" charset="0"/>
                        </a:rPr>
                        <a:t>2.8</a:t>
                      </a:r>
                    </a:p>
                  </a:txBody>
                  <a:tcPr marL="91670" marR="91670">
                    <a:solidFill>
                      <a:srgbClr val="FFCC00"/>
                    </a:solidFill>
                  </a:tcPr>
                </a:tc>
              </a:tr>
              <a:tr h="0">
                <a:tc>
                  <a:txBody>
                    <a:bodyPr/>
                    <a:lstStyle/>
                    <a:p>
                      <a:pPr algn="l"/>
                      <a:r>
                        <a:rPr lang="en-GB" sz="1400" b="0" dirty="0" err="1">
                          <a:solidFill>
                            <a:schemeClr val="tx1"/>
                          </a:solidFill>
                          <a:latin typeface="Arial" pitchFamily="34" charset="0"/>
                          <a:cs typeface="Arial" pitchFamily="34" charset="0"/>
                        </a:rPr>
                        <a:t>GvHD</a:t>
                      </a:r>
                      <a:r>
                        <a:rPr lang="en-GB" sz="1400" b="0" dirty="0">
                          <a:solidFill>
                            <a:schemeClr val="tx1"/>
                          </a:solidFill>
                          <a:latin typeface="Arial" pitchFamily="34" charset="0"/>
                          <a:cs typeface="Arial" pitchFamily="34" charset="0"/>
                        </a:rPr>
                        <a:t> prophylaxis: </a:t>
                      </a:r>
                      <a:r>
                        <a:rPr lang="en-GB" sz="1400" b="0" dirty="0" err="1">
                          <a:solidFill>
                            <a:schemeClr val="tx1"/>
                          </a:solidFill>
                          <a:latin typeface="Arial" pitchFamily="34" charset="0"/>
                          <a:cs typeface="Arial" pitchFamily="34" charset="0"/>
                        </a:rPr>
                        <a:t>s</a:t>
                      </a:r>
                      <a:r>
                        <a:rPr lang="en-GB" sz="1400" b="0" dirty="0" err="1" smtClean="0">
                          <a:solidFill>
                            <a:schemeClr val="tx1"/>
                          </a:solidFill>
                          <a:latin typeface="Arial" pitchFamily="34" charset="0"/>
                          <a:cs typeface="Arial" pitchFamily="34" charset="0"/>
                        </a:rPr>
                        <a:t>irolimus</a:t>
                      </a:r>
                      <a:r>
                        <a:rPr lang="en-GB" sz="1400" b="0" dirty="0" smtClean="0">
                          <a:solidFill>
                            <a:schemeClr val="tx1"/>
                          </a:solidFill>
                          <a:latin typeface="Arial" pitchFamily="34" charset="0"/>
                          <a:cs typeface="Arial" pitchFamily="34" charset="0"/>
                        </a:rPr>
                        <a:t> </a:t>
                      </a:r>
                      <a:r>
                        <a:rPr lang="en-GB" sz="1400" b="0" dirty="0">
                          <a:solidFill>
                            <a:schemeClr val="tx1"/>
                          </a:solidFill>
                          <a:latin typeface="Arial" pitchFamily="34" charset="0"/>
                          <a:cs typeface="Arial" pitchFamily="34" charset="0"/>
                        </a:rPr>
                        <a:t>+ methotrexate </a:t>
                      </a:r>
                      <a:r>
                        <a:rPr lang="en-GB" sz="1400" b="0" dirty="0" smtClean="0">
                          <a:solidFill>
                            <a:schemeClr val="tx1"/>
                          </a:solidFill>
                          <a:latin typeface="Arial" pitchFamily="34" charset="0"/>
                          <a:cs typeface="Arial" pitchFamily="34" charset="0"/>
                        </a:rPr>
                        <a:t/>
                      </a:r>
                      <a:br>
                        <a:rPr lang="en-GB" sz="1400" b="0" dirty="0" smtClean="0">
                          <a:solidFill>
                            <a:schemeClr val="tx1"/>
                          </a:solidFill>
                          <a:latin typeface="Arial" pitchFamily="34" charset="0"/>
                          <a:cs typeface="Arial" pitchFamily="34" charset="0"/>
                        </a:rPr>
                      </a:br>
                      <a:r>
                        <a:rPr lang="en-GB" sz="1400" b="0" dirty="0" smtClean="0">
                          <a:solidFill>
                            <a:schemeClr val="tx1"/>
                          </a:solidFill>
                          <a:latin typeface="Arial" pitchFamily="34" charset="0"/>
                          <a:cs typeface="Arial" pitchFamily="34" charset="0"/>
                        </a:rPr>
                        <a:t>+ </a:t>
                      </a:r>
                      <a:r>
                        <a:rPr lang="en-GB" sz="1400" b="0" dirty="0">
                          <a:solidFill>
                            <a:schemeClr val="tx1"/>
                          </a:solidFill>
                          <a:latin typeface="Arial" pitchFamily="34" charset="0"/>
                          <a:cs typeface="Arial" pitchFamily="34" charset="0"/>
                        </a:rPr>
                        <a:t>tacrolimus</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Arial" pitchFamily="34" charset="0"/>
                          <a:cs typeface="Arial" pitchFamily="34" charset="0"/>
                        </a:rPr>
                        <a:t>~</a:t>
                      </a:r>
                      <a:r>
                        <a:rPr lang="en-GB" sz="1400" b="0" baseline="0" dirty="0" smtClean="0">
                          <a:solidFill>
                            <a:schemeClr val="tx1"/>
                          </a:solidFill>
                          <a:latin typeface="Arial" pitchFamily="34" charset="0"/>
                          <a:cs typeface="Arial" pitchFamily="34" charset="0"/>
                        </a:rPr>
                        <a:t>3.0</a:t>
                      </a:r>
                      <a:endParaRPr lang="en-GB" sz="1400" b="0" baseline="0" dirty="0">
                        <a:solidFill>
                          <a:schemeClr val="tx1"/>
                        </a:solidFill>
                        <a:latin typeface="Arial" pitchFamily="34" charset="0"/>
                        <a:cs typeface="Arial" pitchFamily="34" charset="0"/>
                      </a:endParaRPr>
                    </a:p>
                  </a:txBody>
                  <a:tcPr marL="91670" marR="91670">
                    <a:solidFill>
                      <a:srgbClr val="FFCC00"/>
                    </a:solidFill>
                  </a:tcPr>
                </a:tc>
              </a:tr>
              <a:tr h="131651">
                <a:tc>
                  <a:txBody>
                    <a:bodyPr/>
                    <a:lstStyle/>
                    <a:p>
                      <a:pPr algn="l"/>
                      <a:r>
                        <a:rPr lang="en-GB" sz="1400" b="0" dirty="0" err="1">
                          <a:solidFill>
                            <a:schemeClr val="tx1"/>
                          </a:solidFill>
                          <a:latin typeface="Arial" pitchFamily="34" charset="0"/>
                          <a:cs typeface="Arial" pitchFamily="34" charset="0"/>
                        </a:rPr>
                        <a:t>GvHD</a:t>
                      </a:r>
                      <a:r>
                        <a:rPr lang="en-GB" sz="1400" b="0" dirty="0">
                          <a:solidFill>
                            <a:schemeClr val="tx1"/>
                          </a:solidFill>
                          <a:latin typeface="Arial" pitchFamily="34" charset="0"/>
                          <a:cs typeface="Arial" pitchFamily="34" charset="0"/>
                        </a:rPr>
                        <a:t> prophylaxis: </a:t>
                      </a:r>
                      <a:r>
                        <a:rPr lang="en-GB" sz="1400" b="0" dirty="0" smtClean="0">
                          <a:solidFill>
                            <a:schemeClr val="tx1"/>
                          </a:solidFill>
                          <a:latin typeface="Arial" pitchFamily="34" charset="0"/>
                          <a:cs typeface="Arial" pitchFamily="34" charset="0"/>
                        </a:rPr>
                        <a:t>methotrexate </a:t>
                      </a:r>
                      <a:r>
                        <a:rPr lang="en-GB" sz="1400" b="0" dirty="0">
                          <a:solidFill>
                            <a:schemeClr val="tx1"/>
                          </a:solidFill>
                          <a:latin typeface="Arial" pitchFamily="34" charset="0"/>
                          <a:cs typeface="Arial" pitchFamily="34" charset="0"/>
                        </a:rPr>
                        <a:t>+ cyclosporine</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bg1"/>
                          </a:solidFill>
                          <a:latin typeface="Arial" pitchFamily="34" charset="0"/>
                          <a:cs typeface="Arial" pitchFamily="34" charset="0"/>
                        </a:rPr>
                        <a:t>3.3</a:t>
                      </a:r>
                    </a:p>
                  </a:txBody>
                  <a:tcPr marL="91670" marR="91670">
                    <a:solidFill>
                      <a:srgbClr val="FF6600"/>
                    </a:solidFill>
                  </a:tcPr>
                </a:tc>
                <a:extLst>
                  <a:ext uri="{0D108BD9-81ED-4DB2-BD59-A6C34878D82A}">
                    <a16:rowId xmlns="" xmlns:a16="http://schemas.microsoft.com/office/drawing/2014/main" val="10002"/>
                  </a:ext>
                </a:extLst>
              </a:tr>
              <a:tr h="0">
                <a:tc>
                  <a:txBody>
                    <a:bodyPr/>
                    <a:lstStyle/>
                    <a:p>
                      <a:pPr algn="l"/>
                      <a:r>
                        <a:rPr lang="en-GB" sz="1400" b="0" dirty="0" err="1">
                          <a:solidFill>
                            <a:schemeClr val="tx1"/>
                          </a:solidFill>
                          <a:latin typeface="Arial" pitchFamily="34" charset="0"/>
                          <a:cs typeface="Arial" pitchFamily="34" charset="0"/>
                        </a:rPr>
                        <a:t>Myeloablative</a:t>
                      </a:r>
                      <a:r>
                        <a:rPr lang="en-GB" sz="1400" b="0" dirty="0">
                          <a:solidFill>
                            <a:schemeClr val="tx1"/>
                          </a:solidFill>
                          <a:latin typeface="Arial" pitchFamily="34" charset="0"/>
                          <a:cs typeface="Arial" pitchFamily="34" charset="0"/>
                        </a:rPr>
                        <a:t> therapy: </a:t>
                      </a:r>
                      <a:r>
                        <a:rPr lang="en-GB" sz="1400" b="0" dirty="0" err="1" smtClean="0">
                          <a:solidFill>
                            <a:schemeClr val="tx1"/>
                          </a:solidFill>
                          <a:latin typeface="Arial" pitchFamily="34" charset="0"/>
                          <a:cs typeface="Arial" pitchFamily="34" charset="0"/>
                        </a:rPr>
                        <a:t>fludarabine</a:t>
                      </a:r>
                      <a:endParaRPr lang="en-GB"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bg1"/>
                          </a:solidFill>
                          <a:latin typeface="Arial" pitchFamily="34" charset="0"/>
                          <a:cs typeface="Arial" pitchFamily="34" charset="0"/>
                        </a:rPr>
                        <a:t>4.0</a:t>
                      </a:r>
                    </a:p>
                  </a:txBody>
                  <a:tcPr marL="91670" marR="91670">
                    <a:solidFill>
                      <a:srgbClr val="FF6600"/>
                    </a:solidFill>
                  </a:tcPr>
                </a:tc>
                <a:extLst>
                  <a:ext uri="{0D108BD9-81ED-4DB2-BD59-A6C34878D82A}">
                    <a16:rowId xmlns="" xmlns:a16="http://schemas.microsoft.com/office/drawing/2014/main" val="10003"/>
                  </a:ext>
                </a:extLst>
              </a:tr>
              <a:tr h="0">
                <a:tc>
                  <a:txBody>
                    <a:bodyPr/>
                    <a:lstStyle/>
                    <a:p>
                      <a:pPr algn="l"/>
                      <a:r>
                        <a:rPr lang="en-GB" sz="1400" b="0" dirty="0" err="1" smtClean="0">
                          <a:solidFill>
                            <a:schemeClr val="tx1"/>
                          </a:solidFill>
                          <a:latin typeface="Arial" pitchFamily="34" charset="0"/>
                          <a:cs typeface="Arial" pitchFamily="34" charset="0"/>
                        </a:rPr>
                        <a:t>GvHD</a:t>
                      </a:r>
                      <a:r>
                        <a:rPr lang="en-GB" sz="1400" b="0" dirty="0" smtClean="0">
                          <a:solidFill>
                            <a:schemeClr val="tx1"/>
                          </a:solidFill>
                          <a:latin typeface="Arial" pitchFamily="34" charset="0"/>
                          <a:cs typeface="Arial" pitchFamily="34" charset="0"/>
                        </a:rPr>
                        <a:t> prophylaxis: cyclosporine</a:t>
                      </a:r>
                      <a:endParaRPr lang="en-GB"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smtClean="0">
                          <a:solidFill>
                            <a:schemeClr val="bg1"/>
                          </a:solidFill>
                          <a:latin typeface="Arial" pitchFamily="34" charset="0"/>
                          <a:cs typeface="Arial" pitchFamily="34" charset="0"/>
                        </a:rPr>
                        <a:t>4.2</a:t>
                      </a:r>
                      <a:endParaRPr lang="en-GB" sz="1400" b="0" baseline="0" dirty="0">
                        <a:solidFill>
                          <a:schemeClr val="bg1"/>
                        </a:solidFill>
                        <a:latin typeface="Arial" pitchFamily="34" charset="0"/>
                        <a:cs typeface="Arial" pitchFamily="34" charset="0"/>
                      </a:endParaRPr>
                    </a:p>
                  </a:txBody>
                  <a:tcPr marL="91670" marR="91670">
                    <a:solidFill>
                      <a:srgbClr val="FF6600"/>
                    </a:solidFill>
                  </a:tcPr>
                </a:tc>
                <a:extLst>
                  <a:ext uri="{0D108BD9-81ED-4DB2-BD59-A6C34878D82A}">
                    <a16:rowId xmlns="" xmlns:a16="http://schemas.microsoft.com/office/drawing/2014/main" val="10004"/>
                  </a:ext>
                </a:extLst>
              </a:tr>
              <a:tr h="0">
                <a:tc>
                  <a:txBody>
                    <a:bodyPr/>
                    <a:lstStyle/>
                    <a:p>
                      <a:pPr algn="l"/>
                      <a:r>
                        <a:rPr lang="en-GB" sz="1400" b="0" dirty="0" err="1">
                          <a:solidFill>
                            <a:schemeClr val="tx1"/>
                          </a:solidFill>
                          <a:latin typeface="Arial" pitchFamily="34" charset="0"/>
                          <a:cs typeface="Arial" pitchFamily="34" charset="0"/>
                        </a:rPr>
                        <a:t>Myeloablative</a:t>
                      </a:r>
                      <a:r>
                        <a:rPr lang="en-GB" sz="1400" b="0" dirty="0">
                          <a:solidFill>
                            <a:schemeClr val="tx1"/>
                          </a:solidFill>
                          <a:latin typeface="Arial" pitchFamily="34" charset="0"/>
                          <a:cs typeface="Arial" pitchFamily="34" charset="0"/>
                        </a:rPr>
                        <a:t> therapy: </a:t>
                      </a:r>
                      <a:r>
                        <a:rPr lang="en-GB" sz="1400" b="0" dirty="0" err="1">
                          <a:solidFill>
                            <a:schemeClr val="tx1"/>
                          </a:solidFill>
                          <a:latin typeface="Arial" pitchFamily="34" charset="0"/>
                          <a:cs typeface="Arial" pitchFamily="34" charset="0"/>
                        </a:rPr>
                        <a:t>b</a:t>
                      </a:r>
                      <a:r>
                        <a:rPr lang="en-GB" sz="1400" b="0" dirty="0" err="1" smtClean="0">
                          <a:solidFill>
                            <a:schemeClr val="tx1"/>
                          </a:solidFill>
                          <a:latin typeface="Arial" pitchFamily="34" charset="0"/>
                          <a:cs typeface="Arial" pitchFamily="34" charset="0"/>
                        </a:rPr>
                        <a:t>usulfan</a:t>
                      </a:r>
                      <a:r>
                        <a:rPr lang="en-GB" sz="1400" b="0" dirty="0" smtClean="0">
                          <a:solidFill>
                            <a:schemeClr val="tx1"/>
                          </a:solidFill>
                          <a:latin typeface="Arial" pitchFamily="34" charset="0"/>
                          <a:cs typeface="Arial" pitchFamily="34" charset="0"/>
                        </a:rPr>
                        <a:t> versus </a:t>
                      </a:r>
                      <a:r>
                        <a:rPr lang="en-GB" sz="1400" b="0" dirty="0">
                          <a:solidFill>
                            <a:schemeClr val="tx1"/>
                          </a:solidFill>
                          <a:latin typeface="Arial" pitchFamily="34" charset="0"/>
                          <a:cs typeface="Arial" pitchFamily="34" charset="0"/>
                        </a:rPr>
                        <a:t>others</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bg1"/>
                          </a:solidFill>
                          <a:latin typeface="Arial" pitchFamily="34" charset="0"/>
                          <a:cs typeface="Arial" pitchFamily="34" charset="0"/>
                        </a:rPr>
                        <a:t>2.6–4.5</a:t>
                      </a:r>
                    </a:p>
                  </a:txBody>
                  <a:tcPr marL="91670" marR="91670">
                    <a:solidFill>
                      <a:srgbClr val="FF6600"/>
                    </a:solidFill>
                  </a:tcPr>
                </a:tc>
                <a:extLst>
                  <a:ext uri="{0D108BD9-81ED-4DB2-BD59-A6C34878D82A}">
                    <a16:rowId xmlns="" xmlns:a16="http://schemas.microsoft.com/office/drawing/2014/main" val="10005"/>
                  </a:ext>
                </a:extLst>
              </a:tr>
              <a:tr h="0">
                <a:tc>
                  <a:txBody>
                    <a:bodyPr/>
                    <a:lstStyle/>
                    <a:p>
                      <a:r>
                        <a:rPr lang="en-GB" sz="1400" b="0" dirty="0" err="1">
                          <a:solidFill>
                            <a:schemeClr val="tx1"/>
                          </a:solidFill>
                          <a:latin typeface="Arial" pitchFamily="34" charset="0"/>
                          <a:cs typeface="Arial" pitchFamily="34" charset="0"/>
                        </a:rPr>
                        <a:t>Myeloablative</a:t>
                      </a:r>
                      <a:r>
                        <a:rPr lang="en-GB" sz="1400" b="0" dirty="0">
                          <a:solidFill>
                            <a:schemeClr val="tx1"/>
                          </a:solidFill>
                          <a:latin typeface="Arial" pitchFamily="34" charset="0"/>
                          <a:cs typeface="Arial" pitchFamily="34" charset="0"/>
                        </a:rPr>
                        <a:t> therapy: </a:t>
                      </a:r>
                      <a:r>
                        <a:rPr lang="en-GB" sz="1400" b="0" dirty="0" err="1">
                          <a:solidFill>
                            <a:schemeClr val="tx1"/>
                          </a:solidFill>
                          <a:latin typeface="Arial" pitchFamily="34" charset="0"/>
                          <a:cs typeface="Arial" pitchFamily="34" charset="0"/>
                        </a:rPr>
                        <a:t>b</a:t>
                      </a:r>
                      <a:r>
                        <a:rPr lang="en-GB" sz="1400" b="0" dirty="0" err="1" smtClean="0">
                          <a:solidFill>
                            <a:schemeClr val="tx1"/>
                          </a:solidFill>
                          <a:latin typeface="Arial" pitchFamily="34" charset="0"/>
                          <a:cs typeface="Arial" pitchFamily="34" charset="0"/>
                        </a:rPr>
                        <a:t>usulfan</a:t>
                      </a:r>
                      <a:r>
                        <a:rPr lang="en-GB" sz="1400" b="0" dirty="0" smtClean="0">
                          <a:solidFill>
                            <a:schemeClr val="tx1"/>
                          </a:solidFill>
                          <a:latin typeface="Arial" pitchFamily="34" charset="0"/>
                          <a:cs typeface="Arial" pitchFamily="34" charset="0"/>
                        </a:rPr>
                        <a:t> </a:t>
                      </a:r>
                      <a:r>
                        <a:rPr lang="en-GB" sz="1400" b="0" dirty="0">
                          <a:solidFill>
                            <a:schemeClr val="tx1"/>
                          </a:solidFill>
                          <a:latin typeface="Arial" pitchFamily="34" charset="0"/>
                          <a:cs typeface="Arial" pitchFamily="34" charset="0"/>
                        </a:rPr>
                        <a:t>+ cyclophosphamide</a:t>
                      </a:r>
                      <a:endParaRPr lang="en-GB" sz="1400" dirty="0">
                        <a:solidFill>
                          <a:schemeClr val="tx1"/>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n-GB" sz="1400" dirty="0">
                          <a:solidFill>
                            <a:schemeClr val="bg1"/>
                          </a:solidFill>
                          <a:latin typeface="Arial" panose="020B0604020202020204" pitchFamily="34" charset="0"/>
                          <a:cs typeface="Arial" panose="020B0604020202020204" pitchFamily="34" charset="0"/>
                        </a:rPr>
                        <a:t>3.9–5.1</a:t>
                      </a:r>
                    </a:p>
                  </a:txBody>
                  <a:tcPr marL="91670" marR="91670">
                    <a:solidFill>
                      <a:srgbClr val="FF6600"/>
                    </a:solidFill>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cs typeface="Arial" pitchFamily="34" charset="0"/>
                        </a:rPr>
                        <a:t>High dose/</a:t>
                      </a:r>
                      <a:r>
                        <a:rPr lang="en-GB" sz="1400" b="0" dirty="0" err="1">
                          <a:solidFill>
                            <a:schemeClr val="tx1"/>
                          </a:solidFill>
                          <a:latin typeface="Arial" pitchFamily="34" charset="0"/>
                          <a:cs typeface="Arial" pitchFamily="34" charset="0"/>
                        </a:rPr>
                        <a:t>myeloablative</a:t>
                      </a:r>
                      <a:r>
                        <a:rPr lang="en-GB" sz="1400" b="0" dirty="0">
                          <a:solidFill>
                            <a:schemeClr val="tx1"/>
                          </a:solidFill>
                          <a:latin typeface="Arial" pitchFamily="34" charset="0"/>
                          <a:cs typeface="Arial" pitchFamily="34" charset="0"/>
                        </a:rPr>
                        <a:t> therapy </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rial" panose="020B0604020202020204" pitchFamily="34" charset="0"/>
                          <a:cs typeface="Arial" panose="020B0604020202020204" pitchFamily="34" charset="0"/>
                        </a:rPr>
                        <a:t>2.3–7.9</a:t>
                      </a:r>
                    </a:p>
                  </a:txBody>
                  <a:tcPr marL="91670" marR="91670">
                    <a:solidFill>
                      <a:srgbClr val="FF6600"/>
                    </a:solidFill>
                  </a:tcPr>
                </a:tc>
                <a:extLst>
                  <a:ext uri="{0D108BD9-81ED-4DB2-BD59-A6C34878D82A}">
                    <a16:rowId xmlns="" xmlns:a16="http://schemas.microsoft.com/office/drawing/2014/main" val="3743105367"/>
                  </a:ext>
                </a:extLst>
              </a:tr>
            </a:tbl>
          </a:graphicData>
        </a:graphic>
      </p:graphicFrame>
    </p:spTree>
    <p:extLst>
      <p:ext uri="{BB962C8B-B14F-4D97-AF65-F5344CB8AC3E}">
        <p14:creationId xmlns:p14="http://schemas.microsoft.com/office/powerpoint/2010/main" val="1600468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GB" dirty="0" smtClean="0"/>
              <a:t>Clinical presentation of VOD in adults</a:t>
            </a:r>
            <a:endParaRPr lang="en-GB" dirty="0"/>
          </a:p>
        </p:txBody>
      </p:sp>
      <p:sp>
        <p:nvSpPr>
          <p:cNvPr id="30722" name="Content Placeholder 2"/>
          <p:cNvSpPr>
            <a:spLocks noGrp="1"/>
          </p:cNvSpPr>
          <p:nvPr>
            <p:ph idx="1"/>
          </p:nvPr>
        </p:nvSpPr>
        <p:spPr>
          <a:xfrm>
            <a:off x="335360" y="1268760"/>
            <a:ext cx="6492603" cy="4857403"/>
          </a:xfrm>
        </p:spPr>
        <p:txBody>
          <a:bodyPr/>
          <a:lstStyle/>
          <a:p>
            <a:r>
              <a:rPr lang="en-GB" dirty="0" smtClean="0"/>
              <a:t>VOD is characterised by:</a:t>
            </a:r>
          </a:p>
          <a:p>
            <a:pPr lvl="1"/>
            <a:r>
              <a:rPr lang="en-GB" dirty="0" smtClean="0"/>
              <a:t>Rapid weight gain</a:t>
            </a:r>
          </a:p>
          <a:p>
            <a:pPr lvl="1"/>
            <a:r>
              <a:rPr lang="en-GB" dirty="0" smtClean="0"/>
              <a:t>Jaundice</a:t>
            </a:r>
          </a:p>
          <a:p>
            <a:pPr lvl="1"/>
            <a:r>
              <a:rPr lang="en-GB" dirty="0" smtClean="0"/>
              <a:t>Ascites</a:t>
            </a:r>
          </a:p>
          <a:p>
            <a:pPr lvl="1"/>
            <a:r>
              <a:rPr lang="en-GB" dirty="0" smtClean="0"/>
              <a:t>Painful hepatomegaly</a:t>
            </a:r>
          </a:p>
          <a:p>
            <a:pPr lvl="1"/>
            <a:r>
              <a:rPr lang="en-GB" dirty="0" smtClean="0"/>
              <a:t>Right upper quadrant pain</a:t>
            </a:r>
          </a:p>
          <a:p>
            <a:r>
              <a:rPr lang="en-GB" dirty="0" smtClean="0"/>
              <a:t>Symptoms usually present within the first </a:t>
            </a:r>
            <a:br>
              <a:rPr lang="en-GB" dirty="0" smtClean="0"/>
            </a:br>
            <a:r>
              <a:rPr lang="en-GB" dirty="0" smtClean="0"/>
              <a:t>3–4 weeks following HSCT, but can occur later </a:t>
            </a:r>
          </a:p>
          <a:p>
            <a:r>
              <a:rPr lang="en-GB" dirty="0" smtClean="0"/>
              <a:t>VOD is a progressive disease:</a:t>
            </a:r>
          </a:p>
          <a:p>
            <a:pPr lvl="1"/>
            <a:r>
              <a:rPr lang="en-GB" dirty="0" smtClean="0"/>
              <a:t>Severe VOD is associated with multi-organ failure/multi-organ dysfunction (MOF/MOD) and a high mortality rate (&gt;80%) </a:t>
            </a:r>
            <a:endParaRPr lang="en-GB" dirty="0">
              <a:solidFill>
                <a:srgbClr val="FF0000"/>
              </a:solidFill>
            </a:endParaRPr>
          </a:p>
        </p:txBody>
      </p:sp>
      <p:sp>
        <p:nvSpPr>
          <p:cNvPr id="8" name="Content Placeholder 7"/>
          <p:cNvSpPr>
            <a:spLocks noGrp="1"/>
          </p:cNvSpPr>
          <p:nvPr>
            <p:ph type="body" sz="quarter" idx="10"/>
          </p:nvPr>
        </p:nvSpPr>
        <p:spPr>
          <a:xfrm>
            <a:off x="98778" y="6495526"/>
            <a:ext cx="8482514" cy="288925"/>
          </a:xfrm>
        </p:spPr>
        <p:txBody>
          <a:bodyPr/>
          <a:lstStyle/>
          <a:p>
            <a:r>
              <a:rPr lang="en-GB" dirty="0" smtClean="0"/>
              <a:t/>
            </a:r>
            <a:br>
              <a:rPr lang="en-GB" dirty="0" smtClean="0"/>
            </a:br>
            <a:r>
              <a:rPr lang="en-GB" dirty="0" err="1" smtClean="0"/>
              <a:t>Bearman</a:t>
            </a:r>
            <a:r>
              <a:rPr lang="en-GB" dirty="0" smtClean="0"/>
              <a:t> SI et al. </a:t>
            </a:r>
            <a:r>
              <a:rPr lang="en-GB" i="1" dirty="0" smtClean="0"/>
              <a:t>Blood </a:t>
            </a:r>
            <a:r>
              <a:rPr lang="en-GB" dirty="0" smtClean="0"/>
              <a:t>1995;85:3005–20; McDonald GB et al. </a:t>
            </a:r>
            <a:r>
              <a:rPr lang="en-GB" i="1" dirty="0" smtClean="0"/>
              <a:t>Hepatology </a:t>
            </a:r>
            <a:r>
              <a:rPr lang="en-GB" dirty="0" smtClean="0"/>
              <a:t>1984;4:116–22; Carreras E. Early complications after HSCT. In: </a:t>
            </a:r>
            <a:r>
              <a:rPr lang="en-GB" dirty="0" err="1" smtClean="0"/>
              <a:t>Apperley</a:t>
            </a:r>
            <a:r>
              <a:rPr lang="en-GB" dirty="0" smtClean="0"/>
              <a:t> J, Carreras E, </a:t>
            </a:r>
            <a:r>
              <a:rPr lang="en-GB" dirty="0" err="1" smtClean="0"/>
              <a:t>Gluckman</a:t>
            </a:r>
            <a:r>
              <a:rPr lang="en-GB" dirty="0" smtClean="0"/>
              <a:t> E, </a:t>
            </a:r>
            <a:r>
              <a:rPr lang="en-GB" dirty="0" err="1" smtClean="0"/>
              <a:t>Masszi</a:t>
            </a:r>
            <a:r>
              <a:rPr lang="en-GB" dirty="0" smtClean="0"/>
              <a:t> T eds. </a:t>
            </a:r>
            <a:r>
              <a:rPr lang="en-GB" i="1" dirty="0" smtClean="0"/>
              <a:t>ESH-EBMT Handbook on Haematopoietic Stem Cell Transplantation</a:t>
            </a:r>
            <a:r>
              <a:rPr lang="en-GB" dirty="0" smtClean="0"/>
              <a:t>. Genova: Forum Service </a:t>
            </a:r>
            <a:r>
              <a:rPr lang="en-GB" dirty="0" err="1" smtClean="0"/>
              <a:t>Editore</a:t>
            </a:r>
            <a:r>
              <a:rPr lang="en-GB" dirty="0" smtClean="0"/>
              <a:t>, 2012;176–95; Coppell JA et al. </a:t>
            </a:r>
            <a:r>
              <a:rPr lang="en-GB" i="1" dirty="0" err="1" smtClean="0"/>
              <a:t>Biol</a:t>
            </a:r>
            <a:r>
              <a:rPr lang="en-GB" i="1" dirty="0" smtClean="0"/>
              <a:t> Blood Marrow Transplant </a:t>
            </a:r>
            <a:r>
              <a:rPr lang="en-GB" dirty="0" smtClean="0"/>
              <a:t>2010;16:157–68; </a:t>
            </a:r>
            <a:r>
              <a:rPr lang="da-DK" dirty="0" smtClean="0"/>
              <a:t>DeLeve LD et al. </a:t>
            </a:r>
            <a:r>
              <a:rPr lang="da-DK" i="1" dirty="0" smtClean="0"/>
              <a:t>Hepatology </a:t>
            </a:r>
            <a:r>
              <a:rPr lang="da-DK" dirty="0" smtClean="0"/>
              <a:t>2009;49:1729–64</a:t>
            </a:r>
            <a:endParaRPr lang="da-DK" dirty="0"/>
          </a:p>
        </p:txBody>
      </p:sp>
      <p:sp>
        <p:nvSpPr>
          <p:cNvPr id="5" name="Text Placeholder 4"/>
          <p:cNvSpPr>
            <a:spLocks noGrp="1"/>
          </p:cNvSpPr>
          <p:nvPr>
            <p:ph type="body" sz="quarter" idx="11"/>
          </p:nvPr>
        </p:nvSpPr>
        <p:spPr/>
        <p:txBody>
          <a:bodyPr/>
          <a:lstStyle/>
          <a:p>
            <a:r>
              <a:rPr lang="en-GB" dirty="0" smtClean="0"/>
              <a:t>HSCT, haematopoietic stem cell transplant;  </a:t>
            </a:r>
            <a:br>
              <a:rPr lang="en-GB" dirty="0" smtClean="0"/>
            </a:br>
            <a:r>
              <a:rPr lang="en-GB" dirty="0" smtClean="0"/>
              <a:t>VOD, </a:t>
            </a:r>
            <a:r>
              <a:rPr lang="en-GB" dirty="0" err="1" smtClean="0"/>
              <a:t>veno</a:t>
            </a:r>
            <a:r>
              <a:rPr lang="en-GB" dirty="0" smtClean="0"/>
              <a:t>-occlusive disease</a:t>
            </a:r>
            <a:endParaRPr lang="en-GB" dirty="0"/>
          </a:p>
        </p:txBody>
      </p:sp>
      <p:grpSp>
        <p:nvGrpSpPr>
          <p:cNvPr id="2" name="Group 1"/>
          <p:cNvGrpSpPr/>
          <p:nvPr/>
        </p:nvGrpSpPr>
        <p:grpSpPr>
          <a:xfrm>
            <a:off x="7495415" y="1565100"/>
            <a:ext cx="4252189" cy="3723342"/>
            <a:chOff x="6875250" y="2049157"/>
            <a:chExt cx="4252189" cy="3723342"/>
          </a:xfrm>
        </p:grpSpPr>
        <p:pic>
          <p:nvPicPr>
            <p:cNvPr id="1027" name="Picture 3" descr="T:\FROM STUDIO\SylviaY\istock images\iStock_000024576135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75250" y="2273171"/>
              <a:ext cx="2654826" cy="1781130"/>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T:\LiveProjects\Liveprojects\Gentium\Defibrotide\GENT1323 - MOA video\Images from medical libraries\High res_bought\Ascites\3999.jpg"/>
            <p:cNvPicPr>
              <a:picLocks noChangeAspect="1" noChangeArrowheads="1"/>
            </p:cNvPicPr>
            <p:nvPr/>
          </p:nvPicPr>
          <p:blipFill>
            <a:blip r:embed="rId4"/>
            <a:srcRect t="6210" b="6506"/>
            <a:stretch>
              <a:fillRect/>
            </a:stretch>
          </p:blipFill>
          <p:spPr bwMode="auto">
            <a:xfrm>
              <a:off x="9519302" y="2049157"/>
              <a:ext cx="1608137" cy="2160587"/>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026" name="Picture 2" descr="T:\FROM STUDIO\SylviaY\istock images\iStock_000020563599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3849" y="3781094"/>
              <a:ext cx="2989748" cy="1991405"/>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9" name="Picture 8">
            <a:hlinkClick r:id="" action="ppaction://customshow?id=1&amp;return=true"/>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3265152" y="1937144"/>
            <a:ext cx="324000" cy="324000"/>
          </a:xfrm>
          <a:prstGeom prst="rect">
            <a:avLst/>
          </a:prstGeom>
        </p:spPr>
      </p:pic>
      <p:pic>
        <p:nvPicPr>
          <p:cNvPr id="10" name="Picture 9">
            <a:hlinkClick r:id="" action="ppaction://customshow?id=2&amp;return=true"/>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27963" y="4376489"/>
            <a:ext cx="324000" cy="324000"/>
          </a:xfrm>
          <a:prstGeom prst="rect">
            <a:avLst/>
          </a:prstGeom>
        </p:spPr>
      </p:pic>
      <p:pic>
        <p:nvPicPr>
          <p:cNvPr id="12" name="Picture 11">
            <a:hlinkClick r:id="" action="ppaction://customshow?id=3&amp;return=true"/>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27963" y="3329773"/>
            <a:ext cx="324000" cy="324000"/>
          </a:xfrm>
          <a:prstGeom prst="rect">
            <a:avLst/>
          </a:prstGeom>
        </p:spPr>
      </p:pic>
    </p:spTree>
    <p:extLst>
      <p:ext uri="{BB962C8B-B14F-4D97-AF65-F5344CB8AC3E}">
        <p14:creationId xmlns:p14="http://schemas.microsoft.com/office/powerpoint/2010/main" val="1407096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GB" dirty="0"/>
              <a:t>HSCT, haematopoietic stem cell transplant; </a:t>
            </a:r>
            <a:r>
              <a:rPr lang="en-GB" dirty="0" smtClean="0"/>
              <a:t/>
            </a:r>
            <a:br>
              <a:rPr lang="en-GB" dirty="0" smtClean="0"/>
            </a:br>
            <a:r>
              <a:rPr lang="en-GB" dirty="0" smtClean="0"/>
              <a:t>MOD/MOF</a:t>
            </a:r>
            <a:r>
              <a:rPr lang="en-GB" dirty="0"/>
              <a:t>, multi-organ dysfunction/multi-organ </a:t>
            </a:r>
            <a:r>
              <a:rPr lang="en-GB" dirty="0" smtClean="0"/>
              <a:t>failure; VOD</a:t>
            </a:r>
            <a:r>
              <a:rPr lang="en-GB" dirty="0"/>
              <a:t>, </a:t>
            </a:r>
            <a:r>
              <a:rPr lang="en-GB" dirty="0" err="1"/>
              <a:t>veno</a:t>
            </a:r>
            <a:r>
              <a:rPr lang="en-GB" dirty="0"/>
              <a:t>-occlusive </a:t>
            </a:r>
            <a:r>
              <a:rPr lang="en-GB" dirty="0" smtClean="0"/>
              <a:t>disease</a:t>
            </a:r>
            <a:endParaRPr lang="en-GB" dirty="0"/>
          </a:p>
        </p:txBody>
      </p:sp>
      <p:sp>
        <p:nvSpPr>
          <p:cNvPr id="2" name="Title 1"/>
          <p:cNvSpPr>
            <a:spLocks noGrp="1"/>
          </p:cNvSpPr>
          <p:nvPr>
            <p:ph type="title"/>
          </p:nvPr>
        </p:nvSpPr>
        <p:spPr/>
        <p:txBody>
          <a:bodyPr/>
          <a:lstStyle/>
          <a:p>
            <a:r>
              <a:rPr lang="en-GB" dirty="0" smtClean="0"/>
              <a:t>Clinical presentation of VOD in children</a:t>
            </a:r>
            <a:endParaRPr lang="en-GB" dirty="0"/>
          </a:p>
        </p:txBody>
      </p:sp>
      <p:sp>
        <p:nvSpPr>
          <p:cNvPr id="3" name="Content Placeholder 2"/>
          <p:cNvSpPr>
            <a:spLocks noGrp="1"/>
          </p:cNvSpPr>
          <p:nvPr>
            <p:ph idx="1"/>
          </p:nvPr>
        </p:nvSpPr>
        <p:spPr/>
        <p:txBody>
          <a:bodyPr/>
          <a:lstStyle/>
          <a:p>
            <a:r>
              <a:rPr lang="en-GB" dirty="0"/>
              <a:t>The clinical presentation of VOD is different in children compared with </a:t>
            </a:r>
            <a:r>
              <a:rPr lang="en-GB" dirty="0" smtClean="0"/>
              <a:t>adults</a:t>
            </a:r>
            <a:endParaRPr lang="en-GB" dirty="0"/>
          </a:p>
        </p:txBody>
      </p:sp>
      <p:sp>
        <p:nvSpPr>
          <p:cNvPr id="4" name="Text Placeholder 3"/>
          <p:cNvSpPr>
            <a:spLocks noGrp="1"/>
          </p:cNvSpPr>
          <p:nvPr>
            <p:ph type="body" sz="quarter" idx="10"/>
          </p:nvPr>
        </p:nvSpPr>
        <p:spPr/>
        <p:txBody>
          <a:bodyPr/>
          <a:lstStyle/>
          <a:p>
            <a:r>
              <a:rPr lang="en-GB" dirty="0" err="1" smtClean="0"/>
              <a:t>Corbacioglu</a:t>
            </a:r>
            <a:r>
              <a:rPr lang="en-GB" dirty="0" smtClean="0"/>
              <a:t> S </a:t>
            </a:r>
            <a:r>
              <a:rPr lang="en-GB" dirty="0"/>
              <a:t>et al. </a:t>
            </a:r>
            <a:r>
              <a:rPr lang="en-GB" i="1" dirty="0"/>
              <a:t>Bone Marrow </a:t>
            </a:r>
            <a:r>
              <a:rPr lang="en-GB" i="1" dirty="0" smtClean="0"/>
              <a:t>Transplant</a:t>
            </a:r>
            <a:r>
              <a:rPr lang="en-GB" dirty="0" smtClean="0"/>
              <a:t> </a:t>
            </a:r>
            <a:r>
              <a:rPr lang="en-GB" dirty="0"/>
              <a:t>2017 (submitted</a:t>
            </a:r>
            <a:r>
              <a:rPr lang="en-GB" dirty="0" smtClean="0"/>
              <a:t>); </a:t>
            </a:r>
            <a:r>
              <a:rPr lang="en-GB" dirty="0" err="1" smtClean="0"/>
              <a:t>Corbacioglu</a:t>
            </a:r>
            <a:r>
              <a:rPr lang="en-GB" dirty="0" smtClean="0"/>
              <a:t> S </a:t>
            </a:r>
            <a:r>
              <a:rPr lang="en-GB" dirty="0"/>
              <a:t>et al. </a:t>
            </a:r>
            <a:r>
              <a:rPr lang="en-GB" i="1" dirty="0" smtClean="0"/>
              <a:t>Lancet</a:t>
            </a:r>
            <a:r>
              <a:rPr lang="en-GB" dirty="0" smtClean="0"/>
              <a:t> 2012;379:1301</a:t>
            </a:r>
            <a:r>
              <a:rPr lang="en-GB" dirty="0" smtClean="0">
                <a:latin typeface="Calibri" panose="020F0502020204030204" pitchFamily="34" charset="0"/>
              </a:rPr>
              <a:t>─</a:t>
            </a:r>
            <a:r>
              <a:rPr lang="en-GB" dirty="0" smtClean="0"/>
              <a:t>9; </a:t>
            </a:r>
            <a:br>
              <a:rPr lang="en-GB" dirty="0" smtClean="0"/>
            </a:br>
            <a:r>
              <a:rPr lang="en-GB" dirty="0" smtClean="0"/>
              <a:t>Naples J </a:t>
            </a:r>
            <a:r>
              <a:rPr lang="en-GB" dirty="0"/>
              <a:t>et al. </a:t>
            </a:r>
            <a:r>
              <a:rPr lang="en-GB" i="1" dirty="0" smtClean="0"/>
              <a:t>Blood</a:t>
            </a:r>
            <a:r>
              <a:rPr lang="en-GB" dirty="0" smtClean="0"/>
              <a:t> 2014;124:5849; Myers KC </a:t>
            </a:r>
            <a:r>
              <a:rPr lang="en-GB" dirty="0"/>
              <a:t>et al. </a:t>
            </a:r>
            <a:r>
              <a:rPr lang="en-GB" i="1" dirty="0" err="1"/>
              <a:t>Biol</a:t>
            </a:r>
            <a:r>
              <a:rPr lang="en-GB" i="1" dirty="0"/>
              <a:t> Blood Marrow </a:t>
            </a:r>
            <a:r>
              <a:rPr lang="en-GB" i="1" dirty="0" smtClean="0"/>
              <a:t>Transplant</a:t>
            </a:r>
            <a:r>
              <a:rPr lang="en-GB" dirty="0" smtClean="0"/>
              <a:t> 2015;21:379</a:t>
            </a:r>
            <a:r>
              <a:rPr lang="en-GB" dirty="0" smtClean="0">
                <a:latin typeface="Calibri" panose="020F0502020204030204" pitchFamily="34" charset="0"/>
              </a:rPr>
              <a:t>─</a:t>
            </a:r>
            <a:r>
              <a:rPr lang="en-GB" dirty="0" smtClean="0"/>
              <a:t>81</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563290505"/>
              </p:ext>
            </p:extLst>
          </p:nvPr>
        </p:nvGraphicFramePr>
        <p:xfrm>
          <a:off x="1946638" y="1804489"/>
          <a:ext cx="8298724" cy="3662680"/>
        </p:xfrm>
        <a:graphic>
          <a:graphicData uri="http://schemas.openxmlformats.org/drawingml/2006/table">
            <a:tbl>
              <a:tblPr firstRow="1" bandRow="1">
                <a:tableStyleId>{5C22544A-7EE6-4342-B048-85BDC9FD1C3A}</a:tableStyleId>
              </a:tblPr>
              <a:tblGrid>
                <a:gridCol w="2385528"/>
                <a:gridCol w="5913196"/>
              </a:tblGrid>
              <a:tr h="370840">
                <a:tc gridSpan="2">
                  <a:txBody>
                    <a:bodyPr/>
                    <a:lstStyle/>
                    <a:p>
                      <a:r>
                        <a:rPr lang="en-GB" sz="1800" dirty="0" smtClean="0"/>
                        <a:t>VOD characteristics in children</a:t>
                      </a:r>
                      <a:endParaRPr lang="en-GB" sz="1800" dirty="0"/>
                    </a:p>
                  </a:txBody>
                  <a:tcPr anchor="ctr"/>
                </a:tc>
                <a:tc hMerge="1">
                  <a:txBody>
                    <a:bodyPr/>
                    <a:lstStyle/>
                    <a:p>
                      <a:endParaRPr lang="en-GB" sz="1800" dirty="0"/>
                    </a:p>
                  </a:txBody>
                  <a:tcPr anchor="ctr"/>
                </a:tc>
              </a:tr>
              <a:tr h="370840">
                <a:tc>
                  <a:txBody>
                    <a:bodyPr/>
                    <a:lstStyle/>
                    <a:p>
                      <a:r>
                        <a:rPr lang="en-GB" sz="1800" dirty="0" smtClean="0"/>
                        <a:t>Incidence</a:t>
                      </a:r>
                      <a:endParaRPr lang="en-GB" sz="1800" baseline="30000" dirty="0"/>
                    </a:p>
                  </a:txBody>
                  <a:tcPr/>
                </a:tc>
                <a:tc>
                  <a:txBody>
                    <a:bodyPr/>
                    <a:lstStyle/>
                    <a:p>
                      <a:pPr marL="285750" indent="-285750">
                        <a:buFont typeface="Arial" panose="020B0604020202020204" pitchFamily="34" charset="0"/>
                        <a:buChar char="•"/>
                      </a:pPr>
                      <a:r>
                        <a:rPr lang="en-GB" sz="1800" dirty="0" smtClean="0"/>
                        <a:t>Average incidence approximately 20%</a:t>
                      </a:r>
                    </a:p>
                    <a:p>
                      <a:pPr marL="742950" lvl="1" indent="-285750">
                        <a:buFont typeface="Arial" panose="020B0604020202020204" pitchFamily="34" charset="0"/>
                        <a:buChar char="•"/>
                      </a:pPr>
                      <a:r>
                        <a:rPr lang="en-GB" sz="1800" dirty="0" smtClean="0"/>
                        <a:t>Around</a:t>
                      </a:r>
                      <a:r>
                        <a:rPr lang="en-GB" sz="1800" baseline="0" dirty="0" smtClean="0"/>
                        <a:t> 2 times higher than adults</a:t>
                      </a:r>
                      <a:endParaRPr lang="en-GB" sz="1800" dirty="0"/>
                    </a:p>
                  </a:txBody>
                  <a:tcPr/>
                </a:tc>
              </a:tr>
              <a:tr h="370840">
                <a:tc>
                  <a:txBody>
                    <a:bodyPr/>
                    <a:lstStyle/>
                    <a:p>
                      <a:r>
                        <a:rPr lang="en-GB" sz="1800" dirty="0" smtClean="0"/>
                        <a:t>Clinical presentation</a:t>
                      </a:r>
                      <a:endParaRPr lang="en-GB" sz="1800" dirty="0"/>
                    </a:p>
                  </a:txBody>
                  <a:tcPr/>
                </a:tc>
                <a:tc>
                  <a:txBody>
                    <a:bodyPr/>
                    <a:lstStyle/>
                    <a:p>
                      <a:pPr marL="285750" lvl="0" indent="-285750">
                        <a:buFont typeface="Arial" panose="020B0604020202020204" pitchFamily="34" charset="0"/>
                        <a:buChar char="•"/>
                      </a:pPr>
                      <a:r>
                        <a:rPr lang="en-US" sz="1800" kern="1200" dirty="0" smtClean="0">
                          <a:solidFill>
                            <a:schemeClr val="dk1"/>
                          </a:solidFill>
                          <a:effectLst/>
                          <a:latin typeface="+mn-lt"/>
                          <a:ea typeface="+mn-ea"/>
                          <a:cs typeface="+mn-cs"/>
                        </a:rPr>
                        <a:t>Late-onset VOD in 20% of cases of VOD</a:t>
                      </a:r>
                      <a:endParaRPr lang="en-GB" sz="18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n-US" sz="1800" kern="1200" dirty="0" smtClean="0">
                          <a:solidFill>
                            <a:schemeClr val="dk1"/>
                          </a:solidFill>
                          <a:effectLst/>
                          <a:latin typeface="+mn-lt"/>
                          <a:ea typeface="+mn-ea"/>
                          <a:cs typeface="+mn-cs"/>
                        </a:rPr>
                        <a:t>Anicteric VOD in 30% of cases of VOD</a:t>
                      </a:r>
                      <a:endParaRPr lang="en-GB" sz="18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n-US" sz="1800" kern="1200" dirty="0" err="1" smtClean="0">
                          <a:solidFill>
                            <a:schemeClr val="dk1"/>
                          </a:solidFill>
                          <a:effectLst/>
                          <a:latin typeface="+mn-lt"/>
                          <a:ea typeface="+mn-ea"/>
                          <a:cs typeface="+mn-cs"/>
                        </a:rPr>
                        <a:t>Hyperbilirubinaemia</a:t>
                      </a:r>
                      <a:r>
                        <a:rPr lang="en-US" sz="1800" kern="1200" dirty="0" smtClean="0">
                          <a:solidFill>
                            <a:schemeClr val="dk1"/>
                          </a:solidFill>
                          <a:effectLst/>
                          <a:latin typeface="+mn-lt"/>
                          <a:ea typeface="+mn-ea"/>
                          <a:cs typeface="+mn-cs"/>
                        </a:rPr>
                        <a:t>, if present:</a:t>
                      </a:r>
                      <a:endParaRPr lang="en-GB"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US" sz="1800" kern="1200" dirty="0" smtClean="0">
                          <a:solidFill>
                            <a:schemeClr val="dk1"/>
                          </a:solidFill>
                          <a:effectLst/>
                          <a:latin typeface="+mn-lt"/>
                          <a:ea typeface="+mn-ea"/>
                          <a:cs typeface="+mn-cs"/>
                        </a:rPr>
                        <a:t>Is frequently pre-existent,</a:t>
                      </a:r>
                    </a:p>
                    <a:p>
                      <a:pPr marL="742950" lvl="1" indent="-285750">
                        <a:buFont typeface="Arial" panose="020B0604020202020204" pitchFamily="34" charset="0"/>
                        <a:buChar char="•"/>
                      </a:pPr>
                      <a:r>
                        <a:rPr lang="en-US" sz="1800" kern="1200" dirty="0" smtClean="0">
                          <a:solidFill>
                            <a:schemeClr val="dk1"/>
                          </a:solidFill>
                          <a:effectLst/>
                          <a:latin typeface="+mn-lt"/>
                          <a:ea typeface="+mn-ea"/>
                          <a:cs typeface="+mn-cs"/>
                        </a:rPr>
                        <a:t>Occurs late during VOD,</a:t>
                      </a:r>
                    </a:p>
                    <a:p>
                      <a:pPr marL="742950" lvl="1" indent="-285750">
                        <a:buFont typeface="Arial" panose="020B0604020202020204" pitchFamily="34" charset="0"/>
                        <a:buChar char="•"/>
                      </a:pPr>
                      <a:r>
                        <a:rPr lang="en-US" sz="1800" kern="1200" dirty="0" smtClean="0">
                          <a:solidFill>
                            <a:schemeClr val="dk1"/>
                          </a:solidFill>
                          <a:effectLst/>
                          <a:latin typeface="+mn-lt"/>
                          <a:ea typeface="+mn-ea"/>
                          <a:cs typeface="+mn-cs"/>
                        </a:rPr>
                        <a:t>Is typical of severe VOD</a:t>
                      </a:r>
                    </a:p>
                    <a:p>
                      <a:pPr marL="285750" lvl="0" indent="-285750">
                        <a:buFont typeface="Arial" panose="020B0604020202020204" pitchFamily="34" charset="0"/>
                        <a:buChar char="•"/>
                      </a:pPr>
                      <a:r>
                        <a:rPr lang="en-US" sz="1800" kern="1200" dirty="0" smtClean="0">
                          <a:solidFill>
                            <a:schemeClr val="dk1"/>
                          </a:solidFill>
                          <a:effectLst/>
                          <a:latin typeface="+mn-lt"/>
                          <a:ea typeface="+mn-ea"/>
                          <a:cs typeface="+mn-cs"/>
                        </a:rPr>
                        <a:t>30</a:t>
                      </a:r>
                      <a:r>
                        <a:rPr lang="en-US" sz="1800" kern="1200" dirty="0" smtClean="0">
                          <a:solidFill>
                            <a:schemeClr val="dk1"/>
                          </a:solidFill>
                          <a:effectLst/>
                          <a:latin typeface="Arial" panose="020B0604020202020204" pitchFamily="34" charset="0"/>
                          <a:ea typeface="+mn-ea"/>
                          <a:cs typeface="Arial" panose="020B0604020202020204" pitchFamily="34" charset="0"/>
                        </a:rPr>
                        <a:t>–60% of VOD cases progress to MOF/MOD</a:t>
                      </a:r>
                      <a:endParaRPr lang="en-GB" sz="1800" kern="1200" dirty="0" smtClean="0">
                        <a:solidFill>
                          <a:schemeClr val="dk1"/>
                        </a:solidFill>
                        <a:effectLst/>
                        <a:latin typeface="Arial" panose="020B0604020202020204" pitchFamily="34" charset="0"/>
                        <a:ea typeface="+mn-ea"/>
                        <a:cs typeface="Arial" panose="020B0604020202020204" pitchFamily="34" charset="0"/>
                      </a:endParaRPr>
                    </a:p>
                  </a:txBody>
                  <a:tcPr/>
                </a:tc>
              </a:tr>
              <a:tr h="370840">
                <a:tc>
                  <a:txBody>
                    <a:bodyPr/>
                    <a:lstStyle/>
                    <a:p>
                      <a:r>
                        <a:rPr lang="en-GB" sz="1800" dirty="0" smtClean="0"/>
                        <a:t>Assessment</a:t>
                      </a:r>
                      <a:endParaRPr lang="en-GB" sz="1800" dirty="0"/>
                    </a:p>
                  </a:txBody>
                  <a:tcPr/>
                </a:tc>
                <a:tc>
                  <a:txBody>
                    <a:bodyPr/>
                    <a:lstStyle/>
                    <a:p>
                      <a:pPr marL="285750" indent="-285750">
                        <a:buFont typeface="Arial" panose="020B0604020202020204" pitchFamily="34" charset="0"/>
                        <a:buChar char="•"/>
                      </a:pPr>
                      <a:r>
                        <a:rPr lang="en-US" sz="1800" kern="1200" dirty="0" smtClean="0">
                          <a:solidFill>
                            <a:schemeClr val="dk1"/>
                          </a:solidFill>
                          <a:effectLst/>
                          <a:latin typeface="+mn-lt"/>
                          <a:ea typeface="+mn-ea"/>
                          <a:cs typeface="+mn-cs"/>
                        </a:rPr>
                        <a:t>High incidence of disease-related hepatomegaly and ascites pre-HSCT </a:t>
                      </a:r>
                      <a:endParaRPr lang="en-GB" sz="1800" dirty="0"/>
                    </a:p>
                  </a:txBody>
                  <a:tcPr/>
                </a:tc>
              </a:tr>
            </a:tbl>
          </a:graphicData>
        </a:graphic>
      </p:graphicFrame>
    </p:spTree>
    <p:extLst>
      <p:ext uri="{BB962C8B-B14F-4D97-AF65-F5344CB8AC3E}">
        <p14:creationId xmlns:p14="http://schemas.microsoft.com/office/powerpoint/2010/main" val="2166038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770632" y="1484784"/>
            <a:ext cx="8534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2" indent="-34290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Comic Sans MS" charset="0"/>
                <a:cs typeface="Comic Sans MS" charset="0"/>
              </a:rPr>
              <a:t> </a:t>
            </a:r>
          </a:p>
          <a:p>
            <a:pPr marL="342900" marR="0" lvl="0" indent="-342900" algn="l" defTabSz="914400" rtl="0" eaLnBrk="0" fontAlgn="auto" latinLnBrk="0" hangingPunct="0">
              <a:lnSpc>
                <a:spcPct val="100000"/>
              </a:lnSpc>
              <a:spcBef>
                <a:spcPct val="20000"/>
              </a:spcBef>
              <a:spcAft>
                <a:spcPts val="4200"/>
              </a:spcAft>
              <a:buClrTx/>
              <a:buSzTx/>
              <a:buFont typeface="Arial" charset="0"/>
              <a:buChar char="•"/>
              <a:tabLst/>
              <a:defRPr/>
            </a:pPr>
            <a:endParaRPr kumimoji="0" lang="en-GB" sz="2400" b="1" i="0" u="none" strike="noStrike" kern="1200" cap="none" spc="0" normalizeH="0" baseline="0" noProof="0" dirty="0">
              <a:ln>
                <a:noFill/>
              </a:ln>
              <a:solidFill>
                <a:srgbClr val="0000FF"/>
              </a:solidFill>
              <a:effectLst/>
              <a:uLnTx/>
              <a:uFillTx/>
              <a:latin typeface="Calibri"/>
              <a:ea typeface="Comic Sans MS" charset="0"/>
              <a:cs typeface="Comic Sans MS" charset="0"/>
            </a:endParaRPr>
          </a:p>
        </p:txBody>
      </p:sp>
      <p:sp>
        <p:nvSpPr>
          <p:cNvPr id="62466" name="Rectangle 2"/>
          <p:cNvSpPr>
            <a:spLocks noGrp="1" noChangeArrowheads="1"/>
          </p:cNvSpPr>
          <p:nvPr>
            <p:ph type="title"/>
          </p:nvPr>
        </p:nvSpPr>
        <p:spPr/>
        <p:txBody>
          <a:bodyPr>
            <a:normAutofit fontScale="90000"/>
          </a:bodyPr>
          <a:lstStyle/>
          <a:p>
            <a:r>
              <a:rPr lang="en-GB" sz="3200" dirty="0"/>
              <a:t>The risk of death is at least four-fold higher in </a:t>
            </a:r>
            <a:r>
              <a:rPr lang="en-GB" sz="3200" dirty="0" smtClean="0"/>
              <a:t>children</a:t>
            </a:r>
            <a:br>
              <a:rPr lang="en-GB" sz="3200" dirty="0" smtClean="0"/>
            </a:br>
            <a:r>
              <a:rPr lang="en-GB" sz="3200" dirty="0" smtClean="0"/>
              <a:t>with VOD versus </a:t>
            </a:r>
            <a:r>
              <a:rPr lang="en-GB" sz="3200" dirty="0"/>
              <a:t>those </a:t>
            </a:r>
            <a:r>
              <a:rPr lang="en-GB" sz="3200" dirty="0" smtClean="0"/>
              <a:t>without</a:t>
            </a:r>
            <a:endParaRPr lang="en-GB" sz="3200" dirty="0"/>
          </a:p>
        </p:txBody>
      </p:sp>
      <p:sp>
        <p:nvSpPr>
          <p:cNvPr id="4" name="Text Placeholder 3"/>
          <p:cNvSpPr>
            <a:spLocks noGrp="1"/>
          </p:cNvSpPr>
          <p:nvPr>
            <p:ph type="body" sz="quarter" idx="10"/>
          </p:nvPr>
        </p:nvSpPr>
        <p:spPr/>
        <p:txBody>
          <a:bodyPr/>
          <a:lstStyle/>
          <a:p>
            <a:r>
              <a:rPr lang="en-GB" dirty="0" smtClean="0"/>
              <a:t>1</a:t>
            </a:r>
            <a:r>
              <a:rPr lang="en-GB" dirty="0"/>
              <a:t>. Barker CC et al. </a:t>
            </a:r>
            <a:r>
              <a:rPr lang="en-GB" i="1" dirty="0"/>
              <a:t>Bone Marrow Transplant </a:t>
            </a:r>
            <a:r>
              <a:rPr lang="en-GB" dirty="0"/>
              <a:t>2003;32:79–87; 2. </a:t>
            </a:r>
            <a:r>
              <a:rPr lang="en-GB" dirty="0" err="1"/>
              <a:t>Corbacioglu</a:t>
            </a:r>
            <a:r>
              <a:rPr lang="en-GB" dirty="0"/>
              <a:t> S et al. </a:t>
            </a:r>
            <a:r>
              <a:rPr lang="en-GB" i="1" dirty="0"/>
              <a:t>Lancet </a:t>
            </a:r>
            <a:r>
              <a:rPr lang="en-GB" dirty="0" smtClean="0"/>
              <a:t>2012;379:1301–9</a:t>
            </a:r>
            <a:endParaRPr lang="en-GB" dirty="0"/>
          </a:p>
        </p:txBody>
      </p:sp>
      <p:sp>
        <p:nvSpPr>
          <p:cNvPr id="6" name="Text Placeholder 5"/>
          <p:cNvSpPr>
            <a:spLocks noGrp="1"/>
          </p:cNvSpPr>
          <p:nvPr>
            <p:ph type="body" sz="quarter" idx="11"/>
          </p:nvPr>
        </p:nvSpPr>
        <p:spPr/>
        <p:txBody>
          <a:bodyPr/>
          <a:lstStyle/>
          <a:p>
            <a:r>
              <a:rPr lang="en-GB" dirty="0"/>
              <a:t>*Relative risk between groups; </a:t>
            </a:r>
            <a:r>
              <a:rPr lang="en-GB" baseline="30000" dirty="0"/>
              <a:t>†</a:t>
            </a:r>
            <a:r>
              <a:rPr lang="en-GB" dirty="0"/>
              <a:t>Difference in risk between </a:t>
            </a:r>
            <a:r>
              <a:rPr lang="en-GB" dirty="0" smtClean="0"/>
              <a:t>groups.</a:t>
            </a:r>
            <a:r>
              <a:rPr lang="en-GB" dirty="0"/>
              <a:t/>
            </a:r>
            <a:br>
              <a:rPr lang="en-GB" dirty="0"/>
            </a:br>
            <a:r>
              <a:rPr lang="en-GB" dirty="0"/>
              <a:t>HSCT, haematopoietic stem cell transplant; VOD, </a:t>
            </a:r>
            <a:r>
              <a:rPr lang="en-GB" dirty="0" err="1"/>
              <a:t>veno</a:t>
            </a:r>
            <a:r>
              <a:rPr lang="en-GB" dirty="0"/>
              <a:t>-occlusive disease</a:t>
            </a:r>
          </a:p>
        </p:txBody>
      </p:sp>
      <p:sp>
        <p:nvSpPr>
          <p:cNvPr id="7" name="Content Placeholder 6"/>
          <p:cNvSpPr>
            <a:spLocks noGrp="1"/>
          </p:cNvSpPr>
          <p:nvPr>
            <p:ph idx="1"/>
          </p:nvPr>
        </p:nvSpPr>
        <p:spPr/>
        <p:txBody>
          <a:bodyPr/>
          <a:lstStyle/>
          <a:p>
            <a:endParaRPr lang="en-GB" dirty="0" smtClean="0"/>
          </a:p>
          <a:p>
            <a:endParaRPr lang="en-GB" dirty="0"/>
          </a:p>
          <a:p>
            <a:endParaRPr lang="en-GB" dirty="0" smtClean="0"/>
          </a:p>
          <a:p>
            <a:endParaRPr lang="en-GB" dirty="0"/>
          </a:p>
          <a:p>
            <a:endParaRPr lang="en-GB" dirty="0" smtClean="0"/>
          </a:p>
          <a:p>
            <a:endParaRPr lang="en-GB" dirty="0"/>
          </a:p>
          <a:p>
            <a:r>
              <a:rPr lang="en-GB" dirty="0" smtClean="0"/>
              <a:t>In </a:t>
            </a:r>
            <a:r>
              <a:rPr lang="en-GB" dirty="0"/>
              <a:t>both a historical cohort study and a phase 3 randomised control trial, VOD was demonstrated to increase mortality significantly at Day +100 post-transplant in paediatric HSCT patients</a:t>
            </a:r>
            <a:r>
              <a:rPr lang="en-GB" baseline="30000" dirty="0"/>
              <a:t>1,2</a:t>
            </a:r>
          </a:p>
          <a:p>
            <a:r>
              <a:rPr lang="en-GB" dirty="0"/>
              <a:t>In the historical cohort study, the risk of death </a:t>
            </a:r>
            <a:r>
              <a:rPr lang="en-GB" dirty="0" smtClean="0"/>
              <a:t>in </a:t>
            </a:r>
            <a:r>
              <a:rPr lang="en-GB" dirty="0"/>
              <a:t>patients with VOD was 4.97-fold </a:t>
            </a:r>
            <a:r>
              <a:rPr lang="en-GB" dirty="0" smtClean="0"/>
              <a:t>greater than in </a:t>
            </a:r>
            <a:r>
              <a:rPr lang="en-GB" dirty="0"/>
              <a:t>patients without VOD (p=0.001)</a:t>
            </a:r>
            <a:r>
              <a:rPr lang="en-GB" baseline="30000" dirty="0"/>
              <a:t>1</a:t>
            </a:r>
          </a:p>
          <a:p>
            <a:r>
              <a:rPr lang="en-GB" dirty="0"/>
              <a:t>In the phase 3 trial, the relative risk increase of death in patients with VOD was 18.6% (p&lt;0.0001)</a:t>
            </a:r>
            <a:r>
              <a:rPr lang="en-GB" baseline="30000" dirty="0"/>
              <a:t>2</a:t>
            </a:r>
          </a:p>
          <a:p>
            <a:endParaRPr lang="en-GB" dirty="0"/>
          </a:p>
        </p:txBody>
      </p:sp>
      <p:graphicFrame>
        <p:nvGraphicFramePr>
          <p:cNvPr id="11" name="Content Placeholder 4"/>
          <p:cNvGraphicFramePr>
            <a:graphicFrameLocks/>
          </p:cNvGraphicFramePr>
          <p:nvPr>
            <p:extLst>
              <p:ext uri="{D42A27DB-BD31-4B8C-83A1-F6EECF244321}">
                <p14:modId xmlns:p14="http://schemas.microsoft.com/office/powerpoint/2010/main" val="666602294"/>
              </p:ext>
            </p:extLst>
          </p:nvPr>
        </p:nvGraphicFramePr>
        <p:xfrm>
          <a:off x="566250" y="1347069"/>
          <a:ext cx="11059501" cy="1948653"/>
        </p:xfrm>
        <a:graphic>
          <a:graphicData uri="http://schemas.openxmlformats.org/drawingml/2006/table">
            <a:tbl>
              <a:tblPr firstRow="1" bandRow="1">
                <a:tableStyleId>{5C22544A-7EE6-4342-B048-85BDC9FD1C3A}</a:tableStyleId>
              </a:tblPr>
              <a:tblGrid>
                <a:gridCol w="2041313">
                  <a:extLst>
                    <a:ext uri="{9D8B030D-6E8A-4147-A177-3AD203B41FA5}">
                      <a16:colId xmlns="" xmlns:a16="http://schemas.microsoft.com/office/drawing/2014/main" val="20000"/>
                    </a:ext>
                  </a:extLst>
                </a:gridCol>
                <a:gridCol w="2808000">
                  <a:extLst>
                    <a:ext uri="{9D8B030D-6E8A-4147-A177-3AD203B41FA5}">
                      <a16:colId xmlns="" xmlns:a16="http://schemas.microsoft.com/office/drawing/2014/main" val="20001"/>
                    </a:ext>
                  </a:extLst>
                </a:gridCol>
                <a:gridCol w="2808000">
                  <a:extLst>
                    <a:ext uri="{9D8B030D-6E8A-4147-A177-3AD203B41FA5}">
                      <a16:colId xmlns="" xmlns:a16="http://schemas.microsoft.com/office/drawing/2014/main" val="20002"/>
                    </a:ext>
                  </a:extLst>
                </a:gridCol>
                <a:gridCol w="2041313">
                  <a:extLst>
                    <a:ext uri="{9D8B030D-6E8A-4147-A177-3AD203B41FA5}">
                      <a16:colId xmlns="" xmlns:a16="http://schemas.microsoft.com/office/drawing/2014/main" val="20003"/>
                    </a:ext>
                  </a:extLst>
                </a:gridCol>
                <a:gridCol w="1360875">
                  <a:extLst>
                    <a:ext uri="{9D8B030D-6E8A-4147-A177-3AD203B41FA5}">
                      <a16:colId xmlns="" xmlns:a16="http://schemas.microsoft.com/office/drawing/2014/main" val="20004"/>
                    </a:ext>
                  </a:extLst>
                </a:gridCol>
              </a:tblGrid>
              <a:tr h="724653">
                <a:tc>
                  <a:txBody>
                    <a:bodyPr/>
                    <a:lstStyle/>
                    <a:p>
                      <a:pPr algn="l">
                        <a:lnSpc>
                          <a:spcPct val="100000"/>
                        </a:lnSpc>
                        <a:spcAft>
                          <a:spcPts val="0"/>
                        </a:spcAft>
                      </a:pPr>
                      <a:r>
                        <a:rPr lang="en-GB" sz="1600" dirty="0">
                          <a:effectLst/>
                        </a:rPr>
                        <a:t>Study</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Aft>
                          <a:spcPts val="0"/>
                        </a:spcAft>
                      </a:pPr>
                      <a:r>
                        <a:rPr lang="en-GB" sz="1600" dirty="0">
                          <a:effectLst/>
                        </a:rPr>
                        <a:t>Day +100 mortality </a:t>
                      </a:r>
                      <a:r>
                        <a:rPr lang="en-GB" sz="1600" dirty="0" smtClean="0">
                          <a:effectLst/>
                        </a:rPr>
                        <a:t/>
                      </a:r>
                      <a:br>
                        <a:rPr lang="en-GB" sz="1600" dirty="0" smtClean="0">
                          <a:effectLst/>
                        </a:rPr>
                      </a:br>
                      <a:r>
                        <a:rPr lang="en-GB" sz="1600" dirty="0" smtClean="0">
                          <a:effectLst/>
                        </a:rPr>
                        <a:t>in </a:t>
                      </a:r>
                      <a:r>
                        <a:rPr lang="en-GB" sz="1600" dirty="0">
                          <a:effectLst/>
                        </a:rPr>
                        <a:t>patients </a:t>
                      </a:r>
                      <a:r>
                        <a:rPr lang="en-GB" sz="1600" dirty="0" smtClean="0">
                          <a:effectLst/>
                        </a:rPr>
                        <a:t>with </a:t>
                      </a:r>
                      <a:r>
                        <a:rPr lang="en-GB" sz="1600" dirty="0">
                          <a:effectLst/>
                        </a:rPr>
                        <a:t>VOD</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Aft>
                          <a:spcPts val="0"/>
                        </a:spcAft>
                      </a:pPr>
                      <a:r>
                        <a:rPr lang="en-GB" sz="1600" dirty="0">
                          <a:effectLst/>
                        </a:rPr>
                        <a:t>Day +100 mortality in patients </a:t>
                      </a:r>
                      <a:r>
                        <a:rPr lang="en-GB" sz="1600" dirty="0" smtClean="0">
                          <a:effectLst/>
                        </a:rPr>
                        <a:t>without </a:t>
                      </a:r>
                      <a:r>
                        <a:rPr lang="en-GB" sz="1600" dirty="0">
                          <a:effectLst/>
                        </a:rPr>
                        <a:t>VOD</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Aft>
                          <a:spcPts val="0"/>
                        </a:spcAft>
                      </a:pPr>
                      <a:r>
                        <a:rPr lang="en-GB" sz="1600" dirty="0">
                          <a:effectLst/>
                        </a:rPr>
                        <a:t>Risk of death </a:t>
                      </a:r>
                      <a:br>
                        <a:rPr lang="en-GB" sz="1600" dirty="0">
                          <a:effectLst/>
                        </a:rPr>
                      </a:br>
                      <a:r>
                        <a:rPr lang="en-GB" sz="1600" dirty="0">
                          <a:effectLst/>
                        </a:rPr>
                        <a:t>(95% CI)</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Aft>
                          <a:spcPts val="0"/>
                        </a:spcAft>
                      </a:pPr>
                      <a:r>
                        <a:rPr lang="en-GB" sz="1600" baseline="0" dirty="0">
                          <a:effectLst/>
                        </a:rPr>
                        <a:t>P </a:t>
                      </a:r>
                      <a:r>
                        <a:rPr lang="en-GB" sz="1600" dirty="0">
                          <a:effectLst/>
                        </a:rPr>
                        <a:t>value</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extLst>
                  <a:ext uri="{0D108BD9-81ED-4DB2-BD59-A6C34878D82A}">
                    <a16:rowId xmlns="" xmlns:a16="http://schemas.microsoft.com/office/drawing/2014/main" val="10000"/>
                  </a:ext>
                </a:extLst>
              </a:tr>
              <a:tr h="612000">
                <a:tc>
                  <a:txBody>
                    <a:bodyPr/>
                    <a:lstStyle/>
                    <a:p>
                      <a:pPr>
                        <a:lnSpc>
                          <a:spcPct val="100000"/>
                        </a:lnSpc>
                        <a:spcBef>
                          <a:spcPts val="0"/>
                        </a:spcBef>
                        <a:spcAft>
                          <a:spcPts val="0"/>
                        </a:spcAft>
                      </a:pPr>
                      <a:r>
                        <a:rPr lang="en-GB" sz="1600" dirty="0">
                          <a:effectLst/>
                        </a:rPr>
                        <a:t>Barker et al. 2003</a:t>
                      </a:r>
                      <a:r>
                        <a:rPr lang="en-GB" sz="1600" baseline="30000" dirty="0">
                          <a:effectLst/>
                        </a:rPr>
                        <a:t>1</a:t>
                      </a:r>
                      <a:endParaRPr lang="en-GB" sz="1600" baseline="300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38.5%</a:t>
                      </a:r>
                    </a:p>
                    <a:p>
                      <a:pPr algn="ctr">
                        <a:lnSpc>
                          <a:spcPct val="100000"/>
                        </a:lnSpc>
                        <a:spcBef>
                          <a:spcPts val="0"/>
                        </a:spcBef>
                        <a:spcAft>
                          <a:spcPts val="0"/>
                        </a:spcAft>
                      </a:pPr>
                      <a:r>
                        <a:rPr lang="en-GB" sz="1600" dirty="0">
                          <a:effectLst/>
                        </a:rPr>
                        <a:t>(10/26)</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9.5%</a:t>
                      </a:r>
                    </a:p>
                    <a:p>
                      <a:pPr algn="ctr">
                        <a:lnSpc>
                          <a:spcPct val="100000"/>
                        </a:lnSpc>
                        <a:spcBef>
                          <a:spcPts val="0"/>
                        </a:spcBef>
                        <a:spcAft>
                          <a:spcPts val="0"/>
                        </a:spcAft>
                      </a:pPr>
                      <a:r>
                        <a:rPr lang="en-GB" sz="1600" dirty="0">
                          <a:effectLst/>
                        </a:rPr>
                        <a:t>(11/116)</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4.97*</a:t>
                      </a:r>
                    </a:p>
                    <a:p>
                      <a:pPr algn="ctr">
                        <a:lnSpc>
                          <a:spcPct val="100000"/>
                        </a:lnSpc>
                        <a:spcBef>
                          <a:spcPts val="0"/>
                        </a:spcBef>
                        <a:spcAft>
                          <a:spcPts val="0"/>
                        </a:spcAft>
                      </a:pPr>
                      <a:r>
                        <a:rPr lang="en-GB" sz="1600" dirty="0">
                          <a:effectLst/>
                        </a:rPr>
                        <a:t>(2.11–11.71)</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0.001</a:t>
                      </a:r>
                      <a:endParaRPr lang="en-GB" sz="1600" dirty="0">
                        <a:solidFill>
                          <a:schemeClr val="accent5"/>
                        </a:solidFill>
                        <a:effectLst/>
                        <a:latin typeface="Arial" pitchFamily="34" charset="0"/>
                        <a:ea typeface="Calibri"/>
                        <a:cs typeface="Arial" pitchFamily="34" charset="0"/>
                      </a:endParaRPr>
                    </a:p>
                  </a:txBody>
                  <a:tcPr marL="112775" marR="112775" marT="46800" marB="46800" anchor="ctr"/>
                </a:tc>
                <a:extLst>
                  <a:ext uri="{0D108BD9-81ED-4DB2-BD59-A6C34878D82A}">
                    <a16:rowId xmlns="" xmlns:a16="http://schemas.microsoft.com/office/drawing/2014/main" val="10001"/>
                  </a:ext>
                </a:extLst>
              </a:tr>
              <a:tr h="612000">
                <a:tc>
                  <a:txBody>
                    <a:bodyPr/>
                    <a:lstStyle/>
                    <a:p>
                      <a:pPr>
                        <a:lnSpc>
                          <a:spcPct val="100000"/>
                        </a:lnSpc>
                        <a:spcBef>
                          <a:spcPts val="0"/>
                        </a:spcBef>
                        <a:spcAft>
                          <a:spcPts val="0"/>
                        </a:spcAft>
                      </a:pPr>
                      <a:r>
                        <a:rPr lang="en-GB" sz="1600" dirty="0" err="1">
                          <a:effectLst/>
                        </a:rPr>
                        <a:t>Corbacioglu</a:t>
                      </a:r>
                      <a:r>
                        <a:rPr lang="en-GB" sz="1600" dirty="0">
                          <a:effectLst/>
                        </a:rPr>
                        <a:t> et al. 2012</a:t>
                      </a:r>
                      <a:r>
                        <a:rPr lang="en-GB" sz="1600" baseline="30000" dirty="0">
                          <a:effectLst/>
                        </a:rPr>
                        <a:t>2</a:t>
                      </a:r>
                      <a:endParaRPr lang="en-GB" sz="1600" baseline="3000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25.0%</a:t>
                      </a:r>
                    </a:p>
                    <a:p>
                      <a:pPr algn="ctr">
                        <a:lnSpc>
                          <a:spcPct val="100000"/>
                        </a:lnSpc>
                        <a:spcBef>
                          <a:spcPts val="0"/>
                        </a:spcBef>
                        <a:spcAft>
                          <a:spcPts val="0"/>
                        </a:spcAft>
                      </a:pPr>
                      <a:r>
                        <a:rPr lang="en-GB" sz="1600" dirty="0">
                          <a:effectLst/>
                        </a:rPr>
                        <a:t>(14/57)</a:t>
                      </a:r>
                      <a:endParaRPr lang="en-GB" sz="1600" b="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6.0%</a:t>
                      </a:r>
                    </a:p>
                    <a:p>
                      <a:pPr algn="ctr">
                        <a:lnSpc>
                          <a:spcPct val="100000"/>
                        </a:lnSpc>
                        <a:spcBef>
                          <a:spcPts val="0"/>
                        </a:spcBef>
                        <a:spcAft>
                          <a:spcPts val="0"/>
                        </a:spcAft>
                      </a:pPr>
                      <a:r>
                        <a:rPr lang="en-GB" sz="1600" dirty="0">
                          <a:effectLst/>
                        </a:rPr>
                        <a:t>(17/285)</a:t>
                      </a:r>
                      <a:endParaRPr lang="en-GB" sz="1600" b="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18.6%</a:t>
                      </a:r>
                      <a:r>
                        <a:rPr lang="en-GB" sz="1600" baseline="30000" dirty="0">
                          <a:effectLst/>
                        </a:rPr>
                        <a:t>†</a:t>
                      </a:r>
                      <a:endParaRPr lang="en-GB" sz="1600" dirty="0">
                        <a:effectLst/>
                      </a:endParaRPr>
                    </a:p>
                    <a:p>
                      <a:pPr algn="ctr">
                        <a:lnSpc>
                          <a:spcPct val="100000"/>
                        </a:lnSpc>
                        <a:spcBef>
                          <a:spcPts val="0"/>
                        </a:spcBef>
                        <a:spcAft>
                          <a:spcPts val="0"/>
                        </a:spcAft>
                      </a:pPr>
                      <a:r>
                        <a:rPr lang="en-GB" sz="1600" dirty="0">
                          <a:effectLst/>
                        </a:rPr>
                        <a:t>(7.1–30.1)</a:t>
                      </a:r>
                      <a:endParaRPr lang="en-GB" sz="1600" b="0" dirty="0">
                        <a:solidFill>
                          <a:schemeClr val="accent5"/>
                        </a:solidFill>
                        <a:effectLst/>
                        <a:latin typeface="Arial" pitchFamily="34" charset="0"/>
                        <a:ea typeface="Calibri"/>
                        <a:cs typeface="Arial" pitchFamily="34" charset="0"/>
                      </a:endParaRPr>
                    </a:p>
                  </a:txBody>
                  <a:tcPr marL="112775" marR="112775" marT="46800" marB="46800" anchor="ctr"/>
                </a:tc>
                <a:tc>
                  <a:txBody>
                    <a:bodyPr/>
                    <a:lstStyle/>
                    <a:p>
                      <a:pPr algn="ctr">
                        <a:lnSpc>
                          <a:spcPct val="100000"/>
                        </a:lnSpc>
                        <a:spcBef>
                          <a:spcPts val="0"/>
                        </a:spcBef>
                        <a:spcAft>
                          <a:spcPts val="0"/>
                        </a:spcAft>
                      </a:pPr>
                      <a:r>
                        <a:rPr lang="en-GB" sz="1600" dirty="0">
                          <a:effectLst/>
                        </a:rPr>
                        <a:t>&lt;0.0001</a:t>
                      </a:r>
                      <a:endParaRPr lang="en-GB" sz="1600" b="0" dirty="0">
                        <a:solidFill>
                          <a:schemeClr val="accent5"/>
                        </a:solidFill>
                        <a:effectLst/>
                        <a:latin typeface="Arial" pitchFamily="34" charset="0"/>
                        <a:ea typeface="Calibri"/>
                        <a:cs typeface="Arial" pitchFamily="34" charset="0"/>
                      </a:endParaRPr>
                    </a:p>
                  </a:txBody>
                  <a:tcPr marL="112775" marR="112775" marT="46800" marB="4680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280408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a:xfrm>
            <a:off x="1461830" y="1348546"/>
            <a:ext cx="9289028" cy="910962"/>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marL="228600" indent="-228600" algn="l" defTabSz="914400" rtl="0" eaLnBrk="1" latinLnBrk="0" hangingPunct="1">
              <a:spcBef>
                <a:spcPct val="20000"/>
              </a:spcBef>
              <a:buFont typeface="Arial" pitchFamily="34" charset="0"/>
              <a:buChar char="•"/>
              <a:defRPr sz="3200" kern="1200">
                <a:solidFill>
                  <a:srgbClr val="8A8A8D"/>
                </a:solidFill>
                <a:latin typeface="Arial" pitchFamily="34" charset="0"/>
                <a:ea typeface="+mn-ea"/>
                <a:cs typeface="Arial" pitchFamily="34" charset="0"/>
              </a:defRPr>
            </a:lvl1pPr>
            <a:lvl2pPr marL="541338" indent="-288925" algn="l" defTabSz="914400" rtl="0" eaLnBrk="1" latinLnBrk="0" hangingPunct="1">
              <a:spcBef>
                <a:spcPct val="20000"/>
              </a:spcBef>
              <a:buFont typeface="Arial" pitchFamily="34" charset="0"/>
              <a:buChar char="–"/>
              <a:defRPr sz="2800" kern="1200">
                <a:solidFill>
                  <a:srgbClr val="8A8A8D"/>
                </a:solidFill>
                <a:latin typeface="Arial" pitchFamily="34" charset="0"/>
                <a:ea typeface="+mn-ea"/>
                <a:cs typeface="Arial" pitchFamily="34" charset="0"/>
              </a:defRPr>
            </a:lvl2pPr>
            <a:lvl3pPr marL="793750" indent="-252413" algn="l" defTabSz="914400" rtl="0" eaLnBrk="1" latinLnBrk="0" hangingPunct="1">
              <a:spcBef>
                <a:spcPct val="20000"/>
              </a:spcBef>
              <a:buFont typeface="Arial" pitchFamily="34" charset="0"/>
              <a:buChar char="•"/>
              <a:defRPr sz="2400" kern="1200">
                <a:solidFill>
                  <a:srgbClr val="8A8A8D"/>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lnSpc>
                <a:spcPct val="120000"/>
              </a:lnSpc>
              <a:buFont typeface="Arial" pitchFamily="34" charset="0"/>
              <a:buNone/>
            </a:pPr>
            <a:r>
              <a:rPr lang="en-GB" sz="2000" dirty="0" smtClean="0">
                <a:solidFill>
                  <a:schemeClr val="tx1"/>
                </a:solidFill>
              </a:rPr>
              <a:t>Symptoms of VOD are also observed in other conditions.</a:t>
            </a:r>
            <a:br>
              <a:rPr lang="en-GB" sz="2000" dirty="0" smtClean="0">
                <a:solidFill>
                  <a:schemeClr val="tx1"/>
                </a:solidFill>
              </a:rPr>
            </a:br>
            <a:r>
              <a:rPr lang="en-GB" sz="2000" dirty="0" smtClean="0">
                <a:solidFill>
                  <a:schemeClr val="tx1"/>
                </a:solidFill>
              </a:rPr>
              <a:t>These conditions must be ruled out, as VOD is usually a diagnosis of exclusion</a:t>
            </a:r>
            <a:endParaRPr lang="en-GB" sz="2000" dirty="0">
              <a:solidFill>
                <a:schemeClr val="tx1"/>
              </a:solidFill>
            </a:endParaRPr>
          </a:p>
        </p:txBody>
      </p:sp>
      <p:sp>
        <p:nvSpPr>
          <p:cNvPr id="2" name="Title 1"/>
          <p:cNvSpPr>
            <a:spLocks noGrp="1"/>
          </p:cNvSpPr>
          <p:nvPr>
            <p:ph type="title"/>
          </p:nvPr>
        </p:nvSpPr>
        <p:spPr/>
        <p:txBody>
          <a:bodyPr/>
          <a:lstStyle/>
          <a:p>
            <a:r>
              <a:rPr lang="en-GB" smtClean="0"/>
              <a:t>Differential diagnosis of VOD</a:t>
            </a:r>
            <a:endParaRPr lang="en-GB" dirty="0"/>
          </a:p>
        </p:txBody>
      </p:sp>
      <p:sp>
        <p:nvSpPr>
          <p:cNvPr id="4" name="Text Placeholder 3"/>
          <p:cNvSpPr>
            <a:spLocks noGrp="1"/>
          </p:cNvSpPr>
          <p:nvPr>
            <p:ph type="body" sz="quarter" idx="10"/>
          </p:nvPr>
        </p:nvSpPr>
        <p:spPr/>
        <p:txBody>
          <a:bodyPr/>
          <a:lstStyle/>
          <a:p>
            <a:r>
              <a:rPr lang="en-GB" dirty="0" smtClean="0"/>
              <a:t>Eisenberg S. </a:t>
            </a:r>
            <a:r>
              <a:rPr lang="en-GB" i="1" dirty="0" err="1" smtClean="0"/>
              <a:t>Oncol</a:t>
            </a:r>
            <a:r>
              <a:rPr lang="en-GB" i="1" dirty="0" smtClean="0"/>
              <a:t> </a:t>
            </a:r>
            <a:r>
              <a:rPr lang="en-GB" i="1" dirty="0" err="1" smtClean="0"/>
              <a:t>Nurs</a:t>
            </a:r>
            <a:r>
              <a:rPr lang="en-GB" i="1" dirty="0" smtClean="0"/>
              <a:t> Forum </a:t>
            </a:r>
            <a:r>
              <a:rPr lang="en-GB" dirty="0" smtClean="0"/>
              <a:t>2008;3:385–97</a:t>
            </a:r>
            <a:endParaRPr lang="en-GB" dirty="0"/>
          </a:p>
        </p:txBody>
      </p:sp>
      <p:sp>
        <p:nvSpPr>
          <p:cNvPr id="9" name="Text Placeholder 8"/>
          <p:cNvSpPr>
            <a:spLocks noGrp="1"/>
          </p:cNvSpPr>
          <p:nvPr>
            <p:ph type="body" sz="quarter" idx="11"/>
          </p:nvPr>
        </p:nvSpPr>
        <p:spPr/>
        <p:txBody>
          <a:bodyPr/>
          <a:lstStyle/>
          <a:p>
            <a:r>
              <a:rPr lang="en-GB" dirty="0" smtClean="0"/>
              <a:t>EBV, Epstein–Barr virus; GvHD, graft-versus-host disease; </a:t>
            </a:r>
            <a:br>
              <a:rPr lang="en-GB" dirty="0" smtClean="0"/>
            </a:br>
            <a:r>
              <a:rPr lang="en-GB" dirty="0" smtClean="0"/>
              <a:t>TPN, total parenteral nutrition; VOD, veno-occlusive disease</a:t>
            </a:r>
            <a:endParaRPr lang="en-GB" dirty="0"/>
          </a:p>
        </p:txBody>
      </p:sp>
      <p:sp>
        <p:nvSpPr>
          <p:cNvPr id="5" name="TextBox 4"/>
          <p:cNvSpPr txBox="1"/>
          <p:nvPr/>
        </p:nvSpPr>
        <p:spPr>
          <a:xfrm>
            <a:off x="1163685" y="2775199"/>
            <a:ext cx="1323532" cy="369332"/>
          </a:xfrm>
          <a:prstGeom prst="rect">
            <a:avLst/>
          </a:prstGeom>
          <a:noFill/>
        </p:spPr>
        <p:txBody>
          <a:bodyPr wrap="square" rtlCol="0">
            <a:spAutoFit/>
          </a:bodyPr>
          <a:lstStyle/>
          <a:p>
            <a:r>
              <a:rPr lang="en-GB" b="1" dirty="0">
                <a:solidFill>
                  <a:schemeClr val="accent1"/>
                </a:solidFill>
                <a:latin typeface="Arial" pitchFamily="34" charset="0"/>
                <a:cs typeface="Arial" pitchFamily="34" charset="0"/>
              </a:rPr>
              <a:t>Symptom:</a:t>
            </a:r>
          </a:p>
        </p:txBody>
      </p:sp>
      <p:sp>
        <p:nvSpPr>
          <p:cNvPr id="6" name="TextBox 5"/>
          <p:cNvSpPr txBox="1"/>
          <p:nvPr/>
        </p:nvSpPr>
        <p:spPr>
          <a:xfrm>
            <a:off x="346234" y="5010682"/>
            <a:ext cx="2140983" cy="369332"/>
          </a:xfrm>
          <a:prstGeom prst="rect">
            <a:avLst/>
          </a:prstGeom>
          <a:noFill/>
        </p:spPr>
        <p:txBody>
          <a:bodyPr wrap="square" rtlCol="0">
            <a:spAutoFit/>
          </a:bodyPr>
          <a:lstStyle/>
          <a:p>
            <a:pPr algn="ctr"/>
            <a:r>
              <a:rPr lang="en-GB" b="1" dirty="0">
                <a:solidFill>
                  <a:schemeClr val="accent1"/>
                </a:solidFill>
                <a:latin typeface="Arial" pitchFamily="34" charset="0"/>
                <a:cs typeface="Arial" pitchFamily="34" charset="0"/>
              </a:rPr>
              <a:t>Also observed in:</a:t>
            </a:r>
          </a:p>
        </p:txBody>
      </p:sp>
      <p:sp>
        <p:nvSpPr>
          <p:cNvPr id="8" name="Oval 7"/>
          <p:cNvSpPr/>
          <p:nvPr/>
        </p:nvSpPr>
        <p:spPr>
          <a:xfrm>
            <a:off x="5634159" y="2445648"/>
            <a:ext cx="2376264" cy="1028437"/>
          </a:xfrm>
          <a:prstGeom prst="ellipse">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latin typeface="Arial" pitchFamily="34" charset="0"/>
                <a:cs typeface="Arial" pitchFamily="34" charset="0"/>
              </a:rPr>
              <a:t>Hepatomegaly and ascites</a:t>
            </a:r>
          </a:p>
        </p:txBody>
      </p:sp>
      <p:sp>
        <p:nvSpPr>
          <p:cNvPr id="10" name="Oval 9"/>
          <p:cNvSpPr/>
          <p:nvPr/>
        </p:nvSpPr>
        <p:spPr>
          <a:xfrm>
            <a:off x="2643156" y="2445648"/>
            <a:ext cx="2295484" cy="1028437"/>
          </a:xfrm>
          <a:prstGeom prst="ellipse">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latin typeface="Arial" pitchFamily="34" charset="0"/>
                <a:cs typeface="Arial" pitchFamily="34" charset="0"/>
              </a:rPr>
              <a:t>Rapid weight gain</a:t>
            </a:r>
          </a:p>
        </p:txBody>
      </p:sp>
      <p:sp>
        <p:nvSpPr>
          <p:cNvPr id="11" name="Oval 10"/>
          <p:cNvSpPr/>
          <p:nvPr/>
        </p:nvSpPr>
        <p:spPr>
          <a:xfrm>
            <a:off x="8705942" y="2445648"/>
            <a:ext cx="2295482" cy="1028437"/>
          </a:xfrm>
          <a:prstGeom prst="ellipse">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latin typeface="Arial" pitchFamily="34" charset="0"/>
                <a:cs typeface="Arial" pitchFamily="34" charset="0"/>
              </a:rPr>
              <a:t>Jaundice</a:t>
            </a:r>
          </a:p>
        </p:txBody>
      </p:sp>
      <p:sp>
        <p:nvSpPr>
          <p:cNvPr id="12" name="Rounded Rectangle 11"/>
          <p:cNvSpPr>
            <a:spLocks noChangeAspect="1"/>
          </p:cNvSpPr>
          <p:nvPr/>
        </p:nvSpPr>
        <p:spPr>
          <a:xfrm>
            <a:off x="2643158" y="4435720"/>
            <a:ext cx="2415453" cy="1815262"/>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dirty="0">
                <a:solidFill>
                  <a:schemeClr val="tx1"/>
                </a:solidFill>
                <a:latin typeface="Arial" pitchFamily="34" charset="0"/>
                <a:cs typeface="Arial" pitchFamily="34" charset="0"/>
              </a:rPr>
              <a:t>Congestive heart failure</a:t>
            </a:r>
          </a:p>
          <a:p>
            <a:pPr algn="ctr"/>
            <a:r>
              <a:rPr lang="en-GB" sz="1400" dirty="0">
                <a:solidFill>
                  <a:schemeClr val="tx1"/>
                </a:solidFill>
                <a:latin typeface="Arial" pitchFamily="34" charset="0"/>
                <a:cs typeface="Arial" pitchFamily="34" charset="0"/>
              </a:rPr>
              <a:t>Renal failure</a:t>
            </a:r>
          </a:p>
          <a:p>
            <a:pPr algn="ctr"/>
            <a:r>
              <a:rPr lang="en-GB" sz="1400" dirty="0">
                <a:solidFill>
                  <a:schemeClr val="tx1"/>
                </a:solidFill>
                <a:latin typeface="Arial" pitchFamily="34" charset="0"/>
                <a:cs typeface="Arial" pitchFamily="34" charset="0"/>
              </a:rPr>
              <a:t>Sepsis syndrome</a:t>
            </a:r>
          </a:p>
          <a:p>
            <a:pPr algn="ctr"/>
            <a:r>
              <a:rPr lang="en-GB" sz="1400" dirty="0">
                <a:solidFill>
                  <a:schemeClr val="tx1"/>
                </a:solidFill>
                <a:latin typeface="Arial" pitchFamily="34" charset="0"/>
                <a:cs typeface="Arial" pitchFamily="34" charset="0"/>
              </a:rPr>
              <a:t>Capillary leak syndrome</a:t>
            </a:r>
          </a:p>
        </p:txBody>
      </p:sp>
      <p:sp>
        <p:nvSpPr>
          <p:cNvPr id="13" name="Rounded Rectangle 12"/>
          <p:cNvSpPr>
            <a:spLocks noChangeAspect="1"/>
          </p:cNvSpPr>
          <p:nvPr/>
        </p:nvSpPr>
        <p:spPr>
          <a:xfrm>
            <a:off x="5388349" y="4435720"/>
            <a:ext cx="2903398" cy="1815262"/>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dirty="0">
                <a:solidFill>
                  <a:schemeClr val="tx1"/>
                </a:solidFill>
                <a:latin typeface="Arial" pitchFamily="34" charset="0"/>
                <a:cs typeface="Arial" pitchFamily="34" charset="0"/>
              </a:rPr>
              <a:t>Congestive heart failure</a:t>
            </a:r>
          </a:p>
          <a:p>
            <a:pPr algn="ctr"/>
            <a:r>
              <a:rPr lang="en-GB" sz="1400" dirty="0">
                <a:solidFill>
                  <a:schemeClr val="tx1"/>
                </a:solidFill>
                <a:latin typeface="Arial" pitchFamily="34" charset="0"/>
                <a:cs typeface="Arial" pitchFamily="34" charset="0"/>
              </a:rPr>
              <a:t>Fungal infection</a:t>
            </a:r>
          </a:p>
          <a:p>
            <a:pPr algn="ctr"/>
            <a:r>
              <a:rPr lang="en-GB" sz="1400" dirty="0">
                <a:solidFill>
                  <a:schemeClr val="tx1"/>
                </a:solidFill>
                <a:latin typeface="Arial" pitchFamily="34" charset="0"/>
                <a:cs typeface="Arial" pitchFamily="34" charset="0"/>
              </a:rPr>
              <a:t>EBV </a:t>
            </a:r>
            <a:r>
              <a:rPr lang="en-GB" sz="1400" dirty="0" err="1">
                <a:solidFill>
                  <a:schemeClr val="tx1"/>
                </a:solidFill>
                <a:latin typeface="Arial" pitchFamily="34" charset="0"/>
                <a:cs typeface="Arial" pitchFamily="34" charset="0"/>
              </a:rPr>
              <a:t>lymphoproliferative</a:t>
            </a:r>
            <a:r>
              <a:rPr lang="en-GB" sz="1400" dirty="0">
                <a:solidFill>
                  <a:schemeClr val="tx1"/>
                </a:solidFill>
                <a:latin typeface="Arial" pitchFamily="34" charset="0"/>
                <a:cs typeface="Arial" pitchFamily="34" charset="0"/>
              </a:rPr>
              <a:t> disease</a:t>
            </a:r>
          </a:p>
          <a:p>
            <a:pPr algn="ctr"/>
            <a:r>
              <a:rPr lang="en-GB" sz="1400" dirty="0">
                <a:solidFill>
                  <a:schemeClr val="tx1"/>
                </a:solidFill>
                <a:latin typeface="Arial" pitchFamily="34" charset="0"/>
                <a:cs typeface="Arial" pitchFamily="34" charset="0"/>
              </a:rPr>
              <a:t>Pancreatitis</a:t>
            </a:r>
          </a:p>
          <a:p>
            <a:pPr algn="ctr"/>
            <a:r>
              <a:rPr lang="en-GB" sz="1400" dirty="0">
                <a:solidFill>
                  <a:schemeClr val="tx1"/>
                </a:solidFill>
                <a:latin typeface="Arial" pitchFamily="34" charset="0"/>
                <a:cs typeface="Arial" pitchFamily="34" charset="0"/>
              </a:rPr>
              <a:t>Portal vein thrombosis</a:t>
            </a:r>
          </a:p>
        </p:txBody>
      </p:sp>
      <p:sp>
        <p:nvSpPr>
          <p:cNvPr id="14" name="Rounded Rectangle 13"/>
          <p:cNvSpPr>
            <a:spLocks noChangeAspect="1"/>
          </p:cNvSpPr>
          <p:nvPr/>
        </p:nvSpPr>
        <p:spPr>
          <a:xfrm>
            <a:off x="8621485" y="4435719"/>
            <a:ext cx="2618351" cy="1815263"/>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dirty="0">
                <a:solidFill>
                  <a:schemeClr val="tx1"/>
                </a:solidFill>
                <a:latin typeface="Arial" pitchFamily="34" charset="0"/>
                <a:cs typeface="Arial" pitchFamily="34" charset="0"/>
              </a:rPr>
              <a:t>Biliary infection</a:t>
            </a:r>
          </a:p>
          <a:p>
            <a:pPr algn="ctr"/>
            <a:r>
              <a:rPr lang="en-GB" sz="1400" dirty="0">
                <a:solidFill>
                  <a:schemeClr val="tx1"/>
                </a:solidFill>
                <a:latin typeface="Arial" pitchFamily="34" charset="0"/>
                <a:cs typeface="Arial" pitchFamily="34" charset="0"/>
              </a:rPr>
              <a:t>Acute </a:t>
            </a:r>
            <a:r>
              <a:rPr lang="en-GB" sz="1400" dirty="0" err="1">
                <a:solidFill>
                  <a:schemeClr val="tx1"/>
                </a:solidFill>
                <a:latin typeface="Arial" pitchFamily="34" charset="0"/>
                <a:cs typeface="Arial" pitchFamily="34" charset="0"/>
              </a:rPr>
              <a:t>GvHD</a:t>
            </a:r>
            <a:endParaRPr lang="en-GB" sz="1400" dirty="0">
              <a:solidFill>
                <a:schemeClr val="tx1"/>
              </a:solidFill>
              <a:latin typeface="Arial" pitchFamily="34" charset="0"/>
              <a:cs typeface="Arial" pitchFamily="34" charset="0"/>
            </a:endParaRPr>
          </a:p>
          <a:p>
            <a:pPr algn="ctr"/>
            <a:r>
              <a:rPr lang="en-GB" sz="1400" dirty="0" smtClean="0">
                <a:solidFill>
                  <a:schemeClr val="tx1"/>
                </a:solidFill>
                <a:latin typeface="Arial" pitchFamily="34" charset="0"/>
                <a:cs typeface="Arial" pitchFamily="34" charset="0"/>
              </a:rPr>
              <a:t>Cyclosporine (can be associated with mild elevations in serum bilirubin)</a:t>
            </a:r>
            <a:endParaRPr lang="en-GB" sz="1400" dirty="0">
              <a:solidFill>
                <a:schemeClr val="tx1"/>
              </a:solidFill>
              <a:latin typeface="Arial" pitchFamily="34" charset="0"/>
              <a:cs typeface="Arial" pitchFamily="34" charset="0"/>
            </a:endParaRPr>
          </a:p>
          <a:p>
            <a:pPr algn="ctr"/>
            <a:r>
              <a:rPr lang="en-GB" sz="1400" dirty="0">
                <a:solidFill>
                  <a:schemeClr val="tx1"/>
                </a:solidFill>
                <a:latin typeface="Arial" pitchFamily="34" charset="0"/>
                <a:cs typeface="Arial" pitchFamily="34" charset="0"/>
              </a:rPr>
              <a:t>Cholestasis</a:t>
            </a:r>
          </a:p>
          <a:p>
            <a:pPr algn="ctr"/>
            <a:r>
              <a:rPr lang="en-GB" sz="1400" dirty="0">
                <a:solidFill>
                  <a:schemeClr val="tx1"/>
                </a:solidFill>
                <a:latin typeface="Arial" pitchFamily="34" charset="0"/>
                <a:cs typeface="Arial" pitchFamily="34" charset="0"/>
              </a:rPr>
              <a:t>Drug or TPN injury</a:t>
            </a:r>
          </a:p>
          <a:p>
            <a:pPr algn="ctr"/>
            <a:r>
              <a:rPr lang="en-GB" sz="1400" dirty="0">
                <a:solidFill>
                  <a:schemeClr val="tx1"/>
                </a:solidFill>
                <a:latin typeface="Arial" pitchFamily="34" charset="0"/>
                <a:cs typeface="Arial" pitchFamily="34" charset="0"/>
              </a:rPr>
              <a:t>Haemolysis</a:t>
            </a:r>
          </a:p>
        </p:txBody>
      </p:sp>
      <p:cxnSp>
        <p:nvCxnSpPr>
          <p:cNvPr id="19" name="Straight Arrow Connector 18"/>
          <p:cNvCxnSpPr>
            <a:stCxn id="10" idx="4"/>
          </p:cNvCxnSpPr>
          <p:nvPr/>
        </p:nvCxnSpPr>
        <p:spPr>
          <a:xfrm>
            <a:off x="3790898" y="3474085"/>
            <a:ext cx="2" cy="943879"/>
          </a:xfrm>
          <a:prstGeom prst="straightConnector1">
            <a:avLst/>
          </a:prstGeom>
          <a:ln>
            <a:solidFill>
              <a:schemeClr val="accent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1" name="Straight Arrow Connector 20"/>
          <p:cNvCxnSpPr>
            <a:stCxn id="8" idx="4"/>
          </p:cNvCxnSpPr>
          <p:nvPr/>
        </p:nvCxnSpPr>
        <p:spPr>
          <a:xfrm>
            <a:off x="6822291" y="3474085"/>
            <a:ext cx="17757" cy="943879"/>
          </a:xfrm>
          <a:prstGeom prst="straightConnector1">
            <a:avLst/>
          </a:prstGeom>
          <a:ln>
            <a:solidFill>
              <a:schemeClr val="accent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a:stCxn id="11" idx="4"/>
          </p:cNvCxnSpPr>
          <p:nvPr/>
        </p:nvCxnSpPr>
        <p:spPr>
          <a:xfrm>
            <a:off x="9853683" y="3474085"/>
            <a:ext cx="2" cy="943879"/>
          </a:xfrm>
          <a:prstGeom prst="straightConnector1">
            <a:avLst/>
          </a:prstGeom>
          <a:ln>
            <a:solidFill>
              <a:schemeClr val="accent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pic>
        <p:nvPicPr>
          <p:cNvPr id="17" name="Picture 16">
            <a:hlinkClick r:id="" action="ppaction://customshow?id=4&amp;return=true"/>
          </p:cNvPr>
          <p:cNvPicPr>
            <a:picLocks noChangeAspect="1"/>
          </p:cNvPicPr>
          <p:nvPr/>
        </p:nvPicPr>
        <p:blipFill>
          <a:blip r:embed="rId3">
            <a:duotone>
              <a:schemeClr val="accent4">
                <a:shade val="45000"/>
                <a:satMod val="135000"/>
              </a:schemeClr>
              <a:prstClr val="white"/>
            </a:duotone>
          </a:blip>
          <a:stretch>
            <a:fillRect/>
          </a:stretch>
        </p:blipFill>
        <p:spPr>
          <a:xfrm>
            <a:off x="9807995" y="1428319"/>
            <a:ext cx="324000" cy="324000"/>
          </a:xfrm>
          <a:prstGeom prst="rect">
            <a:avLst/>
          </a:prstGeom>
        </p:spPr>
      </p:pic>
    </p:spTree>
    <p:extLst>
      <p:ext uri="{BB962C8B-B14F-4D97-AF65-F5344CB8AC3E}">
        <p14:creationId xmlns:p14="http://schemas.microsoft.com/office/powerpoint/2010/main" val="1328604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GB" smtClean="0"/>
              <a:t>VOD was traditionally diagnosed by clinical criteria</a:t>
            </a:r>
            <a:endParaRPr lang="en-GB" dirty="0"/>
          </a:p>
        </p:txBody>
      </p:sp>
      <p:sp>
        <p:nvSpPr>
          <p:cNvPr id="8" name="Content Placeholder 7"/>
          <p:cNvSpPr>
            <a:spLocks noGrp="1"/>
          </p:cNvSpPr>
          <p:nvPr>
            <p:ph type="body" sz="quarter" idx="10"/>
          </p:nvPr>
        </p:nvSpPr>
        <p:spPr/>
        <p:txBody>
          <a:bodyPr/>
          <a:lstStyle/>
          <a:p>
            <a:r>
              <a:rPr lang="en-GB" dirty="0" smtClean="0"/>
              <a:t>1. McDonald GB et al. </a:t>
            </a:r>
            <a:r>
              <a:rPr lang="en-GB" i="1" dirty="0" smtClean="0"/>
              <a:t>Hepatology </a:t>
            </a:r>
            <a:r>
              <a:rPr lang="en-GB" dirty="0" smtClean="0"/>
              <a:t>1984;4:116–22; </a:t>
            </a:r>
            <a:br>
              <a:rPr lang="en-GB" dirty="0" smtClean="0"/>
            </a:br>
            <a:r>
              <a:rPr lang="en-GB" dirty="0" smtClean="0"/>
              <a:t>2. Jones RJ et al. </a:t>
            </a:r>
            <a:r>
              <a:rPr lang="en-GB" i="1" dirty="0" smtClean="0"/>
              <a:t>Transplantation </a:t>
            </a:r>
            <a:r>
              <a:rPr lang="en-GB" dirty="0" smtClean="0"/>
              <a:t>1987;44:778–83; </a:t>
            </a:r>
            <a:br>
              <a:rPr lang="en-GB" dirty="0" smtClean="0"/>
            </a:br>
            <a:r>
              <a:rPr lang="en-GB" dirty="0" smtClean="0"/>
              <a:t>3. McDonald GB et al. </a:t>
            </a:r>
            <a:r>
              <a:rPr lang="en-GB" i="1" dirty="0" smtClean="0"/>
              <a:t>Ann Intern Med </a:t>
            </a:r>
            <a:r>
              <a:rPr lang="en-GB" dirty="0" smtClean="0"/>
              <a:t>1993;118:255–67</a:t>
            </a:r>
            <a:endParaRPr lang="en-GB" dirty="0"/>
          </a:p>
        </p:txBody>
      </p:sp>
      <p:sp>
        <p:nvSpPr>
          <p:cNvPr id="3" name="Text Placeholder 2"/>
          <p:cNvSpPr>
            <a:spLocks noGrp="1"/>
          </p:cNvSpPr>
          <p:nvPr>
            <p:ph type="body" sz="quarter" idx="11"/>
          </p:nvPr>
        </p:nvSpPr>
        <p:spPr/>
        <p:txBody>
          <a:bodyPr/>
          <a:lstStyle/>
          <a:p>
            <a:r>
              <a:rPr lang="en-GB" smtClean="0"/>
              <a:t>HSCT, haematopoietic stem cell transplant; VOD, veno-occlusive disease</a:t>
            </a:r>
            <a:endParaRPr lang="en-GB" dirty="0"/>
          </a:p>
        </p:txBody>
      </p:sp>
      <p:graphicFrame>
        <p:nvGraphicFramePr>
          <p:cNvPr id="7" name="Content Placeholder 3"/>
          <p:cNvGraphicFramePr>
            <a:graphicFrameLocks/>
          </p:cNvGraphicFramePr>
          <p:nvPr>
            <p:extLst>
              <p:ext uri="{D42A27DB-BD31-4B8C-83A1-F6EECF244321}">
                <p14:modId xmlns:p14="http://schemas.microsoft.com/office/powerpoint/2010/main" val="1899031979"/>
              </p:ext>
            </p:extLst>
          </p:nvPr>
        </p:nvGraphicFramePr>
        <p:xfrm>
          <a:off x="1204404" y="1332996"/>
          <a:ext cx="9783192" cy="4373040"/>
        </p:xfrm>
        <a:graphic>
          <a:graphicData uri="http://schemas.openxmlformats.org/drawingml/2006/table">
            <a:tbl>
              <a:tblPr firstRow="1" bandRow="1">
                <a:tableStyleId>{5C22544A-7EE6-4342-B048-85BDC9FD1C3A}</a:tableStyleId>
              </a:tblPr>
              <a:tblGrid>
                <a:gridCol w="4970493">
                  <a:extLst>
                    <a:ext uri="{9D8B030D-6E8A-4147-A177-3AD203B41FA5}">
                      <a16:colId xmlns="" xmlns:a16="http://schemas.microsoft.com/office/drawing/2014/main" val="20000"/>
                    </a:ext>
                  </a:extLst>
                </a:gridCol>
                <a:gridCol w="4812699">
                  <a:extLst>
                    <a:ext uri="{9D8B030D-6E8A-4147-A177-3AD203B41FA5}">
                      <a16:colId xmlns=""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u="none" strike="noStrike" cap="none" normalizeH="0" baseline="0" dirty="0">
                          <a:ln>
                            <a:noFill/>
                          </a:ln>
                          <a:effectLst/>
                        </a:rPr>
                        <a:t>Original Seattle criteria</a:t>
                      </a:r>
                      <a:r>
                        <a:rPr kumimoji="0" lang="en-GB" sz="1700" u="none" strike="noStrike" cap="none" normalizeH="0" baseline="30000" dirty="0">
                          <a:ln>
                            <a:noFill/>
                          </a:ln>
                          <a:effectLst/>
                        </a:rPr>
                        <a:t>1</a:t>
                      </a:r>
                      <a:endParaRPr kumimoji="0" lang="en-GB" sz="1700" b="1" i="0" u="none" strike="noStrike" cap="none" normalizeH="0" baseline="30000" dirty="0">
                        <a:ln>
                          <a:noFill/>
                        </a:ln>
                        <a:solidFill>
                          <a:schemeClr val="accent5"/>
                        </a:solidFill>
                        <a:effectLst/>
                        <a:latin typeface="Arial" pitchFamily="34" charset="0"/>
                        <a:cs typeface="Arial" pitchFamily="34" charset="0"/>
                      </a:endParaRPr>
                    </a:p>
                  </a:txBody>
                  <a:tcPr marL="92295" marR="9229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u="none" strike="noStrike" cap="none" normalizeH="0" baseline="0" dirty="0">
                          <a:ln>
                            <a:noFill/>
                          </a:ln>
                          <a:effectLst/>
                        </a:rPr>
                        <a:t>Baltimore criteria</a:t>
                      </a:r>
                      <a:r>
                        <a:rPr kumimoji="0" lang="en-GB" sz="1700" u="none" strike="noStrike" cap="none" normalizeH="0" baseline="30000" dirty="0">
                          <a:ln>
                            <a:noFill/>
                          </a:ln>
                          <a:effectLst/>
                        </a:rPr>
                        <a:t>2</a:t>
                      </a:r>
                      <a:endParaRPr kumimoji="0" lang="en-GB" sz="1700" b="1" i="0" u="none" strike="noStrike" cap="none" normalizeH="0" baseline="30000" dirty="0">
                        <a:ln>
                          <a:noFill/>
                        </a:ln>
                        <a:solidFill>
                          <a:schemeClr val="accent5"/>
                        </a:solidFill>
                        <a:effectLst/>
                        <a:latin typeface="Arial" pitchFamily="34" charset="0"/>
                        <a:cs typeface="Arial" pitchFamily="34" charset="0"/>
                      </a:endParaRPr>
                    </a:p>
                  </a:txBody>
                  <a:tcPr marL="92295" marR="92295" anchor="ctr" horzOverflow="overflow"/>
                </a:tc>
                <a:extLst>
                  <a:ext uri="{0D108BD9-81ED-4DB2-BD59-A6C34878D82A}">
                    <a16:rowId xmlns="" xmlns:a16="http://schemas.microsoft.com/office/drawing/2014/main" val="10000"/>
                  </a:ext>
                </a:extLst>
              </a:tr>
              <a:tr h="1620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u="none" strike="noStrike" cap="none" normalizeH="0" baseline="0" dirty="0">
                          <a:ln>
                            <a:noFill/>
                          </a:ln>
                          <a:effectLst/>
                        </a:rPr>
                        <a:t>Presentation before Day 30 post-HSCT of two or more of the following:</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Jaundice</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Hepatomegaly and right upper quadrant pain</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Ascites ± unexplained weight gain</a:t>
                      </a:r>
                      <a:endParaRPr kumimoji="0" lang="en-GB" sz="1700" b="0" i="0" u="none" strike="noStrike" cap="none" normalizeH="0" baseline="0" dirty="0">
                        <a:ln>
                          <a:noFill/>
                        </a:ln>
                        <a:solidFill>
                          <a:schemeClr val="accent5"/>
                        </a:solidFill>
                        <a:effectLst/>
                        <a:latin typeface="Arial" pitchFamily="34" charset="0"/>
                        <a:cs typeface="Arial" pitchFamily="34" charset="0"/>
                      </a:endParaRPr>
                    </a:p>
                  </a:txBody>
                  <a:tcPr marL="92295" marR="92295" anchor="ctr"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700" u="none" strike="noStrike" cap="none" normalizeH="0" baseline="0" dirty="0">
                          <a:ln>
                            <a:noFill/>
                          </a:ln>
                          <a:effectLst/>
                        </a:rPr>
                        <a:t>Bilirubin ≥2 mg/</a:t>
                      </a:r>
                      <a:r>
                        <a:rPr kumimoji="0" lang="en-GB" sz="1700" u="none" strike="noStrike" cap="none" normalizeH="0" baseline="0" dirty="0" err="1">
                          <a:ln>
                            <a:noFill/>
                          </a:ln>
                          <a:effectLst/>
                        </a:rPr>
                        <a:t>dL</a:t>
                      </a:r>
                      <a:r>
                        <a:rPr kumimoji="0" lang="en-GB" sz="1700" u="none" strike="noStrike" cap="none" normalizeH="0" baseline="0" dirty="0">
                          <a:ln>
                            <a:noFill/>
                          </a:ln>
                          <a:effectLst/>
                        </a:rPr>
                        <a:t> (~34 µ</a:t>
                      </a:r>
                      <a:r>
                        <a:rPr kumimoji="0" lang="en-GB" sz="1700" u="none" strike="noStrike" cap="none" normalizeH="0" baseline="0" dirty="0" err="1">
                          <a:ln>
                            <a:noFill/>
                          </a:ln>
                          <a:effectLst/>
                        </a:rPr>
                        <a:t>mol</a:t>
                      </a:r>
                      <a:r>
                        <a:rPr kumimoji="0" lang="en-GB" sz="1700" u="none" strike="noStrike" cap="none" normalizeH="0" baseline="0" dirty="0">
                          <a:ln>
                            <a:noFill/>
                          </a:ln>
                          <a:effectLst/>
                        </a:rPr>
                        <a:t>/L) before Day 21 post-HSCT and at least two of the following:</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Hepatomegaly </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Ascites</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Weight gain ≥5% from baseline</a:t>
                      </a:r>
                      <a:endParaRPr kumimoji="0" lang="en-GB" sz="1700" b="0" i="0" u="none" strike="noStrike" cap="none" normalizeH="0" baseline="0" dirty="0">
                        <a:ln>
                          <a:noFill/>
                        </a:ln>
                        <a:solidFill>
                          <a:schemeClr val="accent5"/>
                        </a:solidFill>
                        <a:effectLst/>
                        <a:latin typeface="Arial" pitchFamily="34" charset="0"/>
                        <a:cs typeface="Arial" pitchFamily="34" charset="0"/>
                      </a:endParaRPr>
                    </a:p>
                  </a:txBody>
                  <a:tcPr marL="92295" marR="92295" anchor="ctr" horzOverflow="overflow">
                    <a:solidFill>
                      <a:schemeClr val="bg1">
                        <a:lumMod val="95000"/>
                      </a:schemeClr>
                    </a:solidFill>
                  </a:tcPr>
                </a:tc>
                <a:extLst>
                  <a:ext uri="{0D108BD9-81ED-4DB2-BD59-A6C34878D82A}">
                    <a16:rowId xmlns="" xmlns:a16="http://schemas.microsoft.com/office/drawing/2014/main" val="10001"/>
                  </a:ext>
                </a:extLst>
              </a:tr>
              <a:tr h="0">
                <a:tc>
                  <a:txBody>
                    <a:bodyPr/>
                    <a:lstStyle/>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GB" sz="1700" b="1" u="none" strike="noStrike" cap="none" normalizeH="0" baseline="0" dirty="0" smtClean="0">
                          <a:ln>
                            <a:noFill/>
                          </a:ln>
                          <a:solidFill>
                            <a:schemeClr val="bg1"/>
                          </a:solidFill>
                          <a:effectLst/>
                        </a:rPr>
                        <a:t>Modified Seattle criteria</a:t>
                      </a:r>
                      <a:r>
                        <a:rPr kumimoji="0" lang="en-GB" sz="1700" b="1" u="none" strike="noStrike" cap="none" normalizeH="0" baseline="30000" dirty="0" smtClean="0">
                          <a:ln>
                            <a:noFill/>
                          </a:ln>
                          <a:solidFill>
                            <a:schemeClr val="bg1"/>
                          </a:solidFill>
                          <a:effectLst/>
                        </a:rPr>
                        <a:t>3</a:t>
                      </a:r>
                      <a:r>
                        <a:rPr kumimoji="0" lang="en-GB" sz="1700" b="1" u="none" strike="noStrike" cap="none" normalizeH="0" baseline="0" dirty="0" smtClean="0">
                          <a:ln>
                            <a:noFill/>
                          </a:ln>
                          <a:solidFill>
                            <a:schemeClr val="bg1"/>
                          </a:solidFill>
                          <a:effectLst/>
                        </a:rPr>
                        <a:t> </a:t>
                      </a:r>
                      <a:endParaRPr kumimoji="0" lang="en-GB" sz="1700" b="1" i="0" u="none" strike="noStrike" cap="none" normalizeH="0" baseline="0" dirty="0">
                        <a:ln>
                          <a:noFill/>
                        </a:ln>
                        <a:solidFill>
                          <a:schemeClr val="bg1"/>
                        </a:solidFill>
                        <a:effectLst/>
                        <a:latin typeface="Arial" pitchFamily="34" charset="0"/>
                        <a:cs typeface="Arial" pitchFamily="34" charset="0"/>
                      </a:endParaRPr>
                    </a:p>
                  </a:txBody>
                  <a:tcPr marL="92295" marR="92295" anchor="ctr" horzOverflow="overflow">
                    <a:solidFill>
                      <a:schemeClr val="accent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700" b="1" i="0" u="none" strike="noStrike" cap="none" normalizeH="0" baseline="0" dirty="0">
                        <a:ln>
                          <a:noFill/>
                        </a:ln>
                        <a:solidFill>
                          <a:schemeClr val="accent5"/>
                        </a:solidFill>
                        <a:effectLst/>
                        <a:latin typeface="Arial" pitchFamily="34" charset="0"/>
                        <a:cs typeface="Arial" pitchFamily="34" charset="0"/>
                      </a:endParaRPr>
                    </a:p>
                  </a:txBody>
                  <a:tcPr marL="92295" marR="92295" anchor="ctr" horzOverflow="overflow">
                    <a:noFill/>
                  </a:tcPr>
                </a:tc>
                <a:extLst>
                  <a:ext uri="{0D108BD9-81ED-4DB2-BD59-A6C34878D82A}">
                    <a16:rowId xmlns="" xmlns:a16="http://schemas.microsoft.com/office/drawing/2014/main" val="10002"/>
                  </a:ext>
                </a:extLst>
              </a:tr>
              <a:tr h="2052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GB" sz="1700" u="none" strike="noStrike" cap="none" normalizeH="0" baseline="0" dirty="0">
                          <a:ln>
                            <a:noFill/>
                          </a:ln>
                          <a:effectLst/>
                        </a:rPr>
                        <a:t>Presentation before Day 20 post-HSCT of two of the following:</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Bilirubin &gt;2 mg/</a:t>
                      </a:r>
                      <a:r>
                        <a:rPr kumimoji="0" lang="en-GB" sz="1700" u="none" strike="noStrike" cap="none" normalizeH="0" baseline="0" dirty="0" err="1">
                          <a:ln>
                            <a:noFill/>
                          </a:ln>
                          <a:effectLst/>
                        </a:rPr>
                        <a:t>dL</a:t>
                      </a:r>
                      <a:r>
                        <a:rPr kumimoji="0" lang="en-GB" sz="1700" u="none" strike="noStrike" cap="none" normalizeH="0" baseline="0" dirty="0">
                          <a:ln>
                            <a:noFill/>
                          </a:ln>
                          <a:effectLst/>
                        </a:rPr>
                        <a:t> (~34 µ</a:t>
                      </a:r>
                      <a:r>
                        <a:rPr kumimoji="0" lang="en-GB" sz="1700" u="none" strike="noStrike" cap="none" normalizeH="0" baseline="0" dirty="0" err="1">
                          <a:ln>
                            <a:noFill/>
                          </a:ln>
                          <a:effectLst/>
                        </a:rPr>
                        <a:t>mol</a:t>
                      </a:r>
                      <a:r>
                        <a:rPr kumimoji="0" lang="en-GB" sz="1700" u="none" strike="noStrike" cap="none" normalizeH="0" baseline="0" dirty="0">
                          <a:ln>
                            <a:noFill/>
                          </a:ln>
                          <a:effectLst/>
                        </a:rPr>
                        <a:t>/L)</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Hepatomegaly or right upper quadrant pain of liver origin</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700" u="none" strike="noStrike" cap="none" normalizeH="0" baseline="0" dirty="0">
                          <a:ln>
                            <a:noFill/>
                          </a:ln>
                          <a:effectLst/>
                        </a:rPr>
                        <a:t>Unexplained weight gain of &gt;2% baseline due to fluid accumulation</a:t>
                      </a:r>
                      <a:endParaRPr kumimoji="0" lang="en-GB" sz="1700" b="0" i="0" u="none" strike="noStrike" cap="none" normalizeH="0" baseline="0" dirty="0">
                        <a:ln>
                          <a:noFill/>
                        </a:ln>
                        <a:solidFill>
                          <a:schemeClr val="accent5"/>
                        </a:solidFill>
                        <a:effectLst/>
                        <a:latin typeface="Arial" pitchFamily="34" charset="0"/>
                        <a:cs typeface="Arial" pitchFamily="34" charset="0"/>
                      </a:endParaRPr>
                    </a:p>
                  </a:txBody>
                  <a:tcPr marL="92295" marR="92295" anchor="ctr" horzOverflow="overflow">
                    <a:solidFill>
                      <a:schemeClr val="bg1">
                        <a:lumMod val="95000"/>
                      </a:schemeClr>
                    </a:solidFill>
                  </a:tcPr>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a:ln>
                          <a:noFill/>
                        </a:ln>
                        <a:solidFill>
                          <a:srgbClr val="000000"/>
                        </a:solidFill>
                        <a:effectLst/>
                        <a:latin typeface="Arial" charset="0"/>
                        <a:cs typeface="Arial" charset="0"/>
                      </a:endParaRPr>
                    </a:p>
                  </a:txBody>
                  <a:tcPr horzOverflow="overflow"/>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569456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GB" dirty="0"/>
              <a:t>Limitations of the Seattle and Baltimore criteria</a:t>
            </a:r>
          </a:p>
        </p:txBody>
      </p:sp>
      <p:sp>
        <p:nvSpPr>
          <p:cNvPr id="41986" name="Content Placeholder 2"/>
          <p:cNvSpPr>
            <a:spLocks noGrp="1"/>
          </p:cNvSpPr>
          <p:nvPr>
            <p:ph idx="1"/>
          </p:nvPr>
        </p:nvSpPr>
        <p:spPr/>
        <p:txBody>
          <a:bodyPr>
            <a:normAutofit/>
          </a:bodyPr>
          <a:lstStyle/>
          <a:p>
            <a:r>
              <a:rPr lang="en-GB" sz="2200" dirty="0"/>
              <a:t>Only the Baltimore criteria </a:t>
            </a:r>
            <a:r>
              <a:rPr lang="en-GB" sz="2200" dirty="0" smtClean="0"/>
              <a:t>have </a:t>
            </a:r>
            <a:r>
              <a:rPr lang="en-GB" sz="2200" dirty="0"/>
              <a:t>an absolute requirement for </a:t>
            </a:r>
            <a:r>
              <a:rPr lang="en-GB" sz="2200" dirty="0" smtClean="0"/>
              <a:t>hyperbilirubinaemia,</a:t>
            </a:r>
            <a:r>
              <a:rPr lang="en-GB" sz="2200" baseline="30000" dirty="0" smtClean="0"/>
              <a:t>1,2</a:t>
            </a:r>
            <a:r>
              <a:rPr lang="en-GB" sz="2200" dirty="0" smtClean="0"/>
              <a:t> </a:t>
            </a:r>
            <a:r>
              <a:rPr lang="en-GB" sz="2200" dirty="0"/>
              <a:t>which is rarely absent in adults with classical VOD</a:t>
            </a:r>
            <a:r>
              <a:rPr lang="en-GB" sz="2200" baseline="30000" dirty="0"/>
              <a:t>3</a:t>
            </a:r>
          </a:p>
          <a:p>
            <a:r>
              <a:rPr lang="en-GB" sz="2200" dirty="0"/>
              <a:t>The sensitivity and specificity of the criteria have not been </a:t>
            </a:r>
            <a:r>
              <a:rPr lang="en-GB" sz="2200" dirty="0" smtClean="0"/>
              <a:t>well defined, </a:t>
            </a:r>
            <a:r>
              <a:rPr lang="en-GB" sz="2200" dirty="0"/>
              <a:t>and their use in the different settings of VOD aetiology have not been evaluated</a:t>
            </a:r>
            <a:r>
              <a:rPr lang="en-GB" sz="2200" baseline="30000" dirty="0"/>
              <a:t>4</a:t>
            </a:r>
          </a:p>
          <a:p>
            <a:r>
              <a:rPr lang="en-GB" sz="2200" dirty="0" smtClean="0"/>
              <a:t>Late-onset </a:t>
            </a:r>
            <a:r>
              <a:rPr lang="en-GB" sz="2200" dirty="0"/>
              <a:t>VOD, occurring more than 21 days after HSCT and up to Day 40 or 50, is not taken into account by either set of </a:t>
            </a:r>
            <a:r>
              <a:rPr lang="en-GB" sz="2200" dirty="0" smtClean="0"/>
              <a:t>criteria</a:t>
            </a:r>
            <a:r>
              <a:rPr lang="en-GB" sz="2200" baseline="30000" dirty="0" smtClean="0"/>
              <a:t>5,6</a:t>
            </a:r>
          </a:p>
          <a:p>
            <a:r>
              <a:rPr lang="en-GB" sz="2200" dirty="0" smtClean="0"/>
              <a:t>Differences in the presentation of VOD in adults and the paediatric population are not taken into account</a:t>
            </a:r>
            <a:r>
              <a:rPr lang="en-GB" sz="2200" baseline="30000" dirty="0" smtClean="0"/>
              <a:t>6</a:t>
            </a:r>
            <a:endParaRPr lang="en-GB" sz="2200" baseline="30000" dirty="0"/>
          </a:p>
        </p:txBody>
      </p:sp>
      <p:sp>
        <p:nvSpPr>
          <p:cNvPr id="5" name="Text Placeholder 4"/>
          <p:cNvSpPr>
            <a:spLocks noGrp="1"/>
          </p:cNvSpPr>
          <p:nvPr>
            <p:ph type="body" sz="quarter" idx="10"/>
          </p:nvPr>
        </p:nvSpPr>
        <p:spPr>
          <a:xfrm>
            <a:off x="98777" y="6230453"/>
            <a:ext cx="7782479" cy="553998"/>
          </a:xfrm>
        </p:spPr>
        <p:txBody>
          <a:bodyPr wrap="square" anchor="b" anchorCtr="0">
            <a:spAutoFit/>
          </a:bodyPr>
          <a:lstStyle/>
          <a:p>
            <a:r>
              <a:rPr lang="en-GB" sz="1000" dirty="0" smtClean="0">
                <a:latin typeface="Arial" pitchFamily="34" charset="0"/>
                <a:cs typeface="Arial" pitchFamily="34" charset="0"/>
              </a:rPr>
              <a:t>1</a:t>
            </a:r>
            <a:r>
              <a:rPr lang="en-GB" sz="1000" dirty="0">
                <a:latin typeface="Arial" pitchFamily="34" charset="0"/>
                <a:cs typeface="Arial" pitchFamily="34" charset="0"/>
              </a:rPr>
              <a:t>. Jones RJ et al. </a:t>
            </a:r>
            <a:r>
              <a:rPr lang="en-GB" sz="1000" i="1" dirty="0">
                <a:latin typeface="Arial" pitchFamily="34" charset="0"/>
                <a:cs typeface="Arial" pitchFamily="34" charset="0"/>
              </a:rPr>
              <a:t>Transplantation</a:t>
            </a:r>
            <a:r>
              <a:rPr lang="en-GB" sz="1000" dirty="0">
                <a:latin typeface="Arial" pitchFamily="34" charset="0"/>
                <a:cs typeface="Arial" pitchFamily="34" charset="0"/>
              </a:rPr>
              <a:t> 1987;44:778–83; </a:t>
            </a:r>
            <a:r>
              <a:rPr lang="en-GB" sz="1000" dirty="0" smtClean="0">
                <a:latin typeface="Arial" pitchFamily="34" charset="0"/>
                <a:cs typeface="Arial" pitchFamily="34" charset="0"/>
              </a:rPr>
              <a:t>2</a:t>
            </a:r>
            <a:r>
              <a:rPr lang="en-GB" sz="1000" dirty="0">
                <a:latin typeface="Arial" pitchFamily="34" charset="0"/>
                <a:cs typeface="Arial" pitchFamily="34" charset="0"/>
              </a:rPr>
              <a:t>. Shulman </a:t>
            </a:r>
            <a:r>
              <a:rPr lang="en-GB" sz="1000" dirty="0" smtClean="0">
                <a:latin typeface="Arial" pitchFamily="34" charset="0"/>
                <a:cs typeface="Arial" pitchFamily="34" charset="0"/>
              </a:rPr>
              <a:t>HM, </a:t>
            </a:r>
            <a:r>
              <a:rPr lang="en-GB" sz="1000" dirty="0" err="1">
                <a:latin typeface="Arial" pitchFamily="34" charset="0"/>
                <a:cs typeface="Arial" pitchFamily="34" charset="0"/>
              </a:rPr>
              <a:t>Hinterberger</a:t>
            </a:r>
            <a:r>
              <a:rPr lang="en-GB" sz="1000" dirty="0">
                <a:latin typeface="Arial" pitchFamily="34" charset="0"/>
                <a:cs typeface="Arial" pitchFamily="34" charset="0"/>
              </a:rPr>
              <a:t> W. </a:t>
            </a:r>
            <a:r>
              <a:rPr lang="en-GB" sz="1000" i="1" dirty="0">
                <a:latin typeface="Arial" pitchFamily="34" charset="0"/>
                <a:cs typeface="Arial" pitchFamily="34" charset="0"/>
              </a:rPr>
              <a:t>Bone Marrow Transplant</a:t>
            </a:r>
            <a:r>
              <a:rPr lang="en-GB" sz="1000" dirty="0">
                <a:latin typeface="Arial" pitchFamily="34" charset="0"/>
                <a:cs typeface="Arial" pitchFamily="34" charset="0"/>
              </a:rPr>
              <a:t> 1992;10:197–214; </a:t>
            </a:r>
            <a:r>
              <a:rPr lang="en-GB" sz="1000" dirty="0" smtClean="0">
                <a:latin typeface="Arial" pitchFamily="34" charset="0"/>
                <a:cs typeface="Arial" pitchFamily="34" charset="0"/>
              </a:rPr>
              <a:t/>
            </a:r>
            <a:br>
              <a:rPr lang="en-GB" sz="1000" dirty="0" smtClean="0">
                <a:latin typeface="Arial" pitchFamily="34" charset="0"/>
                <a:cs typeface="Arial" pitchFamily="34" charset="0"/>
              </a:rPr>
            </a:br>
            <a:r>
              <a:rPr lang="en-GB" sz="1000" dirty="0" smtClean="0">
                <a:latin typeface="Arial" pitchFamily="34" charset="0"/>
                <a:cs typeface="Arial" pitchFamily="34" charset="0"/>
              </a:rPr>
              <a:t>3</a:t>
            </a:r>
            <a:r>
              <a:rPr lang="en-GB" sz="1000" dirty="0">
                <a:latin typeface="Arial" pitchFamily="34" charset="0"/>
                <a:cs typeface="Arial" pitchFamily="34" charset="0"/>
              </a:rPr>
              <a:t>. Carreras E. </a:t>
            </a:r>
            <a:r>
              <a:rPr lang="en-GB" sz="1000" i="1" dirty="0">
                <a:latin typeface="Arial" pitchFamily="34" charset="0"/>
                <a:cs typeface="Arial" pitchFamily="34" charset="0"/>
              </a:rPr>
              <a:t>Br J </a:t>
            </a:r>
            <a:r>
              <a:rPr lang="en-GB" sz="1000" i="1" dirty="0" err="1">
                <a:latin typeface="Arial" pitchFamily="34" charset="0"/>
                <a:cs typeface="Arial" pitchFamily="34" charset="0"/>
              </a:rPr>
              <a:t>Haematol</a:t>
            </a:r>
            <a:r>
              <a:rPr lang="en-GB" sz="1000" dirty="0">
                <a:latin typeface="Arial" pitchFamily="34" charset="0"/>
                <a:cs typeface="Arial" pitchFamily="34" charset="0"/>
              </a:rPr>
              <a:t> </a:t>
            </a:r>
            <a:r>
              <a:rPr lang="en-GB" sz="1000" dirty="0" smtClean="0">
                <a:latin typeface="Arial" pitchFamily="34" charset="0"/>
                <a:cs typeface="Arial" pitchFamily="34" charset="0"/>
              </a:rPr>
              <a:t>2015;168:481–91; </a:t>
            </a:r>
            <a:r>
              <a:rPr lang="en-GB" dirty="0">
                <a:latin typeface="Arial" pitchFamily="34" charset="0"/>
                <a:cs typeface="Arial" pitchFamily="34" charset="0"/>
              </a:rPr>
              <a:t>4. European Association for the Study of the </a:t>
            </a:r>
            <a:r>
              <a:rPr lang="en-GB" dirty="0" smtClean="0">
                <a:latin typeface="Arial" pitchFamily="34" charset="0"/>
                <a:cs typeface="Arial" pitchFamily="34" charset="0"/>
              </a:rPr>
              <a:t>Liver (EASL)</a:t>
            </a:r>
            <a:r>
              <a:rPr lang="en-GB" sz="1000" dirty="0" smtClean="0">
                <a:latin typeface="Arial" pitchFamily="34" charset="0"/>
                <a:cs typeface="Arial" pitchFamily="34" charset="0"/>
              </a:rPr>
              <a:t>. </a:t>
            </a:r>
            <a:r>
              <a:rPr lang="nl-NL" i="1" dirty="0">
                <a:latin typeface="Arial" pitchFamily="34" charset="0"/>
                <a:cs typeface="Arial" pitchFamily="34" charset="0"/>
              </a:rPr>
              <a:t>J </a:t>
            </a:r>
            <a:r>
              <a:rPr lang="nl-NL" i="1" dirty="0" smtClean="0">
                <a:latin typeface="Arial" pitchFamily="34" charset="0"/>
                <a:cs typeface="Arial" pitchFamily="34" charset="0"/>
              </a:rPr>
              <a:t>Hepatol </a:t>
            </a:r>
            <a:r>
              <a:rPr lang="nl-NL" dirty="0" smtClean="0">
                <a:latin typeface="Arial" pitchFamily="34" charset="0"/>
                <a:cs typeface="Arial" pitchFamily="34" charset="0"/>
              </a:rPr>
              <a:t>2016;64:179–202</a:t>
            </a:r>
            <a:r>
              <a:rPr lang="en-GB" sz="1000" dirty="0" smtClean="0">
                <a:latin typeface="Arial" pitchFamily="34" charset="0"/>
                <a:cs typeface="Arial" pitchFamily="34" charset="0"/>
              </a:rPr>
              <a:t>; 5</a:t>
            </a:r>
            <a:r>
              <a:rPr lang="en-GB" sz="1000" dirty="0">
                <a:latin typeface="Arial" pitchFamily="34" charset="0"/>
                <a:cs typeface="Arial" pitchFamily="34" charset="0"/>
              </a:rPr>
              <a:t>. Mohty M et al. </a:t>
            </a:r>
            <a:r>
              <a:rPr lang="en-GB" sz="1000" i="1" dirty="0">
                <a:latin typeface="Arial" pitchFamily="34" charset="0"/>
                <a:cs typeface="Arial" pitchFamily="34" charset="0"/>
              </a:rPr>
              <a:t>Bone Marrow Transplant </a:t>
            </a:r>
            <a:r>
              <a:rPr lang="en-GB" sz="1000" dirty="0" smtClean="0">
                <a:latin typeface="Arial" pitchFamily="34" charset="0"/>
                <a:cs typeface="Arial" pitchFamily="34" charset="0"/>
              </a:rPr>
              <a:t>2015;50:781–9; 6. </a:t>
            </a:r>
            <a:r>
              <a:rPr lang="en-GB" dirty="0" err="1"/>
              <a:t>Mohty</a:t>
            </a:r>
            <a:r>
              <a:rPr lang="en-GB" dirty="0"/>
              <a:t> M et al. </a:t>
            </a:r>
            <a:r>
              <a:rPr lang="en-GB" i="1" dirty="0"/>
              <a:t>Bone Marrow Transplant </a:t>
            </a:r>
            <a:r>
              <a:rPr lang="en-GB" dirty="0" smtClean="0"/>
              <a:t>2016;51:906–12</a:t>
            </a:r>
            <a:endParaRPr lang="en-GB" dirty="0"/>
          </a:p>
        </p:txBody>
      </p:sp>
      <p:sp>
        <p:nvSpPr>
          <p:cNvPr id="2" name="Text Placeholder 1"/>
          <p:cNvSpPr>
            <a:spLocks noGrp="1"/>
          </p:cNvSpPr>
          <p:nvPr>
            <p:ph type="body" sz="quarter" idx="11"/>
          </p:nvPr>
        </p:nvSpPr>
        <p:spPr/>
        <p:txBody>
          <a:bodyPr/>
          <a:lstStyle/>
          <a:p>
            <a:r>
              <a:rPr lang="en-GB" dirty="0"/>
              <a:t>HSCT, haematopoietic stem cell transplant; VOD, </a:t>
            </a:r>
            <a:r>
              <a:rPr lang="en-GB" dirty="0" err="1"/>
              <a:t>veno</a:t>
            </a:r>
            <a:r>
              <a:rPr lang="en-GB" dirty="0"/>
              <a:t>-occlusive </a:t>
            </a:r>
            <a:r>
              <a:rPr lang="en-GB" dirty="0" smtClean="0"/>
              <a:t>disease</a:t>
            </a:r>
            <a:endParaRPr lang="en-GB" dirty="0"/>
          </a:p>
        </p:txBody>
      </p:sp>
    </p:spTree>
    <p:extLst>
      <p:ext uri="{BB962C8B-B14F-4D97-AF65-F5344CB8AC3E}">
        <p14:creationId xmlns:p14="http://schemas.microsoft.com/office/powerpoint/2010/main" val="2296613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GB" dirty="0"/>
              <a:t>Conventional VOD severity classification</a:t>
            </a:r>
          </a:p>
        </p:txBody>
      </p:sp>
      <p:sp>
        <p:nvSpPr>
          <p:cNvPr id="41986" name="Content Placeholder 2"/>
          <p:cNvSpPr>
            <a:spLocks noGrp="1"/>
          </p:cNvSpPr>
          <p:nvPr>
            <p:ph idx="1"/>
          </p:nvPr>
        </p:nvSpPr>
        <p:spPr/>
        <p:txBody>
          <a:bodyPr>
            <a:normAutofit/>
          </a:bodyPr>
          <a:lstStyle/>
          <a:p>
            <a:r>
              <a:rPr lang="en-GB" sz="2200" dirty="0"/>
              <a:t>VOD presents with a wide spectrum of severity and </a:t>
            </a:r>
            <a:r>
              <a:rPr lang="en-GB" sz="2200" dirty="0" smtClean="0"/>
              <a:t>was traditionally categorised </a:t>
            </a:r>
            <a:r>
              <a:rPr lang="en-GB" sz="2200" dirty="0"/>
              <a:t>as mild, moderate or severe</a:t>
            </a:r>
            <a:r>
              <a:rPr lang="en-GB" sz="2200" baseline="30000" dirty="0"/>
              <a:t>1,2</a:t>
            </a:r>
            <a:endParaRPr lang="en-GB" sz="2200" dirty="0"/>
          </a:p>
          <a:p>
            <a:endParaRPr lang="en-GB" sz="2200" dirty="0"/>
          </a:p>
          <a:p>
            <a:endParaRPr lang="en-GB" sz="2200" dirty="0"/>
          </a:p>
          <a:p>
            <a:endParaRPr lang="en-GB" sz="2200" dirty="0"/>
          </a:p>
          <a:p>
            <a:endParaRPr lang="en-GB" sz="2200" dirty="0"/>
          </a:p>
          <a:p>
            <a:endParaRPr lang="en-GB" sz="2200" dirty="0"/>
          </a:p>
          <a:p>
            <a:endParaRPr lang="en-GB" sz="2200" dirty="0"/>
          </a:p>
          <a:p>
            <a:endParaRPr lang="en-GB" sz="2200" dirty="0"/>
          </a:p>
          <a:p>
            <a:r>
              <a:rPr lang="en-GB" sz="2200" dirty="0"/>
              <a:t>This classification was a retrospective definition that depended on the </a:t>
            </a:r>
            <a:r>
              <a:rPr lang="en-GB" sz="2200" dirty="0" smtClean="0"/>
              <a:t>clinical </a:t>
            </a:r>
            <a:r>
              <a:rPr lang="en-GB" sz="2200" dirty="0"/>
              <a:t>course, and was therefore useful for clinical research but not helpful for clinical management decisions in real time</a:t>
            </a:r>
            <a:r>
              <a:rPr lang="en-GB" sz="2200" baseline="30000" dirty="0"/>
              <a:t>1</a:t>
            </a:r>
          </a:p>
        </p:txBody>
      </p:sp>
      <p:sp>
        <p:nvSpPr>
          <p:cNvPr id="5" name="Text Placeholder 4"/>
          <p:cNvSpPr>
            <a:spLocks noGrp="1"/>
          </p:cNvSpPr>
          <p:nvPr>
            <p:ph type="body" sz="quarter" idx="10"/>
          </p:nvPr>
        </p:nvSpPr>
        <p:spPr>
          <a:xfrm>
            <a:off x="98778" y="6538230"/>
            <a:ext cx="7296151" cy="246221"/>
          </a:xfrm>
        </p:spPr>
        <p:txBody>
          <a:bodyPr anchor="b" anchorCtr="0">
            <a:spAutoFit/>
          </a:bodyPr>
          <a:lstStyle/>
          <a:p>
            <a:pPr marL="0" indent="0">
              <a:buNone/>
            </a:pPr>
            <a:r>
              <a:rPr lang="en-GB" sz="1000" dirty="0" smtClean="0">
                <a:latin typeface="Arial" pitchFamily="34" charset="0"/>
                <a:cs typeface="Arial" pitchFamily="34" charset="0"/>
              </a:rPr>
              <a:t>1</a:t>
            </a:r>
            <a:r>
              <a:rPr lang="en-GB" sz="1000" dirty="0">
                <a:latin typeface="Arial" pitchFamily="34" charset="0"/>
                <a:cs typeface="Arial" pitchFamily="34" charset="0"/>
              </a:rPr>
              <a:t>. </a:t>
            </a:r>
            <a:r>
              <a:rPr lang="en-GB" sz="1000" dirty="0" err="1">
                <a:latin typeface="Arial" pitchFamily="34" charset="0"/>
                <a:cs typeface="Arial" pitchFamily="34" charset="0"/>
              </a:rPr>
              <a:t>DeLeve</a:t>
            </a:r>
            <a:r>
              <a:rPr lang="en-GB" sz="1000" dirty="0">
                <a:latin typeface="Arial" pitchFamily="34" charset="0"/>
                <a:cs typeface="Arial" pitchFamily="34" charset="0"/>
              </a:rPr>
              <a:t> LD et al. </a:t>
            </a:r>
            <a:r>
              <a:rPr lang="en-GB" sz="1000" i="1" dirty="0">
                <a:latin typeface="Arial" pitchFamily="34" charset="0"/>
                <a:cs typeface="Arial" pitchFamily="34" charset="0"/>
              </a:rPr>
              <a:t>Hepatology</a:t>
            </a:r>
            <a:r>
              <a:rPr lang="en-GB" sz="1000" dirty="0">
                <a:latin typeface="Arial" pitchFamily="34" charset="0"/>
                <a:cs typeface="Arial" pitchFamily="34" charset="0"/>
              </a:rPr>
              <a:t> 2009;49:1729–64; 2. McDonald GB et al. </a:t>
            </a:r>
            <a:r>
              <a:rPr lang="en-GB" sz="1000" i="1" dirty="0">
                <a:latin typeface="Arial" pitchFamily="34" charset="0"/>
                <a:cs typeface="Arial" pitchFamily="34" charset="0"/>
              </a:rPr>
              <a:t>Ann Intern Med </a:t>
            </a:r>
            <a:r>
              <a:rPr lang="en-GB" sz="1000" dirty="0">
                <a:latin typeface="Arial" pitchFamily="34" charset="0"/>
                <a:cs typeface="Arial" pitchFamily="34" charset="0"/>
              </a:rPr>
              <a:t>1993;118:255–67</a:t>
            </a:r>
          </a:p>
        </p:txBody>
      </p:sp>
      <p:sp>
        <p:nvSpPr>
          <p:cNvPr id="2" name="Text Placeholder 1"/>
          <p:cNvSpPr>
            <a:spLocks noGrp="1"/>
          </p:cNvSpPr>
          <p:nvPr>
            <p:ph type="body" sz="quarter" idx="11"/>
          </p:nvPr>
        </p:nvSpPr>
        <p:spPr/>
        <p:txBody>
          <a:bodyPr/>
          <a:lstStyle/>
          <a:p>
            <a:r>
              <a:rPr lang="en-GB" dirty="0"/>
              <a:t>HSCT, haematopoietic stem cell transplant; VOD, </a:t>
            </a:r>
            <a:r>
              <a:rPr lang="en-GB" dirty="0" err="1"/>
              <a:t>veno</a:t>
            </a:r>
            <a:r>
              <a:rPr lang="en-GB" dirty="0"/>
              <a:t>-occlusive </a:t>
            </a:r>
            <a:r>
              <a:rPr lang="en-GB" dirty="0" smtClean="0"/>
              <a:t>disease</a:t>
            </a:r>
            <a:endParaRPr lang="en-GB" dirty="0"/>
          </a:p>
        </p:txBody>
      </p:sp>
      <p:graphicFrame>
        <p:nvGraphicFramePr>
          <p:cNvPr id="11" name="Content Placeholder 3"/>
          <p:cNvGraphicFramePr>
            <a:graphicFrameLocks/>
          </p:cNvGraphicFramePr>
          <p:nvPr>
            <p:extLst>
              <p:ext uri="{D42A27DB-BD31-4B8C-83A1-F6EECF244321}">
                <p14:modId xmlns:p14="http://schemas.microsoft.com/office/powerpoint/2010/main" val="1027708711"/>
              </p:ext>
            </p:extLst>
          </p:nvPr>
        </p:nvGraphicFramePr>
        <p:xfrm>
          <a:off x="1938000" y="2177891"/>
          <a:ext cx="8316000" cy="2268592"/>
        </p:xfrm>
        <a:graphic>
          <a:graphicData uri="http://schemas.openxmlformats.org/drawingml/2006/table">
            <a:tbl>
              <a:tblPr firstRow="1" bandRow="1">
                <a:tableStyleId>{5C22544A-7EE6-4342-B048-85BDC9FD1C3A}</a:tableStyleId>
              </a:tblPr>
              <a:tblGrid>
                <a:gridCol w="2160000">
                  <a:extLst>
                    <a:ext uri="{9D8B030D-6E8A-4147-A177-3AD203B41FA5}">
                      <a16:colId xmlns="" xmlns:a16="http://schemas.microsoft.com/office/drawing/2014/main" val="20000"/>
                    </a:ext>
                  </a:extLst>
                </a:gridCol>
                <a:gridCol w="6156000">
                  <a:extLst>
                    <a:ext uri="{9D8B030D-6E8A-4147-A177-3AD203B41FA5}">
                      <a16:colId xmlns="" xmlns:a16="http://schemas.microsoft.com/office/drawing/2014/main" val="20001"/>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Severity of VOD</a:t>
                      </a:r>
                      <a:endParaRPr kumimoji="0" lang="en-GB" sz="1400" b="1" i="0" u="none" strike="noStrike" cap="none" normalizeH="0" baseline="0" dirty="0">
                        <a:ln>
                          <a:noFill/>
                        </a:ln>
                        <a:solidFill>
                          <a:schemeClr val="accent5"/>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Symptoms</a:t>
                      </a:r>
                      <a:endParaRPr kumimoji="0" lang="en-GB" sz="1400" b="1" i="0" u="none" strike="noStrike" cap="none" normalizeH="0" baseline="0" dirty="0">
                        <a:ln>
                          <a:noFill/>
                        </a:ln>
                        <a:solidFill>
                          <a:schemeClr val="accent5"/>
                        </a:solidFill>
                        <a:effectLst/>
                        <a:latin typeface="Arial" pitchFamily="34" charset="0"/>
                        <a:cs typeface="Arial" pitchFamily="34" charset="0"/>
                      </a:endParaRPr>
                    </a:p>
                  </a:txBody>
                  <a:tcPr anchor="ctr" horzOverflow="overflow"/>
                </a:tc>
                <a:extLst>
                  <a:ext uri="{0D108BD9-81ED-4DB2-BD59-A6C34878D82A}">
                    <a16:rowId xmlns="" xmlns:a16="http://schemas.microsoft.com/office/drawing/2014/main" val="10000"/>
                  </a:ext>
                </a:extLst>
              </a:tr>
              <a:tr h="279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Mild</a:t>
                      </a:r>
                      <a:endParaRPr kumimoji="0" lang="en-GB" sz="1400" b="0" i="0" u="none" strike="noStrike" cap="none" normalizeH="0" baseline="0" dirty="0">
                        <a:ln>
                          <a:noFill/>
                        </a:ln>
                        <a:solidFill>
                          <a:schemeClr val="accent5"/>
                        </a:solidFill>
                        <a:effectLst/>
                        <a:latin typeface="Arial" pitchFamily="34" charset="0"/>
                        <a:cs typeface="Arial" pitchFamily="34" charset="0"/>
                      </a:endParaRPr>
                    </a:p>
                  </a:txBody>
                  <a:tcPr anchor="ctr" horzOverflow="overflow"/>
                </a:tc>
                <a:tc>
                  <a:txBody>
                    <a:bodyPr/>
                    <a:lstStyle/>
                    <a:p>
                      <a:pPr marL="180975" marR="0" lvl="0" indent="-180975" algn="l" defTabSz="914400" rtl="0" eaLnBrk="1" fontAlgn="base" latinLnBrk="0" hangingPunct="1">
                        <a:lnSpc>
                          <a:spcPct val="100000"/>
                        </a:lnSpc>
                        <a:spcBef>
                          <a:spcPct val="0"/>
                        </a:spcBef>
                        <a:spcAft>
                          <a:spcPct val="0"/>
                        </a:spcAft>
                        <a:buClrTx/>
                        <a:buSzTx/>
                        <a:buFontTx/>
                        <a:buChar char="•"/>
                        <a:tabLst/>
                      </a:pPr>
                      <a:r>
                        <a:rPr kumimoji="0" lang="en-GB" sz="1400" u="none" strike="noStrike" cap="none" normalizeH="0" baseline="0" dirty="0">
                          <a:ln>
                            <a:noFill/>
                          </a:ln>
                          <a:effectLst/>
                        </a:rPr>
                        <a:t>Self-limiting</a:t>
                      </a:r>
                    </a:p>
                    <a:p>
                      <a:pPr marL="180975" marR="0" lvl="0" indent="-180975" algn="l" defTabSz="914400" rtl="0" eaLnBrk="1" fontAlgn="base" latinLnBrk="0" hangingPunct="1">
                        <a:lnSpc>
                          <a:spcPct val="100000"/>
                        </a:lnSpc>
                        <a:spcBef>
                          <a:spcPct val="0"/>
                        </a:spcBef>
                        <a:spcAft>
                          <a:spcPct val="0"/>
                        </a:spcAft>
                        <a:buClrTx/>
                        <a:buSzTx/>
                        <a:buFontTx/>
                        <a:buChar char="•"/>
                        <a:tabLst/>
                      </a:pPr>
                      <a:r>
                        <a:rPr kumimoji="0" lang="en-GB" sz="1400" u="none" strike="noStrike" cap="none" normalizeH="0" baseline="0" dirty="0">
                          <a:ln>
                            <a:noFill/>
                          </a:ln>
                          <a:effectLst/>
                        </a:rPr>
                        <a:t>No treatment required</a:t>
                      </a:r>
                      <a:endParaRPr kumimoji="0" lang="en-GB" sz="1400" b="0" i="0" u="none" strike="noStrike" cap="none" normalizeH="0" baseline="0" dirty="0">
                        <a:ln>
                          <a:noFill/>
                        </a:ln>
                        <a:solidFill>
                          <a:schemeClr val="accent5"/>
                        </a:solidFill>
                        <a:effectLst/>
                        <a:latin typeface="Arial" pitchFamily="34" charset="0"/>
                        <a:cs typeface="Arial" pitchFamily="34" charset="0"/>
                      </a:endParaRPr>
                    </a:p>
                  </a:txBody>
                  <a:tcPr anchor="ctr" horzOverflow="overflow"/>
                </a:tc>
                <a:extLst>
                  <a:ext uri="{0D108BD9-81ED-4DB2-BD59-A6C34878D82A}">
                    <a16:rowId xmlns="" xmlns:a16="http://schemas.microsoft.com/office/drawing/2014/main" val="10001"/>
                  </a:ext>
                </a:extLst>
              </a:tr>
              <a:tr h="600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Moderate</a:t>
                      </a:r>
                      <a:endParaRPr kumimoji="0" lang="en-GB" sz="1400" b="0" i="0" u="none" strike="noStrike" cap="none" normalizeH="0" baseline="0" dirty="0">
                        <a:ln>
                          <a:noFill/>
                        </a:ln>
                        <a:solidFill>
                          <a:schemeClr val="accent5"/>
                        </a:solidFill>
                        <a:effectLst/>
                        <a:latin typeface="Arial" pitchFamily="34" charset="0"/>
                        <a:cs typeface="Arial" pitchFamily="34" charset="0"/>
                      </a:endParaRPr>
                    </a:p>
                  </a:txBody>
                  <a:tcPr anchor="ctr" horzOverflow="overflow"/>
                </a:tc>
                <a:tc>
                  <a:txBody>
                    <a:bodyPr/>
                    <a:lstStyle/>
                    <a:p>
                      <a:pPr marL="180975" marR="0" lvl="0" indent="-180975" algn="l" defTabSz="914400" rtl="0" eaLnBrk="1" fontAlgn="base" latinLnBrk="0" hangingPunct="1">
                        <a:lnSpc>
                          <a:spcPct val="100000"/>
                        </a:lnSpc>
                        <a:spcBef>
                          <a:spcPct val="0"/>
                        </a:spcBef>
                        <a:spcAft>
                          <a:spcPct val="0"/>
                        </a:spcAft>
                        <a:buClrTx/>
                        <a:buSzTx/>
                        <a:buFontTx/>
                        <a:buChar char="•"/>
                        <a:tabLst/>
                      </a:pPr>
                      <a:r>
                        <a:rPr kumimoji="0" lang="en-GB" sz="1400" u="none" strike="noStrike" cap="none" normalizeH="0" baseline="0" dirty="0">
                          <a:ln>
                            <a:noFill/>
                          </a:ln>
                          <a:effectLst/>
                        </a:rPr>
                        <a:t>Evidence of liver injury</a:t>
                      </a:r>
                    </a:p>
                    <a:p>
                      <a:pPr marL="180975" marR="0" lvl="0" indent="-180975" algn="l" defTabSz="914400" rtl="0" eaLnBrk="1" fontAlgn="base" latinLnBrk="0" hangingPunct="1">
                        <a:lnSpc>
                          <a:spcPct val="100000"/>
                        </a:lnSpc>
                        <a:spcBef>
                          <a:spcPct val="0"/>
                        </a:spcBef>
                        <a:spcAft>
                          <a:spcPct val="0"/>
                        </a:spcAft>
                        <a:buClrTx/>
                        <a:buSzTx/>
                        <a:buFontTx/>
                        <a:buChar char="•"/>
                        <a:tabLst/>
                      </a:pPr>
                      <a:r>
                        <a:rPr kumimoji="0" lang="en-GB" sz="1400" u="none" strike="noStrike" cap="none" normalizeH="0" baseline="0" dirty="0">
                          <a:ln>
                            <a:noFill/>
                          </a:ln>
                          <a:effectLst/>
                        </a:rPr>
                        <a:t>Requires treatment (pain medication, diuretics and other supportive care)</a:t>
                      </a:r>
                    </a:p>
                    <a:p>
                      <a:pPr marL="180975" marR="0" lvl="0" indent="-180975" algn="l" defTabSz="914400" rtl="0" eaLnBrk="1" fontAlgn="base" latinLnBrk="0" hangingPunct="1">
                        <a:lnSpc>
                          <a:spcPct val="100000"/>
                        </a:lnSpc>
                        <a:spcBef>
                          <a:spcPct val="0"/>
                        </a:spcBef>
                        <a:spcAft>
                          <a:spcPct val="0"/>
                        </a:spcAft>
                        <a:buClrTx/>
                        <a:buSzTx/>
                        <a:buFontTx/>
                        <a:buChar char="•"/>
                        <a:tabLst/>
                      </a:pPr>
                      <a:r>
                        <a:rPr kumimoji="0" lang="en-GB" sz="1400" u="none" strike="noStrike" cap="none" normalizeH="0" baseline="0" dirty="0">
                          <a:ln>
                            <a:noFill/>
                          </a:ln>
                          <a:effectLst/>
                        </a:rPr>
                        <a:t>Patients usually recover completely</a:t>
                      </a:r>
                      <a:endParaRPr kumimoji="0" lang="en-GB" sz="1400" b="0" i="0" u="none" strike="noStrike" cap="none" normalizeH="0" baseline="0" dirty="0">
                        <a:ln>
                          <a:noFill/>
                        </a:ln>
                        <a:solidFill>
                          <a:schemeClr val="accent5"/>
                        </a:solidFill>
                        <a:effectLst/>
                        <a:latin typeface="Arial" pitchFamily="34" charset="0"/>
                        <a:cs typeface="Arial" pitchFamily="34" charset="0"/>
                      </a:endParaRPr>
                    </a:p>
                  </a:txBody>
                  <a:tcPr anchor="ctr" horzOverflow="overflow"/>
                </a:tc>
                <a:extLst>
                  <a:ext uri="{0D108BD9-81ED-4DB2-BD59-A6C34878D82A}">
                    <a16:rowId xmlns="" xmlns:a16="http://schemas.microsoft.com/office/drawing/2014/main" val="10002"/>
                  </a:ext>
                </a:extLst>
              </a:tr>
              <a:tr h="6480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Severe</a:t>
                      </a:r>
                      <a:endParaRPr kumimoji="0" lang="en-GB" sz="1400" b="0" i="0" u="none" strike="noStrike" cap="none" normalizeH="0" baseline="0" dirty="0">
                        <a:ln>
                          <a:noFill/>
                        </a:ln>
                        <a:solidFill>
                          <a:schemeClr val="accent5"/>
                        </a:solidFill>
                        <a:effectLst/>
                        <a:latin typeface="Arial" pitchFamily="34" charset="0"/>
                        <a:cs typeface="Arial" pitchFamily="34" charset="0"/>
                      </a:endParaRPr>
                    </a:p>
                  </a:txBody>
                  <a:tcPr anchor="ctr" horzOverflow="overflow"/>
                </a:tc>
                <a:tc>
                  <a:txBody>
                    <a:bodyPr/>
                    <a:lstStyle/>
                    <a:p>
                      <a:pPr marL="180975" marR="0" lvl="0" indent="-180975" algn="l" defTabSz="914400" rtl="0" eaLnBrk="1" fontAlgn="base" latinLnBrk="0" hangingPunct="1">
                        <a:lnSpc>
                          <a:spcPct val="100000"/>
                        </a:lnSpc>
                        <a:spcBef>
                          <a:spcPct val="0"/>
                        </a:spcBef>
                        <a:spcAft>
                          <a:spcPct val="0"/>
                        </a:spcAft>
                        <a:buClrTx/>
                        <a:buSzTx/>
                        <a:buFontTx/>
                        <a:buChar char="•"/>
                        <a:tabLst/>
                      </a:pPr>
                      <a:r>
                        <a:rPr kumimoji="0" lang="en-GB" sz="1400" u="none" strike="noStrike" cap="none" normalizeH="0" baseline="0" dirty="0">
                          <a:ln>
                            <a:noFill/>
                          </a:ln>
                          <a:effectLst/>
                        </a:rPr>
                        <a:t>Unresolved symptoms or death before 100 days post-HSCT</a:t>
                      </a:r>
                    </a:p>
                    <a:p>
                      <a:pPr marL="180975" marR="0" lvl="0" indent="-180975" algn="l" defTabSz="914400" rtl="0" eaLnBrk="1" fontAlgn="base" latinLnBrk="0" hangingPunct="1">
                        <a:lnSpc>
                          <a:spcPct val="100000"/>
                        </a:lnSpc>
                        <a:spcBef>
                          <a:spcPct val="0"/>
                        </a:spcBef>
                        <a:spcAft>
                          <a:spcPct val="0"/>
                        </a:spcAft>
                        <a:buClrTx/>
                        <a:buSzTx/>
                        <a:buFontTx/>
                        <a:buChar char="•"/>
                        <a:tabLst/>
                      </a:pPr>
                      <a:r>
                        <a:rPr kumimoji="0" lang="en-GB" sz="1400" u="none" strike="noStrike" cap="none" normalizeH="0" baseline="0" dirty="0">
                          <a:ln>
                            <a:noFill/>
                          </a:ln>
                          <a:effectLst/>
                        </a:rPr>
                        <a:t>Multi-organ failure, severe hyperbilirubinaemia with rapid weight gain</a:t>
                      </a:r>
                      <a:endParaRPr kumimoji="0" lang="en-GB" sz="1400" b="0" i="0" u="none" strike="noStrike" cap="none" normalizeH="0" baseline="30000" dirty="0">
                        <a:ln>
                          <a:noFill/>
                        </a:ln>
                        <a:solidFill>
                          <a:schemeClr val="accent5"/>
                        </a:solidFill>
                        <a:effectLst/>
                        <a:latin typeface="Arial" pitchFamily="34" charset="0"/>
                        <a:cs typeface="Arial" pitchFamily="34" charset="0"/>
                      </a:endParaRPr>
                    </a:p>
                  </a:txBody>
                  <a:tcPr anchor="ctr" horzOverflow="overflow"/>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471797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GB" smtClean="0"/>
              <a:t>Contents</a:t>
            </a:r>
            <a:endParaRPr lang="en-GB" dirty="0"/>
          </a:p>
        </p:txBody>
      </p:sp>
      <p:sp>
        <p:nvSpPr>
          <p:cNvPr id="21" name="Content Placeholder 20"/>
          <p:cNvSpPr>
            <a:spLocks noGrp="1"/>
          </p:cNvSpPr>
          <p:nvPr>
            <p:ph idx="1"/>
          </p:nvPr>
        </p:nvSpPr>
        <p:spPr/>
        <p:txBody>
          <a:bodyPr/>
          <a:lstStyle/>
          <a:p>
            <a:r>
              <a:rPr lang="en-GB" dirty="0" smtClean="0"/>
              <a:t>Module 1: Haematopoietic stem cell transplantation</a:t>
            </a:r>
          </a:p>
          <a:p>
            <a:endParaRPr lang="en-GB" dirty="0" smtClean="0"/>
          </a:p>
          <a:p>
            <a:r>
              <a:rPr lang="en-GB" dirty="0" smtClean="0"/>
              <a:t>Module 2: Pathophysiology of VOD</a:t>
            </a:r>
          </a:p>
          <a:p>
            <a:endParaRPr lang="en-GB" dirty="0" smtClean="0"/>
          </a:p>
          <a:p>
            <a:r>
              <a:rPr lang="en-GB" dirty="0" smtClean="0"/>
              <a:t>Module 3: Diagnosis of VOD</a:t>
            </a:r>
          </a:p>
          <a:p>
            <a:endParaRPr lang="en-GB" dirty="0" smtClean="0"/>
          </a:p>
          <a:p>
            <a:r>
              <a:rPr lang="en-GB" dirty="0" smtClean="0"/>
              <a:t>Module 4: Assessment and management of VOD</a:t>
            </a:r>
          </a:p>
          <a:p>
            <a:endParaRPr lang="en-GB" dirty="0" smtClean="0"/>
          </a:p>
          <a:p>
            <a:r>
              <a:rPr lang="en-GB" dirty="0" smtClean="0"/>
              <a:t>Module 5: VOD case studies</a:t>
            </a:r>
          </a:p>
          <a:p>
            <a:endParaRPr lang="en-GB" dirty="0" smtClean="0"/>
          </a:p>
          <a:p>
            <a:endParaRPr lang="en-GB" dirty="0" smtClean="0"/>
          </a:p>
          <a:p>
            <a:endParaRPr lang="en-GB" dirty="0"/>
          </a:p>
        </p:txBody>
      </p:sp>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354826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p:cNvCxnSpPr>
            <a:cxnSpLocks/>
            <a:endCxn id="8" idx="1"/>
          </p:cNvCxnSpPr>
          <p:nvPr/>
        </p:nvCxnSpPr>
        <p:spPr>
          <a:xfrm>
            <a:off x="4427427" y="3512017"/>
            <a:ext cx="1183233" cy="440835"/>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sp>
        <p:nvSpPr>
          <p:cNvPr id="38" name="Rectangle: Rounded Corners 37"/>
          <p:cNvSpPr/>
          <p:nvPr/>
        </p:nvSpPr>
        <p:spPr>
          <a:xfrm>
            <a:off x="983759" y="3243751"/>
            <a:ext cx="3440649" cy="400110"/>
          </a:xfrm>
          <a:prstGeom prst="roundRect">
            <a:avLst>
              <a:gd name="adj" fmla="val 16667"/>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b="1" i="1">
                <a:solidFill>
                  <a:schemeClr val="tx1"/>
                </a:solidFill>
                <a:latin typeface="Arial" panose="020B0604020202020204" pitchFamily="34" charset="0"/>
                <a:cs typeface="Arial" panose="020B0604020202020204" pitchFamily="34" charset="0"/>
              </a:rPr>
              <a:t>Why the new criteria now?</a:t>
            </a:r>
            <a:endParaRPr lang="en-GB" sz="2000" b="1" i="1" dirty="0">
              <a:solidFill>
                <a:schemeClr val="tx1"/>
              </a:solidFill>
              <a:latin typeface="Arial" panose="020B0604020202020204" pitchFamily="34" charset="0"/>
              <a:cs typeface="Arial" panose="020B0604020202020204" pitchFamily="34" charset="0"/>
            </a:endParaRPr>
          </a:p>
        </p:txBody>
      </p:sp>
      <p:sp>
        <p:nvSpPr>
          <p:cNvPr id="23" name="Rectangle: Rounded Corners 22"/>
          <p:cNvSpPr/>
          <p:nvPr/>
        </p:nvSpPr>
        <p:spPr>
          <a:xfrm>
            <a:off x="905520" y="1346200"/>
            <a:ext cx="2711696"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a:solidFill>
                  <a:schemeClr val="tx1"/>
                </a:solidFill>
                <a:latin typeface="Arial" panose="020B0604020202020204" pitchFamily="34" charset="0"/>
                <a:cs typeface="Arial" panose="020B0604020202020204" pitchFamily="34" charset="0"/>
              </a:rPr>
              <a:t>Current criteria </a:t>
            </a:r>
            <a:br>
              <a:rPr lang="en-GB" sz="2000">
                <a:solidFill>
                  <a:schemeClr val="tx1"/>
                </a:solidFill>
                <a:latin typeface="Arial" panose="020B0604020202020204" pitchFamily="34" charset="0"/>
                <a:cs typeface="Arial" panose="020B0604020202020204" pitchFamily="34" charset="0"/>
              </a:rPr>
            </a:br>
            <a:r>
              <a:rPr lang="en-GB" sz="2000">
                <a:solidFill>
                  <a:schemeClr val="tx1"/>
                </a:solidFill>
                <a:latin typeface="Arial" panose="020B0604020202020204" pitchFamily="34" charset="0"/>
                <a:cs typeface="Arial" panose="020B0604020202020204" pitchFamily="34" charset="0"/>
              </a:rPr>
              <a:t>lack sensitivity </a:t>
            </a:r>
            <a:br>
              <a:rPr lang="en-GB" sz="2000">
                <a:solidFill>
                  <a:schemeClr val="tx1"/>
                </a:solidFill>
                <a:latin typeface="Arial" panose="020B0604020202020204" pitchFamily="34" charset="0"/>
                <a:cs typeface="Arial" panose="020B0604020202020204" pitchFamily="34" charset="0"/>
              </a:rPr>
            </a:br>
            <a:r>
              <a:rPr lang="en-GB" sz="2000">
                <a:solidFill>
                  <a:schemeClr val="tx1"/>
                </a:solidFill>
                <a:latin typeface="Arial" panose="020B0604020202020204" pitchFamily="34" charset="0"/>
                <a:cs typeface="Arial" panose="020B0604020202020204" pitchFamily="34" charset="0"/>
              </a:rPr>
              <a:t>and specificity</a:t>
            </a:r>
            <a:endParaRPr lang="en-GB" sz="2000"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GB" dirty="0"/>
              <a:t>Rationale for revised diagnosis and severity grading </a:t>
            </a:r>
            <a:r>
              <a:rPr lang="en-GB" dirty="0" smtClean="0"/>
              <a:t/>
            </a:r>
            <a:br>
              <a:rPr lang="en-GB" dirty="0" smtClean="0"/>
            </a:br>
            <a:r>
              <a:rPr lang="en-GB" dirty="0" smtClean="0"/>
              <a:t>for VOD in adults</a:t>
            </a:r>
            <a:endParaRPr lang="en-GB" dirty="0"/>
          </a:p>
        </p:txBody>
      </p:sp>
      <p:sp>
        <p:nvSpPr>
          <p:cNvPr id="9" name="Text Placeholder 8"/>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13" name="Text Placeholder 12"/>
          <p:cNvSpPr>
            <a:spLocks noGrp="1"/>
          </p:cNvSpPr>
          <p:nvPr>
            <p:ph type="body" sz="quarter" idx="11"/>
          </p:nvPr>
        </p:nvSpPr>
        <p:spPr/>
        <p:txBody>
          <a:bodyPr/>
          <a:lstStyle/>
          <a:p>
            <a:r>
              <a:rPr lang="en-GB" dirty="0"/>
              <a:t>VOD, </a:t>
            </a:r>
            <a:r>
              <a:rPr lang="en-GB" dirty="0" err="1"/>
              <a:t>veno</a:t>
            </a:r>
            <a:r>
              <a:rPr lang="en-GB" dirty="0"/>
              <a:t>-occlusive </a:t>
            </a:r>
            <a:r>
              <a:rPr lang="en-GB" dirty="0" smtClean="0"/>
              <a:t>disease</a:t>
            </a:r>
            <a:endParaRPr lang="en-GB" dirty="0"/>
          </a:p>
        </p:txBody>
      </p:sp>
      <p:sp>
        <p:nvSpPr>
          <p:cNvPr id="5" name="TextBox 4"/>
          <p:cNvSpPr txBox="1"/>
          <p:nvPr/>
        </p:nvSpPr>
        <p:spPr>
          <a:xfrm>
            <a:off x="5610660" y="3421248"/>
            <a:ext cx="4912110"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1600" dirty="0">
                <a:solidFill>
                  <a:schemeClr val="tx1"/>
                </a:solidFill>
                <a:latin typeface="Arial" panose="020B0604020202020204" pitchFamily="34" charset="0"/>
                <a:cs typeface="Arial" panose="020B0604020202020204" pitchFamily="34" charset="0"/>
              </a:rPr>
              <a:t>Changes in patient profile (risk factors)</a:t>
            </a:r>
          </a:p>
        </p:txBody>
      </p:sp>
      <p:sp>
        <p:nvSpPr>
          <p:cNvPr id="6" name="TextBox 5"/>
          <p:cNvSpPr txBox="1"/>
          <p:nvPr/>
        </p:nvSpPr>
        <p:spPr>
          <a:xfrm>
            <a:off x="5610660" y="2696594"/>
            <a:ext cx="4226432"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1600" dirty="0">
                <a:solidFill>
                  <a:schemeClr val="tx1"/>
                </a:solidFill>
                <a:latin typeface="Arial" panose="020B0604020202020204" pitchFamily="34" charset="0"/>
                <a:cs typeface="Arial" panose="020B0604020202020204" pitchFamily="34" charset="0"/>
              </a:rPr>
              <a:t>Advances in diagnostic techniques</a:t>
            </a:r>
          </a:p>
        </p:txBody>
      </p:sp>
      <p:sp>
        <p:nvSpPr>
          <p:cNvPr id="7" name="TextBox 6"/>
          <p:cNvSpPr txBox="1"/>
          <p:nvPr/>
        </p:nvSpPr>
        <p:spPr>
          <a:xfrm>
            <a:off x="5610660" y="3058921"/>
            <a:ext cx="5183257"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1600" dirty="0">
                <a:solidFill>
                  <a:schemeClr val="tx1"/>
                </a:solidFill>
                <a:latin typeface="Arial" panose="020B0604020202020204" pitchFamily="34" charset="0"/>
                <a:cs typeface="Arial" panose="020B0604020202020204" pitchFamily="34" charset="0"/>
              </a:rPr>
              <a:t>Availability of an effective and well-tolerated therapy</a:t>
            </a:r>
          </a:p>
        </p:txBody>
      </p:sp>
      <p:sp>
        <p:nvSpPr>
          <p:cNvPr id="8" name="TextBox 7"/>
          <p:cNvSpPr txBox="1"/>
          <p:nvPr/>
        </p:nvSpPr>
        <p:spPr>
          <a:xfrm>
            <a:off x="5610660" y="3783575"/>
            <a:ext cx="4777181"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1600" dirty="0">
                <a:solidFill>
                  <a:schemeClr val="tx1"/>
                </a:solidFill>
                <a:latin typeface="Arial" panose="020B0604020202020204" pitchFamily="34" charset="0"/>
                <a:cs typeface="Arial" panose="020B0604020202020204" pitchFamily="34" charset="0"/>
              </a:rPr>
              <a:t>Early intervention might change the prognosis</a:t>
            </a:r>
          </a:p>
        </p:txBody>
      </p:sp>
      <p:sp>
        <p:nvSpPr>
          <p:cNvPr id="27" name="Rectangle 26"/>
          <p:cNvSpPr/>
          <p:nvPr/>
        </p:nvSpPr>
        <p:spPr>
          <a:xfrm>
            <a:off x="7232335" y="1605020"/>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28" name="TextBox 27"/>
          <p:cNvSpPr txBox="1"/>
          <p:nvPr/>
        </p:nvSpPr>
        <p:spPr>
          <a:xfrm>
            <a:off x="7352377" y="1719730"/>
            <a:ext cx="891704" cy="369332"/>
          </a:xfrm>
          <a:prstGeom prst="rect">
            <a:avLst/>
          </a:prstGeom>
          <a:noFill/>
        </p:spPr>
        <p:txBody>
          <a:bodyPr wrap="square" rtlCol="0">
            <a:spAutoFit/>
          </a:bodyPr>
          <a:lstStyle/>
          <a:p>
            <a:pPr algn="ctr"/>
            <a:r>
              <a:rPr lang="en-GB" b="1" i="1" dirty="0">
                <a:solidFill>
                  <a:schemeClr val="bg1"/>
                </a:solidFill>
                <a:latin typeface="Arial" panose="020B0604020202020204" pitchFamily="34" charset="0"/>
                <a:cs typeface="Arial" panose="020B0604020202020204" pitchFamily="34" charset="0"/>
              </a:rPr>
              <a:t>AND</a:t>
            </a:r>
          </a:p>
        </p:txBody>
      </p:sp>
      <p:sp>
        <p:nvSpPr>
          <p:cNvPr id="25" name="Rectangle: Rounded Corners 24"/>
          <p:cNvSpPr/>
          <p:nvPr/>
        </p:nvSpPr>
        <p:spPr>
          <a:xfrm>
            <a:off x="8269753" y="1346200"/>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sz="2000">
                <a:solidFill>
                  <a:schemeClr val="tx1"/>
                </a:solidFill>
                <a:latin typeface="Arial" panose="020B0604020202020204" pitchFamily="34" charset="0"/>
                <a:cs typeface="Arial" panose="020B0604020202020204" pitchFamily="34" charset="0"/>
              </a:rPr>
              <a:t>Difficult to assess severity of VOD </a:t>
            </a:r>
            <a:endParaRPr lang="en-GB" sz="2000" dirty="0">
              <a:solidFill>
                <a:schemeClr val="tx1"/>
              </a:solidFill>
              <a:latin typeface="Arial" panose="020B0604020202020204" pitchFamily="34" charset="0"/>
              <a:cs typeface="Arial" panose="020B0604020202020204" pitchFamily="34" charset="0"/>
            </a:endParaRPr>
          </a:p>
        </p:txBody>
      </p:sp>
      <p:sp>
        <p:nvSpPr>
          <p:cNvPr id="26" name="Rectangle: Rounded Corners 25"/>
          <p:cNvSpPr/>
          <p:nvPr/>
        </p:nvSpPr>
        <p:spPr>
          <a:xfrm>
            <a:off x="4601445" y="1346200"/>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a:solidFill>
                  <a:schemeClr val="tx1"/>
                </a:solidFill>
                <a:latin typeface="Arial" panose="020B0604020202020204" pitchFamily="34" charset="0"/>
                <a:cs typeface="Arial" panose="020B0604020202020204" pitchFamily="34" charset="0"/>
              </a:rPr>
              <a:t>Difficult to diagnose VOD early</a:t>
            </a:r>
            <a:endParaRPr lang="en-GB" sz="2000" dirty="0">
              <a:solidFill>
                <a:schemeClr val="tx1"/>
              </a:solidFill>
              <a:latin typeface="Arial" panose="020B0604020202020204" pitchFamily="34" charset="0"/>
              <a:cs typeface="Arial" panose="020B0604020202020204" pitchFamily="34" charset="0"/>
            </a:endParaRPr>
          </a:p>
        </p:txBody>
      </p:sp>
      <p:cxnSp>
        <p:nvCxnSpPr>
          <p:cNvPr id="50" name="Straight Arrow Connector 49"/>
          <p:cNvCxnSpPr>
            <a:cxnSpLocks/>
            <a:endCxn id="6" idx="1"/>
          </p:cNvCxnSpPr>
          <p:nvPr/>
        </p:nvCxnSpPr>
        <p:spPr>
          <a:xfrm flipV="1">
            <a:off x="4427427" y="2865871"/>
            <a:ext cx="1183233" cy="501069"/>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cxnSp>
        <p:nvCxnSpPr>
          <p:cNvPr id="51" name="Straight Arrow Connector 50"/>
          <p:cNvCxnSpPr>
            <a:cxnSpLocks/>
            <a:endCxn id="7" idx="1"/>
          </p:cNvCxnSpPr>
          <p:nvPr/>
        </p:nvCxnSpPr>
        <p:spPr>
          <a:xfrm flipV="1">
            <a:off x="4427664" y="3228198"/>
            <a:ext cx="1182996" cy="186812"/>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cxnSp>
        <p:nvCxnSpPr>
          <p:cNvPr id="53" name="Straight Arrow Connector 52"/>
          <p:cNvCxnSpPr>
            <a:cxnSpLocks/>
            <a:endCxn id="5" idx="1"/>
          </p:cNvCxnSpPr>
          <p:nvPr/>
        </p:nvCxnSpPr>
        <p:spPr>
          <a:xfrm>
            <a:off x="4427664" y="3466692"/>
            <a:ext cx="1182996" cy="123833"/>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sp>
        <p:nvSpPr>
          <p:cNvPr id="56" name="Rectangle 55"/>
          <p:cNvSpPr/>
          <p:nvPr/>
        </p:nvSpPr>
        <p:spPr>
          <a:xfrm>
            <a:off x="3534767" y="4628581"/>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57" name="TextBox 56"/>
          <p:cNvSpPr txBox="1"/>
          <p:nvPr/>
        </p:nvSpPr>
        <p:spPr>
          <a:xfrm>
            <a:off x="3695341" y="4743290"/>
            <a:ext cx="810640" cy="369332"/>
          </a:xfrm>
          <a:prstGeom prst="rect">
            <a:avLst/>
          </a:prstGeom>
          <a:noFill/>
        </p:spPr>
        <p:txBody>
          <a:bodyPr wrap="square" rtlCol="0">
            <a:spAutoFit/>
          </a:bodyPr>
          <a:lstStyle/>
          <a:p>
            <a:pPr algn="ctr"/>
            <a:r>
              <a:rPr lang="en-GB" b="1" i="1" dirty="0">
                <a:solidFill>
                  <a:schemeClr val="bg1"/>
                </a:solidFill>
                <a:latin typeface="Arial" panose="020B0604020202020204" pitchFamily="34" charset="0"/>
                <a:cs typeface="Arial" panose="020B0604020202020204" pitchFamily="34" charset="0"/>
              </a:rPr>
              <a:t>BUT</a:t>
            </a:r>
          </a:p>
        </p:txBody>
      </p:sp>
      <p:sp>
        <p:nvSpPr>
          <p:cNvPr id="58" name="Rectangle: Rounded Corners 57"/>
          <p:cNvSpPr/>
          <p:nvPr/>
        </p:nvSpPr>
        <p:spPr>
          <a:xfrm>
            <a:off x="905520" y="4369761"/>
            <a:ext cx="2711696"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Old criteria encompass both adult </a:t>
            </a:r>
            <a:r>
              <a:rPr lang="en-GB" i="1" dirty="0">
                <a:solidFill>
                  <a:schemeClr val="tx1"/>
                </a:solidFill>
                <a:latin typeface="Arial" panose="020B0604020202020204" pitchFamily="34" charset="0"/>
                <a:cs typeface="Arial" panose="020B0604020202020204" pitchFamily="34" charset="0"/>
              </a:rPr>
              <a:t>and</a:t>
            </a:r>
            <a:r>
              <a:rPr lang="en-GB" dirty="0">
                <a:solidFill>
                  <a:schemeClr val="tx1"/>
                </a:solidFill>
                <a:latin typeface="Arial" panose="020B0604020202020204" pitchFamily="34" charset="0"/>
                <a:cs typeface="Arial" panose="020B0604020202020204" pitchFamily="34" charset="0"/>
              </a:rPr>
              <a:t> paediatric patients</a:t>
            </a:r>
          </a:p>
        </p:txBody>
      </p:sp>
      <p:sp>
        <p:nvSpPr>
          <p:cNvPr id="63" name="Rectangle: Rounded Corners 62"/>
          <p:cNvSpPr/>
          <p:nvPr/>
        </p:nvSpPr>
        <p:spPr>
          <a:xfrm>
            <a:off x="8279278" y="4369761"/>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Time to separate adult and </a:t>
            </a:r>
            <a:r>
              <a:rPr lang="en-GB" sz="2000" dirty="0" smtClean="0">
                <a:solidFill>
                  <a:schemeClr val="tx1"/>
                </a:solidFill>
                <a:latin typeface="Arial" panose="020B0604020202020204" pitchFamily="34" charset="0"/>
                <a:cs typeface="Arial" panose="020B0604020202020204" pitchFamily="34" charset="0"/>
              </a:rPr>
              <a:t/>
            </a:r>
            <a:br>
              <a:rPr lang="en-GB" sz="2000" dirty="0" smtClean="0">
                <a:solidFill>
                  <a:schemeClr val="tx1"/>
                </a:solidFill>
                <a:latin typeface="Arial" panose="020B0604020202020204" pitchFamily="34" charset="0"/>
                <a:cs typeface="Arial" panose="020B0604020202020204" pitchFamily="34" charset="0"/>
              </a:rPr>
            </a:br>
            <a:r>
              <a:rPr lang="en-GB" sz="2000" dirty="0" smtClean="0">
                <a:solidFill>
                  <a:schemeClr val="tx1"/>
                </a:solidFill>
                <a:latin typeface="Arial" panose="020B0604020202020204" pitchFamily="34" charset="0"/>
                <a:cs typeface="Arial" panose="020B0604020202020204" pitchFamily="34" charset="0"/>
              </a:rPr>
              <a:t>paediatric </a:t>
            </a:r>
            <a:r>
              <a:rPr lang="en-GB" sz="2000" dirty="0">
                <a:solidFill>
                  <a:schemeClr val="tx1"/>
                </a:solidFill>
                <a:latin typeface="Arial" panose="020B0604020202020204" pitchFamily="34" charset="0"/>
                <a:cs typeface="Arial" panose="020B0604020202020204" pitchFamily="34" charset="0"/>
              </a:rPr>
              <a:t>criteria</a:t>
            </a:r>
          </a:p>
        </p:txBody>
      </p:sp>
      <p:sp>
        <p:nvSpPr>
          <p:cNvPr id="64" name="Rectangle 63"/>
          <p:cNvSpPr/>
          <p:nvPr/>
        </p:nvSpPr>
        <p:spPr>
          <a:xfrm>
            <a:off x="8258130" y="4743290"/>
            <a:ext cx="1849502" cy="369332"/>
          </a:xfrm>
          <a:prstGeom prst="rect">
            <a:avLst/>
          </a:prstGeom>
        </p:spPr>
        <p:txBody>
          <a:bodyPr wrap="square">
            <a:spAutoFit/>
          </a:bodyPr>
          <a:lstStyle/>
          <a:p>
            <a:pPr lvl="0" algn="ctr"/>
            <a:endParaRPr lang="en-GB" dirty="0">
              <a:solidFill>
                <a:srgbClr val="6BA2B9"/>
              </a:solidFill>
              <a:latin typeface="Arial" panose="020B0604020202020204" pitchFamily="34" charset="0"/>
              <a:cs typeface="Arial" panose="020B0604020202020204" pitchFamily="34" charset="0"/>
            </a:endParaRPr>
          </a:p>
        </p:txBody>
      </p:sp>
      <p:grpSp>
        <p:nvGrpSpPr>
          <p:cNvPr id="71" name="Group 70"/>
          <p:cNvGrpSpPr/>
          <p:nvPr/>
        </p:nvGrpSpPr>
        <p:grpSpPr>
          <a:xfrm>
            <a:off x="7309262" y="4729957"/>
            <a:ext cx="1346466" cy="396000"/>
            <a:chOff x="1583363" y="-157185"/>
            <a:chExt cx="565563" cy="314370"/>
          </a:xfrm>
          <a:solidFill>
            <a:schemeClr val="accent1"/>
          </a:solidFill>
        </p:grpSpPr>
        <p:sp>
          <p:nvSpPr>
            <p:cNvPr id="72" name="Arrow: Right 71"/>
            <p:cNvSpPr/>
            <p:nvPr/>
          </p:nvSpPr>
          <p:spPr>
            <a:xfrm>
              <a:off x="1583363" y="-157185"/>
              <a:ext cx="565563" cy="314370"/>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73" name="Arrow: Right 4"/>
            <p:cNvSpPr txBox="1"/>
            <p:nvPr/>
          </p:nvSpPr>
          <p:spPr>
            <a:xfrm>
              <a:off x="1583363" y="-94311"/>
              <a:ext cx="471252" cy="1886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a:latin typeface="Arial" panose="020B0604020202020204" pitchFamily="34" charset="0"/>
                <a:cs typeface="Arial" panose="020B0604020202020204" pitchFamily="34" charset="0"/>
              </a:endParaRPr>
            </a:p>
          </p:txBody>
        </p:sp>
      </p:grpSp>
      <p:sp>
        <p:nvSpPr>
          <p:cNvPr id="65" name="Rectangle: Rounded Corners 64"/>
          <p:cNvSpPr/>
          <p:nvPr/>
        </p:nvSpPr>
        <p:spPr>
          <a:xfrm>
            <a:off x="4587904" y="4369761"/>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Clinical presentation differs between the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two patient populations</a:t>
            </a:r>
          </a:p>
        </p:txBody>
      </p:sp>
      <p:grpSp>
        <p:nvGrpSpPr>
          <p:cNvPr id="15" name="Group 14"/>
          <p:cNvGrpSpPr/>
          <p:nvPr/>
        </p:nvGrpSpPr>
        <p:grpSpPr>
          <a:xfrm>
            <a:off x="4449557" y="5794373"/>
            <a:ext cx="3050784" cy="489190"/>
            <a:chOff x="4570608" y="6242305"/>
            <a:chExt cx="3050784" cy="489190"/>
          </a:xfrm>
        </p:grpSpPr>
        <p:sp>
          <p:nvSpPr>
            <p:cNvPr id="36" name="TextBox 35">
              <a:hlinkClick r:id="rId3"/>
            </p:cNvPr>
            <p:cNvSpPr txBox="1"/>
            <p:nvPr/>
          </p:nvSpPr>
          <p:spPr>
            <a:xfrm>
              <a:off x="4570608" y="6242305"/>
              <a:ext cx="3050784" cy="489190"/>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ctr">
                <a:defRPr sz="20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400" dirty="0">
                  <a:solidFill>
                    <a:schemeClr val="tx1"/>
                  </a:solidFill>
                </a:rPr>
                <a:t>Click here to access the </a:t>
              </a:r>
              <a:r>
                <a:rPr lang="en-GB" sz="1400" dirty="0" smtClean="0">
                  <a:solidFill>
                    <a:schemeClr val="tx1"/>
                  </a:solidFill>
                </a:rPr>
                <a:t>paper</a:t>
              </a:r>
            </a:p>
            <a:p>
              <a:pPr algn="l"/>
              <a:r>
                <a:rPr lang="en-GB" sz="1400" dirty="0" smtClean="0">
                  <a:solidFill>
                    <a:schemeClr val="tx1"/>
                  </a:solidFill>
                </a:rPr>
                <a:t>(internet access required)</a:t>
              </a:r>
              <a:endParaRPr lang="en-GB" sz="1400" dirty="0">
                <a:solidFill>
                  <a:schemeClr val="tx1"/>
                </a:solidFill>
              </a:endParaRPr>
            </a:p>
          </p:txBody>
        </p:sp>
        <p:pic>
          <p:nvPicPr>
            <p:cNvPr id="12" name="Picture 1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5844" y="6312786"/>
              <a:ext cx="348227" cy="348227"/>
            </a:xfrm>
            <a:prstGeom prst="rect">
              <a:avLst/>
            </a:prstGeom>
          </p:spPr>
        </p:pic>
      </p:grpSp>
      <p:sp>
        <p:nvSpPr>
          <p:cNvPr id="40" name="Rectangle 39"/>
          <p:cNvSpPr/>
          <p:nvPr/>
        </p:nvSpPr>
        <p:spPr>
          <a:xfrm>
            <a:off x="3549581" y="1605020"/>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41" name="TextBox 40"/>
          <p:cNvSpPr txBox="1"/>
          <p:nvPr/>
        </p:nvSpPr>
        <p:spPr>
          <a:xfrm>
            <a:off x="3669623" y="1630806"/>
            <a:ext cx="891704" cy="523220"/>
          </a:xfrm>
          <a:prstGeom prst="rect">
            <a:avLst/>
          </a:prstGeom>
          <a:noFill/>
        </p:spPr>
        <p:txBody>
          <a:bodyPr wrap="square" rtlCol="0">
            <a:spAutoFit/>
          </a:bodyPr>
          <a:lstStyle/>
          <a:p>
            <a:pPr algn="ctr"/>
            <a:r>
              <a:rPr lang="en-GB" sz="2800" b="1" i="1" dirty="0">
                <a:solidFill>
                  <a:schemeClr val="bg1"/>
                </a:solidFill>
                <a:latin typeface="Arial" panose="020B0604020202020204" pitchFamily="34" charset="0"/>
                <a:cs typeface="Arial" panose="020B0604020202020204" pitchFamily="34" charset="0"/>
              </a:rPr>
              <a:t>=</a:t>
            </a:r>
            <a:endParaRPr lang="en-GB"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160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p:cNvSpPr/>
          <p:nvPr/>
        </p:nvSpPr>
        <p:spPr>
          <a:xfrm>
            <a:off x="2526613" y="1346200"/>
            <a:ext cx="7137379" cy="461665"/>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Classical VOD </a:t>
            </a:r>
            <a:r>
              <a:rPr lang="en-GB" sz="2000" dirty="0">
                <a:solidFill>
                  <a:schemeClr val="bg1"/>
                </a:solidFill>
                <a:latin typeface="Arial" panose="020B0604020202020204" pitchFamily="34" charset="0"/>
                <a:cs typeface="Arial" panose="020B0604020202020204" pitchFamily="34" charset="0"/>
              </a:rPr>
              <a:t>in </a:t>
            </a:r>
            <a:r>
              <a:rPr lang="en-GB" sz="2000" dirty="0" smtClean="0">
                <a:solidFill>
                  <a:schemeClr val="bg1"/>
                </a:solidFill>
                <a:latin typeface="Arial" panose="020B0604020202020204" pitchFamily="34" charset="0"/>
                <a:cs typeface="Arial" panose="020B0604020202020204" pitchFamily="34" charset="0"/>
              </a:rPr>
              <a:t>first</a:t>
            </a:r>
            <a:r>
              <a:rPr lang="en-GB" sz="2000" b="1" dirty="0" smtClean="0">
                <a:solidFill>
                  <a:schemeClr val="bg1"/>
                </a:solidFill>
                <a:latin typeface="Arial" panose="020B0604020202020204" pitchFamily="34" charset="0"/>
                <a:cs typeface="Arial" panose="020B0604020202020204" pitchFamily="34" charset="0"/>
              </a:rPr>
              <a:t> </a:t>
            </a:r>
            <a:r>
              <a:rPr lang="en-GB" sz="2000" dirty="0">
                <a:solidFill>
                  <a:schemeClr val="bg1"/>
                </a:solidFill>
                <a:latin typeface="Arial" panose="020B0604020202020204" pitchFamily="34" charset="0"/>
                <a:cs typeface="Arial" panose="020B0604020202020204" pitchFamily="34" charset="0"/>
              </a:rPr>
              <a:t>21 days after HSCT</a:t>
            </a:r>
          </a:p>
        </p:txBody>
      </p:sp>
      <p:sp>
        <p:nvSpPr>
          <p:cNvPr id="37" name="Rectangle: Rounded Corners 36"/>
          <p:cNvSpPr/>
          <p:nvPr/>
        </p:nvSpPr>
        <p:spPr>
          <a:xfrm>
            <a:off x="2526613" y="2002822"/>
            <a:ext cx="7137379" cy="2600223"/>
          </a:xfrm>
          <a:prstGeom prst="roundRect">
            <a:avLst>
              <a:gd name="adj" fmla="val 288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GB" dirty="0"/>
              <a:t>Revised EBMT criteria for diagnosis of </a:t>
            </a:r>
            <a:r>
              <a:rPr lang="en-GB" dirty="0" smtClean="0"/>
              <a:t>VOD </a:t>
            </a:r>
            <a:r>
              <a:rPr lang="en-GB" dirty="0"/>
              <a:t>in adults</a:t>
            </a:r>
          </a:p>
        </p:txBody>
      </p:sp>
      <p:sp>
        <p:nvSpPr>
          <p:cNvPr id="4" name="Text Placeholder 3"/>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5" name="Text Placeholder 4"/>
          <p:cNvSpPr>
            <a:spLocks noGrp="1"/>
          </p:cNvSpPr>
          <p:nvPr>
            <p:ph type="body" sz="quarter" idx="11"/>
          </p:nvPr>
        </p:nvSpPr>
        <p:spPr/>
        <p:txBody>
          <a:bodyPr/>
          <a:lstStyle/>
          <a:p>
            <a:r>
              <a:rPr lang="en-GB" dirty="0"/>
              <a:t>EBMT, European </a:t>
            </a:r>
            <a:r>
              <a:rPr lang="en-GB" dirty="0" smtClean="0"/>
              <a:t>Society </a:t>
            </a:r>
            <a:r>
              <a:rPr lang="en-GB" dirty="0"/>
              <a:t>for Blood and Marrow Transplantation; HSCT, haematopoietic stem cell </a:t>
            </a:r>
            <a:r>
              <a:rPr lang="en-GB" dirty="0" smtClean="0"/>
              <a:t>transplant;</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sp>
        <p:nvSpPr>
          <p:cNvPr id="7" name="TextBox 6"/>
          <p:cNvSpPr txBox="1"/>
          <p:nvPr/>
        </p:nvSpPr>
        <p:spPr>
          <a:xfrm>
            <a:off x="2956283" y="2914015"/>
            <a:ext cx="1531746"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Bilirubin </a:t>
            </a:r>
          </a:p>
          <a:p>
            <a:pPr algn="ctr"/>
            <a:r>
              <a:rPr lang="en-GB" sz="2000" dirty="0">
                <a:latin typeface="Arial" panose="020B0604020202020204" pitchFamily="34" charset="0"/>
                <a:cs typeface="Arial" panose="020B0604020202020204" pitchFamily="34" charset="0"/>
              </a:rPr>
              <a:t>≥2 mg/</a:t>
            </a:r>
            <a:r>
              <a:rPr lang="en-GB" sz="2000" dirty="0" err="1">
                <a:latin typeface="Arial" panose="020B0604020202020204" pitchFamily="34" charset="0"/>
                <a:cs typeface="Arial" panose="020B0604020202020204" pitchFamily="34" charset="0"/>
              </a:rPr>
              <a:t>dL</a:t>
            </a:r>
            <a:endParaRPr lang="en-GB" sz="2000" dirty="0">
              <a:latin typeface="Arial" panose="020B0604020202020204" pitchFamily="34" charset="0"/>
              <a:cs typeface="Arial" panose="020B0604020202020204" pitchFamily="34" charset="0"/>
            </a:endParaRPr>
          </a:p>
        </p:txBody>
      </p:sp>
      <p:sp>
        <p:nvSpPr>
          <p:cNvPr id="35" name="TextBox 34"/>
          <p:cNvSpPr txBox="1"/>
          <p:nvPr/>
        </p:nvSpPr>
        <p:spPr>
          <a:xfrm>
            <a:off x="5983551" y="2002822"/>
            <a:ext cx="3514242" cy="2246769"/>
          </a:xfrm>
          <a:prstGeom prst="rect">
            <a:avLst/>
          </a:prstGeom>
          <a:noFill/>
        </p:spPr>
        <p:txBody>
          <a:bodyPr wrap="square" rtlCol="0">
            <a:spAutoFit/>
          </a:bodyPr>
          <a:lstStyle/>
          <a:p>
            <a:pPr algn="ctr"/>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Two of the following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criteria must be present</a:t>
            </a:r>
            <a:r>
              <a:rPr lang="en-GB" sz="2000" b="1" dirty="0" smtClean="0">
                <a:latin typeface="Arial" panose="020B0604020202020204" pitchFamily="34" charset="0"/>
                <a:cs typeface="Arial" panose="020B0604020202020204" pitchFamily="34" charset="0"/>
              </a:rPr>
              <a:t>:</a:t>
            </a:r>
          </a:p>
          <a:p>
            <a:endParaRPr lang="en-GB"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Painful hepatomegaly</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Weight gain &gt;5%</a:t>
            </a:r>
          </a:p>
          <a:p>
            <a:pPr marL="342900"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Ascites</a:t>
            </a:r>
            <a:endParaRPr lang="en-GB" sz="2000" dirty="0">
              <a:latin typeface="Arial" panose="020B0604020202020204" pitchFamily="34" charset="0"/>
              <a:cs typeface="Arial" panose="020B0604020202020204" pitchFamily="34" charset="0"/>
            </a:endParaRPr>
          </a:p>
        </p:txBody>
      </p:sp>
      <p:sp>
        <p:nvSpPr>
          <p:cNvPr id="38" name="Rectangle 37"/>
          <p:cNvSpPr/>
          <p:nvPr/>
        </p:nvSpPr>
        <p:spPr>
          <a:xfrm>
            <a:off x="4551696" y="2969607"/>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39" name="TextBox 38"/>
          <p:cNvSpPr txBox="1"/>
          <p:nvPr/>
        </p:nvSpPr>
        <p:spPr>
          <a:xfrm>
            <a:off x="4625266" y="3065582"/>
            <a:ext cx="994551" cy="400110"/>
          </a:xfrm>
          <a:prstGeom prst="rect">
            <a:avLst/>
          </a:prstGeom>
          <a:noFill/>
        </p:spPr>
        <p:txBody>
          <a:bodyPr wrap="square" rtlCol="0">
            <a:spAutoFit/>
          </a:bodyPr>
          <a:lstStyle/>
          <a:p>
            <a:pPr algn="ctr"/>
            <a:r>
              <a:rPr lang="en-GB" sz="2000" b="1" i="1" dirty="0">
                <a:solidFill>
                  <a:schemeClr val="bg1"/>
                </a:solidFill>
                <a:latin typeface="Arial" panose="020B0604020202020204" pitchFamily="34" charset="0"/>
                <a:cs typeface="Arial" panose="020B0604020202020204" pitchFamily="34" charset="0"/>
              </a:rPr>
              <a:t>AND</a:t>
            </a:r>
          </a:p>
        </p:txBody>
      </p:sp>
      <p:sp>
        <p:nvSpPr>
          <p:cNvPr id="14" name="Rectangle: Rounded Corners 13"/>
          <p:cNvSpPr/>
          <p:nvPr/>
        </p:nvSpPr>
        <p:spPr>
          <a:xfrm>
            <a:off x="4657026" y="4396599"/>
            <a:ext cx="2876550" cy="998725"/>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a:solidFill>
                  <a:schemeClr val="bg1"/>
                </a:solidFill>
                <a:latin typeface="Arial" panose="020B0604020202020204" pitchFamily="34" charset="0"/>
                <a:cs typeface="Arial" panose="020B0604020202020204" pitchFamily="34" charset="0"/>
              </a:rPr>
              <a:t>Unchanged from the Baltimore criteria</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951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p:cNvSpPr/>
          <p:nvPr/>
        </p:nvSpPr>
        <p:spPr>
          <a:xfrm>
            <a:off x="1414206" y="1939215"/>
            <a:ext cx="5060198" cy="461665"/>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Late-onset VOD </a:t>
            </a:r>
            <a:r>
              <a:rPr lang="en-GB" sz="2000" dirty="0">
                <a:solidFill>
                  <a:schemeClr val="bg1"/>
                </a:solidFill>
                <a:latin typeface="Arial" panose="020B0604020202020204" pitchFamily="34" charset="0"/>
                <a:cs typeface="Arial" panose="020B0604020202020204" pitchFamily="34" charset="0"/>
              </a:rPr>
              <a:t>&gt;21 days after HSCT</a:t>
            </a:r>
            <a:endParaRPr lang="en-GB" sz="2000" dirty="0">
              <a:latin typeface="Arial" panose="020B0604020202020204" pitchFamily="34" charset="0"/>
              <a:cs typeface="Arial" panose="020B0604020202020204" pitchFamily="34" charset="0"/>
            </a:endParaRPr>
          </a:p>
        </p:txBody>
      </p:sp>
      <p:sp>
        <p:nvSpPr>
          <p:cNvPr id="33" name="Rectangle 32"/>
          <p:cNvSpPr/>
          <p:nvPr/>
        </p:nvSpPr>
        <p:spPr>
          <a:xfrm>
            <a:off x="6237625" y="3280312"/>
            <a:ext cx="1283677" cy="541264"/>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6" name="Rectangle 5"/>
          <p:cNvSpPr/>
          <p:nvPr/>
        </p:nvSpPr>
        <p:spPr>
          <a:xfrm>
            <a:off x="3297963" y="3280312"/>
            <a:ext cx="1283677" cy="541264"/>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GB" dirty="0"/>
              <a:t>Revised EBMT criteria for diagnosis of </a:t>
            </a:r>
            <a:r>
              <a:rPr lang="en-GB" dirty="0" smtClean="0"/>
              <a:t>VOD </a:t>
            </a:r>
            <a:r>
              <a:rPr lang="en-GB" dirty="0"/>
              <a:t>in adults</a:t>
            </a:r>
          </a:p>
        </p:txBody>
      </p:sp>
      <p:sp>
        <p:nvSpPr>
          <p:cNvPr id="10" name="Text Placeholder 9"/>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11" name="Text Placeholder 10"/>
          <p:cNvSpPr>
            <a:spLocks noGrp="1"/>
          </p:cNvSpPr>
          <p:nvPr>
            <p:ph type="body" sz="quarter" idx="11"/>
          </p:nvPr>
        </p:nvSpPr>
        <p:spPr/>
        <p:txBody>
          <a:bodyPr/>
          <a:lstStyle/>
          <a:p>
            <a:r>
              <a:rPr lang="en-GB" dirty="0" smtClean="0"/>
              <a:t>*Hepatomegaly, ascites and decrease in velocity or reversal of the portal flow.</a:t>
            </a:r>
          </a:p>
          <a:p>
            <a:r>
              <a:rPr lang="en-GB" dirty="0" smtClean="0"/>
              <a:t>EBMT</a:t>
            </a:r>
            <a:r>
              <a:rPr lang="en-GB" dirty="0"/>
              <a:t>, European Society for Blood and Marrow Transplantation; VOD, </a:t>
            </a:r>
            <a:r>
              <a:rPr lang="en-GB" dirty="0" err="1"/>
              <a:t>veno</a:t>
            </a:r>
            <a:r>
              <a:rPr lang="en-GB" dirty="0"/>
              <a:t>-occlusive </a:t>
            </a:r>
            <a:r>
              <a:rPr lang="en-GB" dirty="0" smtClean="0"/>
              <a:t>disease</a:t>
            </a:r>
            <a:endParaRPr lang="en-GB" dirty="0"/>
          </a:p>
        </p:txBody>
      </p:sp>
      <p:sp>
        <p:nvSpPr>
          <p:cNvPr id="3" name="TextBox 2"/>
          <p:cNvSpPr txBox="1"/>
          <p:nvPr/>
        </p:nvSpPr>
        <p:spPr>
          <a:xfrm>
            <a:off x="3655108" y="3350889"/>
            <a:ext cx="569387" cy="400110"/>
          </a:xfrm>
          <a:prstGeom prst="rect">
            <a:avLst/>
          </a:prstGeom>
          <a:noFill/>
        </p:spPr>
        <p:txBody>
          <a:bodyPr wrap="none" rtlCol="0">
            <a:spAutoFit/>
          </a:bodyPr>
          <a:lstStyle/>
          <a:p>
            <a:pPr algn="ctr"/>
            <a:r>
              <a:rPr lang="en-GB" sz="2000" b="1" i="1" dirty="0">
                <a:solidFill>
                  <a:schemeClr val="bg1"/>
                </a:solidFill>
                <a:latin typeface="Arial" panose="020B0604020202020204" pitchFamily="34" charset="0"/>
                <a:cs typeface="Arial" panose="020B0604020202020204" pitchFamily="34" charset="0"/>
              </a:rPr>
              <a:t>OR</a:t>
            </a:r>
          </a:p>
        </p:txBody>
      </p:sp>
      <p:sp>
        <p:nvSpPr>
          <p:cNvPr id="28" name="Rectangle: Rounded Corners 27"/>
          <p:cNvSpPr/>
          <p:nvPr/>
        </p:nvSpPr>
        <p:spPr>
          <a:xfrm>
            <a:off x="1418086" y="3046289"/>
            <a:ext cx="2124000" cy="100931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Arial" panose="020B0604020202020204" pitchFamily="34" charset="0"/>
                <a:cs typeface="Arial" panose="020B0604020202020204" pitchFamily="34" charset="0"/>
              </a:rPr>
              <a:t>Classical VOD beyond day 21</a:t>
            </a:r>
          </a:p>
        </p:txBody>
      </p:sp>
      <p:sp>
        <p:nvSpPr>
          <p:cNvPr id="32" name="Rectangle: Rounded Corners 31"/>
          <p:cNvSpPr/>
          <p:nvPr/>
        </p:nvSpPr>
        <p:spPr>
          <a:xfrm>
            <a:off x="4377722" y="3046289"/>
            <a:ext cx="2124000" cy="100931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Arial" panose="020B0604020202020204" pitchFamily="34" charset="0"/>
                <a:cs typeface="Arial" panose="020B0604020202020204" pitchFamily="34" charset="0"/>
              </a:rPr>
              <a:t>Histologically proven VOD</a:t>
            </a:r>
          </a:p>
        </p:txBody>
      </p:sp>
      <p:sp>
        <p:nvSpPr>
          <p:cNvPr id="34" name="TextBox 33"/>
          <p:cNvSpPr txBox="1"/>
          <p:nvPr/>
        </p:nvSpPr>
        <p:spPr>
          <a:xfrm>
            <a:off x="6621404" y="3350889"/>
            <a:ext cx="569387" cy="400110"/>
          </a:xfrm>
          <a:prstGeom prst="rect">
            <a:avLst/>
          </a:prstGeom>
          <a:noFill/>
        </p:spPr>
        <p:txBody>
          <a:bodyPr wrap="none" rtlCol="0">
            <a:spAutoFit/>
          </a:bodyPr>
          <a:lstStyle/>
          <a:p>
            <a:pPr algn="ctr"/>
            <a:r>
              <a:rPr lang="en-GB" sz="2000" b="1" i="1" dirty="0">
                <a:solidFill>
                  <a:schemeClr val="bg1"/>
                </a:solidFill>
                <a:latin typeface="Arial" panose="020B0604020202020204" pitchFamily="34" charset="0"/>
                <a:cs typeface="Arial" panose="020B0604020202020204" pitchFamily="34" charset="0"/>
              </a:rPr>
              <a:t>OR</a:t>
            </a:r>
          </a:p>
        </p:txBody>
      </p:sp>
      <p:sp>
        <p:nvSpPr>
          <p:cNvPr id="30" name="Rectangle: Rounded Corners 29"/>
          <p:cNvSpPr/>
          <p:nvPr/>
        </p:nvSpPr>
        <p:spPr>
          <a:xfrm>
            <a:off x="7398687" y="1743906"/>
            <a:ext cx="3565236" cy="3831336"/>
          </a:xfrm>
          <a:prstGeom prst="roundRect">
            <a:avLst>
              <a:gd name="adj" fmla="val 710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Two of the following criteria must be present</a:t>
            </a:r>
            <a:r>
              <a:rPr lang="en-GB" sz="2000" b="1" dirty="0" smtClean="0">
                <a:solidFill>
                  <a:schemeClr val="tx1"/>
                </a:solidFill>
                <a:latin typeface="Arial" panose="020B0604020202020204" pitchFamily="34" charset="0"/>
                <a:cs typeface="Arial" panose="020B0604020202020204" pitchFamily="34" charset="0"/>
              </a:rPr>
              <a:t>:</a:t>
            </a:r>
          </a:p>
          <a:p>
            <a:pPr marL="444500" indent="-355600">
              <a:buFont typeface="Arial" panose="020B0604020202020204" pitchFamily="34" charset="0"/>
              <a:buChar char="•"/>
            </a:pPr>
            <a:endParaRPr lang="en-GB" sz="2000" dirty="0" smtClean="0">
              <a:solidFill>
                <a:schemeClr val="tx1"/>
              </a:solidFill>
              <a:latin typeface="Arial" panose="020B0604020202020204" pitchFamily="34" charset="0"/>
              <a:cs typeface="Arial" panose="020B0604020202020204" pitchFamily="34" charset="0"/>
            </a:endParaRPr>
          </a:p>
          <a:p>
            <a:pPr marL="444500" indent="-355600">
              <a:buFont typeface="Arial" panose="020B0604020202020204" pitchFamily="34" charset="0"/>
              <a:buChar char="•"/>
            </a:pPr>
            <a:r>
              <a:rPr lang="en-GB" sz="2000" dirty="0" smtClean="0">
                <a:solidFill>
                  <a:schemeClr val="tx1"/>
                </a:solidFill>
                <a:latin typeface="Arial" panose="020B0604020202020204" pitchFamily="34" charset="0"/>
                <a:cs typeface="Arial" panose="020B0604020202020204" pitchFamily="34" charset="0"/>
              </a:rPr>
              <a:t>Bilirubin </a:t>
            </a:r>
            <a:r>
              <a:rPr lang="en-GB" sz="2000" dirty="0">
                <a:solidFill>
                  <a:schemeClr val="tx1"/>
                </a:solidFill>
                <a:latin typeface="Arial" panose="020B0604020202020204" pitchFamily="34" charset="0"/>
                <a:cs typeface="Arial" panose="020B0604020202020204" pitchFamily="34" charset="0"/>
              </a:rPr>
              <a:t>≥2 mg/</a:t>
            </a:r>
            <a:r>
              <a:rPr lang="en-GB" sz="2000" dirty="0" err="1">
                <a:solidFill>
                  <a:schemeClr val="tx1"/>
                </a:solidFill>
                <a:latin typeface="Arial" panose="020B0604020202020204" pitchFamily="34" charset="0"/>
                <a:cs typeface="Arial" panose="020B0604020202020204" pitchFamily="34" charset="0"/>
              </a:rPr>
              <a:t>dL</a:t>
            </a:r>
            <a:endParaRPr lang="en-GB" sz="2000" dirty="0">
              <a:solidFill>
                <a:schemeClr val="tx1"/>
              </a:solidFill>
              <a:latin typeface="Arial" panose="020B0604020202020204" pitchFamily="34" charset="0"/>
              <a:cs typeface="Arial" panose="020B0604020202020204" pitchFamily="34" charset="0"/>
            </a:endParaRPr>
          </a:p>
          <a:p>
            <a:pPr marL="444500" indent="-3556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Painful hepatomegaly</a:t>
            </a:r>
          </a:p>
          <a:p>
            <a:pPr marL="444500" indent="-3556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Weight gain &gt;5%</a:t>
            </a:r>
          </a:p>
          <a:p>
            <a:pPr marL="444500" indent="-355600">
              <a:buFont typeface="Arial" panose="020B0604020202020204" pitchFamily="34" charset="0"/>
              <a:buChar char="•"/>
            </a:pPr>
            <a:r>
              <a:rPr lang="en-GB" sz="2000" dirty="0" smtClean="0">
                <a:solidFill>
                  <a:schemeClr val="tx1"/>
                </a:solidFill>
                <a:latin typeface="Arial" panose="020B0604020202020204" pitchFamily="34" charset="0"/>
                <a:cs typeface="Arial" panose="020B0604020202020204" pitchFamily="34" charset="0"/>
              </a:rPr>
              <a:t>Ascites</a:t>
            </a:r>
          </a:p>
          <a:p>
            <a:pPr marL="444500" indent="-355600">
              <a:buFont typeface="Arial" panose="020B0604020202020204" pitchFamily="34" charset="0"/>
              <a:buChar char="•"/>
            </a:pPr>
            <a:endParaRPr lang="en-GB" sz="2000" dirty="0">
              <a:solidFill>
                <a:schemeClr val="tx1"/>
              </a:solidFill>
              <a:latin typeface="Arial" panose="020B0604020202020204" pitchFamily="34" charset="0"/>
              <a:cs typeface="Arial" panose="020B0604020202020204" pitchFamily="34" charset="0"/>
            </a:endParaRPr>
          </a:p>
          <a:p>
            <a:pPr marL="444500" indent="-355600">
              <a:buFont typeface="Arial" panose="020B0604020202020204" pitchFamily="34" charset="0"/>
              <a:buChar char="•"/>
            </a:pPr>
            <a:endParaRPr lang="en-GB" sz="2000" dirty="0" smtClean="0">
              <a:solidFill>
                <a:schemeClr val="tx1"/>
              </a:solidFill>
              <a:latin typeface="Arial" panose="020B0604020202020204" pitchFamily="34" charset="0"/>
              <a:cs typeface="Arial" panose="020B0604020202020204" pitchFamily="34" charset="0"/>
            </a:endParaRPr>
          </a:p>
          <a:p>
            <a:pPr marL="444500" indent="-3556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Haemodynamic and/or ultrasound </a:t>
            </a:r>
            <a:r>
              <a:rPr lang="en-GB" sz="2000" dirty="0" smtClean="0">
                <a:solidFill>
                  <a:schemeClr val="tx1"/>
                </a:solidFill>
                <a:latin typeface="Arial" panose="020B0604020202020204" pitchFamily="34" charset="0"/>
                <a:cs typeface="Arial" panose="020B0604020202020204" pitchFamily="34" charset="0"/>
              </a:rPr>
              <a:t>evidence* </a:t>
            </a:r>
            <a:br>
              <a:rPr lang="en-GB" sz="2000" dirty="0" smtClean="0">
                <a:solidFill>
                  <a:schemeClr val="tx1"/>
                </a:solidFill>
                <a:latin typeface="Arial" panose="020B0604020202020204" pitchFamily="34" charset="0"/>
                <a:cs typeface="Arial" panose="020B0604020202020204" pitchFamily="34" charset="0"/>
              </a:rPr>
            </a:br>
            <a:r>
              <a:rPr lang="en-GB" sz="2000" dirty="0" smtClean="0">
                <a:solidFill>
                  <a:schemeClr val="tx1"/>
                </a:solidFill>
                <a:latin typeface="Arial" panose="020B0604020202020204" pitchFamily="34" charset="0"/>
                <a:cs typeface="Arial" panose="020B0604020202020204" pitchFamily="34" charset="0"/>
              </a:rPr>
              <a:t>of VOD</a:t>
            </a:r>
            <a:endParaRPr lang="en-GB" sz="2000" dirty="0">
              <a:solidFill>
                <a:schemeClr val="tx1"/>
              </a:solidFill>
              <a:latin typeface="Arial" panose="020B0604020202020204" pitchFamily="34" charset="0"/>
              <a:cs typeface="Arial" panose="020B0604020202020204" pitchFamily="34" charset="0"/>
            </a:endParaRPr>
          </a:p>
        </p:txBody>
      </p:sp>
      <p:sp>
        <p:nvSpPr>
          <p:cNvPr id="24" name="Rectangle: Rounded Corners 23"/>
          <p:cNvSpPr/>
          <p:nvPr/>
        </p:nvSpPr>
        <p:spPr>
          <a:xfrm>
            <a:off x="1414206" y="4570303"/>
            <a:ext cx="5060198" cy="801450"/>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a:solidFill>
                  <a:schemeClr val="bg1"/>
                </a:solidFill>
              </a:rPr>
              <a:t> </a:t>
            </a:r>
            <a:r>
              <a:rPr lang="en-GB" sz="2000" dirty="0">
                <a:solidFill>
                  <a:schemeClr val="bg1"/>
                </a:solidFill>
                <a:latin typeface="Arial" panose="020B0604020202020204" pitchFamily="34" charset="0"/>
                <a:cs typeface="Arial" panose="020B0604020202020204" pitchFamily="34" charset="0"/>
              </a:rPr>
              <a:t>Baltimore criteria modified to include </a:t>
            </a:r>
            <a:r>
              <a:rPr lang="en-GB" sz="2000" dirty="0" smtClean="0">
                <a:solidFill>
                  <a:schemeClr val="bg1"/>
                </a:solidFill>
                <a:latin typeface="Arial" panose="020B0604020202020204" pitchFamily="34" charset="0"/>
                <a:cs typeface="Arial" panose="020B0604020202020204" pitchFamily="34" charset="0"/>
              </a:rPr>
              <a:t/>
            </a:r>
            <a:br>
              <a:rPr lang="en-GB" sz="2000" dirty="0" smtClean="0">
                <a:solidFill>
                  <a:schemeClr val="bg1"/>
                </a:solidFill>
                <a:latin typeface="Arial" panose="020B0604020202020204" pitchFamily="34" charset="0"/>
                <a:cs typeface="Arial" panose="020B0604020202020204" pitchFamily="34" charset="0"/>
              </a:rPr>
            </a:br>
            <a:r>
              <a:rPr lang="en-GB" sz="2000" dirty="0" smtClean="0">
                <a:solidFill>
                  <a:schemeClr val="bg1"/>
                </a:solidFill>
                <a:latin typeface="Arial" panose="020B0604020202020204" pitchFamily="34" charset="0"/>
                <a:cs typeface="Arial" panose="020B0604020202020204" pitchFamily="34" charset="0"/>
              </a:rPr>
              <a:t>late-onset </a:t>
            </a:r>
            <a:r>
              <a:rPr lang="en-GB" sz="2000" dirty="0">
                <a:solidFill>
                  <a:schemeClr val="bg1"/>
                </a:solidFill>
                <a:latin typeface="Arial" panose="020B0604020202020204" pitchFamily="34" charset="0"/>
                <a:cs typeface="Arial" panose="020B0604020202020204" pitchFamily="34" charset="0"/>
              </a:rPr>
              <a:t>VOD</a:t>
            </a:r>
            <a:endParaRPr lang="en-GB" sz="2000" dirty="0">
              <a:latin typeface="Arial" panose="020B0604020202020204" pitchFamily="34" charset="0"/>
              <a:cs typeface="Arial" panose="020B0604020202020204" pitchFamily="34" charset="0"/>
            </a:endParaRPr>
          </a:p>
        </p:txBody>
      </p:sp>
      <p:sp>
        <p:nvSpPr>
          <p:cNvPr id="26" name="Rectangle 25"/>
          <p:cNvSpPr/>
          <p:nvPr/>
        </p:nvSpPr>
        <p:spPr>
          <a:xfrm>
            <a:off x="8615411" y="396635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27" name="TextBox 26"/>
          <p:cNvSpPr txBox="1"/>
          <p:nvPr/>
        </p:nvSpPr>
        <p:spPr>
          <a:xfrm>
            <a:off x="8735453" y="4062328"/>
            <a:ext cx="891704" cy="400110"/>
          </a:xfrm>
          <a:prstGeom prst="rect">
            <a:avLst/>
          </a:prstGeom>
          <a:noFill/>
        </p:spPr>
        <p:txBody>
          <a:bodyPr wrap="square" rtlCol="0">
            <a:spAutoFit/>
          </a:bodyPr>
          <a:lstStyle/>
          <a:p>
            <a:pPr algn="ctr"/>
            <a:r>
              <a:rPr lang="en-GB" sz="2000" b="1" i="1" dirty="0">
                <a:solidFill>
                  <a:schemeClr val="bg1"/>
                </a:solidFill>
                <a:latin typeface="Arial" panose="020B0604020202020204" pitchFamily="34" charset="0"/>
                <a:cs typeface="Arial" panose="020B0604020202020204" pitchFamily="34" charset="0"/>
              </a:rPr>
              <a:t>AND</a:t>
            </a:r>
          </a:p>
        </p:txBody>
      </p:sp>
      <p:grpSp>
        <p:nvGrpSpPr>
          <p:cNvPr id="31" name="Group 30"/>
          <p:cNvGrpSpPr/>
          <p:nvPr/>
        </p:nvGrpSpPr>
        <p:grpSpPr>
          <a:xfrm>
            <a:off x="3031582" y="1346200"/>
            <a:ext cx="1825447" cy="369332"/>
            <a:chOff x="1508759" y="4551330"/>
            <a:chExt cx="1825447" cy="369332"/>
          </a:xfrm>
        </p:grpSpPr>
        <p:sp>
          <p:nvSpPr>
            <p:cNvPr id="35" name="TextBox 34">
              <a:hlinkClick r:id="rId3" action="ppaction://hlinkpres?slideindex=4&amp;slidetitle=Pathophysiology of VOD"/>
            </p:cNvPr>
            <p:cNvSpPr txBox="1"/>
            <p:nvPr/>
          </p:nvSpPr>
          <p:spPr>
            <a:xfrm>
              <a:off x="1508759" y="4551330"/>
              <a:ext cx="1825447" cy="369332"/>
            </a:xfrm>
            <a:prstGeom prst="rect">
              <a:avLst/>
            </a:prstGeom>
            <a:solidFill>
              <a:schemeClr val="bg1"/>
            </a:solidFill>
            <a:ln w="19050">
              <a:solidFill>
                <a:schemeClr val="tx1"/>
              </a:solidFill>
            </a:ln>
            <a:effectLst>
              <a:outerShdw blurRad="50800" dist="38100" dir="2700000" algn="tl" rotWithShape="0">
                <a:schemeClr val="bg1">
                  <a:lumMod val="50000"/>
                  <a:alpha val="40000"/>
                </a:schemeClr>
              </a:outerShdw>
            </a:effectLst>
            <a:scene3d>
              <a:camera prst="orthographicFront"/>
              <a:lightRig rig="threePt" dir="t"/>
            </a:scene3d>
            <a:sp3d>
              <a:bevelT/>
            </a:sp3d>
          </p:spPr>
          <p:txBody>
            <a:bodyPr wrap="square" rtlCol="0">
              <a:spAutoFit/>
            </a:bodyPr>
            <a:lstStyle>
              <a:defPPr>
                <a:defRPr lang="en-US"/>
              </a:defPPr>
              <a:lvl1pPr>
                <a:defRPr>
                  <a:solidFill>
                    <a:schemeClr val="tx2"/>
                  </a:solidFill>
                </a:defRPr>
              </a:lvl1pPr>
            </a:lstStyle>
            <a:p>
              <a:pPr algn="r"/>
              <a:r>
                <a:rPr lang="en-GB" dirty="0">
                  <a:solidFill>
                    <a:schemeClr val="tx1"/>
                  </a:solidFill>
                </a:rPr>
                <a:t>Module 2 link</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726" y="4601301"/>
              <a:ext cx="251460" cy="251460"/>
            </a:xfrm>
            <a:prstGeom prst="rect">
              <a:avLst/>
            </a:prstGeom>
            <a:noFill/>
          </p:spPr>
        </p:pic>
      </p:grpSp>
    </p:spTree>
    <p:extLst>
      <p:ext uri="{BB962C8B-B14F-4D97-AF65-F5344CB8AC3E}">
        <p14:creationId xmlns:p14="http://schemas.microsoft.com/office/powerpoint/2010/main" val="1424830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Revised EBMT severity grading criteria for </a:t>
            </a:r>
            <a:r>
              <a:rPr lang="en-GB" dirty="0" smtClean="0"/>
              <a:t>VOD </a:t>
            </a:r>
            <a:r>
              <a:rPr lang="en-GB" dirty="0"/>
              <a:t>in adults</a:t>
            </a:r>
          </a:p>
        </p:txBody>
      </p:sp>
      <p:sp>
        <p:nvSpPr>
          <p:cNvPr id="3" name="Text Placeholder 2"/>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6" name="Text Placeholder 5"/>
          <p:cNvSpPr>
            <a:spLocks noGrp="1"/>
          </p:cNvSpPr>
          <p:nvPr>
            <p:ph type="body" sz="quarter" idx="11"/>
          </p:nvPr>
        </p:nvSpPr>
        <p:spPr/>
        <p:txBody>
          <a:bodyPr/>
          <a:lstStyle/>
          <a:p>
            <a:r>
              <a:rPr lang="en-GB" dirty="0"/>
              <a:t>EBMT, European Society for Blood and Marrow Transplantation; </a:t>
            </a:r>
            <a:r>
              <a:rPr lang="en-GB" dirty="0" smtClean="0"/>
              <a:t/>
            </a:r>
            <a:br>
              <a:rPr lang="en-GB" dirty="0" smtClean="0"/>
            </a:br>
            <a:r>
              <a:rPr lang="en-GB" dirty="0" smtClean="0"/>
              <a:t>MOD/MOF</a:t>
            </a:r>
            <a:r>
              <a:rPr lang="en-GB" dirty="0"/>
              <a:t>, multi-organ dysfunction/multi-organ failure; VOD, </a:t>
            </a:r>
            <a:r>
              <a:rPr lang="en-GB" dirty="0" err="1"/>
              <a:t>veno</a:t>
            </a:r>
            <a:r>
              <a:rPr lang="en-GB" dirty="0"/>
              <a:t>-occlusive disease</a:t>
            </a:r>
          </a:p>
        </p:txBody>
      </p:sp>
      <p:pic>
        <p:nvPicPr>
          <p:cNvPr id="150" name="Picture 149">
            <a:hlinkClick r:id="" action="ppaction://customshow?id=5&amp;return=true"/>
          </p:cNvPr>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0164006" y="404000"/>
            <a:ext cx="324000" cy="324000"/>
          </a:xfrm>
          <a:prstGeom prst="rect">
            <a:avLst/>
          </a:prstGeom>
        </p:spPr>
      </p:pic>
      <p:grpSp>
        <p:nvGrpSpPr>
          <p:cNvPr id="20" name="Group 19"/>
          <p:cNvGrpSpPr/>
          <p:nvPr/>
        </p:nvGrpSpPr>
        <p:grpSpPr>
          <a:xfrm>
            <a:off x="109329" y="1328624"/>
            <a:ext cx="11125673" cy="4916428"/>
            <a:chOff x="-3685" y="1328624"/>
            <a:chExt cx="11125673" cy="4916428"/>
          </a:xfrm>
        </p:grpSpPr>
        <p:sp>
          <p:nvSpPr>
            <p:cNvPr id="55" name="TextBox 54"/>
            <p:cNvSpPr txBox="1"/>
            <p:nvPr/>
          </p:nvSpPr>
          <p:spPr>
            <a:xfrm>
              <a:off x="-3685" y="1976403"/>
              <a:ext cx="2506587" cy="523220"/>
            </a:xfrm>
            <a:prstGeom prst="rect">
              <a:avLst/>
            </a:prstGeom>
            <a:noFill/>
          </p:spPr>
          <p:txBody>
            <a:bodyPr wrap="square" rtlCol="0">
              <a:spAutoFit/>
            </a:bodyPr>
            <a:lstStyle/>
            <a:p>
              <a:pPr algn="r"/>
              <a:r>
                <a:rPr lang="en-GB" sz="1400" b="1" dirty="0"/>
                <a:t>Time since first clinical symptoms of </a:t>
              </a:r>
              <a:r>
                <a:rPr lang="en-GB" sz="1400" b="1" dirty="0" smtClean="0"/>
                <a:t>VOD</a:t>
              </a:r>
              <a:endParaRPr lang="en-GB" sz="1400" b="1" dirty="0"/>
            </a:p>
          </p:txBody>
        </p:sp>
        <p:sp>
          <p:nvSpPr>
            <p:cNvPr id="77" name="TextBox 76"/>
            <p:cNvSpPr txBox="1"/>
            <p:nvPr/>
          </p:nvSpPr>
          <p:spPr>
            <a:xfrm>
              <a:off x="533022" y="2693669"/>
              <a:ext cx="1942993" cy="307777"/>
            </a:xfrm>
            <a:prstGeom prst="rect">
              <a:avLst/>
            </a:prstGeom>
            <a:noFill/>
          </p:spPr>
          <p:txBody>
            <a:bodyPr wrap="square" rtlCol="0">
              <a:spAutoFit/>
            </a:bodyPr>
            <a:lstStyle/>
            <a:p>
              <a:pPr algn="r"/>
              <a:r>
                <a:rPr lang="en-GB" sz="1400" b="1" dirty="0"/>
                <a:t>Bilirubin (mg/</a:t>
              </a:r>
              <a:r>
                <a:rPr lang="en-GB" sz="1400" b="1" dirty="0" err="1"/>
                <a:t>dL</a:t>
              </a:r>
              <a:r>
                <a:rPr lang="en-GB" sz="1400" b="1" dirty="0"/>
                <a:t>)</a:t>
              </a:r>
            </a:p>
          </p:txBody>
        </p:sp>
        <p:sp>
          <p:nvSpPr>
            <p:cNvPr id="90" name="TextBox 89"/>
            <p:cNvSpPr txBox="1"/>
            <p:nvPr/>
          </p:nvSpPr>
          <p:spPr>
            <a:xfrm>
              <a:off x="390767" y="2985659"/>
              <a:ext cx="2130262" cy="307777"/>
            </a:xfrm>
            <a:prstGeom prst="rect">
              <a:avLst/>
            </a:prstGeom>
            <a:noFill/>
          </p:spPr>
          <p:txBody>
            <a:bodyPr wrap="square" rtlCol="0">
              <a:spAutoFit/>
            </a:bodyPr>
            <a:lstStyle/>
            <a:p>
              <a:pPr algn="r"/>
              <a:r>
                <a:rPr lang="en-GB" sz="1400" b="1" dirty="0"/>
                <a:t>Bilirubin (</a:t>
              </a:r>
              <a:r>
                <a:rPr lang="el-GR" sz="1400" b="1" dirty="0"/>
                <a:t>μ</a:t>
              </a:r>
              <a:r>
                <a:rPr lang="en-GB" sz="1400" b="1" dirty="0" err="1"/>
                <a:t>mol</a:t>
              </a:r>
              <a:r>
                <a:rPr lang="en-GB" sz="1400" b="1" dirty="0"/>
                <a:t>/L)</a:t>
              </a:r>
            </a:p>
          </p:txBody>
        </p:sp>
        <p:sp>
          <p:nvSpPr>
            <p:cNvPr id="94" name="TextBox 93"/>
            <p:cNvSpPr txBox="1"/>
            <p:nvPr/>
          </p:nvSpPr>
          <p:spPr>
            <a:xfrm>
              <a:off x="355222" y="3674381"/>
              <a:ext cx="2173151" cy="307777"/>
            </a:xfrm>
            <a:prstGeom prst="rect">
              <a:avLst/>
            </a:prstGeom>
            <a:noFill/>
          </p:spPr>
          <p:txBody>
            <a:bodyPr wrap="square" rtlCol="0">
              <a:spAutoFit/>
            </a:bodyPr>
            <a:lstStyle/>
            <a:p>
              <a:pPr algn="r"/>
              <a:r>
                <a:rPr lang="en-GB" sz="1400" b="1" dirty="0"/>
                <a:t>Bilirubin kinetics</a:t>
              </a:r>
            </a:p>
          </p:txBody>
        </p:sp>
        <p:sp>
          <p:nvSpPr>
            <p:cNvPr id="95" name="TextBox 94"/>
            <p:cNvSpPr txBox="1"/>
            <p:nvPr/>
          </p:nvSpPr>
          <p:spPr>
            <a:xfrm>
              <a:off x="728873" y="4413631"/>
              <a:ext cx="1747142" cy="307777"/>
            </a:xfrm>
            <a:prstGeom prst="rect">
              <a:avLst/>
            </a:prstGeom>
            <a:noFill/>
          </p:spPr>
          <p:txBody>
            <a:bodyPr wrap="square" rtlCol="0">
              <a:spAutoFit/>
            </a:bodyPr>
            <a:lstStyle/>
            <a:p>
              <a:pPr algn="r"/>
              <a:r>
                <a:rPr lang="en-GB" sz="1400" b="1" dirty="0"/>
                <a:t>Transaminases</a:t>
              </a:r>
            </a:p>
          </p:txBody>
        </p:sp>
        <p:sp>
          <p:nvSpPr>
            <p:cNvPr id="120" name="TextBox 119"/>
            <p:cNvSpPr txBox="1"/>
            <p:nvPr/>
          </p:nvSpPr>
          <p:spPr>
            <a:xfrm>
              <a:off x="753374" y="4987147"/>
              <a:ext cx="1747142" cy="307777"/>
            </a:xfrm>
            <a:prstGeom prst="rect">
              <a:avLst/>
            </a:prstGeom>
            <a:noFill/>
          </p:spPr>
          <p:txBody>
            <a:bodyPr wrap="square" rtlCol="0">
              <a:spAutoFit/>
            </a:bodyPr>
            <a:lstStyle/>
            <a:p>
              <a:pPr algn="r"/>
              <a:r>
                <a:rPr lang="en-GB" sz="1400" b="1" dirty="0"/>
                <a:t>Weight </a:t>
              </a:r>
              <a:r>
                <a:rPr lang="en-GB" sz="1400" b="1" dirty="0" smtClean="0"/>
                <a:t>increase</a:t>
              </a:r>
              <a:endParaRPr lang="en-GB" sz="1400" b="1" baseline="30000" dirty="0"/>
            </a:p>
          </p:txBody>
        </p:sp>
        <p:sp>
          <p:nvSpPr>
            <p:cNvPr id="133" name="TextBox 132"/>
            <p:cNvSpPr txBox="1"/>
            <p:nvPr/>
          </p:nvSpPr>
          <p:spPr>
            <a:xfrm>
              <a:off x="762843" y="5674367"/>
              <a:ext cx="1747142" cy="307777"/>
            </a:xfrm>
            <a:prstGeom prst="rect">
              <a:avLst/>
            </a:prstGeom>
            <a:noFill/>
          </p:spPr>
          <p:txBody>
            <a:bodyPr wrap="square" rtlCol="0">
              <a:spAutoFit/>
            </a:bodyPr>
            <a:lstStyle/>
            <a:p>
              <a:pPr algn="r"/>
              <a:r>
                <a:rPr lang="en-GB" sz="1400" b="1" dirty="0"/>
                <a:t>Renal function</a:t>
              </a:r>
            </a:p>
          </p:txBody>
        </p:sp>
        <p:sp>
          <p:nvSpPr>
            <p:cNvPr id="5" name="Rectangle: Rounded Corners 4"/>
            <p:cNvSpPr/>
            <p:nvPr/>
          </p:nvSpPr>
          <p:spPr>
            <a:xfrm>
              <a:off x="2581047" y="1332017"/>
              <a:ext cx="1538382" cy="4591026"/>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427815" y="1421682"/>
              <a:ext cx="646331" cy="341632"/>
            </a:xfrm>
            <a:prstGeom prst="rect">
              <a:avLst/>
            </a:prstGeom>
          </p:spPr>
          <p:txBody>
            <a:bodyPr wrap="none">
              <a:spAutoFit/>
            </a:bodyPr>
            <a:lstStyle/>
            <a:p>
              <a:pPr algn="ct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Mild</a:t>
              </a:r>
            </a:p>
          </p:txBody>
        </p:sp>
        <p:sp>
          <p:nvSpPr>
            <p:cNvPr id="9" name="Rounded Rectangle 8"/>
            <p:cNvSpPr/>
            <p:nvPr/>
          </p:nvSpPr>
          <p:spPr>
            <a:xfrm>
              <a:off x="2921668"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≤2 × normal</a:t>
              </a:r>
              <a:endParaRPr lang="en-GB" sz="1600" dirty="0">
                <a:solidFill>
                  <a:schemeClr val="tx1"/>
                </a:solidFill>
              </a:endParaRPr>
            </a:p>
          </p:txBody>
        </p:sp>
        <p:sp>
          <p:nvSpPr>
            <p:cNvPr id="152" name="Rounded Rectangle 151"/>
            <p:cNvSpPr/>
            <p:nvPr/>
          </p:nvSpPr>
          <p:spPr>
            <a:xfrm>
              <a:off x="2921668"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&lt;5%</a:t>
              </a:r>
              <a:endParaRPr lang="en-GB" sz="1600" dirty="0">
                <a:solidFill>
                  <a:schemeClr val="tx1"/>
                </a:solidFill>
              </a:endParaRPr>
            </a:p>
          </p:txBody>
        </p:sp>
        <p:sp>
          <p:nvSpPr>
            <p:cNvPr id="153" name="Rounded Rectangle 152"/>
            <p:cNvSpPr/>
            <p:nvPr/>
          </p:nvSpPr>
          <p:spPr>
            <a:xfrm>
              <a:off x="2921668"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&lt;1.2 × baseline at transplant</a:t>
              </a:r>
            </a:p>
          </p:txBody>
        </p:sp>
        <p:sp>
          <p:nvSpPr>
            <p:cNvPr id="155" name="Rounded Rectangle 154"/>
            <p:cNvSpPr/>
            <p:nvPr/>
          </p:nvSpPr>
          <p:spPr>
            <a:xfrm>
              <a:off x="2921668"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≥2 and &lt;</a:t>
              </a:r>
              <a:r>
                <a:rPr lang="en-US" sz="1600" dirty="0" smtClean="0">
                  <a:solidFill>
                    <a:schemeClr val="tx1"/>
                  </a:solidFill>
                  <a:latin typeface="Arial" panose="020B0604020202020204" pitchFamily="34" charset="0"/>
                  <a:cs typeface="Arial" panose="020B0604020202020204" pitchFamily="34" charset="0"/>
                </a:rPr>
                <a:t>3</a:t>
              </a:r>
            </a:p>
            <a:p>
              <a:pPr algn="ctr"/>
              <a:r>
                <a:rPr lang="en-US" sz="1600" dirty="0">
                  <a:solidFill>
                    <a:schemeClr val="tx1"/>
                  </a:solidFill>
                  <a:latin typeface="Arial" panose="020B0604020202020204" pitchFamily="34" charset="0"/>
                  <a:cs typeface="Arial" panose="020B0604020202020204" pitchFamily="34" charset="0"/>
                </a:rPr>
                <a:t>≥34 and &lt;</a:t>
              </a:r>
              <a:r>
                <a:rPr lang="en-US" sz="1600" dirty="0" smtClean="0">
                  <a:solidFill>
                    <a:schemeClr val="tx1"/>
                  </a:solidFill>
                  <a:latin typeface="Arial" panose="020B0604020202020204" pitchFamily="34" charset="0"/>
                  <a:cs typeface="Arial" panose="020B0604020202020204" pitchFamily="34" charset="0"/>
                </a:rPr>
                <a:t>51</a:t>
              </a:r>
              <a:endParaRPr lang="en-GB" sz="1600" dirty="0">
                <a:solidFill>
                  <a:schemeClr val="tx1"/>
                </a:solidFill>
              </a:endParaRPr>
            </a:p>
          </p:txBody>
        </p:sp>
        <p:sp>
          <p:nvSpPr>
            <p:cNvPr id="156" name="Rounded Rectangle 155"/>
            <p:cNvSpPr/>
            <p:nvPr/>
          </p:nvSpPr>
          <p:spPr>
            <a:xfrm>
              <a:off x="292166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&gt;7 days</a:t>
              </a:r>
              <a:endParaRPr lang="en-GB" sz="1600" dirty="0">
                <a:solidFill>
                  <a:schemeClr val="tx1"/>
                </a:solidFill>
              </a:endParaRPr>
            </a:p>
          </p:txBody>
        </p:sp>
        <p:sp>
          <p:nvSpPr>
            <p:cNvPr id="8" name="Rectangle: Rounded Corners 7"/>
            <p:cNvSpPr/>
            <p:nvPr/>
          </p:nvSpPr>
          <p:spPr>
            <a:xfrm>
              <a:off x="4864292" y="1332017"/>
              <a:ext cx="1538382" cy="4591026"/>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125150" y="1433850"/>
              <a:ext cx="1210588" cy="341632"/>
            </a:xfrm>
            <a:prstGeom prst="rect">
              <a:avLst/>
            </a:prstGeom>
          </p:spPr>
          <p:txBody>
            <a:bodyPr wrap="none">
              <a:spAutoFit/>
            </a:bodyPr>
            <a:lstStyle/>
            <a:p>
              <a:pPr algn="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Moderate</a:t>
              </a:r>
            </a:p>
          </p:txBody>
        </p:sp>
        <p:sp>
          <p:nvSpPr>
            <p:cNvPr id="157" name="Rounded Rectangle 156"/>
            <p:cNvSpPr/>
            <p:nvPr/>
          </p:nvSpPr>
          <p:spPr>
            <a:xfrm>
              <a:off x="5215716"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&gt;2 and ≤5 </a:t>
              </a:r>
              <a:br>
                <a:rPr lang="en-GB" sz="1600" dirty="0">
                  <a:solidFill>
                    <a:schemeClr val="tx1"/>
                  </a:solidFill>
                </a:rPr>
              </a:br>
              <a:r>
                <a:rPr lang="en-GB" sz="1600" dirty="0">
                  <a:solidFill>
                    <a:schemeClr val="tx1"/>
                  </a:solidFill>
                </a:rPr>
                <a:t>× normal</a:t>
              </a:r>
            </a:p>
          </p:txBody>
        </p:sp>
        <p:sp>
          <p:nvSpPr>
            <p:cNvPr id="158" name="Rounded Rectangle 157"/>
            <p:cNvSpPr/>
            <p:nvPr/>
          </p:nvSpPr>
          <p:spPr>
            <a:xfrm>
              <a:off x="5215716"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500" dirty="0">
                  <a:solidFill>
                    <a:schemeClr val="tx1"/>
                  </a:solidFill>
                </a:rPr>
                <a:t>≥5% and &lt;10%</a:t>
              </a:r>
            </a:p>
          </p:txBody>
        </p:sp>
        <p:sp>
          <p:nvSpPr>
            <p:cNvPr id="159" name="Rounded Rectangle 158"/>
            <p:cNvSpPr/>
            <p:nvPr/>
          </p:nvSpPr>
          <p:spPr>
            <a:xfrm>
              <a:off x="5215716"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≥1.2 and &lt;1.5 × baseline at transplant</a:t>
              </a:r>
            </a:p>
          </p:txBody>
        </p:sp>
        <p:sp>
          <p:nvSpPr>
            <p:cNvPr id="161" name="Rounded Rectangle 160"/>
            <p:cNvSpPr/>
            <p:nvPr/>
          </p:nvSpPr>
          <p:spPr>
            <a:xfrm>
              <a:off x="5215716"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≥3 and &lt;</a:t>
              </a:r>
              <a:r>
                <a:rPr lang="en-GB" sz="1600" dirty="0" smtClean="0">
                  <a:solidFill>
                    <a:schemeClr val="tx1"/>
                  </a:solidFill>
                </a:rPr>
                <a:t>5</a:t>
              </a:r>
            </a:p>
            <a:p>
              <a:pPr algn="ctr"/>
              <a:r>
                <a:rPr lang="en-GB" sz="1600" dirty="0">
                  <a:solidFill>
                    <a:schemeClr val="tx1"/>
                  </a:solidFill>
                </a:rPr>
                <a:t>≥51 and &lt;</a:t>
              </a:r>
              <a:r>
                <a:rPr lang="en-GB" sz="1600" dirty="0" smtClean="0">
                  <a:solidFill>
                    <a:schemeClr val="tx1"/>
                  </a:solidFill>
                </a:rPr>
                <a:t>85</a:t>
              </a:r>
              <a:endParaRPr lang="en-GB" sz="1600" dirty="0">
                <a:solidFill>
                  <a:schemeClr val="tx1"/>
                </a:solidFill>
              </a:endParaRPr>
            </a:p>
          </p:txBody>
        </p:sp>
        <p:sp>
          <p:nvSpPr>
            <p:cNvPr id="162" name="Rounded Rectangle 161"/>
            <p:cNvSpPr/>
            <p:nvPr/>
          </p:nvSpPr>
          <p:spPr>
            <a:xfrm>
              <a:off x="521571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5–7 days</a:t>
              </a:r>
            </a:p>
          </p:txBody>
        </p:sp>
        <p:sp>
          <p:nvSpPr>
            <p:cNvPr id="11" name="Rectangle: Rounded Corners 10"/>
            <p:cNvSpPr/>
            <p:nvPr/>
          </p:nvSpPr>
          <p:spPr>
            <a:xfrm>
              <a:off x="7158340" y="1332017"/>
              <a:ext cx="1538382" cy="4591026"/>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7" name="Rectangle 136"/>
            <p:cNvSpPr/>
            <p:nvPr/>
          </p:nvSpPr>
          <p:spPr>
            <a:xfrm>
              <a:off x="7638361" y="1406611"/>
              <a:ext cx="941283" cy="341632"/>
            </a:xfrm>
            <a:prstGeom prst="rect">
              <a:avLst/>
            </a:prstGeom>
          </p:spPr>
          <p:txBody>
            <a:bodyPr wrap="none">
              <a:spAutoFit/>
            </a:bodyPr>
            <a:lstStyle/>
            <a:p>
              <a:pPr algn="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Severe</a:t>
              </a:r>
            </a:p>
          </p:txBody>
        </p:sp>
        <p:sp>
          <p:nvSpPr>
            <p:cNvPr id="163" name="Rounded Rectangle 162"/>
            <p:cNvSpPr/>
            <p:nvPr/>
          </p:nvSpPr>
          <p:spPr>
            <a:xfrm>
              <a:off x="7481829" y="4303355"/>
              <a:ext cx="1508202"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&gt;5 and ≤8 </a:t>
              </a:r>
              <a:br>
                <a:rPr lang="en-GB" sz="1600" dirty="0">
                  <a:solidFill>
                    <a:schemeClr val="tx1"/>
                  </a:solidFill>
                </a:rPr>
              </a:br>
              <a:r>
                <a:rPr lang="en-GB" sz="1600" dirty="0">
                  <a:solidFill>
                    <a:schemeClr val="tx1"/>
                  </a:solidFill>
                </a:rPr>
                <a:t>× normal</a:t>
              </a:r>
            </a:p>
          </p:txBody>
        </p:sp>
        <p:sp>
          <p:nvSpPr>
            <p:cNvPr id="164" name="Rounded Rectangle 163"/>
            <p:cNvSpPr/>
            <p:nvPr/>
          </p:nvSpPr>
          <p:spPr>
            <a:xfrm>
              <a:off x="7481829" y="4941153"/>
              <a:ext cx="1508202"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500" dirty="0">
                  <a:solidFill>
                    <a:schemeClr val="tx1"/>
                  </a:solidFill>
                </a:rPr>
                <a:t>≥5% and &lt;10%</a:t>
              </a:r>
            </a:p>
          </p:txBody>
        </p:sp>
        <p:sp>
          <p:nvSpPr>
            <p:cNvPr id="165" name="Rounded Rectangle 164"/>
            <p:cNvSpPr/>
            <p:nvPr/>
          </p:nvSpPr>
          <p:spPr>
            <a:xfrm>
              <a:off x="7481829" y="5442236"/>
              <a:ext cx="1508202"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≥1.5 and &lt;2 </a:t>
              </a:r>
              <a:r>
                <a:rPr lang="en-GB" sz="1600" dirty="0" smtClean="0">
                  <a:solidFill>
                    <a:schemeClr val="tx1"/>
                  </a:solidFill>
                </a:rPr>
                <a:t/>
              </a:r>
              <a:br>
                <a:rPr lang="en-GB" sz="1600" dirty="0" smtClean="0">
                  <a:solidFill>
                    <a:schemeClr val="tx1"/>
                  </a:solidFill>
                </a:rPr>
              </a:br>
              <a:r>
                <a:rPr lang="en-GB" sz="1600" dirty="0" smtClean="0">
                  <a:solidFill>
                    <a:schemeClr val="tx1"/>
                  </a:solidFill>
                </a:rPr>
                <a:t>× </a:t>
              </a:r>
              <a:r>
                <a:rPr lang="en-GB" sz="1600" dirty="0">
                  <a:solidFill>
                    <a:schemeClr val="tx1"/>
                  </a:solidFill>
                </a:rPr>
                <a:t>baseline at transplant</a:t>
              </a:r>
            </a:p>
          </p:txBody>
        </p:sp>
        <p:sp>
          <p:nvSpPr>
            <p:cNvPr id="167" name="Rounded Rectangle 166"/>
            <p:cNvSpPr/>
            <p:nvPr/>
          </p:nvSpPr>
          <p:spPr>
            <a:xfrm>
              <a:off x="7481829" y="2682179"/>
              <a:ext cx="1508202"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≥5 and &lt;</a:t>
              </a:r>
              <a:r>
                <a:rPr lang="en-GB" sz="1600" dirty="0" smtClean="0">
                  <a:solidFill>
                    <a:schemeClr val="tx1"/>
                  </a:solidFill>
                </a:rPr>
                <a:t>8</a:t>
              </a:r>
            </a:p>
            <a:p>
              <a:pPr algn="ctr"/>
              <a:r>
                <a:rPr lang="en-GB" sz="1600" dirty="0">
                  <a:solidFill>
                    <a:schemeClr val="tx1"/>
                  </a:solidFill>
                </a:rPr>
                <a:t>≥85 and &lt;</a:t>
              </a:r>
              <a:r>
                <a:rPr lang="en-GB" sz="1600" dirty="0" smtClean="0">
                  <a:solidFill>
                    <a:schemeClr val="tx1"/>
                  </a:solidFill>
                </a:rPr>
                <a:t>136</a:t>
              </a:r>
              <a:endParaRPr lang="en-GB" sz="1600" dirty="0">
                <a:solidFill>
                  <a:schemeClr val="tx1"/>
                </a:solidFill>
              </a:endParaRPr>
            </a:p>
          </p:txBody>
        </p:sp>
        <p:sp>
          <p:nvSpPr>
            <p:cNvPr id="168" name="Rounded Rectangle 167"/>
            <p:cNvSpPr/>
            <p:nvPr/>
          </p:nvSpPr>
          <p:spPr>
            <a:xfrm>
              <a:off x="7481829" y="1914583"/>
              <a:ext cx="1508202"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≤4 days</a:t>
              </a:r>
            </a:p>
          </p:txBody>
        </p:sp>
        <p:sp>
          <p:nvSpPr>
            <p:cNvPr id="169" name="Rounded Rectangle 168"/>
            <p:cNvSpPr/>
            <p:nvPr/>
          </p:nvSpPr>
          <p:spPr>
            <a:xfrm>
              <a:off x="7481829" y="3564105"/>
              <a:ext cx="1508202"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Doubling within 48 h</a:t>
              </a:r>
            </a:p>
          </p:txBody>
        </p:sp>
        <p:sp>
          <p:nvSpPr>
            <p:cNvPr id="14" name="Rectangle: Rounded Corners 13"/>
            <p:cNvSpPr/>
            <p:nvPr/>
          </p:nvSpPr>
          <p:spPr>
            <a:xfrm>
              <a:off x="9424456" y="1332017"/>
              <a:ext cx="1537136" cy="4591026"/>
            </a:xfrm>
            <a:prstGeom prst="roundRect">
              <a:avLst>
                <a:gd name="adj" fmla="val 10000"/>
              </a:avLst>
            </a:prstGeom>
            <a:gradFill>
              <a:gsLst>
                <a:gs pos="0">
                  <a:schemeClr val="tx2"/>
                </a:gs>
                <a:gs pos="50000">
                  <a:schemeClr val="tx2"/>
                </a:gs>
                <a:gs pos="100000">
                  <a:schemeClr val="accent1">
                    <a:lumMod val="5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464391" y="1328624"/>
              <a:ext cx="1497202" cy="590931"/>
            </a:xfrm>
            <a:prstGeom prst="rect">
              <a:avLst/>
            </a:prstGeom>
          </p:spPr>
          <p:txBody>
            <a:bodyPr wrap="square">
              <a:spAutoFit/>
            </a:bodyPr>
            <a:lstStyle/>
            <a:p>
              <a:pPr algn="r" defTabSz="7112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Very severe </a:t>
              </a:r>
              <a:r>
                <a:rPr lang="en-US" b="1" dirty="0" smtClean="0">
                  <a:solidFill>
                    <a:schemeClr val="bg1"/>
                  </a:solidFill>
                  <a:latin typeface="Arial" panose="020B0604020202020204" pitchFamily="34" charset="0"/>
                  <a:cs typeface="Arial" panose="020B0604020202020204" pitchFamily="34" charset="0"/>
                </a:rPr>
                <a:t>– MOD/MOF</a:t>
              </a:r>
              <a:endParaRPr lang="en-US" b="1" dirty="0">
                <a:solidFill>
                  <a:schemeClr val="bg1"/>
                </a:solidFill>
                <a:latin typeface="Arial" panose="020B0604020202020204" pitchFamily="34" charset="0"/>
                <a:cs typeface="Arial" panose="020B0604020202020204" pitchFamily="34" charset="0"/>
              </a:endParaRPr>
            </a:p>
          </p:txBody>
        </p:sp>
        <p:sp>
          <p:nvSpPr>
            <p:cNvPr id="170" name="Rounded Rectangle 169"/>
            <p:cNvSpPr/>
            <p:nvPr/>
          </p:nvSpPr>
          <p:spPr>
            <a:xfrm>
              <a:off x="9717765"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&gt;8 × normal</a:t>
              </a:r>
            </a:p>
          </p:txBody>
        </p:sp>
        <p:sp>
          <p:nvSpPr>
            <p:cNvPr id="171" name="Rounded Rectangle 170"/>
            <p:cNvSpPr/>
            <p:nvPr/>
          </p:nvSpPr>
          <p:spPr>
            <a:xfrm>
              <a:off x="9717765"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≥10%</a:t>
              </a:r>
            </a:p>
          </p:txBody>
        </p:sp>
        <p:sp>
          <p:nvSpPr>
            <p:cNvPr id="172" name="Rounded Rectangle 171"/>
            <p:cNvSpPr/>
            <p:nvPr/>
          </p:nvSpPr>
          <p:spPr>
            <a:xfrm>
              <a:off x="9717765"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≥2 × baseline </a:t>
              </a:r>
              <a:br>
                <a:rPr lang="en-GB" sz="1600" dirty="0">
                  <a:solidFill>
                    <a:schemeClr val="tx1"/>
                  </a:solidFill>
                </a:rPr>
              </a:br>
              <a:r>
                <a:rPr lang="en-GB" sz="1600" dirty="0">
                  <a:solidFill>
                    <a:schemeClr val="tx1"/>
                  </a:solidFill>
                </a:rPr>
                <a:t>at transplant</a:t>
              </a:r>
            </a:p>
          </p:txBody>
        </p:sp>
        <p:sp>
          <p:nvSpPr>
            <p:cNvPr id="174" name="Rounded Rectangle 173"/>
            <p:cNvSpPr/>
            <p:nvPr/>
          </p:nvSpPr>
          <p:spPr>
            <a:xfrm>
              <a:off x="9717765" y="2682179"/>
              <a:ext cx="1404223" cy="678821"/>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t>
              </a:r>
              <a:r>
                <a:rPr lang="en-GB" sz="1600" dirty="0" smtClean="0">
                  <a:solidFill>
                    <a:schemeClr val="tx1"/>
                  </a:solidFill>
                </a:rPr>
                <a:t>8</a:t>
              </a:r>
            </a:p>
            <a:p>
              <a:pPr algn="ctr"/>
              <a:r>
                <a:rPr lang="en-GB" sz="1600" dirty="0">
                  <a:solidFill>
                    <a:schemeClr val="tx1"/>
                  </a:solidFill>
                </a:rPr>
                <a:t>≥</a:t>
              </a:r>
              <a:r>
                <a:rPr lang="en-GB" sz="1600" dirty="0" smtClean="0">
                  <a:solidFill>
                    <a:schemeClr val="tx1"/>
                  </a:solidFill>
                </a:rPr>
                <a:t>136</a:t>
              </a:r>
              <a:endParaRPr lang="en-GB" sz="1600" dirty="0">
                <a:solidFill>
                  <a:schemeClr val="tx1"/>
                </a:solidFill>
              </a:endParaRPr>
            </a:p>
          </p:txBody>
        </p:sp>
        <p:sp>
          <p:nvSpPr>
            <p:cNvPr id="175" name="Rounded Rectangle 174"/>
            <p:cNvSpPr/>
            <p:nvPr/>
          </p:nvSpPr>
          <p:spPr>
            <a:xfrm>
              <a:off x="9717765"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Any time</a:t>
              </a:r>
              <a:endParaRPr lang="en-GB" sz="1600" dirty="0">
                <a:solidFill>
                  <a:schemeClr val="tx1"/>
                </a:solidFill>
              </a:endParaRPr>
            </a:p>
          </p:txBody>
        </p:sp>
        <p:sp>
          <p:nvSpPr>
            <p:cNvPr id="19" name="Right Arrow 18"/>
            <p:cNvSpPr/>
            <p:nvPr/>
          </p:nvSpPr>
          <p:spPr>
            <a:xfrm>
              <a:off x="4291750"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6580396"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a:off x="886047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 name="Picture 50">
            <a:hlinkClick r:id="" action="ppaction://customshow?id=31&amp;return=true"/>
          </p:cNvPr>
          <p:cNvPicPr>
            <a:picLocks/>
          </p:cNvPicPr>
          <p:nvPr/>
        </p:nvPicPr>
        <p:blipFill>
          <a:blip r:embed="rId2">
            <a:clrChange>
              <a:clrFrom>
                <a:srgbClr val="FFFFFF"/>
              </a:clrFrom>
              <a:clrTo>
                <a:srgbClr val="FFFFFF">
                  <a:alpha val="0"/>
                </a:srgbClr>
              </a:clrTo>
            </a:clrChange>
            <a:duotone>
              <a:srgbClr val="00979E">
                <a:shade val="45000"/>
                <a:satMod val="135000"/>
              </a:srgbClr>
              <a:prstClr val="white"/>
            </a:duotone>
          </a:blip>
          <a:stretch>
            <a:fillRect/>
          </a:stretch>
        </p:blipFill>
        <p:spPr>
          <a:xfrm>
            <a:off x="2634041" y="2077075"/>
            <a:ext cx="324000" cy="324000"/>
          </a:xfrm>
          <a:prstGeom prst="rect">
            <a:avLst/>
          </a:prstGeom>
        </p:spPr>
      </p:pic>
      <p:pic>
        <p:nvPicPr>
          <p:cNvPr id="52" name="Picture 51">
            <a:hlinkClick r:id="" action="ppaction://customshow?id=32&amp;return=true"/>
          </p:cNvPr>
          <p:cNvPicPr>
            <a:picLocks/>
          </p:cNvPicPr>
          <p:nvPr/>
        </p:nvPicPr>
        <p:blipFill>
          <a:blip r:embed="rId2">
            <a:clrChange>
              <a:clrFrom>
                <a:srgbClr val="FFFFFF"/>
              </a:clrFrom>
              <a:clrTo>
                <a:srgbClr val="FFFFFF">
                  <a:alpha val="0"/>
                </a:srgbClr>
              </a:clrTo>
            </a:clrChange>
            <a:duotone>
              <a:srgbClr val="00979E">
                <a:shade val="45000"/>
                <a:satMod val="135000"/>
              </a:srgbClr>
              <a:prstClr val="white"/>
            </a:duotone>
          </a:blip>
          <a:stretch>
            <a:fillRect/>
          </a:stretch>
        </p:blipFill>
        <p:spPr>
          <a:xfrm>
            <a:off x="2608165" y="4969891"/>
            <a:ext cx="324000" cy="324000"/>
          </a:xfrm>
          <a:prstGeom prst="rect">
            <a:avLst/>
          </a:prstGeom>
        </p:spPr>
      </p:pic>
    </p:spTree>
    <p:extLst>
      <p:ext uri="{BB962C8B-B14F-4D97-AF65-F5344CB8AC3E}">
        <p14:creationId xmlns:p14="http://schemas.microsoft.com/office/powerpoint/2010/main" val="2331552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Revised EBMT severity grading criteria for </a:t>
            </a:r>
            <a:r>
              <a:rPr lang="en-GB" dirty="0" smtClean="0"/>
              <a:t>VOD </a:t>
            </a:r>
            <a:r>
              <a:rPr lang="en-GB" dirty="0"/>
              <a:t>in adults</a:t>
            </a:r>
          </a:p>
        </p:txBody>
      </p:sp>
      <p:sp>
        <p:nvSpPr>
          <p:cNvPr id="3" name="Text Placeholder 2"/>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6" name="Text Placeholder 5"/>
          <p:cNvSpPr>
            <a:spLocks noGrp="1"/>
          </p:cNvSpPr>
          <p:nvPr>
            <p:ph type="body" sz="quarter" idx="11"/>
          </p:nvPr>
        </p:nvSpPr>
        <p:spPr/>
        <p:txBody>
          <a:bodyPr/>
          <a:lstStyle/>
          <a:p>
            <a:endParaRPr lang="en-GB" dirty="0" smtClean="0"/>
          </a:p>
          <a:p>
            <a:r>
              <a:rPr lang="en-GB" dirty="0"/>
              <a:t>Severe and very severe grade not detailed in this table. </a:t>
            </a:r>
            <a:r>
              <a:rPr lang="en-GB" dirty="0" smtClean="0"/>
              <a:t>Please </a:t>
            </a:r>
            <a:r>
              <a:rPr lang="en-GB" dirty="0"/>
              <a:t>refer to slide 21 for the full severity grading </a:t>
            </a:r>
            <a:r>
              <a:rPr lang="en-GB" dirty="0" smtClean="0"/>
              <a:t>table.</a:t>
            </a:r>
            <a:endParaRPr lang="en-GB" dirty="0"/>
          </a:p>
          <a:p>
            <a:r>
              <a:rPr lang="en-GB" dirty="0" smtClean="0"/>
              <a:t>EBMT</a:t>
            </a:r>
            <a:r>
              <a:rPr lang="en-GB" dirty="0"/>
              <a:t>, European Society for Blood and Marrow Transplantation; </a:t>
            </a:r>
            <a:r>
              <a:rPr lang="en-GB" dirty="0" smtClean="0"/>
              <a:t/>
            </a:r>
            <a:br>
              <a:rPr lang="en-GB" dirty="0" smtClean="0"/>
            </a:br>
            <a:r>
              <a:rPr lang="en-GB" dirty="0" smtClean="0"/>
              <a:t>MOD/MOF</a:t>
            </a:r>
            <a:r>
              <a:rPr lang="en-GB" dirty="0"/>
              <a:t>, multi-organ dysfunction/multi-organ failure; VOD, </a:t>
            </a:r>
            <a:r>
              <a:rPr lang="en-GB" dirty="0" err="1"/>
              <a:t>veno</a:t>
            </a:r>
            <a:r>
              <a:rPr lang="en-GB" dirty="0"/>
              <a:t>-occlusive disease</a:t>
            </a:r>
          </a:p>
        </p:txBody>
      </p:sp>
      <p:sp>
        <p:nvSpPr>
          <p:cNvPr id="55" name="TextBox 54"/>
          <p:cNvSpPr txBox="1"/>
          <p:nvPr/>
        </p:nvSpPr>
        <p:spPr>
          <a:xfrm>
            <a:off x="4794553" y="1976403"/>
            <a:ext cx="2506587" cy="523220"/>
          </a:xfrm>
          <a:prstGeom prst="rect">
            <a:avLst/>
          </a:prstGeom>
          <a:noFill/>
        </p:spPr>
        <p:txBody>
          <a:bodyPr wrap="square" rtlCol="0">
            <a:spAutoFit/>
          </a:bodyPr>
          <a:lstStyle/>
          <a:p>
            <a:pPr algn="r"/>
            <a:r>
              <a:rPr lang="en-GB" sz="1400" b="1" dirty="0"/>
              <a:t>Time since first clinical symptoms of VOD</a:t>
            </a:r>
          </a:p>
        </p:txBody>
      </p:sp>
      <p:sp>
        <p:nvSpPr>
          <p:cNvPr id="77" name="TextBox 76"/>
          <p:cNvSpPr txBox="1"/>
          <p:nvPr/>
        </p:nvSpPr>
        <p:spPr>
          <a:xfrm>
            <a:off x="5331260" y="2728173"/>
            <a:ext cx="1942993" cy="307777"/>
          </a:xfrm>
          <a:prstGeom prst="rect">
            <a:avLst/>
          </a:prstGeom>
          <a:noFill/>
        </p:spPr>
        <p:txBody>
          <a:bodyPr wrap="square" rtlCol="0">
            <a:spAutoFit/>
          </a:bodyPr>
          <a:lstStyle/>
          <a:p>
            <a:pPr algn="r"/>
            <a:r>
              <a:rPr lang="en-GB" sz="1400" b="1" dirty="0"/>
              <a:t>Bilirubin (mg/</a:t>
            </a:r>
            <a:r>
              <a:rPr lang="en-GB" sz="1400" b="1" dirty="0" err="1"/>
              <a:t>dL</a:t>
            </a:r>
            <a:r>
              <a:rPr lang="en-GB" sz="1400" b="1" dirty="0"/>
              <a:t>)</a:t>
            </a:r>
          </a:p>
        </p:txBody>
      </p:sp>
      <p:sp>
        <p:nvSpPr>
          <p:cNvPr id="90" name="TextBox 89"/>
          <p:cNvSpPr txBox="1"/>
          <p:nvPr/>
        </p:nvSpPr>
        <p:spPr>
          <a:xfrm>
            <a:off x="5187964" y="3004972"/>
            <a:ext cx="2130262" cy="307777"/>
          </a:xfrm>
          <a:prstGeom prst="rect">
            <a:avLst/>
          </a:prstGeom>
          <a:noFill/>
        </p:spPr>
        <p:txBody>
          <a:bodyPr wrap="square" rtlCol="0">
            <a:spAutoFit/>
          </a:bodyPr>
          <a:lstStyle/>
          <a:p>
            <a:pPr algn="r"/>
            <a:r>
              <a:rPr lang="en-GB" sz="1400" b="1" dirty="0"/>
              <a:t>Bilirubin (</a:t>
            </a:r>
            <a:r>
              <a:rPr lang="el-GR" sz="1400" b="1" dirty="0"/>
              <a:t>μ</a:t>
            </a:r>
            <a:r>
              <a:rPr lang="en-GB" sz="1400" b="1" dirty="0" err="1"/>
              <a:t>mol</a:t>
            </a:r>
            <a:r>
              <a:rPr lang="en-GB" sz="1400" b="1" dirty="0"/>
              <a:t>/L)</a:t>
            </a:r>
          </a:p>
        </p:txBody>
      </p:sp>
      <p:sp>
        <p:nvSpPr>
          <p:cNvPr id="94" name="TextBox 93"/>
          <p:cNvSpPr txBox="1"/>
          <p:nvPr/>
        </p:nvSpPr>
        <p:spPr>
          <a:xfrm>
            <a:off x="5153460" y="3777895"/>
            <a:ext cx="2173151" cy="307777"/>
          </a:xfrm>
          <a:prstGeom prst="rect">
            <a:avLst/>
          </a:prstGeom>
          <a:noFill/>
        </p:spPr>
        <p:txBody>
          <a:bodyPr wrap="square" rtlCol="0">
            <a:spAutoFit/>
          </a:bodyPr>
          <a:lstStyle/>
          <a:p>
            <a:pPr algn="r"/>
            <a:r>
              <a:rPr lang="en-GB" sz="1400" b="1" dirty="0"/>
              <a:t>Bilirubin kinetics</a:t>
            </a:r>
          </a:p>
        </p:txBody>
      </p:sp>
      <p:sp>
        <p:nvSpPr>
          <p:cNvPr id="95" name="TextBox 94"/>
          <p:cNvSpPr txBox="1"/>
          <p:nvPr/>
        </p:nvSpPr>
        <p:spPr>
          <a:xfrm>
            <a:off x="5527111" y="4413631"/>
            <a:ext cx="1747142" cy="307777"/>
          </a:xfrm>
          <a:prstGeom prst="rect">
            <a:avLst/>
          </a:prstGeom>
          <a:noFill/>
        </p:spPr>
        <p:txBody>
          <a:bodyPr wrap="square" rtlCol="0">
            <a:spAutoFit/>
          </a:bodyPr>
          <a:lstStyle/>
          <a:p>
            <a:pPr algn="r"/>
            <a:r>
              <a:rPr lang="en-GB" sz="1400" b="1" dirty="0"/>
              <a:t>Transaminases</a:t>
            </a:r>
          </a:p>
        </p:txBody>
      </p:sp>
      <p:sp>
        <p:nvSpPr>
          <p:cNvPr id="120" name="TextBox 119"/>
          <p:cNvSpPr txBox="1"/>
          <p:nvPr/>
        </p:nvSpPr>
        <p:spPr>
          <a:xfrm>
            <a:off x="5551612" y="4987147"/>
            <a:ext cx="1747142" cy="307777"/>
          </a:xfrm>
          <a:prstGeom prst="rect">
            <a:avLst/>
          </a:prstGeom>
          <a:noFill/>
        </p:spPr>
        <p:txBody>
          <a:bodyPr wrap="square" rtlCol="0">
            <a:spAutoFit/>
          </a:bodyPr>
          <a:lstStyle/>
          <a:p>
            <a:pPr algn="r"/>
            <a:r>
              <a:rPr lang="en-GB" sz="1400" b="1" dirty="0"/>
              <a:t>Weight increase</a:t>
            </a:r>
          </a:p>
        </p:txBody>
      </p:sp>
      <p:sp>
        <p:nvSpPr>
          <p:cNvPr id="133" name="TextBox 132"/>
          <p:cNvSpPr txBox="1"/>
          <p:nvPr/>
        </p:nvSpPr>
        <p:spPr>
          <a:xfrm>
            <a:off x="5561081" y="5674367"/>
            <a:ext cx="1747142" cy="307777"/>
          </a:xfrm>
          <a:prstGeom prst="rect">
            <a:avLst/>
          </a:prstGeom>
          <a:noFill/>
        </p:spPr>
        <p:txBody>
          <a:bodyPr wrap="square" rtlCol="0">
            <a:spAutoFit/>
          </a:bodyPr>
          <a:lstStyle/>
          <a:p>
            <a:pPr algn="r"/>
            <a:r>
              <a:rPr lang="en-GB" sz="1400" b="1" dirty="0"/>
              <a:t>Renal function</a:t>
            </a:r>
          </a:p>
        </p:txBody>
      </p:sp>
      <p:sp>
        <p:nvSpPr>
          <p:cNvPr id="5" name="Rectangle: Rounded Corners 4"/>
          <p:cNvSpPr/>
          <p:nvPr/>
        </p:nvSpPr>
        <p:spPr>
          <a:xfrm>
            <a:off x="7379285" y="1332017"/>
            <a:ext cx="1538382" cy="4591026"/>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8226053" y="1421682"/>
            <a:ext cx="646331" cy="341632"/>
          </a:xfrm>
          <a:prstGeom prst="rect">
            <a:avLst/>
          </a:prstGeom>
        </p:spPr>
        <p:txBody>
          <a:bodyPr wrap="none">
            <a:spAutoFit/>
          </a:bodyPr>
          <a:lstStyle/>
          <a:p>
            <a:pPr algn="ct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Mild</a:t>
            </a:r>
          </a:p>
        </p:txBody>
      </p:sp>
      <p:sp>
        <p:nvSpPr>
          <p:cNvPr id="8" name="Rectangle: Rounded Corners 7"/>
          <p:cNvSpPr/>
          <p:nvPr/>
        </p:nvSpPr>
        <p:spPr>
          <a:xfrm>
            <a:off x="9662530" y="1332017"/>
            <a:ext cx="1538382" cy="4591026"/>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9923388" y="1433850"/>
            <a:ext cx="1210588" cy="341632"/>
          </a:xfrm>
          <a:prstGeom prst="rect">
            <a:avLst/>
          </a:prstGeom>
        </p:spPr>
        <p:txBody>
          <a:bodyPr wrap="none">
            <a:spAutoFit/>
          </a:bodyPr>
          <a:lstStyle/>
          <a:p>
            <a:pPr algn="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Moderate</a:t>
            </a:r>
          </a:p>
        </p:txBody>
      </p:sp>
      <p:sp>
        <p:nvSpPr>
          <p:cNvPr id="157" name="Rounded Rectangle 156"/>
          <p:cNvSpPr/>
          <p:nvPr/>
        </p:nvSpPr>
        <p:spPr>
          <a:xfrm>
            <a:off x="10013954"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&gt;2 and ≤5 </a:t>
            </a:r>
            <a:br>
              <a:rPr lang="en-GB" sz="1600" dirty="0">
                <a:solidFill>
                  <a:schemeClr val="tx1"/>
                </a:solidFill>
              </a:rPr>
            </a:br>
            <a:r>
              <a:rPr lang="en-GB" sz="1600" dirty="0">
                <a:solidFill>
                  <a:schemeClr val="tx1"/>
                </a:solidFill>
              </a:rPr>
              <a:t>× normal</a:t>
            </a:r>
          </a:p>
        </p:txBody>
      </p:sp>
      <p:sp>
        <p:nvSpPr>
          <p:cNvPr id="158" name="Rounded Rectangle 157"/>
          <p:cNvSpPr/>
          <p:nvPr/>
        </p:nvSpPr>
        <p:spPr>
          <a:xfrm>
            <a:off x="10013954"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500" dirty="0">
                <a:solidFill>
                  <a:schemeClr val="tx1"/>
                </a:solidFill>
              </a:rPr>
              <a:t>≥5% and &lt;10%</a:t>
            </a:r>
          </a:p>
        </p:txBody>
      </p:sp>
      <p:sp>
        <p:nvSpPr>
          <p:cNvPr id="159" name="Rounded Rectangle 158"/>
          <p:cNvSpPr/>
          <p:nvPr/>
        </p:nvSpPr>
        <p:spPr>
          <a:xfrm>
            <a:off x="10013954"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≥1.2 and &lt;1.5 × baseline at transplant</a:t>
            </a:r>
          </a:p>
        </p:txBody>
      </p:sp>
      <p:sp>
        <p:nvSpPr>
          <p:cNvPr id="161" name="Rounded Rectangle 160"/>
          <p:cNvSpPr/>
          <p:nvPr/>
        </p:nvSpPr>
        <p:spPr>
          <a:xfrm>
            <a:off x="10013954"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≥3 and &lt;</a:t>
            </a:r>
            <a:r>
              <a:rPr lang="en-GB" sz="1600" dirty="0" smtClean="0">
                <a:solidFill>
                  <a:schemeClr val="tx1"/>
                </a:solidFill>
              </a:rPr>
              <a:t>5</a:t>
            </a:r>
          </a:p>
          <a:p>
            <a:pPr algn="ctr"/>
            <a:r>
              <a:rPr lang="en-GB" sz="1600" dirty="0">
                <a:solidFill>
                  <a:schemeClr val="tx1"/>
                </a:solidFill>
              </a:rPr>
              <a:t>≥51 and &lt;</a:t>
            </a:r>
            <a:r>
              <a:rPr lang="en-GB" sz="1600" dirty="0" smtClean="0">
                <a:solidFill>
                  <a:schemeClr val="tx1"/>
                </a:solidFill>
              </a:rPr>
              <a:t>85</a:t>
            </a:r>
            <a:endParaRPr lang="en-GB" sz="1600" dirty="0">
              <a:solidFill>
                <a:schemeClr val="tx1"/>
              </a:solidFill>
            </a:endParaRPr>
          </a:p>
        </p:txBody>
      </p:sp>
      <p:sp>
        <p:nvSpPr>
          <p:cNvPr id="162" name="Rounded Rectangle 161"/>
          <p:cNvSpPr/>
          <p:nvPr/>
        </p:nvSpPr>
        <p:spPr>
          <a:xfrm>
            <a:off x="10013954"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5–7 days</a:t>
            </a:r>
          </a:p>
        </p:txBody>
      </p:sp>
      <p:sp>
        <p:nvSpPr>
          <p:cNvPr id="19" name="Right Arrow 18"/>
          <p:cNvSpPr/>
          <p:nvPr/>
        </p:nvSpPr>
        <p:spPr>
          <a:xfrm>
            <a:off x="908998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57349" y="1347665"/>
            <a:ext cx="3927565" cy="4516636"/>
          </a:xfrm>
          <a:prstGeom prst="roundRect">
            <a:avLst/>
          </a:prstGeom>
          <a:solidFill>
            <a:schemeClr val="bg1"/>
          </a:solidFill>
          <a:ln w="28575">
            <a:solidFill>
              <a:schemeClr val="accent1"/>
            </a:solidFill>
          </a:ln>
        </p:spPr>
        <p:txBody>
          <a:bodyPr wrap="square" rtlCol="0">
            <a:spAutoFit/>
          </a:bodyPr>
          <a:lstStyle/>
          <a:p>
            <a:r>
              <a:rPr lang="en-GB" dirty="0"/>
              <a:t>Patients are classified as the category within which they fulfil </a:t>
            </a:r>
            <a:r>
              <a:rPr lang="en-GB" dirty="0" smtClean="0"/>
              <a:t/>
            </a:r>
            <a:br>
              <a:rPr lang="en-GB" dirty="0" smtClean="0"/>
            </a:br>
            <a:r>
              <a:rPr lang="en-GB" dirty="0" smtClean="0"/>
              <a:t>≥</a:t>
            </a:r>
            <a:r>
              <a:rPr lang="en-GB" dirty="0"/>
              <a:t>2 </a:t>
            </a:r>
            <a:r>
              <a:rPr lang="en-GB" dirty="0" smtClean="0"/>
              <a:t>criteria</a:t>
            </a:r>
          </a:p>
          <a:p>
            <a:endParaRPr lang="en-GB" dirty="0"/>
          </a:p>
          <a:p>
            <a:r>
              <a:rPr lang="en-GB" dirty="0" smtClean="0"/>
              <a:t>For example:</a:t>
            </a:r>
          </a:p>
          <a:p>
            <a:endParaRPr lang="en-GB" dirty="0"/>
          </a:p>
          <a:p>
            <a:pPr marL="285750" indent="-285750">
              <a:buFont typeface="Arial" panose="020B0604020202020204" pitchFamily="34" charset="0"/>
              <a:buChar char="•"/>
            </a:pPr>
            <a:r>
              <a:rPr lang="en-GB" dirty="0" smtClean="0"/>
              <a:t>If a patient fulfils </a:t>
            </a:r>
            <a:r>
              <a:rPr lang="en-GB" dirty="0"/>
              <a:t>2 mild criteria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VOD </a:t>
            </a:r>
            <a:r>
              <a:rPr lang="en-GB" dirty="0"/>
              <a:t>severity grading = </a:t>
            </a:r>
            <a:r>
              <a:rPr lang="en-GB" dirty="0" smtClean="0"/>
              <a:t>MILD</a:t>
            </a:r>
          </a:p>
          <a:p>
            <a:endParaRPr lang="en-GB" dirty="0"/>
          </a:p>
          <a:p>
            <a:r>
              <a:rPr lang="en-GB" dirty="0"/>
              <a:t>Patients with </a:t>
            </a:r>
            <a:r>
              <a:rPr lang="en-GB" dirty="0" smtClean="0"/>
              <a:t>MOD/MOF </a:t>
            </a:r>
            <a:r>
              <a:rPr lang="en-GB" dirty="0"/>
              <a:t>must be classified as </a:t>
            </a:r>
            <a:r>
              <a:rPr lang="en-GB" b="1" dirty="0" smtClean="0">
                <a:solidFill>
                  <a:srgbClr val="FF0000"/>
                </a:solidFill>
              </a:rPr>
              <a:t>very </a:t>
            </a:r>
            <a:r>
              <a:rPr lang="en-GB" b="1" dirty="0">
                <a:solidFill>
                  <a:srgbClr val="FF0000"/>
                </a:solidFill>
              </a:rPr>
              <a:t>severe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baseline="30000" dirty="0" smtClean="0"/>
          </a:p>
          <a:p>
            <a:endParaRPr lang="en-GB" dirty="0"/>
          </a:p>
        </p:txBody>
      </p:sp>
      <p:sp>
        <p:nvSpPr>
          <p:cNvPr id="34" name="Rectangle: Rounded Corners 4"/>
          <p:cNvSpPr/>
          <p:nvPr/>
        </p:nvSpPr>
        <p:spPr>
          <a:xfrm>
            <a:off x="7383632" y="1345074"/>
            <a:ext cx="1538382" cy="4591026"/>
          </a:xfrm>
          <a:prstGeom prst="roundRect">
            <a:avLst>
              <a:gd name="adj" fmla="val 10000"/>
            </a:avLst>
          </a:prstGeom>
          <a:noFill/>
          <a:ln>
            <a:solidFill>
              <a:srgbClr val="FF000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6" name="Rounded Rectangle 155"/>
          <p:cNvSpPr/>
          <p:nvPr/>
        </p:nvSpPr>
        <p:spPr>
          <a:xfrm>
            <a:off x="771990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&gt;7 days</a:t>
            </a:r>
            <a:endParaRPr lang="en-GB" sz="1600" dirty="0">
              <a:solidFill>
                <a:schemeClr val="tx1"/>
              </a:solidFill>
            </a:endParaRPr>
          </a:p>
        </p:txBody>
      </p:sp>
      <p:sp>
        <p:nvSpPr>
          <p:cNvPr id="155" name="Rounded Rectangle 154"/>
          <p:cNvSpPr/>
          <p:nvPr/>
        </p:nvSpPr>
        <p:spPr>
          <a:xfrm>
            <a:off x="7719906"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≥2 and &lt;</a:t>
            </a:r>
            <a:r>
              <a:rPr lang="en-US" sz="1600" dirty="0" smtClean="0">
                <a:solidFill>
                  <a:schemeClr val="tx1"/>
                </a:solidFill>
                <a:latin typeface="Arial" panose="020B0604020202020204" pitchFamily="34" charset="0"/>
                <a:cs typeface="Arial" panose="020B0604020202020204" pitchFamily="34" charset="0"/>
              </a:rPr>
              <a:t>3</a:t>
            </a:r>
            <a:br>
              <a:rPr lang="en-US" sz="16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a:t>
            </a:r>
            <a:r>
              <a:rPr lang="en-US" sz="1600" dirty="0">
                <a:solidFill>
                  <a:schemeClr val="tx1"/>
                </a:solidFill>
                <a:latin typeface="Arial" panose="020B0604020202020204" pitchFamily="34" charset="0"/>
                <a:cs typeface="Arial" panose="020B0604020202020204" pitchFamily="34" charset="0"/>
              </a:rPr>
              <a:t>34 and &lt;</a:t>
            </a:r>
            <a:r>
              <a:rPr lang="en-US" sz="1600" dirty="0" smtClean="0">
                <a:solidFill>
                  <a:schemeClr val="tx1"/>
                </a:solidFill>
                <a:latin typeface="Arial" panose="020B0604020202020204" pitchFamily="34" charset="0"/>
                <a:cs typeface="Arial" panose="020B0604020202020204" pitchFamily="34" charset="0"/>
              </a:rPr>
              <a:t>51</a:t>
            </a:r>
            <a:endParaRPr lang="en-GB" sz="1600" dirty="0">
              <a:solidFill>
                <a:schemeClr val="tx1"/>
              </a:solidFill>
            </a:endParaRPr>
          </a:p>
        </p:txBody>
      </p:sp>
      <p:sp>
        <p:nvSpPr>
          <p:cNvPr id="9" name="Rounded Rectangle 8"/>
          <p:cNvSpPr/>
          <p:nvPr/>
        </p:nvSpPr>
        <p:spPr>
          <a:xfrm>
            <a:off x="7719906"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≤2 × normal</a:t>
            </a:r>
          </a:p>
        </p:txBody>
      </p:sp>
      <p:sp>
        <p:nvSpPr>
          <p:cNvPr id="7" name="Oval 6"/>
          <p:cNvSpPr/>
          <p:nvPr/>
        </p:nvSpPr>
        <p:spPr>
          <a:xfrm>
            <a:off x="7719906" y="4313324"/>
            <a:ext cx="1370082" cy="542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ounded Rectangle 151"/>
          <p:cNvSpPr/>
          <p:nvPr/>
        </p:nvSpPr>
        <p:spPr>
          <a:xfrm>
            <a:off x="7719906"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&lt;5%</a:t>
            </a:r>
          </a:p>
        </p:txBody>
      </p:sp>
      <p:sp>
        <p:nvSpPr>
          <p:cNvPr id="53" name="Oval 52"/>
          <p:cNvSpPr/>
          <p:nvPr/>
        </p:nvSpPr>
        <p:spPr>
          <a:xfrm>
            <a:off x="7748018" y="4926277"/>
            <a:ext cx="1370082" cy="439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ounded Rectangle 152"/>
          <p:cNvSpPr/>
          <p:nvPr/>
        </p:nvSpPr>
        <p:spPr>
          <a:xfrm>
            <a:off x="7719906"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&lt;1.2 × baseline at transplant</a:t>
            </a:r>
          </a:p>
        </p:txBody>
      </p:sp>
      <p:sp>
        <p:nvSpPr>
          <p:cNvPr id="11" name="Rectangle 10"/>
          <p:cNvSpPr/>
          <p:nvPr/>
        </p:nvSpPr>
        <p:spPr>
          <a:xfrm>
            <a:off x="81210" y="6150542"/>
            <a:ext cx="4980373" cy="415228"/>
          </a:xfrm>
          <a:prstGeom prst="rect">
            <a:avLst/>
          </a:prstGeom>
        </p:spPr>
        <p:txBody>
          <a:bodyPr vert="horz" lIns="91440" tIns="45720" rIns="91440" bIns="45720" rtlCol="0" anchor="b">
            <a:noAutofit/>
          </a:bodyPr>
          <a:lstStyle/>
          <a:p>
            <a:pPr>
              <a:buFont typeface="Arial" panose="020B0604020202020204" pitchFamily="34" charset="0"/>
              <a:buNone/>
            </a:pPr>
            <a:endParaRPr lang="en-GB" sz="1000" dirty="0"/>
          </a:p>
        </p:txBody>
      </p:sp>
    </p:spTree>
    <p:extLst>
      <p:ext uri="{BB962C8B-B14F-4D97-AF65-F5344CB8AC3E}">
        <p14:creationId xmlns:p14="http://schemas.microsoft.com/office/powerpoint/2010/main" val="779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Revised EBMT severity grading criteria for </a:t>
            </a:r>
            <a:r>
              <a:rPr lang="en-GB" dirty="0" smtClean="0"/>
              <a:t>VOD </a:t>
            </a:r>
            <a:r>
              <a:rPr lang="en-GB" dirty="0"/>
              <a:t>in adults</a:t>
            </a:r>
          </a:p>
        </p:txBody>
      </p:sp>
      <p:sp>
        <p:nvSpPr>
          <p:cNvPr id="3" name="Text Placeholder 2"/>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6" name="Text Placeholder 5"/>
          <p:cNvSpPr>
            <a:spLocks noGrp="1"/>
          </p:cNvSpPr>
          <p:nvPr>
            <p:ph type="body" sz="quarter" idx="11"/>
          </p:nvPr>
        </p:nvSpPr>
        <p:spPr/>
        <p:txBody>
          <a:bodyPr/>
          <a:lstStyle/>
          <a:p>
            <a:r>
              <a:rPr lang="en-US" dirty="0"/>
              <a:t>Very severe grade not detailed in this table. Please refer to slide 21 for the full severity grading </a:t>
            </a:r>
            <a:r>
              <a:rPr lang="en-US" dirty="0" smtClean="0"/>
              <a:t>table.</a:t>
            </a:r>
            <a:endParaRPr lang="en-GB" dirty="0"/>
          </a:p>
          <a:p>
            <a:r>
              <a:rPr lang="en-GB" dirty="0" smtClean="0"/>
              <a:t>EBMT, European Society for Blood and Marrow Transplantation; VOD, </a:t>
            </a:r>
            <a:r>
              <a:rPr lang="en-GB" dirty="0" err="1" smtClean="0"/>
              <a:t>veno</a:t>
            </a:r>
            <a:r>
              <a:rPr lang="en-GB" dirty="0" smtClean="0"/>
              <a:t>-occlusive disease</a:t>
            </a:r>
            <a:endParaRPr lang="en-GB" dirty="0"/>
          </a:p>
        </p:txBody>
      </p:sp>
      <p:pic>
        <p:nvPicPr>
          <p:cNvPr id="150" name="Picture 149">
            <a:hlinkClick r:id="" action="ppaction://customshow?id=5&amp;return=true"/>
          </p:cNvPr>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0208890" y="421915"/>
            <a:ext cx="324000" cy="324000"/>
          </a:xfrm>
          <a:prstGeom prst="rect">
            <a:avLst/>
          </a:prstGeom>
        </p:spPr>
      </p:pic>
      <p:sp>
        <p:nvSpPr>
          <p:cNvPr id="55" name="TextBox 54"/>
          <p:cNvSpPr txBox="1"/>
          <p:nvPr/>
        </p:nvSpPr>
        <p:spPr>
          <a:xfrm>
            <a:off x="2967947" y="1976403"/>
            <a:ext cx="2506587" cy="523220"/>
          </a:xfrm>
          <a:prstGeom prst="rect">
            <a:avLst/>
          </a:prstGeom>
          <a:noFill/>
        </p:spPr>
        <p:txBody>
          <a:bodyPr wrap="square" rtlCol="0">
            <a:spAutoFit/>
          </a:bodyPr>
          <a:lstStyle/>
          <a:p>
            <a:pPr algn="r"/>
            <a:r>
              <a:rPr lang="en-GB" sz="1400" b="1" dirty="0"/>
              <a:t>Time since first clinical symptoms of VOD</a:t>
            </a:r>
          </a:p>
        </p:txBody>
      </p:sp>
      <p:sp>
        <p:nvSpPr>
          <p:cNvPr id="77" name="TextBox 76"/>
          <p:cNvSpPr txBox="1"/>
          <p:nvPr/>
        </p:nvSpPr>
        <p:spPr>
          <a:xfrm>
            <a:off x="3504654" y="2728173"/>
            <a:ext cx="1942993" cy="307777"/>
          </a:xfrm>
          <a:prstGeom prst="rect">
            <a:avLst/>
          </a:prstGeom>
          <a:noFill/>
        </p:spPr>
        <p:txBody>
          <a:bodyPr wrap="square" rtlCol="0">
            <a:spAutoFit/>
          </a:bodyPr>
          <a:lstStyle/>
          <a:p>
            <a:pPr algn="r"/>
            <a:r>
              <a:rPr lang="en-GB" sz="1400" b="1" dirty="0"/>
              <a:t>Bilirubin (mg/</a:t>
            </a:r>
            <a:r>
              <a:rPr lang="en-GB" sz="1400" b="1" dirty="0" err="1"/>
              <a:t>dL</a:t>
            </a:r>
            <a:r>
              <a:rPr lang="en-GB" sz="1400" b="1" dirty="0"/>
              <a:t>)</a:t>
            </a:r>
          </a:p>
        </p:txBody>
      </p:sp>
      <p:sp>
        <p:nvSpPr>
          <p:cNvPr id="90" name="TextBox 89"/>
          <p:cNvSpPr txBox="1"/>
          <p:nvPr/>
        </p:nvSpPr>
        <p:spPr>
          <a:xfrm>
            <a:off x="3361358" y="3030850"/>
            <a:ext cx="2130262" cy="307777"/>
          </a:xfrm>
          <a:prstGeom prst="rect">
            <a:avLst/>
          </a:prstGeom>
          <a:noFill/>
        </p:spPr>
        <p:txBody>
          <a:bodyPr wrap="square" rtlCol="0">
            <a:spAutoFit/>
          </a:bodyPr>
          <a:lstStyle/>
          <a:p>
            <a:pPr algn="r"/>
            <a:r>
              <a:rPr lang="en-GB" sz="1400" b="1" dirty="0"/>
              <a:t>Bilirubin (</a:t>
            </a:r>
            <a:r>
              <a:rPr lang="el-GR" sz="1400" b="1" dirty="0"/>
              <a:t>μ</a:t>
            </a:r>
            <a:r>
              <a:rPr lang="en-GB" sz="1400" b="1" dirty="0" err="1"/>
              <a:t>mol</a:t>
            </a:r>
            <a:r>
              <a:rPr lang="en-GB" sz="1400" b="1" dirty="0"/>
              <a:t>/L)</a:t>
            </a:r>
          </a:p>
        </p:txBody>
      </p:sp>
      <p:sp>
        <p:nvSpPr>
          <p:cNvPr id="94" name="TextBox 93"/>
          <p:cNvSpPr txBox="1"/>
          <p:nvPr/>
        </p:nvSpPr>
        <p:spPr>
          <a:xfrm>
            <a:off x="3326854" y="3674383"/>
            <a:ext cx="2173151" cy="307777"/>
          </a:xfrm>
          <a:prstGeom prst="rect">
            <a:avLst/>
          </a:prstGeom>
          <a:noFill/>
        </p:spPr>
        <p:txBody>
          <a:bodyPr wrap="square" rtlCol="0">
            <a:spAutoFit/>
          </a:bodyPr>
          <a:lstStyle/>
          <a:p>
            <a:pPr algn="r"/>
            <a:r>
              <a:rPr lang="en-GB" sz="1400" b="1" dirty="0"/>
              <a:t>Bilirubin kinetics</a:t>
            </a:r>
          </a:p>
        </p:txBody>
      </p:sp>
      <p:sp>
        <p:nvSpPr>
          <p:cNvPr id="95" name="TextBox 94"/>
          <p:cNvSpPr txBox="1"/>
          <p:nvPr/>
        </p:nvSpPr>
        <p:spPr>
          <a:xfrm>
            <a:off x="3700505" y="4413631"/>
            <a:ext cx="1747142" cy="307777"/>
          </a:xfrm>
          <a:prstGeom prst="rect">
            <a:avLst/>
          </a:prstGeom>
          <a:noFill/>
        </p:spPr>
        <p:txBody>
          <a:bodyPr wrap="square" rtlCol="0">
            <a:spAutoFit/>
          </a:bodyPr>
          <a:lstStyle/>
          <a:p>
            <a:pPr algn="r"/>
            <a:r>
              <a:rPr lang="en-GB" sz="1400" b="1" dirty="0"/>
              <a:t>Transaminases</a:t>
            </a:r>
          </a:p>
        </p:txBody>
      </p:sp>
      <p:sp>
        <p:nvSpPr>
          <p:cNvPr id="120" name="TextBox 119"/>
          <p:cNvSpPr txBox="1"/>
          <p:nvPr/>
        </p:nvSpPr>
        <p:spPr>
          <a:xfrm>
            <a:off x="3725006" y="4987147"/>
            <a:ext cx="1747142" cy="307777"/>
          </a:xfrm>
          <a:prstGeom prst="rect">
            <a:avLst/>
          </a:prstGeom>
          <a:noFill/>
        </p:spPr>
        <p:txBody>
          <a:bodyPr wrap="square" rtlCol="0">
            <a:spAutoFit/>
          </a:bodyPr>
          <a:lstStyle/>
          <a:p>
            <a:pPr algn="r"/>
            <a:r>
              <a:rPr lang="en-GB" sz="1400" b="1" dirty="0"/>
              <a:t>Weight increase</a:t>
            </a:r>
          </a:p>
        </p:txBody>
      </p:sp>
      <p:sp>
        <p:nvSpPr>
          <p:cNvPr id="133" name="TextBox 132"/>
          <p:cNvSpPr txBox="1"/>
          <p:nvPr/>
        </p:nvSpPr>
        <p:spPr>
          <a:xfrm>
            <a:off x="3734475" y="5674367"/>
            <a:ext cx="1747142" cy="307777"/>
          </a:xfrm>
          <a:prstGeom prst="rect">
            <a:avLst/>
          </a:prstGeom>
          <a:noFill/>
        </p:spPr>
        <p:txBody>
          <a:bodyPr wrap="square" rtlCol="0">
            <a:spAutoFit/>
          </a:bodyPr>
          <a:lstStyle/>
          <a:p>
            <a:pPr algn="r"/>
            <a:r>
              <a:rPr lang="en-GB" sz="1400" b="1" dirty="0"/>
              <a:t>Renal function</a:t>
            </a:r>
          </a:p>
        </p:txBody>
      </p:sp>
      <p:sp>
        <p:nvSpPr>
          <p:cNvPr id="5" name="Rectangle: Rounded Corners 4"/>
          <p:cNvSpPr/>
          <p:nvPr/>
        </p:nvSpPr>
        <p:spPr>
          <a:xfrm>
            <a:off x="5552679" y="1332017"/>
            <a:ext cx="1538382" cy="4591026"/>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6399447" y="1421682"/>
            <a:ext cx="646331" cy="341632"/>
          </a:xfrm>
          <a:prstGeom prst="rect">
            <a:avLst/>
          </a:prstGeom>
        </p:spPr>
        <p:txBody>
          <a:bodyPr wrap="none">
            <a:spAutoFit/>
          </a:bodyPr>
          <a:lstStyle/>
          <a:p>
            <a:pPr algn="ct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Mild</a:t>
            </a:r>
          </a:p>
        </p:txBody>
      </p:sp>
      <p:sp>
        <p:nvSpPr>
          <p:cNvPr id="9" name="Rounded Rectangle 8"/>
          <p:cNvSpPr/>
          <p:nvPr/>
        </p:nvSpPr>
        <p:spPr>
          <a:xfrm>
            <a:off x="5893300"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≤2 × normal</a:t>
            </a:r>
            <a:endParaRPr lang="en-GB" sz="1600" dirty="0">
              <a:solidFill>
                <a:schemeClr val="tx1"/>
              </a:solidFill>
            </a:endParaRPr>
          </a:p>
        </p:txBody>
      </p:sp>
      <p:sp>
        <p:nvSpPr>
          <p:cNvPr id="152" name="Rounded Rectangle 151"/>
          <p:cNvSpPr/>
          <p:nvPr/>
        </p:nvSpPr>
        <p:spPr>
          <a:xfrm>
            <a:off x="5893300"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&lt;5%</a:t>
            </a:r>
            <a:endParaRPr lang="en-GB" sz="1600" dirty="0">
              <a:solidFill>
                <a:schemeClr val="tx1"/>
              </a:solidFill>
            </a:endParaRPr>
          </a:p>
        </p:txBody>
      </p:sp>
      <p:sp>
        <p:nvSpPr>
          <p:cNvPr id="153" name="Rounded Rectangle 152"/>
          <p:cNvSpPr/>
          <p:nvPr/>
        </p:nvSpPr>
        <p:spPr>
          <a:xfrm>
            <a:off x="5893300"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&lt;1.2 × baseline at transplant</a:t>
            </a:r>
          </a:p>
        </p:txBody>
      </p:sp>
      <p:sp>
        <p:nvSpPr>
          <p:cNvPr id="155" name="Rounded Rectangle 154"/>
          <p:cNvSpPr/>
          <p:nvPr/>
        </p:nvSpPr>
        <p:spPr>
          <a:xfrm>
            <a:off x="5893300" y="2682179"/>
            <a:ext cx="1404223" cy="65624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≥2 and &lt;</a:t>
            </a:r>
            <a:r>
              <a:rPr lang="en-US" sz="1600" dirty="0" smtClean="0">
                <a:solidFill>
                  <a:schemeClr val="tx1"/>
                </a:solidFill>
                <a:latin typeface="Arial" panose="020B0604020202020204" pitchFamily="34" charset="0"/>
                <a:cs typeface="Arial" panose="020B0604020202020204" pitchFamily="34" charset="0"/>
              </a:rPr>
              <a:t>3</a:t>
            </a:r>
          </a:p>
          <a:p>
            <a:pPr algn="ctr"/>
            <a:r>
              <a:rPr lang="en-US" sz="1600" dirty="0">
                <a:solidFill>
                  <a:schemeClr val="tx1"/>
                </a:solidFill>
                <a:latin typeface="Arial" panose="020B0604020202020204" pitchFamily="34" charset="0"/>
                <a:cs typeface="Arial" panose="020B0604020202020204" pitchFamily="34" charset="0"/>
              </a:rPr>
              <a:t>≥34 and &lt;</a:t>
            </a:r>
            <a:r>
              <a:rPr lang="en-US" sz="1600" dirty="0" smtClean="0">
                <a:solidFill>
                  <a:schemeClr val="tx1"/>
                </a:solidFill>
                <a:latin typeface="Arial" panose="020B0604020202020204" pitchFamily="34" charset="0"/>
                <a:cs typeface="Arial" panose="020B0604020202020204" pitchFamily="34" charset="0"/>
              </a:rPr>
              <a:t>51</a:t>
            </a:r>
            <a:endParaRPr lang="en-GB" sz="1600" dirty="0">
              <a:solidFill>
                <a:schemeClr val="tx1"/>
              </a:solidFill>
            </a:endParaRPr>
          </a:p>
        </p:txBody>
      </p:sp>
      <p:sp>
        <p:nvSpPr>
          <p:cNvPr id="156" name="Rounded Rectangle 155"/>
          <p:cNvSpPr/>
          <p:nvPr/>
        </p:nvSpPr>
        <p:spPr>
          <a:xfrm>
            <a:off x="5893300"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&gt;7 days</a:t>
            </a:r>
            <a:endParaRPr lang="en-GB" sz="1600" dirty="0">
              <a:solidFill>
                <a:schemeClr val="tx1"/>
              </a:solidFill>
            </a:endParaRPr>
          </a:p>
        </p:txBody>
      </p:sp>
      <p:sp>
        <p:nvSpPr>
          <p:cNvPr id="8" name="Rectangle: Rounded Corners 7"/>
          <p:cNvSpPr/>
          <p:nvPr/>
        </p:nvSpPr>
        <p:spPr>
          <a:xfrm>
            <a:off x="7835924" y="1332017"/>
            <a:ext cx="1538382" cy="4591026"/>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8096782" y="1433850"/>
            <a:ext cx="1210588" cy="341632"/>
          </a:xfrm>
          <a:prstGeom prst="rect">
            <a:avLst/>
          </a:prstGeom>
        </p:spPr>
        <p:txBody>
          <a:bodyPr wrap="none">
            <a:spAutoFit/>
          </a:bodyPr>
          <a:lstStyle/>
          <a:p>
            <a:pPr algn="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Moderate</a:t>
            </a:r>
          </a:p>
        </p:txBody>
      </p:sp>
      <p:sp>
        <p:nvSpPr>
          <p:cNvPr id="157" name="Rounded Rectangle 156"/>
          <p:cNvSpPr/>
          <p:nvPr/>
        </p:nvSpPr>
        <p:spPr>
          <a:xfrm>
            <a:off x="8187348"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&gt;2 and ≤5 </a:t>
            </a:r>
            <a:br>
              <a:rPr lang="en-GB" sz="1600" dirty="0">
                <a:solidFill>
                  <a:schemeClr val="tx1"/>
                </a:solidFill>
              </a:rPr>
            </a:br>
            <a:r>
              <a:rPr lang="en-GB" sz="1600" dirty="0">
                <a:solidFill>
                  <a:schemeClr val="tx1"/>
                </a:solidFill>
              </a:rPr>
              <a:t>× normal</a:t>
            </a:r>
          </a:p>
        </p:txBody>
      </p:sp>
      <p:sp>
        <p:nvSpPr>
          <p:cNvPr id="158" name="Rounded Rectangle 157"/>
          <p:cNvSpPr/>
          <p:nvPr/>
        </p:nvSpPr>
        <p:spPr>
          <a:xfrm>
            <a:off x="8187348"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500" dirty="0">
                <a:solidFill>
                  <a:schemeClr val="tx1"/>
                </a:solidFill>
              </a:rPr>
              <a:t>≥5% and &lt;10%</a:t>
            </a:r>
          </a:p>
        </p:txBody>
      </p:sp>
      <p:sp>
        <p:nvSpPr>
          <p:cNvPr id="159" name="Rounded Rectangle 158"/>
          <p:cNvSpPr/>
          <p:nvPr/>
        </p:nvSpPr>
        <p:spPr>
          <a:xfrm>
            <a:off x="8187348"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≥1.2 and &lt;1.5 × baseline at transplant</a:t>
            </a:r>
          </a:p>
        </p:txBody>
      </p:sp>
      <p:sp>
        <p:nvSpPr>
          <p:cNvPr id="161" name="Rounded Rectangle 160"/>
          <p:cNvSpPr/>
          <p:nvPr/>
        </p:nvSpPr>
        <p:spPr>
          <a:xfrm>
            <a:off x="8187348" y="2682179"/>
            <a:ext cx="1404223" cy="65624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≥3 and &lt;5</a:t>
            </a:r>
            <a:br>
              <a:rPr lang="en-GB" sz="1600" dirty="0">
                <a:solidFill>
                  <a:schemeClr val="tx1"/>
                </a:solidFill>
              </a:rPr>
            </a:br>
            <a:r>
              <a:rPr lang="en-GB" sz="1600" dirty="0">
                <a:solidFill>
                  <a:schemeClr val="tx1"/>
                </a:solidFill>
              </a:rPr>
              <a:t>≥51 and &lt;</a:t>
            </a:r>
            <a:r>
              <a:rPr lang="en-GB" sz="1600" dirty="0" smtClean="0">
                <a:solidFill>
                  <a:schemeClr val="tx1"/>
                </a:solidFill>
              </a:rPr>
              <a:t>85</a:t>
            </a:r>
            <a:endParaRPr lang="en-GB" sz="1600" dirty="0">
              <a:solidFill>
                <a:schemeClr val="tx1"/>
              </a:solidFill>
            </a:endParaRPr>
          </a:p>
        </p:txBody>
      </p:sp>
      <p:sp>
        <p:nvSpPr>
          <p:cNvPr id="162" name="Rounded Rectangle 161"/>
          <p:cNvSpPr/>
          <p:nvPr/>
        </p:nvSpPr>
        <p:spPr>
          <a:xfrm>
            <a:off x="818734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5–7 days</a:t>
            </a:r>
          </a:p>
        </p:txBody>
      </p:sp>
      <p:sp>
        <p:nvSpPr>
          <p:cNvPr id="11" name="Rectangle: Rounded Corners 10"/>
          <p:cNvSpPr/>
          <p:nvPr/>
        </p:nvSpPr>
        <p:spPr>
          <a:xfrm>
            <a:off x="10129972" y="1332017"/>
            <a:ext cx="1538382" cy="4591026"/>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a:ln w="57150"/>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7" name="Rectangle 136"/>
          <p:cNvSpPr/>
          <p:nvPr/>
        </p:nvSpPr>
        <p:spPr>
          <a:xfrm>
            <a:off x="10609993" y="1406611"/>
            <a:ext cx="941283" cy="341632"/>
          </a:xfrm>
          <a:prstGeom prst="rect">
            <a:avLst/>
          </a:prstGeom>
        </p:spPr>
        <p:txBody>
          <a:bodyPr wrap="none">
            <a:spAutoFit/>
          </a:bodyPr>
          <a:lstStyle/>
          <a:p>
            <a:pPr algn="r" defTabSz="8890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Severe</a:t>
            </a:r>
          </a:p>
        </p:txBody>
      </p:sp>
      <p:sp>
        <p:nvSpPr>
          <p:cNvPr id="19" name="Right Arrow 18"/>
          <p:cNvSpPr/>
          <p:nvPr/>
        </p:nvSpPr>
        <p:spPr>
          <a:xfrm>
            <a:off x="7263382"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955202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237751" y="1349406"/>
            <a:ext cx="3114982" cy="4742974"/>
          </a:xfrm>
          <a:prstGeom prst="roundRect">
            <a:avLst/>
          </a:prstGeom>
          <a:solidFill>
            <a:schemeClr val="bg1"/>
          </a:solidFill>
          <a:ln w="28575">
            <a:solidFill>
              <a:schemeClr val="accent1"/>
            </a:solidFill>
          </a:ln>
        </p:spPr>
        <p:txBody>
          <a:bodyPr wrap="square" rtlCol="0">
            <a:spAutoFit/>
          </a:bodyPr>
          <a:lstStyle/>
          <a:p>
            <a:r>
              <a:rPr lang="en-GB" sz="1600" dirty="0">
                <a:ea typeface="Trebuchet MS"/>
              </a:rPr>
              <a:t>If patients are classified with </a:t>
            </a:r>
            <a:r>
              <a:rPr lang="en-GB" sz="1600" b="1" dirty="0">
                <a:ea typeface="Trebuchet MS"/>
              </a:rPr>
              <a:t>2 criteria in mild or moderate severity</a:t>
            </a:r>
            <a:r>
              <a:rPr lang="en-GB" sz="1600" dirty="0">
                <a:ea typeface="Trebuchet MS"/>
              </a:rPr>
              <a:t>, but have </a:t>
            </a:r>
            <a:r>
              <a:rPr lang="en-GB" sz="1600" b="1" dirty="0">
                <a:ea typeface="Trebuchet MS"/>
              </a:rPr>
              <a:t>≥2 risk factors </a:t>
            </a:r>
            <a:r>
              <a:rPr lang="en-GB" sz="1600" dirty="0">
                <a:ea typeface="Trebuchet MS"/>
              </a:rPr>
              <a:t>for </a:t>
            </a:r>
            <a:r>
              <a:rPr lang="en-GB" sz="1600" dirty="0" smtClean="0">
                <a:ea typeface="Trebuchet MS"/>
              </a:rPr>
              <a:t>VOD</a:t>
            </a:r>
            <a:r>
              <a:rPr lang="en-GB" sz="1600" dirty="0">
                <a:ea typeface="Trebuchet MS"/>
              </a:rPr>
              <a:t>, they should move up </a:t>
            </a:r>
            <a:r>
              <a:rPr lang="en-GB" sz="1600" dirty="0" smtClean="0">
                <a:ea typeface="Trebuchet MS"/>
              </a:rPr>
              <a:t/>
            </a:r>
            <a:br>
              <a:rPr lang="en-GB" sz="1600" dirty="0" smtClean="0">
                <a:ea typeface="Trebuchet MS"/>
              </a:rPr>
            </a:br>
            <a:r>
              <a:rPr lang="en-GB" sz="1600" dirty="0" smtClean="0">
                <a:ea typeface="Trebuchet MS"/>
              </a:rPr>
              <a:t>a grade</a:t>
            </a:r>
          </a:p>
          <a:p>
            <a:endParaRPr lang="en-GB" sz="1600" dirty="0">
              <a:ea typeface="Trebuchet MS"/>
            </a:endParaRPr>
          </a:p>
          <a:p>
            <a:r>
              <a:rPr lang="en-GB" sz="1600" dirty="0" smtClean="0">
                <a:ea typeface="Trebuchet MS"/>
              </a:rPr>
              <a:t>For example:</a:t>
            </a:r>
          </a:p>
          <a:p>
            <a:endParaRPr lang="en-GB" sz="1600" dirty="0">
              <a:ea typeface="Trebuchet MS"/>
            </a:endParaRPr>
          </a:p>
          <a:p>
            <a:pPr marL="285750" indent="-285750">
              <a:buFont typeface="Arial" panose="020B0604020202020204" pitchFamily="34" charset="0"/>
              <a:buChar char="•"/>
            </a:pPr>
            <a:r>
              <a:rPr lang="en-GB" sz="1600" dirty="0" smtClean="0">
                <a:ea typeface="Trebuchet MS"/>
              </a:rPr>
              <a:t>Patient fulfils 2 moderate criteria and has 2 risk factors for VOD</a:t>
            </a:r>
          </a:p>
          <a:p>
            <a:pPr marL="285750" indent="-285750">
              <a:buFont typeface="Arial" panose="020B0604020202020204" pitchFamily="34" charset="0"/>
              <a:buChar char="•"/>
            </a:pPr>
            <a:endParaRPr lang="en-GB" sz="1600" dirty="0">
              <a:ea typeface="Trebuchet MS"/>
            </a:endParaRPr>
          </a:p>
          <a:p>
            <a:pPr marL="285750" indent="-285750">
              <a:buFont typeface="Arial" panose="020B0604020202020204" pitchFamily="34" charset="0"/>
              <a:buChar char="•"/>
            </a:pPr>
            <a:r>
              <a:rPr lang="en-GB" sz="1600" dirty="0" smtClean="0">
                <a:ea typeface="Trebuchet MS"/>
              </a:rPr>
              <a:t>VOD severity grading = SEVERE</a:t>
            </a:r>
            <a:endParaRPr lang="en-GB" sz="1600" dirty="0">
              <a:ea typeface="Trebuchet MS"/>
            </a:endParaRP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baseline="30000" dirty="0" smtClean="0"/>
          </a:p>
          <a:p>
            <a:endParaRPr lang="en-GB" sz="1600" dirty="0"/>
          </a:p>
        </p:txBody>
      </p:sp>
      <p:sp>
        <p:nvSpPr>
          <p:cNvPr id="52" name="Oval 51"/>
          <p:cNvSpPr/>
          <p:nvPr/>
        </p:nvSpPr>
        <p:spPr>
          <a:xfrm>
            <a:off x="8199303" y="4304615"/>
            <a:ext cx="1370082" cy="542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p:cNvSpPr/>
          <p:nvPr/>
        </p:nvSpPr>
        <p:spPr>
          <a:xfrm>
            <a:off x="8187348" y="2682179"/>
            <a:ext cx="1370082" cy="3537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7" name="Picture 56">
            <a:hlinkClick r:id="" action="ppaction://customshow?id=6&amp;return=true"/>
          </p:cNvPr>
          <p:cNvPicPr>
            <a:picLocks noChangeAspect="1"/>
          </p:cNvPicPr>
          <p:nvPr/>
        </p:nvPicPr>
        <p:blipFill>
          <a:blip r:embed="rId2">
            <a:duotone>
              <a:schemeClr val="accent4">
                <a:shade val="45000"/>
                <a:satMod val="135000"/>
              </a:schemeClr>
              <a:prstClr val="white"/>
            </a:duotone>
          </a:blip>
          <a:stretch>
            <a:fillRect/>
          </a:stretch>
        </p:blipFill>
        <p:spPr>
          <a:xfrm>
            <a:off x="2783182" y="2232987"/>
            <a:ext cx="324000" cy="324000"/>
          </a:xfrm>
          <a:prstGeom prst="rect">
            <a:avLst/>
          </a:prstGeom>
        </p:spPr>
      </p:pic>
      <p:sp>
        <p:nvSpPr>
          <p:cNvPr id="46" name="Rectangle: Rounded Corners 4"/>
          <p:cNvSpPr/>
          <p:nvPr/>
        </p:nvSpPr>
        <p:spPr>
          <a:xfrm>
            <a:off x="10146357" y="1349406"/>
            <a:ext cx="1504240" cy="4555881"/>
          </a:xfrm>
          <a:prstGeom prst="roundRect">
            <a:avLst>
              <a:gd name="adj" fmla="val 10000"/>
            </a:avLst>
          </a:prstGeom>
          <a:noFill/>
          <a:ln>
            <a:solidFill>
              <a:srgbClr val="FF000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65" name="Rounded Rectangle 164"/>
          <p:cNvSpPr/>
          <p:nvPr/>
        </p:nvSpPr>
        <p:spPr>
          <a:xfrm>
            <a:off x="10453461" y="5442236"/>
            <a:ext cx="1494124"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rPr>
              <a:t>≥1.5 and &lt;2 </a:t>
            </a:r>
            <a:r>
              <a:rPr lang="en-GB" sz="1600" dirty="0" smtClean="0">
                <a:solidFill>
                  <a:schemeClr val="tx1"/>
                </a:solidFill>
              </a:rPr>
              <a:t/>
            </a:r>
            <a:br>
              <a:rPr lang="en-GB" sz="1600" dirty="0" smtClean="0">
                <a:solidFill>
                  <a:schemeClr val="tx1"/>
                </a:solidFill>
              </a:rPr>
            </a:br>
            <a:r>
              <a:rPr lang="en-GB" sz="1600" dirty="0" smtClean="0">
                <a:solidFill>
                  <a:schemeClr val="tx1"/>
                </a:solidFill>
              </a:rPr>
              <a:t>× </a:t>
            </a:r>
            <a:r>
              <a:rPr lang="en-GB" sz="1600" dirty="0">
                <a:solidFill>
                  <a:schemeClr val="tx1"/>
                </a:solidFill>
              </a:rPr>
              <a:t>baseline at transplant</a:t>
            </a:r>
          </a:p>
        </p:txBody>
      </p:sp>
      <p:sp>
        <p:nvSpPr>
          <p:cNvPr id="164" name="Rounded Rectangle 163"/>
          <p:cNvSpPr/>
          <p:nvPr/>
        </p:nvSpPr>
        <p:spPr>
          <a:xfrm>
            <a:off x="10453461" y="4941153"/>
            <a:ext cx="1494124"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500" dirty="0">
                <a:solidFill>
                  <a:schemeClr val="tx1"/>
                </a:solidFill>
              </a:rPr>
              <a:t>≥5% and &lt;10%</a:t>
            </a:r>
          </a:p>
        </p:txBody>
      </p:sp>
      <p:sp>
        <p:nvSpPr>
          <p:cNvPr id="163" name="Rounded Rectangle 162"/>
          <p:cNvSpPr/>
          <p:nvPr/>
        </p:nvSpPr>
        <p:spPr>
          <a:xfrm>
            <a:off x="10453461" y="4303355"/>
            <a:ext cx="1494124"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&gt;5 and ≤8 </a:t>
            </a:r>
            <a:br>
              <a:rPr lang="en-GB" sz="1600" dirty="0">
                <a:solidFill>
                  <a:schemeClr val="tx1"/>
                </a:solidFill>
              </a:rPr>
            </a:br>
            <a:r>
              <a:rPr lang="en-GB" sz="1600" dirty="0">
                <a:solidFill>
                  <a:schemeClr val="tx1"/>
                </a:solidFill>
              </a:rPr>
              <a:t>× normal</a:t>
            </a:r>
          </a:p>
        </p:txBody>
      </p:sp>
      <p:sp>
        <p:nvSpPr>
          <p:cNvPr id="169" name="Rounded Rectangle 168"/>
          <p:cNvSpPr/>
          <p:nvPr/>
        </p:nvSpPr>
        <p:spPr>
          <a:xfrm>
            <a:off x="10453461" y="3564107"/>
            <a:ext cx="1494124"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Doubling within 48 h</a:t>
            </a:r>
          </a:p>
        </p:txBody>
      </p:sp>
      <p:sp>
        <p:nvSpPr>
          <p:cNvPr id="167" name="Rounded Rectangle 166"/>
          <p:cNvSpPr/>
          <p:nvPr/>
        </p:nvSpPr>
        <p:spPr>
          <a:xfrm>
            <a:off x="10453461" y="2682179"/>
            <a:ext cx="1494124" cy="65624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≥5 and &lt;8</a:t>
            </a:r>
            <a:br>
              <a:rPr lang="en-GB" sz="1600" dirty="0">
                <a:solidFill>
                  <a:schemeClr val="tx1"/>
                </a:solidFill>
              </a:rPr>
            </a:br>
            <a:r>
              <a:rPr lang="en-GB" sz="1600" dirty="0">
                <a:solidFill>
                  <a:schemeClr val="tx1"/>
                </a:solidFill>
              </a:rPr>
              <a:t>≥85 and &lt;</a:t>
            </a:r>
            <a:r>
              <a:rPr lang="en-GB" sz="1600" dirty="0" smtClean="0">
                <a:solidFill>
                  <a:schemeClr val="tx1"/>
                </a:solidFill>
              </a:rPr>
              <a:t>136</a:t>
            </a:r>
            <a:endParaRPr lang="en-GB" sz="1600" dirty="0">
              <a:solidFill>
                <a:schemeClr val="tx1"/>
              </a:solidFill>
            </a:endParaRPr>
          </a:p>
        </p:txBody>
      </p:sp>
      <p:sp>
        <p:nvSpPr>
          <p:cNvPr id="168" name="Rounded Rectangle 167"/>
          <p:cNvSpPr/>
          <p:nvPr/>
        </p:nvSpPr>
        <p:spPr>
          <a:xfrm>
            <a:off x="10453461" y="1914583"/>
            <a:ext cx="1494124"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≤4 days</a:t>
            </a:r>
          </a:p>
        </p:txBody>
      </p:sp>
      <p:sp>
        <p:nvSpPr>
          <p:cNvPr id="4" name="Right Arrow 3"/>
          <p:cNvSpPr/>
          <p:nvPr/>
        </p:nvSpPr>
        <p:spPr>
          <a:xfrm>
            <a:off x="8906949" y="1615446"/>
            <a:ext cx="2084053" cy="6483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 risk factors</a:t>
            </a:r>
            <a:endParaRPr lang="en-GB" dirty="0"/>
          </a:p>
        </p:txBody>
      </p:sp>
      <p:sp>
        <p:nvSpPr>
          <p:cNvPr id="47" name="Rectangle 46"/>
          <p:cNvSpPr/>
          <p:nvPr/>
        </p:nvSpPr>
        <p:spPr>
          <a:xfrm>
            <a:off x="6096000" y="6232877"/>
            <a:ext cx="6000007" cy="415228"/>
          </a:xfrm>
          <a:prstGeom prst="rect">
            <a:avLst/>
          </a:prstGeom>
        </p:spPr>
        <p:txBody>
          <a:bodyPr vert="horz" lIns="91440" tIns="45720" rIns="91440" bIns="45720" rtlCol="0" anchor="b">
            <a:noAutofit/>
          </a:bodyPr>
          <a:lstStyle/>
          <a:p>
            <a:pPr algn="r">
              <a:buFont typeface="Arial" panose="020B0604020202020204" pitchFamily="34" charset="0"/>
              <a:buNone/>
            </a:pPr>
            <a:endParaRPr lang="en-GB" sz="1000" dirty="0"/>
          </a:p>
        </p:txBody>
      </p:sp>
    </p:spTree>
    <p:extLst>
      <p:ext uri="{BB962C8B-B14F-4D97-AF65-F5344CB8AC3E}">
        <p14:creationId xmlns:p14="http://schemas.microsoft.com/office/powerpoint/2010/main" val="304896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630366" y="1391542"/>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22" name="TextBox 21"/>
          <p:cNvSpPr txBox="1"/>
          <p:nvPr/>
        </p:nvSpPr>
        <p:spPr>
          <a:xfrm>
            <a:off x="6765919" y="1506251"/>
            <a:ext cx="891704" cy="369332"/>
          </a:xfrm>
          <a:prstGeom prst="rect">
            <a:avLst/>
          </a:prstGeom>
          <a:noFill/>
        </p:spPr>
        <p:txBody>
          <a:bodyPr wrap="square" rtlCol="0">
            <a:spAutoFit/>
          </a:bodyPr>
          <a:lstStyle/>
          <a:p>
            <a:pPr algn="ctr"/>
            <a:r>
              <a:rPr lang="en-GB" b="1" i="1" dirty="0">
                <a:solidFill>
                  <a:schemeClr val="bg1"/>
                </a:solidFill>
                <a:latin typeface="Arial" panose="020B0604020202020204" pitchFamily="34" charset="0"/>
                <a:cs typeface="Arial" panose="020B0604020202020204" pitchFamily="34" charset="0"/>
              </a:rPr>
              <a:t>AND</a:t>
            </a:r>
          </a:p>
        </p:txBody>
      </p:sp>
      <p:sp>
        <p:nvSpPr>
          <p:cNvPr id="43009" name="Rectangle 2"/>
          <p:cNvSpPr>
            <a:spLocks noGrp="1" noChangeArrowheads="1"/>
          </p:cNvSpPr>
          <p:nvPr>
            <p:ph type="title"/>
          </p:nvPr>
        </p:nvSpPr>
        <p:spPr/>
        <p:txBody>
          <a:bodyPr>
            <a:noAutofit/>
          </a:bodyPr>
          <a:lstStyle/>
          <a:p>
            <a:r>
              <a:rPr lang="en-US" dirty="0"/>
              <a:t>EBMT severity indicators of </a:t>
            </a:r>
            <a:r>
              <a:rPr lang="en-US" dirty="0" smtClean="0"/>
              <a:t>VOD </a:t>
            </a:r>
            <a:r>
              <a:rPr lang="en-GB" dirty="0"/>
              <a:t>in adults</a:t>
            </a:r>
            <a:endParaRPr lang="en-US" dirty="0"/>
          </a:p>
        </p:txBody>
      </p:sp>
      <p:sp>
        <p:nvSpPr>
          <p:cNvPr id="2" name="Text Placeholder 1"/>
          <p:cNvSpPr>
            <a:spLocks noGrp="1"/>
          </p:cNvSpPr>
          <p:nvPr>
            <p:ph type="body" sz="quarter" idx="10"/>
          </p:nvPr>
        </p:nvSpPr>
        <p:spPr>
          <a:xfrm>
            <a:off x="98778" y="6384341"/>
            <a:ext cx="7296151" cy="400110"/>
          </a:xfrm>
        </p:spPr>
        <p:txBody>
          <a:bodyPr wrap="square" anchor="b" anchorCtr="0">
            <a:spAutoFit/>
          </a:bodyPr>
          <a:lstStyle/>
          <a:p>
            <a:pPr marL="0" indent="0">
              <a:buNone/>
            </a:pPr>
            <a:r>
              <a:rPr lang="en-GB" sz="1000" dirty="0" smtClean="0"/>
              <a:t>1</a:t>
            </a:r>
            <a:r>
              <a:rPr lang="en-GB" sz="1000" dirty="0"/>
              <a:t>. Mohty M et al. </a:t>
            </a:r>
            <a:r>
              <a:rPr lang="en-GB" sz="1000" i="1" dirty="0"/>
              <a:t>Bone Marrow Transplant </a:t>
            </a:r>
            <a:r>
              <a:rPr lang="en-GB" sz="1000" dirty="0"/>
              <a:t>2016;51:906–12; 2. </a:t>
            </a:r>
            <a:r>
              <a:rPr lang="en-GB" sz="1000" dirty="0" err="1"/>
              <a:t>Bearman</a:t>
            </a:r>
            <a:r>
              <a:rPr lang="en-GB" sz="1000" dirty="0"/>
              <a:t> SI et al. </a:t>
            </a:r>
            <a:r>
              <a:rPr lang="en-GB" sz="1000" i="1" dirty="0"/>
              <a:t>J </a:t>
            </a:r>
            <a:r>
              <a:rPr lang="en-GB" sz="1000" i="1" dirty="0" err="1"/>
              <a:t>Clin</a:t>
            </a:r>
            <a:r>
              <a:rPr lang="en-GB" sz="1000" i="1" dirty="0"/>
              <a:t> </a:t>
            </a:r>
            <a:r>
              <a:rPr lang="en-GB" sz="1000" i="1" dirty="0" err="1"/>
              <a:t>Oncol</a:t>
            </a:r>
            <a:r>
              <a:rPr lang="en-GB" sz="1000" i="1" dirty="0"/>
              <a:t> </a:t>
            </a:r>
            <a:r>
              <a:rPr lang="en-GB" sz="1000" dirty="0"/>
              <a:t>1993;11:1729–36; </a:t>
            </a:r>
            <a:br>
              <a:rPr lang="en-GB" sz="1000" dirty="0"/>
            </a:br>
            <a:r>
              <a:rPr lang="en-GB" sz="1000" dirty="0"/>
              <a:t>3. Coppell JA et al. </a:t>
            </a:r>
            <a:r>
              <a:rPr lang="en-GB" sz="1000" i="1" dirty="0" err="1"/>
              <a:t>Biol</a:t>
            </a:r>
            <a:r>
              <a:rPr lang="en-GB" sz="1000" i="1" dirty="0"/>
              <a:t> Blood Marrow Transplant </a:t>
            </a:r>
            <a:r>
              <a:rPr lang="en-GB" sz="1000" dirty="0"/>
              <a:t>2010;16:157–68; 4. Lee SH et al. </a:t>
            </a:r>
            <a:r>
              <a:rPr lang="en-GB" sz="1000" i="1" dirty="0"/>
              <a:t>Bone Marrow Transplant </a:t>
            </a:r>
            <a:r>
              <a:rPr lang="en-GB" sz="1000" dirty="0"/>
              <a:t>2010;45:1287–93</a:t>
            </a:r>
          </a:p>
        </p:txBody>
      </p:sp>
      <p:sp>
        <p:nvSpPr>
          <p:cNvPr id="8" name="Text Placeholder 7"/>
          <p:cNvSpPr>
            <a:spLocks noGrp="1"/>
          </p:cNvSpPr>
          <p:nvPr>
            <p:ph type="body" sz="quarter" idx="11"/>
          </p:nvPr>
        </p:nvSpPr>
        <p:spPr/>
        <p:txBody>
          <a:bodyPr/>
          <a:lstStyle/>
          <a:p>
            <a:r>
              <a:rPr lang="en-GB" dirty="0"/>
              <a:t>EBMT, European Society for Blood and Marrow Transplantation; </a:t>
            </a:r>
            <a:r>
              <a:rPr lang="en-GB" dirty="0" smtClean="0"/>
              <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sp>
        <p:nvSpPr>
          <p:cNvPr id="37" name="Rounded Rectangle 36"/>
          <p:cNvSpPr/>
          <p:nvPr/>
        </p:nvSpPr>
        <p:spPr>
          <a:xfrm>
            <a:off x="8605956" y="3967579"/>
            <a:ext cx="2357363" cy="576064"/>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defRPr/>
            </a:pPr>
            <a:r>
              <a:rPr lang="en-GB" sz="1600" dirty="0">
                <a:solidFill>
                  <a:prstClr val="white"/>
                </a:solidFill>
                <a:latin typeface="Arial" pitchFamily="34" charset="0"/>
                <a:cs typeface="Arial" pitchFamily="34" charset="0"/>
              </a:rPr>
              <a:t>Oxygen </a:t>
            </a:r>
            <a:r>
              <a:rPr lang="en-GB" sz="1600" dirty="0" smtClean="0">
                <a:solidFill>
                  <a:prstClr val="white"/>
                </a:solidFill>
                <a:latin typeface="Arial" pitchFamily="34" charset="0"/>
                <a:cs typeface="Arial" pitchFamily="34" charset="0"/>
              </a:rPr>
              <a:t>requirement</a:t>
            </a:r>
            <a:r>
              <a:rPr lang="en-GB" sz="1600" baseline="30000" dirty="0" smtClean="0">
                <a:solidFill>
                  <a:prstClr val="white"/>
                </a:solidFill>
                <a:latin typeface="Arial" pitchFamily="34" charset="0"/>
                <a:cs typeface="Arial" pitchFamily="34" charset="0"/>
              </a:rPr>
              <a:t>4</a:t>
            </a:r>
            <a:endParaRPr lang="en-GB" sz="1600" dirty="0">
              <a:solidFill>
                <a:prstClr val="white"/>
              </a:solidFill>
              <a:latin typeface="Arial" pitchFamily="34" charset="0"/>
              <a:cs typeface="Arial" pitchFamily="34" charset="0"/>
            </a:endParaRPr>
          </a:p>
        </p:txBody>
      </p:sp>
      <p:sp>
        <p:nvSpPr>
          <p:cNvPr id="38" name="Rounded Rectangle 37"/>
          <p:cNvSpPr/>
          <p:nvPr/>
        </p:nvSpPr>
        <p:spPr>
          <a:xfrm>
            <a:off x="8605956" y="4632796"/>
            <a:ext cx="2357363" cy="576064"/>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defRPr/>
            </a:pPr>
            <a:r>
              <a:rPr lang="en-GB" sz="1600" dirty="0">
                <a:solidFill>
                  <a:prstClr val="white"/>
                </a:solidFill>
                <a:latin typeface="Arial" pitchFamily="34" charset="0"/>
                <a:cs typeface="Arial" pitchFamily="34" charset="0"/>
              </a:rPr>
              <a:t>Renal </a:t>
            </a:r>
            <a:r>
              <a:rPr lang="en-GB" sz="1600" dirty="0" smtClean="0">
                <a:solidFill>
                  <a:prstClr val="white"/>
                </a:solidFill>
                <a:latin typeface="Arial" pitchFamily="34" charset="0"/>
                <a:cs typeface="Arial" pitchFamily="34" charset="0"/>
              </a:rPr>
              <a:t>dysfunction</a:t>
            </a:r>
            <a:r>
              <a:rPr lang="en-GB" sz="1600" baseline="30000" dirty="0" smtClean="0">
                <a:solidFill>
                  <a:prstClr val="white"/>
                </a:solidFill>
                <a:latin typeface="Arial" pitchFamily="34" charset="0"/>
                <a:cs typeface="Arial" pitchFamily="34" charset="0"/>
              </a:rPr>
              <a:t>4</a:t>
            </a:r>
            <a:endParaRPr lang="en-GB" sz="1600" dirty="0">
              <a:solidFill>
                <a:prstClr val="white"/>
              </a:solidFill>
              <a:latin typeface="Arial" pitchFamily="34" charset="0"/>
              <a:cs typeface="Arial" pitchFamily="34" charset="0"/>
            </a:endParaRPr>
          </a:p>
        </p:txBody>
      </p:sp>
      <p:sp>
        <p:nvSpPr>
          <p:cNvPr id="39" name="Rounded Rectangle 38"/>
          <p:cNvSpPr/>
          <p:nvPr/>
        </p:nvSpPr>
        <p:spPr>
          <a:xfrm>
            <a:off x="8605956" y="5278963"/>
            <a:ext cx="2357363" cy="576064"/>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defRPr/>
            </a:pPr>
            <a:r>
              <a:rPr lang="en-GB" sz="1600" dirty="0">
                <a:solidFill>
                  <a:prstClr val="white"/>
                </a:solidFill>
                <a:latin typeface="Arial" pitchFamily="34" charset="0"/>
                <a:cs typeface="Arial" pitchFamily="34" charset="0"/>
              </a:rPr>
              <a:t>Encephalopathy</a:t>
            </a:r>
            <a:r>
              <a:rPr lang="en-GB" sz="1600" baseline="30000" dirty="0">
                <a:solidFill>
                  <a:prstClr val="white"/>
                </a:solidFill>
                <a:latin typeface="Arial" pitchFamily="34" charset="0"/>
                <a:cs typeface="Arial" pitchFamily="34" charset="0"/>
              </a:rPr>
              <a:t>4</a:t>
            </a:r>
            <a:endParaRPr lang="en-GB" sz="1600" dirty="0">
              <a:solidFill>
                <a:prstClr val="white"/>
              </a:solidFill>
              <a:latin typeface="Arial" pitchFamily="34" charset="0"/>
              <a:cs typeface="Arial" pitchFamily="34" charset="0"/>
            </a:endParaRPr>
          </a:p>
        </p:txBody>
      </p:sp>
      <p:cxnSp>
        <p:nvCxnSpPr>
          <p:cNvPr id="44" name="Straight Arrow Connector 43"/>
          <p:cNvCxnSpPr>
            <a:cxnSpLocks/>
            <a:stCxn id="27" idx="3"/>
            <a:endCxn id="38" idx="1"/>
          </p:cNvCxnSpPr>
          <p:nvPr/>
        </p:nvCxnSpPr>
        <p:spPr>
          <a:xfrm>
            <a:off x="6735413" y="4915041"/>
            <a:ext cx="1870543" cy="5787"/>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sp>
        <p:nvSpPr>
          <p:cNvPr id="20" name="Rounded Rectangle 4"/>
          <p:cNvSpPr/>
          <p:nvPr/>
        </p:nvSpPr>
        <p:spPr>
          <a:xfrm>
            <a:off x="7654721" y="1346200"/>
            <a:ext cx="3308598"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a:solidFill>
                  <a:schemeClr val="tx1"/>
                </a:solidFill>
                <a:latin typeface="Arial" pitchFamily="34" charset="0"/>
                <a:cs typeface="Arial" pitchFamily="34" charset="0"/>
              </a:rPr>
              <a:t>Rate of change </a:t>
            </a:r>
            <a:r>
              <a:rPr lang="en-GB" dirty="0" smtClean="0">
                <a:solidFill>
                  <a:schemeClr val="tx1"/>
                </a:solidFill>
                <a:latin typeface="Arial" pitchFamily="34" charset="0"/>
                <a:cs typeface="Arial" pitchFamily="34" charset="0"/>
              </a:rPr>
              <a:t>of </a:t>
            </a:r>
            <a:r>
              <a:rPr lang="en-GB" dirty="0">
                <a:solidFill>
                  <a:schemeClr val="tx1"/>
                </a:solidFill>
                <a:latin typeface="Arial" pitchFamily="34" charset="0"/>
                <a:cs typeface="Arial" pitchFamily="34" charset="0"/>
              </a:rPr>
              <a:t>bilirubin</a:t>
            </a:r>
            <a:r>
              <a:rPr lang="en-GB" baseline="30000" dirty="0">
                <a:solidFill>
                  <a:schemeClr val="tx1"/>
                </a:solidFill>
                <a:latin typeface="Arial" pitchFamily="34" charset="0"/>
                <a:cs typeface="Arial" pitchFamily="34" charset="0"/>
              </a:rPr>
              <a:t>1</a:t>
            </a:r>
            <a:endParaRPr lang="en-GB" dirty="0">
              <a:solidFill>
                <a:schemeClr val="tx1"/>
              </a:solidFill>
              <a:latin typeface="Arial" pitchFamily="34" charset="0"/>
              <a:cs typeface="Arial" pitchFamily="34" charset="0"/>
            </a:endParaRPr>
          </a:p>
        </p:txBody>
      </p:sp>
      <p:sp>
        <p:nvSpPr>
          <p:cNvPr id="24" name="Rounded Rectangle 4"/>
          <p:cNvSpPr/>
          <p:nvPr/>
        </p:nvSpPr>
        <p:spPr>
          <a:xfrm>
            <a:off x="8587319" y="2977491"/>
            <a:ext cx="2376000"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a:solidFill>
                  <a:schemeClr val="tx1"/>
                </a:solidFill>
                <a:latin typeface="Arial" pitchFamily="34" charset="0"/>
                <a:cs typeface="Arial" pitchFamily="34" charset="0"/>
              </a:rPr>
              <a:t>Kinetics </a:t>
            </a:r>
            <a:r>
              <a:rPr lang="en-GB" dirty="0" smtClean="0">
                <a:solidFill>
                  <a:schemeClr val="tx1"/>
                </a:solidFill>
                <a:latin typeface="Arial" pitchFamily="34" charset="0"/>
                <a:cs typeface="Arial" pitchFamily="34" charset="0"/>
              </a:rPr>
              <a:t>of </a:t>
            </a:r>
            <a:r>
              <a:rPr lang="en-GB" dirty="0">
                <a:solidFill>
                  <a:schemeClr val="tx1"/>
                </a:solidFill>
                <a:latin typeface="Arial" pitchFamily="34" charset="0"/>
                <a:cs typeface="Arial" pitchFamily="34" charset="0"/>
              </a:rPr>
              <a:t>onset</a:t>
            </a:r>
            <a:r>
              <a:rPr lang="en-GB" baseline="30000" dirty="0">
                <a:solidFill>
                  <a:schemeClr val="tx1"/>
                </a:solidFill>
                <a:latin typeface="Arial" pitchFamily="34" charset="0"/>
                <a:cs typeface="Arial" pitchFamily="34" charset="0"/>
              </a:rPr>
              <a:t>1</a:t>
            </a:r>
            <a:endParaRPr lang="en-GB" dirty="0">
              <a:solidFill>
                <a:schemeClr val="tx1"/>
              </a:solidFill>
              <a:latin typeface="Arial" pitchFamily="34" charset="0"/>
              <a:cs typeface="Arial" pitchFamily="34" charset="0"/>
            </a:endParaRPr>
          </a:p>
        </p:txBody>
      </p:sp>
      <p:sp>
        <p:nvSpPr>
          <p:cNvPr id="50" name="Rounded Rectangle 25"/>
          <p:cNvSpPr/>
          <p:nvPr/>
        </p:nvSpPr>
        <p:spPr>
          <a:xfrm>
            <a:off x="4057650" y="2973574"/>
            <a:ext cx="2677763" cy="648000"/>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a:solidFill>
                  <a:schemeClr val="tx1"/>
                </a:solidFill>
                <a:latin typeface="Arial" pitchFamily="34" charset="0"/>
                <a:cs typeface="Arial" pitchFamily="34" charset="0"/>
              </a:rPr>
              <a:t>Renal </a:t>
            </a:r>
            <a:r>
              <a:rPr lang="en-GB" dirty="0" smtClean="0">
                <a:solidFill>
                  <a:schemeClr val="tx1"/>
                </a:solidFill>
                <a:latin typeface="Arial" pitchFamily="34" charset="0"/>
                <a:cs typeface="Arial" pitchFamily="34" charset="0"/>
              </a:rPr>
              <a:t>function</a:t>
            </a:r>
            <a:r>
              <a:rPr lang="en-GB" baseline="30000" dirty="0" smtClean="0">
                <a:solidFill>
                  <a:schemeClr val="tx1"/>
                </a:solidFill>
                <a:latin typeface="Arial" pitchFamily="34" charset="0"/>
                <a:cs typeface="Arial" pitchFamily="34" charset="0"/>
              </a:rPr>
              <a:t>1</a:t>
            </a:r>
            <a:endParaRPr lang="en-GB" baseline="30000" dirty="0">
              <a:solidFill>
                <a:schemeClr val="tx1"/>
              </a:solidFill>
              <a:latin typeface="Arial" pitchFamily="34" charset="0"/>
              <a:cs typeface="Arial" pitchFamily="34" charset="0"/>
            </a:endParaRPr>
          </a:p>
        </p:txBody>
      </p:sp>
      <p:cxnSp>
        <p:nvCxnSpPr>
          <p:cNvPr id="54" name="Straight Arrow Connector 53"/>
          <p:cNvCxnSpPr>
            <a:cxnSpLocks/>
            <a:stCxn id="27" idx="3"/>
            <a:endCxn id="39" idx="1"/>
          </p:cNvCxnSpPr>
          <p:nvPr/>
        </p:nvCxnSpPr>
        <p:spPr>
          <a:xfrm>
            <a:off x="6735413" y="4915041"/>
            <a:ext cx="1870543" cy="651954"/>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3021" name="Straight Arrow Connector 43020"/>
          <p:cNvCxnSpPr>
            <a:cxnSpLocks/>
            <a:stCxn id="4" idx="3"/>
            <a:endCxn id="50" idx="1"/>
          </p:cNvCxnSpPr>
          <p:nvPr/>
        </p:nvCxnSpPr>
        <p:spPr>
          <a:xfrm flipV="1">
            <a:off x="2549486" y="3297574"/>
            <a:ext cx="1508164" cy="950"/>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64" name="Straight Arrow Connector 63"/>
          <p:cNvCxnSpPr>
            <a:cxnSpLocks/>
            <a:stCxn id="27" idx="3"/>
            <a:endCxn id="37" idx="1"/>
          </p:cNvCxnSpPr>
          <p:nvPr/>
        </p:nvCxnSpPr>
        <p:spPr>
          <a:xfrm flipV="1">
            <a:off x="6735413" y="4255611"/>
            <a:ext cx="1870543" cy="659430"/>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sp>
        <p:nvSpPr>
          <p:cNvPr id="65" name="Rectangle 64"/>
          <p:cNvSpPr/>
          <p:nvPr/>
        </p:nvSpPr>
        <p:spPr>
          <a:xfrm rot="20340000">
            <a:off x="6745545" y="4049914"/>
            <a:ext cx="1656337"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66" name="TextBox 65"/>
          <p:cNvSpPr txBox="1"/>
          <p:nvPr/>
        </p:nvSpPr>
        <p:spPr>
          <a:xfrm rot="20340000">
            <a:off x="6750226" y="4166432"/>
            <a:ext cx="1629551" cy="338554"/>
          </a:xfrm>
          <a:prstGeom prst="rect">
            <a:avLst/>
          </a:prstGeom>
          <a:noFill/>
        </p:spPr>
        <p:txBody>
          <a:bodyPr wrap="square" rtlCol="0">
            <a:spAutoFit/>
          </a:bodyPr>
          <a:lstStyle/>
          <a:p>
            <a:pPr algn="ctr"/>
            <a:r>
              <a:rPr lang="en-GB" sz="1600" i="1" dirty="0">
                <a:solidFill>
                  <a:schemeClr val="bg1"/>
                </a:solidFill>
                <a:latin typeface="Arial" panose="020B0604020202020204" pitchFamily="34" charset="0"/>
                <a:cs typeface="Arial" panose="020B0604020202020204" pitchFamily="34" charset="0"/>
              </a:rPr>
              <a:t>As signified by</a:t>
            </a:r>
          </a:p>
        </p:txBody>
      </p:sp>
      <p:sp>
        <p:nvSpPr>
          <p:cNvPr id="27" name="Rounded Rectangle 26"/>
          <p:cNvSpPr/>
          <p:nvPr/>
        </p:nvSpPr>
        <p:spPr>
          <a:xfrm>
            <a:off x="4057650" y="4591005"/>
            <a:ext cx="2677763"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a:solidFill>
                  <a:schemeClr val="tx1"/>
                </a:solidFill>
                <a:latin typeface="Arial" pitchFamily="34" charset="0"/>
                <a:cs typeface="Arial" pitchFamily="34" charset="0"/>
              </a:rPr>
              <a:t>Multi-organ </a:t>
            </a:r>
            <a:r>
              <a:rPr lang="en-GB" dirty="0" smtClean="0">
                <a:solidFill>
                  <a:schemeClr val="tx1"/>
                </a:solidFill>
                <a:latin typeface="Arial" pitchFamily="34" charset="0"/>
                <a:cs typeface="Arial" pitchFamily="34" charset="0"/>
              </a:rPr>
              <a:t>failure</a:t>
            </a:r>
            <a:r>
              <a:rPr lang="en-GB" baseline="30000" dirty="0" smtClean="0">
                <a:solidFill>
                  <a:schemeClr val="tx1"/>
                </a:solidFill>
                <a:latin typeface="Arial" pitchFamily="34" charset="0"/>
                <a:cs typeface="Arial" pitchFamily="34" charset="0"/>
              </a:rPr>
              <a:t>3,4</a:t>
            </a:r>
            <a:endParaRPr lang="en-GB" dirty="0">
              <a:solidFill>
                <a:schemeClr val="tx1"/>
              </a:solidFill>
              <a:latin typeface="Arial" pitchFamily="34" charset="0"/>
              <a:cs typeface="Arial" pitchFamily="34" charset="0"/>
            </a:endParaRPr>
          </a:p>
        </p:txBody>
      </p:sp>
      <p:cxnSp>
        <p:nvCxnSpPr>
          <p:cNvPr id="69" name="Straight Arrow Connector 68"/>
          <p:cNvCxnSpPr>
            <a:cxnSpLocks/>
            <a:stCxn id="50" idx="3"/>
            <a:endCxn id="24" idx="1"/>
          </p:cNvCxnSpPr>
          <p:nvPr/>
        </p:nvCxnSpPr>
        <p:spPr>
          <a:xfrm>
            <a:off x="6735413" y="3297574"/>
            <a:ext cx="1851906" cy="3953"/>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81" name="Straight Arrow Connector 80"/>
          <p:cNvCxnSpPr>
            <a:cxnSpLocks/>
            <a:stCxn id="52" idx="1"/>
            <a:endCxn id="23" idx="3"/>
          </p:cNvCxnSpPr>
          <p:nvPr/>
        </p:nvCxnSpPr>
        <p:spPr>
          <a:xfrm flipH="1" flipV="1">
            <a:off x="6735413" y="2593310"/>
            <a:ext cx="704478" cy="722430"/>
          </a:xfrm>
          <a:prstGeom prst="straightConnector1">
            <a:avLst/>
          </a:prstGeom>
          <a:ln>
            <a:solidFill>
              <a:schemeClr val="accent1"/>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82" name="Straight Arrow Connector 81"/>
          <p:cNvCxnSpPr>
            <a:cxnSpLocks/>
            <a:stCxn id="53" idx="1"/>
            <a:endCxn id="26" idx="3"/>
          </p:cNvCxnSpPr>
          <p:nvPr/>
        </p:nvCxnSpPr>
        <p:spPr>
          <a:xfrm flipH="1">
            <a:off x="6735413" y="3315738"/>
            <a:ext cx="684876" cy="686088"/>
          </a:xfrm>
          <a:prstGeom prst="straightConnector1">
            <a:avLst/>
          </a:prstGeom>
          <a:ln>
            <a:solidFill>
              <a:schemeClr val="accent1"/>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sp>
        <p:nvSpPr>
          <p:cNvPr id="23" name="Rounded Rectangle 4"/>
          <p:cNvSpPr/>
          <p:nvPr/>
        </p:nvSpPr>
        <p:spPr>
          <a:xfrm>
            <a:off x="4057650" y="2269274"/>
            <a:ext cx="2677763"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a:solidFill>
                  <a:schemeClr val="tx1"/>
                </a:solidFill>
                <a:latin typeface="Arial" pitchFamily="34" charset="0"/>
                <a:cs typeface="Arial" pitchFamily="34" charset="0"/>
              </a:rPr>
              <a:t>Liver function</a:t>
            </a:r>
          </a:p>
          <a:p>
            <a:pPr>
              <a:defRPr/>
            </a:pPr>
            <a:r>
              <a:rPr lang="en-GB" dirty="0">
                <a:solidFill>
                  <a:schemeClr val="tx1"/>
                </a:solidFill>
                <a:latin typeface="Arial" pitchFamily="34" charset="0"/>
                <a:cs typeface="Arial" pitchFamily="34" charset="0"/>
              </a:rPr>
              <a:t>(transaminase)</a:t>
            </a:r>
            <a:r>
              <a:rPr lang="en-GB" baseline="30000" dirty="0">
                <a:solidFill>
                  <a:schemeClr val="tx1"/>
                </a:solidFill>
                <a:latin typeface="Arial" pitchFamily="34" charset="0"/>
                <a:cs typeface="Arial" pitchFamily="34" charset="0"/>
              </a:rPr>
              <a:t>1</a:t>
            </a:r>
            <a:endParaRPr lang="en-GB" dirty="0">
              <a:solidFill>
                <a:schemeClr val="tx1"/>
              </a:solidFill>
              <a:latin typeface="Arial" pitchFamily="34" charset="0"/>
              <a:cs typeface="Arial" pitchFamily="34" charset="0"/>
            </a:endParaRPr>
          </a:p>
        </p:txBody>
      </p:sp>
      <p:sp>
        <p:nvSpPr>
          <p:cNvPr id="26" name="Rounded Rectangle 25"/>
          <p:cNvSpPr/>
          <p:nvPr/>
        </p:nvSpPr>
        <p:spPr>
          <a:xfrm>
            <a:off x="4057650" y="3677826"/>
            <a:ext cx="2677763" cy="648000"/>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a:solidFill>
                  <a:schemeClr val="tx1"/>
                </a:solidFill>
                <a:latin typeface="Arial" pitchFamily="34" charset="0"/>
                <a:cs typeface="Arial" pitchFamily="34" charset="0"/>
              </a:rPr>
              <a:t>Rate of </a:t>
            </a:r>
            <a:r>
              <a:rPr lang="en-GB" dirty="0" smtClean="0">
                <a:solidFill>
                  <a:schemeClr val="tx1"/>
                </a:solidFill>
                <a:latin typeface="Arial" pitchFamily="34" charset="0"/>
                <a:cs typeface="Arial" pitchFamily="34" charset="0"/>
              </a:rPr>
              <a:t>weight </a:t>
            </a:r>
            <a:r>
              <a:rPr lang="en-GB" dirty="0">
                <a:solidFill>
                  <a:schemeClr val="tx1"/>
                </a:solidFill>
                <a:latin typeface="Arial" pitchFamily="34" charset="0"/>
                <a:cs typeface="Arial" pitchFamily="34" charset="0"/>
              </a:rPr>
              <a:t>gain</a:t>
            </a:r>
            <a:r>
              <a:rPr lang="en-GB" baseline="30000" dirty="0">
                <a:solidFill>
                  <a:schemeClr val="tx1"/>
                </a:solidFill>
                <a:latin typeface="Arial" pitchFamily="34" charset="0"/>
                <a:cs typeface="Arial" pitchFamily="34" charset="0"/>
              </a:rPr>
              <a:t>2</a:t>
            </a:r>
            <a:endParaRPr lang="en-GB" dirty="0">
              <a:solidFill>
                <a:schemeClr val="tx1"/>
              </a:solidFill>
              <a:latin typeface="Arial" pitchFamily="34" charset="0"/>
              <a:cs typeface="Arial" pitchFamily="34" charset="0"/>
            </a:endParaRPr>
          </a:p>
        </p:txBody>
      </p:sp>
      <p:sp>
        <p:nvSpPr>
          <p:cNvPr id="52" name="Rectangle 51"/>
          <p:cNvSpPr/>
          <p:nvPr/>
        </p:nvSpPr>
        <p:spPr>
          <a:xfrm>
            <a:off x="7439891" y="3016363"/>
            <a:ext cx="852500"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53" name="TextBox 52"/>
          <p:cNvSpPr txBox="1"/>
          <p:nvPr/>
        </p:nvSpPr>
        <p:spPr>
          <a:xfrm>
            <a:off x="7420289" y="3131072"/>
            <a:ext cx="891704" cy="369332"/>
          </a:xfrm>
          <a:prstGeom prst="rect">
            <a:avLst/>
          </a:prstGeom>
          <a:noFill/>
        </p:spPr>
        <p:txBody>
          <a:bodyPr wrap="square" rtlCol="0">
            <a:spAutoFit/>
          </a:bodyPr>
          <a:lstStyle/>
          <a:p>
            <a:pPr algn="ctr"/>
            <a:r>
              <a:rPr lang="en-GB" b="1" i="1" dirty="0">
                <a:solidFill>
                  <a:schemeClr val="bg1"/>
                </a:solidFill>
                <a:latin typeface="Arial" panose="020B0604020202020204" pitchFamily="34" charset="0"/>
                <a:cs typeface="Arial" panose="020B0604020202020204" pitchFamily="34" charset="0"/>
              </a:rPr>
              <a:t>AND</a:t>
            </a:r>
          </a:p>
        </p:txBody>
      </p:sp>
      <p:sp>
        <p:nvSpPr>
          <p:cNvPr id="4" name="Rounded Rectangle 3"/>
          <p:cNvSpPr/>
          <p:nvPr/>
        </p:nvSpPr>
        <p:spPr>
          <a:xfrm>
            <a:off x="605270" y="2686456"/>
            <a:ext cx="1944216" cy="1224136"/>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GB" sz="2000" dirty="0">
                <a:solidFill>
                  <a:prstClr val="white"/>
                </a:solidFill>
                <a:latin typeface="Arial" pitchFamily="34" charset="0"/>
                <a:cs typeface="Arial" pitchFamily="34" charset="0"/>
              </a:rPr>
              <a:t>Most useful indicators</a:t>
            </a:r>
          </a:p>
        </p:txBody>
      </p:sp>
      <p:cxnSp>
        <p:nvCxnSpPr>
          <p:cNvPr id="43011" name="Straight Arrow Connector 43010"/>
          <p:cNvCxnSpPr>
            <a:cxnSpLocks/>
            <a:stCxn id="4" idx="3"/>
            <a:endCxn id="5" idx="1"/>
          </p:cNvCxnSpPr>
          <p:nvPr/>
        </p:nvCxnSpPr>
        <p:spPr>
          <a:xfrm flipV="1">
            <a:off x="2549486" y="1670533"/>
            <a:ext cx="1508164" cy="1627991"/>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3" name="Straight Arrow Connector 42"/>
          <p:cNvCxnSpPr>
            <a:cxnSpLocks/>
            <a:stCxn id="4" idx="3"/>
            <a:endCxn id="27" idx="1"/>
          </p:cNvCxnSpPr>
          <p:nvPr/>
        </p:nvCxnSpPr>
        <p:spPr>
          <a:xfrm>
            <a:off x="2549486" y="3298524"/>
            <a:ext cx="1508164" cy="1616517"/>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8" name="Straight Arrow Connector 47"/>
          <p:cNvCxnSpPr>
            <a:cxnSpLocks/>
            <a:stCxn id="4" idx="3"/>
            <a:endCxn id="26" idx="1"/>
          </p:cNvCxnSpPr>
          <p:nvPr/>
        </p:nvCxnSpPr>
        <p:spPr>
          <a:xfrm>
            <a:off x="2549486" y="3298524"/>
            <a:ext cx="1508164" cy="703302"/>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5" name="Straight Arrow Connector 44"/>
          <p:cNvCxnSpPr>
            <a:cxnSpLocks/>
            <a:stCxn id="4" idx="3"/>
            <a:endCxn id="23" idx="1"/>
          </p:cNvCxnSpPr>
          <p:nvPr/>
        </p:nvCxnSpPr>
        <p:spPr>
          <a:xfrm flipV="1">
            <a:off x="2549486" y="2593310"/>
            <a:ext cx="1508164" cy="705214"/>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grpSp>
        <p:nvGrpSpPr>
          <p:cNvPr id="60" name="Group 59"/>
          <p:cNvGrpSpPr/>
          <p:nvPr/>
        </p:nvGrpSpPr>
        <p:grpSpPr>
          <a:xfrm>
            <a:off x="6294748" y="2427961"/>
            <a:ext cx="324635" cy="324635"/>
            <a:chOff x="2270546" y="4514341"/>
            <a:chExt cx="324635" cy="324635"/>
          </a:xfrm>
        </p:grpSpPr>
        <p:pic>
          <p:nvPicPr>
            <p:cNvPr id="61" name="Picture 60"/>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62" name="Picture 61">
              <a:hlinkClick r:id="" action="ppaction://customshow?id=11&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63" name="Group 62"/>
          <p:cNvGrpSpPr/>
          <p:nvPr/>
        </p:nvGrpSpPr>
        <p:grpSpPr>
          <a:xfrm>
            <a:off x="6294748" y="3135097"/>
            <a:ext cx="324635" cy="324635"/>
            <a:chOff x="2270546" y="4514341"/>
            <a:chExt cx="324635" cy="324635"/>
          </a:xfrm>
        </p:grpSpPr>
        <p:pic>
          <p:nvPicPr>
            <p:cNvPr id="67" name="Picture 66"/>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68" name="Picture 67">
              <a:hlinkClick r:id="" action="ppaction://customshow?id=12&amp;return=true"/>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70" name="Group 69"/>
          <p:cNvGrpSpPr/>
          <p:nvPr/>
        </p:nvGrpSpPr>
        <p:grpSpPr>
          <a:xfrm>
            <a:off x="6294748" y="3848329"/>
            <a:ext cx="324635" cy="324635"/>
            <a:chOff x="2270546" y="4514341"/>
            <a:chExt cx="324635" cy="324635"/>
          </a:xfrm>
        </p:grpSpPr>
        <p:pic>
          <p:nvPicPr>
            <p:cNvPr id="71" name="Picture 70"/>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72" name="Picture 71">
              <a:hlinkClick r:id="" action="ppaction://customshow?id=13&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73" name="Group 72"/>
          <p:cNvGrpSpPr/>
          <p:nvPr/>
        </p:nvGrpSpPr>
        <p:grpSpPr>
          <a:xfrm>
            <a:off x="6294748" y="4756633"/>
            <a:ext cx="324635" cy="324635"/>
            <a:chOff x="2270546" y="4514341"/>
            <a:chExt cx="324635" cy="324635"/>
          </a:xfrm>
        </p:grpSpPr>
        <p:pic>
          <p:nvPicPr>
            <p:cNvPr id="74" name="Picture 7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75" name="Picture 74">
              <a:hlinkClick r:id="" action="ppaction://customshow?id=14&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79" name="Group 78"/>
          <p:cNvGrpSpPr/>
          <p:nvPr/>
        </p:nvGrpSpPr>
        <p:grpSpPr>
          <a:xfrm>
            <a:off x="10534904" y="3138145"/>
            <a:ext cx="324635" cy="324635"/>
            <a:chOff x="2270546" y="4514341"/>
            <a:chExt cx="324635" cy="324635"/>
          </a:xfrm>
        </p:grpSpPr>
        <p:pic>
          <p:nvPicPr>
            <p:cNvPr id="80" name="Picture 79"/>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83" name="Picture 82">
              <a:hlinkClick r:id="" action="ppaction://customshow?id=15&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6" name="Group 5"/>
          <p:cNvGrpSpPr/>
          <p:nvPr/>
        </p:nvGrpSpPr>
        <p:grpSpPr>
          <a:xfrm>
            <a:off x="4057650" y="1346497"/>
            <a:ext cx="2677763" cy="648072"/>
            <a:chOff x="4057650" y="1849822"/>
            <a:chExt cx="2677763" cy="648072"/>
          </a:xfrm>
        </p:grpSpPr>
        <p:sp>
          <p:nvSpPr>
            <p:cNvPr id="5" name="Rounded Rectangle 4"/>
            <p:cNvSpPr/>
            <p:nvPr/>
          </p:nvSpPr>
          <p:spPr>
            <a:xfrm>
              <a:off x="4057650" y="1849822"/>
              <a:ext cx="2677763"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a:solidFill>
                    <a:schemeClr val="tx1"/>
                  </a:solidFill>
                  <a:latin typeface="Arial" pitchFamily="34" charset="0"/>
                  <a:cs typeface="Arial" pitchFamily="34" charset="0"/>
                </a:rPr>
                <a:t>Level of bilirubin</a:t>
              </a:r>
              <a:r>
                <a:rPr lang="en-GB" baseline="30000" dirty="0">
                  <a:solidFill>
                    <a:schemeClr val="tx1"/>
                  </a:solidFill>
                  <a:latin typeface="Arial" pitchFamily="34" charset="0"/>
                  <a:cs typeface="Arial" pitchFamily="34" charset="0"/>
                </a:rPr>
                <a:t>1</a:t>
              </a:r>
              <a:endParaRPr lang="en-GB" dirty="0">
                <a:solidFill>
                  <a:schemeClr val="tx1"/>
                </a:solidFill>
                <a:latin typeface="Arial" pitchFamily="34" charset="0"/>
                <a:cs typeface="Arial" pitchFamily="34" charset="0"/>
              </a:endParaRPr>
            </a:p>
          </p:txBody>
        </p:sp>
        <p:grpSp>
          <p:nvGrpSpPr>
            <p:cNvPr id="85" name="Group 84"/>
            <p:cNvGrpSpPr/>
            <p:nvPr/>
          </p:nvGrpSpPr>
          <p:grpSpPr>
            <a:xfrm>
              <a:off x="6290478" y="2009576"/>
              <a:ext cx="324635" cy="324635"/>
              <a:chOff x="2270546" y="4514341"/>
              <a:chExt cx="324635" cy="324635"/>
            </a:xfrm>
          </p:grpSpPr>
          <p:pic>
            <p:nvPicPr>
              <p:cNvPr id="86" name="Picture 85"/>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a:ln>
                <a:noFill/>
              </a:ln>
            </p:spPr>
          </p:pic>
          <p:pic>
            <p:nvPicPr>
              <p:cNvPr id="87" name="Picture 86">
                <a:hlinkClick r:id="" action="ppaction://customshow?id=0&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a:ln>
                <a:noFill/>
              </a:ln>
            </p:spPr>
          </p:pic>
        </p:grpSp>
      </p:grpSp>
    </p:spTree>
    <p:extLst>
      <p:ext uri="{BB962C8B-B14F-4D97-AF65-F5344CB8AC3E}">
        <p14:creationId xmlns:p14="http://schemas.microsoft.com/office/powerpoint/2010/main" val="424414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8135828" y="3396722"/>
            <a:ext cx="2946254" cy="1766948"/>
          </a:xfrm>
          <a:prstGeom prst="roundRect">
            <a:avLst>
              <a:gd name="adj" fmla="val 6667"/>
            </a:avLst>
          </a:prstGeom>
          <a:ln w="19050">
            <a:solidFill>
              <a:schemeClr val="accent1"/>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en-GB" b="1" dirty="0">
                <a:solidFill>
                  <a:schemeClr val="tx1"/>
                </a:solidFill>
                <a:latin typeface="Arial" panose="020B0604020202020204" pitchFamily="34" charset="0"/>
                <a:cs typeface="Arial" panose="020B0604020202020204" pitchFamily="34" charset="0"/>
              </a:rPr>
              <a:t>CNS failure</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Confusion</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Lethargy</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Delirium</a:t>
            </a:r>
          </a:p>
        </p:txBody>
      </p:sp>
      <p:sp>
        <p:nvSpPr>
          <p:cNvPr id="19" name="Rectangle: Rounded Corners 18"/>
          <p:cNvSpPr/>
          <p:nvPr/>
        </p:nvSpPr>
        <p:spPr>
          <a:xfrm>
            <a:off x="4622873" y="3396722"/>
            <a:ext cx="2946254" cy="1766948"/>
          </a:xfrm>
          <a:prstGeom prst="roundRect">
            <a:avLst>
              <a:gd name="adj" fmla="val 6667"/>
            </a:avLst>
          </a:prstGeom>
          <a:ln w="19050">
            <a:solidFill>
              <a:schemeClr val="accent1"/>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en-GB" b="1" dirty="0">
                <a:solidFill>
                  <a:schemeClr val="tx1"/>
                </a:solidFill>
                <a:latin typeface="Arial" panose="020B0604020202020204" pitchFamily="34" charset="0"/>
                <a:cs typeface="Arial" panose="020B0604020202020204" pitchFamily="34" charset="0"/>
              </a:rPr>
              <a:t>Pulmonary failure</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Oxygen saturation ≤90% (on room air)</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Need for positive pressure/ventilator</a:t>
            </a:r>
          </a:p>
        </p:txBody>
      </p:sp>
      <p:sp>
        <p:nvSpPr>
          <p:cNvPr id="10" name="Rectangle: Rounded Corners 9"/>
          <p:cNvSpPr/>
          <p:nvPr/>
        </p:nvSpPr>
        <p:spPr>
          <a:xfrm>
            <a:off x="1109918" y="3396722"/>
            <a:ext cx="2946254" cy="1766948"/>
          </a:xfrm>
          <a:prstGeom prst="roundRect">
            <a:avLst>
              <a:gd name="adj" fmla="val 6667"/>
            </a:avLst>
          </a:prstGeom>
          <a:ln w="19050">
            <a:solidFill>
              <a:schemeClr val="accent1"/>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en-GB" b="1" dirty="0">
                <a:solidFill>
                  <a:schemeClr val="tx1"/>
                </a:solidFill>
                <a:latin typeface="Arial" panose="020B0604020202020204" pitchFamily="34" charset="0"/>
                <a:cs typeface="Arial" panose="020B0604020202020204" pitchFamily="34" charset="0"/>
              </a:rPr>
              <a:t>Renal failure</a:t>
            </a:r>
          </a:p>
          <a:p>
            <a:pPr marL="285750" indent="-285750">
              <a:buFont typeface="Arial" panose="020B0604020202020204" pitchFamily="34" charset="0"/>
              <a:buChar char="•"/>
            </a:pPr>
            <a:r>
              <a:rPr lang="en-GB" dirty="0" err="1">
                <a:solidFill>
                  <a:schemeClr val="tx1"/>
                </a:solidFill>
                <a:latin typeface="Arial" panose="020B0604020202020204" pitchFamily="34" charset="0"/>
                <a:cs typeface="Arial" panose="020B0604020202020204" pitchFamily="34" charset="0"/>
              </a:rPr>
              <a:t>Creatinaemia</a:t>
            </a:r>
            <a:r>
              <a:rPr lang="en-GB" dirty="0">
                <a:solidFill>
                  <a:schemeClr val="tx1"/>
                </a:solidFill>
                <a:latin typeface="Arial" panose="020B0604020202020204" pitchFamily="34" charset="0"/>
                <a:cs typeface="Arial" panose="020B0604020202020204" pitchFamily="34" charset="0"/>
              </a:rPr>
              <a:t> ≥2 times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the baseline at HSCT</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Creatinine clearance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≤50% level at HSCT</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Dialysis</a:t>
            </a:r>
          </a:p>
        </p:txBody>
      </p:sp>
      <p:sp>
        <p:nvSpPr>
          <p:cNvPr id="2" name="Title 1"/>
          <p:cNvSpPr>
            <a:spLocks noGrp="1"/>
          </p:cNvSpPr>
          <p:nvPr>
            <p:ph type="title"/>
          </p:nvPr>
        </p:nvSpPr>
        <p:spPr/>
        <p:txBody>
          <a:bodyPr>
            <a:normAutofit/>
          </a:bodyPr>
          <a:lstStyle/>
          <a:p>
            <a:r>
              <a:rPr lang="en-GB" dirty="0"/>
              <a:t>Revised EBMT diagnosis criteria for VOD: </a:t>
            </a:r>
            <a:r>
              <a:rPr lang="en-GB" dirty="0" smtClean="0"/>
              <a:t>definition </a:t>
            </a:r>
            <a:r>
              <a:rPr lang="en-GB" dirty="0"/>
              <a:t>of </a:t>
            </a:r>
            <a:r>
              <a:rPr lang="en-GB" dirty="0" smtClean="0"/>
              <a:t>MOD/MOF </a:t>
            </a:r>
            <a:r>
              <a:rPr lang="en-GB" dirty="0"/>
              <a:t>in adults</a:t>
            </a:r>
          </a:p>
        </p:txBody>
      </p:sp>
      <p:sp>
        <p:nvSpPr>
          <p:cNvPr id="5" name="Text Placeholder 4"/>
          <p:cNvSpPr>
            <a:spLocks noGrp="1"/>
          </p:cNvSpPr>
          <p:nvPr>
            <p:ph type="body" sz="quarter" idx="10"/>
          </p:nvPr>
        </p:nvSpPr>
        <p:spPr/>
        <p:txBody>
          <a:bodyPr/>
          <a:lstStyle/>
          <a:p>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dirty="0" err="1">
                <a:latin typeface="Arial" panose="020B0604020202020204" pitchFamily="34" charset="0"/>
                <a:cs typeface="Arial" panose="020B0604020202020204" pitchFamily="34" charset="0"/>
              </a:rPr>
              <a:t>Mohty</a:t>
            </a:r>
            <a:r>
              <a:rPr lang="en-GB" dirty="0">
                <a:latin typeface="Arial" panose="020B0604020202020204" pitchFamily="34" charset="0"/>
                <a:cs typeface="Arial" panose="020B0604020202020204" pitchFamily="34" charset="0"/>
              </a:rPr>
              <a:t> M et al. </a:t>
            </a:r>
            <a:r>
              <a:rPr lang="en-GB" i="1" dirty="0">
                <a:latin typeface="Arial" panose="020B0604020202020204" pitchFamily="34" charset="0"/>
                <a:cs typeface="Arial" panose="020B0604020202020204" pitchFamily="34" charset="0"/>
              </a:rPr>
              <a:t>Bone Marrow Transplant </a:t>
            </a:r>
            <a:r>
              <a:rPr lang="en-GB" dirty="0" smtClean="0">
                <a:latin typeface="Arial" panose="020B0604020202020204" pitchFamily="34" charset="0"/>
                <a:cs typeface="Arial" panose="020B0604020202020204" pitchFamily="34" charset="0"/>
              </a:rPr>
              <a:t>2016;51:906–12</a:t>
            </a:r>
            <a:endParaRPr lang="en-GB" dirty="0">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p:txBody>
          <a:bodyPr/>
          <a:lstStyle/>
          <a:p>
            <a:r>
              <a:rPr lang="en-GB" dirty="0"/>
              <a:t>CNS, central nervous system; EBMT, European Society for Blood and Marrow Transplantation; HSCT, haematopoietic stem cell transplant; MOD/MOF, multi-organ dysfunction/multi-organ failure; VOD, </a:t>
            </a:r>
            <a:r>
              <a:rPr lang="en-GB" dirty="0" err="1"/>
              <a:t>veno</a:t>
            </a:r>
            <a:r>
              <a:rPr lang="en-GB" dirty="0"/>
              <a:t>-occlusive disease</a:t>
            </a:r>
          </a:p>
        </p:txBody>
      </p:sp>
      <p:sp>
        <p:nvSpPr>
          <p:cNvPr id="17" name="Rectangle: Rounded Corners 16"/>
          <p:cNvSpPr/>
          <p:nvPr/>
        </p:nvSpPr>
        <p:spPr>
          <a:xfrm>
            <a:off x="2571219" y="1346200"/>
            <a:ext cx="7049563" cy="1300685"/>
          </a:xfrm>
          <a:prstGeom prst="roundRect">
            <a:avLst/>
          </a:prstGeom>
          <a:solidFill>
            <a:schemeClr val="accent1"/>
          </a:solidFill>
          <a:ln w="19050">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MOD/MOF</a:t>
            </a:r>
          </a:p>
          <a:p>
            <a:pPr algn="ctr"/>
            <a:r>
              <a:rPr lang="en-GB" sz="2400" dirty="0">
                <a:solidFill>
                  <a:schemeClr val="bg1"/>
                </a:solidFill>
                <a:latin typeface="Arial" panose="020B0604020202020204" pitchFamily="34" charset="0"/>
                <a:cs typeface="Arial" panose="020B0604020202020204" pitchFamily="34" charset="0"/>
              </a:rPr>
              <a:t>Development of progressive and potentially reversible physiological dysfunction in ≥2 organs</a:t>
            </a:r>
            <a:endParaRPr lang="en-GB" sz="2400" dirty="0"/>
          </a:p>
        </p:txBody>
      </p:sp>
      <p:cxnSp>
        <p:nvCxnSpPr>
          <p:cNvPr id="9" name="Elbow Connector 8"/>
          <p:cNvCxnSpPr>
            <a:stCxn id="17" idx="2"/>
            <a:endCxn id="10" idx="0"/>
          </p:cNvCxnSpPr>
          <p:nvPr/>
        </p:nvCxnSpPr>
        <p:spPr>
          <a:xfrm rot="5400000">
            <a:off x="3964605" y="1265325"/>
            <a:ext cx="749837" cy="3512956"/>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17" idx="2"/>
            <a:endCxn id="20" idx="0"/>
          </p:cNvCxnSpPr>
          <p:nvPr/>
        </p:nvCxnSpPr>
        <p:spPr>
          <a:xfrm rot="16200000" flipH="1">
            <a:off x="7477560" y="1265326"/>
            <a:ext cx="749837" cy="351295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7" idx="2"/>
            <a:endCxn id="19" idx="0"/>
          </p:cNvCxnSpPr>
          <p:nvPr/>
        </p:nvCxnSpPr>
        <p:spPr>
          <a:xfrm flipH="1">
            <a:off x="6096000" y="2646885"/>
            <a:ext cx="1" cy="7498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678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Recommendations for the prevention of VOD in </a:t>
            </a:r>
            <a:br>
              <a:rPr lang="en-GB" smtClean="0"/>
            </a:br>
            <a:r>
              <a:rPr lang="en-GB" smtClean="0"/>
              <a:t>HSCT recipients</a:t>
            </a:r>
            <a:endParaRPr lang="en-GB" dirty="0"/>
          </a:p>
        </p:txBody>
      </p:sp>
      <p:sp>
        <p:nvSpPr>
          <p:cNvPr id="3" name="Content Placeholder 2"/>
          <p:cNvSpPr>
            <a:spLocks noGrp="1"/>
          </p:cNvSpPr>
          <p:nvPr>
            <p:ph idx="1"/>
          </p:nvPr>
        </p:nvSpPr>
        <p:spPr/>
        <p:txBody>
          <a:bodyPr>
            <a:normAutofit/>
          </a:bodyPr>
          <a:lstStyle/>
          <a:p>
            <a:r>
              <a:rPr lang="en-GB" sz="2400" dirty="0" smtClean="0"/>
              <a:t>Avoid the use of </a:t>
            </a:r>
            <a:r>
              <a:rPr lang="en-GB" sz="2400" dirty="0" err="1" smtClean="0"/>
              <a:t>hepatotoxins</a:t>
            </a:r>
            <a:r>
              <a:rPr lang="en-GB" sz="2400" dirty="0" smtClean="0"/>
              <a:t> (</a:t>
            </a:r>
            <a:r>
              <a:rPr lang="en-GB" sz="2400" dirty="0" err="1" smtClean="0"/>
              <a:t>eg</a:t>
            </a:r>
            <a:r>
              <a:rPr lang="en-GB" sz="2400" dirty="0" smtClean="0"/>
              <a:t>, azoles, acetaminophen)</a:t>
            </a:r>
          </a:p>
          <a:p>
            <a:r>
              <a:rPr lang="en-GB" sz="2400" dirty="0" smtClean="0"/>
              <a:t>Identify drug–drug interactions in preparative regimens and modify as appropriate</a:t>
            </a:r>
          </a:p>
          <a:p>
            <a:r>
              <a:rPr lang="en-GB" sz="2400" dirty="0" smtClean="0"/>
              <a:t>Risk-adjust preparative regimen intensity according to haematopoietic cell transplantation-comorbidity index</a:t>
            </a:r>
          </a:p>
          <a:p>
            <a:r>
              <a:rPr lang="en-GB" sz="2400" dirty="0" smtClean="0"/>
              <a:t>Pharmacological monitoring of busulfan (mainly in paediatric patients) and usually only necessary if oral </a:t>
            </a:r>
            <a:r>
              <a:rPr lang="en-GB" sz="2400" dirty="0" err="1" smtClean="0"/>
              <a:t>busulfan</a:t>
            </a:r>
            <a:r>
              <a:rPr lang="en-GB" sz="2400" dirty="0" smtClean="0"/>
              <a:t> and not iv </a:t>
            </a:r>
            <a:r>
              <a:rPr lang="en-GB" sz="2400" dirty="0" err="1" smtClean="0"/>
              <a:t>busulfan</a:t>
            </a:r>
            <a:r>
              <a:rPr lang="en-GB" sz="2400" dirty="0" smtClean="0"/>
              <a:t> </a:t>
            </a:r>
            <a:r>
              <a:rPr lang="en-GB" sz="2400" dirty="0"/>
              <a:t>i</a:t>
            </a:r>
            <a:r>
              <a:rPr lang="en-GB" sz="2400" dirty="0" smtClean="0"/>
              <a:t>s used</a:t>
            </a:r>
          </a:p>
          <a:p>
            <a:r>
              <a:rPr lang="en-GB" sz="2400" dirty="0" smtClean="0"/>
              <a:t>Avoid the use of progesterone (</a:t>
            </a:r>
            <a:r>
              <a:rPr lang="en-GB" sz="2400" dirty="0" err="1" smtClean="0"/>
              <a:t>norethisterone</a:t>
            </a:r>
            <a:r>
              <a:rPr lang="en-GB" sz="2400" dirty="0" smtClean="0"/>
              <a:t>) and oestrogen if possible</a:t>
            </a:r>
            <a:endParaRPr lang="en-GB" sz="2400" dirty="0"/>
          </a:p>
        </p:txBody>
      </p:sp>
      <p:sp>
        <p:nvSpPr>
          <p:cNvPr id="4" name="Text Placeholder 3"/>
          <p:cNvSpPr>
            <a:spLocks noGrp="1"/>
          </p:cNvSpPr>
          <p:nvPr>
            <p:ph type="body" sz="quarter" idx="10"/>
          </p:nvPr>
        </p:nvSpPr>
        <p:spPr/>
        <p:txBody>
          <a:bodyPr/>
          <a:lstStyle/>
          <a:p>
            <a:r>
              <a:rPr lang="en-GB" dirty="0" err="1" smtClean="0"/>
              <a:t>Dalle</a:t>
            </a:r>
            <a:r>
              <a:rPr lang="en-GB" dirty="0" smtClean="0"/>
              <a:t> JH, Giralt SA. </a:t>
            </a:r>
            <a:r>
              <a:rPr lang="en-GB" i="1" dirty="0" err="1" smtClean="0"/>
              <a:t>Biol</a:t>
            </a:r>
            <a:r>
              <a:rPr lang="en-GB" i="1" dirty="0" smtClean="0"/>
              <a:t> Blood Marrow Transplant </a:t>
            </a:r>
            <a:r>
              <a:rPr lang="en-GB" dirty="0" smtClean="0"/>
              <a:t>2016;22:400–9</a:t>
            </a:r>
            <a:endParaRPr lang="en-GB" dirty="0"/>
          </a:p>
        </p:txBody>
      </p:sp>
      <p:sp>
        <p:nvSpPr>
          <p:cNvPr id="5" name="Text Placeholder 4"/>
          <p:cNvSpPr>
            <a:spLocks noGrp="1"/>
          </p:cNvSpPr>
          <p:nvPr>
            <p:ph type="body" sz="quarter" idx="11"/>
          </p:nvPr>
        </p:nvSpPr>
        <p:spPr/>
        <p:txBody>
          <a:bodyPr/>
          <a:lstStyle/>
          <a:p>
            <a:r>
              <a:rPr lang="en-GB" dirty="0" smtClean="0"/>
              <a:t>HSCT, haematopoietic stem cell transplant; iv, intravenous; VOD, </a:t>
            </a:r>
            <a:r>
              <a:rPr lang="en-GB" dirty="0" err="1" smtClean="0"/>
              <a:t>veno</a:t>
            </a:r>
            <a:r>
              <a:rPr lang="en-GB" dirty="0" smtClean="0"/>
              <a:t>-occlusive disease</a:t>
            </a:r>
            <a:endParaRPr lang="en-GB" dirty="0"/>
          </a:p>
        </p:txBody>
      </p:sp>
    </p:spTree>
    <p:extLst>
      <p:ext uri="{BB962C8B-B14F-4D97-AF65-F5344CB8AC3E}">
        <p14:creationId xmlns:p14="http://schemas.microsoft.com/office/powerpoint/2010/main" val="2700668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Drugs implicated in VOD</a:t>
            </a:r>
            <a:endParaRPr lang="en-GB" dirty="0"/>
          </a:p>
        </p:txBody>
      </p:sp>
      <p:sp>
        <p:nvSpPr>
          <p:cNvPr id="10" name="Text Placeholder 9"/>
          <p:cNvSpPr>
            <a:spLocks noGrp="1"/>
          </p:cNvSpPr>
          <p:nvPr>
            <p:ph type="body" sz="quarter" idx="10"/>
          </p:nvPr>
        </p:nvSpPr>
        <p:spPr/>
        <p:txBody>
          <a:bodyPr/>
          <a:lstStyle/>
          <a:p>
            <a:r>
              <a:rPr lang="en-GB" dirty="0" err="1"/>
              <a:t>DeLeve</a:t>
            </a:r>
            <a:r>
              <a:rPr lang="en-GB" dirty="0"/>
              <a:t> LD et al. </a:t>
            </a:r>
            <a:r>
              <a:rPr lang="en-GB" i="1" dirty="0"/>
              <a:t>Hepatology </a:t>
            </a:r>
            <a:r>
              <a:rPr lang="en-GB" dirty="0"/>
              <a:t>2009;49:1729–64; </a:t>
            </a:r>
            <a:r>
              <a:rPr lang="en-GB" dirty="0" err="1"/>
              <a:t>Kantarjian</a:t>
            </a:r>
            <a:r>
              <a:rPr lang="en-GB" dirty="0"/>
              <a:t> HM et al. </a:t>
            </a:r>
            <a:r>
              <a:rPr lang="en-GB" i="1" dirty="0"/>
              <a:t>N </a:t>
            </a:r>
            <a:r>
              <a:rPr lang="en-GB" i="1" dirty="0" err="1"/>
              <a:t>Engl</a:t>
            </a:r>
            <a:r>
              <a:rPr lang="en-GB" i="1" dirty="0"/>
              <a:t> J Med </a:t>
            </a:r>
            <a:r>
              <a:rPr lang="en-GB" dirty="0"/>
              <a:t>2016;375:740–53 </a:t>
            </a:r>
          </a:p>
        </p:txBody>
      </p:sp>
      <p:sp>
        <p:nvSpPr>
          <p:cNvPr id="5" name="Text Placeholder 4"/>
          <p:cNvSpPr>
            <a:spLocks noGrp="1"/>
          </p:cNvSpPr>
          <p:nvPr>
            <p:ph type="body" sz="quarter" idx="11"/>
          </p:nvPr>
        </p:nvSpPr>
        <p:spPr/>
        <p:txBody>
          <a:bodyPr/>
          <a:lstStyle/>
          <a:p>
            <a:r>
              <a:rPr lang="en-GB" dirty="0" smtClean="0"/>
              <a:t>*Exclusively associated with high-dose conditioning regimens for HSCT </a:t>
            </a:r>
            <a:br>
              <a:rPr lang="en-GB" dirty="0" smtClean="0"/>
            </a:br>
            <a:r>
              <a:rPr lang="en-GB" dirty="0" smtClean="0"/>
              <a:t>using either &gt;1 drug or a combination of drug(s) and TBI. </a:t>
            </a:r>
            <a:br>
              <a:rPr lang="en-GB" dirty="0" smtClean="0"/>
            </a:br>
            <a:r>
              <a:rPr lang="en-GB" dirty="0" smtClean="0"/>
              <a:t>HSCT, haematopoietic stem cell transplantation; TBI, total body irradiation; VOD, veno-occlusive disease</a:t>
            </a:r>
            <a:endParaRPr lang="en-GB" dirty="0"/>
          </a:p>
        </p:txBody>
      </p:sp>
      <p:grpSp>
        <p:nvGrpSpPr>
          <p:cNvPr id="3" name="Group 2"/>
          <p:cNvGrpSpPr/>
          <p:nvPr/>
        </p:nvGrpSpPr>
        <p:grpSpPr>
          <a:xfrm>
            <a:off x="1840637" y="1346200"/>
            <a:ext cx="8510726" cy="3918637"/>
            <a:chOff x="326956" y="1715665"/>
            <a:chExt cx="8510726" cy="3918637"/>
          </a:xfrm>
        </p:grpSpPr>
        <p:sp>
          <p:nvSpPr>
            <p:cNvPr id="7" name="Content Placeholder 4"/>
            <p:cNvSpPr txBox="1">
              <a:spLocks/>
            </p:cNvSpPr>
            <p:nvPr/>
          </p:nvSpPr>
          <p:spPr>
            <a:xfrm>
              <a:off x="326956" y="1715665"/>
              <a:ext cx="8510726" cy="3918637"/>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a:lstStyle>
              <a:lvl1pPr marL="182563" indent="-182563" algn="l" rtl="0" eaLnBrk="1" fontAlgn="base" hangingPunct="1">
                <a:lnSpc>
                  <a:spcPct val="110000"/>
                </a:lnSpc>
                <a:spcBef>
                  <a:spcPct val="10000"/>
                </a:spcBef>
                <a:spcAft>
                  <a:spcPct val="0"/>
                </a:spcAft>
                <a:buClr>
                  <a:schemeClr val="accent2"/>
                </a:buClr>
                <a:buFont typeface="Times"/>
                <a:buChar char="•"/>
                <a:defRPr sz="2600">
                  <a:solidFill>
                    <a:schemeClr val="tx2"/>
                  </a:solidFill>
                  <a:latin typeface="+mn-lt"/>
                  <a:ea typeface="+mn-ea"/>
                  <a:cs typeface="+mn-cs"/>
                </a:defRPr>
              </a:lvl1pPr>
              <a:lvl2pPr marL="546100" indent="-184150" algn="l" rtl="0" eaLnBrk="1" fontAlgn="base" hangingPunct="1">
                <a:lnSpc>
                  <a:spcPct val="110000"/>
                </a:lnSpc>
                <a:spcBef>
                  <a:spcPct val="10000"/>
                </a:spcBef>
                <a:spcAft>
                  <a:spcPct val="0"/>
                </a:spcAft>
                <a:buClr>
                  <a:schemeClr val="accent2"/>
                </a:buClr>
                <a:buFont typeface="Times"/>
                <a:buChar char="•"/>
                <a:defRPr sz="2400">
                  <a:solidFill>
                    <a:schemeClr val="tx2"/>
                  </a:solidFill>
                  <a:latin typeface="+mn-lt"/>
                </a:defRPr>
              </a:lvl2pPr>
              <a:lvl3pPr marL="906463" indent="-180975" algn="l" rtl="0" eaLnBrk="1" fontAlgn="base" hangingPunct="1">
                <a:lnSpc>
                  <a:spcPct val="110000"/>
                </a:lnSpc>
                <a:spcBef>
                  <a:spcPct val="10000"/>
                </a:spcBef>
                <a:spcAft>
                  <a:spcPct val="0"/>
                </a:spcAft>
                <a:buClr>
                  <a:schemeClr val="accent2"/>
                </a:buClr>
                <a:buFont typeface="Times"/>
                <a:buChar char="•"/>
                <a:defRPr sz="2200">
                  <a:solidFill>
                    <a:schemeClr val="tx2"/>
                  </a:solidFill>
                  <a:latin typeface="+mn-lt"/>
                </a:defRPr>
              </a:lvl3pPr>
              <a:lvl4pPr marL="1274763" indent="-188913" algn="l" rtl="0" eaLnBrk="1" fontAlgn="base" hangingPunct="1">
                <a:lnSpc>
                  <a:spcPct val="110000"/>
                </a:lnSpc>
                <a:spcBef>
                  <a:spcPct val="10000"/>
                </a:spcBef>
                <a:spcAft>
                  <a:spcPct val="0"/>
                </a:spcAft>
                <a:buClr>
                  <a:schemeClr val="accent2"/>
                </a:buClr>
                <a:buFont typeface="Times"/>
                <a:buChar char="•"/>
                <a:defRPr sz="2000">
                  <a:solidFill>
                    <a:schemeClr val="tx2"/>
                  </a:solidFill>
                  <a:latin typeface="+mn-lt"/>
                </a:defRPr>
              </a:lvl4pPr>
              <a:lvl5pPr marL="16335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5pPr>
              <a:lvl6pPr marL="20907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6pPr>
              <a:lvl7pPr marL="25479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7pPr>
              <a:lvl8pPr marL="30051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8pPr>
              <a:lvl9pPr marL="34623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9pPr>
            </a:lstStyle>
            <a:p>
              <a:pPr marL="0" indent="0">
                <a:buClr>
                  <a:srgbClr val="FC1921"/>
                </a:buClr>
                <a:buNone/>
                <a:defRPr/>
              </a:pPr>
              <a:r>
                <a:rPr lang="en-GB" sz="2800" b="1" kern="0" dirty="0">
                  <a:solidFill>
                    <a:schemeClr val="accent1"/>
                  </a:solidFill>
                  <a:latin typeface="Arial"/>
                </a:rPr>
                <a:t>WARNING! </a:t>
              </a:r>
            </a:p>
            <a:p>
              <a:pPr marL="0" indent="0">
                <a:buClr>
                  <a:srgbClr val="FC1921"/>
                </a:buClr>
                <a:buNone/>
                <a:defRPr/>
              </a:pPr>
              <a:r>
                <a:rPr lang="en-GB" sz="2000" b="1" kern="0" dirty="0">
                  <a:solidFill>
                    <a:schemeClr val="accent1"/>
                  </a:solidFill>
                  <a:latin typeface="Arial"/>
                </a:rPr>
                <a:t>The following </a:t>
              </a:r>
              <a:r>
                <a:rPr lang="en-GB" sz="2000" b="1" kern="0" dirty="0" smtClean="0">
                  <a:solidFill>
                    <a:schemeClr val="accent1"/>
                  </a:solidFill>
                  <a:latin typeface="Arial"/>
                </a:rPr>
                <a:t>cytotoxic drugs </a:t>
              </a:r>
              <a:r>
                <a:rPr lang="en-GB" sz="2000" b="1" kern="0" dirty="0">
                  <a:solidFill>
                    <a:schemeClr val="accent1"/>
                  </a:solidFill>
                  <a:latin typeface="Arial"/>
                </a:rPr>
                <a:t>have a clear association with VOD:</a:t>
              </a:r>
            </a:p>
          </p:txBody>
        </p:sp>
        <p:sp>
          <p:nvSpPr>
            <p:cNvPr id="9" name="TextBox 8"/>
            <p:cNvSpPr txBox="1"/>
            <p:nvPr/>
          </p:nvSpPr>
          <p:spPr>
            <a:xfrm>
              <a:off x="837903" y="2909843"/>
              <a:ext cx="3291730" cy="2246769"/>
            </a:xfrm>
            <a:prstGeom prst="rect">
              <a:avLst/>
            </a:prstGeom>
            <a:noFill/>
          </p:spPr>
          <p:txBody>
            <a:bodyPr wrap="square" rtlCol="0">
              <a:spAutoFit/>
            </a:bodyPr>
            <a:lstStyle/>
            <a:p>
              <a:pPr marL="342900" indent="-342900">
                <a:spcBef>
                  <a:spcPct val="20000"/>
                </a:spcBef>
                <a:buFont typeface="Arial" pitchFamily="34" charset="0"/>
                <a:buChar char="•"/>
              </a:pPr>
              <a:r>
                <a:rPr lang="en-GB" sz="2000" dirty="0">
                  <a:latin typeface="Arial" pitchFamily="34" charset="0"/>
                  <a:cs typeface="Arial" pitchFamily="34" charset="0"/>
                </a:rPr>
                <a:t>6-mercaptopurine</a:t>
              </a:r>
            </a:p>
            <a:p>
              <a:pPr marL="342900" indent="-342900">
                <a:spcBef>
                  <a:spcPct val="20000"/>
                </a:spcBef>
                <a:buFont typeface="Arial" pitchFamily="34" charset="0"/>
                <a:buChar char="•"/>
              </a:pPr>
              <a:r>
                <a:rPr lang="en-GB" sz="2000" dirty="0">
                  <a:latin typeface="Arial" pitchFamily="34" charset="0"/>
                  <a:cs typeface="Arial" pitchFamily="34" charset="0"/>
                </a:rPr>
                <a:t>6-thioguanine</a:t>
              </a:r>
            </a:p>
            <a:p>
              <a:pPr marL="342900" indent="-342900">
                <a:spcBef>
                  <a:spcPct val="20000"/>
                </a:spcBef>
                <a:buFont typeface="Arial" pitchFamily="34" charset="0"/>
                <a:buChar char="•"/>
              </a:pPr>
              <a:r>
                <a:rPr lang="en-GB" sz="2000" dirty="0" err="1">
                  <a:latin typeface="Arial" pitchFamily="34" charset="0"/>
                  <a:cs typeface="Arial" pitchFamily="34" charset="0"/>
                </a:rPr>
                <a:t>Actinomycin</a:t>
              </a:r>
              <a:r>
                <a:rPr lang="en-GB" sz="2000" dirty="0">
                  <a:latin typeface="Arial" pitchFamily="34" charset="0"/>
                  <a:cs typeface="Arial" pitchFamily="34" charset="0"/>
                </a:rPr>
                <a:t> D</a:t>
              </a:r>
            </a:p>
            <a:p>
              <a:pPr marL="342900" indent="-342900">
                <a:spcBef>
                  <a:spcPct val="20000"/>
                </a:spcBef>
                <a:buFont typeface="Arial" pitchFamily="34" charset="0"/>
                <a:buChar char="•"/>
              </a:pPr>
              <a:r>
                <a:rPr lang="en-GB" sz="2000" dirty="0">
                  <a:latin typeface="Arial" pitchFamily="34" charset="0"/>
                  <a:cs typeface="Arial" pitchFamily="34" charset="0"/>
                </a:rPr>
                <a:t>Azathioprine</a:t>
              </a:r>
            </a:p>
            <a:p>
              <a:pPr marL="342900" indent="-342900">
                <a:spcBef>
                  <a:spcPct val="20000"/>
                </a:spcBef>
                <a:buFont typeface="Arial" pitchFamily="34" charset="0"/>
                <a:buChar char="•"/>
              </a:pPr>
              <a:r>
                <a:rPr lang="en-GB" sz="2000" dirty="0" err="1">
                  <a:latin typeface="Arial" pitchFamily="34" charset="0"/>
                  <a:cs typeface="Arial" pitchFamily="34" charset="0"/>
                </a:rPr>
                <a:t>Busulfan</a:t>
              </a:r>
              <a:r>
                <a:rPr lang="en-GB" sz="2000" dirty="0">
                  <a:latin typeface="Arial" pitchFamily="34" charset="0"/>
                  <a:cs typeface="Arial" pitchFamily="34" charset="0"/>
                </a:rPr>
                <a:t>*</a:t>
              </a:r>
            </a:p>
            <a:p>
              <a:pPr marL="342900" indent="-342900">
                <a:spcBef>
                  <a:spcPct val="20000"/>
                </a:spcBef>
                <a:buFont typeface="Arial" pitchFamily="34" charset="0"/>
                <a:buChar char="•"/>
              </a:pPr>
              <a:r>
                <a:rPr lang="en-GB" sz="2000" dirty="0">
                  <a:latin typeface="Arial" pitchFamily="34" charset="0"/>
                  <a:cs typeface="Arial" pitchFamily="34" charset="0"/>
                </a:rPr>
                <a:t>Cytosine </a:t>
              </a:r>
              <a:r>
                <a:rPr lang="en-GB" sz="2000" dirty="0" err="1">
                  <a:latin typeface="Arial" pitchFamily="34" charset="0"/>
                  <a:cs typeface="Arial" pitchFamily="34" charset="0"/>
                </a:rPr>
                <a:t>arabinoside</a:t>
              </a:r>
              <a:endParaRPr lang="en-GB" sz="2000" dirty="0">
                <a:latin typeface="Arial" pitchFamily="34" charset="0"/>
                <a:cs typeface="Arial" pitchFamily="34" charset="0"/>
              </a:endParaRPr>
            </a:p>
          </p:txBody>
        </p:sp>
        <p:sp>
          <p:nvSpPr>
            <p:cNvPr id="11" name="TextBox 10"/>
            <p:cNvSpPr txBox="1"/>
            <p:nvPr/>
          </p:nvSpPr>
          <p:spPr>
            <a:xfrm>
              <a:off x="4402299" y="2909843"/>
              <a:ext cx="3651770" cy="2616101"/>
            </a:xfrm>
            <a:prstGeom prst="rect">
              <a:avLst/>
            </a:prstGeom>
            <a:noFill/>
          </p:spPr>
          <p:txBody>
            <a:bodyPr wrap="square" rtlCol="0">
              <a:spAutoFit/>
            </a:bodyPr>
            <a:lstStyle/>
            <a:p>
              <a:pPr marL="342900" indent="-342900">
                <a:spcBef>
                  <a:spcPct val="20000"/>
                </a:spcBef>
                <a:buFont typeface="Arial" pitchFamily="34" charset="0"/>
                <a:buChar char="•"/>
              </a:pPr>
              <a:r>
                <a:rPr lang="en-GB" sz="2000" dirty="0">
                  <a:latin typeface="Arial" pitchFamily="34" charset="0"/>
                  <a:cs typeface="Arial" pitchFamily="34" charset="0"/>
                </a:rPr>
                <a:t>Cyclophosphamide*</a:t>
              </a:r>
            </a:p>
            <a:p>
              <a:pPr marL="342900" indent="-342900">
                <a:spcBef>
                  <a:spcPct val="20000"/>
                </a:spcBef>
                <a:buFont typeface="Arial" pitchFamily="34" charset="0"/>
                <a:buChar char="•"/>
              </a:pPr>
              <a:r>
                <a:rPr lang="en-GB" sz="2000" dirty="0" err="1">
                  <a:latin typeface="Arial" pitchFamily="34" charset="0"/>
                  <a:cs typeface="Arial" pitchFamily="34" charset="0"/>
                </a:rPr>
                <a:t>Dacarbazine</a:t>
              </a:r>
              <a:endParaRPr lang="en-GB" sz="2000" dirty="0">
                <a:latin typeface="Arial" pitchFamily="34" charset="0"/>
                <a:cs typeface="Arial" pitchFamily="34" charset="0"/>
              </a:endParaRPr>
            </a:p>
            <a:p>
              <a:pPr marL="342900" indent="-342900">
                <a:spcBef>
                  <a:spcPct val="20000"/>
                </a:spcBef>
                <a:buFont typeface="Arial" pitchFamily="34" charset="0"/>
                <a:buChar char="•"/>
              </a:pPr>
              <a:r>
                <a:rPr lang="en-GB" sz="2000" dirty="0">
                  <a:latin typeface="Arial" pitchFamily="34" charset="0"/>
                  <a:cs typeface="Arial" pitchFamily="34" charset="0"/>
                </a:rPr>
                <a:t>Gemtuzumab ozogamicin</a:t>
              </a:r>
            </a:p>
            <a:p>
              <a:pPr marL="342900" indent="-342900">
                <a:spcBef>
                  <a:spcPct val="20000"/>
                </a:spcBef>
                <a:buFont typeface="Arial" pitchFamily="34" charset="0"/>
                <a:buChar char="•"/>
              </a:pPr>
              <a:r>
                <a:rPr lang="en-GB" sz="2000" dirty="0">
                  <a:latin typeface="Arial" pitchFamily="34" charset="0"/>
                  <a:cs typeface="Arial" pitchFamily="34" charset="0"/>
                </a:rPr>
                <a:t>Inotuzumab ozogamicin</a:t>
              </a:r>
            </a:p>
            <a:p>
              <a:pPr marL="342900" indent="-342900">
                <a:spcBef>
                  <a:spcPct val="20000"/>
                </a:spcBef>
                <a:buFont typeface="Arial" pitchFamily="34" charset="0"/>
                <a:buChar char="•"/>
              </a:pPr>
              <a:r>
                <a:rPr lang="en-GB" sz="2000" dirty="0" err="1">
                  <a:latin typeface="Arial" pitchFamily="34" charset="0"/>
                  <a:cs typeface="Arial" pitchFamily="34" charset="0"/>
                </a:rPr>
                <a:t>Melphalan</a:t>
              </a:r>
              <a:r>
                <a:rPr lang="en-GB" sz="2000" dirty="0">
                  <a:latin typeface="Arial" pitchFamily="34" charset="0"/>
                  <a:cs typeface="Arial" pitchFamily="34" charset="0"/>
                </a:rPr>
                <a:t>*</a:t>
              </a:r>
            </a:p>
            <a:p>
              <a:pPr marL="342900" indent="-342900">
                <a:spcBef>
                  <a:spcPct val="20000"/>
                </a:spcBef>
                <a:buFont typeface="Arial" pitchFamily="34" charset="0"/>
                <a:buChar char="•"/>
              </a:pPr>
              <a:r>
                <a:rPr lang="en-GB" sz="2000" dirty="0" err="1">
                  <a:latin typeface="Arial" pitchFamily="34" charset="0"/>
                  <a:cs typeface="Arial" pitchFamily="34" charset="0"/>
                </a:rPr>
                <a:t>Oxaliplatin</a:t>
              </a:r>
              <a:endParaRPr lang="en-GB" sz="2000" dirty="0">
                <a:latin typeface="Arial" pitchFamily="34" charset="0"/>
                <a:cs typeface="Arial" pitchFamily="34" charset="0"/>
              </a:endParaRPr>
            </a:p>
            <a:p>
              <a:pPr marL="342900" indent="-342900">
                <a:spcBef>
                  <a:spcPct val="20000"/>
                </a:spcBef>
                <a:buFont typeface="Arial" pitchFamily="34" charset="0"/>
                <a:buChar char="•"/>
              </a:pPr>
              <a:r>
                <a:rPr lang="en-GB" sz="2000" dirty="0">
                  <a:latin typeface="Arial" pitchFamily="34" charset="0"/>
                  <a:cs typeface="Arial" pitchFamily="34" charset="0"/>
                </a:rPr>
                <a:t>Urethane</a:t>
              </a:r>
              <a:endParaRPr lang="en-GB" sz="2000" dirty="0"/>
            </a:p>
          </p:txBody>
        </p:sp>
      </p:grpSp>
    </p:spTree>
    <p:extLst>
      <p:ext uri="{BB962C8B-B14F-4D97-AF65-F5344CB8AC3E}">
        <p14:creationId xmlns:p14="http://schemas.microsoft.com/office/powerpoint/2010/main" val="3819356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How to use the </a:t>
            </a:r>
            <a:r>
              <a:rPr lang="en-GB" dirty="0" err="1" smtClean="0"/>
              <a:t>veno</a:t>
            </a:r>
            <a:r>
              <a:rPr lang="en-GB" dirty="0" smtClean="0"/>
              <a:t>-occlusive disease (VOD) learning programme modules</a:t>
            </a:r>
            <a:endParaRPr lang="en-GB" dirty="0"/>
          </a:p>
        </p:txBody>
      </p:sp>
      <p:sp>
        <p:nvSpPr>
          <p:cNvPr id="3" name="Content Placeholder 2"/>
          <p:cNvSpPr>
            <a:spLocks noGrp="1"/>
          </p:cNvSpPr>
          <p:nvPr>
            <p:ph idx="1"/>
          </p:nvPr>
        </p:nvSpPr>
        <p:spPr/>
        <p:txBody>
          <a:bodyPr>
            <a:noAutofit/>
          </a:bodyPr>
          <a:lstStyle/>
          <a:p>
            <a:r>
              <a:rPr lang="en-GB" sz="2400" dirty="0"/>
              <a:t>Please download the folder containing all of the modules onto your computer. This will ensure that the links between the modules work</a:t>
            </a:r>
          </a:p>
          <a:p>
            <a:r>
              <a:rPr lang="en-GB" altLang="en-US" sz="2400" dirty="0"/>
              <a:t>You should navigate through the modules in the slide presentation mode. There are links to content in other modules, additional information and external references</a:t>
            </a:r>
          </a:p>
          <a:p>
            <a:r>
              <a:rPr lang="en-GB" sz="2400" dirty="0"/>
              <a:t>The     icon indicates that further information is available on the topic. Please click on this symbol to access the additional information. Simply advance to the next slide to return to the slide you were on</a:t>
            </a:r>
          </a:p>
          <a:p>
            <a:r>
              <a:rPr lang="en-GB" altLang="en-US" sz="2400" dirty="0"/>
              <a:t>There are video clips within some sections that you can access by clicking the play button indicated on the slides</a:t>
            </a:r>
          </a:p>
          <a:p>
            <a:r>
              <a:rPr lang="en-GB" altLang="en-US" sz="2400" dirty="0"/>
              <a:t>The multi-choice questions at the end of each module allow you to test your knowledge</a:t>
            </a:r>
          </a:p>
          <a:p>
            <a:endParaRPr lang="en-GB" sz="2400" dirty="0"/>
          </a:p>
        </p:txBody>
      </p:sp>
      <p:sp>
        <p:nvSpPr>
          <p:cNvPr id="6" name="Text Placeholder 5"/>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endParaRPr lang="en-GB"/>
          </a:p>
        </p:txBody>
      </p:sp>
      <p:pic>
        <p:nvPicPr>
          <p:cNvPr id="9" name="Picture 8">
            <a:hlinkClick r:id="" action="ppaction://noaction"/>
          </p:cNvPr>
          <p:cNvPicPr>
            <a:picLocks noChangeAspect="1"/>
          </p:cNvPicPr>
          <p:nvPr/>
        </p:nvPicPr>
        <p:blipFill>
          <a:blip r:embed="rId2">
            <a:clrChange>
              <a:clrFrom>
                <a:srgbClr val="FFFFFF"/>
              </a:clrFrom>
              <a:clrTo>
                <a:srgbClr val="FFFFFF">
                  <a:alpha val="0"/>
                </a:srgbClr>
              </a:clrTo>
            </a:clrChange>
            <a:duotone>
              <a:srgbClr val="00979E">
                <a:shade val="45000"/>
                <a:satMod val="135000"/>
              </a:srgbClr>
              <a:prstClr val="white"/>
            </a:duotone>
          </a:blip>
          <a:stretch>
            <a:fillRect/>
          </a:stretch>
        </p:blipFill>
        <p:spPr>
          <a:xfrm>
            <a:off x="1332810" y="3324797"/>
            <a:ext cx="324000" cy="324000"/>
          </a:xfrm>
          <a:prstGeom prst="rect">
            <a:avLst/>
          </a:prstGeom>
        </p:spPr>
      </p:pic>
    </p:spTree>
    <p:extLst>
      <p:ext uri="{BB962C8B-B14F-4D97-AF65-F5344CB8AC3E}">
        <p14:creationId xmlns:p14="http://schemas.microsoft.com/office/powerpoint/2010/main" val="2645889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 of VOD with new therapies – </a:t>
            </a:r>
            <a:r>
              <a:rPr lang="en-GB" dirty="0" err="1"/>
              <a:t>i</a:t>
            </a:r>
            <a:r>
              <a:rPr lang="en-GB" dirty="0" err="1" smtClean="0"/>
              <a:t>notuzumab</a:t>
            </a:r>
            <a:r>
              <a:rPr lang="en-GB" dirty="0" smtClean="0"/>
              <a:t> </a:t>
            </a:r>
            <a:r>
              <a:rPr lang="en-GB" dirty="0" err="1"/>
              <a:t>ozogamicin</a:t>
            </a:r>
            <a:endParaRPr lang="en-GB" dirty="0"/>
          </a:p>
        </p:txBody>
      </p:sp>
      <p:sp>
        <p:nvSpPr>
          <p:cNvPr id="3" name="Text Placeholder 2"/>
          <p:cNvSpPr>
            <a:spLocks noGrp="1"/>
          </p:cNvSpPr>
          <p:nvPr>
            <p:ph type="body" sz="quarter" idx="10"/>
          </p:nvPr>
        </p:nvSpPr>
        <p:spPr/>
        <p:txBody>
          <a:bodyPr/>
          <a:lstStyle/>
          <a:p>
            <a:r>
              <a:rPr lang="en-GB" dirty="0" err="1"/>
              <a:t>Kantarjian</a:t>
            </a:r>
            <a:r>
              <a:rPr lang="en-GB" dirty="0"/>
              <a:t> HM et al. </a:t>
            </a:r>
            <a:r>
              <a:rPr lang="en-GB" i="1" dirty="0"/>
              <a:t>N </a:t>
            </a:r>
            <a:r>
              <a:rPr lang="en-GB" i="1" dirty="0" err="1"/>
              <a:t>Engl</a:t>
            </a:r>
            <a:r>
              <a:rPr lang="en-GB" i="1" dirty="0"/>
              <a:t> J Med </a:t>
            </a:r>
            <a:r>
              <a:rPr lang="en-GB" dirty="0"/>
              <a:t>2016;375:740–53</a:t>
            </a:r>
          </a:p>
        </p:txBody>
      </p:sp>
      <p:graphicFrame>
        <p:nvGraphicFramePr>
          <p:cNvPr id="7" name="Chart 6"/>
          <p:cNvGraphicFramePr/>
          <p:nvPr>
            <p:extLst>
              <p:ext uri="{D42A27DB-BD31-4B8C-83A1-F6EECF244321}">
                <p14:modId xmlns:p14="http://schemas.microsoft.com/office/powerpoint/2010/main" val="3608911682"/>
              </p:ext>
            </p:extLst>
          </p:nvPr>
        </p:nvGraphicFramePr>
        <p:xfrm>
          <a:off x="863600" y="1372994"/>
          <a:ext cx="10895781" cy="479417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4"/>
          <p:cNvSpPr>
            <a:spLocks noGrp="1"/>
          </p:cNvSpPr>
          <p:nvPr>
            <p:ph type="body" sz="quarter" idx="11"/>
          </p:nvPr>
        </p:nvSpPr>
        <p:spPr>
          <a:xfrm>
            <a:off x="3077030" y="6484654"/>
            <a:ext cx="9018978" cy="299797"/>
          </a:xfrm>
        </p:spPr>
        <p:txBody>
          <a:bodyPr/>
          <a:lstStyle/>
          <a:p>
            <a:r>
              <a:rPr lang="en-GB" dirty="0" smtClean="0"/>
              <a:t>Standard-therapy </a:t>
            </a:r>
            <a:r>
              <a:rPr lang="en-GB" dirty="0"/>
              <a:t>group </a:t>
            </a:r>
            <a:r>
              <a:rPr lang="en-GB" dirty="0" smtClean="0"/>
              <a:t>received the </a:t>
            </a:r>
            <a:r>
              <a:rPr lang="en-GB" dirty="0"/>
              <a:t>investigator’s choice of one of </a:t>
            </a:r>
            <a:r>
              <a:rPr lang="en-GB" dirty="0" smtClean="0"/>
              <a:t>the following </a:t>
            </a:r>
            <a:r>
              <a:rPr lang="en-GB" dirty="0"/>
              <a:t>three </a:t>
            </a:r>
            <a:r>
              <a:rPr lang="en-GB" dirty="0" smtClean="0"/>
              <a:t>regimens: FLAG therapy </a:t>
            </a:r>
            <a:r>
              <a:rPr lang="en-GB" dirty="0"/>
              <a:t>for up to four 28-day </a:t>
            </a:r>
            <a:r>
              <a:rPr lang="en-GB" dirty="0" smtClean="0"/>
              <a:t>cycles; </a:t>
            </a:r>
            <a:br>
              <a:rPr lang="en-GB" dirty="0" smtClean="0"/>
            </a:br>
            <a:r>
              <a:rPr lang="en-GB" dirty="0" err="1" smtClean="0"/>
              <a:t>cytarabine</a:t>
            </a:r>
            <a:r>
              <a:rPr lang="en-GB" dirty="0" smtClean="0"/>
              <a:t> </a:t>
            </a:r>
            <a:r>
              <a:rPr lang="en-GB" dirty="0"/>
              <a:t>plus </a:t>
            </a:r>
            <a:r>
              <a:rPr lang="en-GB" dirty="0" err="1"/>
              <a:t>mitoxantrone</a:t>
            </a:r>
            <a:r>
              <a:rPr lang="en-GB" dirty="0"/>
              <a:t> for up </a:t>
            </a:r>
            <a:r>
              <a:rPr lang="en-GB" dirty="0" smtClean="0"/>
              <a:t>to four 15–20-day cycles; or high dose</a:t>
            </a:r>
            <a:r>
              <a:rPr lang="en-GB" dirty="0"/>
              <a:t> </a:t>
            </a:r>
            <a:r>
              <a:rPr lang="en-GB" dirty="0" err="1" smtClean="0"/>
              <a:t>cytarabine</a:t>
            </a:r>
            <a:r>
              <a:rPr lang="en-GB" dirty="0" smtClean="0"/>
              <a:t> </a:t>
            </a:r>
            <a:r>
              <a:rPr lang="en-GB" dirty="0"/>
              <a:t>for up to one 12-dose </a:t>
            </a:r>
            <a:r>
              <a:rPr lang="en-GB" dirty="0" smtClean="0"/>
              <a:t>cycle; </a:t>
            </a:r>
          </a:p>
          <a:p>
            <a:r>
              <a:rPr lang="en-GB" dirty="0" smtClean="0"/>
              <a:t>*</a:t>
            </a:r>
            <a:r>
              <a:rPr lang="en-GB" dirty="0"/>
              <a:t>All serious cases of VOD (of any cause) that occurred within 2 years after </a:t>
            </a:r>
            <a:r>
              <a:rPr lang="en-GB" dirty="0" smtClean="0"/>
              <a:t>randomisation.</a:t>
            </a:r>
            <a:r>
              <a:rPr lang="en-GB" dirty="0"/>
              <a:t/>
            </a:r>
            <a:br>
              <a:rPr lang="en-GB" dirty="0"/>
            </a:br>
            <a:r>
              <a:rPr lang="en-GB" dirty="0"/>
              <a:t>SAE, serious adverse event; VOD, </a:t>
            </a:r>
            <a:r>
              <a:rPr lang="en-GB" dirty="0" err="1"/>
              <a:t>veno</a:t>
            </a:r>
            <a:r>
              <a:rPr lang="en-GB" dirty="0"/>
              <a:t>-occlusive disease</a:t>
            </a:r>
          </a:p>
        </p:txBody>
      </p:sp>
      <p:sp>
        <p:nvSpPr>
          <p:cNvPr id="9" name="Rectangle 8"/>
          <p:cNvSpPr/>
          <p:nvPr/>
        </p:nvSpPr>
        <p:spPr>
          <a:xfrm>
            <a:off x="10090764" y="4275612"/>
            <a:ext cx="1417077" cy="1837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8181493" y="1863250"/>
            <a:ext cx="3423732" cy="738664"/>
          </a:xfrm>
          <a:prstGeom prst="rect">
            <a:avLst/>
          </a:prstGeom>
          <a:noFill/>
          <a:ln>
            <a:noFill/>
          </a:ln>
        </p:spPr>
        <p:txBody>
          <a:bodyPr wrap="square" rtlCol="0">
            <a:spAutoFit/>
          </a:bodyPr>
          <a:lstStyle/>
          <a:p>
            <a:pPr algn="ctr">
              <a:defRPr/>
            </a:pPr>
            <a:r>
              <a:rPr lang="en-GB" sz="1400" dirty="0">
                <a:cs typeface="Arial" panose="020B0604020202020204" pitchFamily="34" charset="0"/>
              </a:rPr>
              <a:t>Safety population: N=259 patients who received at least one dose of the assigned regimen</a:t>
            </a:r>
          </a:p>
        </p:txBody>
      </p:sp>
      <p:sp>
        <p:nvSpPr>
          <p:cNvPr id="13" name="TextBox 12"/>
          <p:cNvSpPr txBox="1"/>
          <p:nvPr/>
        </p:nvSpPr>
        <p:spPr>
          <a:xfrm>
            <a:off x="2219117" y="5785326"/>
            <a:ext cx="354585" cy="276999"/>
          </a:xfrm>
          <a:prstGeom prst="rect">
            <a:avLst/>
          </a:prstGeom>
          <a:noFill/>
        </p:spPr>
        <p:txBody>
          <a:bodyPr wrap="none" rtlCol="0">
            <a:spAutoFit/>
          </a:bodyPr>
          <a:lstStyle/>
          <a:p>
            <a:pPr algn="ctr"/>
            <a:r>
              <a:rPr lang="en-GB" sz="1200" dirty="0">
                <a:solidFill>
                  <a:srgbClr val="96CA12">
                    <a:lumMod val="75000"/>
                  </a:srgbClr>
                </a:solidFill>
              </a:rPr>
              <a:t>67</a:t>
            </a:r>
          </a:p>
        </p:txBody>
      </p:sp>
      <p:sp>
        <p:nvSpPr>
          <p:cNvPr id="14" name="TextBox 13"/>
          <p:cNvSpPr txBox="1"/>
          <p:nvPr/>
        </p:nvSpPr>
        <p:spPr>
          <a:xfrm>
            <a:off x="2759370" y="5785326"/>
            <a:ext cx="354585" cy="276999"/>
          </a:xfrm>
          <a:prstGeom prst="rect">
            <a:avLst/>
          </a:prstGeom>
          <a:noFill/>
        </p:spPr>
        <p:txBody>
          <a:bodyPr wrap="none" rtlCol="0">
            <a:spAutoFit/>
          </a:bodyPr>
          <a:lstStyle/>
          <a:p>
            <a:pPr algn="ctr"/>
            <a:r>
              <a:rPr lang="en-GB" sz="1200" dirty="0">
                <a:solidFill>
                  <a:srgbClr val="E60060"/>
                </a:solidFill>
              </a:rPr>
              <a:t>55</a:t>
            </a:r>
          </a:p>
        </p:txBody>
      </p:sp>
      <p:sp>
        <p:nvSpPr>
          <p:cNvPr id="15" name="TextBox 14"/>
          <p:cNvSpPr txBox="1"/>
          <p:nvPr/>
        </p:nvSpPr>
        <p:spPr>
          <a:xfrm>
            <a:off x="3847614" y="5785326"/>
            <a:ext cx="354585" cy="276999"/>
          </a:xfrm>
          <a:prstGeom prst="rect">
            <a:avLst/>
          </a:prstGeom>
          <a:noFill/>
        </p:spPr>
        <p:txBody>
          <a:bodyPr wrap="none" rtlCol="0">
            <a:spAutoFit/>
          </a:bodyPr>
          <a:lstStyle/>
          <a:p>
            <a:pPr algn="ctr"/>
            <a:r>
              <a:rPr lang="en-GB" sz="1200" dirty="0">
                <a:solidFill>
                  <a:srgbClr val="96CA12">
                    <a:lumMod val="75000"/>
                  </a:srgbClr>
                </a:solidFill>
              </a:rPr>
              <a:t>16</a:t>
            </a:r>
          </a:p>
        </p:txBody>
      </p:sp>
      <p:sp>
        <p:nvSpPr>
          <p:cNvPr id="16" name="TextBox 15"/>
          <p:cNvSpPr txBox="1"/>
          <p:nvPr/>
        </p:nvSpPr>
        <p:spPr>
          <a:xfrm>
            <a:off x="4397698" y="5785326"/>
            <a:ext cx="354585" cy="276999"/>
          </a:xfrm>
          <a:prstGeom prst="rect">
            <a:avLst/>
          </a:prstGeom>
          <a:noFill/>
        </p:spPr>
        <p:txBody>
          <a:bodyPr wrap="none" rtlCol="0">
            <a:spAutoFit/>
          </a:bodyPr>
          <a:lstStyle/>
          <a:p>
            <a:pPr algn="ctr"/>
            <a:r>
              <a:rPr lang="en-GB" sz="1200" dirty="0">
                <a:solidFill>
                  <a:srgbClr val="E60060"/>
                </a:solidFill>
              </a:rPr>
              <a:t>22</a:t>
            </a:r>
          </a:p>
        </p:txBody>
      </p:sp>
      <p:sp>
        <p:nvSpPr>
          <p:cNvPr id="17" name="TextBox 16"/>
          <p:cNvSpPr txBox="1"/>
          <p:nvPr/>
        </p:nvSpPr>
        <p:spPr>
          <a:xfrm>
            <a:off x="5529552" y="5785326"/>
            <a:ext cx="269626" cy="276999"/>
          </a:xfrm>
          <a:prstGeom prst="rect">
            <a:avLst/>
          </a:prstGeom>
          <a:noFill/>
        </p:spPr>
        <p:txBody>
          <a:bodyPr wrap="none" rtlCol="0">
            <a:spAutoFit/>
          </a:bodyPr>
          <a:lstStyle/>
          <a:p>
            <a:pPr algn="ctr"/>
            <a:r>
              <a:rPr lang="en-GB" sz="1200" dirty="0">
                <a:solidFill>
                  <a:srgbClr val="96CA12">
                    <a:lumMod val="75000"/>
                  </a:srgbClr>
                </a:solidFill>
              </a:rPr>
              <a:t>3</a:t>
            </a:r>
          </a:p>
        </p:txBody>
      </p:sp>
      <p:sp>
        <p:nvSpPr>
          <p:cNvPr id="18" name="TextBox 17"/>
          <p:cNvSpPr txBox="1"/>
          <p:nvPr/>
        </p:nvSpPr>
        <p:spPr>
          <a:xfrm>
            <a:off x="6079636" y="5785326"/>
            <a:ext cx="269626" cy="276999"/>
          </a:xfrm>
          <a:prstGeom prst="rect">
            <a:avLst/>
          </a:prstGeom>
          <a:noFill/>
        </p:spPr>
        <p:txBody>
          <a:bodyPr wrap="none" rtlCol="0">
            <a:spAutoFit/>
          </a:bodyPr>
          <a:lstStyle/>
          <a:p>
            <a:pPr algn="ctr"/>
            <a:r>
              <a:rPr lang="en-GB" sz="1200" dirty="0">
                <a:solidFill>
                  <a:srgbClr val="E60060"/>
                </a:solidFill>
              </a:rPr>
              <a:t>6</a:t>
            </a:r>
          </a:p>
        </p:txBody>
      </p:sp>
      <p:sp>
        <p:nvSpPr>
          <p:cNvPr id="19" name="TextBox 18"/>
          <p:cNvSpPr txBox="1"/>
          <p:nvPr/>
        </p:nvSpPr>
        <p:spPr>
          <a:xfrm>
            <a:off x="7145562" y="5785326"/>
            <a:ext cx="269626" cy="276999"/>
          </a:xfrm>
          <a:prstGeom prst="rect">
            <a:avLst/>
          </a:prstGeom>
          <a:noFill/>
        </p:spPr>
        <p:txBody>
          <a:bodyPr wrap="none" rtlCol="0">
            <a:spAutoFit/>
          </a:bodyPr>
          <a:lstStyle/>
          <a:p>
            <a:pPr algn="ctr"/>
            <a:r>
              <a:rPr lang="en-GB" sz="1200" dirty="0">
                <a:solidFill>
                  <a:srgbClr val="96CA12">
                    <a:lumMod val="75000"/>
                  </a:srgbClr>
                </a:solidFill>
              </a:rPr>
              <a:t>4</a:t>
            </a:r>
          </a:p>
        </p:txBody>
      </p:sp>
      <p:sp>
        <p:nvSpPr>
          <p:cNvPr id="20" name="TextBox 19"/>
          <p:cNvSpPr txBox="1"/>
          <p:nvPr/>
        </p:nvSpPr>
        <p:spPr>
          <a:xfrm>
            <a:off x="7695644" y="5785326"/>
            <a:ext cx="269626" cy="276999"/>
          </a:xfrm>
          <a:prstGeom prst="rect">
            <a:avLst/>
          </a:prstGeom>
          <a:noFill/>
        </p:spPr>
        <p:txBody>
          <a:bodyPr wrap="none" rtlCol="0">
            <a:spAutoFit/>
          </a:bodyPr>
          <a:lstStyle/>
          <a:p>
            <a:pPr algn="ctr"/>
            <a:r>
              <a:rPr lang="en-GB" sz="1200" dirty="0">
                <a:solidFill>
                  <a:srgbClr val="E60060"/>
                </a:solidFill>
              </a:rPr>
              <a:t>3</a:t>
            </a:r>
          </a:p>
        </p:txBody>
      </p:sp>
      <p:sp>
        <p:nvSpPr>
          <p:cNvPr id="21" name="TextBox 20"/>
          <p:cNvSpPr txBox="1"/>
          <p:nvPr/>
        </p:nvSpPr>
        <p:spPr>
          <a:xfrm>
            <a:off x="8780254" y="5785326"/>
            <a:ext cx="269626" cy="276999"/>
          </a:xfrm>
          <a:prstGeom prst="rect">
            <a:avLst/>
          </a:prstGeom>
          <a:noFill/>
        </p:spPr>
        <p:txBody>
          <a:bodyPr wrap="none" rtlCol="0">
            <a:spAutoFit/>
          </a:bodyPr>
          <a:lstStyle/>
          <a:p>
            <a:pPr algn="ctr"/>
            <a:r>
              <a:rPr lang="en-GB" sz="1200" dirty="0">
                <a:solidFill>
                  <a:srgbClr val="96CA12">
                    <a:lumMod val="75000"/>
                  </a:srgbClr>
                </a:solidFill>
              </a:rPr>
              <a:t>5</a:t>
            </a:r>
          </a:p>
        </p:txBody>
      </p:sp>
      <p:sp>
        <p:nvSpPr>
          <p:cNvPr id="22" name="TextBox 21"/>
          <p:cNvSpPr txBox="1"/>
          <p:nvPr/>
        </p:nvSpPr>
        <p:spPr>
          <a:xfrm>
            <a:off x="9330341" y="5785326"/>
            <a:ext cx="269626" cy="276999"/>
          </a:xfrm>
          <a:prstGeom prst="rect">
            <a:avLst/>
          </a:prstGeom>
          <a:noFill/>
        </p:spPr>
        <p:txBody>
          <a:bodyPr wrap="none" rtlCol="0">
            <a:spAutoFit/>
          </a:bodyPr>
          <a:lstStyle/>
          <a:p>
            <a:pPr algn="ctr"/>
            <a:r>
              <a:rPr lang="en-GB" sz="1200" dirty="0">
                <a:solidFill>
                  <a:srgbClr val="E60060"/>
                </a:solidFill>
              </a:rPr>
              <a:t>2</a:t>
            </a:r>
          </a:p>
        </p:txBody>
      </p:sp>
      <p:sp>
        <p:nvSpPr>
          <p:cNvPr id="23" name="TextBox 22"/>
          <p:cNvSpPr txBox="1"/>
          <p:nvPr/>
        </p:nvSpPr>
        <p:spPr>
          <a:xfrm>
            <a:off x="10373526" y="5785326"/>
            <a:ext cx="354585" cy="276999"/>
          </a:xfrm>
          <a:prstGeom prst="rect">
            <a:avLst/>
          </a:prstGeom>
          <a:noFill/>
        </p:spPr>
        <p:txBody>
          <a:bodyPr wrap="none" rtlCol="0">
            <a:spAutoFit/>
          </a:bodyPr>
          <a:lstStyle/>
          <a:p>
            <a:pPr algn="ctr"/>
            <a:r>
              <a:rPr lang="en-GB" sz="1200" dirty="0">
                <a:solidFill>
                  <a:srgbClr val="96CA12">
                    <a:lumMod val="75000"/>
                  </a:srgbClr>
                </a:solidFill>
              </a:rPr>
              <a:t>15</a:t>
            </a:r>
          </a:p>
        </p:txBody>
      </p:sp>
      <p:sp>
        <p:nvSpPr>
          <p:cNvPr id="24" name="TextBox 23"/>
          <p:cNvSpPr txBox="1"/>
          <p:nvPr/>
        </p:nvSpPr>
        <p:spPr>
          <a:xfrm>
            <a:off x="10945890" y="5785326"/>
            <a:ext cx="269626" cy="276999"/>
          </a:xfrm>
          <a:prstGeom prst="rect">
            <a:avLst/>
          </a:prstGeom>
          <a:noFill/>
        </p:spPr>
        <p:txBody>
          <a:bodyPr wrap="none" rtlCol="0">
            <a:spAutoFit/>
          </a:bodyPr>
          <a:lstStyle/>
          <a:p>
            <a:pPr algn="ctr"/>
            <a:r>
              <a:rPr lang="en-GB" sz="1200" dirty="0">
                <a:solidFill>
                  <a:srgbClr val="E60060"/>
                </a:solidFill>
              </a:rPr>
              <a:t>1</a:t>
            </a:r>
          </a:p>
        </p:txBody>
      </p:sp>
      <p:sp>
        <p:nvSpPr>
          <p:cNvPr id="25" name="Rectangle 24"/>
          <p:cNvSpPr/>
          <p:nvPr/>
        </p:nvSpPr>
        <p:spPr>
          <a:xfrm>
            <a:off x="834180" y="5785326"/>
            <a:ext cx="1234633" cy="276999"/>
          </a:xfrm>
          <a:prstGeom prst="rect">
            <a:avLst/>
          </a:prstGeom>
        </p:spPr>
        <p:txBody>
          <a:bodyPr wrap="none">
            <a:spAutoFit/>
          </a:bodyPr>
          <a:lstStyle/>
          <a:p>
            <a:pPr algn="ctr"/>
            <a:r>
              <a:rPr lang="en-GB" sz="1200" dirty="0">
                <a:solidFill>
                  <a:srgbClr val="000000"/>
                </a:solidFill>
              </a:rPr>
              <a:t>No. patients (n)</a:t>
            </a:r>
          </a:p>
        </p:txBody>
      </p:sp>
      <p:sp>
        <p:nvSpPr>
          <p:cNvPr id="5" name="TextBox 4"/>
          <p:cNvSpPr txBox="1"/>
          <p:nvPr/>
        </p:nvSpPr>
        <p:spPr>
          <a:xfrm>
            <a:off x="2160046" y="5277746"/>
            <a:ext cx="981359" cy="307777"/>
          </a:xfrm>
          <a:prstGeom prst="rect">
            <a:avLst/>
          </a:prstGeom>
          <a:noFill/>
        </p:spPr>
        <p:txBody>
          <a:bodyPr wrap="none" rtlCol="0">
            <a:spAutoFit/>
          </a:bodyPr>
          <a:lstStyle/>
          <a:p>
            <a:r>
              <a:rPr lang="en-GB" sz="1400" dirty="0"/>
              <a:t>Any event</a:t>
            </a:r>
          </a:p>
        </p:txBody>
      </p:sp>
      <p:sp>
        <p:nvSpPr>
          <p:cNvPr id="26" name="TextBox 25"/>
          <p:cNvSpPr txBox="1"/>
          <p:nvPr/>
        </p:nvSpPr>
        <p:spPr>
          <a:xfrm>
            <a:off x="3713836" y="5279805"/>
            <a:ext cx="1128835" cy="523220"/>
          </a:xfrm>
          <a:prstGeom prst="rect">
            <a:avLst/>
          </a:prstGeom>
          <a:noFill/>
        </p:spPr>
        <p:txBody>
          <a:bodyPr wrap="none" rtlCol="0">
            <a:spAutoFit/>
          </a:bodyPr>
          <a:lstStyle/>
          <a:p>
            <a:pPr algn="ctr"/>
            <a:r>
              <a:rPr lang="en-GB" sz="1400" dirty="0"/>
              <a:t>Febrile</a:t>
            </a:r>
            <a:br>
              <a:rPr lang="en-GB" sz="1400" dirty="0"/>
            </a:br>
            <a:r>
              <a:rPr lang="en-GB" sz="1400" dirty="0"/>
              <a:t>neutropenia</a:t>
            </a:r>
          </a:p>
        </p:txBody>
      </p:sp>
      <p:sp>
        <p:nvSpPr>
          <p:cNvPr id="27" name="TextBox 26"/>
          <p:cNvSpPr txBox="1"/>
          <p:nvPr/>
        </p:nvSpPr>
        <p:spPr>
          <a:xfrm>
            <a:off x="5554495" y="5277742"/>
            <a:ext cx="723275" cy="307777"/>
          </a:xfrm>
          <a:prstGeom prst="rect">
            <a:avLst/>
          </a:prstGeom>
          <a:noFill/>
        </p:spPr>
        <p:txBody>
          <a:bodyPr wrap="none" rtlCol="0">
            <a:spAutoFit/>
          </a:bodyPr>
          <a:lstStyle/>
          <a:p>
            <a:r>
              <a:rPr lang="en-GB" sz="1400" dirty="0"/>
              <a:t>Sepsis</a:t>
            </a:r>
          </a:p>
        </p:txBody>
      </p:sp>
      <p:sp>
        <p:nvSpPr>
          <p:cNvPr id="28" name="TextBox 27"/>
          <p:cNvSpPr txBox="1"/>
          <p:nvPr/>
        </p:nvSpPr>
        <p:spPr>
          <a:xfrm>
            <a:off x="7153000" y="5284594"/>
            <a:ext cx="782587" cy="307777"/>
          </a:xfrm>
          <a:prstGeom prst="rect">
            <a:avLst/>
          </a:prstGeom>
          <a:noFill/>
        </p:spPr>
        <p:txBody>
          <a:bodyPr wrap="none" rtlCol="0">
            <a:spAutoFit/>
          </a:bodyPr>
          <a:lstStyle/>
          <a:p>
            <a:r>
              <a:rPr lang="en-GB" sz="1400" dirty="0"/>
              <a:t>Pyrexia</a:t>
            </a:r>
          </a:p>
        </p:txBody>
      </p:sp>
      <p:sp>
        <p:nvSpPr>
          <p:cNvPr id="29" name="TextBox 28"/>
          <p:cNvSpPr txBox="1"/>
          <p:nvPr/>
        </p:nvSpPr>
        <p:spPr>
          <a:xfrm>
            <a:off x="8618222" y="5284589"/>
            <a:ext cx="1119217" cy="523220"/>
          </a:xfrm>
          <a:prstGeom prst="rect">
            <a:avLst/>
          </a:prstGeom>
          <a:noFill/>
        </p:spPr>
        <p:txBody>
          <a:bodyPr wrap="none" rtlCol="0">
            <a:spAutoFit/>
          </a:bodyPr>
          <a:lstStyle/>
          <a:p>
            <a:pPr algn="ctr"/>
            <a:r>
              <a:rPr lang="en-GB" sz="1400" dirty="0"/>
              <a:t>Disease </a:t>
            </a:r>
          </a:p>
          <a:p>
            <a:pPr algn="ctr"/>
            <a:r>
              <a:rPr lang="en-GB" sz="1400" dirty="0"/>
              <a:t>progression</a:t>
            </a:r>
          </a:p>
        </p:txBody>
      </p:sp>
      <p:sp>
        <p:nvSpPr>
          <p:cNvPr id="30" name="TextBox 29"/>
          <p:cNvSpPr txBox="1"/>
          <p:nvPr/>
        </p:nvSpPr>
        <p:spPr>
          <a:xfrm>
            <a:off x="10481315" y="5278991"/>
            <a:ext cx="644728" cy="307777"/>
          </a:xfrm>
          <a:prstGeom prst="rect">
            <a:avLst/>
          </a:prstGeom>
          <a:noFill/>
        </p:spPr>
        <p:txBody>
          <a:bodyPr wrap="none" rtlCol="0">
            <a:spAutoFit/>
          </a:bodyPr>
          <a:lstStyle/>
          <a:p>
            <a:r>
              <a:rPr lang="en-GB" sz="1400" dirty="0"/>
              <a:t>VOD*</a:t>
            </a:r>
          </a:p>
        </p:txBody>
      </p:sp>
    </p:spTree>
    <p:extLst>
      <p:ext uri="{BB962C8B-B14F-4D97-AF65-F5344CB8AC3E}">
        <p14:creationId xmlns:p14="http://schemas.microsoft.com/office/powerpoint/2010/main" val="2396663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row: Down 33"/>
          <p:cNvSpPr/>
          <p:nvPr/>
        </p:nvSpPr>
        <p:spPr>
          <a:xfrm>
            <a:off x="3859952" y="4459780"/>
            <a:ext cx="292608" cy="355195"/>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5" name="Arrow: Down 34"/>
          <p:cNvSpPr/>
          <p:nvPr/>
        </p:nvSpPr>
        <p:spPr>
          <a:xfrm>
            <a:off x="8331959" y="4501315"/>
            <a:ext cx="292608" cy="35230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9" name="TextBox 28"/>
          <p:cNvSpPr txBox="1"/>
          <p:nvPr/>
        </p:nvSpPr>
        <p:spPr>
          <a:xfrm>
            <a:off x="1660359" y="4827065"/>
            <a:ext cx="4691797" cy="584775"/>
          </a:xfrm>
          <a:prstGeom prst="rect">
            <a:avLst/>
          </a:prstGeom>
          <a:noFill/>
        </p:spPr>
        <p:txBody>
          <a:bodyPr wrap="none" rtlCol="0">
            <a:spAutoFit/>
          </a:bodyPr>
          <a:lstStyle/>
          <a:p>
            <a:pPr algn="ctr"/>
            <a:r>
              <a:rPr lang="en-GB" sz="1600" b="1" dirty="0">
                <a:latin typeface="Arial" panose="020B0604020202020204" pitchFamily="34" charset="0"/>
                <a:cs typeface="Arial" panose="020B0604020202020204" pitchFamily="34" charset="0"/>
              </a:rPr>
              <a:t>Timing of VOD: </a:t>
            </a:r>
            <a:r>
              <a:rPr lang="en-GB" sz="1600" b="1" dirty="0" smtClean="0">
                <a:latin typeface="Arial" panose="020B0604020202020204" pitchFamily="34" charset="0"/>
                <a:cs typeface="Arial" panose="020B0604020202020204" pitchFamily="34" charset="0"/>
              </a:rPr>
              <a:t>during/shortly </a:t>
            </a:r>
            <a:r>
              <a:rPr lang="en-GB" sz="1600" b="1" dirty="0">
                <a:latin typeface="Arial" panose="020B0604020202020204" pitchFamily="34" charset="0"/>
                <a:cs typeface="Arial" panose="020B0604020202020204" pitchFamily="34" charset="0"/>
              </a:rPr>
              <a:t>after treatment </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5 patients</a:t>
            </a:r>
          </a:p>
        </p:txBody>
      </p:sp>
      <p:sp>
        <p:nvSpPr>
          <p:cNvPr id="30" name="TextBox 29"/>
          <p:cNvSpPr txBox="1"/>
          <p:nvPr/>
        </p:nvSpPr>
        <p:spPr>
          <a:xfrm>
            <a:off x="7096902" y="4836590"/>
            <a:ext cx="2819875" cy="584775"/>
          </a:xfrm>
          <a:prstGeom prst="rect">
            <a:avLst/>
          </a:prstGeom>
          <a:noFill/>
        </p:spPr>
        <p:txBody>
          <a:bodyPr wrap="none" rtlCol="0">
            <a:spAutoFit/>
          </a:bodyPr>
          <a:lstStyle/>
          <a:p>
            <a:pPr algn="ctr"/>
            <a:r>
              <a:rPr lang="en-GB" sz="1600" b="1" dirty="0">
                <a:latin typeface="Arial" panose="020B0604020202020204" pitchFamily="34" charset="0"/>
                <a:cs typeface="Arial" panose="020B0604020202020204" pitchFamily="34" charset="0"/>
              </a:rPr>
              <a:t>Timing of VOD: </a:t>
            </a:r>
            <a:r>
              <a:rPr lang="en-GB" sz="1600" b="1" dirty="0" smtClean="0">
                <a:latin typeface="Arial" panose="020B0604020202020204" pitchFamily="34" charset="0"/>
                <a:cs typeface="Arial" panose="020B0604020202020204" pitchFamily="34" charset="0"/>
              </a:rPr>
              <a:t>after </a:t>
            </a:r>
            <a:r>
              <a:rPr lang="en-GB" sz="1600" b="1" dirty="0">
                <a:latin typeface="Arial" panose="020B0604020202020204" pitchFamily="34" charset="0"/>
                <a:cs typeface="Arial" panose="020B0604020202020204" pitchFamily="34" charset="0"/>
              </a:rPr>
              <a:t>HSCT</a:t>
            </a:r>
          </a:p>
          <a:p>
            <a:pPr algn="ctr"/>
            <a:r>
              <a:rPr lang="en-GB" sz="1600" b="1" dirty="0">
                <a:latin typeface="Arial" panose="020B0604020202020204" pitchFamily="34" charset="0"/>
                <a:cs typeface="Arial" panose="020B0604020202020204" pitchFamily="34" charset="0"/>
              </a:rPr>
              <a:t>10 patients</a:t>
            </a:r>
          </a:p>
        </p:txBody>
      </p:sp>
      <p:sp>
        <p:nvSpPr>
          <p:cNvPr id="31" name="TextBox 30"/>
          <p:cNvSpPr txBox="1"/>
          <p:nvPr/>
        </p:nvSpPr>
        <p:spPr>
          <a:xfrm>
            <a:off x="2534050" y="5477889"/>
            <a:ext cx="7123900" cy="830997"/>
          </a:xfrm>
          <a:prstGeom prst="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400" dirty="0">
                <a:latin typeface="Arial" panose="020B0604020202020204" pitchFamily="34" charset="0"/>
                <a:cs typeface="Arial" panose="020B0604020202020204" pitchFamily="34" charset="0"/>
              </a:rPr>
              <a:t>Conclusion: VOD was a major adverse event associated with </a:t>
            </a:r>
            <a:r>
              <a:rPr lang="en-GB" sz="2400" dirty="0" err="1">
                <a:latin typeface="Arial" panose="020B0604020202020204" pitchFamily="34" charset="0"/>
                <a:cs typeface="Arial" panose="020B0604020202020204" pitchFamily="34" charset="0"/>
              </a:rPr>
              <a:t>inotuzumab</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ozogamicin</a:t>
            </a:r>
            <a:r>
              <a:rPr lang="en-GB" sz="2400" dirty="0">
                <a:latin typeface="Arial" panose="020B0604020202020204" pitchFamily="34" charset="0"/>
                <a:cs typeface="Arial" panose="020B0604020202020204" pitchFamily="34" charset="0"/>
              </a:rPr>
              <a:t> treatment</a:t>
            </a:r>
          </a:p>
        </p:txBody>
      </p:sp>
      <p:sp>
        <p:nvSpPr>
          <p:cNvPr id="2" name="Title 1"/>
          <p:cNvSpPr>
            <a:spLocks noGrp="1"/>
          </p:cNvSpPr>
          <p:nvPr>
            <p:ph type="title"/>
          </p:nvPr>
        </p:nvSpPr>
        <p:spPr/>
        <p:txBody>
          <a:bodyPr/>
          <a:lstStyle/>
          <a:p>
            <a:r>
              <a:rPr lang="en-GB" dirty="0" err="1"/>
              <a:t>Inotuzumab</a:t>
            </a:r>
            <a:r>
              <a:rPr lang="en-GB" dirty="0"/>
              <a:t> </a:t>
            </a:r>
            <a:r>
              <a:rPr lang="en-GB" dirty="0" err="1"/>
              <a:t>ozogamicin</a:t>
            </a:r>
            <a:r>
              <a:rPr lang="en-GB" dirty="0"/>
              <a:t> and incidence of VOD</a:t>
            </a:r>
          </a:p>
        </p:txBody>
      </p:sp>
      <p:sp>
        <p:nvSpPr>
          <p:cNvPr id="3" name="Text Placeholder 2"/>
          <p:cNvSpPr>
            <a:spLocks noGrp="1"/>
          </p:cNvSpPr>
          <p:nvPr>
            <p:ph type="body" sz="quarter" idx="10"/>
          </p:nvPr>
        </p:nvSpPr>
        <p:spPr/>
        <p:txBody>
          <a:bodyPr/>
          <a:lstStyle/>
          <a:p>
            <a:r>
              <a:rPr lang="en-GB" dirty="0" err="1"/>
              <a:t>Kantarjian</a:t>
            </a:r>
            <a:r>
              <a:rPr lang="en-GB" dirty="0"/>
              <a:t> HM et al. </a:t>
            </a:r>
            <a:r>
              <a:rPr lang="en-GB" i="1" dirty="0"/>
              <a:t>N </a:t>
            </a:r>
            <a:r>
              <a:rPr lang="en-GB" i="1" dirty="0" err="1"/>
              <a:t>Engl</a:t>
            </a:r>
            <a:r>
              <a:rPr lang="en-GB" i="1" dirty="0"/>
              <a:t> J Med </a:t>
            </a:r>
            <a:r>
              <a:rPr lang="en-GB" dirty="0"/>
              <a:t>2016;375:740–53</a:t>
            </a:r>
          </a:p>
        </p:txBody>
      </p:sp>
      <p:sp>
        <p:nvSpPr>
          <p:cNvPr id="4" name="Text Placeholder 3"/>
          <p:cNvSpPr>
            <a:spLocks noGrp="1"/>
          </p:cNvSpPr>
          <p:nvPr>
            <p:ph type="body" sz="quarter" idx="11"/>
          </p:nvPr>
        </p:nvSpPr>
        <p:spPr/>
        <p:txBody>
          <a:bodyPr/>
          <a:lstStyle/>
          <a:p>
            <a:r>
              <a:rPr lang="en-GB" dirty="0"/>
              <a:t>HSCT, haematopoietic stem cell transplant; VOD, </a:t>
            </a:r>
            <a:r>
              <a:rPr lang="en-GB" dirty="0" err="1"/>
              <a:t>veno</a:t>
            </a:r>
            <a:r>
              <a:rPr lang="en-GB" dirty="0"/>
              <a:t>-occlusive </a:t>
            </a:r>
            <a:r>
              <a:rPr lang="en-GB" dirty="0" smtClean="0"/>
              <a:t>disease</a:t>
            </a:r>
            <a:endParaRPr lang="en-GB" dirty="0"/>
          </a:p>
        </p:txBody>
      </p:sp>
      <p:grpSp>
        <p:nvGrpSpPr>
          <p:cNvPr id="6" name="Group 5"/>
          <p:cNvGrpSpPr/>
          <p:nvPr/>
        </p:nvGrpSpPr>
        <p:grpSpPr>
          <a:xfrm>
            <a:off x="2365758" y="1933222"/>
            <a:ext cx="7608975" cy="2378322"/>
            <a:chOff x="2365758" y="1933222"/>
            <a:chExt cx="7608975" cy="2378322"/>
          </a:xfrm>
        </p:grpSpPr>
        <p:grpSp>
          <p:nvGrpSpPr>
            <p:cNvPr id="5" name="Group 4"/>
            <p:cNvGrpSpPr/>
            <p:nvPr/>
          </p:nvGrpSpPr>
          <p:grpSpPr>
            <a:xfrm>
              <a:off x="2365758" y="1933222"/>
              <a:ext cx="7608975" cy="2378322"/>
              <a:chOff x="2345695" y="1920147"/>
              <a:chExt cx="7608975" cy="2378322"/>
            </a:xfrm>
          </p:grpSpPr>
          <p:sp>
            <p:nvSpPr>
              <p:cNvPr id="37" name="Oval 36"/>
              <p:cNvSpPr/>
              <p:nvPr/>
            </p:nvSpPr>
            <p:spPr>
              <a:xfrm>
                <a:off x="2345695" y="1920147"/>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rgbClr val="6BA2B9"/>
                  </a:solidFill>
                  <a:latin typeface="Arial" panose="020B0604020202020204" pitchFamily="34" charset="0"/>
                  <a:cs typeface="Arial" panose="020B0604020202020204" pitchFamily="34" charset="0"/>
                </a:endParaRPr>
              </a:p>
            </p:txBody>
          </p:sp>
          <p:sp>
            <p:nvSpPr>
              <p:cNvPr id="38" name="Oval 37"/>
              <p:cNvSpPr/>
              <p:nvPr/>
            </p:nvSpPr>
            <p:spPr>
              <a:xfrm>
                <a:off x="6754352" y="1921031"/>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rgbClr val="6BA2B9"/>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b="50180"/>
            <a:stretch/>
          </p:blipFill>
          <p:spPr>
            <a:xfrm>
              <a:off x="2827682" y="2760406"/>
              <a:ext cx="1228235" cy="582641"/>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r="39739" b="50180"/>
            <a:stretch/>
          </p:blipFill>
          <p:spPr>
            <a:xfrm>
              <a:off x="8001375" y="2819306"/>
              <a:ext cx="740143" cy="582641"/>
            </a:xfrm>
            <a:prstGeom prst="rect">
              <a:avLst/>
            </a:prstGeom>
          </p:spPr>
        </p:pic>
        <p:sp>
          <p:nvSpPr>
            <p:cNvPr id="24" name="TextBox 23"/>
            <p:cNvSpPr txBox="1"/>
            <p:nvPr/>
          </p:nvSpPr>
          <p:spPr>
            <a:xfrm>
              <a:off x="2701866" y="2370410"/>
              <a:ext cx="2521844" cy="338554"/>
            </a:xfrm>
            <a:prstGeom prst="rect">
              <a:avLst/>
            </a:prstGeom>
            <a:noFill/>
          </p:spPr>
          <p:txBody>
            <a:bodyPr wrap="none" rtlCol="0">
              <a:spAutoFit/>
            </a:bodyPr>
            <a:lstStyle/>
            <a:p>
              <a:pPr algn="ctr"/>
              <a:r>
                <a:rPr lang="en-GB" sz="1600" b="1" dirty="0">
                  <a:latin typeface="Arial" panose="020B0604020202020204" pitchFamily="34" charset="0"/>
                  <a:cs typeface="Arial" panose="020B0604020202020204" pitchFamily="34" charset="0"/>
                </a:rPr>
                <a:t>Inotuzumab </a:t>
              </a:r>
              <a:r>
                <a:rPr lang="en-GB" sz="1600" b="1" dirty="0" err="1">
                  <a:latin typeface="Arial" panose="020B0604020202020204" pitchFamily="34" charset="0"/>
                  <a:cs typeface="Arial" panose="020B0604020202020204" pitchFamily="34" charset="0"/>
                </a:rPr>
                <a:t>ozogamicin</a:t>
              </a:r>
              <a:endParaRPr lang="en-GB" sz="1600" b="1" dirty="0">
                <a:latin typeface="Arial" panose="020B0604020202020204" pitchFamily="34" charset="0"/>
                <a:cs typeface="Arial" panose="020B0604020202020204" pitchFamily="34" charset="0"/>
              </a:endParaRPr>
            </a:p>
          </p:txBody>
        </p:sp>
        <p:sp>
          <p:nvSpPr>
            <p:cNvPr id="25" name="TextBox 24"/>
            <p:cNvSpPr txBox="1"/>
            <p:nvPr/>
          </p:nvSpPr>
          <p:spPr>
            <a:xfrm>
              <a:off x="7963708" y="3342610"/>
              <a:ext cx="817852" cy="338554"/>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(N=48)</a:t>
              </a:r>
            </a:p>
          </p:txBody>
        </p:sp>
        <p:sp>
          <p:nvSpPr>
            <p:cNvPr id="26" name="Rectangle 25"/>
            <p:cNvSpPr/>
            <p:nvPr/>
          </p:nvSpPr>
          <p:spPr>
            <a:xfrm>
              <a:off x="3496957" y="3350397"/>
              <a:ext cx="931665" cy="338554"/>
            </a:xfrm>
            <a:prstGeom prst="rect">
              <a:avLst/>
            </a:prstGeom>
          </p:spPr>
          <p:txBody>
            <a:bodyPr wrap="none">
              <a:spAutoFit/>
            </a:bodyPr>
            <a:lstStyle/>
            <a:p>
              <a:pPr algn="ctr"/>
              <a:r>
                <a:rPr lang="en-GB" sz="1600" dirty="0">
                  <a:latin typeface="Arial" panose="020B0604020202020204" pitchFamily="34" charset="0"/>
                  <a:cs typeface="Arial" panose="020B0604020202020204" pitchFamily="34" charset="0"/>
                </a:rPr>
                <a:t>(N=139)</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19264" b="50180"/>
            <a:stretch/>
          </p:blipFill>
          <p:spPr>
            <a:xfrm>
              <a:off x="4088603" y="2760406"/>
              <a:ext cx="991625" cy="582641"/>
            </a:xfrm>
            <a:prstGeom prst="rect">
              <a:avLst/>
            </a:prstGeom>
          </p:spPr>
        </p:pic>
        <p:sp>
          <p:nvSpPr>
            <p:cNvPr id="28" name="Rectangle 27"/>
            <p:cNvSpPr/>
            <p:nvPr/>
          </p:nvSpPr>
          <p:spPr>
            <a:xfrm>
              <a:off x="6868637" y="2266426"/>
              <a:ext cx="3048140" cy="584775"/>
            </a:xfrm>
            <a:prstGeom prst="rect">
              <a:avLst/>
            </a:prstGeom>
          </p:spPr>
          <p:txBody>
            <a:bodyPr wrap="square">
              <a:spAutoFit/>
            </a:bodyPr>
            <a:lstStyle/>
            <a:p>
              <a:pPr algn="ctr"/>
              <a:r>
                <a:rPr lang="en-GB" sz="1600" b="1" dirty="0">
                  <a:latin typeface="Arial" panose="020B0604020202020204" pitchFamily="34" charset="0"/>
                  <a:cs typeface="Arial" panose="020B0604020202020204" pitchFamily="34" charset="0"/>
                </a:rPr>
                <a:t>Inotuzumab </a:t>
              </a:r>
              <a:r>
                <a:rPr lang="en-GB" sz="1600" b="1" dirty="0" err="1">
                  <a:latin typeface="Arial" panose="020B0604020202020204" pitchFamily="34" charset="0"/>
                  <a:cs typeface="Arial" panose="020B0604020202020204" pitchFamily="34" charset="0"/>
                </a:rPr>
                <a:t>ozogamicin</a:t>
              </a: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W</a:t>
              </a:r>
              <a:r>
                <a:rPr lang="en-GB" sz="1600" b="1" dirty="0" smtClean="0">
                  <a:latin typeface="Arial" panose="020B0604020202020204" pitchFamily="34" charset="0"/>
                  <a:cs typeface="Arial" panose="020B0604020202020204" pitchFamily="34" charset="0"/>
                </a:rPr>
                <a:t>ho </a:t>
              </a:r>
              <a:r>
                <a:rPr lang="en-GB" sz="1600" b="1" dirty="0">
                  <a:latin typeface="Arial" panose="020B0604020202020204" pitchFamily="34" charset="0"/>
                  <a:cs typeface="Arial" panose="020B0604020202020204" pitchFamily="34" charset="0"/>
                </a:rPr>
                <a:t>underwent HSCT</a:t>
              </a:r>
            </a:p>
          </p:txBody>
        </p:sp>
        <p:sp>
          <p:nvSpPr>
            <p:cNvPr id="32" name="TextBox 31"/>
            <p:cNvSpPr txBox="1"/>
            <p:nvPr/>
          </p:nvSpPr>
          <p:spPr>
            <a:xfrm>
              <a:off x="3048790" y="3622402"/>
              <a:ext cx="1827996" cy="584775"/>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HSCT before trial: 2/5 patients</a:t>
              </a:r>
            </a:p>
          </p:txBody>
        </p:sp>
        <p:sp>
          <p:nvSpPr>
            <p:cNvPr id="33" name="TextBox 32"/>
            <p:cNvSpPr txBox="1"/>
            <p:nvPr/>
          </p:nvSpPr>
          <p:spPr>
            <a:xfrm>
              <a:off x="7363512" y="3617382"/>
              <a:ext cx="2015866" cy="584775"/>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HSCT before trial: 3/10 patients</a:t>
              </a:r>
            </a:p>
          </p:txBody>
        </p:sp>
      </p:grpSp>
    </p:spTree>
    <p:extLst>
      <p:ext uri="{BB962C8B-B14F-4D97-AF65-F5344CB8AC3E}">
        <p14:creationId xmlns:p14="http://schemas.microsoft.com/office/powerpoint/2010/main" val="1340117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p:cNvSpPr/>
          <p:nvPr/>
        </p:nvSpPr>
        <p:spPr>
          <a:xfrm>
            <a:off x="6946555" y="4644375"/>
            <a:ext cx="3027291" cy="1416851"/>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Awareness of VOD should be more widely disseminated</a:t>
            </a:r>
          </a:p>
        </p:txBody>
      </p:sp>
      <p:sp>
        <p:nvSpPr>
          <p:cNvPr id="29" name="Rectangle: Rounded Corners 28"/>
          <p:cNvSpPr/>
          <p:nvPr/>
        </p:nvSpPr>
        <p:spPr>
          <a:xfrm>
            <a:off x="2447998" y="4582229"/>
            <a:ext cx="3027291" cy="154328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Patients at risk of VOD who do not undergo HSCT may now be treated as outpatients or in a general haematology ward</a:t>
            </a:r>
          </a:p>
        </p:txBody>
      </p:sp>
      <p:sp>
        <p:nvSpPr>
          <p:cNvPr id="33" name="Arrow: Down 32"/>
          <p:cNvSpPr/>
          <p:nvPr/>
        </p:nvSpPr>
        <p:spPr>
          <a:xfrm>
            <a:off x="3683199" y="4202157"/>
            <a:ext cx="557137" cy="49487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 name="Oval 4"/>
          <p:cNvSpPr/>
          <p:nvPr/>
        </p:nvSpPr>
        <p:spPr>
          <a:xfrm>
            <a:off x="2362629" y="1928614"/>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rgbClr val="6BA2B9"/>
              </a:solidFill>
              <a:latin typeface="Arial" panose="020B0604020202020204" pitchFamily="34" charset="0"/>
              <a:cs typeface="Arial" panose="020B0604020202020204" pitchFamily="34" charset="0"/>
            </a:endParaRPr>
          </a:p>
        </p:txBody>
      </p:sp>
      <p:sp>
        <p:nvSpPr>
          <p:cNvPr id="4" name="Oval 3"/>
          <p:cNvSpPr/>
          <p:nvPr/>
        </p:nvSpPr>
        <p:spPr>
          <a:xfrm>
            <a:off x="6771286" y="1929498"/>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rgbClr val="6BA2B9"/>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50180"/>
          <a:stretch/>
        </p:blipFill>
        <p:spPr>
          <a:xfrm>
            <a:off x="2827682" y="2760406"/>
            <a:ext cx="1228235" cy="58264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39739" b="50180"/>
          <a:stretch/>
        </p:blipFill>
        <p:spPr>
          <a:xfrm>
            <a:off x="8001375" y="2819306"/>
            <a:ext cx="740143" cy="582641"/>
          </a:xfrm>
          <a:prstGeom prst="rect">
            <a:avLst/>
          </a:prstGeom>
        </p:spPr>
      </p:pic>
      <p:sp>
        <p:nvSpPr>
          <p:cNvPr id="8" name="TextBox 7"/>
          <p:cNvSpPr txBox="1"/>
          <p:nvPr/>
        </p:nvSpPr>
        <p:spPr>
          <a:xfrm>
            <a:off x="2701866" y="2370410"/>
            <a:ext cx="2521844" cy="338554"/>
          </a:xfrm>
          <a:prstGeom prst="rect">
            <a:avLst/>
          </a:prstGeom>
          <a:noFill/>
        </p:spPr>
        <p:txBody>
          <a:bodyPr wrap="none" rtlCol="0">
            <a:spAutoFit/>
          </a:bodyPr>
          <a:lstStyle/>
          <a:p>
            <a:pPr algn="ctr"/>
            <a:r>
              <a:rPr lang="en-GB" sz="1600" b="1" dirty="0">
                <a:latin typeface="Arial" panose="020B0604020202020204" pitchFamily="34" charset="0"/>
                <a:cs typeface="Arial" panose="020B0604020202020204" pitchFamily="34" charset="0"/>
              </a:rPr>
              <a:t>Inotuzumab </a:t>
            </a:r>
            <a:r>
              <a:rPr lang="en-GB" sz="1600" b="1" dirty="0" err="1">
                <a:latin typeface="Arial" panose="020B0604020202020204" pitchFamily="34" charset="0"/>
                <a:cs typeface="Arial" panose="020B0604020202020204" pitchFamily="34" charset="0"/>
              </a:rPr>
              <a:t>ozogamicin</a:t>
            </a:r>
            <a:endParaRPr lang="en-GB" sz="1600" b="1" dirty="0">
              <a:latin typeface="Arial" panose="020B0604020202020204" pitchFamily="34" charset="0"/>
              <a:cs typeface="Arial" panose="020B0604020202020204" pitchFamily="34" charset="0"/>
            </a:endParaRPr>
          </a:p>
        </p:txBody>
      </p:sp>
      <p:sp>
        <p:nvSpPr>
          <p:cNvPr id="9" name="TextBox 8"/>
          <p:cNvSpPr txBox="1"/>
          <p:nvPr/>
        </p:nvSpPr>
        <p:spPr>
          <a:xfrm>
            <a:off x="7963708" y="3342610"/>
            <a:ext cx="817852" cy="338554"/>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(N=48)</a:t>
            </a:r>
          </a:p>
        </p:txBody>
      </p:sp>
      <p:sp>
        <p:nvSpPr>
          <p:cNvPr id="10" name="Rectangle 9"/>
          <p:cNvSpPr/>
          <p:nvPr/>
        </p:nvSpPr>
        <p:spPr>
          <a:xfrm>
            <a:off x="3496957" y="3350397"/>
            <a:ext cx="931665" cy="338554"/>
          </a:xfrm>
          <a:prstGeom prst="rect">
            <a:avLst/>
          </a:prstGeom>
        </p:spPr>
        <p:txBody>
          <a:bodyPr wrap="none">
            <a:spAutoFit/>
          </a:bodyPr>
          <a:lstStyle/>
          <a:p>
            <a:pPr algn="ctr"/>
            <a:r>
              <a:rPr lang="en-GB" sz="1600" dirty="0">
                <a:latin typeface="Arial" panose="020B0604020202020204" pitchFamily="34" charset="0"/>
                <a:cs typeface="Arial" panose="020B0604020202020204" pitchFamily="34" charset="0"/>
              </a:rPr>
              <a:t>(N=139)</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19264" b="50180"/>
          <a:stretch/>
        </p:blipFill>
        <p:spPr>
          <a:xfrm>
            <a:off x="4088603" y="2760406"/>
            <a:ext cx="991625" cy="582641"/>
          </a:xfrm>
          <a:prstGeom prst="rect">
            <a:avLst/>
          </a:prstGeom>
        </p:spPr>
      </p:pic>
      <p:sp>
        <p:nvSpPr>
          <p:cNvPr id="12" name="Rectangle 11"/>
          <p:cNvSpPr/>
          <p:nvPr/>
        </p:nvSpPr>
        <p:spPr>
          <a:xfrm>
            <a:off x="6106707" y="2266426"/>
            <a:ext cx="4572000" cy="584775"/>
          </a:xfrm>
          <a:prstGeom prst="rect">
            <a:avLst/>
          </a:prstGeom>
        </p:spPr>
        <p:txBody>
          <a:bodyPr>
            <a:spAutoFit/>
          </a:bodyPr>
          <a:lstStyle/>
          <a:p>
            <a:pPr algn="ctr"/>
            <a:r>
              <a:rPr lang="en-GB" sz="1600" b="1" dirty="0">
                <a:latin typeface="Arial" panose="020B0604020202020204" pitchFamily="34" charset="0"/>
                <a:cs typeface="Arial" panose="020B0604020202020204" pitchFamily="34" charset="0"/>
              </a:rPr>
              <a:t>Inotuzumab </a:t>
            </a:r>
            <a:r>
              <a:rPr lang="en-GB" sz="1600" b="1" dirty="0" err="1">
                <a:latin typeface="Arial" panose="020B0604020202020204" pitchFamily="34" charset="0"/>
                <a:cs typeface="Arial" panose="020B0604020202020204" pitchFamily="34" charset="0"/>
              </a:rPr>
              <a:t>ozogamicin</a:t>
            </a: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W</a:t>
            </a:r>
            <a:r>
              <a:rPr lang="en-GB" sz="1600" b="1" dirty="0" smtClean="0">
                <a:latin typeface="Arial" panose="020B0604020202020204" pitchFamily="34" charset="0"/>
                <a:cs typeface="Arial" panose="020B0604020202020204" pitchFamily="34" charset="0"/>
              </a:rPr>
              <a:t>ho </a:t>
            </a:r>
            <a:r>
              <a:rPr lang="en-GB" sz="1600" b="1" dirty="0">
                <a:latin typeface="Arial" panose="020B0604020202020204" pitchFamily="34" charset="0"/>
                <a:cs typeface="Arial" panose="020B0604020202020204" pitchFamily="34" charset="0"/>
              </a:rPr>
              <a:t>underwent HSCT</a:t>
            </a:r>
          </a:p>
        </p:txBody>
      </p:sp>
      <p:sp>
        <p:nvSpPr>
          <p:cNvPr id="13" name="TextBox 12"/>
          <p:cNvSpPr txBox="1"/>
          <p:nvPr/>
        </p:nvSpPr>
        <p:spPr>
          <a:xfrm>
            <a:off x="3048790" y="3622402"/>
            <a:ext cx="1827996" cy="584775"/>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HSCT before trial: 2/5 patients</a:t>
            </a:r>
          </a:p>
        </p:txBody>
      </p:sp>
      <p:sp>
        <p:nvSpPr>
          <p:cNvPr id="14" name="TextBox 13"/>
          <p:cNvSpPr txBox="1"/>
          <p:nvPr/>
        </p:nvSpPr>
        <p:spPr>
          <a:xfrm>
            <a:off x="7363512" y="3617382"/>
            <a:ext cx="2015866" cy="584775"/>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HSCT before trial: 3/10 patients</a:t>
            </a:r>
          </a:p>
        </p:txBody>
      </p:sp>
      <p:sp>
        <p:nvSpPr>
          <p:cNvPr id="16" name="TextBox 15"/>
          <p:cNvSpPr txBox="1"/>
          <p:nvPr/>
        </p:nvSpPr>
        <p:spPr>
          <a:xfrm>
            <a:off x="6982770" y="1356035"/>
            <a:ext cx="2819875" cy="584775"/>
          </a:xfrm>
          <a:prstGeom prst="rect">
            <a:avLst/>
          </a:prstGeom>
          <a:noFill/>
        </p:spPr>
        <p:txBody>
          <a:bodyPr wrap="none" rtlCol="0">
            <a:spAutoFit/>
          </a:bodyPr>
          <a:lstStyle/>
          <a:p>
            <a:pPr algn="ctr"/>
            <a:r>
              <a:rPr lang="en-GB" sz="1600" b="1" dirty="0">
                <a:latin typeface="Arial" panose="020B0604020202020204" pitchFamily="34" charset="0"/>
                <a:cs typeface="Arial" panose="020B0604020202020204" pitchFamily="34" charset="0"/>
              </a:rPr>
              <a:t>Timing of VOD: </a:t>
            </a:r>
            <a:r>
              <a:rPr lang="en-GB" sz="1600" b="1" dirty="0" smtClean="0">
                <a:latin typeface="Arial" panose="020B0604020202020204" pitchFamily="34" charset="0"/>
                <a:cs typeface="Arial" panose="020B0604020202020204" pitchFamily="34" charset="0"/>
              </a:rPr>
              <a:t>after </a:t>
            </a:r>
            <a:r>
              <a:rPr lang="en-GB" sz="1600" b="1" dirty="0">
                <a:latin typeface="Arial" panose="020B0604020202020204" pitchFamily="34" charset="0"/>
                <a:cs typeface="Arial" panose="020B0604020202020204" pitchFamily="34" charset="0"/>
              </a:rPr>
              <a:t>HSCT</a:t>
            </a:r>
          </a:p>
          <a:p>
            <a:pPr algn="ctr"/>
            <a:r>
              <a:rPr lang="en-GB" sz="1600" b="1" dirty="0">
                <a:latin typeface="Arial" panose="020B0604020202020204" pitchFamily="34" charset="0"/>
                <a:cs typeface="Arial" panose="020B0604020202020204" pitchFamily="34" charset="0"/>
              </a:rPr>
              <a:t>(10 patients)</a:t>
            </a:r>
          </a:p>
        </p:txBody>
      </p:sp>
      <p:sp>
        <p:nvSpPr>
          <p:cNvPr id="19" name="Oval 18"/>
          <p:cNvSpPr/>
          <p:nvPr/>
        </p:nvSpPr>
        <p:spPr>
          <a:xfrm>
            <a:off x="5183039" y="2543331"/>
            <a:ext cx="2036346" cy="1512752"/>
          </a:xfrm>
          <a:prstGeom prst="ellipse">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6BA2B9"/>
              </a:solidFill>
              <a:latin typeface="Arial" panose="020B0604020202020204" pitchFamily="34" charset="0"/>
              <a:cs typeface="Arial" panose="020B0604020202020204" pitchFamily="34" charset="0"/>
            </a:endParaRPr>
          </a:p>
        </p:txBody>
      </p:sp>
      <p:sp>
        <p:nvSpPr>
          <p:cNvPr id="17" name="TextBox 16"/>
          <p:cNvSpPr txBox="1"/>
          <p:nvPr/>
        </p:nvSpPr>
        <p:spPr>
          <a:xfrm>
            <a:off x="5145821" y="2838042"/>
            <a:ext cx="2110785" cy="923330"/>
          </a:xfrm>
          <a:prstGeom prst="rect">
            <a:avLst/>
          </a:prstGeom>
          <a:no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VOD occurred before AND after HSCT </a:t>
            </a:r>
          </a:p>
        </p:txBody>
      </p:sp>
      <p:sp>
        <p:nvSpPr>
          <p:cNvPr id="15" name="TextBox 14"/>
          <p:cNvSpPr txBox="1"/>
          <p:nvPr/>
        </p:nvSpPr>
        <p:spPr>
          <a:xfrm>
            <a:off x="2239433" y="1356035"/>
            <a:ext cx="3441572" cy="58477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Timing of VOD: </a:t>
            </a:r>
            <a:r>
              <a:rPr lang="en-GB" sz="1600" b="1" dirty="0" smtClean="0">
                <a:latin typeface="Arial" panose="020B0604020202020204" pitchFamily="34" charset="0"/>
                <a:cs typeface="Arial" panose="020B0604020202020204" pitchFamily="34" charset="0"/>
              </a:rPr>
              <a:t>during/shortly </a:t>
            </a:r>
            <a:r>
              <a:rPr lang="en-GB" sz="1600" b="1" dirty="0">
                <a:latin typeface="Arial" panose="020B0604020202020204" pitchFamily="34" charset="0"/>
                <a:cs typeface="Arial" panose="020B0604020202020204" pitchFamily="34" charset="0"/>
              </a:rPr>
              <a:t>after treatment (5 patients)</a:t>
            </a:r>
          </a:p>
        </p:txBody>
      </p:sp>
      <p:sp>
        <p:nvSpPr>
          <p:cNvPr id="2" name="Title 1"/>
          <p:cNvSpPr>
            <a:spLocks noGrp="1"/>
          </p:cNvSpPr>
          <p:nvPr>
            <p:ph type="title"/>
          </p:nvPr>
        </p:nvSpPr>
        <p:spPr/>
        <p:txBody>
          <a:bodyPr/>
          <a:lstStyle/>
          <a:p>
            <a:r>
              <a:rPr lang="en-GB" dirty="0" err="1"/>
              <a:t>Inotuzumab</a:t>
            </a:r>
            <a:r>
              <a:rPr lang="en-GB" dirty="0"/>
              <a:t> </a:t>
            </a:r>
            <a:r>
              <a:rPr lang="en-GB" dirty="0" err="1"/>
              <a:t>ozogamicin</a:t>
            </a:r>
            <a:r>
              <a:rPr lang="en-GB" dirty="0"/>
              <a:t> and incidence of VOD</a:t>
            </a:r>
          </a:p>
        </p:txBody>
      </p:sp>
      <p:sp>
        <p:nvSpPr>
          <p:cNvPr id="3" name="Text Placeholder 2"/>
          <p:cNvSpPr>
            <a:spLocks noGrp="1"/>
          </p:cNvSpPr>
          <p:nvPr>
            <p:ph type="body" sz="quarter" idx="10"/>
          </p:nvPr>
        </p:nvSpPr>
        <p:spPr/>
        <p:txBody>
          <a:bodyPr/>
          <a:lstStyle/>
          <a:p>
            <a:r>
              <a:rPr lang="en-GB" dirty="0" err="1"/>
              <a:t>Kantarjian</a:t>
            </a:r>
            <a:r>
              <a:rPr lang="en-GB" dirty="0"/>
              <a:t> HM et al. </a:t>
            </a:r>
            <a:r>
              <a:rPr lang="en-GB" i="1" dirty="0"/>
              <a:t>N </a:t>
            </a:r>
            <a:r>
              <a:rPr lang="en-GB" i="1" dirty="0" err="1"/>
              <a:t>Engl</a:t>
            </a:r>
            <a:r>
              <a:rPr lang="en-GB" i="1" dirty="0"/>
              <a:t> J Med </a:t>
            </a:r>
            <a:r>
              <a:rPr lang="en-GB" dirty="0"/>
              <a:t>2016;375:740–53</a:t>
            </a:r>
          </a:p>
        </p:txBody>
      </p:sp>
      <p:sp>
        <p:nvSpPr>
          <p:cNvPr id="18" name="Text Placeholder 17"/>
          <p:cNvSpPr>
            <a:spLocks noGrp="1"/>
          </p:cNvSpPr>
          <p:nvPr>
            <p:ph type="body" sz="quarter" idx="11"/>
          </p:nvPr>
        </p:nvSpPr>
        <p:spPr/>
        <p:txBody>
          <a:bodyPr/>
          <a:lstStyle/>
          <a:p>
            <a:r>
              <a:rPr lang="en-GB" dirty="0"/>
              <a:t>HSCT, haematopoietic stem cell transplant; VOD, </a:t>
            </a:r>
            <a:r>
              <a:rPr lang="en-GB" dirty="0" err="1"/>
              <a:t>veno</a:t>
            </a:r>
            <a:r>
              <a:rPr lang="en-GB" dirty="0"/>
              <a:t>-occlusive disease</a:t>
            </a:r>
          </a:p>
        </p:txBody>
      </p:sp>
      <p:sp>
        <p:nvSpPr>
          <p:cNvPr id="34" name="Arrow: Down 33"/>
          <p:cNvSpPr/>
          <p:nvPr/>
        </p:nvSpPr>
        <p:spPr>
          <a:xfrm rot="16200000">
            <a:off x="6028364" y="4544448"/>
            <a:ext cx="557137" cy="1612570"/>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34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1" y="82764"/>
            <a:ext cx="9050180" cy="1009436"/>
          </a:xfrm>
        </p:spPr>
        <p:txBody>
          <a:bodyPr/>
          <a:lstStyle/>
          <a:p>
            <a:r>
              <a:rPr lang="en-GB" dirty="0"/>
              <a:t>Incidence of VOD varies according to diagnostic criteria used and patient population</a:t>
            </a:r>
          </a:p>
        </p:txBody>
      </p:sp>
      <p:sp>
        <p:nvSpPr>
          <p:cNvPr id="3" name="Text Placeholder 2"/>
          <p:cNvSpPr>
            <a:spLocks noGrp="1"/>
          </p:cNvSpPr>
          <p:nvPr>
            <p:ph type="body" sz="quarter" idx="10"/>
          </p:nvPr>
        </p:nvSpPr>
        <p:spPr/>
        <p:txBody>
          <a:bodyPr/>
          <a:lstStyle/>
          <a:p>
            <a:r>
              <a:rPr lang="en-GB" dirty="0"/>
              <a:t>Coppell JA et al. </a:t>
            </a:r>
            <a:r>
              <a:rPr lang="en-GB" i="1" dirty="0" err="1"/>
              <a:t>Biol</a:t>
            </a:r>
            <a:r>
              <a:rPr lang="en-GB" i="1" dirty="0"/>
              <a:t> Blood Marrow Transplant </a:t>
            </a:r>
            <a:r>
              <a:rPr lang="en-GB" dirty="0" smtClean="0"/>
              <a:t>2010;16:157–68</a:t>
            </a:r>
            <a:endParaRPr lang="en-GB" dirty="0"/>
          </a:p>
        </p:txBody>
      </p:sp>
      <p:graphicFrame>
        <p:nvGraphicFramePr>
          <p:cNvPr id="7" name="Chart 6"/>
          <p:cNvGraphicFramePr/>
          <p:nvPr>
            <p:extLst>
              <p:ext uri="{D42A27DB-BD31-4B8C-83A1-F6EECF244321}">
                <p14:modId xmlns:p14="http://schemas.microsoft.com/office/powerpoint/2010/main" val="514795610"/>
              </p:ext>
            </p:extLst>
          </p:nvPr>
        </p:nvGraphicFramePr>
        <p:xfrm>
          <a:off x="978772" y="1411093"/>
          <a:ext cx="10386647" cy="40540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extLst/>
          </p:nvPr>
        </p:nvGraphicFramePr>
        <p:xfrm>
          <a:off x="249100" y="5369452"/>
          <a:ext cx="10952734" cy="741680"/>
        </p:xfrm>
        <a:graphic>
          <a:graphicData uri="http://schemas.openxmlformats.org/drawingml/2006/table">
            <a:tbl>
              <a:tblPr firstRow="1" bandRow="1">
                <a:tableStyleId>{B301B821-A1FF-4177-AEE7-76D212191A09}</a:tableStyleId>
              </a:tblPr>
              <a:tblGrid>
                <a:gridCol w="1440000">
                  <a:extLst>
                    <a:ext uri="{9D8B030D-6E8A-4147-A177-3AD203B41FA5}">
                      <a16:colId xmlns:a16="http://schemas.microsoft.com/office/drawing/2014/main" xmlns="" val="2764674696"/>
                    </a:ext>
                  </a:extLst>
                </a:gridCol>
                <a:gridCol w="1358962">
                  <a:extLst>
                    <a:ext uri="{9D8B030D-6E8A-4147-A177-3AD203B41FA5}">
                      <a16:colId xmlns:a16="http://schemas.microsoft.com/office/drawing/2014/main" xmlns="" val="1139115130"/>
                    </a:ext>
                  </a:extLst>
                </a:gridCol>
                <a:gridCol w="1358962">
                  <a:extLst>
                    <a:ext uri="{9D8B030D-6E8A-4147-A177-3AD203B41FA5}">
                      <a16:colId xmlns:a16="http://schemas.microsoft.com/office/drawing/2014/main" xmlns="" val="1112078134"/>
                    </a:ext>
                  </a:extLst>
                </a:gridCol>
                <a:gridCol w="1358962">
                  <a:extLst>
                    <a:ext uri="{9D8B030D-6E8A-4147-A177-3AD203B41FA5}">
                      <a16:colId xmlns:a16="http://schemas.microsoft.com/office/drawing/2014/main" xmlns="" val="1478248305"/>
                    </a:ext>
                  </a:extLst>
                </a:gridCol>
                <a:gridCol w="1358962">
                  <a:extLst>
                    <a:ext uri="{9D8B030D-6E8A-4147-A177-3AD203B41FA5}">
                      <a16:colId xmlns:a16="http://schemas.microsoft.com/office/drawing/2014/main" xmlns="" val="546874180"/>
                    </a:ext>
                  </a:extLst>
                </a:gridCol>
                <a:gridCol w="1358962">
                  <a:extLst>
                    <a:ext uri="{9D8B030D-6E8A-4147-A177-3AD203B41FA5}">
                      <a16:colId xmlns:a16="http://schemas.microsoft.com/office/drawing/2014/main" xmlns="" val="3534068663"/>
                    </a:ext>
                  </a:extLst>
                </a:gridCol>
                <a:gridCol w="1358962">
                  <a:extLst>
                    <a:ext uri="{9D8B030D-6E8A-4147-A177-3AD203B41FA5}">
                      <a16:colId xmlns:a16="http://schemas.microsoft.com/office/drawing/2014/main" xmlns="" val="3051434875"/>
                    </a:ext>
                  </a:extLst>
                </a:gridCol>
                <a:gridCol w="1358962">
                  <a:extLst>
                    <a:ext uri="{9D8B030D-6E8A-4147-A177-3AD203B41FA5}">
                      <a16:colId xmlns:a16="http://schemas.microsoft.com/office/drawing/2014/main" xmlns="" val="1216154553"/>
                    </a:ext>
                  </a:extLst>
                </a:gridCol>
              </a:tblGrid>
              <a:tr h="370840">
                <a:tc>
                  <a:txBody>
                    <a:bodyPr/>
                    <a:lstStyle/>
                    <a:p>
                      <a:pPr algn="ctr"/>
                      <a:r>
                        <a:rPr lang="en-GB" sz="1400" b="0" dirty="0">
                          <a:solidFill>
                            <a:schemeClr val="tx1"/>
                          </a:solidFill>
                        </a:rPr>
                        <a:t>No. of studies</a:t>
                      </a:r>
                    </a:p>
                  </a:txBody>
                  <a:tcPr anchor="ctr">
                    <a:solidFill>
                      <a:schemeClr val="bg1"/>
                    </a:solidFill>
                  </a:tcPr>
                </a:tc>
                <a:tc>
                  <a:txBody>
                    <a:bodyPr/>
                    <a:lstStyle/>
                    <a:p>
                      <a:pPr algn="ctr"/>
                      <a:r>
                        <a:rPr lang="en-GB" sz="1400" b="0" dirty="0">
                          <a:solidFill>
                            <a:schemeClr val="tx1"/>
                          </a:solidFill>
                        </a:rPr>
                        <a:t>135</a:t>
                      </a:r>
                    </a:p>
                  </a:txBody>
                  <a:tcPr anchor="ctr">
                    <a:solidFill>
                      <a:schemeClr val="bg1"/>
                    </a:solidFill>
                  </a:tcPr>
                </a:tc>
                <a:tc>
                  <a:txBody>
                    <a:bodyPr/>
                    <a:lstStyle/>
                    <a:p>
                      <a:pPr algn="ctr"/>
                      <a:r>
                        <a:rPr lang="en-GB" sz="1400" b="0" dirty="0">
                          <a:solidFill>
                            <a:schemeClr val="tx1"/>
                          </a:solidFill>
                        </a:rPr>
                        <a:t>33</a:t>
                      </a:r>
                    </a:p>
                  </a:txBody>
                  <a:tcPr anchor="ctr">
                    <a:solidFill>
                      <a:schemeClr val="bg1"/>
                    </a:solidFill>
                  </a:tcPr>
                </a:tc>
                <a:tc>
                  <a:txBody>
                    <a:bodyPr/>
                    <a:lstStyle/>
                    <a:p>
                      <a:pPr algn="ctr"/>
                      <a:r>
                        <a:rPr lang="en-GB" sz="1400" b="0" dirty="0">
                          <a:solidFill>
                            <a:schemeClr val="tx1"/>
                          </a:solidFill>
                        </a:rPr>
                        <a:t>78</a:t>
                      </a:r>
                    </a:p>
                  </a:txBody>
                  <a:tcPr anchor="ctr">
                    <a:solidFill>
                      <a:schemeClr val="bg1"/>
                    </a:solidFill>
                  </a:tcPr>
                </a:tc>
                <a:tc>
                  <a:txBody>
                    <a:bodyPr/>
                    <a:lstStyle/>
                    <a:p>
                      <a:pPr algn="ctr"/>
                      <a:r>
                        <a:rPr lang="en-GB" sz="1400" b="0" dirty="0">
                          <a:solidFill>
                            <a:schemeClr val="tx1"/>
                          </a:solidFill>
                        </a:rPr>
                        <a:t>19</a:t>
                      </a:r>
                    </a:p>
                  </a:txBody>
                  <a:tcPr anchor="ctr">
                    <a:solidFill>
                      <a:schemeClr val="bg1"/>
                    </a:solidFill>
                  </a:tcPr>
                </a:tc>
                <a:tc>
                  <a:txBody>
                    <a:bodyPr/>
                    <a:lstStyle/>
                    <a:p>
                      <a:pPr algn="ctr"/>
                      <a:r>
                        <a:rPr lang="en-GB" sz="1400" b="0" dirty="0">
                          <a:solidFill>
                            <a:schemeClr val="tx1"/>
                          </a:solidFill>
                        </a:rPr>
                        <a:t>67</a:t>
                      </a:r>
                    </a:p>
                  </a:txBody>
                  <a:tcPr anchor="ctr">
                    <a:solidFill>
                      <a:schemeClr val="bg1"/>
                    </a:solidFill>
                  </a:tcPr>
                </a:tc>
                <a:tc>
                  <a:txBody>
                    <a:bodyPr/>
                    <a:lstStyle/>
                    <a:p>
                      <a:pPr algn="ctr"/>
                      <a:r>
                        <a:rPr lang="en-GB" sz="1400" b="0" dirty="0">
                          <a:solidFill>
                            <a:schemeClr val="tx1"/>
                          </a:solidFill>
                        </a:rPr>
                        <a:t>50</a:t>
                      </a:r>
                    </a:p>
                  </a:txBody>
                  <a:tcPr anchor="ctr">
                    <a:solidFill>
                      <a:schemeClr val="bg1"/>
                    </a:solidFill>
                  </a:tcPr>
                </a:tc>
                <a:tc>
                  <a:txBody>
                    <a:bodyPr/>
                    <a:lstStyle/>
                    <a:p>
                      <a:pPr algn="ctr"/>
                      <a:r>
                        <a:rPr lang="en-GB" sz="1400" b="0" dirty="0">
                          <a:solidFill>
                            <a:schemeClr val="tx1"/>
                          </a:solidFill>
                        </a:rPr>
                        <a:t>74</a:t>
                      </a:r>
                    </a:p>
                  </a:txBody>
                  <a:tcPr anchor="ctr">
                    <a:solidFill>
                      <a:schemeClr val="bg1"/>
                    </a:solidFill>
                  </a:tcPr>
                </a:tc>
                <a:extLst>
                  <a:ext uri="{0D108BD9-81ED-4DB2-BD59-A6C34878D82A}">
                    <a16:rowId xmlns:a16="http://schemas.microsoft.com/office/drawing/2014/main" xmlns="" val="1633157585"/>
                  </a:ext>
                </a:extLst>
              </a:tr>
              <a:tr h="370840">
                <a:tc>
                  <a:txBody>
                    <a:bodyPr/>
                    <a:lstStyle/>
                    <a:p>
                      <a:pPr algn="ctr"/>
                      <a:r>
                        <a:rPr lang="en-GB" sz="1400" dirty="0"/>
                        <a:t>n/N patients</a:t>
                      </a:r>
                      <a:endParaRPr lang="en-GB" sz="1400" dirty="0">
                        <a:solidFill>
                          <a:schemeClr val="tx1"/>
                        </a:solidFill>
                      </a:endParaRPr>
                    </a:p>
                  </a:txBody>
                  <a:tcPr anchor="ctr"/>
                </a:tc>
                <a:tc>
                  <a:txBody>
                    <a:bodyPr/>
                    <a:lstStyle/>
                    <a:p>
                      <a:pPr algn="ctr"/>
                      <a:r>
                        <a:rPr lang="en-GB" sz="1400" dirty="0"/>
                        <a:t>3425/24,980</a:t>
                      </a:r>
                      <a:endParaRPr lang="en-GB" sz="1400" dirty="0">
                        <a:solidFill>
                          <a:schemeClr val="tx1"/>
                        </a:solidFill>
                      </a:endParaRPr>
                    </a:p>
                  </a:txBody>
                  <a:tcPr anchor="ctr"/>
                </a:tc>
                <a:tc>
                  <a:txBody>
                    <a:bodyPr/>
                    <a:lstStyle/>
                    <a:p>
                      <a:pPr algn="ctr"/>
                      <a:r>
                        <a:rPr lang="en-GB" sz="1400" dirty="0"/>
                        <a:t>503/5261</a:t>
                      </a:r>
                      <a:endParaRPr lang="en-GB" sz="1400" dirty="0">
                        <a:solidFill>
                          <a:schemeClr val="tx1"/>
                        </a:solidFill>
                      </a:endParaRPr>
                    </a:p>
                  </a:txBody>
                  <a:tcPr anchor="ctr"/>
                </a:tc>
                <a:tc>
                  <a:txBody>
                    <a:bodyPr/>
                    <a:lstStyle/>
                    <a:p>
                      <a:pPr algn="ctr"/>
                      <a:r>
                        <a:rPr lang="en-GB" sz="1400" dirty="0"/>
                        <a:t>2565/14,798</a:t>
                      </a:r>
                      <a:endParaRPr lang="en-GB" sz="1400" dirty="0">
                        <a:solidFill>
                          <a:schemeClr val="tx1"/>
                        </a:solidFill>
                      </a:endParaRPr>
                    </a:p>
                  </a:txBody>
                  <a:tcPr anchor="ctr"/>
                </a:tc>
                <a:tc>
                  <a:txBody>
                    <a:bodyPr/>
                    <a:lstStyle/>
                    <a:p>
                      <a:pPr algn="ctr"/>
                      <a:r>
                        <a:rPr lang="en-GB" sz="1400" dirty="0"/>
                        <a:t>344/3967</a:t>
                      </a:r>
                      <a:endParaRPr lang="en-GB" sz="1400" dirty="0">
                        <a:solidFill>
                          <a:schemeClr val="tx1"/>
                        </a:solidFill>
                      </a:endParaRPr>
                    </a:p>
                  </a:txBody>
                  <a:tcPr anchor="ctr"/>
                </a:tc>
                <a:tc>
                  <a:txBody>
                    <a:bodyPr/>
                    <a:lstStyle/>
                    <a:p>
                      <a:pPr algn="ctr"/>
                      <a:r>
                        <a:rPr lang="en-GB" sz="1400" dirty="0"/>
                        <a:t>1453/11,285</a:t>
                      </a:r>
                      <a:endParaRPr lang="en-GB" sz="1400" dirty="0">
                        <a:solidFill>
                          <a:schemeClr val="tx1"/>
                        </a:solidFill>
                      </a:endParaRPr>
                    </a:p>
                  </a:txBody>
                  <a:tcPr anchor="ctr"/>
                </a:tc>
                <a:tc>
                  <a:txBody>
                    <a:bodyPr/>
                    <a:lstStyle/>
                    <a:p>
                      <a:pPr algn="ctr"/>
                      <a:r>
                        <a:rPr lang="en-GB" sz="1400" dirty="0"/>
                        <a:t>1260/10,943</a:t>
                      </a:r>
                      <a:endParaRPr lang="en-GB" sz="1400" dirty="0">
                        <a:solidFill>
                          <a:schemeClr val="tx1"/>
                        </a:solidFill>
                      </a:endParaRPr>
                    </a:p>
                  </a:txBody>
                  <a:tcPr anchor="ctr"/>
                </a:tc>
                <a:tc>
                  <a:txBody>
                    <a:bodyPr/>
                    <a:lstStyle/>
                    <a:p>
                      <a:pPr algn="ctr"/>
                      <a:r>
                        <a:rPr lang="en-GB" sz="1400" dirty="0"/>
                        <a:t>1805/12,234</a:t>
                      </a:r>
                      <a:endParaRPr lang="en-GB" sz="1400" dirty="0">
                        <a:solidFill>
                          <a:schemeClr val="tx1"/>
                        </a:solidFill>
                      </a:endParaRPr>
                    </a:p>
                  </a:txBody>
                  <a:tcPr anchor="ctr"/>
                </a:tc>
                <a:extLst>
                  <a:ext uri="{0D108BD9-81ED-4DB2-BD59-A6C34878D82A}">
                    <a16:rowId xmlns:a16="http://schemas.microsoft.com/office/drawing/2014/main" xmlns="" val="3355307520"/>
                  </a:ext>
                </a:extLst>
              </a:tr>
            </a:tbl>
          </a:graphicData>
        </a:graphic>
      </p:graphicFrame>
      <p:sp>
        <p:nvSpPr>
          <p:cNvPr id="9" name="Text Placeholder 1"/>
          <p:cNvSpPr>
            <a:spLocks noGrp="1"/>
          </p:cNvSpPr>
          <p:nvPr>
            <p:ph type="body" sz="quarter" idx="11"/>
          </p:nvPr>
        </p:nvSpPr>
        <p:spPr/>
        <p:txBody>
          <a:bodyPr/>
          <a:lstStyle/>
          <a:p>
            <a:r>
              <a:rPr lang="en-GB" dirty="0"/>
              <a:t>*p&lt;0.001; </a:t>
            </a:r>
            <a:r>
              <a:rPr lang="en-GB" baseline="30000" dirty="0"/>
              <a:t>†</a:t>
            </a:r>
            <a:r>
              <a:rPr lang="en-GB" dirty="0"/>
              <a:t>p&lt;0.05; N=total number of patients; n=number of patients in </a:t>
            </a:r>
            <a:r>
              <a:rPr lang="en-GB" dirty="0" smtClean="0"/>
              <a:t>sub-group.</a:t>
            </a:r>
            <a:r>
              <a:rPr lang="en-GB" dirty="0"/>
              <a:t/>
            </a:r>
            <a:br>
              <a:rPr lang="en-GB" dirty="0"/>
            </a:br>
            <a:r>
              <a:rPr lang="en-GB" dirty="0"/>
              <a:t>HSCT, haematopoietic stem cell transplant; VOD, </a:t>
            </a:r>
            <a:r>
              <a:rPr lang="en-GB" dirty="0" err="1"/>
              <a:t>veno</a:t>
            </a:r>
            <a:r>
              <a:rPr lang="en-GB" dirty="0"/>
              <a:t>-occlusive disease</a:t>
            </a:r>
          </a:p>
        </p:txBody>
      </p:sp>
      <p:sp>
        <p:nvSpPr>
          <p:cNvPr id="10" name="TextBox 9"/>
          <p:cNvSpPr txBox="1"/>
          <p:nvPr/>
        </p:nvSpPr>
        <p:spPr>
          <a:xfrm>
            <a:off x="6548012" y="3028907"/>
            <a:ext cx="264816" cy="338554"/>
          </a:xfrm>
          <a:prstGeom prst="rect">
            <a:avLst/>
          </a:prstGeom>
          <a:noFill/>
        </p:spPr>
        <p:txBody>
          <a:bodyPr wrap="none" rtlCol="0">
            <a:spAutoFit/>
          </a:bodyPr>
          <a:lstStyle/>
          <a:p>
            <a:r>
              <a:rPr lang="en-GB" sz="1600" dirty="0"/>
              <a:t>*</a:t>
            </a:r>
          </a:p>
        </p:txBody>
      </p:sp>
      <p:sp>
        <p:nvSpPr>
          <p:cNvPr id="11" name="TextBox 10"/>
          <p:cNvSpPr txBox="1"/>
          <p:nvPr/>
        </p:nvSpPr>
        <p:spPr>
          <a:xfrm>
            <a:off x="7933990" y="2373368"/>
            <a:ext cx="264816" cy="338554"/>
          </a:xfrm>
          <a:prstGeom prst="rect">
            <a:avLst/>
          </a:prstGeom>
          <a:noFill/>
        </p:spPr>
        <p:txBody>
          <a:bodyPr wrap="none" rtlCol="0">
            <a:spAutoFit/>
          </a:bodyPr>
          <a:lstStyle/>
          <a:p>
            <a:r>
              <a:rPr lang="en-GB" sz="1600" dirty="0"/>
              <a:t>*</a:t>
            </a:r>
          </a:p>
        </p:txBody>
      </p:sp>
      <p:sp>
        <p:nvSpPr>
          <p:cNvPr id="12" name="TextBox 11"/>
          <p:cNvSpPr txBox="1"/>
          <p:nvPr/>
        </p:nvSpPr>
        <p:spPr>
          <a:xfrm>
            <a:off x="9281513" y="2598607"/>
            <a:ext cx="269626" cy="276999"/>
          </a:xfrm>
          <a:prstGeom prst="rect">
            <a:avLst/>
          </a:prstGeom>
          <a:noFill/>
        </p:spPr>
        <p:txBody>
          <a:bodyPr wrap="none" rtlCol="0">
            <a:spAutoFit/>
          </a:bodyPr>
          <a:lstStyle/>
          <a:p>
            <a:r>
              <a:rPr lang="en-GB" sz="1200" dirty="0"/>
              <a:t>†</a:t>
            </a:r>
          </a:p>
        </p:txBody>
      </p:sp>
      <p:sp>
        <p:nvSpPr>
          <p:cNvPr id="13" name="TextBox 12"/>
          <p:cNvSpPr txBox="1"/>
          <p:nvPr/>
        </p:nvSpPr>
        <p:spPr>
          <a:xfrm>
            <a:off x="10658850" y="2069517"/>
            <a:ext cx="269626" cy="276999"/>
          </a:xfrm>
          <a:prstGeom prst="rect">
            <a:avLst/>
          </a:prstGeom>
          <a:noFill/>
        </p:spPr>
        <p:txBody>
          <a:bodyPr wrap="none" rtlCol="0">
            <a:spAutoFit/>
          </a:bodyPr>
          <a:lstStyle/>
          <a:p>
            <a:r>
              <a:rPr lang="en-GB" sz="1200" dirty="0"/>
              <a:t>†</a:t>
            </a:r>
          </a:p>
        </p:txBody>
      </p:sp>
      <p:pic>
        <p:nvPicPr>
          <p:cNvPr id="15" name="Picture 14">
            <a:hlinkClick r:id="" action="ppaction://customshow?id=10&amp;return=true"/>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816772" y="1445385"/>
            <a:ext cx="324000" cy="324000"/>
          </a:xfrm>
          <a:prstGeom prst="rect">
            <a:avLst/>
          </a:prstGeom>
        </p:spPr>
      </p:pic>
    </p:spTree>
    <p:extLst>
      <p:ext uri="{BB962C8B-B14F-4D97-AF65-F5344CB8AC3E}">
        <p14:creationId xmlns:p14="http://schemas.microsoft.com/office/powerpoint/2010/main" val="1148046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82764"/>
            <a:ext cx="8523968" cy="1009436"/>
          </a:xfrm>
        </p:spPr>
        <p:txBody>
          <a:bodyPr/>
          <a:lstStyle/>
          <a:p>
            <a:r>
              <a:rPr lang="en-GB" dirty="0"/>
              <a:t>Incidence of VOD </a:t>
            </a:r>
            <a:r>
              <a:rPr lang="en-GB" dirty="0" smtClean="0"/>
              <a:t>according </a:t>
            </a:r>
            <a:r>
              <a:rPr lang="en-GB" dirty="0"/>
              <a:t>to </a:t>
            </a:r>
            <a:r>
              <a:rPr lang="en-GB" dirty="0" smtClean="0"/>
              <a:t>disease severity</a:t>
            </a:r>
            <a:endParaRPr lang="en-GB" dirty="0"/>
          </a:p>
        </p:txBody>
      </p:sp>
      <p:sp>
        <p:nvSpPr>
          <p:cNvPr id="3" name="Text Placeholder 2"/>
          <p:cNvSpPr>
            <a:spLocks noGrp="1"/>
          </p:cNvSpPr>
          <p:nvPr>
            <p:ph type="body" sz="quarter" idx="10"/>
          </p:nvPr>
        </p:nvSpPr>
        <p:spPr/>
        <p:txBody>
          <a:bodyPr/>
          <a:lstStyle/>
          <a:p>
            <a:r>
              <a:rPr lang="en-GB" dirty="0"/>
              <a:t>Carreras E et al. </a:t>
            </a:r>
            <a:r>
              <a:rPr lang="en-GB" i="1" dirty="0"/>
              <a:t>Blood</a:t>
            </a:r>
            <a:r>
              <a:rPr lang="en-GB" dirty="0"/>
              <a:t> 1998;92:3599–604</a:t>
            </a:r>
          </a:p>
        </p:txBody>
      </p:sp>
      <p:sp>
        <p:nvSpPr>
          <p:cNvPr id="4" name="Text Placeholder 3"/>
          <p:cNvSpPr>
            <a:spLocks noGrp="1"/>
          </p:cNvSpPr>
          <p:nvPr>
            <p:ph type="body" sz="quarter" idx="11"/>
          </p:nvPr>
        </p:nvSpPr>
        <p:spPr/>
        <p:txBody>
          <a:bodyPr/>
          <a:lstStyle/>
          <a:p>
            <a:r>
              <a:rPr lang="en-GB" baseline="30000" dirty="0"/>
              <a:t>‡</a:t>
            </a:r>
            <a:r>
              <a:rPr lang="en-GB" dirty="0"/>
              <a:t>1% of the whole series; 66.7% of severe VOD; </a:t>
            </a:r>
            <a:r>
              <a:rPr lang="en-GB" baseline="30000" dirty="0"/>
              <a:t>§</a:t>
            </a:r>
            <a:r>
              <a:rPr lang="en-GB" dirty="0"/>
              <a:t>When the patient died of other </a:t>
            </a:r>
            <a:r>
              <a:rPr lang="en-GB" dirty="0" smtClean="0"/>
              <a:t>causes. </a:t>
            </a:r>
            <a:endParaRPr lang="en-GB" dirty="0"/>
          </a:p>
          <a:p>
            <a:r>
              <a:rPr lang="en-GB" dirty="0"/>
              <a:t>VOD, </a:t>
            </a:r>
            <a:r>
              <a:rPr lang="en-GB" dirty="0" err="1"/>
              <a:t>veno</a:t>
            </a:r>
            <a:r>
              <a:rPr lang="en-GB" dirty="0"/>
              <a:t>-occlusive disease</a:t>
            </a:r>
          </a:p>
        </p:txBody>
      </p:sp>
      <p:graphicFrame>
        <p:nvGraphicFramePr>
          <p:cNvPr id="7" name="Chart 6"/>
          <p:cNvGraphicFramePr/>
          <p:nvPr>
            <p:extLst>
              <p:ext uri="{D42A27DB-BD31-4B8C-83A1-F6EECF244321}">
                <p14:modId xmlns:p14="http://schemas.microsoft.com/office/powerpoint/2010/main" val="925453987"/>
              </p:ext>
            </p:extLst>
          </p:nvPr>
        </p:nvGraphicFramePr>
        <p:xfrm>
          <a:off x="2032000" y="1381514"/>
          <a:ext cx="8128000" cy="41679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extLst/>
          </p:nvPr>
        </p:nvGraphicFramePr>
        <p:xfrm>
          <a:off x="1079506" y="5486991"/>
          <a:ext cx="9031853" cy="518160"/>
        </p:xfrm>
        <a:graphic>
          <a:graphicData uri="http://schemas.openxmlformats.org/drawingml/2006/table">
            <a:tbl>
              <a:tblPr firstRow="1" bandRow="1">
                <a:tableStyleId>{B301B821-A1FF-4177-AEE7-76D212191A09}</a:tableStyleId>
              </a:tblPr>
              <a:tblGrid>
                <a:gridCol w="1579378">
                  <a:extLst>
                    <a:ext uri="{9D8B030D-6E8A-4147-A177-3AD203B41FA5}">
                      <a16:colId xmlns:a16="http://schemas.microsoft.com/office/drawing/2014/main" xmlns="" val="2764674696"/>
                    </a:ext>
                  </a:extLst>
                </a:gridCol>
                <a:gridCol w="1490495">
                  <a:extLst>
                    <a:ext uri="{9D8B030D-6E8A-4147-A177-3AD203B41FA5}">
                      <a16:colId xmlns:a16="http://schemas.microsoft.com/office/drawing/2014/main" xmlns="" val="1139115130"/>
                    </a:ext>
                  </a:extLst>
                </a:gridCol>
                <a:gridCol w="1490495">
                  <a:extLst>
                    <a:ext uri="{9D8B030D-6E8A-4147-A177-3AD203B41FA5}">
                      <a16:colId xmlns:a16="http://schemas.microsoft.com/office/drawing/2014/main" xmlns="" val="1112078134"/>
                    </a:ext>
                  </a:extLst>
                </a:gridCol>
                <a:gridCol w="1490495">
                  <a:extLst>
                    <a:ext uri="{9D8B030D-6E8A-4147-A177-3AD203B41FA5}">
                      <a16:colId xmlns:a16="http://schemas.microsoft.com/office/drawing/2014/main" xmlns="" val="1478248305"/>
                    </a:ext>
                  </a:extLst>
                </a:gridCol>
                <a:gridCol w="1490495">
                  <a:extLst>
                    <a:ext uri="{9D8B030D-6E8A-4147-A177-3AD203B41FA5}">
                      <a16:colId xmlns:a16="http://schemas.microsoft.com/office/drawing/2014/main" xmlns="" val="546874180"/>
                    </a:ext>
                  </a:extLst>
                </a:gridCol>
                <a:gridCol w="1490495">
                  <a:extLst>
                    <a:ext uri="{9D8B030D-6E8A-4147-A177-3AD203B41FA5}">
                      <a16:colId xmlns:a16="http://schemas.microsoft.com/office/drawing/2014/main" xmlns="" val="3534068663"/>
                    </a:ext>
                  </a:extLst>
                </a:gridCol>
              </a:tblGrid>
              <a:tr h="370840">
                <a:tc>
                  <a:txBody>
                    <a:bodyPr/>
                    <a:lstStyle/>
                    <a:p>
                      <a:pPr algn="ctr"/>
                      <a:r>
                        <a:rPr lang="en-GB" sz="1400" b="0" dirty="0">
                          <a:solidFill>
                            <a:schemeClr val="tx1"/>
                          </a:solidFill>
                        </a:rPr>
                        <a:t>No. patients (n)</a:t>
                      </a:r>
                    </a:p>
                    <a:p>
                      <a:pPr algn="ctr"/>
                      <a:r>
                        <a:rPr lang="en-GB" sz="1400" b="0" dirty="0">
                          <a:solidFill>
                            <a:schemeClr val="tx1"/>
                          </a:solidFill>
                        </a:rPr>
                        <a:t>(N = 87)</a:t>
                      </a:r>
                    </a:p>
                  </a:txBody>
                  <a:tcPr anchor="ctr">
                    <a:solidFill>
                      <a:srgbClr val="EFF6E7"/>
                    </a:solidFill>
                  </a:tcPr>
                </a:tc>
                <a:tc>
                  <a:txBody>
                    <a:bodyPr/>
                    <a:lstStyle/>
                    <a:p>
                      <a:pPr algn="ctr"/>
                      <a:r>
                        <a:rPr lang="en-GB" sz="1400" b="0" dirty="0">
                          <a:solidFill>
                            <a:schemeClr val="tx1"/>
                          </a:solidFill>
                        </a:rPr>
                        <a:t>7</a:t>
                      </a:r>
                    </a:p>
                  </a:txBody>
                  <a:tcPr anchor="ctr">
                    <a:solidFill>
                      <a:srgbClr val="EFF6E7"/>
                    </a:solidFill>
                  </a:tcPr>
                </a:tc>
                <a:tc>
                  <a:txBody>
                    <a:bodyPr/>
                    <a:lstStyle/>
                    <a:p>
                      <a:pPr algn="ctr"/>
                      <a:r>
                        <a:rPr lang="en-GB" sz="1400" b="0" dirty="0">
                          <a:solidFill>
                            <a:schemeClr val="tx1"/>
                          </a:solidFill>
                        </a:rPr>
                        <a:t>56</a:t>
                      </a:r>
                    </a:p>
                  </a:txBody>
                  <a:tcPr anchor="ctr">
                    <a:solidFill>
                      <a:srgbClr val="EFF6E7"/>
                    </a:solidFill>
                  </a:tcPr>
                </a:tc>
                <a:tc>
                  <a:txBody>
                    <a:bodyPr/>
                    <a:lstStyle/>
                    <a:p>
                      <a:pPr algn="ctr"/>
                      <a:r>
                        <a:rPr lang="en-GB" sz="1400" b="0" dirty="0">
                          <a:solidFill>
                            <a:schemeClr val="tx1"/>
                          </a:solidFill>
                        </a:rPr>
                        <a:t>24</a:t>
                      </a:r>
                    </a:p>
                  </a:txBody>
                  <a:tcPr anchor="ctr">
                    <a:solidFill>
                      <a:srgbClr val="EFF6E7"/>
                    </a:solidFill>
                  </a:tcPr>
                </a:tc>
                <a:tc>
                  <a:txBody>
                    <a:bodyPr/>
                    <a:lstStyle/>
                    <a:p>
                      <a:pPr algn="ctr"/>
                      <a:r>
                        <a:rPr lang="en-GB" sz="1400" b="0" dirty="0">
                          <a:solidFill>
                            <a:schemeClr val="tx1"/>
                          </a:solidFill>
                        </a:rPr>
                        <a:t>16</a:t>
                      </a:r>
                    </a:p>
                  </a:txBody>
                  <a:tcPr anchor="ctr">
                    <a:solidFill>
                      <a:srgbClr val="EFF6E7"/>
                    </a:solidFill>
                  </a:tcPr>
                </a:tc>
                <a:tc>
                  <a:txBody>
                    <a:bodyPr/>
                    <a:lstStyle/>
                    <a:p>
                      <a:pPr algn="ctr"/>
                      <a:r>
                        <a:rPr lang="en-GB" sz="1400" b="0" dirty="0">
                          <a:solidFill>
                            <a:schemeClr val="tx1"/>
                          </a:solidFill>
                        </a:rPr>
                        <a:t>8</a:t>
                      </a:r>
                    </a:p>
                  </a:txBody>
                  <a:tcPr anchor="ctr">
                    <a:solidFill>
                      <a:srgbClr val="EFF6E7"/>
                    </a:solidFill>
                  </a:tcPr>
                </a:tc>
                <a:extLst>
                  <a:ext uri="{0D108BD9-81ED-4DB2-BD59-A6C34878D82A}">
                    <a16:rowId xmlns:a16="http://schemas.microsoft.com/office/drawing/2014/main" xmlns="" val="3355307520"/>
                  </a:ext>
                </a:extLst>
              </a:tr>
            </a:tbl>
          </a:graphicData>
        </a:graphic>
      </p:graphicFrame>
      <p:sp>
        <p:nvSpPr>
          <p:cNvPr id="10" name="TextBox 9"/>
          <p:cNvSpPr txBox="1"/>
          <p:nvPr/>
        </p:nvSpPr>
        <p:spPr>
          <a:xfrm>
            <a:off x="7957491" y="3487153"/>
            <a:ext cx="189781" cy="307777"/>
          </a:xfrm>
          <a:prstGeom prst="rect">
            <a:avLst/>
          </a:prstGeom>
          <a:noFill/>
        </p:spPr>
        <p:txBody>
          <a:bodyPr wrap="square" rtlCol="0">
            <a:spAutoFit/>
          </a:bodyPr>
          <a:lstStyle/>
          <a:p>
            <a:r>
              <a:rPr lang="en-GB" sz="1400" baseline="30000" dirty="0"/>
              <a:t>‡</a:t>
            </a:r>
            <a:endParaRPr lang="en-GB" sz="1400" dirty="0"/>
          </a:p>
        </p:txBody>
      </p:sp>
      <p:sp>
        <p:nvSpPr>
          <p:cNvPr id="11" name="TextBox 10"/>
          <p:cNvSpPr txBox="1"/>
          <p:nvPr/>
        </p:nvSpPr>
        <p:spPr>
          <a:xfrm>
            <a:off x="9362285" y="3865308"/>
            <a:ext cx="251992" cy="307777"/>
          </a:xfrm>
          <a:prstGeom prst="rect">
            <a:avLst/>
          </a:prstGeom>
          <a:noFill/>
        </p:spPr>
        <p:txBody>
          <a:bodyPr wrap="none" rtlCol="0">
            <a:spAutoFit/>
          </a:bodyPr>
          <a:lstStyle/>
          <a:p>
            <a:r>
              <a:rPr lang="en-GB" sz="1400" baseline="30000" dirty="0"/>
              <a:t>§</a:t>
            </a:r>
            <a:endParaRPr lang="en-GB" sz="1400" dirty="0"/>
          </a:p>
        </p:txBody>
      </p:sp>
      <p:pic>
        <p:nvPicPr>
          <p:cNvPr id="12" name="Picture 11">
            <a:hlinkClick r:id="" action="ppaction://customshow?id=26&amp;return=true"/>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523407" y="1582575"/>
            <a:ext cx="324000" cy="324000"/>
          </a:xfrm>
          <a:prstGeom prst="rect">
            <a:avLst/>
          </a:prstGeom>
        </p:spPr>
      </p:pic>
    </p:spTree>
    <p:extLst>
      <p:ext uri="{BB962C8B-B14F-4D97-AF65-F5344CB8AC3E}">
        <p14:creationId xmlns:p14="http://schemas.microsoft.com/office/powerpoint/2010/main" val="138077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r>
            <a:br>
              <a:rPr lang="en-GB" dirty="0"/>
            </a:br>
            <a:r>
              <a:rPr lang="en-GB" dirty="0"/>
              <a:t>Interview with Dr Richardson on VOD</a:t>
            </a:r>
            <a:br>
              <a:rPr lang="en-GB" dirty="0"/>
            </a:br>
            <a:endParaRPr lang="en-GB" dirty="0"/>
          </a:p>
        </p:txBody>
      </p:sp>
      <p:sp>
        <p:nvSpPr>
          <p:cNvPr id="8" name="Text Placeholder 7"/>
          <p:cNvSpPr>
            <a:spLocks noGrp="1"/>
          </p:cNvSpPr>
          <p:nvPr>
            <p:ph type="body" sz="quarter" idx="10"/>
          </p:nvPr>
        </p:nvSpPr>
        <p:spPr/>
        <p:txBody>
          <a:bodyPr/>
          <a:lstStyle/>
          <a:p>
            <a:endParaRPr lang="en-GB" dirty="0"/>
          </a:p>
        </p:txBody>
      </p:sp>
      <p:sp>
        <p:nvSpPr>
          <p:cNvPr id="9" name="Text Placeholder 8"/>
          <p:cNvSpPr>
            <a:spLocks noGrp="1"/>
          </p:cNvSpPr>
          <p:nvPr>
            <p:ph type="body" sz="quarter" idx="11"/>
          </p:nvPr>
        </p:nvSpPr>
        <p:spPr/>
        <p:txBody>
          <a:bodyPr/>
          <a:lstStyle/>
          <a:p>
            <a:r>
              <a:rPr lang="en-GB" dirty="0" smtClean="0"/>
              <a:t>VOD, veno-occlusive disease</a:t>
            </a:r>
            <a:endParaRPr lang="en-GB" dirty="0"/>
          </a:p>
        </p:txBody>
      </p:sp>
      <p:pic>
        <p:nvPicPr>
          <p:cNvPr id="7" name="cut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8907" y="2176405"/>
            <a:ext cx="7154186" cy="4110733"/>
          </a:xfrm>
          <a:prstGeom prst="rect">
            <a:avLst/>
          </a:prstGeom>
        </p:spPr>
      </p:pic>
      <p:sp>
        <p:nvSpPr>
          <p:cNvPr id="6" name="Content Placeholder 2"/>
          <p:cNvSpPr txBox="1">
            <a:spLocks/>
          </p:cNvSpPr>
          <p:nvPr/>
        </p:nvSpPr>
        <p:spPr>
          <a:xfrm>
            <a:off x="1095254" y="1346200"/>
            <a:ext cx="10001492" cy="714925"/>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itchFamily="34" charset="0"/>
              <a:buChar char="•"/>
              <a:defRPr sz="3200" kern="1200">
                <a:solidFill>
                  <a:srgbClr val="8A8A8D"/>
                </a:solidFill>
                <a:latin typeface="Arial" pitchFamily="34" charset="0"/>
                <a:ea typeface="+mn-ea"/>
                <a:cs typeface="Arial" pitchFamily="34" charset="0"/>
              </a:defRPr>
            </a:lvl1pPr>
            <a:lvl2pPr marL="541338" indent="-288925" algn="l" defTabSz="914400" rtl="0" eaLnBrk="1" latinLnBrk="0" hangingPunct="1">
              <a:spcBef>
                <a:spcPct val="20000"/>
              </a:spcBef>
              <a:buFont typeface="Arial" pitchFamily="34" charset="0"/>
              <a:buChar char="–"/>
              <a:defRPr sz="2800" kern="1200">
                <a:solidFill>
                  <a:srgbClr val="8A8A8D"/>
                </a:solidFill>
                <a:latin typeface="Arial" pitchFamily="34" charset="0"/>
                <a:ea typeface="+mn-ea"/>
                <a:cs typeface="Arial" pitchFamily="34" charset="0"/>
              </a:defRPr>
            </a:lvl2pPr>
            <a:lvl3pPr marL="793750" indent="-252413" algn="l" defTabSz="914400" rtl="0" eaLnBrk="1" latinLnBrk="0" hangingPunct="1">
              <a:spcBef>
                <a:spcPct val="20000"/>
              </a:spcBef>
              <a:buFont typeface="Arial" pitchFamily="34" charset="0"/>
              <a:buChar char="•"/>
              <a:defRPr sz="2400" kern="1200">
                <a:solidFill>
                  <a:srgbClr val="8A8A8D"/>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800" b="1" dirty="0">
                <a:solidFill>
                  <a:schemeClr val="tx2"/>
                </a:solidFill>
              </a:rPr>
              <a:t>Click the play button to watch this video of Dr Paul Richardson (Dana Farber/Harvard Cancer Institute, USA) </a:t>
            </a:r>
            <a:r>
              <a:rPr lang="en-GB" sz="1800" b="1" dirty="0" smtClean="0">
                <a:solidFill>
                  <a:schemeClr val="tx2"/>
                </a:solidFill>
              </a:rPr>
              <a:t>commenting on VOD</a:t>
            </a:r>
            <a:endParaRPr lang="en-GB" sz="1800" b="1" dirty="0">
              <a:solidFill>
                <a:schemeClr val="tx2"/>
              </a:solidFill>
            </a:endParaRPr>
          </a:p>
        </p:txBody>
      </p:sp>
    </p:spTree>
    <p:extLst>
      <p:ext uri="{BB962C8B-B14F-4D97-AF65-F5344CB8AC3E}">
        <p14:creationId xmlns:p14="http://schemas.microsoft.com/office/powerpoint/2010/main" val="3773593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Summary of VOD diagnosis</a:t>
            </a:r>
            <a:endParaRPr lang="en-GB" dirty="0"/>
          </a:p>
        </p:txBody>
      </p:sp>
      <p:sp>
        <p:nvSpPr>
          <p:cNvPr id="3" name="Content Placeholder 2"/>
          <p:cNvSpPr>
            <a:spLocks noGrp="1"/>
          </p:cNvSpPr>
          <p:nvPr>
            <p:ph idx="1"/>
          </p:nvPr>
        </p:nvSpPr>
        <p:spPr/>
        <p:txBody>
          <a:bodyPr>
            <a:noAutofit/>
          </a:bodyPr>
          <a:lstStyle/>
          <a:p>
            <a:r>
              <a:rPr lang="en-GB" dirty="0"/>
              <a:t>VOD is characterised by rapid weight gain, ascites, painful hepatomegaly, jaundice, and right upper quadrant pain</a:t>
            </a:r>
          </a:p>
          <a:p>
            <a:r>
              <a:rPr lang="en-GB" dirty="0"/>
              <a:t>The Baltimore and modified Seattle criteria are traditionally used to diagnose VOD clinically</a:t>
            </a:r>
          </a:p>
          <a:p>
            <a:r>
              <a:rPr lang="en-GB" dirty="0"/>
              <a:t>The new EBMT criteria for diagnosis and severity grading of </a:t>
            </a:r>
            <a:r>
              <a:rPr lang="en-GB" dirty="0" smtClean="0"/>
              <a:t>VOD </a:t>
            </a:r>
            <a:r>
              <a:rPr lang="en-GB" dirty="0"/>
              <a:t>include diagnosis criteria for </a:t>
            </a:r>
            <a:r>
              <a:rPr lang="en-GB" dirty="0" smtClean="0"/>
              <a:t>late onset </a:t>
            </a:r>
            <a:r>
              <a:rPr lang="en-GB" dirty="0"/>
              <a:t>VOD and objective measurable criteria for severity grading </a:t>
            </a:r>
          </a:p>
          <a:p>
            <a:r>
              <a:rPr lang="en-GB" dirty="0"/>
              <a:t>A differential diagnosis must be performed in order to exclude conditions that share VOD symptoms</a:t>
            </a:r>
          </a:p>
          <a:p>
            <a:r>
              <a:rPr lang="en-GB" dirty="0"/>
              <a:t>Risk factors for VOD can be both </a:t>
            </a:r>
            <a:r>
              <a:rPr lang="en-GB" dirty="0" smtClean="0"/>
              <a:t>patient/disease-, hepatic- </a:t>
            </a:r>
            <a:r>
              <a:rPr lang="en-GB" dirty="0"/>
              <a:t>and transplant-related</a:t>
            </a:r>
          </a:p>
        </p:txBody>
      </p:sp>
      <p:sp>
        <p:nvSpPr>
          <p:cNvPr id="4" name="Text Placeholder 3"/>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r>
              <a:rPr lang="en-GB" dirty="0"/>
              <a:t>EBMT, European Society for Blood and Marrow Transplantation, </a:t>
            </a:r>
            <a:r>
              <a:rPr lang="en-GB" dirty="0" smtClean="0"/>
              <a:t>VOD, veno-occlusive disease</a:t>
            </a:r>
            <a:endParaRPr lang="en-GB" dirty="0"/>
          </a:p>
        </p:txBody>
      </p:sp>
    </p:spTree>
    <p:extLst>
      <p:ext uri="{BB962C8B-B14F-4D97-AF65-F5344CB8AC3E}">
        <p14:creationId xmlns:p14="http://schemas.microsoft.com/office/powerpoint/2010/main" val="26724408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13" name="Content Placeholder 12"/>
          <p:cNvSpPr>
            <a:spLocks noGrp="1"/>
          </p:cNvSpPr>
          <p:nvPr>
            <p:ph idx="1"/>
          </p:nvPr>
        </p:nvSpPr>
        <p:spPr/>
        <p:txBody>
          <a:bodyPr/>
          <a:lstStyle/>
          <a:p>
            <a:pPr marL="457200" indent="-457200">
              <a:buFont typeface="+mj-lt"/>
              <a:buAutoNum type="arabicPeriod"/>
            </a:pPr>
            <a:r>
              <a:rPr lang="en-GB" dirty="0"/>
              <a:t>Which </a:t>
            </a:r>
            <a:r>
              <a:rPr lang="en-GB" b="1" dirty="0"/>
              <a:t>three </a:t>
            </a:r>
            <a:r>
              <a:rPr lang="en-GB" dirty="0"/>
              <a:t>of the following are some of the main symptoms of VOD?</a:t>
            </a:r>
          </a:p>
          <a:p>
            <a:pPr marL="914400" lvl="1" indent="-514350">
              <a:buFont typeface="+mj-lt"/>
              <a:buAutoNum type="alphaLcParenR"/>
            </a:pPr>
            <a:r>
              <a:rPr lang="en-GB" sz="2000" dirty="0"/>
              <a:t>Ascites</a:t>
            </a:r>
          </a:p>
          <a:p>
            <a:pPr marL="914400" lvl="1" indent="-514350">
              <a:buFont typeface="+mj-lt"/>
              <a:buAutoNum type="alphaLcParenR"/>
            </a:pPr>
            <a:r>
              <a:rPr lang="en-GB" sz="2000" dirty="0"/>
              <a:t>Hepatomegaly</a:t>
            </a:r>
          </a:p>
          <a:p>
            <a:pPr marL="914400" lvl="1" indent="-514350">
              <a:buFont typeface="+mj-lt"/>
              <a:buAutoNum type="alphaLcParenR"/>
            </a:pPr>
            <a:r>
              <a:rPr lang="en-GB" sz="2000" dirty="0"/>
              <a:t>Tiredness and weakness</a:t>
            </a:r>
          </a:p>
          <a:p>
            <a:pPr marL="914400" lvl="1" indent="-514350">
              <a:buFont typeface="+mj-lt"/>
              <a:buAutoNum type="alphaLcParenR"/>
            </a:pPr>
            <a:r>
              <a:rPr lang="en-GB" sz="2000" dirty="0"/>
              <a:t>Rapid weight gain</a:t>
            </a:r>
          </a:p>
          <a:p>
            <a:pPr marL="914400" lvl="1" indent="-514350">
              <a:buFont typeface="+mj-lt"/>
              <a:buAutoNum type="alphaLcParenR"/>
            </a:pPr>
            <a:r>
              <a:rPr lang="en-GB" sz="2000" dirty="0"/>
              <a:t>Left upper quadrant pain</a:t>
            </a:r>
          </a:p>
          <a:p>
            <a:pPr marL="87312" indent="0">
              <a:buNone/>
            </a:pPr>
            <a:endParaRPr lang="en-GB" dirty="0"/>
          </a:p>
          <a:p>
            <a:pPr marL="895350" indent="-442913">
              <a:buNone/>
            </a:pPr>
            <a:r>
              <a:rPr lang="en-GB" dirty="0"/>
              <a:t>Click on the answer that you think is correct</a:t>
            </a:r>
          </a:p>
          <a:p>
            <a:pPr marL="895350" indent="-442913"/>
            <a:r>
              <a:rPr lang="en-GB" dirty="0">
                <a:hlinkClick r:id="" action="ppaction://customshow?id=17&amp;return=true"/>
              </a:rPr>
              <a:t>b, c, e</a:t>
            </a:r>
            <a:endParaRPr lang="en-GB" dirty="0"/>
          </a:p>
          <a:p>
            <a:pPr marL="895350" indent="-442913"/>
            <a:r>
              <a:rPr lang="en-GB" dirty="0">
                <a:hlinkClick r:id="" action="ppaction://customshow?id=18&amp;return=true"/>
              </a:rPr>
              <a:t>a, b, d</a:t>
            </a:r>
            <a:endParaRPr lang="en-GB" dirty="0"/>
          </a:p>
          <a:p>
            <a:pPr marL="895350" indent="-442913"/>
            <a:r>
              <a:rPr lang="en-GB" dirty="0">
                <a:hlinkClick r:id="" action="ppaction://customshow?id=17&amp;return=true"/>
              </a:rPr>
              <a:t>c, d, e</a:t>
            </a:r>
            <a:endParaRPr lang="en-GB" dirty="0"/>
          </a:p>
          <a:p>
            <a:endParaRPr lang="en-GB" dirty="0"/>
          </a:p>
          <a:p>
            <a:endParaRPr lang="en-GB" dirty="0"/>
          </a:p>
        </p:txBody>
      </p:sp>
      <p:sp>
        <p:nvSpPr>
          <p:cNvPr id="14" name="Text Placeholder 13"/>
          <p:cNvSpPr>
            <a:spLocks noGrp="1"/>
          </p:cNvSpPr>
          <p:nvPr>
            <p:ph type="body" sz="quarter" idx="10"/>
          </p:nvPr>
        </p:nvSpPr>
        <p:spPr/>
        <p:txBody>
          <a:bodyPr/>
          <a:lstStyle/>
          <a:p>
            <a:endParaRPr lang="en-GB"/>
          </a:p>
        </p:txBody>
      </p:sp>
      <p:sp>
        <p:nvSpPr>
          <p:cNvPr id="15" name="Text Placeholder 14"/>
          <p:cNvSpPr>
            <a:spLocks noGrp="1"/>
          </p:cNvSpPr>
          <p:nvPr>
            <p:ph type="body" sz="quarter" idx="11"/>
          </p:nvPr>
        </p:nvSpPr>
        <p:spPr/>
        <p:txBody>
          <a:bodyPr/>
          <a:lstStyle/>
          <a:p>
            <a:r>
              <a:rPr lang="en-GB" dirty="0" smtClean="0"/>
              <a:t>VOD</a:t>
            </a:r>
            <a:r>
              <a:rPr lang="en-GB" dirty="0"/>
              <a:t>, </a:t>
            </a:r>
            <a:r>
              <a:rPr lang="en-GB" dirty="0" err="1"/>
              <a:t>veno</a:t>
            </a:r>
            <a:r>
              <a:rPr lang="en-GB" dirty="0"/>
              <a:t>-occlusive disease</a:t>
            </a:r>
          </a:p>
        </p:txBody>
      </p:sp>
    </p:spTree>
    <p:custDataLst>
      <p:tags r:id="rId1"/>
    </p:custDataLst>
    <p:extLst>
      <p:ext uri="{BB962C8B-B14F-4D97-AF65-F5344CB8AC3E}">
        <p14:creationId xmlns:p14="http://schemas.microsoft.com/office/powerpoint/2010/main" val="3322547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9" name="Content Placeholder 8"/>
          <p:cNvSpPr>
            <a:spLocks noGrp="1"/>
          </p:cNvSpPr>
          <p:nvPr>
            <p:ph idx="1"/>
          </p:nvPr>
        </p:nvSpPr>
        <p:spPr/>
        <p:txBody>
          <a:bodyPr/>
          <a:lstStyle/>
          <a:p>
            <a:pPr marL="457200" indent="-457200">
              <a:buFont typeface="+mj-lt"/>
              <a:buAutoNum type="arabicPeriod" startAt="2"/>
            </a:pPr>
            <a:r>
              <a:rPr lang="en-GB" dirty="0"/>
              <a:t>Which </a:t>
            </a:r>
            <a:r>
              <a:rPr lang="en-GB" b="1" dirty="0"/>
              <a:t>two</a:t>
            </a:r>
            <a:r>
              <a:rPr lang="en-GB" dirty="0"/>
              <a:t> clinical criteria </a:t>
            </a:r>
            <a:r>
              <a:rPr lang="en-GB" dirty="0" smtClean="0"/>
              <a:t>can be used </a:t>
            </a:r>
            <a:r>
              <a:rPr lang="en-GB" dirty="0"/>
              <a:t>to diagnose VOD?</a:t>
            </a:r>
          </a:p>
          <a:p>
            <a:pPr marL="914400" lvl="1" indent="-514350">
              <a:buFont typeface="+mj-lt"/>
              <a:buAutoNum type="alphaLcParenR"/>
            </a:pPr>
            <a:r>
              <a:rPr lang="en-GB" sz="2000" dirty="0"/>
              <a:t>King's College</a:t>
            </a:r>
          </a:p>
          <a:p>
            <a:pPr marL="914400" lvl="1" indent="-514350">
              <a:buFont typeface="+mj-lt"/>
              <a:buAutoNum type="alphaLcParenR"/>
            </a:pPr>
            <a:r>
              <a:rPr lang="en-GB" sz="2000" dirty="0"/>
              <a:t>Baltimore</a:t>
            </a:r>
          </a:p>
          <a:p>
            <a:pPr marL="914400" lvl="1" indent="-514350">
              <a:buFont typeface="+mj-lt"/>
              <a:buAutoNum type="alphaLcParenR"/>
            </a:pPr>
            <a:r>
              <a:rPr lang="en-GB" sz="2000" dirty="0"/>
              <a:t>Amsterdam II</a:t>
            </a:r>
          </a:p>
          <a:p>
            <a:pPr marL="914400" lvl="1" indent="-514350">
              <a:buFont typeface="+mj-lt"/>
              <a:buAutoNum type="alphaLcParenR"/>
            </a:pPr>
            <a:r>
              <a:rPr lang="en-GB" sz="2000" dirty="0"/>
              <a:t>Modified Seattle</a:t>
            </a:r>
          </a:p>
          <a:p>
            <a:pPr marL="914400" lvl="1" indent="-514350">
              <a:buFont typeface="+mj-lt"/>
              <a:buAutoNum type="alphaLcParenR"/>
            </a:pPr>
            <a:endParaRPr lang="en-GB" sz="2000" dirty="0"/>
          </a:p>
          <a:p>
            <a:pPr marL="895350" indent="-442913">
              <a:buNone/>
            </a:pPr>
            <a:r>
              <a:rPr lang="en-GB" dirty="0"/>
              <a:t>Click on the answer that you think is correct</a:t>
            </a:r>
          </a:p>
          <a:p>
            <a:pPr marL="895350" indent="-442913"/>
            <a:r>
              <a:rPr lang="en-GB" dirty="0">
                <a:hlinkClick r:id="" action="ppaction://customshow?id=17&amp;return=true"/>
              </a:rPr>
              <a:t>a and d</a:t>
            </a:r>
            <a:endParaRPr lang="en-GB" dirty="0"/>
          </a:p>
          <a:p>
            <a:pPr marL="895350" indent="-442913"/>
            <a:r>
              <a:rPr lang="en-GB" dirty="0">
                <a:hlinkClick r:id="" action="ppaction://customshow?id=17&amp;return=true"/>
              </a:rPr>
              <a:t>b and c</a:t>
            </a:r>
            <a:endParaRPr lang="en-GB" dirty="0"/>
          </a:p>
          <a:p>
            <a:pPr marL="895350" indent="-442913"/>
            <a:r>
              <a:rPr lang="en-GB" dirty="0">
                <a:hlinkClick r:id="" action="ppaction://customshow?id=19&amp;return=true"/>
              </a:rPr>
              <a:t>b and d</a:t>
            </a:r>
            <a:endParaRPr lang="en-GB" dirty="0"/>
          </a:p>
          <a:p>
            <a:endParaRPr lang="en-GB"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n-GB" dirty="0" smtClean="0"/>
              <a:t>VOD</a:t>
            </a:r>
            <a:r>
              <a:rPr lang="en-GB" dirty="0"/>
              <a:t>, </a:t>
            </a:r>
            <a:r>
              <a:rPr lang="en-GB" dirty="0" err="1"/>
              <a:t>veno</a:t>
            </a:r>
            <a:r>
              <a:rPr lang="en-GB" dirty="0"/>
              <a:t>-occlusive </a:t>
            </a:r>
            <a:r>
              <a:rPr lang="en-GB" dirty="0" smtClean="0"/>
              <a:t>disease</a:t>
            </a:r>
            <a:endParaRPr lang="en-GB" dirty="0"/>
          </a:p>
        </p:txBody>
      </p:sp>
    </p:spTree>
    <p:custDataLst>
      <p:tags r:id="rId1"/>
    </p:custDataLst>
    <p:extLst>
      <p:ext uri="{BB962C8B-B14F-4D97-AF65-F5344CB8AC3E}">
        <p14:creationId xmlns:p14="http://schemas.microsoft.com/office/powerpoint/2010/main" val="2053064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9" name="Content Placeholder 8"/>
          <p:cNvSpPr>
            <a:spLocks noGrp="1"/>
          </p:cNvSpPr>
          <p:nvPr>
            <p:ph idx="1"/>
          </p:nvPr>
        </p:nvSpPr>
        <p:spPr/>
        <p:txBody>
          <a:bodyPr/>
          <a:lstStyle/>
          <a:p>
            <a:pPr marL="452438" indent="-452438">
              <a:buFont typeface="+mj-lt"/>
              <a:buAutoNum type="arabicPeriod" startAt="3"/>
            </a:pPr>
            <a:r>
              <a:rPr lang="en-GB" dirty="0"/>
              <a:t>Which </a:t>
            </a:r>
            <a:r>
              <a:rPr lang="en-GB" b="1" dirty="0"/>
              <a:t>three</a:t>
            </a:r>
            <a:r>
              <a:rPr lang="en-GB" dirty="0"/>
              <a:t> of the following drugs have a clear association with VOD?</a:t>
            </a:r>
          </a:p>
          <a:p>
            <a:pPr marL="914400" lvl="1" indent="-514350">
              <a:buFont typeface="+mj-lt"/>
              <a:buAutoNum type="alphaLcParenR"/>
            </a:pPr>
            <a:r>
              <a:rPr lang="en-GB" sz="2000" dirty="0"/>
              <a:t>Cytosine </a:t>
            </a:r>
            <a:r>
              <a:rPr lang="en-GB" sz="2000" dirty="0" err="1"/>
              <a:t>arabinoside</a:t>
            </a:r>
            <a:endParaRPr lang="en-GB" sz="2000" dirty="0"/>
          </a:p>
          <a:p>
            <a:pPr marL="914400" lvl="1" indent="-514350">
              <a:buFont typeface="+mj-lt"/>
              <a:buAutoNum type="alphaLcParenR"/>
            </a:pPr>
            <a:r>
              <a:rPr lang="en-GB" sz="2000" dirty="0" err="1"/>
              <a:t>Sirolimus</a:t>
            </a:r>
            <a:r>
              <a:rPr lang="en-GB" sz="2000" dirty="0"/>
              <a:t> + methotrexate</a:t>
            </a:r>
          </a:p>
          <a:p>
            <a:pPr marL="914400" lvl="1" indent="-514350">
              <a:buFont typeface="+mj-lt"/>
              <a:buAutoNum type="alphaLcParenR"/>
            </a:pPr>
            <a:r>
              <a:rPr lang="en-GB" sz="2000" dirty="0" err="1"/>
              <a:t>Inotuzumab</a:t>
            </a:r>
            <a:r>
              <a:rPr lang="en-GB" sz="2000" dirty="0"/>
              <a:t> </a:t>
            </a:r>
            <a:r>
              <a:rPr lang="en-GB" sz="2000" dirty="0" err="1"/>
              <a:t>ozogamicin</a:t>
            </a:r>
            <a:endParaRPr lang="en-GB" sz="2000" dirty="0"/>
          </a:p>
          <a:p>
            <a:pPr marL="914400" lvl="1" indent="-514350">
              <a:buFont typeface="+mj-lt"/>
              <a:buAutoNum type="alphaLcParenR"/>
            </a:pPr>
            <a:r>
              <a:rPr lang="en-GB" sz="2000" dirty="0" err="1"/>
              <a:t>Actinomycin</a:t>
            </a:r>
            <a:r>
              <a:rPr lang="en-GB" sz="2000" dirty="0"/>
              <a:t> D</a:t>
            </a:r>
          </a:p>
          <a:p>
            <a:pPr marL="914400" lvl="1" indent="-514350">
              <a:buFont typeface="+mj-lt"/>
              <a:buAutoNum type="alphaLcParenR"/>
            </a:pPr>
            <a:r>
              <a:rPr lang="en-GB" sz="2000" dirty="0" err="1"/>
              <a:t>Posaconazole</a:t>
            </a:r>
            <a:endParaRPr lang="en-GB" sz="2000" dirty="0"/>
          </a:p>
          <a:p>
            <a:pPr marL="87312" indent="0">
              <a:buNone/>
            </a:pPr>
            <a:endParaRPr lang="en-GB" sz="2400" dirty="0"/>
          </a:p>
          <a:p>
            <a:pPr marL="895350" indent="-442913">
              <a:buNone/>
            </a:pPr>
            <a:r>
              <a:rPr lang="en-GB" dirty="0"/>
              <a:t>Click on the answer that you think is correct</a:t>
            </a:r>
          </a:p>
          <a:p>
            <a:pPr marL="895350" indent="-442913"/>
            <a:r>
              <a:rPr lang="en-GB" dirty="0">
                <a:hlinkClick r:id="" action="ppaction://customshow?id=20&amp;return=true"/>
              </a:rPr>
              <a:t>a, c, d</a:t>
            </a:r>
            <a:endParaRPr lang="en-GB" dirty="0"/>
          </a:p>
          <a:p>
            <a:pPr marL="895350" indent="-442913"/>
            <a:r>
              <a:rPr lang="en-GB" dirty="0">
                <a:hlinkClick r:id="" action="ppaction://customshow?id=17&amp;return=true"/>
              </a:rPr>
              <a:t>a, d, e</a:t>
            </a:r>
            <a:endParaRPr lang="en-GB" dirty="0"/>
          </a:p>
          <a:p>
            <a:pPr marL="895350" indent="-442913"/>
            <a:r>
              <a:rPr lang="en-GB" dirty="0">
                <a:hlinkClick r:id="" action="ppaction://customshow?id=17&amp;return=true"/>
              </a:rPr>
              <a:t>b, c, d</a:t>
            </a:r>
            <a:endParaRPr lang="en-GB" dirty="0"/>
          </a:p>
          <a:p>
            <a:endParaRPr lang="en-GB"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n-GB" dirty="0" smtClean="0"/>
              <a:t>VOD</a:t>
            </a:r>
            <a:r>
              <a:rPr lang="en-GB" dirty="0"/>
              <a:t>, </a:t>
            </a:r>
            <a:r>
              <a:rPr lang="en-GB" dirty="0" err="1"/>
              <a:t>veno</a:t>
            </a:r>
            <a:r>
              <a:rPr lang="en-GB" dirty="0"/>
              <a:t>-occlusive </a:t>
            </a:r>
            <a:r>
              <a:rPr lang="en-GB" dirty="0" smtClean="0"/>
              <a:t>disease</a:t>
            </a:r>
            <a:endParaRPr lang="en-GB" dirty="0"/>
          </a:p>
        </p:txBody>
      </p:sp>
    </p:spTree>
    <p:custDataLst>
      <p:tags r:id="rId1"/>
    </p:custDataLst>
    <p:extLst>
      <p:ext uri="{BB962C8B-B14F-4D97-AF65-F5344CB8AC3E}">
        <p14:creationId xmlns:p14="http://schemas.microsoft.com/office/powerpoint/2010/main" val="2843391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Module 3:</a:t>
            </a:r>
            <a:br>
              <a:rPr lang="en-GB" dirty="0"/>
            </a:br>
            <a:r>
              <a:rPr lang="en-GB" dirty="0"/>
              <a:t>Diagnosis of </a:t>
            </a:r>
            <a:r>
              <a:rPr lang="en-GB" dirty="0" smtClean="0"/>
              <a:t>VOD</a:t>
            </a:r>
            <a:endParaRPr lang="en-GB" dirty="0"/>
          </a:p>
        </p:txBody>
      </p:sp>
    </p:spTree>
    <p:extLst>
      <p:ext uri="{BB962C8B-B14F-4D97-AF65-F5344CB8AC3E}">
        <p14:creationId xmlns:p14="http://schemas.microsoft.com/office/powerpoint/2010/main" val="53254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10" name="Content Placeholder 9"/>
          <p:cNvSpPr>
            <a:spLocks noGrp="1"/>
          </p:cNvSpPr>
          <p:nvPr>
            <p:ph idx="1"/>
          </p:nvPr>
        </p:nvSpPr>
        <p:spPr/>
        <p:txBody>
          <a:bodyPr/>
          <a:lstStyle/>
          <a:p>
            <a:pPr marL="452438" indent="-452438">
              <a:buFont typeface="+mj-lt"/>
              <a:buAutoNum type="arabicPeriod" startAt="4"/>
            </a:pPr>
            <a:r>
              <a:rPr lang="en-GB" dirty="0"/>
              <a:t>Which </a:t>
            </a:r>
            <a:r>
              <a:rPr lang="en-GB" b="1" dirty="0"/>
              <a:t>two </a:t>
            </a:r>
            <a:r>
              <a:rPr lang="en-GB" dirty="0"/>
              <a:t>of the following </a:t>
            </a:r>
            <a:r>
              <a:rPr lang="en-GB" b="1" dirty="0" smtClean="0"/>
              <a:t>pre-transplantation-related </a:t>
            </a:r>
            <a:r>
              <a:rPr lang="en-GB" dirty="0"/>
              <a:t>risk factors for VOD are associated with the highest risk?</a:t>
            </a:r>
          </a:p>
          <a:p>
            <a:pPr marL="914400" lvl="1" indent="-514350">
              <a:buFont typeface="+mj-lt"/>
              <a:buAutoNum type="alphaLcParenR"/>
            </a:pPr>
            <a:r>
              <a:rPr lang="en-GB" sz="2000" dirty="0"/>
              <a:t>Myelodysplasia</a:t>
            </a:r>
          </a:p>
          <a:p>
            <a:pPr marL="914400" lvl="1" indent="-514350">
              <a:buFont typeface="+mj-lt"/>
              <a:buAutoNum type="alphaLcParenR"/>
            </a:pPr>
            <a:r>
              <a:rPr lang="en-GB" sz="2000" dirty="0"/>
              <a:t>Prior treatment with </a:t>
            </a:r>
            <a:r>
              <a:rPr lang="en-GB" sz="2000" dirty="0" err="1"/>
              <a:t>gemtuzumab</a:t>
            </a:r>
            <a:r>
              <a:rPr lang="en-GB" sz="2000" dirty="0"/>
              <a:t> </a:t>
            </a:r>
            <a:r>
              <a:rPr lang="en-GB" sz="2000" dirty="0" err="1"/>
              <a:t>ozogamicin</a:t>
            </a:r>
            <a:r>
              <a:rPr lang="en-GB" sz="2000" dirty="0"/>
              <a:t> </a:t>
            </a:r>
          </a:p>
          <a:p>
            <a:pPr marL="914400" lvl="1" indent="-514350">
              <a:buFont typeface="+mj-lt"/>
              <a:buAutoNum type="alphaLcParenR"/>
            </a:pPr>
            <a:r>
              <a:rPr lang="en-GB" sz="2000" dirty="0"/>
              <a:t>Prior HSCT</a:t>
            </a:r>
          </a:p>
          <a:p>
            <a:pPr marL="914400" lvl="1" indent="-514350">
              <a:buFont typeface="+mj-lt"/>
              <a:buAutoNum type="alphaLcParenR"/>
            </a:pPr>
            <a:r>
              <a:rPr lang="en-GB" sz="2000" dirty="0"/>
              <a:t>Impaired pulmonary function</a:t>
            </a:r>
          </a:p>
          <a:p>
            <a:pPr marL="914400" lvl="1" indent="-514350">
              <a:buFont typeface="+mj-lt"/>
              <a:buAutoNum type="alphaLcParenR"/>
            </a:pPr>
            <a:r>
              <a:rPr lang="en-GB" sz="2000" dirty="0"/>
              <a:t>Bilirubin &gt;26 </a:t>
            </a:r>
            <a:r>
              <a:rPr lang="en-GB" sz="2000" dirty="0" err="1"/>
              <a:t>mmol</a:t>
            </a:r>
            <a:r>
              <a:rPr lang="en-GB" sz="2000" dirty="0"/>
              <a:t>/L before BMT</a:t>
            </a:r>
          </a:p>
          <a:p>
            <a:pPr marL="914400" lvl="1" indent="-514350">
              <a:buFont typeface="+mj-lt"/>
              <a:buAutoNum type="alphaLcParenR"/>
            </a:pPr>
            <a:endParaRPr lang="en-GB" sz="2000" dirty="0"/>
          </a:p>
          <a:p>
            <a:pPr marL="895350" indent="-442913">
              <a:buNone/>
            </a:pPr>
            <a:r>
              <a:rPr lang="en-GB" dirty="0"/>
              <a:t>Click on the answer that you think is correct</a:t>
            </a:r>
          </a:p>
          <a:p>
            <a:pPr marL="895350" indent="-442913"/>
            <a:r>
              <a:rPr lang="en-GB" dirty="0">
                <a:hlinkClick r:id="" action="ppaction://customshow?id=21&amp;return=true"/>
              </a:rPr>
              <a:t>b and e</a:t>
            </a:r>
            <a:endParaRPr lang="en-GB" dirty="0"/>
          </a:p>
          <a:p>
            <a:pPr marL="895350" indent="-442913"/>
            <a:r>
              <a:rPr lang="en-GB" dirty="0">
                <a:hlinkClick r:id="" action="ppaction://customshow?id=17&amp;return=true"/>
              </a:rPr>
              <a:t>a and b</a:t>
            </a:r>
            <a:endParaRPr lang="en-GB" dirty="0"/>
          </a:p>
          <a:p>
            <a:pPr marL="895350" indent="-442913"/>
            <a:r>
              <a:rPr lang="en-GB" dirty="0">
                <a:hlinkClick r:id="" action="ppaction://customshow?id=17&amp;return=true"/>
              </a:rPr>
              <a:t>c and d</a:t>
            </a:r>
            <a:endParaRPr lang="en-GB" dirty="0"/>
          </a:p>
          <a:p>
            <a:endParaRPr lang="en-GB" dirty="0"/>
          </a:p>
        </p:txBody>
      </p:sp>
      <p:sp>
        <p:nvSpPr>
          <p:cNvPr id="11" name="Text Placeholder 10"/>
          <p:cNvSpPr>
            <a:spLocks noGrp="1"/>
          </p:cNvSpPr>
          <p:nvPr>
            <p:ph type="body" sz="quarter" idx="10"/>
          </p:nvPr>
        </p:nvSpPr>
        <p:spPr/>
        <p:txBody>
          <a:bodyPr/>
          <a:lstStyle/>
          <a:p>
            <a:endParaRPr lang="en-GB"/>
          </a:p>
        </p:txBody>
      </p:sp>
      <p:sp>
        <p:nvSpPr>
          <p:cNvPr id="12" name="Text Placeholder 11"/>
          <p:cNvSpPr>
            <a:spLocks noGrp="1"/>
          </p:cNvSpPr>
          <p:nvPr>
            <p:ph type="body" sz="quarter" idx="11"/>
          </p:nvPr>
        </p:nvSpPr>
        <p:spPr/>
        <p:txBody>
          <a:bodyPr/>
          <a:lstStyle/>
          <a:p>
            <a:r>
              <a:rPr lang="en-GB" dirty="0"/>
              <a:t>BMT, bone marrow transplant; HSCT, haematopoietic stem cell transplant; VOD, </a:t>
            </a:r>
            <a:r>
              <a:rPr lang="en-GB" dirty="0" err="1"/>
              <a:t>veno</a:t>
            </a:r>
            <a:r>
              <a:rPr lang="en-GB" dirty="0"/>
              <a:t>-occlusive disease</a:t>
            </a:r>
          </a:p>
        </p:txBody>
      </p:sp>
    </p:spTree>
    <p:custDataLst>
      <p:tags r:id="rId1"/>
    </p:custDataLst>
    <p:extLst>
      <p:ext uri="{BB962C8B-B14F-4D97-AF65-F5344CB8AC3E}">
        <p14:creationId xmlns:p14="http://schemas.microsoft.com/office/powerpoint/2010/main" val="5014237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9" name="Content Placeholder 8"/>
          <p:cNvSpPr>
            <a:spLocks noGrp="1"/>
          </p:cNvSpPr>
          <p:nvPr>
            <p:ph idx="1"/>
          </p:nvPr>
        </p:nvSpPr>
        <p:spPr/>
        <p:txBody>
          <a:bodyPr/>
          <a:lstStyle/>
          <a:p>
            <a:pPr marL="452438" indent="-452438">
              <a:buFont typeface="+mj-lt"/>
              <a:buAutoNum type="arabicPeriod" startAt="5"/>
            </a:pPr>
            <a:r>
              <a:rPr lang="en-GB" dirty="0"/>
              <a:t>Which </a:t>
            </a:r>
            <a:r>
              <a:rPr lang="en-GB" b="1" dirty="0"/>
              <a:t>three </a:t>
            </a:r>
            <a:r>
              <a:rPr lang="en-GB" dirty="0"/>
              <a:t>of the following </a:t>
            </a:r>
            <a:r>
              <a:rPr lang="en-GB" b="1" dirty="0"/>
              <a:t>transplantation-related </a:t>
            </a:r>
            <a:r>
              <a:rPr lang="en-GB" dirty="0"/>
              <a:t>risk factors for VOD are associated with the highest risk?</a:t>
            </a:r>
          </a:p>
          <a:p>
            <a:pPr marL="914400" lvl="1" indent="-514350">
              <a:buFont typeface="+mj-lt"/>
              <a:buAutoNum type="alphaLcParenR"/>
            </a:pPr>
            <a:r>
              <a:rPr lang="en-GB" sz="2000" dirty="0"/>
              <a:t>Allogeneic transplant: parent</a:t>
            </a:r>
          </a:p>
          <a:p>
            <a:pPr marL="914400" lvl="1" indent="-514350">
              <a:buFont typeface="+mj-lt"/>
              <a:buAutoNum type="alphaLcParenR"/>
            </a:pPr>
            <a:r>
              <a:rPr lang="en-GB" sz="2000" dirty="0"/>
              <a:t>Unrelated donor/HLA </a:t>
            </a:r>
            <a:r>
              <a:rPr lang="en-GB" sz="2000" dirty="0" smtClean="0"/>
              <a:t>mismatch</a:t>
            </a:r>
            <a:endParaRPr lang="en-GB" sz="2000" dirty="0"/>
          </a:p>
          <a:p>
            <a:pPr marL="914400" lvl="1" indent="-514350" fontAlgn="t">
              <a:buFont typeface="+mj-lt"/>
              <a:buAutoNum type="alphaLcParenR"/>
            </a:pPr>
            <a:r>
              <a:rPr lang="en-GB" sz="2000" dirty="0" err="1"/>
              <a:t>Myeloablative</a:t>
            </a:r>
            <a:r>
              <a:rPr lang="en-GB" sz="2000" dirty="0"/>
              <a:t> therapy: </a:t>
            </a:r>
            <a:r>
              <a:rPr lang="en-GB" sz="2000" dirty="0" err="1" smtClean="0"/>
              <a:t>busulfan</a:t>
            </a:r>
            <a:r>
              <a:rPr lang="en-GB" sz="2000" dirty="0" smtClean="0"/>
              <a:t> </a:t>
            </a:r>
            <a:r>
              <a:rPr lang="en-GB" sz="2000" dirty="0"/>
              <a:t>+ cyclophosphamide</a:t>
            </a:r>
          </a:p>
          <a:p>
            <a:pPr marL="914400" lvl="1" indent="-514350">
              <a:buFont typeface="+mj-lt"/>
              <a:buAutoNum type="alphaLcParenR"/>
            </a:pPr>
            <a:r>
              <a:rPr lang="en-GB" sz="2000" dirty="0">
                <a:latin typeface="Arial" pitchFamily="34" charset="0"/>
                <a:cs typeface="Arial" pitchFamily="34" charset="0"/>
              </a:rPr>
              <a:t>High-dose TBI &gt;12 </a:t>
            </a:r>
            <a:r>
              <a:rPr lang="en-GB" sz="2000" dirty="0" err="1">
                <a:latin typeface="Arial" pitchFamily="34" charset="0"/>
                <a:cs typeface="Arial" pitchFamily="34" charset="0"/>
              </a:rPr>
              <a:t>Gy</a:t>
            </a:r>
            <a:r>
              <a:rPr lang="en-GB" sz="2000" dirty="0">
                <a:latin typeface="Arial" pitchFamily="34" charset="0"/>
                <a:cs typeface="Arial" pitchFamily="34" charset="0"/>
              </a:rPr>
              <a:t> + </a:t>
            </a:r>
            <a:r>
              <a:rPr lang="en-GB" sz="2000" dirty="0" smtClean="0">
                <a:latin typeface="Arial" pitchFamily="34" charset="0"/>
                <a:cs typeface="Arial" pitchFamily="34" charset="0"/>
              </a:rPr>
              <a:t>cyclophosphamide</a:t>
            </a:r>
            <a:endParaRPr lang="en-GB" sz="2000" dirty="0" smtClean="0"/>
          </a:p>
          <a:p>
            <a:pPr marL="914400" lvl="1" indent="-514350">
              <a:buFont typeface="+mj-lt"/>
              <a:buAutoNum type="alphaLcParenR"/>
            </a:pPr>
            <a:r>
              <a:rPr lang="en-GB" sz="2000" dirty="0" smtClean="0"/>
              <a:t>High </a:t>
            </a:r>
            <a:r>
              <a:rPr lang="en-GB" sz="2000" dirty="0"/>
              <a:t>dose/</a:t>
            </a:r>
            <a:r>
              <a:rPr lang="en-GB" sz="2000" dirty="0" err="1"/>
              <a:t>myeloablative</a:t>
            </a:r>
            <a:r>
              <a:rPr lang="en-GB" sz="2000" dirty="0"/>
              <a:t> therapy</a:t>
            </a:r>
          </a:p>
          <a:p>
            <a:pPr marL="914400" lvl="1" indent="-514350">
              <a:buFont typeface="+mj-lt"/>
              <a:buAutoNum type="alphaLcParenR"/>
            </a:pPr>
            <a:endParaRPr lang="en-GB" sz="2000" dirty="0"/>
          </a:p>
          <a:p>
            <a:pPr marL="895350" indent="-442913">
              <a:buNone/>
            </a:pPr>
            <a:r>
              <a:rPr lang="en-GB" dirty="0"/>
              <a:t>Click on the answer that you think is correct:</a:t>
            </a:r>
          </a:p>
          <a:p>
            <a:pPr marL="895350" indent="-442913"/>
            <a:r>
              <a:rPr lang="en-GB" dirty="0">
                <a:hlinkClick r:id="" action="ppaction://customshow?id=17&amp;return=true"/>
              </a:rPr>
              <a:t>b, d, e</a:t>
            </a:r>
            <a:endParaRPr lang="en-GB" dirty="0"/>
          </a:p>
          <a:p>
            <a:pPr marL="895350" indent="-442913"/>
            <a:r>
              <a:rPr lang="en-GB" dirty="0">
                <a:hlinkClick r:id="" action="ppaction://customshow?id=22&amp;return=true"/>
              </a:rPr>
              <a:t>a, c, e</a:t>
            </a:r>
            <a:endParaRPr lang="en-GB" dirty="0"/>
          </a:p>
          <a:p>
            <a:pPr marL="895350" indent="-442913"/>
            <a:r>
              <a:rPr lang="en-GB" dirty="0">
                <a:hlinkClick r:id="" action="ppaction://customshow?id=17&amp;return=true"/>
              </a:rPr>
              <a:t>a, c, d</a:t>
            </a:r>
            <a:endParaRPr lang="en-GB" dirty="0"/>
          </a:p>
          <a:p>
            <a:endParaRPr lang="en-GB"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n-GB" dirty="0" err="1"/>
              <a:t>Gy</a:t>
            </a:r>
            <a:r>
              <a:rPr lang="en-GB" dirty="0"/>
              <a:t>, </a:t>
            </a:r>
            <a:r>
              <a:rPr lang="en-GB" dirty="0" smtClean="0"/>
              <a:t>Gray; HLA, human leukocyte antigen; TBI, total body irradiation; VOD</a:t>
            </a:r>
            <a:r>
              <a:rPr lang="en-GB" dirty="0"/>
              <a:t>, </a:t>
            </a:r>
            <a:r>
              <a:rPr lang="en-GB" dirty="0" err="1"/>
              <a:t>veno</a:t>
            </a:r>
            <a:r>
              <a:rPr lang="en-GB" dirty="0"/>
              <a:t>-occlusive </a:t>
            </a:r>
            <a:r>
              <a:rPr lang="en-GB" dirty="0" smtClean="0"/>
              <a:t>disease</a:t>
            </a:r>
            <a:endParaRPr lang="en-GB" dirty="0"/>
          </a:p>
        </p:txBody>
      </p:sp>
    </p:spTree>
    <p:custDataLst>
      <p:tags r:id="rId1"/>
    </p:custDataLst>
    <p:extLst>
      <p:ext uri="{BB962C8B-B14F-4D97-AF65-F5344CB8AC3E}">
        <p14:creationId xmlns:p14="http://schemas.microsoft.com/office/powerpoint/2010/main" val="244273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9" name="Content Placeholder 8"/>
          <p:cNvSpPr>
            <a:spLocks noGrp="1"/>
          </p:cNvSpPr>
          <p:nvPr>
            <p:ph idx="1"/>
          </p:nvPr>
        </p:nvSpPr>
        <p:spPr/>
        <p:txBody>
          <a:bodyPr/>
          <a:lstStyle/>
          <a:p>
            <a:pPr marL="452438" indent="-452438">
              <a:buFont typeface="+mj-lt"/>
              <a:buAutoNum type="arabicPeriod" startAt="6"/>
            </a:pPr>
            <a:r>
              <a:rPr lang="en-GB" dirty="0"/>
              <a:t>Which </a:t>
            </a:r>
            <a:r>
              <a:rPr lang="en-GB" b="1" dirty="0"/>
              <a:t>three </a:t>
            </a:r>
            <a:r>
              <a:rPr lang="en-GB" dirty="0"/>
              <a:t>of the following form part of the new EBMT severity grading criteria?</a:t>
            </a:r>
          </a:p>
          <a:p>
            <a:pPr marL="914400" lvl="1" indent="-514350">
              <a:buFont typeface="+mj-lt"/>
              <a:buAutoNum type="alphaLcParenR"/>
            </a:pPr>
            <a:r>
              <a:rPr lang="en-GB" sz="2000" dirty="0"/>
              <a:t>Time </a:t>
            </a:r>
            <a:r>
              <a:rPr lang="en-GB" sz="2000" dirty="0" smtClean="0"/>
              <a:t>post-HSCT</a:t>
            </a:r>
            <a:endParaRPr lang="en-GB" sz="2000" dirty="0"/>
          </a:p>
          <a:p>
            <a:pPr marL="914400" lvl="1" indent="-514350">
              <a:buFont typeface="+mj-lt"/>
              <a:buAutoNum type="alphaLcParenR"/>
            </a:pPr>
            <a:r>
              <a:rPr lang="en-GB" sz="2000" dirty="0"/>
              <a:t>Bilirubin</a:t>
            </a:r>
          </a:p>
          <a:p>
            <a:pPr marL="914400" lvl="1" indent="-514350">
              <a:buFont typeface="+mj-lt"/>
              <a:buAutoNum type="alphaLcParenR"/>
            </a:pPr>
            <a:r>
              <a:rPr lang="en-GB" sz="2000" dirty="0"/>
              <a:t>Renal function</a:t>
            </a:r>
          </a:p>
          <a:p>
            <a:pPr marL="914400" lvl="1" indent="-514350">
              <a:buFont typeface="+mj-lt"/>
              <a:buAutoNum type="alphaLcParenR"/>
            </a:pPr>
            <a:r>
              <a:rPr lang="en-GB" sz="2000" dirty="0"/>
              <a:t>Transaminase kinetics</a:t>
            </a:r>
          </a:p>
          <a:p>
            <a:pPr marL="914400" lvl="1" indent="-514350">
              <a:buFont typeface="+mj-lt"/>
              <a:buAutoNum type="alphaLcParenR"/>
            </a:pPr>
            <a:r>
              <a:rPr lang="en-GB" sz="2000" dirty="0"/>
              <a:t>Weight increase</a:t>
            </a:r>
          </a:p>
          <a:p>
            <a:pPr marL="400050" lvl="1" indent="0">
              <a:buNone/>
            </a:pPr>
            <a:endParaRPr lang="en-GB" sz="2000" dirty="0"/>
          </a:p>
          <a:p>
            <a:pPr marL="895350" indent="-442913">
              <a:buNone/>
            </a:pPr>
            <a:r>
              <a:rPr lang="en-GB" dirty="0"/>
              <a:t>Click on the answer that you think is correct</a:t>
            </a:r>
          </a:p>
          <a:p>
            <a:pPr marL="895350" indent="-442913"/>
            <a:r>
              <a:rPr lang="en-GB" dirty="0">
                <a:hlinkClick r:id="" action="ppaction://customshow?id=17&amp;return=true"/>
              </a:rPr>
              <a:t>b, c, d</a:t>
            </a:r>
            <a:endParaRPr lang="en-GB" dirty="0"/>
          </a:p>
          <a:p>
            <a:pPr marL="895350" indent="-442913"/>
            <a:r>
              <a:rPr lang="en-GB" dirty="0">
                <a:hlinkClick r:id="" action="ppaction://customshow?id=29&amp;return=true"/>
              </a:rPr>
              <a:t>b, c, e</a:t>
            </a:r>
            <a:endParaRPr lang="en-GB" dirty="0"/>
          </a:p>
          <a:p>
            <a:pPr marL="895350" indent="-442913"/>
            <a:r>
              <a:rPr lang="en-GB" dirty="0">
                <a:hlinkClick r:id="" action="ppaction://customshow?id=17&amp;return=true"/>
              </a:rPr>
              <a:t>a, b, c</a:t>
            </a:r>
            <a:endParaRPr lang="en-GB" dirty="0"/>
          </a:p>
          <a:p>
            <a:endParaRPr lang="en-GB"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n-GB" dirty="0"/>
              <a:t>EBMT, European Society for Blood and Marrow Transplantation; HSCT, haematopoietic stem cell </a:t>
            </a:r>
            <a:r>
              <a:rPr lang="en-GB" dirty="0" smtClean="0"/>
              <a:t>transplant</a:t>
            </a:r>
            <a:endParaRPr lang="en-GB" dirty="0"/>
          </a:p>
        </p:txBody>
      </p:sp>
    </p:spTree>
    <p:custDataLst>
      <p:tags r:id="rId1"/>
    </p:custDataLst>
    <p:extLst>
      <p:ext uri="{BB962C8B-B14F-4D97-AF65-F5344CB8AC3E}">
        <p14:creationId xmlns:p14="http://schemas.microsoft.com/office/powerpoint/2010/main" val="3056662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9" name="Content Placeholder 8"/>
          <p:cNvSpPr>
            <a:spLocks noGrp="1"/>
          </p:cNvSpPr>
          <p:nvPr>
            <p:ph idx="1"/>
          </p:nvPr>
        </p:nvSpPr>
        <p:spPr/>
        <p:txBody>
          <a:bodyPr/>
          <a:lstStyle/>
          <a:p>
            <a:pPr marL="452438" indent="-452438">
              <a:buFont typeface="+mj-lt"/>
              <a:buAutoNum type="arabicPeriod" startAt="7"/>
            </a:pPr>
            <a:r>
              <a:rPr lang="en-GB" dirty="0"/>
              <a:t>Which </a:t>
            </a:r>
            <a:r>
              <a:rPr lang="en-GB" b="1" dirty="0"/>
              <a:t>one </a:t>
            </a:r>
            <a:r>
              <a:rPr lang="en-GB" dirty="0"/>
              <a:t>of the following constitutes severe VOD as defined by the EBMT criteria?</a:t>
            </a:r>
          </a:p>
          <a:p>
            <a:pPr marL="914400" lvl="1" indent="-514350">
              <a:buFont typeface="+mj-lt"/>
              <a:buAutoNum type="alphaLcParenR"/>
            </a:pPr>
            <a:r>
              <a:rPr lang="en-GB" sz="2000" dirty="0"/>
              <a:t>Bilirubin 2 mg/</a:t>
            </a:r>
            <a:r>
              <a:rPr lang="en-GB" sz="2000" dirty="0" err="1"/>
              <a:t>dL</a:t>
            </a:r>
            <a:r>
              <a:rPr lang="en-GB" sz="2000" dirty="0"/>
              <a:t>, and within 6 days, a transaminase increase of 2 x normal</a:t>
            </a:r>
          </a:p>
          <a:p>
            <a:pPr marL="914400" lvl="1" indent="-514350">
              <a:buFont typeface="+mj-lt"/>
              <a:buAutoNum type="alphaLcParenR"/>
            </a:pPr>
            <a:r>
              <a:rPr lang="en-GB" sz="2000" dirty="0"/>
              <a:t>Bilirubin 6 mg/</a:t>
            </a:r>
            <a:r>
              <a:rPr lang="en-GB" sz="2000" dirty="0" err="1"/>
              <a:t>dL</a:t>
            </a:r>
            <a:r>
              <a:rPr lang="en-GB" sz="2000" dirty="0"/>
              <a:t>, and within 4 days, a weight increase of 7%</a:t>
            </a:r>
          </a:p>
          <a:p>
            <a:pPr marL="914400" lvl="1" indent="-514350">
              <a:buFont typeface="+mj-lt"/>
              <a:buAutoNum type="alphaLcParenR"/>
            </a:pPr>
            <a:r>
              <a:rPr lang="en-GB" sz="2000" dirty="0"/>
              <a:t>Painful hepatomegaly, and within 8 days, ascites and a weight increase of 4%, </a:t>
            </a:r>
            <a:br>
              <a:rPr lang="en-GB" sz="2000" dirty="0"/>
            </a:br>
            <a:r>
              <a:rPr lang="en-GB" sz="2000" dirty="0"/>
              <a:t>plus two risk factors</a:t>
            </a:r>
          </a:p>
          <a:p>
            <a:pPr marL="914400" lvl="1" indent="-514350">
              <a:buFont typeface="+mj-lt"/>
              <a:buAutoNum type="alphaLcParenR"/>
            </a:pPr>
            <a:r>
              <a:rPr lang="en-GB" sz="2000" dirty="0"/>
              <a:t>Signs of multi-organ dysfunction</a:t>
            </a:r>
          </a:p>
          <a:p>
            <a:pPr marL="400050" lvl="1" indent="0">
              <a:buNone/>
            </a:pPr>
            <a:endParaRPr lang="en-GB" sz="2000" dirty="0"/>
          </a:p>
          <a:p>
            <a:pPr marL="895350" indent="-442913">
              <a:buNone/>
            </a:pPr>
            <a:r>
              <a:rPr lang="en-GB" dirty="0"/>
              <a:t>Click on the answer that you think is correct</a:t>
            </a:r>
          </a:p>
          <a:p>
            <a:pPr marL="895350" indent="-442913"/>
            <a:r>
              <a:rPr lang="en-GB" dirty="0">
                <a:hlinkClick r:id="" action="ppaction://customshow?id=17&amp;return=true"/>
              </a:rPr>
              <a:t>a</a:t>
            </a:r>
            <a:endParaRPr lang="en-GB" dirty="0"/>
          </a:p>
          <a:p>
            <a:pPr marL="895350" indent="-442913"/>
            <a:r>
              <a:rPr lang="en-GB" dirty="0">
                <a:hlinkClick r:id="" action="ppaction://customshow?id=30&amp;return=true"/>
              </a:rPr>
              <a:t>b</a:t>
            </a:r>
            <a:endParaRPr lang="en-GB" dirty="0"/>
          </a:p>
          <a:p>
            <a:pPr marL="895350" indent="-442913"/>
            <a:r>
              <a:rPr lang="en-GB" dirty="0">
                <a:hlinkClick r:id="" action="ppaction://customshow?id=17&amp;return=true"/>
              </a:rPr>
              <a:t>c</a:t>
            </a:r>
          </a:p>
          <a:p>
            <a:pPr marL="895350" indent="-442913"/>
            <a:r>
              <a:rPr lang="en-GB" dirty="0">
                <a:hlinkClick r:id="" action="ppaction://customshow?id=17&amp;return=true"/>
              </a:rPr>
              <a:t>d</a:t>
            </a:r>
            <a:endParaRPr lang="en-GB" dirty="0"/>
          </a:p>
          <a:p>
            <a:endParaRPr lang="en-GB"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n-GB" dirty="0"/>
              <a:t>EBMT, European Society for Blood and Marrow Transplantation; </a:t>
            </a:r>
            <a:r>
              <a:rPr lang="en-GB" dirty="0" smtClean="0"/>
              <a:t>VOD</a:t>
            </a:r>
            <a:r>
              <a:rPr lang="en-GB" dirty="0"/>
              <a:t>, </a:t>
            </a:r>
            <a:r>
              <a:rPr lang="en-GB" dirty="0" err="1"/>
              <a:t>veno</a:t>
            </a:r>
            <a:r>
              <a:rPr lang="en-GB" dirty="0"/>
              <a:t>-occlusive </a:t>
            </a:r>
            <a:r>
              <a:rPr lang="en-GB" dirty="0" smtClean="0"/>
              <a:t>disease</a:t>
            </a:r>
            <a:endParaRPr lang="en-GB" dirty="0"/>
          </a:p>
        </p:txBody>
      </p:sp>
    </p:spTree>
    <p:custDataLst>
      <p:tags r:id="rId1"/>
    </p:custDataLst>
    <p:extLst>
      <p:ext uri="{BB962C8B-B14F-4D97-AF65-F5344CB8AC3E}">
        <p14:creationId xmlns:p14="http://schemas.microsoft.com/office/powerpoint/2010/main" val="15860551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9" name="Content Placeholder 8"/>
          <p:cNvSpPr>
            <a:spLocks noGrp="1"/>
          </p:cNvSpPr>
          <p:nvPr>
            <p:ph idx="1"/>
          </p:nvPr>
        </p:nvSpPr>
        <p:spPr/>
        <p:txBody>
          <a:bodyPr/>
          <a:lstStyle/>
          <a:p>
            <a:pPr marL="452438" indent="-452438">
              <a:buFont typeface="+mj-lt"/>
              <a:buAutoNum type="arabicPeriod" startAt="8"/>
            </a:pPr>
            <a:r>
              <a:rPr lang="en-GB" dirty="0"/>
              <a:t>Which </a:t>
            </a:r>
            <a:r>
              <a:rPr lang="en-GB" b="1" dirty="0"/>
              <a:t>two</a:t>
            </a:r>
            <a:r>
              <a:rPr lang="en-GB" dirty="0"/>
              <a:t> of the following criteria are used to define renal failure?</a:t>
            </a:r>
          </a:p>
          <a:p>
            <a:pPr marL="914400" lvl="1" indent="-514350">
              <a:buFont typeface="+mj-lt"/>
              <a:buAutoNum type="alphaLcParenR"/>
            </a:pPr>
            <a:r>
              <a:rPr lang="en-GB" sz="2000" dirty="0"/>
              <a:t>Dialysis</a:t>
            </a:r>
          </a:p>
          <a:p>
            <a:pPr marL="914400" lvl="1" indent="-514350">
              <a:buFont typeface="+mj-lt"/>
              <a:buAutoNum type="alphaLcParenR"/>
            </a:pPr>
            <a:r>
              <a:rPr lang="en-GB" sz="2000" dirty="0"/>
              <a:t>Creatinine clearance ≤40% level at HSCT</a:t>
            </a:r>
          </a:p>
          <a:p>
            <a:pPr marL="914400" lvl="1" indent="-514350">
              <a:buFont typeface="+mj-lt"/>
              <a:buAutoNum type="alphaLcParenR"/>
            </a:pPr>
            <a:r>
              <a:rPr lang="en-GB" sz="2000" dirty="0"/>
              <a:t>Oedema of the legs, ankles and feet</a:t>
            </a:r>
          </a:p>
          <a:p>
            <a:pPr marL="914400" lvl="1" indent="-514350">
              <a:buFont typeface="+mj-lt"/>
              <a:buAutoNum type="alphaLcParenR"/>
            </a:pPr>
            <a:r>
              <a:rPr lang="en-GB" sz="2000" dirty="0" err="1"/>
              <a:t>Creatinaemia</a:t>
            </a:r>
            <a:r>
              <a:rPr lang="en-GB" sz="2000" dirty="0"/>
              <a:t> ≥2 times the baseline at HSCT</a:t>
            </a:r>
          </a:p>
          <a:p>
            <a:pPr marL="914400" lvl="1" indent="-514350">
              <a:buFont typeface="+mj-lt"/>
              <a:buAutoNum type="alphaLcParenR"/>
            </a:pPr>
            <a:endParaRPr lang="en-GB" sz="2000" dirty="0"/>
          </a:p>
          <a:p>
            <a:pPr marL="895350" indent="-442913">
              <a:buNone/>
            </a:pPr>
            <a:r>
              <a:rPr lang="en-GB" dirty="0"/>
              <a:t>Click on the answer that you think is correct</a:t>
            </a:r>
          </a:p>
          <a:p>
            <a:pPr marL="895350" indent="-442913"/>
            <a:r>
              <a:rPr lang="en-GB" dirty="0">
                <a:hlinkClick r:id="" action="ppaction://customshow?id=17&amp;return=true"/>
              </a:rPr>
              <a:t>a and b</a:t>
            </a:r>
            <a:endParaRPr lang="en-GB" dirty="0"/>
          </a:p>
          <a:p>
            <a:pPr marL="895350" indent="-442913"/>
            <a:r>
              <a:rPr lang="en-GB" dirty="0">
                <a:hlinkClick r:id="" action="ppaction://customshow?id=24&amp;return=true"/>
              </a:rPr>
              <a:t>a and d</a:t>
            </a:r>
            <a:endParaRPr lang="en-GB" dirty="0"/>
          </a:p>
          <a:p>
            <a:pPr marL="895350" indent="-442913"/>
            <a:r>
              <a:rPr lang="en-GB" dirty="0">
                <a:hlinkClick r:id="" action="ppaction://customshow?id=17&amp;return=true"/>
              </a:rPr>
              <a:t>b and c</a:t>
            </a:r>
            <a:endParaRPr lang="en-GB" dirty="0"/>
          </a:p>
          <a:p>
            <a:endParaRPr lang="en-GB"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n-GB" dirty="0" smtClean="0"/>
              <a:t>HSCT</a:t>
            </a:r>
            <a:r>
              <a:rPr lang="en-GB" dirty="0"/>
              <a:t>, haematopoietic stem cell </a:t>
            </a:r>
            <a:r>
              <a:rPr lang="en-GB" dirty="0" smtClean="0"/>
              <a:t>transplant</a:t>
            </a:r>
            <a:endParaRPr lang="en-GB" dirty="0"/>
          </a:p>
        </p:txBody>
      </p:sp>
    </p:spTree>
    <p:custDataLst>
      <p:tags r:id="rId1"/>
    </p:custDataLst>
    <p:extLst>
      <p:ext uri="{BB962C8B-B14F-4D97-AF65-F5344CB8AC3E}">
        <p14:creationId xmlns:p14="http://schemas.microsoft.com/office/powerpoint/2010/main" val="6473919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Self-assessment questions</a:t>
            </a:r>
            <a:endParaRPr lang="en-GB" dirty="0"/>
          </a:p>
        </p:txBody>
      </p:sp>
      <p:sp>
        <p:nvSpPr>
          <p:cNvPr id="13" name="Content Placeholder 12"/>
          <p:cNvSpPr>
            <a:spLocks noGrp="1"/>
          </p:cNvSpPr>
          <p:nvPr>
            <p:ph idx="1"/>
          </p:nvPr>
        </p:nvSpPr>
        <p:spPr/>
        <p:txBody>
          <a:bodyPr/>
          <a:lstStyle/>
          <a:p>
            <a:pPr marL="514350" indent="-514350">
              <a:buFont typeface="+mj-lt"/>
              <a:buAutoNum type="arabicPeriod" startAt="9"/>
            </a:pPr>
            <a:r>
              <a:rPr lang="en-GB" dirty="0"/>
              <a:t>Using the details from the abbreviated case study below, grade the severity of VOD using the EBMT criteria:</a:t>
            </a:r>
          </a:p>
          <a:p>
            <a:pPr marL="514350" indent="-514350">
              <a:buFont typeface="+mj-lt"/>
              <a:buAutoNum type="arabicPeriod" startAt="9"/>
            </a:pPr>
            <a:endParaRPr lang="en-GB" dirty="0"/>
          </a:p>
          <a:p>
            <a:pPr marL="514350" indent="-514350">
              <a:buFont typeface="+mj-lt"/>
              <a:buAutoNum type="arabicPeriod" startAt="9"/>
            </a:pPr>
            <a:endParaRPr lang="en-GB" dirty="0"/>
          </a:p>
          <a:p>
            <a:pPr marL="0" indent="0">
              <a:buNone/>
            </a:pPr>
            <a:endParaRPr lang="en-GB" dirty="0"/>
          </a:p>
          <a:p>
            <a:pPr marL="400050" lvl="1" indent="0">
              <a:buNone/>
            </a:pPr>
            <a:endParaRPr lang="en-GB" sz="2000" dirty="0"/>
          </a:p>
          <a:p>
            <a:pPr marL="400050" lvl="1" indent="0">
              <a:buNone/>
            </a:pPr>
            <a:endParaRPr lang="en-GB" sz="2000" dirty="0"/>
          </a:p>
          <a:p>
            <a:pPr marL="400050" lvl="1" indent="0">
              <a:buNone/>
            </a:pPr>
            <a:endParaRPr lang="en-GB" sz="2000" dirty="0"/>
          </a:p>
          <a:p>
            <a:pPr marL="914400" lvl="1" indent="-514350">
              <a:buFont typeface="+mj-lt"/>
              <a:buAutoNum type="alphaLcParenR"/>
            </a:pPr>
            <a:r>
              <a:rPr lang="en-GB" sz="2000" dirty="0">
                <a:hlinkClick r:id="" action="ppaction://customshow?id=17&amp;return=true"/>
              </a:rPr>
              <a:t>Mild VOD</a:t>
            </a:r>
            <a:endParaRPr lang="en-GB" sz="2000" dirty="0"/>
          </a:p>
          <a:p>
            <a:pPr marL="914400" lvl="1" indent="-514350">
              <a:buFont typeface="+mj-lt"/>
              <a:buAutoNum type="alphaLcParenR"/>
            </a:pPr>
            <a:r>
              <a:rPr lang="en-GB" sz="2000" dirty="0">
                <a:hlinkClick r:id="" action="ppaction://customshow?id=17&amp;return=true"/>
              </a:rPr>
              <a:t>Moderate VOD</a:t>
            </a:r>
            <a:endParaRPr lang="en-GB" sz="2000" dirty="0"/>
          </a:p>
          <a:p>
            <a:pPr marL="914400" lvl="1" indent="-514350">
              <a:buFont typeface="+mj-lt"/>
              <a:buAutoNum type="alphaLcParenR"/>
            </a:pPr>
            <a:r>
              <a:rPr lang="en-GB" sz="2000" dirty="0">
                <a:hlinkClick r:id="" action="ppaction://customshow?id=25&amp;return=true"/>
              </a:rPr>
              <a:t>Severe VOD</a:t>
            </a:r>
            <a:endParaRPr lang="en-GB" sz="2000" dirty="0"/>
          </a:p>
          <a:p>
            <a:pPr marL="914400" lvl="1" indent="-514350">
              <a:buFont typeface="+mj-lt"/>
              <a:buAutoNum type="alphaLcParenR"/>
            </a:pPr>
            <a:r>
              <a:rPr lang="en-GB" sz="2000" dirty="0">
                <a:hlinkClick r:id="" action="ppaction://customshow?id=17&amp;return=true"/>
              </a:rPr>
              <a:t>Very severe VOD</a:t>
            </a:r>
            <a:endParaRPr lang="en-GB" sz="2000" dirty="0"/>
          </a:p>
          <a:p>
            <a:endParaRPr lang="en-GB" dirty="0"/>
          </a:p>
        </p:txBody>
      </p:sp>
      <p:sp>
        <p:nvSpPr>
          <p:cNvPr id="14" name="Text Placeholder 13"/>
          <p:cNvSpPr>
            <a:spLocks noGrp="1"/>
          </p:cNvSpPr>
          <p:nvPr>
            <p:ph type="body" sz="quarter" idx="10"/>
          </p:nvPr>
        </p:nvSpPr>
        <p:spPr/>
        <p:txBody>
          <a:bodyPr/>
          <a:lstStyle/>
          <a:p>
            <a:endParaRPr lang="en-GB"/>
          </a:p>
        </p:txBody>
      </p:sp>
      <p:sp>
        <p:nvSpPr>
          <p:cNvPr id="10" name="Text Placeholder 9"/>
          <p:cNvSpPr>
            <a:spLocks noGrp="1"/>
          </p:cNvSpPr>
          <p:nvPr>
            <p:ph type="body" sz="quarter" idx="11"/>
          </p:nvPr>
        </p:nvSpPr>
        <p:spPr/>
        <p:txBody>
          <a:bodyPr/>
          <a:lstStyle/>
          <a:p>
            <a:r>
              <a:rPr lang="en-GB" dirty="0" smtClean="0"/>
              <a:t>AML, acute myeloid leukaemia; </a:t>
            </a:r>
            <a:r>
              <a:rPr lang="en-GB" dirty="0"/>
              <a:t>EBMT, European Society for Blood and Marrow </a:t>
            </a:r>
            <a:r>
              <a:rPr lang="en-GB" dirty="0" smtClean="0"/>
              <a:t>Transplantation; HSCT, haematopoietic stem cell transplantation; HLA, human leukocyte antigen; RIC, reduced intensity conditioning; VOD</a:t>
            </a:r>
            <a:r>
              <a:rPr lang="en-GB" dirty="0"/>
              <a:t>, </a:t>
            </a:r>
            <a:r>
              <a:rPr lang="en-GB" dirty="0" err="1"/>
              <a:t>veno</a:t>
            </a:r>
            <a:r>
              <a:rPr lang="en-GB" dirty="0"/>
              <a:t>-occlusive </a:t>
            </a:r>
            <a:r>
              <a:rPr lang="en-GB" dirty="0" smtClean="0"/>
              <a:t>disease </a:t>
            </a:r>
            <a:endParaRPr lang="en-GB" dirty="0"/>
          </a:p>
        </p:txBody>
      </p:sp>
      <p:sp>
        <p:nvSpPr>
          <p:cNvPr id="3" name="Rectangle 2"/>
          <p:cNvSpPr/>
          <p:nvPr/>
        </p:nvSpPr>
        <p:spPr>
          <a:xfrm>
            <a:off x="1322772" y="2240400"/>
            <a:ext cx="4048218" cy="1477328"/>
          </a:xfrm>
          <a:prstGeom prst="rect">
            <a:avLst/>
          </a:prstGeom>
          <a:ln w="28575">
            <a:solidFill>
              <a:schemeClr val="accent1"/>
            </a:solidFill>
          </a:ln>
        </p:spPr>
        <p:txBody>
          <a:bodyPr wrap="square">
            <a:spAutoFit/>
          </a:bodyPr>
          <a:lstStyle/>
          <a:p>
            <a:pPr marL="444500" indent="-355600">
              <a:buFont typeface="Arial" panose="020B0604020202020204" pitchFamily="34" charset="0"/>
              <a:buChar char="•"/>
            </a:pPr>
            <a:r>
              <a:rPr lang="en-GB" dirty="0">
                <a:latin typeface="Arial" pitchFamily="34" charset="0"/>
                <a:cs typeface="Arial" pitchFamily="34" charset="0"/>
              </a:rPr>
              <a:t>Male, 58 years old</a:t>
            </a:r>
          </a:p>
          <a:p>
            <a:pPr marL="444500" indent="-355600">
              <a:buFont typeface="Arial" panose="020B0604020202020204" pitchFamily="34" charset="0"/>
              <a:buChar char="•"/>
            </a:pPr>
            <a:r>
              <a:rPr lang="en-GB" dirty="0">
                <a:latin typeface="Arial" pitchFamily="34" charset="0"/>
                <a:cs typeface="Arial" pitchFamily="34" charset="0"/>
              </a:rPr>
              <a:t>Secondary AML </a:t>
            </a:r>
          </a:p>
          <a:p>
            <a:pPr marL="444500" indent="-355600">
              <a:buFont typeface="Arial" panose="020B0604020202020204" pitchFamily="34" charset="0"/>
              <a:buChar char="•"/>
            </a:pPr>
            <a:r>
              <a:rPr lang="en-GB" dirty="0">
                <a:latin typeface="Arial" pitchFamily="34" charset="0"/>
                <a:cs typeface="Arial" pitchFamily="34" charset="0"/>
              </a:rPr>
              <a:t>RIC</a:t>
            </a:r>
          </a:p>
          <a:p>
            <a:pPr marL="444500" indent="-355600">
              <a:buFont typeface="Arial" panose="020B0604020202020204" pitchFamily="34" charset="0"/>
              <a:buChar char="•"/>
            </a:pPr>
            <a:r>
              <a:rPr lang="en-GB" dirty="0">
                <a:latin typeface="Arial" pitchFamily="34" charset="0"/>
                <a:cs typeface="Arial" pitchFamily="34" charset="0"/>
              </a:rPr>
              <a:t>HLA-matched (10/10) unrelated donor </a:t>
            </a:r>
            <a:r>
              <a:rPr lang="en-GB" dirty="0" smtClean="0">
                <a:latin typeface="Arial" pitchFamily="34" charset="0"/>
                <a:cs typeface="Arial" pitchFamily="34" charset="0"/>
              </a:rPr>
              <a:t>HSCT</a:t>
            </a:r>
            <a:endParaRPr lang="en-GB" dirty="0">
              <a:latin typeface="Arial" pitchFamily="34" charset="0"/>
              <a:cs typeface="Arial" pitchFamily="34" charset="0"/>
            </a:endParaRPr>
          </a:p>
        </p:txBody>
      </p:sp>
      <p:sp>
        <p:nvSpPr>
          <p:cNvPr id="5" name="Rectangle 4"/>
          <p:cNvSpPr/>
          <p:nvPr/>
        </p:nvSpPr>
        <p:spPr>
          <a:xfrm>
            <a:off x="5628443" y="2240400"/>
            <a:ext cx="5104660" cy="1477328"/>
          </a:xfrm>
          <a:prstGeom prst="rect">
            <a:avLst/>
          </a:prstGeom>
          <a:ln w="28575">
            <a:solidFill>
              <a:schemeClr val="accent1"/>
            </a:solidFill>
          </a:ln>
        </p:spPr>
        <p:txBody>
          <a:bodyPr wrap="square">
            <a:spAutoFit/>
          </a:bodyPr>
          <a:lstStyle/>
          <a:p>
            <a:pPr marL="444500" indent="-355600"/>
            <a:r>
              <a:rPr lang="en-GB" b="1" dirty="0">
                <a:latin typeface="Arial" pitchFamily="34" charset="0"/>
                <a:cs typeface="Arial" pitchFamily="34" charset="0"/>
              </a:rPr>
              <a:t>Day 6 </a:t>
            </a:r>
            <a:r>
              <a:rPr lang="en-GB" b="1" dirty="0" smtClean="0">
                <a:latin typeface="Arial" pitchFamily="34" charset="0"/>
                <a:cs typeface="Arial" pitchFamily="34" charset="0"/>
              </a:rPr>
              <a:t>post-HSCT</a:t>
            </a:r>
            <a:r>
              <a:rPr lang="en-GB" b="1" dirty="0">
                <a:latin typeface="Arial" pitchFamily="34" charset="0"/>
                <a:cs typeface="Arial" pitchFamily="34" charset="0"/>
              </a:rPr>
              <a:t>: </a:t>
            </a:r>
          </a:p>
          <a:p>
            <a:pPr marL="444500" indent="-355600">
              <a:buFont typeface="Arial" panose="020B0604020202020204" pitchFamily="34" charset="0"/>
              <a:buChar char="•"/>
            </a:pPr>
            <a:r>
              <a:rPr lang="de-AT" dirty="0">
                <a:latin typeface="Arial" pitchFamily="34" charset="0"/>
                <a:cs typeface="Arial" pitchFamily="34" charset="0"/>
              </a:rPr>
              <a:t>Bilirubin level: 2.29 mg/dL</a:t>
            </a:r>
            <a:endParaRPr lang="en-GB" dirty="0">
              <a:latin typeface="Arial" pitchFamily="34" charset="0"/>
              <a:cs typeface="Arial" pitchFamily="34" charset="0"/>
            </a:endParaRPr>
          </a:p>
          <a:p>
            <a:pPr marL="444500" indent="-355600">
              <a:buFont typeface="Arial" panose="020B0604020202020204" pitchFamily="34" charset="0"/>
              <a:buChar char="•"/>
            </a:pPr>
            <a:r>
              <a:rPr lang="en-GB" dirty="0">
                <a:latin typeface="Arial" pitchFamily="34" charset="0"/>
                <a:cs typeface="Arial" pitchFamily="34" charset="0"/>
              </a:rPr>
              <a:t>Bilirubin kinetics: increased &gt;200%/48 h</a:t>
            </a:r>
          </a:p>
          <a:p>
            <a:pPr marL="444500" indent="-355600">
              <a:buFont typeface="Arial" panose="020B0604020202020204" pitchFamily="34" charset="0"/>
              <a:buChar char="•"/>
            </a:pPr>
            <a:r>
              <a:rPr lang="en-GB" dirty="0">
                <a:latin typeface="Arial" pitchFamily="34" charset="0"/>
                <a:cs typeface="Arial" pitchFamily="34" charset="0"/>
              </a:rPr>
              <a:t>Weight gain: increased &gt;5%</a:t>
            </a:r>
          </a:p>
          <a:p>
            <a:pPr marL="444500" indent="-355600">
              <a:buFont typeface="Arial" panose="020B0604020202020204" pitchFamily="34" charset="0"/>
              <a:buChar char="•"/>
            </a:pPr>
            <a:r>
              <a:rPr lang="en-GB" dirty="0">
                <a:latin typeface="Arial" pitchFamily="34" charset="0"/>
                <a:cs typeface="Arial" pitchFamily="34" charset="0"/>
              </a:rPr>
              <a:t>Renal function: &lt;1.2x compared with Day 0</a:t>
            </a:r>
          </a:p>
        </p:txBody>
      </p:sp>
    </p:spTree>
    <p:custDataLst>
      <p:tags r:id="rId1"/>
    </p:custDataLst>
    <p:extLst>
      <p:ext uri="{BB962C8B-B14F-4D97-AF65-F5344CB8AC3E}">
        <p14:creationId xmlns:p14="http://schemas.microsoft.com/office/powerpoint/2010/main" val="41846688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presentation of VOD</a:t>
            </a:r>
          </a:p>
        </p:txBody>
      </p:sp>
      <p:sp>
        <p:nvSpPr>
          <p:cNvPr id="3" name="Text Placeholder 2"/>
          <p:cNvSpPr>
            <a:spLocks noGrp="1"/>
          </p:cNvSpPr>
          <p:nvPr>
            <p:ph type="body" sz="quarter" idx="10"/>
          </p:nvPr>
        </p:nvSpPr>
        <p:spPr/>
        <p:txBody>
          <a:bodyPr/>
          <a:lstStyle/>
          <a:p>
            <a:r>
              <a:rPr lang="en-GB" dirty="0" smtClean="0"/>
              <a:t>Carreras </a:t>
            </a:r>
            <a:r>
              <a:rPr lang="en-GB" dirty="0"/>
              <a:t>E. Early complications after HSCT. In: </a:t>
            </a:r>
            <a:r>
              <a:rPr lang="en-GB" dirty="0" err="1"/>
              <a:t>Apperley</a:t>
            </a:r>
            <a:r>
              <a:rPr lang="en-GB" dirty="0"/>
              <a:t> J, Carreras E, </a:t>
            </a:r>
            <a:r>
              <a:rPr lang="en-GB" dirty="0" err="1" smtClean="0"/>
              <a:t>Gluckman</a:t>
            </a:r>
            <a:r>
              <a:rPr lang="en-GB" dirty="0" smtClean="0"/>
              <a:t>, </a:t>
            </a:r>
            <a:r>
              <a:rPr lang="en-GB" dirty="0"/>
              <a:t>E </a:t>
            </a:r>
            <a:r>
              <a:rPr lang="en-GB" dirty="0" err="1"/>
              <a:t>Masszi</a:t>
            </a:r>
            <a:r>
              <a:rPr lang="en-GB" dirty="0"/>
              <a:t> T eds. </a:t>
            </a:r>
            <a:r>
              <a:rPr lang="en-GB" i="1" dirty="0"/>
              <a:t>ESH-EBMT Handbook on Haematopoietic Stem Cell Transplantation</a:t>
            </a:r>
            <a:r>
              <a:rPr lang="en-GB" dirty="0"/>
              <a:t>. Genova: Forum Service </a:t>
            </a:r>
            <a:r>
              <a:rPr lang="en-GB" dirty="0" err="1"/>
              <a:t>Editore</a:t>
            </a:r>
            <a:r>
              <a:rPr lang="en-GB" dirty="0"/>
              <a:t>, </a:t>
            </a:r>
            <a:r>
              <a:rPr lang="en-GB" dirty="0" smtClean="0"/>
              <a:t>2012;176–95</a:t>
            </a:r>
            <a:endParaRPr lang="en-GB" dirty="0"/>
          </a:p>
        </p:txBody>
      </p:sp>
      <p:sp>
        <p:nvSpPr>
          <p:cNvPr id="5" name="Text Placeholder 4"/>
          <p:cNvSpPr>
            <a:spLocks noGrp="1"/>
          </p:cNvSpPr>
          <p:nvPr>
            <p:ph type="body" sz="quarter" idx="11"/>
          </p:nvPr>
        </p:nvSpPr>
        <p:spPr/>
        <p:txBody>
          <a:bodyPr/>
          <a:lstStyle/>
          <a:p>
            <a:r>
              <a:rPr lang="en-GB" dirty="0"/>
              <a:t>VOD, </a:t>
            </a:r>
            <a:r>
              <a:rPr lang="en-GB" dirty="0" err="1"/>
              <a:t>veno</a:t>
            </a:r>
            <a:r>
              <a:rPr lang="en-GB" dirty="0"/>
              <a:t>-occlusive </a:t>
            </a:r>
            <a:r>
              <a:rPr lang="en-GB" dirty="0" smtClean="0"/>
              <a:t>disease</a:t>
            </a:r>
            <a:endParaRPr lang="en-GB" dirty="0"/>
          </a:p>
        </p:txBody>
      </p:sp>
      <p:sp>
        <p:nvSpPr>
          <p:cNvPr id="8" name="Rectangle: Rounded Corners 7"/>
          <p:cNvSpPr/>
          <p:nvPr/>
        </p:nvSpPr>
        <p:spPr>
          <a:xfrm>
            <a:off x="1209531" y="2750125"/>
            <a:ext cx="9772939" cy="1357750"/>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lvl="0" indent="-342900">
              <a:buFont typeface="Arial" panose="020B0604020202020204" pitchFamily="34" charset="0"/>
              <a:buChar char="•"/>
              <a:defRPr/>
            </a:pPr>
            <a:r>
              <a:rPr lang="en-GB" sz="2400" dirty="0">
                <a:solidFill>
                  <a:schemeClr val="tx1"/>
                </a:solidFill>
                <a:latin typeface="Arial" panose="020B0604020202020204" pitchFamily="34" charset="0"/>
                <a:cs typeface="Arial" panose="020B0604020202020204" pitchFamily="34" charset="0"/>
              </a:rPr>
              <a:t>Weight gain is not attributable to excessive fluid </a:t>
            </a:r>
            <a:r>
              <a:rPr lang="en-GB" sz="2400" dirty="0" smtClean="0">
                <a:solidFill>
                  <a:schemeClr val="tx1"/>
                </a:solidFill>
                <a:latin typeface="Arial" panose="020B0604020202020204" pitchFamily="34" charset="0"/>
                <a:cs typeface="Arial" panose="020B0604020202020204" pitchFamily="34" charset="0"/>
              </a:rPr>
              <a:t>administration</a:t>
            </a:r>
          </a:p>
          <a:p>
            <a:pPr marL="342900" lvl="0" indent="-342900">
              <a:buFont typeface="Arial" panose="020B0604020202020204" pitchFamily="34" charset="0"/>
              <a:buChar char="•"/>
              <a:defRPr/>
            </a:pPr>
            <a:endParaRPr lang="en-GB" sz="2400" dirty="0">
              <a:solidFill>
                <a:schemeClr val="tx1"/>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defRPr/>
            </a:pPr>
            <a:r>
              <a:rPr lang="en-GB" sz="2400" dirty="0">
                <a:solidFill>
                  <a:schemeClr val="tx1"/>
                </a:solidFill>
                <a:latin typeface="Arial" panose="020B0604020202020204" pitchFamily="34" charset="0"/>
                <a:cs typeface="Arial" panose="020B0604020202020204" pitchFamily="34" charset="0"/>
              </a:rPr>
              <a:t>Jaundice presents in almost 100% of </a:t>
            </a:r>
            <a:r>
              <a:rPr lang="en-GB" sz="2400" dirty="0" smtClean="0">
                <a:solidFill>
                  <a:schemeClr val="tx1"/>
                </a:solidFill>
                <a:latin typeface="Arial" panose="020B0604020202020204" pitchFamily="34" charset="0"/>
                <a:cs typeface="Arial" panose="020B0604020202020204" pitchFamily="34" charset="0"/>
              </a:rPr>
              <a:t>cases in adults</a:t>
            </a:r>
            <a:endParaRPr lang="en-GB"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3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presentation of VOD</a:t>
            </a:r>
          </a:p>
        </p:txBody>
      </p:sp>
      <p:sp>
        <p:nvSpPr>
          <p:cNvPr id="6" name="Text Placeholder 5"/>
          <p:cNvSpPr>
            <a:spLocks noGrp="1"/>
          </p:cNvSpPr>
          <p:nvPr>
            <p:ph type="body" sz="quarter" idx="10"/>
          </p:nvPr>
        </p:nvSpPr>
        <p:spPr/>
        <p:txBody>
          <a:bodyPr/>
          <a:lstStyle/>
          <a:p>
            <a:r>
              <a:rPr lang="en-GB" dirty="0" smtClean="0"/>
              <a:t>Carreras </a:t>
            </a:r>
            <a:r>
              <a:rPr lang="en-GB" dirty="0"/>
              <a:t>E. Early complications after HSCT. In: </a:t>
            </a:r>
            <a:r>
              <a:rPr lang="en-GB" dirty="0" err="1"/>
              <a:t>Apperley</a:t>
            </a:r>
            <a:r>
              <a:rPr lang="en-GB" dirty="0"/>
              <a:t> J, Carreras E, </a:t>
            </a:r>
            <a:r>
              <a:rPr lang="en-GB" dirty="0" err="1"/>
              <a:t>Gluckman</a:t>
            </a:r>
            <a:r>
              <a:rPr lang="en-GB" dirty="0"/>
              <a:t> </a:t>
            </a:r>
            <a:r>
              <a:rPr lang="en-GB" dirty="0" smtClean="0"/>
              <a:t>E, </a:t>
            </a:r>
            <a:r>
              <a:rPr lang="en-GB" dirty="0" err="1" smtClean="0"/>
              <a:t>Masszi</a:t>
            </a:r>
            <a:r>
              <a:rPr lang="en-GB" dirty="0" smtClean="0"/>
              <a:t> </a:t>
            </a:r>
            <a:r>
              <a:rPr lang="en-GB" dirty="0"/>
              <a:t>T eds. </a:t>
            </a:r>
            <a:r>
              <a:rPr lang="en-GB" i="1" dirty="0"/>
              <a:t>ESH-EBMT Handbook on Haematopoietic Stem Cell Transplantation</a:t>
            </a:r>
            <a:r>
              <a:rPr lang="en-GB" dirty="0"/>
              <a:t>. Genova: Forum Service </a:t>
            </a:r>
            <a:r>
              <a:rPr lang="en-GB" dirty="0" err="1"/>
              <a:t>Editore</a:t>
            </a:r>
            <a:r>
              <a:rPr lang="en-GB" dirty="0"/>
              <a:t>, </a:t>
            </a:r>
            <a:r>
              <a:rPr lang="en-GB" dirty="0" smtClean="0"/>
              <a:t>2012;176–95</a:t>
            </a:r>
            <a:endParaRPr lang="en-GB" dirty="0"/>
          </a:p>
        </p:txBody>
      </p:sp>
      <p:sp>
        <p:nvSpPr>
          <p:cNvPr id="9" name="Text Placeholder 8"/>
          <p:cNvSpPr>
            <a:spLocks noGrp="1"/>
          </p:cNvSpPr>
          <p:nvPr>
            <p:ph type="body" sz="quarter" idx="11"/>
          </p:nvPr>
        </p:nvSpPr>
        <p:spPr/>
        <p:txBody>
          <a:bodyPr/>
          <a:lstStyle/>
          <a:p>
            <a:r>
              <a:rPr lang="en-GB" dirty="0"/>
              <a:t>MOF, multi-organ failure; VOD, </a:t>
            </a:r>
            <a:r>
              <a:rPr lang="en-GB" dirty="0" err="1"/>
              <a:t>veno</a:t>
            </a:r>
            <a:r>
              <a:rPr lang="en-GB" dirty="0"/>
              <a:t>-occlusive </a:t>
            </a:r>
            <a:r>
              <a:rPr lang="en-GB" dirty="0" smtClean="0"/>
              <a:t>disease</a:t>
            </a:r>
            <a:endParaRPr lang="en-GB" dirty="0"/>
          </a:p>
        </p:txBody>
      </p:sp>
      <p:sp>
        <p:nvSpPr>
          <p:cNvPr id="8" name="Rectangle: Rounded Corners 7"/>
          <p:cNvSpPr/>
          <p:nvPr/>
        </p:nvSpPr>
        <p:spPr>
          <a:xfrm>
            <a:off x="1463221" y="2229806"/>
            <a:ext cx="9265558" cy="3168104"/>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457200" lvl="0" indent="-457200">
              <a:spcBef>
                <a:spcPts val="600"/>
              </a:spcBef>
              <a:buFont typeface="Arial" panose="020B0604020202020204" pitchFamily="34" charset="0"/>
              <a:buChar char="•"/>
              <a:defRPr/>
            </a:pPr>
            <a:r>
              <a:rPr lang="en-GB" sz="2400" dirty="0">
                <a:solidFill>
                  <a:schemeClr val="tx1"/>
                </a:solidFill>
              </a:rPr>
              <a:t>VOD with MOF also presents with the following symptoms:</a:t>
            </a:r>
          </a:p>
          <a:p>
            <a:pPr marL="655638" lvl="1" indent="-342900">
              <a:spcBef>
                <a:spcPts val="600"/>
              </a:spcBef>
              <a:buFont typeface="Calibri" panose="020F0502020204030204" pitchFamily="34" charset="0"/>
              <a:buChar char="–"/>
              <a:defRPr/>
            </a:pPr>
            <a:r>
              <a:rPr lang="en-GB" sz="2000" dirty="0" smtClean="0">
                <a:solidFill>
                  <a:schemeClr val="tx1"/>
                </a:solidFill>
              </a:rPr>
              <a:t>Thrombocytopenia </a:t>
            </a:r>
            <a:r>
              <a:rPr lang="en-GB" sz="2000" dirty="0">
                <a:solidFill>
                  <a:schemeClr val="tx1"/>
                </a:solidFill>
              </a:rPr>
              <a:t>(refractory to platelet transfusions)</a:t>
            </a:r>
          </a:p>
          <a:p>
            <a:pPr marL="655638" lvl="1" indent="-342900">
              <a:spcBef>
                <a:spcPts val="600"/>
              </a:spcBef>
              <a:buFont typeface="Calibri" panose="020F0502020204030204" pitchFamily="34" charset="0"/>
              <a:buChar char="–"/>
              <a:defRPr/>
            </a:pPr>
            <a:r>
              <a:rPr lang="en-GB" sz="2000" dirty="0">
                <a:solidFill>
                  <a:schemeClr val="tx1"/>
                </a:solidFill>
              </a:rPr>
              <a:t>Pleural effusion/pulmonary infiltrates</a:t>
            </a:r>
          </a:p>
          <a:p>
            <a:pPr marL="655638" lvl="1" indent="-342900">
              <a:spcBef>
                <a:spcPts val="600"/>
              </a:spcBef>
              <a:buFont typeface="Calibri" panose="020F0502020204030204" pitchFamily="34" charset="0"/>
              <a:buChar char="–"/>
              <a:defRPr/>
            </a:pPr>
            <a:r>
              <a:rPr lang="en-GB" sz="2000" dirty="0">
                <a:solidFill>
                  <a:schemeClr val="tx1"/>
                </a:solidFill>
              </a:rPr>
              <a:t>Progressive renal, cardiac and pulmonary failure</a:t>
            </a:r>
          </a:p>
          <a:p>
            <a:pPr marL="655638" lvl="1" indent="-342900">
              <a:spcBef>
                <a:spcPts val="600"/>
              </a:spcBef>
              <a:buFont typeface="Calibri" panose="020F0502020204030204" pitchFamily="34" charset="0"/>
              <a:buChar char="–"/>
              <a:defRPr/>
            </a:pPr>
            <a:r>
              <a:rPr lang="en-GB" sz="2000" dirty="0">
                <a:solidFill>
                  <a:schemeClr val="tx1"/>
                </a:solidFill>
              </a:rPr>
              <a:t>Confusion</a:t>
            </a:r>
          </a:p>
          <a:p>
            <a:pPr marL="655638" lvl="1" indent="-342900">
              <a:spcBef>
                <a:spcPts val="600"/>
              </a:spcBef>
              <a:buFont typeface="Calibri" panose="020F0502020204030204" pitchFamily="34" charset="0"/>
              <a:buChar char="–"/>
              <a:defRPr/>
            </a:pPr>
            <a:r>
              <a:rPr lang="en-GB" sz="2000" dirty="0">
                <a:solidFill>
                  <a:schemeClr val="tx1"/>
                </a:solidFill>
              </a:rPr>
              <a:t>Encephalopathy</a:t>
            </a:r>
          </a:p>
          <a:p>
            <a:pPr marL="655638" lvl="1" indent="-342900">
              <a:spcBef>
                <a:spcPts val="600"/>
              </a:spcBef>
              <a:buFont typeface="Calibri" panose="020F0502020204030204" pitchFamily="34" charset="0"/>
              <a:buChar char="–"/>
              <a:defRPr/>
            </a:pPr>
            <a:r>
              <a:rPr lang="en-GB" sz="2000" dirty="0">
                <a:solidFill>
                  <a:schemeClr val="tx1"/>
                </a:solidFill>
              </a:rPr>
              <a:t>Coma</a:t>
            </a:r>
            <a:endParaRPr kumimoji="0" lang="en-GB"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986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presentation of VOD</a:t>
            </a:r>
          </a:p>
        </p:txBody>
      </p:sp>
      <p:sp>
        <p:nvSpPr>
          <p:cNvPr id="5" name="Text Placeholder 4"/>
          <p:cNvSpPr>
            <a:spLocks noGrp="1"/>
          </p:cNvSpPr>
          <p:nvPr>
            <p:ph type="body" sz="quarter" idx="10"/>
          </p:nvPr>
        </p:nvSpPr>
        <p:spPr/>
        <p:txBody>
          <a:bodyPr/>
          <a:lstStyle/>
          <a:p>
            <a:r>
              <a:rPr lang="en-GB" dirty="0"/>
              <a:t>1. Carreras E. Early complications after HSCT. In: </a:t>
            </a:r>
            <a:r>
              <a:rPr lang="en-GB" dirty="0" err="1"/>
              <a:t>Apperley</a:t>
            </a:r>
            <a:r>
              <a:rPr lang="en-GB" dirty="0"/>
              <a:t> J, Carreras E, </a:t>
            </a:r>
            <a:r>
              <a:rPr lang="en-GB" dirty="0" err="1" smtClean="0"/>
              <a:t>Gluckman</a:t>
            </a:r>
            <a:r>
              <a:rPr lang="en-GB" dirty="0" smtClean="0"/>
              <a:t>, E </a:t>
            </a:r>
            <a:r>
              <a:rPr lang="en-GB" dirty="0" err="1"/>
              <a:t>Masszi</a:t>
            </a:r>
            <a:r>
              <a:rPr lang="en-GB" dirty="0"/>
              <a:t> T eds. </a:t>
            </a:r>
            <a:r>
              <a:rPr lang="en-GB" i="1" dirty="0"/>
              <a:t>ESH-EBMT Handbook on Haematopoietic Stem Cell Transplantation</a:t>
            </a:r>
            <a:r>
              <a:rPr lang="en-GB" dirty="0"/>
              <a:t>. Genova: Forum Service </a:t>
            </a:r>
            <a:r>
              <a:rPr lang="en-GB" dirty="0" err="1"/>
              <a:t>Editore</a:t>
            </a:r>
            <a:r>
              <a:rPr lang="en-GB" dirty="0"/>
              <a:t>, </a:t>
            </a:r>
            <a:r>
              <a:rPr lang="en-GB" dirty="0" smtClean="0"/>
              <a:t>2012;176–95</a:t>
            </a:r>
            <a:r>
              <a:rPr lang="en-GB" dirty="0"/>
              <a:t>; </a:t>
            </a:r>
            <a:r>
              <a:rPr lang="en-GB" dirty="0" smtClean="0"/>
              <a:t/>
            </a:r>
            <a:br>
              <a:rPr lang="en-GB" dirty="0" smtClean="0"/>
            </a:br>
            <a:r>
              <a:rPr lang="en-GB" dirty="0" smtClean="0"/>
              <a:t>2</a:t>
            </a:r>
            <a:r>
              <a:rPr lang="en-GB" dirty="0"/>
              <a:t>. </a:t>
            </a:r>
            <a:r>
              <a:rPr lang="en-GB" dirty="0" err="1"/>
              <a:t>DeLeve</a:t>
            </a:r>
            <a:r>
              <a:rPr lang="en-GB" dirty="0"/>
              <a:t> LD et al. </a:t>
            </a:r>
            <a:r>
              <a:rPr lang="en-GB" i="1" dirty="0"/>
              <a:t>Hepatology </a:t>
            </a:r>
            <a:r>
              <a:rPr lang="en-GB" dirty="0"/>
              <a:t>2009;49:1729–64</a:t>
            </a:r>
          </a:p>
        </p:txBody>
      </p:sp>
      <p:sp>
        <p:nvSpPr>
          <p:cNvPr id="6" name="Text Placeholder 5"/>
          <p:cNvSpPr>
            <a:spLocks noGrp="1"/>
          </p:cNvSpPr>
          <p:nvPr>
            <p:ph type="body" sz="quarter" idx="11"/>
          </p:nvPr>
        </p:nvSpPr>
        <p:spPr/>
        <p:txBody>
          <a:bodyPr/>
          <a:lstStyle/>
          <a:p>
            <a:r>
              <a:rPr lang="en-GB" dirty="0"/>
              <a:t>VOD, </a:t>
            </a:r>
            <a:r>
              <a:rPr lang="en-GB" dirty="0" err="1"/>
              <a:t>veno</a:t>
            </a:r>
            <a:r>
              <a:rPr lang="en-GB" dirty="0"/>
              <a:t>-occlusive </a:t>
            </a:r>
            <a:r>
              <a:rPr lang="en-GB" dirty="0" smtClean="0"/>
              <a:t>disease</a:t>
            </a:r>
            <a:endParaRPr lang="en-GB" dirty="0"/>
          </a:p>
        </p:txBody>
      </p:sp>
      <p:sp>
        <p:nvSpPr>
          <p:cNvPr id="8" name="Rectangle: Rounded Corners 7"/>
          <p:cNvSpPr/>
          <p:nvPr/>
        </p:nvSpPr>
        <p:spPr>
          <a:xfrm>
            <a:off x="1101725" y="2263594"/>
            <a:ext cx="9988550" cy="294041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lvl="0" indent="-342900">
              <a:buFont typeface="Arial" panose="020B0604020202020204" pitchFamily="34" charset="0"/>
              <a:buChar char="•"/>
              <a:defRPr/>
            </a:pPr>
            <a:r>
              <a:rPr lang="en-GB" sz="2400" dirty="0" smtClean="0">
                <a:solidFill>
                  <a:schemeClr val="tx1"/>
                </a:solidFill>
              </a:rPr>
              <a:t>One-third </a:t>
            </a:r>
            <a:r>
              <a:rPr lang="en-GB" sz="2400" dirty="0">
                <a:solidFill>
                  <a:schemeClr val="tx1"/>
                </a:solidFill>
              </a:rPr>
              <a:t>of VOD cases occur after patient </a:t>
            </a:r>
            <a:r>
              <a:rPr lang="en-GB" sz="2400" dirty="0" smtClean="0">
                <a:solidFill>
                  <a:schemeClr val="tx1"/>
                </a:solidFill>
              </a:rPr>
              <a:t>discharge</a:t>
            </a:r>
            <a:r>
              <a:rPr lang="en-GB" sz="2400" baseline="30000" dirty="0" smtClean="0">
                <a:solidFill>
                  <a:schemeClr val="tx1"/>
                </a:solidFill>
              </a:rPr>
              <a:t>1</a:t>
            </a:r>
            <a:endParaRPr lang="en-GB" sz="2400" dirty="0" smtClean="0">
              <a:solidFill>
                <a:schemeClr val="tx1"/>
              </a:solidFill>
            </a:endParaRPr>
          </a:p>
          <a:p>
            <a:pPr marL="800100" lvl="1" indent="-342900">
              <a:buFont typeface="Arial" panose="020B0604020202020204" pitchFamily="34" charset="0"/>
              <a:buChar char="–"/>
              <a:defRPr/>
            </a:pPr>
            <a:r>
              <a:rPr lang="en-GB" sz="2400" dirty="0" smtClean="0">
                <a:solidFill>
                  <a:schemeClr val="tx1"/>
                </a:solidFill>
              </a:rPr>
              <a:t>Mainly </a:t>
            </a:r>
            <a:r>
              <a:rPr lang="en-GB" sz="2400" dirty="0">
                <a:solidFill>
                  <a:schemeClr val="tx1"/>
                </a:solidFill>
              </a:rPr>
              <a:t>observed after conditioning combining several alkylating agents </a:t>
            </a:r>
            <a:r>
              <a:rPr lang="en-GB" sz="2400" dirty="0" smtClean="0">
                <a:solidFill>
                  <a:schemeClr val="tx1"/>
                </a:solidFill>
              </a:rPr>
              <a:t>(</a:t>
            </a:r>
            <a:r>
              <a:rPr lang="en-GB" sz="2400" dirty="0" err="1">
                <a:solidFill>
                  <a:schemeClr val="tx1"/>
                </a:solidFill>
              </a:rPr>
              <a:t>eg</a:t>
            </a:r>
            <a:r>
              <a:rPr lang="en-GB" sz="2400" dirty="0">
                <a:solidFill>
                  <a:schemeClr val="tx1"/>
                </a:solidFill>
              </a:rPr>
              <a:t> </a:t>
            </a:r>
            <a:r>
              <a:rPr lang="en-GB" sz="2400" dirty="0" err="1">
                <a:solidFill>
                  <a:schemeClr val="tx1"/>
                </a:solidFill>
              </a:rPr>
              <a:t>busulfan</a:t>
            </a:r>
            <a:r>
              <a:rPr lang="en-GB" sz="2400" dirty="0">
                <a:solidFill>
                  <a:schemeClr val="tx1"/>
                </a:solidFill>
              </a:rPr>
              <a:t>, </a:t>
            </a:r>
            <a:r>
              <a:rPr lang="en-GB" sz="2400" dirty="0" err="1">
                <a:solidFill>
                  <a:schemeClr val="tx1"/>
                </a:solidFill>
              </a:rPr>
              <a:t>melphalan</a:t>
            </a:r>
            <a:r>
              <a:rPr lang="en-GB" sz="2400" dirty="0">
                <a:solidFill>
                  <a:schemeClr val="tx1"/>
                </a:solidFill>
              </a:rPr>
              <a:t>, </a:t>
            </a:r>
            <a:r>
              <a:rPr lang="en-GB" sz="2400" dirty="0" err="1" smtClean="0">
                <a:solidFill>
                  <a:schemeClr val="tx1"/>
                </a:solidFill>
              </a:rPr>
              <a:t>thiotepa</a:t>
            </a:r>
            <a:r>
              <a:rPr lang="en-GB" sz="2400" dirty="0" smtClean="0">
                <a:solidFill>
                  <a:schemeClr val="tx1"/>
                </a:solidFill>
              </a:rPr>
              <a:t>)</a:t>
            </a:r>
          </a:p>
          <a:p>
            <a:pPr marL="800100" lvl="1" indent="-342900">
              <a:buFont typeface="Arial" panose="020B0604020202020204" pitchFamily="34" charset="0"/>
              <a:buChar char="–"/>
              <a:defRPr/>
            </a:pPr>
            <a:r>
              <a:rPr lang="en-GB" sz="2400" dirty="0" smtClean="0">
                <a:solidFill>
                  <a:schemeClr val="tx1"/>
                </a:solidFill>
              </a:rPr>
              <a:t>One-third </a:t>
            </a:r>
            <a:r>
              <a:rPr lang="en-GB" sz="2400" dirty="0">
                <a:solidFill>
                  <a:schemeClr val="tx1"/>
                </a:solidFill>
              </a:rPr>
              <a:t>of patients have a biphasic course; an initial peak followed by a clear late phase</a:t>
            </a:r>
          </a:p>
          <a:p>
            <a:pPr marL="800100" lvl="1" indent="-342900">
              <a:buFont typeface="Arial" panose="020B0604020202020204" pitchFamily="34" charset="0"/>
              <a:buChar char="•"/>
              <a:defRPr/>
            </a:pPr>
            <a:endParaRPr lang="en-GB" sz="2000" dirty="0">
              <a:solidFill>
                <a:schemeClr val="tx1"/>
              </a:solidFill>
            </a:endParaRPr>
          </a:p>
          <a:p>
            <a:pPr marL="342900" lvl="0" indent="-342900">
              <a:spcBef>
                <a:spcPts val="0"/>
              </a:spcBef>
              <a:buFont typeface="Arial" panose="020B0604020202020204" pitchFamily="34" charset="0"/>
              <a:buChar char="•"/>
              <a:defRPr/>
            </a:pPr>
            <a:r>
              <a:rPr lang="en-GB" sz="2400" dirty="0" smtClean="0">
                <a:solidFill>
                  <a:schemeClr val="tx1"/>
                </a:solidFill>
              </a:rPr>
              <a:t>Late-onset </a:t>
            </a:r>
            <a:r>
              <a:rPr lang="en-GB" sz="2400" dirty="0">
                <a:solidFill>
                  <a:schemeClr val="tx1"/>
                </a:solidFill>
              </a:rPr>
              <a:t>VOD develops in the same manner as ‘classical’ VOD, but appears after Day +21 and up to Day +40 to +50</a:t>
            </a:r>
            <a:r>
              <a:rPr lang="en-GB" sz="2400" baseline="30000" dirty="0">
                <a:solidFill>
                  <a:schemeClr val="tx1"/>
                </a:solidFill>
              </a:rPr>
              <a:t>2</a:t>
            </a:r>
          </a:p>
        </p:txBody>
      </p:sp>
    </p:spTree>
    <p:extLst>
      <p:ext uri="{BB962C8B-B14F-4D97-AF65-F5344CB8AC3E}">
        <p14:creationId xmlns:p14="http://schemas.microsoft.com/office/powerpoint/2010/main" val="181427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Differential diagnosis of VOD</a:t>
            </a:r>
            <a:endParaRPr lang="en-GB" dirty="0"/>
          </a:p>
        </p:txBody>
      </p:sp>
      <p:sp>
        <p:nvSpPr>
          <p:cNvPr id="8" name="Text Placeholder 7"/>
          <p:cNvSpPr>
            <a:spLocks noGrp="1"/>
          </p:cNvSpPr>
          <p:nvPr>
            <p:ph type="body" sz="quarter" idx="10"/>
          </p:nvPr>
        </p:nvSpPr>
        <p:spPr/>
        <p:txBody>
          <a:bodyPr/>
          <a:lstStyle/>
          <a:p>
            <a:r>
              <a:rPr lang="da-DK" dirty="0"/>
              <a:t>1. Mohty M et al. </a:t>
            </a:r>
            <a:r>
              <a:rPr lang="da-DK" i="1" dirty="0"/>
              <a:t>Bone Marrow Transplant </a:t>
            </a:r>
            <a:r>
              <a:rPr lang="da-DK" dirty="0"/>
              <a:t>2016;51:906–12; 2. Dignan FL et al. </a:t>
            </a:r>
            <a:r>
              <a:rPr lang="da-DK" i="1" dirty="0"/>
              <a:t>Br J Haematol </a:t>
            </a:r>
            <a:r>
              <a:rPr lang="da-DK" dirty="0"/>
              <a:t>2013;163:444–57</a:t>
            </a:r>
            <a:endParaRPr lang="en-GB" dirty="0"/>
          </a:p>
        </p:txBody>
      </p:sp>
      <p:sp>
        <p:nvSpPr>
          <p:cNvPr id="4" name="Text Placeholder 3"/>
          <p:cNvSpPr>
            <a:spLocks noGrp="1"/>
          </p:cNvSpPr>
          <p:nvPr>
            <p:ph type="body" sz="quarter" idx="11"/>
          </p:nvPr>
        </p:nvSpPr>
        <p:spPr/>
        <p:txBody>
          <a:bodyPr/>
          <a:lstStyle/>
          <a:p>
            <a:r>
              <a:rPr lang="en-GB" smtClean="0"/>
              <a:t>GvHD, graft-versus-host disease; HSCT, haematopoietic stem cell transplant; </a:t>
            </a:r>
            <a:br>
              <a:rPr lang="en-GB" smtClean="0"/>
            </a:br>
            <a:r>
              <a:rPr lang="en-GB" smtClean="0"/>
              <a:t>SOS, sinusoidal obstruction syndrome; VOD, veno-occlusive disease</a:t>
            </a:r>
            <a:endParaRPr lang="en-GB" dirty="0"/>
          </a:p>
        </p:txBody>
      </p:sp>
      <p:sp>
        <p:nvSpPr>
          <p:cNvPr id="6" name="Rectangle: Rounded Corners 5"/>
          <p:cNvSpPr/>
          <p:nvPr/>
        </p:nvSpPr>
        <p:spPr>
          <a:xfrm>
            <a:off x="750010" y="1690832"/>
            <a:ext cx="10560141" cy="185578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spcBef>
                <a:spcPts val="600"/>
              </a:spcBef>
            </a:pPr>
            <a:r>
              <a:rPr lang="en-GB" sz="2000">
                <a:solidFill>
                  <a:schemeClr val="tx1"/>
                </a:solidFill>
              </a:rPr>
              <a:t>Many other causes can also lead to liver dysfunction after HSCT, such as hepatic GvHD, viral infection, iron overload, sepsis and drug toxicity. It is important to examine the </a:t>
            </a:r>
            <a:br>
              <a:rPr lang="en-GB" sz="2000">
                <a:solidFill>
                  <a:schemeClr val="tx1"/>
                </a:solidFill>
              </a:rPr>
            </a:br>
            <a:r>
              <a:rPr lang="en-GB" sz="2000">
                <a:solidFill>
                  <a:schemeClr val="tx1"/>
                </a:solidFill>
              </a:rPr>
              <a:t>patient’s history and concomitant symptoms and to undertake laboratory testing to </a:t>
            </a:r>
            <a:br>
              <a:rPr lang="en-GB" sz="2000">
                <a:solidFill>
                  <a:schemeClr val="tx1"/>
                </a:solidFill>
              </a:rPr>
            </a:br>
            <a:r>
              <a:rPr lang="en-GB" sz="2000">
                <a:solidFill>
                  <a:schemeClr val="tx1"/>
                </a:solidFill>
              </a:rPr>
              <a:t>eliminate these differential diagnoses, as VOD is a diagnosis of exclusion. Note also </a:t>
            </a:r>
            <a:br>
              <a:rPr lang="en-GB" sz="2000">
                <a:solidFill>
                  <a:schemeClr val="tx1"/>
                </a:solidFill>
              </a:rPr>
            </a:br>
            <a:r>
              <a:rPr lang="en-GB" sz="2000">
                <a:solidFill>
                  <a:schemeClr val="tx1"/>
                </a:solidFill>
              </a:rPr>
              <a:t>that SOS/VOD may also coexist with other conditions, presenting common symptoms</a:t>
            </a:r>
            <a:r>
              <a:rPr lang="en-GB" sz="2000" baseline="30000">
                <a:solidFill>
                  <a:schemeClr val="tx1"/>
                </a:solidFill>
              </a:rPr>
              <a:t>1</a:t>
            </a:r>
            <a:endParaRPr lang="en-GB" sz="2000" dirty="0">
              <a:solidFill>
                <a:schemeClr val="tx1"/>
              </a:solidFill>
            </a:endParaRPr>
          </a:p>
        </p:txBody>
      </p:sp>
      <p:sp>
        <p:nvSpPr>
          <p:cNvPr id="11" name="Rectangle: Rounded Corners 10"/>
          <p:cNvSpPr/>
          <p:nvPr/>
        </p:nvSpPr>
        <p:spPr>
          <a:xfrm>
            <a:off x="741021" y="4009821"/>
            <a:ext cx="4177207" cy="144154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spcBef>
                <a:spcPts val="600"/>
              </a:spcBef>
            </a:pPr>
            <a:r>
              <a:rPr lang="en-GB" sz="2000" dirty="0">
                <a:solidFill>
                  <a:schemeClr val="tx1"/>
                </a:solidFill>
              </a:rPr>
              <a:t>Ultrasound imaging may </a:t>
            </a:r>
            <a:r>
              <a:rPr lang="en-GB" sz="2000" dirty="0" smtClean="0">
                <a:solidFill>
                  <a:schemeClr val="tx1"/>
                </a:solidFill>
              </a:rPr>
              <a:t>be</a:t>
            </a:r>
            <a:br>
              <a:rPr lang="en-GB" sz="2000" dirty="0" smtClean="0">
                <a:solidFill>
                  <a:schemeClr val="tx1"/>
                </a:solidFill>
              </a:rPr>
            </a:br>
            <a:r>
              <a:rPr lang="en-GB" sz="2000" dirty="0" smtClean="0">
                <a:solidFill>
                  <a:schemeClr val="tx1"/>
                </a:solidFill>
              </a:rPr>
              <a:t>helpful </a:t>
            </a:r>
            <a:r>
              <a:rPr lang="en-GB" sz="2000" dirty="0">
                <a:solidFill>
                  <a:schemeClr val="tx1"/>
                </a:solidFill>
              </a:rPr>
              <a:t>in the exclusion of </a:t>
            </a:r>
            <a:br>
              <a:rPr lang="en-GB" sz="2000" dirty="0">
                <a:solidFill>
                  <a:schemeClr val="tx1"/>
                </a:solidFill>
              </a:rPr>
            </a:br>
            <a:r>
              <a:rPr lang="en-GB" sz="2000" dirty="0">
                <a:solidFill>
                  <a:schemeClr val="tx1"/>
                </a:solidFill>
              </a:rPr>
              <a:t>other disorders in patients </a:t>
            </a:r>
            <a:br>
              <a:rPr lang="en-GB" sz="2000" dirty="0">
                <a:solidFill>
                  <a:schemeClr val="tx1"/>
                </a:solidFill>
              </a:rPr>
            </a:br>
            <a:r>
              <a:rPr lang="en-GB" sz="2000" dirty="0">
                <a:solidFill>
                  <a:schemeClr val="tx1"/>
                </a:solidFill>
              </a:rPr>
              <a:t>with suspected </a:t>
            </a:r>
            <a:r>
              <a:rPr lang="en-GB" sz="2000" dirty="0" smtClean="0">
                <a:solidFill>
                  <a:schemeClr val="tx1"/>
                </a:solidFill>
              </a:rPr>
              <a:t>VOD</a:t>
            </a:r>
            <a:r>
              <a:rPr lang="en-GB" sz="2000" baseline="30000" dirty="0" smtClean="0">
                <a:solidFill>
                  <a:schemeClr val="tx1"/>
                </a:solidFill>
              </a:rPr>
              <a:t>2</a:t>
            </a:r>
            <a:endParaRPr lang="en-GB" sz="2000" baseline="30000" dirty="0">
              <a:solidFill>
                <a:schemeClr val="tx1"/>
              </a:solidFill>
            </a:endParaRPr>
          </a:p>
        </p:txBody>
      </p:sp>
      <p:sp>
        <p:nvSpPr>
          <p:cNvPr id="12" name="Rectangle: Rounded Corners 11"/>
          <p:cNvSpPr/>
          <p:nvPr/>
        </p:nvSpPr>
        <p:spPr>
          <a:xfrm>
            <a:off x="5734974" y="4009821"/>
            <a:ext cx="5576384" cy="144708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spcBef>
                <a:spcPts val="600"/>
              </a:spcBef>
            </a:pPr>
            <a:r>
              <a:rPr lang="en-GB" sz="2000" dirty="0">
                <a:solidFill>
                  <a:schemeClr val="tx1"/>
                </a:solidFill>
              </a:rPr>
              <a:t>Although </a:t>
            </a:r>
            <a:r>
              <a:rPr lang="en-GB" sz="2000" dirty="0" err="1">
                <a:solidFill>
                  <a:schemeClr val="tx1"/>
                </a:solidFill>
              </a:rPr>
              <a:t>transjugular</a:t>
            </a:r>
            <a:r>
              <a:rPr lang="en-GB" sz="2000" dirty="0">
                <a:solidFill>
                  <a:schemeClr val="tx1"/>
                </a:solidFill>
              </a:rPr>
              <a:t> liver biopsy is invasive and difficult to perform, histological evidence of VOD remains the gold standard (but not mandatory) for the </a:t>
            </a:r>
            <a:r>
              <a:rPr lang="en-GB" sz="2000" dirty="0" smtClean="0">
                <a:solidFill>
                  <a:schemeClr val="tx1"/>
                </a:solidFill>
              </a:rPr>
              <a:t>diagnosis</a:t>
            </a:r>
            <a:r>
              <a:rPr lang="en-GB" sz="2000" baseline="30000" dirty="0" smtClean="0">
                <a:solidFill>
                  <a:schemeClr val="tx1"/>
                </a:solidFill>
              </a:rPr>
              <a:t>1</a:t>
            </a:r>
            <a:endParaRPr lang="en-GB" sz="2000" baseline="30000" dirty="0">
              <a:solidFill>
                <a:schemeClr val="tx1"/>
              </a:solidFill>
            </a:endParaRPr>
          </a:p>
        </p:txBody>
      </p:sp>
    </p:spTree>
    <p:extLst>
      <p:ext uri="{BB962C8B-B14F-4D97-AF65-F5344CB8AC3E}">
        <p14:creationId xmlns:p14="http://schemas.microsoft.com/office/powerpoint/2010/main" val="3955724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endParaRPr lang="en-GB" dirty="0"/>
          </a:p>
        </p:txBody>
      </p:sp>
      <p:sp>
        <p:nvSpPr>
          <p:cNvPr id="3" name="Content Placeholder 2"/>
          <p:cNvSpPr>
            <a:spLocks noGrp="1"/>
          </p:cNvSpPr>
          <p:nvPr>
            <p:ph idx="1"/>
          </p:nvPr>
        </p:nvSpPr>
        <p:spPr/>
        <p:txBody>
          <a:bodyPr/>
          <a:lstStyle/>
          <a:p>
            <a:r>
              <a:rPr lang="en-GB" smtClean="0"/>
              <a:t>To recognise the clinical presentation of VOD</a:t>
            </a:r>
          </a:p>
          <a:p>
            <a:endParaRPr lang="en-GB" smtClean="0"/>
          </a:p>
          <a:p>
            <a:r>
              <a:rPr lang="en-GB" smtClean="0"/>
              <a:t>To understand the new EBMT diagnosis and severity grading criteria and the rationale behind their development</a:t>
            </a:r>
          </a:p>
          <a:p>
            <a:endParaRPr lang="en-GB" smtClean="0"/>
          </a:p>
          <a:p>
            <a:r>
              <a:rPr lang="en-GB" smtClean="0"/>
              <a:t>To understand how to grade the severity of VOD</a:t>
            </a:r>
          </a:p>
          <a:p>
            <a:endParaRPr lang="en-GB" smtClean="0"/>
          </a:p>
          <a:p>
            <a:r>
              <a:rPr lang="en-GB" smtClean="0"/>
              <a:t>To be able to identify the different risk factors and known drugs implicated in VOD development</a:t>
            </a:r>
            <a:endParaRPr lang="en-GB" dirty="0"/>
          </a:p>
        </p:txBody>
      </p:sp>
      <p:sp>
        <p:nvSpPr>
          <p:cNvPr id="9" name="Text Placeholder 8"/>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r>
              <a:rPr lang="en-GB" dirty="0" smtClean="0"/>
              <a:t>EBMT, European Society for Blood and Marrow Transplantation; VOD, </a:t>
            </a:r>
            <a:r>
              <a:rPr lang="en-GB" dirty="0" err="1" smtClean="0"/>
              <a:t>veno</a:t>
            </a:r>
            <a:r>
              <a:rPr lang="en-GB" dirty="0" smtClean="0"/>
              <a:t>-occlusive disease</a:t>
            </a:r>
            <a:endParaRPr lang="en-GB" dirty="0"/>
          </a:p>
        </p:txBody>
      </p:sp>
    </p:spTree>
    <p:extLst>
      <p:ext uri="{BB962C8B-B14F-4D97-AF65-F5344CB8AC3E}">
        <p14:creationId xmlns:p14="http://schemas.microsoft.com/office/powerpoint/2010/main" val="615133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p:cNvSpPr/>
          <p:nvPr/>
        </p:nvSpPr>
        <p:spPr>
          <a:xfrm>
            <a:off x="748683" y="1851042"/>
            <a:ext cx="10694634" cy="3883980"/>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spcBef>
                <a:spcPts val="600"/>
              </a:spcBef>
              <a:buFont typeface="Arial" panose="020B0604020202020204" pitchFamily="34" charset="0"/>
              <a:buChar char="•"/>
              <a:defRPr/>
            </a:pPr>
            <a:r>
              <a:rPr lang="en-GB" sz="2200" dirty="0">
                <a:solidFill>
                  <a:schemeClr val="tx1"/>
                </a:solidFill>
              </a:rPr>
              <a:t>The revised severity criteria can be used to grade VOD severity in adult patients and guide therapy decisions</a:t>
            </a:r>
          </a:p>
          <a:p>
            <a:pPr marL="342900" indent="-342900">
              <a:spcBef>
                <a:spcPts val="600"/>
              </a:spcBef>
              <a:buFont typeface="Arial" panose="020B0604020202020204" pitchFamily="34" charset="0"/>
              <a:buChar char="•"/>
              <a:defRPr/>
            </a:pPr>
            <a:r>
              <a:rPr lang="en-GB" sz="2200" dirty="0">
                <a:solidFill>
                  <a:schemeClr val="tx1"/>
                </a:solidFill>
              </a:rPr>
              <a:t>They are based on the level of bilirubin and its rate of change, liver function (transaminase), weight increase, renal function and the kinetics of their onset</a:t>
            </a:r>
          </a:p>
          <a:p>
            <a:pPr marL="342900" indent="-342900">
              <a:spcBef>
                <a:spcPts val="600"/>
              </a:spcBef>
              <a:buFont typeface="Arial" panose="020B0604020202020204" pitchFamily="34" charset="0"/>
              <a:buChar char="•"/>
              <a:defRPr/>
            </a:pPr>
            <a:r>
              <a:rPr lang="en-GB" sz="2200" dirty="0">
                <a:solidFill>
                  <a:schemeClr val="tx1"/>
                </a:solidFill>
              </a:rPr>
              <a:t>The grading system is divided into the five categories of the CTCAE:</a:t>
            </a:r>
          </a:p>
          <a:p>
            <a:pPr marL="800100" lvl="1" indent="-342900">
              <a:spcBef>
                <a:spcPts val="600"/>
              </a:spcBef>
              <a:buFont typeface="Arial" panose="020B0604020202020204" pitchFamily="34" charset="0"/>
              <a:buChar char="–"/>
              <a:defRPr/>
            </a:pPr>
            <a:r>
              <a:rPr lang="en-GB" sz="1900" dirty="0">
                <a:solidFill>
                  <a:schemeClr val="tx1"/>
                </a:solidFill>
              </a:rPr>
              <a:t>Grade 1 = mild, Grade 2 = moderate, Grade 3 = severe, Grade 4 = very severe, </a:t>
            </a:r>
            <a:br>
              <a:rPr lang="en-GB" sz="1900" dirty="0">
                <a:solidFill>
                  <a:schemeClr val="tx1"/>
                </a:solidFill>
              </a:rPr>
            </a:br>
            <a:r>
              <a:rPr lang="en-GB" sz="1900" dirty="0">
                <a:solidFill>
                  <a:schemeClr val="tx1"/>
                </a:solidFill>
              </a:rPr>
              <a:t>Grade 5 = death</a:t>
            </a:r>
          </a:p>
          <a:p>
            <a:pPr marL="342900" indent="-342900">
              <a:spcBef>
                <a:spcPts val="600"/>
              </a:spcBef>
              <a:buFont typeface="Arial" panose="020B0604020202020204" pitchFamily="34" charset="0"/>
              <a:buChar char="•"/>
              <a:defRPr/>
            </a:pPr>
            <a:r>
              <a:rPr lang="en-GB" sz="2200" dirty="0">
                <a:solidFill>
                  <a:schemeClr val="tx1"/>
                </a:solidFill>
              </a:rPr>
              <a:t>The severity grading takes into account the extent to which criteria are affected, the speed of disease progression (rate of bilirubin doubling and speed of onset of first clinical symptoms) and the number of risk factors present</a:t>
            </a:r>
          </a:p>
        </p:txBody>
      </p:sp>
      <p:sp>
        <p:nvSpPr>
          <p:cNvPr id="2" name="Title 1"/>
          <p:cNvSpPr>
            <a:spLocks noGrp="1"/>
          </p:cNvSpPr>
          <p:nvPr>
            <p:ph type="title"/>
          </p:nvPr>
        </p:nvSpPr>
        <p:spPr/>
        <p:txBody>
          <a:bodyPr/>
          <a:lstStyle/>
          <a:p>
            <a:r>
              <a:rPr lang="en-GB" dirty="0"/>
              <a:t>Revised EBMT severity grading criteria for VOD</a:t>
            </a:r>
          </a:p>
        </p:txBody>
      </p:sp>
      <p:sp>
        <p:nvSpPr>
          <p:cNvPr id="3" name="Text Placeholder 2"/>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5" name="Text Placeholder 4"/>
          <p:cNvSpPr>
            <a:spLocks noGrp="1"/>
          </p:cNvSpPr>
          <p:nvPr>
            <p:ph type="body" sz="quarter" idx="11"/>
          </p:nvPr>
        </p:nvSpPr>
        <p:spPr/>
        <p:txBody>
          <a:bodyPr/>
          <a:lstStyle/>
          <a:p>
            <a:r>
              <a:rPr lang="en-GB" dirty="0"/>
              <a:t>CTCAE, common terminology criteria for adverse events; EBMT, European Society </a:t>
            </a:r>
            <a:r>
              <a:rPr lang="en-GB" dirty="0" smtClean="0"/>
              <a:t/>
            </a:r>
            <a:br>
              <a:rPr lang="en-GB" dirty="0" smtClean="0"/>
            </a:br>
            <a:r>
              <a:rPr lang="en-GB" dirty="0" smtClean="0"/>
              <a:t>for </a:t>
            </a:r>
            <a:r>
              <a:rPr lang="en-GB" dirty="0"/>
              <a:t>Blood and Marrow Transplantation; VOD, </a:t>
            </a:r>
            <a:r>
              <a:rPr lang="en-GB" dirty="0" err="1"/>
              <a:t>veno</a:t>
            </a:r>
            <a:r>
              <a:rPr lang="en-GB" dirty="0"/>
              <a:t>-occlusive </a:t>
            </a:r>
            <a:r>
              <a:rPr lang="en-GB" dirty="0" smtClean="0"/>
              <a:t>disease</a:t>
            </a:r>
            <a:endParaRPr lang="en-GB" dirty="0"/>
          </a:p>
        </p:txBody>
      </p:sp>
    </p:spTree>
    <p:extLst>
      <p:ext uri="{BB962C8B-B14F-4D97-AF65-F5344CB8AC3E}">
        <p14:creationId xmlns:p14="http://schemas.microsoft.com/office/powerpoint/2010/main" val="124476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Rounded Corners 29"/>
          <p:cNvSpPr/>
          <p:nvPr/>
        </p:nvSpPr>
        <p:spPr>
          <a:xfrm>
            <a:off x="3258106" y="4332306"/>
            <a:ext cx="5675788" cy="1618840"/>
          </a:xfrm>
          <a:prstGeom prst="roundRect">
            <a:avLst>
              <a:gd name="adj" fmla="val 4091"/>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tx1"/>
                </a:solidFill>
              </a:rPr>
              <a:t>Time from the date when the first signs/symptoms </a:t>
            </a:r>
            <a:r>
              <a:rPr lang="en-GB" dirty="0" smtClean="0">
                <a:solidFill>
                  <a:schemeClr val="tx1"/>
                </a:solidFill>
              </a:rPr>
              <a:t>of </a:t>
            </a:r>
            <a:r>
              <a:rPr lang="en-GB" dirty="0">
                <a:solidFill>
                  <a:schemeClr val="tx1"/>
                </a:solidFill>
              </a:rPr>
              <a:t>VOD began to appear (retrospectively determined) and the date when the symptoms fulfilled VOD diagnostic criteria</a:t>
            </a:r>
          </a:p>
        </p:txBody>
      </p:sp>
      <p:sp>
        <p:nvSpPr>
          <p:cNvPr id="2" name="Title 1"/>
          <p:cNvSpPr>
            <a:spLocks noGrp="1"/>
          </p:cNvSpPr>
          <p:nvPr>
            <p:ph type="title"/>
          </p:nvPr>
        </p:nvSpPr>
        <p:spPr/>
        <p:txBody>
          <a:bodyPr>
            <a:normAutofit/>
          </a:bodyPr>
          <a:lstStyle/>
          <a:p>
            <a:r>
              <a:rPr lang="en-GB" dirty="0"/>
              <a:t>Revised EBMT severity grading criteria for </a:t>
            </a:r>
            <a:r>
              <a:rPr lang="en-GB" dirty="0" smtClean="0"/>
              <a:t>VOD </a:t>
            </a:r>
            <a:r>
              <a:rPr lang="en-GB" dirty="0"/>
              <a:t>in adults</a:t>
            </a:r>
          </a:p>
        </p:txBody>
      </p:sp>
      <p:sp>
        <p:nvSpPr>
          <p:cNvPr id="3" name="Text Placeholder 2"/>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4" name="Text Placeholder 3"/>
          <p:cNvSpPr>
            <a:spLocks noGrp="1"/>
          </p:cNvSpPr>
          <p:nvPr>
            <p:ph type="body" sz="quarter" idx="11"/>
          </p:nvPr>
        </p:nvSpPr>
        <p:spPr/>
        <p:txBody>
          <a:bodyPr/>
          <a:lstStyle/>
          <a:p>
            <a:r>
              <a:rPr lang="en-GB" dirty="0"/>
              <a:t>EBMT, European Society for Blood and Marrow Transplantation; </a:t>
            </a:r>
            <a:r>
              <a:rPr lang="en-GB" dirty="0" smtClean="0"/>
              <a:t/>
            </a:r>
            <a:br>
              <a:rPr lang="en-GB" dirty="0" smtClean="0"/>
            </a:br>
            <a:r>
              <a:rPr lang="en-GB" dirty="0" smtClean="0"/>
              <a:t>MOD/MOF</a:t>
            </a:r>
            <a:r>
              <a:rPr lang="en-GB" dirty="0"/>
              <a:t>, multi-organ dysfunction/multi-organ failure; VOD, </a:t>
            </a:r>
            <a:r>
              <a:rPr lang="en-GB" dirty="0" err="1"/>
              <a:t>veno</a:t>
            </a:r>
            <a:r>
              <a:rPr lang="en-GB" dirty="0"/>
              <a:t>-occlusive disease</a:t>
            </a:r>
          </a:p>
        </p:txBody>
      </p:sp>
      <p:sp>
        <p:nvSpPr>
          <p:cNvPr id="8" name="TextBox 7"/>
          <p:cNvSpPr txBox="1"/>
          <p:nvPr/>
        </p:nvSpPr>
        <p:spPr>
          <a:xfrm>
            <a:off x="5652474" y="1350147"/>
            <a:ext cx="897233" cy="461665"/>
          </a:xfrm>
          <a:prstGeom prst="rect">
            <a:avLst/>
          </a:prstGeom>
          <a:noFill/>
        </p:spPr>
        <p:txBody>
          <a:bodyPr wrap="none" rtlCol="0">
            <a:spAutoFit/>
          </a:bodyPr>
          <a:lstStyle/>
          <a:p>
            <a:r>
              <a:rPr lang="en-GB" sz="2400" b="1" i="1" dirty="0">
                <a:solidFill>
                  <a:schemeClr val="accent1"/>
                </a:solidFill>
                <a:latin typeface="Arial" panose="020B0604020202020204" pitchFamily="34" charset="0"/>
                <a:cs typeface="Arial" panose="020B0604020202020204" pitchFamily="34" charset="0"/>
              </a:rPr>
              <a:t>Time</a:t>
            </a:r>
          </a:p>
        </p:txBody>
      </p:sp>
      <p:grpSp>
        <p:nvGrpSpPr>
          <p:cNvPr id="5" name="Group 4"/>
          <p:cNvGrpSpPr/>
          <p:nvPr/>
        </p:nvGrpSpPr>
        <p:grpSpPr>
          <a:xfrm>
            <a:off x="1169812" y="2163797"/>
            <a:ext cx="1999590" cy="1577083"/>
            <a:chOff x="1798571" y="2213683"/>
            <a:chExt cx="1999590" cy="1577083"/>
          </a:xfrm>
        </p:grpSpPr>
        <p:sp>
          <p:nvSpPr>
            <p:cNvPr id="34" name="Rectangle: Rounded Corners 4"/>
            <p:cNvSpPr/>
            <p:nvPr/>
          </p:nvSpPr>
          <p:spPr>
            <a:xfrm>
              <a:off x="1798571" y="2213683"/>
              <a:ext cx="1731278" cy="992769"/>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Mild</a:t>
              </a:r>
              <a:endParaRPr lang="en-GB" b="1" dirty="0"/>
            </a:p>
          </p:txBody>
        </p:sp>
        <p:sp>
          <p:nvSpPr>
            <p:cNvPr id="18" name="Rectangle: Rounded Corners 17"/>
            <p:cNvSpPr/>
            <p:nvPr/>
          </p:nvSpPr>
          <p:spPr>
            <a:xfrm>
              <a:off x="239605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smtClean="0"/>
                <a:t>&gt; 7 days</a:t>
              </a:r>
              <a:endParaRPr lang="en-GB" dirty="0"/>
            </a:p>
          </p:txBody>
        </p:sp>
      </p:grpSp>
      <p:grpSp>
        <p:nvGrpSpPr>
          <p:cNvPr id="7" name="Group 6"/>
          <p:cNvGrpSpPr/>
          <p:nvPr/>
        </p:nvGrpSpPr>
        <p:grpSpPr>
          <a:xfrm>
            <a:off x="3806141" y="2163797"/>
            <a:ext cx="1992686" cy="1577083"/>
            <a:chOff x="4104294" y="2213683"/>
            <a:chExt cx="1992686" cy="1577083"/>
          </a:xfrm>
        </p:grpSpPr>
        <p:sp>
          <p:nvSpPr>
            <p:cNvPr id="35" name="Rectangle: Rounded Corners 7"/>
            <p:cNvSpPr/>
            <p:nvPr/>
          </p:nvSpPr>
          <p:spPr>
            <a:xfrm>
              <a:off x="4104294" y="2213683"/>
              <a:ext cx="1731278" cy="992769"/>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Moderate</a:t>
              </a:r>
              <a:endParaRPr lang="en-GB" b="1" dirty="0"/>
            </a:p>
          </p:txBody>
        </p:sp>
        <p:sp>
          <p:nvSpPr>
            <p:cNvPr id="37" name="Rectangle: Rounded Corners 17"/>
            <p:cNvSpPr/>
            <p:nvPr/>
          </p:nvSpPr>
          <p:spPr>
            <a:xfrm>
              <a:off x="4694873"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smtClean="0"/>
                <a:t>5–7 days</a:t>
              </a:r>
              <a:endParaRPr lang="en-GB" dirty="0"/>
            </a:p>
          </p:txBody>
        </p:sp>
      </p:grpSp>
      <p:grpSp>
        <p:nvGrpSpPr>
          <p:cNvPr id="43" name="Group 42"/>
          <p:cNvGrpSpPr/>
          <p:nvPr/>
        </p:nvGrpSpPr>
        <p:grpSpPr>
          <a:xfrm>
            <a:off x="6435566" y="2163797"/>
            <a:ext cx="1963582" cy="1577083"/>
            <a:chOff x="6410017" y="2213683"/>
            <a:chExt cx="1963582" cy="1577083"/>
          </a:xfrm>
        </p:grpSpPr>
        <p:sp>
          <p:nvSpPr>
            <p:cNvPr id="33" name="Rectangle: Rounded Corners 10"/>
            <p:cNvSpPr/>
            <p:nvPr/>
          </p:nvSpPr>
          <p:spPr>
            <a:xfrm>
              <a:off x="6410017" y="2213683"/>
              <a:ext cx="1731278" cy="992769"/>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Severe</a:t>
              </a:r>
              <a:endParaRPr lang="en-GB" b="1" dirty="0"/>
            </a:p>
          </p:txBody>
        </p:sp>
        <p:sp>
          <p:nvSpPr>
            <p:cNvPr id="38" name="Rectangle: Rounded Corners 17"/>
            <p:cNvSpPr/>
            <p:nvPr/>
          </p:nvSpPr>
          <p:spPr>
            <a:xfrm>
              <a:off x="6971492"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smtClean="0"/>
                <a:t>≤4 days</a:t>
              </a:r>
              <a:endParaRPr lang="en-GB" dirty="0"/>
            </a:p>
          </p:txBody>
        </p:sp>
      </p:grpSp>
      <p:grpSp>
        <p:nvGrpSpPr>
          <p:cNvPr id="44" name="Group 43"/>
          <p:cNvGrpSpPr/>
          <p:nvPr/>
        </p:nvGrpSpPr>
        <p:grpSpPr>
          <a:xfrm>
            <a:off x="9035886" y="2163797"/>
            <a:ext cx="2006550" cy="1577083"/>
            <a:chOff x="8715741" y="2213683"/>
            <a:chExt cx="2006550" cy="1577083"/>
          </a:xfrm>
        </p:grpSpPr>
        <p:sp>
          <p:nvSpPr>
            <p:cNvPr id="36" name="Rectangle: Rounded Corners 13"/>
            <p:cNvSpPr/>
            <p:nvPr/>
          </p:nvSpPr>
          <p:spPr>
            <a:xfrm>
              <a:off x="8715741" y="2213683"/>
              <a:ext cx="1729876" cy="992769"/>
            </a:xfrm>
            <a:prstGeom prst="roundRect">
              <a:avLst>
                <a:gd name="adj" fmla="val 10000"/>
              </a:avLst>
            </a:prstGeom>
            <a:gradFill>
              <a:gsLst>
                <a:gs pos="0">
                  <a:schemeClr val="tx2"/>
                </a:gs>
                <a:gs pos="50000">
                  <a:schemeClr val="tx2"/>
                </a:gs>
                <a:gs pos="100000">
                  <a:schemeClr val="accent1">
                    <a:lumMod val="5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Very severe</a:t>
              </a:r>
              <a:br>
                <a:rPr lang="en-GB" b="1" dirty="0" smtClean="0"/>
              </a:br>
              <a:r>
                <a:rPr lang="en-GB" b="1" dirty="0" smtClean="0"/>
                <a:t>– MOD/MOF</a:t>
              </a:r>
              <a:endParaRPr lang="en-GB" b="1" dirty="0"/>
            </a:p>
          </p:txBody>
        </p:sp>
        <p:sp>
          <p:nvSpPr>
            <p:cNvPr id="42" name="Rectangle: Rounded Corners 17"/>
            <p:cNvSpPr/>
            <p:nvPr/>
          </p:nvSpPr>
          <p:spPr>
            <a:xfrm>
              <a:off x="932018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smtClean="0"/>
                <a:t>Any time</a:t>
              </a:r>
              <a:endParaRPr lang="en-GB" dirty="0"/>
            </a:p>
          </p:txBody>
        </p:sp>
      </p:grpSp>
    </p:spTree>
    <p:extLst>
      <p:ext uri="{BB962C8B-B14F-4D97-AF65-F5344CB8AC3E}">
        <p14:creationId xmlns:p14="http://schemas.microsoft.com/office/powerpoint/2010/main" val="1626212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Revised EBMT severity grading criteria for </a:t>
            </a:r>
            <a:r>
              <a:rPr lang="en-GB" dirty="0" smtClean="0"/>
              <a:t>VOD </a:t>
            </a:r>
            <a:r>
              <a:rPr lang="en-GB" dirty="0"/>
              <a:t>in adults</a:t>
            </a:r>
          </a:p>
        </p:txBody>
      </p:sp>
      <p:sp>
        <p:nvSpPr>
          <p:cNvPr id="4" name="Text Placeholder 3"/>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5" name="Text Placeholder 4"/>
          <p:cNvSpPr>
            <a:spLocks noGrp="1"/>
          </p:cNvSpPr>
          <p:nvPr>
            <p:ph type="body" sz="quarter" idx="11"/>
          </p:nvPr>
        </p:nvSpPr>
        <p:spPr/>
        <p:txBody>
          <a:bodyPr/>
          <a:lstStyle/>
          <a:p>
            <a:r>
              <a:rPr lang="en-GB" dirty="0"/>
              <a:t>EBMT, European Society for Blood and Marrow Transplantation; </a:t>
            </a:r>
            <a:r>
              <a:rPr lang="en-GB" dirty="0" smtClean="0"/>
              <a:t/>
            </a:r>
            <a:br>
              <a:rPr lang="en-GB" dirty="0" smtClean="0"/>
            </a:br>
            <a:r>
              <a:rPr lang="en-GB" dirty="0" smtClean="0"/>
              <a:t>MOD/MOF</a:t>
            </a:r>
            <a:r>
              <a:rPr lang="en-GB" dirty="0"/>
              <a:t>, multi-organ dysfunction/multi-organ failure; VOD, </a:t>
            </a:r>
            <a:r>
              <a:rPr lang="en-GB" dirty="0" err="1"/>
              <a:t>veno</a:t>
            </a:r>
            <a:r>
              <a:rPr lang="en-GB" dirty="0"/>
              <a:t>-occlusive disease</a:t>
            </a:r>
          </a:p>
        </p:txBody>
      </p:sp>
      <p:sp>
        <p:nvSpPr>
          <p:cNvPr id="32" name="Rectangle: Rounded Corners 29"/>
          <p:cNvSpPr/>
          <p:nvPr/>
        </p:nvSpPr>
        <p:spPr>
          <a:xfrm>
            <a:off x="2657475" y="4332306"/>
            <a:ext cx="6877050" cy="1618840"/>
          </a:xfrm>
          <a:prstGeom prst="roundRect">
            <a:avLst>
              <a:gd name="adj" fmla="val 4091"/>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spcBef>
                <a:spcPts val="600"/>
              </a:spcBef>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Patient weight increase ≥5% and &lt;10% is considered by default as a criterion for severe VOD</a:t>
            </a:r>
          </a:p>
          <a:p>
            <a:pPr marL="285750" indent="-285750">
              <a:spcBef>
                <a:spcPts val="600"/>
              </a:spcBef>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If patients do not fulfil other criteria for severe VOD, weight increase ≥5% and &lt;10% is considered as a criterion for moderate </a:t>
            </a:r>
            <a:r>
              <a:rPr lang="en-GB" dirty="0" smtClean="0">
                <a:solidFill>
                  <a:schemeClr val="tx1"/>
                </a:solidFill>
                <a:latin typeface="Arial" panose="020B0604020202020204" pitchFamily="34" charset="0"/>
                <a:cs typeface="Arial" panose="020B0604020202020204" pitchFamily="34" charset="0"/>
              </a:rPr>
              <a:t>VOD</a:t>
            </a:r>
            <a:endParaRPr lang="en-GB" dirty="0">
              <a:solidFill>
                <a:schemeClr val="tx1"/>
              </a:solidFill>
              <a:latin typeface="Arial" panose="020B0604020202020204" pitchFamily="34" charset="0"/>
              <a:cs typeface="Arial" panose="020B0604020202020204" pitchFamily="34" charset="0"/>
            </a:endParaRPr>
          </a:p>
        </p:txBody>
      </p:sp>
      <p:sp>
        <p:nvSpPr>
          <p:cNvPr id="33" name="TextBox 32"/>
          <p:cNvSpPr txBox="1"/>
          <p:nvPr/>
        </p:nvSpPr>
        <p:spPr>
          <a:xfrm>
            <a:off x="4831737" y="1350147"/>
            <a:ext cx="2538708" cy="461665"/>
          </a:xfrm>
          <a:prstGeom prst="rect">
            <a:avLst/>
          </a:prstGeom>
          <a:noFill/>
        </p:spPr>
        <p:txBody>
          <a:bodyPr wrap="none" rtlCol="0">
            <a:spAutoFit/>
          </a:bodyPr>
          <a:lstStyle/>
          <a:p>
            <a:pPr algn="ctr"/>
            <a:r>
              <a:rPr lang="en-GB" sz="2400" b="1" i="1" dirty="0">
                <a:solidFill>
                  <a:schemeClr val="accent1"/>
                </a:solidFill>
                <a:latin typeface="Arial" panose="020B0604020202020204" pitchFamily="34" charset="0"/>
                <a:cs typeface="Arial" panose="020B0604020202020204" pitchFamily="34" charset="0"/>
              </a:rPr>
              <a:t>Weight increase</a:t>
            </a:r>
          </a:p>
        </p:txBody>
      </p:sp>
      <p:grpSp>
        <p:nvGrpSpPr>
          <p:cNvPr id="23" name="Group 22"/>
          <p:cNvGrpSpPr/>
          <p:nvPr/>
        </p:nvGrpSpPr>
        <p:grpSpPr>
          <a:xfrm>
            <a:off x="1169812" y="2163797"/>
            <a:ext cx="1999590" cy="1577083"/>
            <a:chOff x="1798571" y="2213683"/>
            <a:chExt cx="1999590" cy="1577083"/>
          </a:xfrm>
        </p:grpSpPr>
        <p:sp>
          <p:nvSpPr>
            <p:cNvPr id="24" name="Rectangle: Rounded Corners 4"/>
            <p:cNvSpPr/>
            <p:nvPr/>
          </p:nvSpPr>
          <p:spPr>
            <a:xfrm>
              <a:off x="1798571" y="2213683"/>
              <a:ext cx="1731278" cy="992769"/>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Mild</a:t>
              </a:r>
              <a:endParaRPr lang="en-GB" b="1" dirty="0"/>
            </a:p>
          </p:txBody>
        </p:sp>
        <p:sp>
          <p:nvSpPr>
            <p:cNvPr id="25" name="Rectangle: Rounded Corners 17"/>
            <p:cNvSpPr/>
            <p:nvPr/>
          </p:nvSpPr>
          <p:spPr>
            <a:xfrm>
              <a:off x="239605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smtClean="0"/>
                <a:t>&lt;5%</a:t>
              </a:r>
              <a:endParaRPr lang="en-GB" dirty="0"/>
            </a:p>
          </p:txBody>
        </p:sp>
      </p:grpSp>
      <p:grpSp>
        <p:nvGrpSpPr>
          <p:cNvPr id="26" name="Group 25"/>
          <p:cNvGrpSpPr/>
          <p:nvPr/>
        </p:nvGrpSpPr>
        <p:grpSpPr>
          <a:xfrm>
            <a:off x="3806141" y="2163797"/>
            <a:ext cx="1992686" cy="1577083"/>
            <a:chOff x="4104294" y="2213683"/>
            <a:chExt cx="1992686" cy="1577083"/>
          </a:xfrm>
        </p:grpSpPr>
        <p:sp>
          <p:nvSpPr>
            <p:cNvPr id="27" name="Rectangle: Rounded Corners 7"/>
            <p:cNvSpPr/>
            <p:nvPr/>
          </p:nvSpPr>
          <p:spPr>
            <a:xfrm>
              <a:off x="4104294" y="2213683"/>
              <a:ext cx="1731278" cy="992769"/>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Moderate</a:t>
              </a:r>
              <a:endParaRPr lang="en-GB" b="1" dirty="0"/>
            </a:p>
          </p:txBody>
        </p:sp>
        <p:sp>
          <p:nvSpPr>
            <p:cNvPr id="28" name="Rectangle: Rounded Corners 17"/>
            <p:cNvSpPr/>
            <p:nvPr/>
          </p:nvSpPr>
          <p:spPr>
            <a:xfrm>
              <a:off x="4694873"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a:t>≥5% and &lt;10%</a:t>
              </a:r>
            </a:p>
          </p:txBody>
        </p:sp>
      </p:grpSp>
      <p:grpSp>
        <p:nvGrpSpPr>
          <p:cNvPr id="29" name="Group 28"/>
          <p:cNvGrpSpPr/>
          <p:nvPr/>
        </p:nvGrpSpPr>
        <p:grpSpPr>
          <a:xfrm>
            <a:off x="6435566" y="2163797"/>
            <a:ext cx="1963582" cy="1577083"/>
            <a:chOff x="6410017" y="2213683"/>
            <a:chExt cx="1963582" cy="1577083"/>
          </a:xfrm>
        </p:grpSpPr>
        <p:sp>
          <p:nvSpPr>
            <p:cNvPr id="30" name="Rectangle: Rounded Corners 10"/>
            <p:cNvSpPr/>
            <p:nvPr/>
          </p:nvSpPr>
          <p:spPr>
            <a:xfrm>
              <a:off x="6410017" y="2213683"/>
              <a:ext cx="1731278" cy="992769"/>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Severe</a:t>
              </a:r>
              <a:endParaRPr lang="en-GB" b="1" dirty="0"/>
            </a:p>
          </p:txBody>
        </p:sp>
        <p:sp>
          <p:nvSpPr>
            <p:cNvPr id="31" name="Rectangle: Rounded Corners 17"/>
            <p:cNvSpPr/>
            <p:nvPr/>
          </p:nvSpPr>
          <p:spPr>
            <a:xfrm>
              <a:off x="6971492"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a:t>≥5% and &lt;10%</a:t>
              </a:r>
            </a:p>
          </p:txBody>
        </p:sp>
      </p:grpSp>
      <p:grpSp>
        <p:nvGrpSpPr>
          <p:cNvPr id="43" name="Group 42"/>
          <p:cNvGrpSpPr/>
          <p:nvPr/>
        </p:nvGrpSpPr>
        <p:grpSpPr>
          <a:xfrm>
            <a:off x="9035886" y="2163797"/>
            <a:ext cx="2006550" cy="1577083"/>
            <a:chOff x="8715741" y="2213683"/>
            <a:chExt cx="2006550" cy="1577083"/>
          </a:xfrm>
        </p:grpSpPr>
        <p:sp>
          <p:nvSpPr>
            <p:cNvPr id="44" name="Rectangle: Rounded Corners 13"/>
            <p:cNvSpPr/>
            <p:nvPr/>
          </p:nvSpPr>
          <p:spPr>
            <a:xfrm>
              <a:off x="8715741" y="2213683"/>
              <a:ext cx="1729876" cy="992769"/>
            </a:xfrm>
            <a:prstGeom prst="roundRect">
              <a:avLst>
                <a:gd name="adj" fmla="val 10000"/>
              </a:avLst>
            </a:prstGeom>
            <a:gradFill>
              <a:gsLst>
                <a:gs pos="0">
                  <a:schemeClr val="tx2"/>
                </a:gs>
                <a:gs pos="50000">
                  <a:schemeClr val="tx2"/>
                </a:gs>
                <a:gs pos="100000">
                  <a:schemeClr val="accent1">
                    <a:lumMod val="5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r"/>
              <a:r>
                <a:rPr lang="en-GB" b="1" dirty="0" smtClean="0"/>
                <a:t>Very severe</a:t>
              </a:r>
              <a:br>
                <a:rPr lang="en-GB" b="1" dirty="0" smtClean="0"/>
              </a:br>
              <a:r>
                <a:rPr lang="en-GB" b="1" dirty="0" smtClean="0"/>
                <a:t>– MOD/MOF</a:t>
              </a:r>
              <a:endParaRPr lang="en-GB" b="1" dirty="0"/>
            </a:p>
          </p:txBody>
        </p:sp>
        <p:sp>
          <p:nvSpPr>
            <p:cNvPr id="45" name="Rectangle: Rounded Corners 17"/>
            <p:cNvSpPr/>
            <p:nvPr/>
          </p:nvSpPr>
          <p:spPr>
            <a:xfrm>
              <a:off x="932018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en-GB" dirty="0"/>
                <a:t>≥10%</a:t>
              </a:r>
            </a:p>
          </p:txBody>
        </p:sp>
      </p:grpSp>
    </p:spTree>
    <p:extLst>
      <p:ext uri="{BB962C8B-B14F-4D97-AF65-F5344CB8AC3E}">
        <p14:creationId xmlns:p14="http://schemas.microsoft.com/office/powerpoint/2010/main" val="116253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a:xfrm>
            <a:off x="2773433" y="2475953"/>
            <a:ext cx="1162176" cy="541264"/>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Rationale for inclusion of risk factors </a:t>
            </a:r>
          </a:p>
        </p:txBody>
      </p:sp>
      <p:sp>
        <p:nvSpPr>
          <p:cNvPr id="3" name="Text Placeholder 2"/>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6" name="Text Placeholder 5"/>
          <p:cNvSpPr>
            <a:spLocks noGrp="1"/>
          </p:cNvSpPr>
          <p:nvPr>
            <p:ph type="body" sz="quarter" idx="11"/>
          </p:nvPr>
        </p:nvSpPr>
        <p:spPr/>
        <p:txBody>
          <a:bodyPr/>
          <a:lstStyle/>
          <a:p>
            <a:r>
              <a:rPr lang="en-GB" dirty="0"/>
              <a:t>VOD, </a:t>
            </a:r>
            <a:r>
              <a:rPr lang="en-GB" dirty="0" err="1"/>
              <a:t>veno</a:t>
            </a:r>
            <a:r>
              <a:rPr lang="en-GB" dirty="0"/>
              <a:t>-occlusive </a:t>
            </a:r>
            <a:r>
              <a:rPr lang="en-GB" dirty="0" smtClean="0"/>
              <a:t>disease</a:t>
            </a:r>
            <a:endParaRPr lang="en-GB" dirty="0"/>
          </a:p>
        </p:txBody>
      </p:sp>
      <p:sp>
        <p:nvSpPr>
          <p:cNvPr id="19" name="Rectangle: Rounded Corners 18"/>
          <p:cNvSpPr/>
          <p:nvPr/>
        </p:nvSpPr>
        <p:spPr>
          <a:xfrm>
            <a:off x="6435941" y="2147027"/>
            <a:ext cx="2373404" cy="1182358"/>
          </a:xfrm>
          <a:prstGeom prst="roundRect">
            <a:avLst>
              <a:gd name="adj" fmla="val 9636"/>
            </a:avLst>
          </a:prstGeom>
          <a:solidFill>
            <a:schemeClr val="accent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Potential increase in the risk of developing severe form of VOD</a:t>
            </a:r>
          </a:p>
        </p:txBody>
      </p:sp>
      <p:sp>
        <p:nvSpPr>
          <p:cNvPr id="4" name="Rectangle: Rounded Corners 3"/>
          <p:cNvSpPr/>
          <p:nvPr/>
        </p:nvSpPr>
        <p:spPr>
          <a:xfrm>
            <a:off x="3907279" y="2146542"/>
            <a:ext cx="1949160" cy="1182358"/>
          </a:xfrm>
          <a:prstGeom prst="roundRect">
            <a:avLst>
              <a:gd name="adj" fmla="val 9636"/>
            </a:avLst>
          </a:prstGeom>
          <a:solidFill>
            <a:schemeClr val="accent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More risk factors</a:t>
            </a:r>
            <a:endParaRPr lang="en-GB" dirty="0">
              <a:solidFill>
                <a:schemeClr val="accent3">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5839430" y="2383778"/>
            <a:ext cx="613521" cy="707886"/>
          </a:xfrm>
          <a:prstGeom prst="rect">
            <a:avLst/>
          </a:prstGeom>
          <a:noFill/>
        </p:spPr>
        <p:txBody>
          <a:bodyPr wrap="square" rtlCol="0">
            <a:spAutoFit/>
          </a:bodyPr>
          <a:lstStyle/>
          <a:p>
            <a:pPr algn="ctr"/>
            <a:r>
              <a:rPr lang="en-GB" sz="4000" b="1" i="1" dirty="0">
                <a:solidFill>
                  <a:schemeClr val="accent1"/>
                </a:solidFill>
                <a:latin typeface="Arial" panose="020B0604020202020204" pitchFamily="34" charset="0"/>
                <a:cs typeface="Arial" panose="020B0604020202020204" pitchFamily="34" charset="0"/>
              </a:rPr>
              <a:t>=</a:t>
            </a:r>
          </a:p>
        </p:txBody>
      </p:sp>
      <p:sp>
        <p:nvSpPr>
          <p:cNvPr id="18" name="Rectangle: Rounded Corners 17"/>
          <p:cNvSpPr/>
          <p:nvPr/>
        </p:nvSpPr>
        <p:spPr>
          <a:xfrm>
            <a:off x="458987" y="2163097"/>
            <a:ext cx="2383796" cy="1182358"/>
          </a:xfrm>
          <a:prstGeom prst="roundRect">
            <a:avLst>
              <a:gd name="adj" fmla="val 10706"/>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Attention should be paid to the number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of VOD risk factors</a:t>
            </a:r>
          </a:p>
        </p:txBody>
      </p:sp>
      <p:sp>
        <p:nvSpPr>
          <p:cNvPr id="22" name="Rectangle: Rounded Corners 21"/>
          <p:cNvSpPr/>
          <p:nvPr/>
        </p:nvSpPr>
        <p:spPr>
          <a:xfrm>
            <a:off x="9480647" y="1662438"/>
            <a:ext cx="2383809" cy="2150566"/>
          </a:xfrm>
          <a:prstGeom prst="roundRect">
            <a:avLst>
              <a:gd name="adj" fmla="val 9636"/>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Inclusion of risk factors in severity grading may allow earlier treatment </a:t>
            </a:r>
            <a:br>
              <a:rPr lang="en-GB">
                <a:solidFill>
                  <a:schemeClr val="tx1"/>
                </a:solidFill>
                <a:latin typeface="Arial" panose="020B0604020202020204" pitchFamily="34" charset="0"/>
                <a:cs typeface="Arial" panose="020B0604020202020204" pitchFamily="34" charset="0"/>
              </a:rPr>
            </a:br>
            <a:r>
              <a:rPr lang="en-GB">
                <a:solidFill>
                  <a:schemeClr val="tx1"/>
                </a:solidFill>
                <a:latin typeface="Arial" panose="020B0604020202020204" pitchFamily="34" charset="0"/>
                <a:cs typeface="Arial" panose="020B0604020202020204" pitchFamily="34" charset="0"/>
              </a:rPr>
              <a:t>in patients with multiple VOD </a:t>
            </a:r>
            <a:br>
              <a:rPr lang="en-GB">
                <a:solidFill>
                  <a:schemeClr val="tx1"/>
                </a:solidFill>
                <a:latin typeface="Arial" panose="020B0604020202020204" pitchFamily="34" charset="0"/>
                <a:cs typeface="Arial" panose="020B0604020202020204" pitchFamily="34" charset="0"/>
              </a:rPr>
            </a:br>
            <a:r>
              <a:rPr lang="en-GB">
                <a:solidFill>
                  <a:schemeClr val="tx1"/>
                </a:solidFill>
                <a:latin typeface="Arial" panose="020B0604020202020204" pitchFamily="34" charset="0"/>
                <a:cs typeface="Arial" panose="020B0604020202020204" pitchFamily="34" charset="0"/>
              </a:rPr>
              <a:t>risk factors</a:t>
            </a:r>
          </a:p>
        </p:txBody>
      </p:sp>
      <p:sp>
        <p:nvSpPr>
          <p:cNvPr id="23" name="Rectangle: Rounded Corners 22"/>
          <p:cNvSpPr/>
          <p:nvPr/>
        </p:nvSpPr>
        <p:spPr>
          <a:xfrm>
            <a:off x="1793291" y="4110718"/>
            <a:ext cx="3559945" cy="1740025"/>
          </a:xfrm>
          <a:prstGeom prst="roundRect">
            <a:avLst>
              <a:gd name="adj" fmla="val 9636"/>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Grading criteria may also </a:t>
            </a:r>
            <a:br>
              <a:rPr lang="en-GB">
                <a:solidFill>
                  <a:schemeClr val="tx1"/>
                </a:solidFill>
                <a:latin typeface="Arial" panose="020B0604020202020204" pitchFamily="34" charset="0"/>
                <a:cs typeface="Arial" panose="020B0604020202020204" pitchFamily="34" charset="0"/>
              </a:rPr>
            </a:br>
            <a:r>
              <a:rPr lang="en-GB">
                <a:solidFill>
                  <a:schemeClr val="tx1"/>
                </a:solidFill>
                <a:latin typeface="Arial" panose="020B0604020202020204" pitchFamily="34" charset="0"/>
                <a:cs typeface="Arial" panose="020B0604020202020204" pitchFamily="34" charset="0"/>
              </a:rPr>
              <a:t>be used for suspected VOD before patients fulfil the diagnostic criteria, </a:t>
            </a:r>
            <a:br>
              <a:rPr lang="en-GB">
                <a:solidFill>
                  <a:schemeClr val="tx1"/>
                </a:solidFill>
                <a:latin typeface="Arial" panose="020B0604020202020204" pitchFamily="34" charset="0"/>
                <a:cs typeface="Arial" panose="020B0604020202020204" pitchFamily="34" charset="0"/>
              </a:rPr>
            </a:br>
            <a:r>
              <a:rPr lang="en-GB">
                <a:solidFill>
                  <a:schemeClr val="tx1"/>
                </a:solidFill>
                <a:latin typeface="Arial" panose="020B0604020202020204" pitchFamily="34" charset="0"/>
                <a:cs typeface="Arial" panose="020B0604020202020204" pitchFamily="34" charset="0"/>
              </a:rPr>
              <a:t>especially before Day 21</a:t>
            </a:r>
          </a:p>
        </p:txBody>
      </p:sp>
      <p:sp>
        <p:nvSpPr>
          <p:cNvPr id="28" name="TextBox 27"/>
          <p:cNvSpPr txBox="1"/>
          <p:nvPr/>
        </p:nvSpPr>
        <p:spPr>
          <a:xfrm>
            <a:off x="2867483" y="2561919"/>
            <a:ext cx="941033" cy="369332"/>
          </a:xfrm>
          <a:prstGeom prst="rect">
            <a:avLst/>
          </a:prstGeom>
          <a:noFill/>
        </p:spPr>
        <p:txBody>
          <a:bodyPr wrap="square" rtlCol="0">
            <a:spAutoFit/>
          </a:bodyPr>
          <a:lstStyle/>
          <a:p>
            <a:pPr algn="ctr"/>
            <a:r>
              <a:rPr lang="en-GB" b="1" i="1" dirty="0">
                <a:solidFill>
                  <a:schemeClr val="bg1"/>
                </a:solidFill>
                <a:latin typeface="Arial" panose="020B0604020202020204" pitchFamily="34" charset="0"/>
                <a:cs typeface="Arial" panose="020B0604020202020204" pitchFamily="34" charset="0"/>
              </a:rPr>
              <a:t>Why?</a:t>
            </a:r>
          </a:p>
        </p:txBody>
      </p:sp>
      <p:grpSp>
        <p:nvGrpSpPr>
          <p:cNvPr id="33" name="Group 32"/>
          <p:cNvGrpSpPr/>
          <p:nvPr/>
        </p:nvGrpSpPr>
        <p:grpSpPr>
          <a:xfrm>
            <a:off x="8825219" y="2561919"/>
            <a:ext cx="798991" cy="396000"/>
            <a:chOff x="1583363" y="-157185"/>
            <a:chExt cx="565563" cy="314370"/>
          </a:xfrm>
          <a:solidFill>
            <a:schemeClr val="accent1"/>
          </a:solidFill>
        </p:grpSpPr>
        <p:sp>
          <p:nvSpPr>
            <p:cNvPr id="34" name="Arrow: Right 71"/>
            <p:cNvSpPr/>
            <p:nvPr/>
          </p:nvSpPr>
          <p:spPr>
            <a:xfrm>
              <a:off x="1583363" y="-157185"/>
              <a:ext cx="565563" cy="314370"/>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35" name="Arrow: Right 4"/>
            <p:cNvSpPr txBox="1"/>
            <p:nvPr/>
          </p:nvSpPr>
          <p:spPr>
            <a:xfrm>
              <a:off x="1583363" y="-94311"/>
              <a:ext cx="471252" cy="1886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a:latin typeface="Arial" panose="020B0604020202020204" pitchFamily="34" charset="0"/>
                <a:cs typeface="Arial" panose="020B0604020202020204" pitchFamily="34" charset="0"/>
              </a:endParaRPr>
            </a:p>
          </p:txBody>
        </p:sp>
      </p:grpSp>
      <p:sp>
        <p:nvSpPr>
          <p:cNvPr id="36" name="Rectangle: Rounded Corners 22"/>
          <p:cNvSpPr/>
          <p:nvPr/>
        </p:nvSpPr>
        <p:spPr>
          <a:xfrm>
            <a:off x="6263691" y="4110718"/>
            <a:ext cx="4053327" cy="1740025"/>
          </a:xfrm>
          <a:prstGeom prst="roundRect">
            <a:avLst>
              <a:gd name="adj" fmla="val 9636"/>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This may allow early therapeutic intervention in patients with severe/very severe suspected </a:t>
            </a:r>
            <a:r>
              <a:rPr lang="en-GB" dirty="0" smtClean="0">
                <a:solidFill>
                  <a:schemeClr val="tx1"/>
                </a:solidFill>
                <a:latin typeface="Arial" panose="020B0604020202020204" pitchFamily="34" charset="0"/>
                <a:cs typeface="Arial" panose="020B0604020202020204" pitchFamily="34" charset="0"/>
              </a:rPr>
              <a:t/>
            </a:r>
            <a:br>
              <a:rPr lang="en-GB" dirty="0" smtClean="0">
                <a:solidFill>
                  <a:schemeClr val="tx1"/>
                </a:solidFill>
                <a:latin typeface="Arial" panose="020B0604020202020204" pitchFamily="34" charset="0"/>
                <a:cs typeface="Arial" panose="020B0604020202020204" pitchFamily="34" charset="0"/>
              </a:rPr>
            </a:br>
            <a:r>
              <a:rPr lang="en-GB" dirty="0" smtClean="0">
                <a:solidFill>
                  <a:schemeClr val="tx1"/>
                </a:solidFill>
                <a:latin typeface="Arial" panose="020B0604020202020204" pitchFamily="34" charset="0"/>
                <a:cs typeface="Arial" panose="020B0604020202020204" pitchFamily="34" charset="0"/>
              </a:rPr>
              <a:t>VOD </a:t>
            </a:r>
            <a:r>
              <a:rPr lang="en-GB" dirty="0">
                <a:solidFill>
                  <a:schemeClr val="tx1"/>
                </a:solidFill>
                <a:latin typeface="Arial" panose="020B0604020202020204" pitchFamily="34" charset="0"/>
                <a:cs typeface="Arial" panose="020B0604020202020204" pitchFamily="34" charset="0"/>
              </a:rPr>
              <a:t>that do not yet fulfil the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VOD diagnostic criteria</a:t>
            </a:r>
          </a:p>
        </p:txBody>
      </p:sp>
      <p:grpSp>
        <p:nvGrpSpPr>
          <p:cNvPr id="38" name="Group 37"/>
          <p:cNvGrpSpPr/>
          <p:nvPr/>
        </p:nvGrpSpPr>
        <p:grpSpPr>
          <a:xfrm>
            <a:off x="5371032" y="4782730"/>
            <a:ext cx="1177908" cy="396000"/>
            <a:chOff x="1583363" y="-157185"/>
            <a:chExt cx="565563" cy="314370"/>
          </a:xfrm>
          <a:solidFill>
            <a:schemeClr val="accent1"/>
          </a:solidFill>
        </p:grpSpPr>
        <p:sp>
          <p:nvSpPr>
            <p:cNvPr id="39" name="Arrow: Right 71"/>
            <p:cNvSpPr/>
            <p:nvPr/>
          </p:nvSpPr>
          <p:spPr>
            <a:xfrm>
              <a:off x="1583363" y="-157185"/>
              <a:ext cx="565563" cy="314370"/>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40" name="Arrow: Right 4"/>
            <p:cNvSpPr txBox="1"/>
            <p:nvPr/>
          </p:nvSpPr>
          <p:spPr>
            <a:xfrm>
              <a:off x="1583363" y="-94311"/>
              <a:ext cx="471252" cy="1886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6849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Incidence of VOD</a:t>
            </a:r>
          </a:p>
        </p:txBody>
      </p:sp>
      <p:sp>
        <p:nvSpPr>
          <p:cNvPr id="6" name="Text Placeholder 5"/>
          <p:cNvSpPr>
            <a:spLocks noGrp="1"/>
          </p:cNvSpPr>
          <p:nvPr>
            <p:ph type="body" sz="quarter" idx="10"/>
          </p:nvPr>
        </p:nvSpPr>
        <p:spPr/>
        <p:txBody>
          <a:bodyPr/>
          <a:lstStyle/>
          <a:p>
            <a:r>
              <a:rPr lang="en-GB" dirty="0"/>
              <a:t>Coppell JA et al. </a:t>
            </a:r>
            <a:r>
              <a:rPr lang="en-GB" i="1" dirty="0" err="1"/>
              <a:t>Biol</a:t>
            </a:r>
            <a:r>
              <a:rPr lang="en-GB" i="1" dirty="0"/>
              <a:t> Blood Marrow Transplant </a:t>
            </a:r>
            <a:r>
              <a:rPr lang="en-GB" dirty="0"/>
              <a:t>2010;16:157–68</a:t>
            </a:r>
          </a:p>
        </p:txBody>
      </p:sp>
      <p:sp>
        <p:nvSpPr>
          <p:cNvPr id="9" name="Text Placeholder 8"/>
          <p:cNvSpPr>
            <a:spLocks noGrp="1"/>
          </p:cNvSpPr>
          <p:nvPr>
            <p:ph type="body" sz="quarter" idx="11"/>
          </p:nvPr>
        </p:nvSpPr>
        <p:spPr/>
        <p:txBody>
          <a:bodyPr/>
          <a:lstStyle/>
          <a:p>
            <a:r>
              <a:rPr lang="en-GB" dirty="0"/>
              <a:t>HSCT, haematopoietic stem cell transplant; VOD, </a:t>
            </a:r>
            <a:r>
              <a:rPr lang="en-GB" dirty="0" err="1"/>
              <a:t>veno</a:t>
            </a:r>
            <a:r>
              <a:rPr lang="en-GB" dirty="0"/>
              <a:t>-occlusive disease</a:t>
            </a:r>
          </a:p>
        </p:txBody>
      </p:sp>
      <p:sp>
        <p:nvSpPr>
          <p:cNvPr id="7" name="Rectangle: Rounded Corners 9"/>
          <p:cNvSpPr/>
          <p:nvPr/>
        </p:nvSpPr>
        <p:spPr>
          <a:xfrm>
            <a:off x="1489969" y="2266592"/>
            <a:ext cx="9212062" cy="3181278"/>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400" dirty="0">
                <a:solidFill>
                  <a:schemeClr val="tx1"/>
                </a:solidFill>
              </a:rPr>
              <a:t>A review of 135 studies from 1979 to October 2007 calculated the mean overall incidence of VOD as 13.7%</a:t>
            </a:r>
          </a:p>
          <a:p>
            <a:pPr marL="355600" indent="-355600">
              <a:buFont typeface="Arial" panose="020B0604020202020204" pitchFamily="34" charset="0"/>
              <a:buChar char="•"/>
            </a:pPr>
            <a:r>
              <a:rPr lang="en-GB" sz="2000" dirty="0">
                <a:solidFill>
                  <a:schemeClr val="tx1"/>
                </a:solidFill>
              </a:rPr>
              <a:t>Of these studies, some investigated the difference in incidence </a:t>
            </a:r>
            <a:r>
              <a:rPr lang="en-GB" sz="2000" dirty="0" smtClean="0">
                <a:solidFill>
                  <a:schemeClr val="tx1"/>
                </a:solidFill>
              </a:rPr>
              <a:t>between, </a:t>
            </a:r>
            <a:br>
              <a:rPr lang="en-GB" sz="2000" dirty="0" smtClean="0">
                <a:solidFill>
                  <a:schemeClr val="tx1"/>
                </a:solidFill>
              </a:rPr>
            </a:br>
            <a:r>
              <a:rPr lang="en-GB" sz="2000" dirty="0" smtClean="0">
                <a:solidFill>
                  <a:schemeClr val="tx1"/>
                </a:solidFill>
              </a:rPr>
              <a:t>for example, the </a:t>
            </a:r>
            <a:r>
              <a:rPr lang="en-GB" sz="2000" dirty="0">
                <a:solidFill>
                  <a:schemeClr val="tx1"/>
                </a:solidFill>
              </a:rPr>
              <a:t>Baltimore and Seattle criteria and autologous </a:t>
            </a:r>
            <a:r>
              <a:rPr lang="en-GB" sz="2000" dirty="0" smtClean="0">
                <a:solidFill>
                  <a:schemeClr val="tx1"/>
                </a:solidFill>
              </a:rPr>
              <a:t>versus </a:t>
            </a:r>
            <a:r>
              <a:rPr lang="en-GB" sz="2000" dirty="0">
                <a:solidFill>
                  <a:schemeClr val="tx1"/>
                </a:solidFill>
              </a:rPr>
              <a:t>allogeneic HSCT</a:t>
            </a:r>
          </a:p>
          <a:p>
            <a:pPr marL="355600" indent="-355600">
              <a:buFont typeface="Arial" panose="020B0604020202020204" pitchFamily="34" charset="0"/>
              <a:buChar char="•"/>
            </a:pPr>
            <a:r>
              <a:rPr lang="en-GB" sz="2000" dirty="0">
                <a:solidFill>
                  <a:schemeClr val="tx1"/>
                </a:solidFill>
              </a:rPr>
              <a:t>The more stringent Baltimore criteria gave a lower incidence of VOD (9.6%) compared to the Seattle criteria (17.3%)</a:t>
            </a:r>
          </a:p>
          <a:p>
            <a:pPr marL="355600" indent="-355600">
              <a:buFont typeface="Arial" panose="020B0604020202020204" pitchFamily="34" charset="0"/>
              <a:buChar char="•"/>
            </a:pPr>
            <a:r>
              <a:rPr lang="en-GB" sz="2000" dirty="0">
                <a:solidFill>
                  <a:schemeClr val="tx1"/>
                </a:solidFill>
              </a:rPr>
              <a:t>VOD is more common after allogeneic HSCT (12.9%) than autologous HSCT (8.7%)</a:t>
            </a:r>
          </a:p>
        </p:txBody>
      </p:sp>
    </p:spTree>
    <p:extLst>
      <p:ext uri="{BB962C8B-B14F-4D97-AF65-F5344CB8AC3E}">
        <p14:creationId xmlns:p14="http://schemas.microsoft.com/office/powerpoint/2010/main" val="3009404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Incidence of VOD</a:t>
            </a:r>
          </a:p>
        </p:txBody>
      </p:sp>
      <p:sp>
        <p:nvSpPr>
          <p:cNvPr id="3" name="Text Placeholder 2"/>
          <p:cNvSpPr>
            <a:spLocks noGrp="1"/>
          </p:cNvSpPr>
          <p:nvPr>
            <p:ph type="body" sz="quarter" idx="10"/>
          </p:nvPr>
        </p:nvSpPr>
        <p:spPr/>
        <p:txBody>
          <a:bodyPr/>
          <a:lstStyle/>
          <a:p>
            <a:r>
              <a:rPr lang="en-GB" dirty="0"/>
              <a:t>Carreras E et al. </a:t>
            </a:r>
            <a:r>
              <a:rPr lang="en-GB" i="1" dirty="0"/>
              <a:t>Blood </a:t>
            </a:r>
            <a:r>
              <a:rPr lang="en-GB" dirty="0"/>
              <a:t>1998;92:3599–604</a:t>
            </a:r>
          </a:p>
        </p:txBody>
      </p:sp>
      <p:sp>
        <p:nvSpPr>
          <p:cNvPr id="5" name="Text Placeholder 4"/>
          <p:cNvSpPr>
            <a:spLocks noGrp="1"/>
          </p:cNvSpPr>
          <p:nvPr>
            <p:ph type="body" sz="quarter" idx="11"/>
          </p:nvPr>
        </p:nvSpPr>
        <p:spPr/>
        <p:txBody>
          <a:bodyPr/>
          <a:lstStyle/>
          <a:p>
            <a:r>
              <a:rPr lang="en-GB" dirty="0" smtClean="0"/>
              <a:t>EBMT</a:t>
            </a:r>
            <a:r>
              <a:rPr lang="en-GB" dirty="0"/>
              <a:t>, </a:t>
            </a:r>
            <a:r>
              <a:rPr lang="en-GB" dirty="0" smtClean="0"/>
              <a:t>European </a:t>
            </a:r>
            <a:r>
              <a:rPr lang="en-GB" dirty="0"/>
              <a:t>Society for Blood and Marrow </a:t>
            </a:r>
            <a:r>
              <a:rPr lang="en-GB" dirty="0" smtClean="0"/>
              <a:t>Transplantation;</a:t>
            </a:r>
            <a:br>
              <a:rPr lang="en-GB" dirty="0" smtClean="0"/>
            </a:br>
            <a:r>
              <a:rPr lang="en-GB" dirty="0" smtClean="0"/>
              <a:t>HSCT</a:t>
            </a:r>
            <a:r>
              <a:rPr lang="en-GB" dirty="0"/>
              <a:t>, </a:t>
            </a:r>
            <a:r>
              <a:rPr lang="en-GB" dirty="0" smtClean="0"/>
              <a:t>haematopoietic </a:t>
            </a:r>
            <a:r>
              <a:rPr lang="en-GB" dirty="0"/>
              <a:t>stem cell </a:t>
            </a:r>
            <a:r>
              <a:rPr lang="en-GB" dirty="0" smtClean="0"/>
              <a:t>transplant; </a:t>
            </a:r>
            <a:r>
              <a:rPr lang="en-GB" dirty="0"/>
              <a:t>VOD, </a:t>
            </a:r>
            <a:r>
              <a:rPr lang="en-GB" dirty="0" err="1"/>
              <a:t>veno</a:t>
            </a:r>
            <a:r>
              <a:rPr lang="en-GB" dirty="0"/>
              <a:t>-occlusive </a:t>
            </a:r>
            <a:r>
              <a:rPr lang="en-GB" dirty="0" smtClean="0"/>
              <a:t>disease</a:t>
            </a:r>
            <a:endParaRPr lang="en-GB" dirty="0"/>
          </a:p>
        </p:txBody>
      </p:sp>
      <p:sp>
        <p:nvSpPr>
          <p:cNvPr id="8" name="Rectangle: Rounded Corners 9"/>
          <p:cNvSpPr/>
          <p:nvPr/>
        </p:nvSpPr>
        <p:spPr>
          <a:xfrm>
            <a:off x="1489969" y="2532063"/>
            <a:ext cx="9212062" cy="2812294"/>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400" dirty="0">
                <a:solidFill>
                  <a:sysClr val="windowText" lastClr="000000"/>
                </a:solidFill>
              </a:rPr>
              <a:t>In a prospective cohort study, all consecutive patients receiving HSCT were evaluated during a </a:t>
            </a:r>
            <a:r>
              <a:rPr lang="en-GB" sz="2400" dirty="0" smtClean="0">
                <a:solidFill>
                  <a:sysClr val="windowText" lastClr="000000"/>
                </a:solidFill>
              </a:rPr>
              <a:t>6-month </a:t>
            </a:r>
            <a:r>
              <a:rPr lang="en-GB" sz="2400" dirty="0">
                <a:solidFill>
                  <a:sysClr val="windowText" lastClr="000000"/>
                </a:solidFill>
              </a:rPr>
              <a:t>period at participating EBMT centres</a:t>
            </a:r>
          </a:p>
          <a:p>
            <a:pPr marL="355600" indent="-355600">
              <a:buFont typeface="Arial" panose="020B0604020202020204" pitchFamily="34" charset="0"/>
              <a:buChar char="•"/>
            </a:pPr>
            <a:r>
              <a:rPr lang="en-GB" sz="2000" dirty="0">
                <a:solidFill>
                  <a:sysClr val="windowText" lastClr="000000"/>
                </a:solidFill>
              </a:rPr>
              <a:t>1652 transplants were performed in 73 centres</a:t>
            </a:r>
          </a:p>
          <a:p>
            <a:pPr marL="355600" indent="-355600">
              <a:buFont typeface="Arial" panose="020B0604020202020204" pitchFamily="34" charset="0"/>
              <a:buChar char="•"/>
            </a:pPr>
            <a:r>
              <a:rPr lang="en-GB" sz="2000" dirty="0">
                <a:solidFill>
                  <a:sysClr val="windowText" lastClr="000000"/>
                </a:solidFill>
              </a:rPr>
              <a:t>VOD was diagnosed in 5.3% of patients</a:t>
            </a:r>
          </a:p>
          <a:p>
            <a:pPr marL="355600" indent="-355600">
              <a:buFont typeface="Arial" panose="020B0604020202020204" pitchFamily="34" charset="0"/>
              <a:buChar char="•"/>
            </a:pPr>
            <a:r>
              <a:rPr lang="en-GB" sz="2000" dirty="0">
                <a:solidFill>
                  <a:sysClr val="windowText" lastClr="000000"/>
                </a:solidFill>
              </a:rPr>
              <a:t>The use of unfractionated heparin did not significantly decrease the incidence of VOD</a:t>
            </a:r>
          </a:p>
        </p:txBody>
      </p:sp>
    </p:spTree>
    <p:extLst>
      <p:ext uri="{BB962C8B-B14F-4D97-AF65-F5344CB8AC3E}">
        <p14:creationId xmlns:p14="http://schemas.microsoft.com/office/powerpoint/2010/main" val="3316896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EBMT severity indicators of VOD: </a:t>
            </a:r>
            <a:br>
              <a:rPr lang="en-US" dirty="0"/>
            </a:br>
            <a:r>
              <a:rPr lang="en-US" dirty="0" smtClean="0"/>
              <a:t>level </a:t>
            </a:r>
            <a:r>
              <a:rPr lang="en-US" dirty="0"/>
              <a:t>of bilirubin</a:t>
            </a:r>
            <a:endParaRPr lang="en-GB" dirty="0"/>
          </a:p>
        </p:txBody>
      </p:sp>
      <p:sp>
        <p:nvSpPr>
          <p:cNvPr id="3" name="Text Placeholder 2"/>
          <p:cNvSpPr>
            <a:spLocks noGrp="1"/>
          </p:cNvSpPr>
          <p:nvPr>
            <p:ph type="body" sz="quarter" idx="10"/>
          </p:nvPr>
        </p:nvSpPr>
        <p:spPr>
          <a:xfrm>
            <a:off x="98779" y="6495526"/>
            <a:ext cx="7758288" cy="288925"/>
          </a:xfrm>
        </p:spPr>
        <p:txBody>
          <a:bodyPr/>
          <a:lstStyle/>
          <a:p>
            <a:r>
              <a:rPr lang="en-GB" dirty="0">
                <a:latin typeface="Arial" panose="020B0604020202020204" pitchFamily="34" charset="0"/>
                <a:cs typeface="Arial" panose="020B0604020202020204" pitchFamily="34" charset="0"/>
              </a:rPr>
              <a:t>1. Carreras E. </a:t>
            </a:r>
            <a:r>
              <a:rPr lang="en-GB" i="1" dirty="0">
                <a:latin typeface="Arial" panose="020B0604020202020204" pitchFamily="34" charset="0"/>
                <a:cs typeface="Arial" panose="020B0604020202020204" pitchFamily="34" charset="0"/>
              </a:rPr>
              <a:t>Br J </a:t>
            </a:r>
            <a:r>
              <a:rPr lang="en-GB" i="1" dirty="0" err="1">
                <a:latin typeface="Arial" panose="020B0604020202020204" pitchFamily="34" charset="0"/>
                <a:cs typeface="Arial" panose="020B0604020202020204" pitchFamily="34" charset="0"/>
              </a:rPr>
              <a:t>Haematol</a:t>
            </a:r>
            <a:r>
              <a:rPr lang="en-GB" i="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2015;168:481–91; 2. </a:t>
            </a:r>
            <a:r>
              <a:rPr lang="en-GB" dirty="0" err="1">
                <a:latin typeface="Arial" panose="020B0604020202020204" pitchFamily="34" charset="0"/>
                <a:cs typeface="Arial" panose="020B0604020202020204" pitchFamily="34" charset="0"/>
              </a:rPr>
              <a:t>Bearman</a:t>
            </a:r>
            <a:r>
              <a:rPr lang="en-GB" dirty="0">
                <a:latin typeface="Arial" panose="020B0604020202020204" pitchFamily="34" charset="0"/>
                <a:cs typeface="Arial" panose="020B0604020202020204" pitchFamily="34" charset="0"/>
              </a:rPr>
              <a:t> SI et al. </a:t>
            </a:r>
            <a:r>
              <a:rPr lang="en-GB" i="1" dirty="0">
                <a:latin typeface="Arial" panose="020B0604020202020204" pitchFamily="34" charset="0"/>
                <a:cs typeface="Arial" panose="020B0604020202020204" pitchFamily="34" charset="0"/>
              </a:rPr>
              <a:t>Blood </a:t>
            </a:r>
            <a:r>
              <a:rPr lang="en-GB" dirty="0">
                <a:latin typeface="Arial" panose="020B0604020202020204" pitchFamily="34" charset="0"/>
                <a:cs typeface="Arial" panose="020B0604020202020204" pitchFamily="34" charset="0"/>
              </a:rPr>
              <a:t>1995;85:3005–20; 3. McDonald GB et al. </a:t>
            </a:r>
            <a:r>
              <a:rPr lang="en-GB" i="1" dirty="0">
                <a:latin typeface="Arial" panose="020B0604020202020204" pitchFamily="34" charset="0"/>
                <a:cs typeface="Arial" panose="020B0604020202020204" pitchFamily="34" charset="0"/>
              </a:rPr>
              <a:t>Ann Intern Med </a:t>
            </a:r>
            <a:r>
              <a:rPr lang="en-GB" dirty="0">
                <a:latin typeface="Arial" panose="020B0604020202020204" pitchFamily="34" charset="0"/>
                <a:cs typeface="Arial" panose="020B0604020202020204" pitchFamily="34" charset="0"/>
              </a:rPr>
              <a:t>1993;118:255–67; </a:t>
            </a:r>
            <a:r>
              <a:rPr lang="en-GB" dirty="0" smtClean="0">
                <a:latin typeface="Arial" panose="020B0604020202020204" pitchFamily="34" charset="0"/>
                <a:cs typeface="Arial" panose="020B0604020202020204" pitchFamily="34" charset="0"/>
              </a:rPr>
              <a:t>4</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Gooley</a:t>
            </a:r>
            <a:r>
              <a:rPr lang="en-GB" dirty="0">
                <a:latin typeface="Arial" panose="020B0604020202020204" pitchFamily="34" charset="0"/>
                <a:cs typeface="Arial" panose="020B0604020202020204" pitchFamily="34" charset="0"/>
              </a:rPr>
              <a:t> TA et al. </a:t>
            </a:r>
            <a:r>
              <a:rPr lang="en-GB" i="1" dirty="0">
                <a:latin typeface="Arial" panose="020B0604020202020204" pitchFamily="34" charset="0"/>
                <a:cs typeface="Arial" panose="020B0604020202020204" pitchFamily="34" charset="0"/>
              </a:rPr>
              <a:t>Hepatology</a:t>
            </a:r>
            <a:r>
              <a:rPr lang="en-GB" dirty="0">
                <a:latin typeface="Arial" panose="020B0604020202020204" pitchFamily="34" charset="0"/>
                <a:cs typeface="Arial" panose="020B0604020202020204" pitchFamily="34" charset="0"/>
              </a:rPr>
              <a:t> 2005;41:345–52; 5. </a:t>
            </a:r>
            <a:r>
              <a:rPr lang="en-GB" dirty="0" err="1">
                <a:latin typeface="Arial" panose="020B0604020202020204" pitchFamily="34" charset="0"/>
                <a:cs typeface="Arial" panose="020B0604020202020204" pitchFamily="34" charset="0"/>
              </a:rPr>
              <a:t>Mohty</a:t>
            </a:r>
            <a:r>
              <a:rPr lang="en-GB" dirty="0">
                <a:latin typeface="Arial" panose="020B0604020202020204" pitchFamily="34" charset="0"/>
                <a:cs typeface="Arial" panose="020B0604020202020204" pitchFamily="34" charset="0"/>
              </a:rPr>
              <a:t> M et al. </a:t>
            </a:r>
            <a:r>
              <a:rPr lang="en-GB" i="1" dirty="0">
                <a:latin typeface="Arial" pitchFamily="34" charset="0"/>
                <a:cs typeface="Arial" pitchFamily="34" charset="0"/>
              </a:rPr>
              <a:t>Bone Marrow Transplant </a:t>
            </a:r>
            <a:r>
              <a:rPr lang="en-GB" dirty="0">
                <a:latin typeface="Arial" pitchFamily="34" charset="0"/>
                <a:cs typeface="Arial" pitchFamily="34" charset="0"/>
              </a:rPr>
              <a:t>2016;51:906–12</a:t>
            </a:r>
            <a:endParaRPr lang="en-GB" dirty="0"/>
          </a:p>
        </p:txBody>
      </p:sp>
      <p:sp>
        <p:nvSpPr>
          <p:cNvPr id="5" name="Text Placeholder 4"/>
          <p:cNvSpPr>
            <a:spLocks noGrp="1"/>
          </p:cNvSpPr>
          <p:nvPr>
            <p:ph type="body" sz="quarter" idx="11"/>
          </p:nvPr>
        </p:nvSpPr>
        <p:spPr/>
        <p:txBody>
          <a:bodyPr/>
          <a:lstStyle/>
          <a:p>
            <a:r>
              <a:rPr lang="en-GB" dirty="0"/>
              <a:t>EBMT, European </a:t>
            </a:r>
            <a:r>
              <a:rPr lang="en-GB" dirty="0" smtClean="0"/>
              <a:t>Society </a:t>
            </a:r>
            <a:r>
              <a:rPr lang="en-GB" dirty="0"/>
              <a:t>for Blood and Marrow Transplantation; </a:t>
            </a:r>
            <a:r>
              <a:rPr lang="en-GB" dirty="0" smtClean="0"/>
              <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sp>
        <p:nvSpPr>
          <p:cNvPr id="8" name="Rectangle: Rounded Corners 9"/>
          <p:cNvSpPr/>
          <p:nvPr/>
        </p:nvSpPr>
        <p:spPr>
          <a:xfrm>
            <a:off x="1159276" y="1964267"/>
            <a:ext cx="9873449" cy="3902656"/>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buFont typeface="Arial" panose="020B0604020202020204" pitchFamily="34" charset="0"/>
              <a:buChar char="•"/>
            </a:pPr>
            <a:r>
              <a:rPr lang="en-GB" sz="2000" dirty="0">
                <a:solidFill>
                  <a:sysClr val="windowText" lastClr="000000"/>
                </a:solidFill>
              </a:rPr>
              <a:t>Serum bilirubin levels increase with the severity of VOD,</a:t>
            </a:r>
            <a:r>
              <a:rPr lang="en-GB" sz="2000" baseline="30000" dirty="0">
                <a:solidFill>
                  <a:sysClr val="windowText" lastClr="000000"/>
                </a:solidFill>
              </a:rPr>
              <a:t>1–4</a:t>
            </a:r>
            <a:r>
              <a:rPr lang="en-GB" sz="2000" dirty="0">
                <a:solidFill>
                  <a:sysClr val="windowText" lastClr="000000"/>
                </a:solidFill>
              </a:rPr>
              <a:t> therefore the </a:t>
            </a:r>
            <a:br>
              <a:rPr lang="en-GB" sz="2000" dirty="0">
                <a:solidFill>
                  <a:sysClr val="windowText" lastClr="000000"/>
                </a:solidFill>
              </a:rPr>
            </a:br>
            <a:r>
              <a:rPr lang="en-GB" sz="2000" dirty="0">
                <a:solidFill>
                  <a:sysClr val="windowText" lastClr="000000"/>
                </a:solidFill>
              </a:rPr>
              <a:t>serum bilirubin cut-off points have been defined in the grading system to reflect this correlation</a:t>
            </a:r>
            <a:r>
              <a:rPr lang="en-GB" sz="2000" baseline="30000" dirty="0">
                <a:solidFill>
                  <a:sysClr val="windowText" lastClr="000000"/>
                </a:solidFill>
              </a:rPr>
              <a:t>5</a:t>
            </a:r>
          </a:p>
          <a:p>
            <a:pPr marL="342900" indent="-342900">
              <a:buFont typeface="Arial" panose="020B0604020202020204" pitchFamily="34" charset="0"/>
              <a:buChar char="•"/>
            </a:pPr>
            <a:r>
              <a:rPr lang="en-GB" sz="2000" dirty="0">
                <a:solidFill>
                  <a:sysClr val="windowText" lastClr="000000"/>
                </a:solidFill>
              </a:rPr>
              <a:t>It is important to pay attention to other possible causes of a rapid increase in serum bilirubin level before including this criterion</a:t>
            </a:r>
            <a:r>
              <a:rPr lang="en-GB" sz="2000" baseline="30000" dirty="0">
                <a:solidFill>
                  <a:sysClr val="windowText" lastClr="000000"/>
                </a:solidFill>
              </a:rPr>
              <a:t>5</a:t>
            </a:r>
          </a:p>
          <a:p>
            <a:pPr marL="742950" lvl="1" indent="-285750">
              <a:buFont typeface="Arial" panose="020B0604020202020204" pitchFamily="34" charset="0"/>
              <a:buChar char="–"/>
            </a:pPr>
            <a:r>
              <a:rPr lang="en-GB" dirty="0" err="1">
                <a:solidFill>
                  <a:sysClr val="windowText" lastClr="000000"/>
                </a:solidFill>
              </a:rPr>
              <a:t>Hyperbilirubinaemia</a:t>
            </a:r>
            <a:r>
              <a:rPr lang="en-GB" dirty="0">
                <a:solidFill>
                  <a:sysClr val="windowText" lastClr="000000"/>
                </a:solidFill>
              </a:rPr>
              <a:t> is also a predictor of renal insufficiency, renal failure, </a:t>
            </a:r>
            <a:r>
              <a:rPr lang="en-GB" dirty="0" smtClean="0">
                <a:solidFill>
                  <a:sysClr val="windowText" lastClr="000000"/>
                </a:solidFill>
              </a:rPr>
              <a:t/>
            </a:r>
            <a:br>
              <a:rPr lang="en-GB" dirty="0" smtClean="0">
                <a:solidFill>
                  <a:sysClr val="windowText" lastClr="000000"/>
                </a:solidFill>
              </a:rPr>
            </a:br>
            <a:r>
              <a:rPr lang="en-GB" dirty="0" smtClean="0">
                <a:solidFill>
                  <a:sysClr val="windowText" lastClr="000000"/>
                </a:solidFill>
              </a:rPr>
              <a:t>and </a:t>
            </a:r>
            <a:r>
              <a:rPr lang="en-GB" dirty="0">
                <a:solidFill>
                  <a:sysClr val="windowText" lastClr="000000"/>
                </a:solidFill>
              </a:rPr>
              <a:t>bleeding</a:t>
            </a:r>
            <a:r>
              <a:rPr lang="en-GB" baseline="30000" dirty="0">
                <a:solidFill>
                  <a:sysClr val="windowText" lastClr="000000"/>
                </a:solidFill>
              </a:rPr>
              <a:t>2</a:t>
            </a:r>
          </a:p>
          <a:p>
            <a:pPr marL="342900" indent="-342900">
              <a:buFont typeface="Arial" panose="020B0604020202020204" pitchFamily="34" charset="0"/>
              <a:buChar char="•"/>
            </a:pPr>
            <a:r>
              <a:rPr lang="en-GB" sz="2000" dirty="0">
                <a:solidFill>
                  <a:sysClr val="windowText" lastClr="000000"/>
                </a:solidFill>
              </a:rPr>
              <a:t>There is considerable overlap in the range of </a:t>
            </a:r>
            <a:r>
              <a:rPr lang="en-GB" sz="2000" dirty="0" err="1">
                <a:solidFill>
                  <a:sysClr val="windowText" lastClr="000000"/>
                </a:solidFill>
              </a:rPr>
              <a:t>hyperbilirubinaemia</a:t>
            </a:r>
            <a:r>
              <a:rPr lang="en-GB" sz="2000" dirty="0">
                <a:solidFill>
                  <a:sysClr val="windowText" lastClr="000000"/>
                </a:solidFill>
              </a:rPr>
              <a:t> and </a:t>
            </a:r>
            <a:r>
              <a:rPr lang="en-GB" sz="2000" dirty="0" smtClean="0">
                <a:solidFill>
                  <a:sysClr val="windowText" lastClr="000000"/>
                </a:solidFill>
              </a:rPr>
              <a:t/>
            </a:r>
            <a:br>
              <a:rPr lang="en-GB" sz="2000" dirty="0" smtClean="0">
                <a:solidFill>
                  <a:sysClr val="windowText" lastClr="000000"/>
                </a:solidFill>
              </a:rPr>
            </a:br>
            <a:r>
              <a:rPr lang="en-GB" sz="2000" dirty="0" smtClean="0">
                <a:solidFill>
                  <a:sysClr val="windowText" lastClr="000000"/>
                </a:solidFill>
              </a:rPr>
              <a:t>weight </a:t>
            </a:r>
            <a:r>
              <a:rPr lang="en-GB" sz="2000" dirty="0">
                <a:solidFill>
                  <a:sysClr val="windowText" lastClr="000000"/>
                </a:solidFill>
              </a:rPr>
              <a:t>gain</a:t>
            </a:r>
            <a:r>
              <a:rPr lang="en-GB" sz="2000" baseline="30000" dirty="0">
                <a:solidFill>
                  <a:sysClr val="windowText" lastClr="000000"/>
                </a:solidFill>
              </a:rPr>
              <a:t>2</a:t>
            </a:r>
          </a:p>
          <a:p>
            <a:pPr marL="342900" indent="-342900">
              <a:buFont typeface="Arial" panose="020B0604020202020204" pitchFamily="34" charset="0"/>
              <a:buChar char="•"/>
            </a:pPr>
            <a:r>
              <a:rPr lang="en-GB" sz="2000" dirty="0">
                <a:solidFill>
                  <a:sysClr val="windowText" lastClr="000000"/>
                </a:solidFill>
              </a:rPr>
              <a:t>Development of </a:t>
            </a:r>
            <a:r>
              <a:rPr lang="en-GB" sz="2000" dirty="0" err="1">
                <a:solidFill>
                  <a:sysClr val="windowText" lastClr="000000"/>
                </a:solidFill>
              </a:rPr>
              <a:t>hyperbilirubinaemia</a:t>
            </a:r>
            <a:r>
              <a:rPr lang="en-GB" sz="2000" dirty="0">
                <a:solidFill>
                  <a:sysClr val="windowText" lastClr="000000"/>
                </a:solidFill>
              </a:rPr>
              <a:t> and fluid retention is a statistically significant predictor of the later onset of pleural effusion, heart failure, pulmonary infiltrates, </a:t>
            </a:r>
            <a:br>
              <a:rPr lang="en-GB" sz="2000" dirty="0">
                <a:solidFill>
                  <a:sysClr val="windowText" lastClr="000000"/>
                </a:solidFill>
              </a:rPr>
            </a:br>
            <a:r>
              <a:rPr lang="en-GB" sz="2000" dirty="0">
                <a:solidFill>
                  <a:sysClr val="windowText" lastClr="000000"/>
                </a:solidFill>
              </a:rPr>
              <a:t>and confusion</a:t>
            </a:r>
            <a:r>
              <a:rPr lang="en-GB" sz="2000" baseline="30000" dirty="0">
                <a:solidFill>
                  <a:sysClr val="windowText" lastClr="000000"/>
                </a:solidFill>
              </a:rPr>
              <a:t>2</a:t>
            </a:r>
          </a:p>
        </p:txBody>
      </p:sp>
    </p:spTree>
    <p:extLst>
      <p:ext uri="{BB962C8B-B14F-4D97-AF65-F5344CB8AC3E}">
        <p14:creationId xmlns:p14="http://schemas.microsoft.com/office/powerpoint/2010/main" val="4159641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EBMT severity indicators of VOD: </a:t>
            </a:r>
            <a:br>
              <a:rPr lang="en-US" dirty="0"/>
            </a:br>
            <a:r>
              <a:rPr lang="en-US" dirty="0" smtClean="0"/>
              <a:t>liver </a:t>
            </a:r>
            <a:r>
              <a:rPr lang="en-US" dirty="0"/>
              <a:t>function (transaminases)</a:t>
            </a:r>
            <a:endParaRPr lang="en-GB" dirty="0"/>
          </a:p>
        </p:txBody>
      </p:sp>
      <p:sp>
        <p:nvSpPr>
          <p:cNvPr id="3" name="Text Placeholder 2"/>
          <p:cNvSpPr>
            <a:spLocks noGrp="1"/>
          </p:cNvSpPr>
          <p:nvPr>
            <p:ph type="body" sz="quarter" idx="10"/>
          </p:nvPr>
        </p:nvSpPr>
        <p:spPr/>
        <p:txBody>
          <a:bodyPr/>
          <a:lstStyle/>
          <a:p>
            <a:r>
              <a:rPr lang="en-GB" dirty="0"/>
              <a:t>1. </a:t>
            </a:r>
            <a:r>
              <a:rPr lang="en-GB" dirty="0" err="1"/>
              <a:t>Mohty</a:t>
            </a:r>
            <a:r>
              <a:rPr lang="en-GB" dirty="0"/>
              <a:t> M et al. </a:t>
            </a:r>
            <a:r>
              <a:rPr lang="en-GB" i="1" dirty="0"/>
              <a:t>Bone Marrow Transplant </a:t>
            </a:r>
            <a:r>
              <a:rPr lang="en-GB" dirty="0"/>
              <a:t>2016;51:906–12; 2. Carreras E. </a:t>
            </a:r>
            <a:r>
              <a:rPr lang="en-GB" i="1" dirty="0"/>
              <a:t>Br J </a:t>
            </a:r>
            <a:r>
              <a:rPr lang="en-GB" i="1" dirty="0" err="1"/>
              <a:t>Haematol</a:t>
            </a:r>
            <a:r>
              <a:rPr lang="en-GB" i="1" dirty="0"/>
              <a:t> </a:t>
            </a:r>
            <a:r>
              <a:rPr lang="en-GB" dirty="0"/>
              <a:t>2015;168:481–91</a:t>
            </a:r>
          </a:p>
        </p:txBody>
      </p:sp>
      <p:sp>
        <p:nvSpPr>
          <p:cNvPr id="5" name="Text Placeholder 4"/>
          <p:cNvSpPr>
            <a:spLocks noGrp="1"/>
          </p:cNvSpPr>
          <p:nvPr>
            <p:ph type="body" sz="quarter" idx="11"/>
          </p:nvPr>
        </p:nvSpPr>
        <p:spPr/>
        <p:txBody>
          <a:bodyPr/>
          <a:lstStyle/>
          <a:p>
            <a:r>
              <a:rPr lang="en-GB" dirty="0"/>
              <a:t>EBMT, European </a:t>
            </a:r>
            <a:r>
              <a:rPr lang="en-GB" dirty="0" smtClean="0"/>
              <a:t>Society </a:t>
            </a:r>
            <a:r>
              <a:rPr lang="en-GB" dirty="0"/>
              <a:t>for Blood and Marrow Transplantation; </a:t>
            </a:r>
            <a:r>
              <a:rPr lang="en-GB" dirty="0" smtClean="0"/>
              <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sp>
        <p:nvSpPr>
          <p:cNvPr id="8" name="Rectangle: Rounded Corners 9"/>
          <p:cNvSpPr/>
          <p:nvPr/>
        </p:nvSpPr>
        <p:spPr>
          <a:xfrm>
            <a:off x="1489969" y="2532063"/>
            <a:ext cx="9212062" cy="2266876"/>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buFont typeface="Arial" panose="020B0604020202020204" pitchFamily="34" charset="0"/>
              <a:buChar char="•"/>
            </a:pPr>
            <a:r>
              <a:rPr lang="en-GB" sz="2400" dirty="0">
                <a:solidFill>
                  <a:sysClr val="windowText" lastClr="000000"/>
                </a:solidFill>
              </a:rPr>
              <a:t>Transaminases appear to be the most relevant parameter to evaluate liver dysfunction</a:t>
            </a:r>
            <a:r>
              <a:rPr lang="en-GB" sz="2400" baseline="30000" dirty="0">
                <a:solidFill>
                  <a:sysClr val="windowText" lastClr="000000"/>
                </a:solidFill>
              </a:rPr>
              <a:t>1</a:t>
            </a:r>
          </a:p>
          <a:p>
            <a:pPr marL="342900" indent="-342900">
              <a:buFont typeface="Arial" panose="020B0604020202020204" pitchFamily="34" charset="0"/>
              <a:buChar char="•"/>
            </a:pPr>
            <a:r>
              <a:rPr lang="en-GB" sz="2400" dirty="0">
                <a:solidFill>
                  <a:sysClr val="windowText" lastClr="000000"/>
                </a:solidFill>
              </a:rPr>
              <a:t>Liver dysfunction increases with the severity of VOD,</a:t>
            </a:r>
            <a:r>
              <a:rPr lang="en-GB" sz="2400" baseline="30000" dirty="0">
                <a:solidFill>
                  <a:sysClr val="windowText" lastClr="000000"/>
                </a:solidFill>
              </a:rPr>
              <a:t>2</a:t>
            </a:r>
            <a:r>
              <a:rPr lang="en-GB" sz="2400" dirty="0">
                <a:solidFill>
                  <a:sysClr val="windowText" lastClr="000000"/>
                </a:solidFill>
              </a:rPr>
              <a:t> therefore transaminase </a:t>
            </a:r>
            <a:r>
              <a:rPr lang="en-GB" sz="2400" dirty="0" smtClean="0">
                <a:solidFill>
                  <a:sysClr val="windowText" lastClr="000000"/>
                </a:solidFill>
              </a:rPr>
              <a:t>cut-off </a:t>
            </a:r>
            <a:r>
              <a:rPr lang="en-GB" sz="2400" dirty="0">
                <a:solidFill>
                  <a:sysClr val="windowText" lastClr="000000"/>
                </a:solidFill>
              </a:rPr>
              <a:t>points have been defined in the grading system to reflect this correlation</a:t>
            </a:r>
            <a:r>
              <a:rPr lang="en-GB" sz="2400" baseline="30000" dirty="0">
                <a:solidFill>
                  <a:sysClr val="windowText" lastClr="000000"/>
                </a:solidFill>
              </a:rPr>
              <a:t>1</a:t>
            </a:r>
          </a:p>
        </p:txBody>
      </p:sp>
    </p:spTree>
    <p:extLst>
      <p:ext uri="{BB962C8B-B14F-4D97-AF65-F5344CB8AC3E}">
        <p14:creationId xmlns:p14="http://schemas.microsoft.com/office/powerpoint/2010/main" val="304828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EBMT severity indicators of VOD:</a:t>
            </a:r>
            <a:br>
              <a:rPr lang="en-US" dirty="0"/>
            </a:br>
            <a:r>
              <a:rPr lang="en-US" dirty="0" smtClean="0"/>
              <a:t>renal </a:t>
            </a:r>
            <a:r>
              <a:rPr lang="en-US" dirty="0"/>
              <a:t>function </a:t>
            </a:r>
            <a:endParaRPr lang="en-GB" dirty="0"/>
          </a:p>
        </p:txBody>
      </p:sp>
      <p:sp>
        <p:nvSpPr>
          <p:cNvPr id="3" name="Text Placeholder 2"/>
          <p:cNvSpPr>
            <a:spLocks noGrp="1"/>
          </p:cNvSpPr>
          <p:nvPr>
            <p:ph type="body" sz="quarter" idx="10"/>
          </p:nvPr>
        </p:nvSpPr>
        <p:spPr/>
        <p:txBody>
          <a:bodyPr/>
          <a:lstStyle/>
          <a:p>
            <a:r>
              <a:rPr lang="en-GB" dirty="0"/>
              <a:t>1. McDonald GB et al. </a:t>
            </a:r>
            <a:r>
              <a:rPr lang="en-GB" i="1" dirty="0"/>
              <a:t>Ann Intern Med </a:t>
            </a:r>
            <a:r>
              <a:rPr lang="en-GB" dirty="0"/>
              <a:t>1993;118:255–67; 2. Kist-van </a:t>
            </a:r>
            <a:r>
              <a:rPr lang="en-GB" dirty="0" err="1"/>
              <a:t>Holthe</a:t>
            </a:r>
            <a:r>
              <a:rPr lang="en-GB" dirty="0"/>
              <a:t> JE et al. </a:t>
            </a:r>
            <a:r>
              <a:rPr lang="en-GB" i="1" dirty="0" err="1"/>
              <a:t>Pediatr</a:t>
            </a:r>
            <a:r>
              <a:rPr lang="en-GB" i="1" dirty="0"/>
              <a:t> </a:t>
            </a:r>
            <a:r>
              <a:rPr lang="en-GB" i="1" dirty="0" err="1"/>
              <a:t>Nephrol</a:t>
            </a:r>
            <a:r>
              <a:rPr lang="en-GB" i="1" dirty="0"/>
              <a:t> </a:t>
            </a:r>
            <a:r>
              <a:rPr lang="en-GB" dirty="0"/>
              <a:t>2002;17:1032–7; </a:t>
            </a:r>
            <a:br>
              <a:rPr lang="en-GB" dirty="0"/>
            </a:br>
            <a:r>
              <a:rPr lang="en-GB" dirty="0"/>
              <a:t>3. </a:t>
            </a:r>
            <a:r>
              <a:rPr lang="en-GB" dirty="0" err="1"/>
              <a:t>Mohty</a:t>
            </a:r>
            <a:r>
              <a:rPr lang="en-GB" dirty="0"/>
              <a:t> M et al. </a:t>
            </a:r>
            <a:r>
              <a:rPr lang="en-GB" i="1" dirty="0"/>
              <a:t>Bone Marrow Transplant </a:t>
            </a:r>
            <a:r>
              <a:rPr lang="en-GB" dirty="0"/>
              <a:t>2016;51:906–12</a:t>
            </a:r>
          </a:p>
        </p:txBody>
      </p:sp>
      <p:sp>
        <p:nvSpPr>
          <p:cNvPr id="5" name="Text Placeholder 4"/>
          <p:cNvSpPr>
            <a:spLocks noGrp="1"/>
          </p:cNvSpPr>
          <p:nvPr>
            <p:ph type="body" sz="quarter" idx="11"/>
          </p:nvPr>
        </p:nvSpPr>
        <p:spPr/>
        <p:txBody>
          <a:bodyPr/>
          <a:lstStyle/>
          <a:p>
            <a:r>
              <a:rPr lang="en-GB" dirty="0"/>
              <a:t>EBMT, European S</a:t>
            </a:r>
            <a:r>
              <a:rPr lang="en-GB" dirty="0" smtClean="0"/>
              <a:t>ociety </a:t>
            </a:r>
            <a:r>
              <a:rPr lang="en-GB" dirty="0"/>
              <a:t>for Blood and Marrow Transplantation; </a:t>
            </a:r>
            <a:r>
              <a:rPr lang="en-GB" dirty="0" smtClean="0"/>
              <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sp>
        <p:nvSpPr>
          <p:cNvPr id="8" name="Rectangle: Rounded Corners 9"/>
          <p:cNvSpPr/>
          <p:nvPr/>
        </p:nvSpPr>
        <p:spPr>
          <a:xfrm>
            <a:off x="1489969" y="2537373"/>
            <a:ext cx="9212062" cy="2915160"/>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buFont typeface="Arial" panose="020B0604020202020204" pitchFamily="34" charset="0"/>
              <a:buChar char="•"/>
            </a:pPr>
            <a:r>
              <a:rPr lang="en-GB" sz="2400" dirty="0">
                <a:solidFill>
                  <a:sysClr val="windowText" lastClr="000000"/>
                </a:solidFill>
              </a:rPr>
              <a:t>The association between renal failure and VOD severity has been reported in numerous studies</a:t>
            </a:r>
            <a:r>
              <a:rPr lang="en-GB" sz="2400" baseline="30000" dirty="0">
                <a:solidFill>
                  <a:sysClr val="windowText" lastClr="000000"/>
                </a:solidFill>
              </a:rPr>
              <a:t>1,2</a:t>
            </a:r>
          </a:p>
          <a:p>
            <a:pPr marL="342900" indent="-342900">
              <a:buFont typeface="Arial" panose="020B0604020202020204" pitchFamily="34" charset="0"/>
              <a:buChar char="•"/>
            </a:pPr>
            <a:r>
              <a:rPr lang="en-GB" sz="2400" dirty="0">
                <a:solidFill>
                  <a:sysClr val="windowText" lastClr="000000"/>
                </a:solidFill>
              </a:rPr>
              <a:t>Post-sinusoidal portal hypertension and volume loss in the third space (</a:t>
            </a:r>
            <a:r>
              <a:rPr lang="en-GB" sz="2400" dirty="0" err="1">
                <a:solidFill>
                  <a:sysClr val="windowText" lastClr="000000"/>
                </a:solidFill>
              </a:rPr>
              <a:t>eg</a:t>
            </a:r>
            <a:r>
              <a:rPr lang="en-GB" sz="2400" dirty="0">
                <a:solidFill>
                  <a:sysClr val="windowText" lastClr="000000"/>
                </a:solidFill>
              </a:rPr>
              <a:t> ascites and oedema) leads to hypovolaemia and renal failure</a:t>
            </a:r>
            <a:r>
              <a:rPr lang="en-GB" sz="2400" baseline="30000" dirty="0">
                <a:solidFill>
                  <a:sysClr val="windowText" lastClr="000000"/>
                </a:solidFill>
              </a:rPr>
              <a:t>3</a:t>
            </a:r>
          </a:p>
          <a:p>
            <a:pPr marL="342900" indent="-342900">
              <a:buFont typeface="Arial" panose="020B0604020202020204" pitchFamily="34" charset="0"/>
              <a:buChar char="•"/>
            </a:pPr>
            <a:r>
              <a:rPr lang="en-GB" sz="2400" dirty="0" err="1">
                <a:solidFill>
                  <a:sysClr val="windowText" lastClr="000000"/>
                </a:solidFill>
              </a:rPr>
              <a:t>Creatinaemia</a:t>
            </a:r>
            <a:r>
              <a:rPr lang="en-GB" sz="2400" dirty="0">
                <a:solidFill>
                  <a:sysClr val="windowText" lastClr="000000"/>
                </a:solidFill>
              </a:rPr>
              <a:t> </a:t>
            </a:r>
            <a:r>
              <a:rPr lang="en-GB" sz="2400" dirty="0" smtClean="0">
                <a:solidFill>
                  <a:sysClr val="windowText" lastClr="000000"/>
                </a:solidFill>
              </a:rPr>
              <a:t>cut-off </a:t>
            </a:r>
            <a:r>
              <a:rPr lang="en-GB" sz="2400" dirty="0">
                <a:solidFill>
                  <a:sysClr val="windowText" lastClr="000000"/>
                </a:solidFill>
              </a:rPr>
              <a:t>points have been defined in the grading system to reflect this correlation</a:t>
            </a:r>
            <a:r>
              <a:rPr lang="en-GB" sz="2400" baseline="30000" dirty="0">
                <a:solidFill>
                  <a:sysClr val="windowText" lastClr="000000"/>
                </a:solidFill>
              </a:rPr>
              <a:t>3</a:t>
            </a:r>
          </a:p>
        </p:txBody>
      </p:sp>
    </p:spTree>
    <p:extLst>
      <p:ext uri="{BB962C8B-B14F-4D97-AF65-F5344CB8AC3E}">
        <p14:creationId xmlns:p14="http://schemas.microsoft.com/office/powerpoint/2010/main" val="271621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EBMT severity indicators of VOD:</a:t>
            </a:r>
            <a:br>
              <a:rPr lang="en-US" dirty="0"/>
            </a:br>
            <a:r>
              <a:rPr lang="en-US" dirty="0" smtClean="0"/>
              <a:t>rate </a:t>
            </a:r>
            <a:r>
              <a:rPr lang="en-US" dirty="0"/>
              <a:t>of weight gain</a:t>
            </a:r>
            <a:endParaRPr lang="en-GB" dirty="0"/>
          </a:p>
        </p:txBody>
      </p:sp>
      <p:sp>
        <p:nvSpPr>
          <p:cNvPr id="3" name="Text Placeholder 2"/>
          <p:cNvSpPr>
            <a:spLocks noGrp="1"/>
          </p:cNvSpPr>
          <p:nvPr>
            <p:ph type="body" sz="quarter" idx="10"/>
          </p:nvPr>
        </p:nvSpPr>
        <p:spPr/>
        <p:txBody>
          <a:bodyPr/>
          <a:lstStyle/>
          <a:p>
            <a:pPr>
              <a:defRPr/>
            </a:pPr>
            <a:endParaRPr lang="en-GB" dirty="0">
              <a:latin typeface="Arial" pitchFamily="34" charset="0"/>
              <a:cs typeface="Arial" pitchFamily="34" charset="0"/>
            </a:endParaRPr>
          </a:p>
          <a:p>
            <a:pPr lvl="0">
              <a:defRPr/>
            </a:pPr>
            <a:r>
              <a:rPr lang="fr-FR" dirty="0">
                <a:latin typeface="Arial" panose="020B0604020202020204" pitchFamily="34" charset="0"/>
                <a:cs typeface="Arial" panose="020B0604020202020204" pitchFamily="34" charset="0"/>
              </a:rPr>
              <a:t>1. </a:t>
            </a:r>
            <a:r>
              <a:rPr lang="fr-FR" dirty="0" err="1">
                <a:latin typeface="Arial" panose="020B0604020202020204" pitchFamily="34" charset="0"/>
                <a:cs typeface="Arial" panose="020B0604020202020204" pitchFamily="34" charset="0"/>
              </a:rPr>
              <a:t>Bearman</a:t>
            </a:r>
            <a:r>
              <a:rPr lang="fr-FR" dirty="0">
                <a:latin typeface="Arial" panose="020B0604020202020204" pitchFamily="34" charset="0"/>
                <a:cs typeface="Arial" panose="020B0604020202020204" pitchFamily="34" charset="0"/>
              </a:rPr>
              <a:t> SI et al. </a:t>
            </a:r>
            <a:r>
              <a:rPr lang="fr-FR" i="1" dirty="0">
                <a:latin typeface="Arial" panose="020B0604020202020204" pitchFamily="34" charset="0"/>
                <a:cs typeface="Arial" panose="020B0604020202020204" pitchFamily="34" charset="0"/>
              </a:rPr>
              <a:t>J Clin </a:t>
            </a:r>
            <a:r>
              <a:rPr lang="fr-FR" i="1" dirty="0" err="1">
                <a:latin typeface="Arial" panose="020B0604020202020204" pitchFamily="34" charset="0"/>
                <a:cs typeface="Arial" panose="020B0604020202020204" pitchFamily="34" charset="0"/>
              </a:rPr>
              <a:t>Oncol</a:t>
            </a:r>
            <a:r>
              <a:rPr lang="fr-FR" dirty="0">
                <a:latin typeface="Arial" panose="020B0604020202020204" pitchFamily="34" charset="0"/>
                <a:cs typeface="Arial" panose="020B0604020202020204" pitchFamily="34" charset="0"/>
              </a:rPr>
              <a:t> 1993;11:1729–36; 2. </a:t>
            </a:r>
            <a:r>
              <a:rPr lang="fr-FR" dirty="0" err="1">
                <a:latin typeface="Arial" panose="020B0604020202020204" pitchFamily="34" charset="0"/>
                <a:cs typeface="Arial" panose="020B0604020202020204" pitchFamily="34" charset="0"/>
              </a:rPr>
              <a:t>Bearman</a:t>
            </a:r>
            <a:r>
              <a:rPr lang="fr-FR" dirty="0">
                <a:latin typeface="Arial" panose="020B0604020202020204" pitchFamily="34" charset="0"/>
                <a:cs typeface="Arial" panose="020B0604020202020204" pitchFamily="34" charset="0"/>
              </a:rPr>
              <a:t> SI. </a:t>
            </a:r>
            <a:r>
              <a:rPr lang="fr-FR" i="1" dirty="0">
                <a:latin typeface="Arial" panose="020B0604020202020204" pitchFamily="34" charset="0"/>
                <a:cs typeface="Arial" panose="020B0604020202020204" pitchFamily="34" charset="0"/>
              </a:rPr>
              <a:t>Blood</a:t>
            </a:r>
            <a:r>
              <a:rPr lang="fr-FR" dirty="0">
                <a:latin typeface="Arial" panose="020B0604020202020204" pitchFamily="34" charset="0"/>
                <a:cs typeface="Arial" panose="020B0604020202020204" pitchFamily="34" charset="0"/>
              </a:rPr>
              <a:t> 1995;85:3005–20; </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3. </a:t>
            </a:r>
            <a:r>
              <a:rPr lang="en-GB" dirty="0" err="1">
                <a:latin typeface="Arial" panose="020B0604020202020204" pitchFamily="34" charset="0"/>
                <a:cs typeface="Arial" panose="020B0604020202020204" pitchFamily="34" charset="0"/>
              </a:rPr>
              <a:t>Mohty</a:t>
            </a:r>
            <a:r>
              <a:rPr lang="en-GB" dirty="0">
                <a:latin typeface="Arial" panose="020B0604020202020204" pitchFamily="34" charset="0"/>
                <a:cs typeface="Arial" panose="020B0604020202020204" pitchFamily="34" charset="0"/>
              </a:rPr>
              <a:t> M et al. </a:t>
            </a:r>
            <a:r>
              <a:rPr lang="en-GB" i="1" dirty="0">
                <a:latin typeface="Arial" pitchFamily="34" charset="0"/>
                <a:cs typeface="Arial" pitchFamily="34" charset="0"/>
              </a:rPr>
              <a:t>Bone Marrow Transplant </a:t>
            </a:r>
            <a:r>
              <a:rPr lang="en-GB" dirty="0" smtClean="0">
                <a:latin typeface="Arial" pitchFamily="34" charset="0"/>
                <a:cs typeface="Arial" pitchFamily="34" charset="0"/>
              </a:rPr>
              <a:t>2016;51:906–12</a:t>
            </a:r>
            <a:endParaRPr lang="fr-FR"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1"/>
          </p:nvPr>
        </p:nvSpPr>
        <p:spPr/>
        <p:txBody>
          <a:bodyPr/>
          <a:lstStyle/>
          <a:p>
            <a:r>
              <a:rPr lang="en-GB" dirty="0"/>
              <a:t>EBMT, European Society for Blood and Marrow Transplantation; </a:t>
            </a:r>
            <a:br>
              <a:rPr lang="en-GB" dirty="0"/>
            </a:br>
            <a:r>
              <a:rPr lang="en-GB" dirty="0"/>
              <a:t>VOD, </a:t>
            </a:r>
            <a:r>
              <a:rPr lang="en-GB" dirty="0" err="1"/>
              <a:t>veno</a:t>
            </a:r>
            <a:r>
              <a:rPr lang="en-GB" dirty="0"/>
              <a:t>-occlusive </a:t>
            </a:r>
            <a:r>
              <a:rPr lang="en-GB" dirty="0" smtClean="0"/>
              <a:t>disease</a:t>
            </a:r>
            <a:endParaRPr lang="en-GB" dirty="0"/>
          </a:p>
        </p:txBody>
      </p:sp>
      <p:sp>
        <p:nvSpPr>
          <p:cNvPr id="8" name="Rectangle: Rounded Corners 9"/>
          <p:cNvSpPr/>
          <p:nvPr/>
        </p:nvSpPr>
        <p:spPr>
          <a:xfrm>
            <a:off x="1489969" y="2532063"/>
            <a:ext cx="9212062" cy="297598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buFont typeface="Arial" panose="020B0604020202020204" pitchFamily="34" charset="0"/>
              <a:buChar char="•"/>
            </a:pPr>
            <a:r>
              <a:rPr lang="en-GB" sz="2400" dirty="0">
                <a:solidFill>
                  <a:sysClr val="windowText" lastClr="000000"/>
                </a:solidFill>
              </a:rPr>
              <a:t>Weight gain reflects the development of ascites and is directly correlated with the severity of the pathophysiological process </a:t>
            </a:r>
            <a:br>
              <a:rPr lang="en-GB" sz="2400" dirty="0">
                <a:solidFill>
                  <a:sysClr val="windowText" lastClr="000000"/>
                </a:solidFill>
              </a:rPr>
            </a:br>
            <a:r>
              <a:rPr lang="en-GB" sz="2400" dirty="0">
                <a:solidFill>
                  <a:sysClr val="windowText" lastClr="000000"/>
                </a:solidFill>
              </a:rPr>
              <a:t>of VOD</a:t>
            </a:r>
            <a:r>
              <a:rPr lang="en-GB" sz="2400" baseline="30000" dirty="0">
                <a:solidFill>
                  <a:sysClr val="windowText" lastClr="000000"/>
                </a:solidFill>
              </a:rPr>
              <a:t>1,2</a:t>
            </a:r>
          </a:p>
          <a:p>
            <a:pPr marL="342900" indent="-342900">
              <a:buFont typeface="Arial" panose="020B0604020202020204" pitchFamily="34" charset="0"/>
              <a:buChar char="•"/>
            </a:pPr>
            <a:r>
              <a:rPr lang="en-GB" sz="2400" dirty="0">
                <a:solidFill>
                  <a:sysClr val="windowText" lastClr="000000"/>
                </a:solidFill>
              </a:rPr>
              <a:t>A </a:t>
            </a:r>
            <a:r>
              <a:rPr lang="en-GB" sz="2400" dirty="0" smtClean="0">
                <a:solidFill>
                  <a:sysClr val="windowText" lastClr="000000"/>
                </a:solidFill>
              </a:rPr>
              <a:t>weight-gain </a:t>
            </a:r>
            <a:r>
              <a:rPr lang="en-GB" sz="2400" dirty="0">
                <a:solidFill>
                  <a:sysClr val="windowText" lastClr="000000"/>
                </a:solidFill>
              </a:rPr>
              <a:t>threshold is not defined for mild VOD given the difficulty in assessing small variations in weight</a:t>
            </a:r>
            <a:r>
              <a:rPr lang="en-GB" sz="2400" baseline="30000" dirty="0">
                <a:solidFill>
                  <a:sysClr val="windowText" lastClr="000000"/>
                </a:solidFill>
              </a:rPr>
              <a:t>3</a:t>
            </a:r>
          </a:p>
          <a:p>
            <a:pPr marL="342900" indent="-342900">
              <a:buFont typeface="Arial" panose="020B0604020202020204" pitchFamily="34" charset="0"/>
              <a:buChar char="•"/>
            </a:pPr>
            <a:r>
              <a:rPr lang="en-GB" sz="2400" dirty="0">
                <a:solidFill>
                  <a:sysClr val="windowText" lastClr="000000"/>
                </a:solidFill>
              </a:rPr>
              <a:t>Weight increase must be assessed when patients have received optimal diuretic therapy</a:t>
            </a:r>
          </a:p>
        </p:txBody>
      </p:sp>
    </p:spTree>
    <p:extLst>
      <p:ext uri="{BB962C8B-B14F-4D97-AF65-F5344CB8AC3E}">
        <p14:creationId xmlns:p14="http://schemas.microsoft.com/office/powerpoint/2010/main" val="2318642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it-IT" dirty="0" smtClean="0"/>
              <a:t>Veno-occlusive disease (VOD)</a:t>
            </a:r>
            <a:endParaRPr lang="en-GB" dirty="0"/>
          </a:p>
        </p:txBody>
      </p:sp>
      <p:sp>
        <p:nvSpPr>
          <p:cNvPr id="7" name="Content Placeholder 6"/>
          <p:cNvSpPr>
            <a:spLocks noGrp="1"/>
          </p:cNvSpPr>
          <p:nvPr>
            <p:ph sz="half" idx="2"/>
          </p:nvPr>
        </p:nvSpPr>
        <p:spPr>
          <a:xfrm>
            <a:off x="6197600" y="1268761"/>
            <a:ext cx="5659040" cy="3853656"/>
          </a:xfrm>
        </p:spPr>
        <p:txBody>
          <a:bodyPr/>
          <a:lstStyle/>
          <a:p>
            <a:r>
              <a:rPr lang="it-IT" dirty="0" smtClean="0"/>
              <a:t>VOD, also know as sinusoidal obstruction syndrome (SOS), is a potentially </a:t>
            </a:r>
            <a:br>
              <a:rPr lang="it-IT" dirty="0" smtClean="0"/>
            </a:br>
            <a:r>
              <a:rPr lang="it-IT" dirty="0" smtClean="0"/>
              <a:t>life-threatening complication of HSCT</a:t>
            </a:r>
          </a:p>
          <a:p>
            <a:r>
              <a:rPr lang="it-IT" dirty="0" smtClean="0"/>
              <a:t>Toxicity of HSCT-conditioning regimens causes reduced blood flow in the liver through damage to the sinusoidal </a:t>
            </a:r>
            <a:br>
              <a:rPr lang="it-IT" dirty="0" smtClean="0"/>
            </a:br>
            <a:r>
              <a:rPr lang="it-IT" dirty="0" smtClean="0"/>
              <a:t>endothelial cells</a:t>
            </a:r>
          </a:p>
          <a:p>
            <a:r>
              <a:rPr lang="en-GB" dirty="0" smtClean="0"/>
              <a:t>VOD occurs in both adults and children:</a:t>
            </a:r>
          </a:p>
          <a:p>
            <a:pPr lvl="1"/>
            <a:r>
              <a:rPr lang="en-GB" dirty="0" smtClean="0"/>
              <a:t>10–15% of HSCT patients</a:t>
            </a:r>
          </a:p>
          <a:p>
            <a:pPr lvl="1"/>
            <a:r>
              <a:rPr lang="en-GB" dirty="0" smtClean="0"/>
              <a:t>Incidence of up to 60% dependent on </a:t>
            </a:r>
            <a:br>
              <a:rPr lang="en-GB" dirty="0" smtClean="0"/>
            </a:br>
            <a:r>
              <a:rPr lang="en-GB" dirty="0" smtClean="0"/>
              <a:t>risk factors</a:t>
            </a:r>
          </a:p>
          <a:p>
            <a:endParaRPr lang="en-GB" dirty="0"/>
          </a:p>
        </p:txBody>
      </p:sp>
      <p:sp>
        <p:nvSpPr>
          <p:cNvPr id="12" name="Content Placeholder 11"/>
          <p:cNvSpPr>
            <a:spLocks noGrp="1"/>
          </p:cNvSpPr>
          <p:nvPr>
            <p:ph type="body" sz="quarter" idx="10"/>
          </p:nvPr>
        </p:nvSpPr>
        <p:spPr>
          <a:xfrm>
            <a:off x="98778" y="6495526"/>
            <a:ext cx="8723489" cy="288925"/>
          </a:xfrm>
        </p:spPr>
        <p:txBody>
          <a:bodyPr/>
          <a:lstStyle/>
          <a:p>
            <a:r>
              <a:rPr lang="en-GB" dirty="0" smtClean="0"/>
              <a:t>Coppell JA et al. </a:t>
            </a:r>
            <a:r>
              <a:rPr lang="en-GB" i="1" dirty="0" err="1" smtClean="0"/>
              <a:t>Biol</a:t>
            </a:r>
            <a:r>
              <a:rPr lang="en-GB" i="1" dirty="0" smtClean="0"/>
              <a:t> Blood Marrow Transplant </a:t>
            </a:r>
            <a:r>
              <a:rPr lang="en-GB" dirty="0" smtClean="0"/>
              <a:t>2010;16:157–68; Carreras E et al. </a:t>
            </a:r>
            <a:r>
              <a:rPr lang="en-GB" i="1" dirty="0" err="1" smtClean="0"/>
              <a:t>Biol</a:t>
            </a:r>
            <a:r>
              <a:rPr lang="en-GB" i="1" dirty="0" smtClean="0"/>
              <a:t> Blood Marrow Transplant </a:t>
            </a:r>
            <a:r>
              <a:rPr lang="en-GB" dirty="0" smtClean="0"/>
              <a:t>2011;17:1713–20; Richardson PG et al. </a:t>
            </a:r>
            <a:r>
              <a:rPr lang="en-GB" i="1" dirty="0" smtClean="0"/>
              <a:t>Expert </a:t>
            </a:r>
            <a:r>
              <a:rPr lang="en-GB" i="1" dirty="0" err="1" smtClean="0"/>
              <a:t>Opin</a:t>
            </a:r>
            <a:r>
              <a:rPr lang="en-GB" i="1" dirty="0" smtClean="0"/>
              <a:t> Drug </a:t>
            </a:r>
            <a:r>
              <a:rPr lang="en-GB" i="1" dirty="0" err="1" smtClean="0"/>
              <a:t>Saf</a:t>
            </a:r>
            <a:r>
              <a:rPr lang="en-GB" i="1" dirty="0" smtClean="0"/>
              <a:t> </a:t>
            </a:r>
            <a:r>
              <a:rPr lang="en-GB" dirty="0" smtClean="0"/>
              <a:t>2013;12:123–36; Carreras E. Early complications after HSCT. In: </a:t>
            </a:r>
            <a:r>
              <a:rPr lang="en-GB" dirty="0" err="1" smtClean="0"/>
              <a:t>Apperley</a:t>
            </a:r>
            <a:r>
              <a:rPr lang="en-GB" dirty="0" smtClean="0"/>
              <a:t> J, Carreras E, </a:t>
            </a:r>
            <a:r>
              <a:rPr lang="en-GB" dirty="0" err="1" smtClean="0"/>
              <a:t>Gluckman</a:t>
            </a:r>
            <a:r>
              <a:rPr lang="en-GB" dirty="0" smtClean="0"/>
              <a:t> E, </a:t>
            </a:r>
            <a:r>
              <a:rPr lang="en-GB" dirty="0" err="1" smtClean="0"/>
              <a:t>Masszi</a:t>
            </a:r>
            <a:r>
              <a:rPr lang="en-GB" dirty="0" smtClean="0"/>
              <a:t> T eds. </a:t>
            </a:r>
            <a:r>
              <a:rPr lang="en-GB" i="1" dirty="0" smtClean="0"/>
              <a:t>ESH-EBMT Handbook on Haematopoietic Stem Cell Transplantation</a:t>
            </a:r>
            <a:r>
              <a:rPr lang="en-GB" dirty="0" smtClean="0"/>
              <a:t>. Genova: Forum Service </a:t>
            </a:r>
            <a:r>
              <a:rPr lang="en-GB" dirty="0" err="1" smtClean="0"/>
              <a:t>Editore</a:t>
            </a:r>
            <a:r>
              <a:rPr lang="en-GB" dirty="0" smtClean="0"/>
              <a:t>, 2012;176–95</a:t>
            </a:r>
            <a:endParaRPr lang="en-GB" dirty="0"/>
          </a:p>
        </p:txBody>
      </p:sp>
      <p:sp>
        <p:nvSpPr>
          <p:cNvPr id="8" name="Text Placeholder 7"/>
          <p:cNvSpPr>
            <a:spLocks noGrp="1"/>
          </p:cNvSpPr>
          <p:nvPr>
            <p:ph type="body" sz="quarter" idx="11"/>
          </p:nvPr>
        </p:nvSpPr>
        <p:spPr/>
        <p:txBody>
          <a:bodyPr/>
          <a:lstStyle/>
          <a:p>
            <a:r>
              <a:rPr lang="en-GB" dirty="0" smtClean="0"/>
              <a:t>HSCT, haematopoietic stem cell transplant;</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pic>
        <p:nvPicPr>
          <p:cNvPr id="13" name="Picture 2" descr="T:\LiveProjects\Liveprojects\Gentium\Defibrotide\200100477 - 3D video\3D image\From Olaf\Defibrotide_TestRende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453" y="1342160"/>
            <a:ext cx="4568056" cy="256953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71758" y="4027219"/>
            <a:ext cx="1825447" cy="369332"/>
            <a:chOff x="1508759" y="4551330"/>
            <a:chExt cx="1825447" cy="369332"/>
          </a:xfrm>
        </p:grpSpPr>
        <p:sp>
          <p:nvSpPr>
            <p:cNvPr id="6" name="TextBox 5">
              <a:hlinkClick r:id="rId4" action="ppaction://hlinkpres?slideindex=4&amp;slidetitle=Pathophysiology of VOD"/>
            </p:cNvPr>
            <p:cNvSpPr txBox="1"/>
            <p:nvPr/>
          </p:nvSpPr>
          <p:spPr>
            <a:xfrm>
              <a:off x="1508759" y="4551330"/>
              <a:ext cx="1825447" cy="369332"/>
            </a:xfrm>
            <a:prstGeom prst="rect">
              <a:avLst/>
            </a:prstGeom>
            <a:solidFill>
              <a:schemeClr val="bg1"/>
            </a:solidFill>
            <a:ln w="19050">
              <a:solidFill>
                <a:schemeClr val="tx1"/>
              </a:solidFill>
            </a:ln>
            <a:effectLst>
              <a:outerShdw blurRad="50800" dist="38100" dir="2700000" algn="tl" rotWithShape="0">
                <a:schemeClr val="bg1">
                  <a:lumMod val="50000"/>
                  <a:alpha val="40000"/>
                </a:schemeClr>
              </a:outerShdw>
            </a:effectLst>
            <a:scene3d>
              <a:camera prst="orthographicFront"/>
              <a:lightRig rig="threePt" dir="t"/>
            </a:scene3d>
            <a:sp3d>
              <a:bevelT/>
            </a:sp3d>
          </p:spPr>
          <p:txBody>
            <a:bodyPr wrap="square" rtlCol="0">
              <a:spAutoFit/>
            </a:bodyPr>
            <a:lstStyle>
              <a:defPPr>
                <a:defRPr lang="en-US"/>
              </a:defPPr>
              <a:lvl1pPr>
                <a:defRPr>
                  <a:solidFill>
                    <a:schemeClr val="tx2"/>
                  </a:solidFill>
                </a:defRPr>
              </a:lvl1pPr>
            </a:lstStyle>
            <a:p>
              <a:pPr algn="r"/>
              <a:r>
                <a:rPr lang="en-GB" dirty="0">
                  <a:solidFill>
                    <a:schemeClr val="tx1"/>
                  </a:solidFill>
                </a:rPr>
                <a:t>Module 2 link</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4761" y="4601301"/>
              <a:ext cx="251460" cy="251460"/>
            </a:xfrm>
            <a:prstGeom prst="rect">
              <a:avLst/>
            </a:prstGeom>
            <a:noFill/>
          </p:spPr>
        </p:pic>
      </p:grpSp>
    </p:spTree>
    <p:extLst>
      <p:ext uri="{BB962C8B-B14F-4D97-AF65-F5344CB8AC3E}">
        <p14:creationId xmlns:p14="http://schemas.microsoft.com/office/powerpoint/2010/main" val="39904967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EBMT severity indicators of VOD:</a:t>
            </a:r>
            <a:br>
              <a:rPr lang="en-US" dirty="0"/>
            </a:br>
            <a:r>
              <a:rPr lang="en-US" dirty="0" smtClean="0"/>
              <a:t>multi-organ </a:t>
            </a:r>
            <a:r>
              <a:rPr lang="en-US" dirty="0"/>
              <a:t>failure</a:t>
            </a:r>
            <a:endParaRPr lang="en-GB" dirty="0"/>
          </a:p>
        </p:txBody>
      </p:sp>
      <p:sp>
        <p:nvSpPr>
          <p:cNvPr id="3" name="Text Placeholder 2"/>
          <p:cNvSpPr>
            <a:spLocks noGrp="1"/>
          </p:cNvSpPr>
          <p:nvPr>
            <p:ph type="body" sz="quarter" idx="10"/>
          </p:nvPr>
        </p:nvSpPr>
        <p:spPr/>
        <p:txBody>
          <a:bodyPr/>
          <a:lstStyle/>
          <a:p>
            <a:r>
              <a:rPr lang="en-GB" dirty="0"/>
              <a:t>1. Coppell JA et al. </a:t>
            </a:r>
            <a:r>
              <a:rPr lang="en-GB" i="1" dirty="0" err="1"/>
              <a:t>Biol</a:t>
            </a:r>
            <a:r>
              <a:rPr lang="en-GB" i="1" dirty="0"/>
              <a:t> Blood Marrow Transplant </a:t>
            </a:r>
            <a:r>
              <a:rPr lang="en-GB" dirty="0"/>
              <a:t>2010;16:157–68; 2. </a:t>
            </a:r>
            <a:r>
              <a:rPr lang="en-GB" dirty="0" err="1"/>
              <a:t>Bearman</a:t>
            </a:r>
            <a:r>
              <a:rPr lang="en-GB" dirty="0"/>
              <a:t> SI et al. </a:t>
            </a:r>
            <a:r>
              <a:rPr lang="en-GB" i="1" dirty="0"/>
              <a:t>Blood </a:t>
            </a:r>
            <a:r>
              <a:rPr lang="en-GB" dirty="0"/>
              <a:t>1995;85:3005–20</a:t>
            </a:r>
          </a:p>
        </p:txBody>
      </p:sp>
      <p:sp>
        <p:nvSpPr>
          <p:cNvPr id="5" name="Text Placeholder 4"/>
          <p:cNvSpPr>
            <a:spLocks noGrp="1"/>
          </p:cNvSpPr>
          <p:nvPr>
            <p:ph type="body" sz="quarter" idx="11"/>
          </p:nvPr>
        </p:nvSpPr>
        <p:spPr/>
        <p:txBody>
          <a:bodyPr/>
          <a:lstStyle/>
          <a:p>
            <a:r>
              <a:rPr lang="en-GB" dirty="0"/>
              <a:t>EBMT, European </a:t>
            </a:r>
            <a:r>
              <a:rPr lang="en-GB" dirty="0" smtClean="0"/>
              <a:t>Society </a:t>
            </a:r>
            <a:r>
              <a:rPr lang="en-GB" dirty="0"/>
              <a:t>for Blood and Marrow Transplantation; </a:t>
            </a:r>
            <a:r>
              <a:rPr lang="en-GB" dirty="0" smtClean="0"/>
              <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sp>
        <p:nvSpPr>
          <p:cNvPr id="8" name="Rectangle: Rounded Corners 9"/>
          <p:cNvSpPr/>
          <p:nvPr/>
        </p:nvSpPr>
        <p:spPr>
          <a:xfrm>
            <a:off x="1489969" y="2532063"/>
            <a:ext cx="9212062" cy="226975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buFont typeface="Arial" panose="020B0604020202020204" pitchFamily="34" charset="0"/>
              <a:buChar char="•"/>
            </a:pPr>
            <a:r>
              <a:rPr lang="en-GB" sz="2400" dirty="0">
                <a:solidFill>
                  <a:sysClr val="windowText" lastClr="000000"/>
                </a:solidFill>
              </a:rPr>
              <a:t>Multi-organ failure is the best parameter (to date) for predicting a poor outcome for severe VOD</a:t>
            </a:r>
          </a:p>
          <a:p>
            <a:pPr marL="800100" lvl="1" indent="-342900">
              <a:buFont typeface="Arial" panose="020B0604020202020204" pitchFamily="34" charset="0"/>
              <a:buChar char="–"/>
            </a:pPr>
            <a:r>
              <a:rPr lang="en-GB" sz="2000" dirty="0">
                <a:solidFill>
                  <a:sysClr val="windowText" lastClr="000000"/>
                </a:solidFill>
              </a:rPr>
              <a:t>Severe VOD has a mortality rate of &gt;80%</a:t>
            </a:r>
            <a:r>
              <a:rPr lang="en-GB" sz="2000" baseline="30000" dirty="0">
                <a:solidFill>
                  <a:sysClr val="windowText" lastClr="000000"/>
                </a:solidFill>
              </a:rPr>
              <a:t>1</a:t>
            </a:r>
          </a:p>
          <a:p>
            <a:pPr marL="342900" indent="-342900">
              <a:buFont typeface="Arial" panose="020B0604020202020204" pitchFamily="34" charset="0"/>
              <a:buChar char="•"/>
            </a:pPr>
            <a:r>
              <a:rPr lang="en-GB" sz="2400" dirty="0">
                <a:solidFill>
                  <a:sysClr val="windowText" lastClr="000000"/>
                </a:solidFill>
              </a:rPr>
              <a:t>Onset of multi-organ failure occurs several days after hepatomegaly and fluid retention in patients with severe VOD</a:t>
            </a:r>
            <a:r>
              <a:rPr lang="en-GB" sz="2400" baseline="30000" dirty="0">
                <a:solidFill>
                  <a:sysClr val="windowText" lastClr="000000"/>
                </a:solidFill>
              </a:rPr>
              <a:t>2</a:t>
            </a:r>
          </a:p>
        </p:txBody>
      </p:sp>
    </p:spTree>
    <p:extLst>
      <p:ext uri="{BB962C8B-B14F-4D97-AF65-F5344CB8AC3E}">
        <p14:creationId xmlns:p14="http://schemas.microsoft.com/office/powerpoint/2010/main" val="3963199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EBMT severity indicators of VOD:</a:t>
            </a:r>
            <a:br>
              <a:rPr lang="en-US" dirty="0"/>
            </a:br>
            <a:r>
              <a:rPr lang="en-US" dirty="0" smtClean="0"/>
              <a:t>kinetics </a:t>
            </a:r>
            <a:r>
              <a:rPr lang="en-US" dirty="0"/>
              <a:t>of onset</a:t>
            </a:r>
            <a:endParaRPr lang="en-GB" dirty="0"/>
          </a:p>
        </p:txBody>
      </p:sp>
      <p:sp>
        <p:nvSpPr>
          <p:cNvPr id="3" name="Text Placeholder 2"/>
          <p:cNvSpPr>
            <a:spLocks noGrp="1"/>
          </p:cNvSpPr>
          <p:nvPr>
            <p:ph type="body" sz="quarter" idx="10"/>
          </p:nvPr>
        </p:nvSpPr>
        <p:spPr/>
        <p:txBody>
          <a:bodyPr/>
          <a:lstStyle/>
          <a:p>
            <a:r>
              <a:rPr lang="fr-FR" dirty="0"/>
              <a:t>1. </a:t>
            </a:r>
            <a:r>
              <a:rPr lang="fr-FR" dirty="0" err="1"/>
              <a:t>Bearman</a:t>
            </a:r>
            <a:r>
              <a:rPr lang="fr-FR" dirty="0"/>
              <a:t> SI et al. </a:t>
            </a:r>
            <a:r>
              <a:rPr lang="fr-FR" i="1" dirty="0"/>
              <a:t>J Clin </a:t>
            </a:r>
            <a:r>
              <a:rPr lang="fr-FR" i="1" dirty="0" err="1"/>
              <a:t>Oncol</a:t>
            </a:r>
            <a:r>
              <a:rPr lang="fr-FR" i="1" dirty="0"/>
              <a:t> </a:t>
            </a:r>
            <a:r>
              <a:rPr lang="fr-FR" dirty="0"/>
              <a:t>1993;11:1729–36; 2. </a:t>
            </a:r>
            <a:r>
              <a:rPr lang="fr-FR" dirty="0" err="1"/>
              <a:t>Mohty</a:t>
            </a:r>
            <a:r>
              <a:rPr lang="fr-FR" dirty="0"/>
              <a:t> M et al. </a:t>
            </a:r>
            <a:r>
              <a:rPr lang="fr-FR" i="1" dirty="0" err="1"/>
              <a:t>Bone</a:t>
            </a:r>
            <a:r>
              <a:rPr lang="fr-FR" i="1" dirty="0"/>
              <a:t> </a:t>
            </a:r>
            <a:r>
              <a:rPr lang="fr-FR" i="1" dirty="0" err="1"/>
              <a:t>Marrow</a:t>
            </a:r>
            <a:r>
              <a:rPr lang="fr-FR" i="1" dirty="0"/>
              <a:t> Transplant </a:t>
            </a:r>
            <a:r>
              <a:rPr lang="fr-FR" dirty="0"/>
              <a:t>2016;51:906–12</a:t>
            </a:r>
            <a:endParaRPr lang="en-GB" dirty="0"/>
          </a:p>
        </p:txBody>
      </p:sp>
      <p:sp>
        <p:nvSpPr>
          <p:cNvPr id="5" name="Text Placeholder 4"/>
          <p:cNvSpPr>
            <a:spLocks noGrp="1"/>
          </p:cNvSpPr>
          <p:nvPr>
            <p:ph type="body" sz="quarter" idx="11"/>
          </p:nvPr>
        </p:nvSpPr>
        <p:spPr/>
        <p:txBody>
          <a:bodyPr/>
          <a:lstStyle/>
          <a:p>
            <a:r>
              <a:rPr lang="en-GB" dirty="0"/>
              <a:t>EBMT, European </a:t>
            </a:r>
            <a:r>
              <a:rPr lang="en-GB" dirty="0" smtClean="0"/>
              <a:t>Society </a:t>
            </a:r>
            <a:r>
              <a:rPr lang="en-GB" dirty="0"/>
              <a:t>for Blood and Marrow Transplantation; </a:t>
            </a:r>
            <a:r>
              <a:rPr lang="en-GB" dirty="0" smtClean="0"/>
              <a:t/>
            </a:r>
            <a:br>
              <a:rPr lang="en-GB" dirty="0" smtClean="0"/>
            </a:br>
            <a:r>
              <a:rPr lang="en-GB" dirty="0" smtClean="0"/>
              <a:t>VOD</a:t>
            </a:r>
            <a:r>
              <a:rPr lang="en-GB" dirty="0"/>
              <a:t>, </a:t>
            </a:r>
            <a:r>
              <a:rPr lang="en-GB" dirty="0" err="1"/>
              <a:t>veno</a:t>
            </a:r>
            <a:r>
              <a:rPr lang="en-GB" dirty="0"/>
              <a:t>-occlusive disease</a:t>
            </a:r>
          </a:p>
        </p:txBody>
      </p:sp>
      <p:sp>
        <p:nvSpPr>
          <p:cNvPr id="8" name="Rectangle: Rounded Corners 9"/>
          <p:cNvSpPr/>
          <p:nvPr/>
        </p:nvSpPr>
        <p:spPr>
          <a:xfrm>
            <a:off x="1725228" y="2532063"/>
            <a:ext cx="8777056" cy="2639600"/>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buFont typeface="Arial" panose="020B0604020202020204" pitchFamily="34" charset="0"/>
              <a:buChar char="•"/>
            </a:pPr>
            <a:r>
              <a:rPr lang="en-GB" sz="2400" dirty="0">
                <a:solidFill>
                  <a:sysClr val="windowText" lastClr="000000"/>
                </a:solidFill>
              </a:rPr>
              <a:t>A patient whose symptoms appear within a few days is much more likely to develop severe VOD than a patient whose symptoms emerge over a period &gt;7 days</a:t>
            </a:r>
            <a:r>
              <a:rPr lang="en-GB" sz="2400" baseline="30000" dirty="0">
                <a:solidFill>
                  <a:sysClr val="windowText" lastClr="000000"/>
                </a:solidFill>
              </a:rPr>
              <a:t>1</a:t>
            </a:r>
          </a:p>
          <a:p>
            <a:pPr marL="342900" indent="-342900">
              <a:buFont typeface="Arial" panose="020B0604020202020204" pitchFamily="34" charset="0"/>
              <a:buChar char="•"/>
            </a:pPr>
            <a:r>
              <a:rPr lang="en-GB" sz="2400" dirty="0">
                <a:solidFill>
                  <a:sysClr val="windowText" lastClr="000000"/>
                </a:solidFill>
              </a:rPr>
              <a:t>Therefore, a new criterion of evaluating the time between the first signs of VOD (calculated retrospectively) to the date of diagnosis has been included in the grading system</a:t>
            </a:r>
            <a:r>
              <a:rPr lang="en-GB" sz="2400" baseline="30000" dirty="0">
                <a:solidFill>
                  <a:sysClr val="windowText" lastClr="000000"/>
                </a:solidFill>
              </a:rPr>
              <a:t>2</a:t>
            </a:r>
          </a:p>
        </p:txBody>
      </p:sp>
    </p:spTree>
    <p:extLst>
      <p:ext uri="{BB962C8B-B14F-4D97-AF65-F5344CB8AC3E}">
        <p14:creationId xmlns:p14="http://schemas.microsoft.com/office/powerpoint/2010/main" val="240630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GB"/>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VOD is characterised by ascites, painful hepatomegaly and rapid weight gain, in addition to jaundice and </a:t>
            </a:r>
            <a:br>
              <a:rPr lang="en-GB" sz="2800" dirty="0">
                <a:solidFill>
                  <a:schemeClr val="tx1"/>
                </a:solidFill>
              </a:rPr>
            </a:br>
            <a:r>
              <a:rPr lang="en-GB" sz="2800" dirty="0">
                <a:solidFill>
                  <a:schemeClr val="tx1"/>
                </a:solidFill>
              </a:rPr>
              <a:t>right upper quadrant pain</a:t>
            </a:r>
            <a:endParaRPr kumimoji="0" lang="en-GB"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83845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a:defRPr/>
            </a:pPr>
            <a:r>
              <a:rPr lang="en-GB" dirty="0" smtClean="0">
                <a:latin typeface="Arial" pitchFamily="34" charset="0"/>
                <a:cs typeface="Arial" pitchFamily="34" charset="0"/>
              </a:rPr>
              <a:t>VOD</a:t>
            </a:r>
            <a:r>
              <a:rPr lang="en-GB" dirty="0">
                <a:latin typeface="Arial" pitchFamily="34" charset="0"/>
                <a:cs typeface="Arial" pitchFamily="34" charset="0"/>
              </a:rPr>
              <a:t>, </a:t>
            </a:r>
            <a:r>
              <a:rPr lang="en-GB" dirty="0" err="1">
                <a:latin typeface="Arial" pitchFamily="34" charset="0"/>
                <a:cs typeface="Arial" pitchFamily="34" charset="0"/>
              </a:rPr>
              <a:t>veno</a:t>
            </a:r>
            <a:r>
              <a:rPr lang="en-GB" dirty="0">
                <a:latin typeface="Arial" pitchFamily="34" charset="0"/>
                <a:cs typeface="Arial" pitchFamily="34" charset="0"/>
              </a:rPr>
              <a:t>-occlusive </a:t>
            </a:r>
            <a:r>
              <a:rPr lang="en-GB" dirty="0" smtClean="0">
                <a:latin typeface="Arial" pitchFamily="34" charset="0"/>
                <a:cs typeface="Arial" pitchFamily="34" charset="0"/>
              </a:rPr>
              <a:t>disease</a:t>
            </a:r>
            <a:endParaRPr lang="en-GB" dirty="0">
              <a:latin typeface="Arial" pitchFamily="34" charset="0"/>
              <a:cs typeface="Arial" pitchFamily="34" charset="0"/>
            </a:endParaRP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The modified Seattle and Baltimore criteria were the traditional diagnostic criteria for VOD and were developed in the </a:t>
            </a:r>
            <a:r>
              <a:rPr lang="en-GB" sz="2800" dirty="0" smtClean="0">
                <a:solidFill>
                  <a:schemeClr val="tx1"/>
                </a:solidFill>
              </a:rPr>
              <a:t/>
            </a:r>
            <a:br>
              <a:rPr lang="en-GB" sz="2800" dirty="0" smtClean="0">
                <a:solidFill>
                  <a:schemeClr val="tx1"/>
                </a:solidFill>
              </a:rPr>
            </a:br>
            <a:r>
              <a:rPr lang="en-GB" sz="2800" dirty="0" smtClean="0">
                <a:solidFill>
                  <a:schemeClr val="tx1"/>
                </a:solidFill>
              </a:rPr>
              <a:t>1980s </a:t>
            </a:r>
            <a:r>
              <a:rPr lang="en-GB" sz="2800" dirty="0">
                <a:solidFill>
                  <a:schemeClr val="tx1"/>
                </a:solidFill>
              </a:rPr>
              <a:t>and 1990s</a:t>
            </a:r>
            <a:endParaRPr kumimoji="0" lang="en-GB"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2215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body" sz="quarter" idx="10"/>
          </p:nvPr>
        </p:nvSpPr>
        <p:spPr/>
        <p:txBody>
          <a:bodyPr>
            <a:normAutofit/>
          </a:bodyPr>
          <a:lstStyle/>
          <a:p>
            <a:endParaRPr lang="en-GB" dirty="0"/>
          </a:p>
        </p:txBody>
      </p:sp>
      <p:sp>
        <p:nvSpPr>
          <p:cNvPr id="3" name="Text Placeholder 2"/>
          <p:cNvSpPr>
            <a:spLocks noGrp="1"/>
          </p:cNvSpPr>
          <p:nvPr>
            <p:ph type="body" sz="quarter" idx="11"/>
          </p:nvPr>
        </p:nvSpPr>
        <p:spPr/>
        <p:txBody>
          <a:bodyPr/>
          <a:lstStyle/>
          <a:p>
            <a:r>
              <a:rPr lang="en-GB" dirty="0">
                <a:latin typeface="Arial" pitchFamily="34" charset="0"/>
                <a:cs typeface="Arial" pitchFamily="34" charset="0"/>
              </a:rPr>
              <a:t>VOD, </a:t>
            </a:r>
            <a:r>
              <a:rPr lang="en-GB" dirty="0" err="1">
                <a:latin typeface="Arial" pitchFamily="34" charset="0"/>
                <a:cs typeface="Arial" pitchFamily="34" charset="0"/>
              </a:rPr>
              <a:t>veno</a:t>
            </a:r>
            <a:r>
              <a:rPr lang="en-GB" dirty="0">
                <a:latin typeface="Arial" pitchFamily="34" charset="0"/>
                <a:cs typeface="Arial" pitchFamily="34" charset="0"/>
              </a:rPr>
              <a:t>-occlusive </a:t>
            </a:r>
            <a:r>
              <a:rPr lang="en-GB" dirty="0" smtClean="0">
                <a:latin typeface="Arial" pitchFamily="34" charset="0"/>
                <a:cs typeface="Arial" pitchFamily="34" charset="0"/>
              </a:rPr>
              <a:t>disease</a:t>
            </a:r>
            <a:endParaRPr lang="en-GB" dirty="0">
              <a:latin typeface="Arial" pitchFamily="34" charset="0"/>
              <a:cs typeface="Arial" pitchFamily="34" charset="0"/>
            </a:endParaRPr>
          </a:p>
        </p:txBody>
      </p:sp>
      <p:sp>
        <p:nvSpPr>
          <p:cNvPr id="8"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9" name="Subtitle 4"/>
          <p:cNvSpPr txBox="1">
            <a:spLocks/>
          </p:cNvSpPr>
          <p:nvPr/>
        </p:nvSpPr>
        <p:spPr>
          <a:xfrm>
            <a:off x="839448" y="3886200"/>
            <a:ext cx="10483815"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Cytosine </a:t>
            </a:r>
            <a:r>
              <a:rPr lang="en-GB" sz="2800" dirty="0" err="1">
                <a:solidFill>
                  <a:schemeClr val="tx1"/>
                </a:solidFill>
              </a:rPr>
              <a:t>arabinoside</a:t>
            </a:r>
            <a:r>
              <a:rPr lang="en-GB" sz="2800" dirty="0">
                <a:solidFill>
                  <a:schemeClr val="tx1"/>
                </a:solidFill>
              </a:rPr>
              <a:t>, </a:t>
            </a:r>
            <a:r>
              <a:rPr lang="en-GB" sz="2800" dirty="0" err="1">
                <a:solidFill>
                  <a:schemeClr val="tx1"/>
                </a:solidFill>
              </a:rPr>
              <a:t>inotuzumab</a:t>
            </a:r>
            <a:r>
              <a:rPr lang="en-GB" sz="2800" dirty="0">
                <a:solidFill>
                  <a:schemeClr val="tx1"/>
                </a:solidFill>
              </a:rPr>
              <a:t> </a:t>
            </a:r>
            <a:r>
              <a:rPr lang="en-GB" sz="2800" dirty="0" err="1">
                <a:solidFill>
                  <a:schemeClr val="tx1"/>
                </a:solidFill>
              </a:rPr>
              <a:t>ozogamicin</a:t>
            </a:r>
            <a:r>
              <a:rPr lang="en-GB" sz="2800" dirty="0">
                <a:solidFill>
                  <a:schemeClr val="tx1"/>
                </a:solidFill>
              </a:rPr>
              <a:t> and </a:t>
            </a:r>
            <a:r>
              <a:rPr lang="en-GB" sz="2800" dirty="0" err="1">
                <a:solidFill>
                  <a:schemeClr val="tx1"/>
                </a:solidFill>
              </a:rPr>
              <a:t>actinomycin</a:t>
            </a:r>
            <a:r>
              <a:rPr lang="en-GB" sz="2800" dirty="0">
                <a:solidFill>
                  <a:schemeClr val="tx1"/>
                </a:solidFill>
              </a:rPr>
              <a:t> D have a clear association with VOD</a:t>
            </a:r>
            <a:endParaRPr kumimoji="0" lang="en-GB"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2159943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smtClean="0">
                <a:latin typeface="Arial" pitchFamily="34" charset="0"/>
                <a:cs typeface="Arial" pitchFamily="34" charset="0"/>
              </a:rPr>
              <a:t>BMT, bone marrow transplant; VOD</a:t>
            </a:r>
            <a:r>
              <a:rPr lang="en-GB" dirty="0">
                <a:latin typeface="Arial" pitchFamily="34" charset="0"/>
                <a:cs typeface="Arial" pitchFamily="34" charset="0"/>
              </a:rPr>
              <a:t>, </a:t>
            </a:r>
            <a:r>
              <a:rPr lang="en-GB" dirty="0" err="1">
                <a:latin typeface="Arial" pitchFamily="34" charset="0"/>
                <a:cs typeface="Arial" pitchFamily="34" charset="0"/>
              </a:rPr>
              <a:t>veno</a:t>
            </a:r>
            <a:r>
              <a:rPr lang="en-GB" dirty="0">
                <a:latin typeface="Arial" pitchFamily="34" charset="0"/>
                <a:cs typeface="Arial" pitchFamily="34" charset="0"/>
              </a:rPr>
              <a:t>-occlusive </a:t>
            </a:r>
            <a:r>
              <a:rPr lang="en-GB" dirty="0" smtClean="0">
                <a:latin typeface="Arial" pitchFamily="34" charset="0"/>
                <a:cs typeface="Arial" pitchFamily="34" charset="0"/>
              </a:rPr>
              <a:t>disease</a:t>
            </a:r>
            <a:endParaRPr lang="en-GB" dirty="0">
              <a:latin typeface="Arial" pitchFamily="34" charset="0"/>
              <a:cs typeface="Arial" pitchFamily="34" charset="0"/>
            </a:endParaRP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The risk of developing VOD is 19.8 times higher in a patient who has received prior treatment with </a:t>
            </a:r>
            <a:r>
              <a:rPr lang="en-GB" sz="2800" dirty="0" err="1">
                <a:solidFill>
                  <a:schemeClr val="tx1"/>
                </a:solidFill>
              </a:rPr>
              <a:t>gemtuzumab</a:t>
            </a:r>
            <a:r>
              <a:rPr lang="en-GB" sz="2800" dirty="0">
                <a:solidFill>
                  <a:schemeClr val="tx1"/>
                </a:solidFill>
              </a:rPr>
              <a:t> </a:t>
            </a:r>
            <a:r>
              <a:rPr lang="en-GB" sz="2800" dirty="0" err="1">
                <a:solidFill>
                  <a:schemeClr val="tx1"/>
                </a:solidFill>
              </a:rPr>
              <a:t>ozogamicin</a:t>
            </a:r>
            <a:r>
              <a:rPr lang="en-GB" sz="2800" dirty="0">
                <a:solidFill>
                  <a:schemeClr val="tx1"/>
                </a:solidFill>
              </a:rPr>
              <a:t> than a patient without this risk factor</a:t>
            </a:r>
          </a:p>
          <a:p>
            <a:pPr lvl="0"/>
            <a:r>
              <a:rPr lang="en-GB" sz="2800" dirty="0">
                <a:solidFill>
                  <a:schemeClr val="tx1"/>
                </a:solidFill>
              </a:rPr>
              <a:t>A patient with a bilirubin level &gt;26 </a:t>
            </a:r>
            <a:r>
              <a:rPr lang="en-GB" sz="2800" dirty="0" err="1">
                <a:solidFill>
                  <a:schemeClr val="tx1"/>
                </a:solidFill>
              </a:rPr>
              <a:t>mmol</a:t>
            </a:r>
            <a:r>
              <a:rPr lang="en-GB" sz="2800" dirty="0">
                <a:solidFill>
                  <a:schemeClr val="tx1"/>
                </a:solidFill>
              </a:rPr>
              <a:t>/L before BMT has a risk of developing VOD that is 23.5 times higher than a patient without this risk factor</a:t>
            </a:r>
            <a:endParaRPr kumimoji="0" lang="en-GB" sz="2800" b="0" i="0" u="none" strike="noStrike" kern="1200" cap="none" spc="0" normalizeH="0" baseline="0" noProof="0" dirty="0">
              <a:ln>
                <a:noFill/>
              </a:ln>
              <a:solidFill>
                <a:schemeClr val="tx1"/>
              </a:solidFill>
              <a:effectLst/>
              <a:uLnTx/>
              <a:uFillTx/>
            </a:endParaRPr>
          </a:p>
        </p:txBody>
      </p:sp>
      <p:sp>
        <p:nvSpPr>
          <p:cNvPr id="8" name="Text Placeholder 7"/>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68073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t>EBMT, European Society for Blood and Marrow Transplantation; </a:t>
            </a:r>
            <a:br>
              <a:rPr lang="en-GB" dirty="0"/>
            </a:br>
            <a:r>
              <a:rPr lang="en-GB" dirty="0"/>
              <a:t>VOD, </a:t>
            </a:r>
            <a:r>
              <a:rPr lang="en-GB" dirty="0" err="1"/>
              <a:t>veno</a:t>
            </a:r>
            <a:r>
              <a:rPr lang="en-GB" dirty="0"/>
              <a:t>-occlusive </a:t>
            </a:r>
            <a:r>
              <a:rPr lang="en-GB" dirty="0" smtClean="0"/>
              <a:t>disease</a:t>
            </a:r>
            <a:endParaRPr lang="en-GB"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Allogeneic transplant, </a:t>
            </a:r>
            <a:r>
              <a:rPr lang="en-GB" sz="2800" dirty="0" err="1">
                <a:solidFill>
                  <a:schemeClr val="tx1"/>
                </a:solidFill>
              </a:rPr>
              <a:t>myeloablative</a:t>
            </a:r>
            <a:r>
              <a:rPr lang="en-GB" sz="2800" dirty="0">
                <a:solidFill>
                  <a:schemeClr val="tx1"/>
                </a:solidFill>
              </a:rPr>
              <a:t> therapy: </a:t>
            </a:r>
            <a:br>
              <a:rPr lang="en-GB" sz="2800" dirty="0">
                <a:solidFill>
                  <a:schemeClr val="tx1"/>
                </a:solidFill>
              </a:rPr>
            </a:br>
            <a:r>
              <a:rPr lang="en-GB" sz="2800" dirty="0" err="1">
                <a:solidFill>
                  <a:schemeClr val="tx1"/>
                </a:solidFill>
              </a:rPr>
              <a:t>Busulfan</a:t>
            </a:r>
            <a:r>
              <a:rPr lang="en-GB" sz="2800" dirty="0">
                <a:solidFill>
                  <a:schemeClr val="tx1"/>
                </a:solidFill>
              </a:rPr>
              <a:t> + cyclophosphamide and </a:t>
            </a:r>
            <a:r>
              <a:rPr lang="en-GB" sz="2800" dirty="0" smtClean="0">
                <a:solidFill>
                  <a:schemeClr val="tx1"/>
                </a:solidFill>
              </a:rPr>
              <a:t>high-dose/</a:t>
            </a:r>
            <a:r>
              <a:rPr lang="en-GB" sz="2800" dirty="0" err="1" smtClean="0">
                <a:solidFill>
                  <a:schemeClr val="tx1"/>
                </a:solidFill>
              </a:rPr>
              <a:t>myeloablative</a:t>
            </a:r>
            <a:r>
              <a:rPr lang="en-GB" sz="2800" dirty="0" smtClean="0">
                <a:solidFill>
                  <a:schemeClr val="tx1"/>
                </a:solidFill>
              </a:rPr>
              <a:t> </a:t>
            </a:r>
            <a:r>
              <a:rPr lang="en-GB" sz="2800" dirty="0">
                <a:solidFill>
                  <a:schemeClr val="tx1"/>
                </a:solidFill>
              </a:rPr>
              <a:t>therapy are associated with the highest risk for </a:t>
            </a:r>
            <a:r>
              <a:rPr lang="en-GB" sz="2800" dirty="0" smtClean="0">
                <a:solidFill>
                  <a:schemeClr val="tx1"/>
                </a:solidFill>
              </a:rPr>
              <a:t>VOD</a:t>
            </a:r>
          </a:p>
          <a:p>
            <a:pPr lvl="0"/>
            <a:endParaRPr kumimoji="0" lang="en-GB"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656733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body" sz="quarter" idx="10"/>
          </p:nvPr>
        </p:nvSpPr>
        <p:spPr/>
        <p:txBody>
          <a:bodyPr>
            <a:normAutofit/>
          </a:bodyPr>
          <a:lstStyle/>
          <a:p>
            <a:endParaRPr lang="en-GB" dirty="0"/>
          </a:p>
        </p:txBody>
      </p:sp>
      <p:sp>
        <p:nvSpPr>
          <p:cNvPr id="3" name="Text Placeholder 2"/>
          <p:cNvSpPr>
            <a:spLocks noGrp="1"/>
          </p:cNvSpPr>
          <p:nvPr>
            <p:ph type="body" sz="quarter" idx="11"/>
          </p:nvPr>
        </p:nvSpPr>
        <p:spPr/>
        <p:txBody>
          <a:bodyPr/>
          <a:lstStyle/>
          <a:p>
            <a:r>
              <a:rPr lang="en-GB" dirty="0" smtClean="0"/>
              <a:t>VOD</a:t>
            </a:r>
            <a:r>
              <a:rPr lang="en-GB" dirty="0"/>
              <a:t>, </a:t>
            </a:r>
            <a:r>
              <a:rPr lang="en-GB" dirty="0" err="1"/>
              <a:t>veno</a:t>
            </a:r>
            <a:r>
              <a:rPr lang="en-GB" dirty="0"/>
              <a:t>-occlusive </a:t>
            </a:r>
            <a:r>
              <a:rPr lang="en-GB" dirty="0" smtClean="0"/>
              <a:t>disease</a:t>
            </a:r>
            <a:endParaRPr lang="en-GB"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Rate of rise in bilirubin, rate of weight gain and multi-organ failure are the most useful indicators of VOD </a:t>
            </a:r>
            <a:r>
              <a:rPr lang="en-GB" sz="2800" dirty="0" smtClean="0">
                <a:solidFill>
                  <a:schemeClr val="tx1"/>
                </a:solidFill>
              </a:rPr>
              <a:t>prognosis</a:t>
            </a:r>
            <a:endParaRPr lang="en-GB" sz="2800" dirty="0">
              <a:solidFill>
                <a:schemeClr val="tx1"/>
              </a:solidFill>
            </a:endParaRPr>
          </a:p>
        </p:txBody>
      </p:sp>
    </p:spTree>
    <p:extLst>
      <p:ext uri="{BB962C8B-B14F-4D97-AF65-F5344CB8AC3E}">
        <p14:creationId xmlns:p14="http://schemas.microsoft.com/office/powerpoint/2010/main" val="2881774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t>EBMT, European Society for Blood and Marrow Transplantation; </a:t>
            </a:r>
            <a:br>
              <a:rPr lang="en-GB" dirty="0"/>
            </a:br>
            <a:r>
              <a:rPr lang="en-GB" dirty="0"/>
              <a:t>VOD, </a:t>
            </a:r>
            <a:r>
              <a:rPr lang="en-GB" dirty="0" err="1"/>
              <a:t>veno</a:t>
            </a:r>
            <a:r>
              <a:rPr lang="en-GB" dirty="0"/>
              <a:t>-occlusive </a:t>
            </a:r>
            <a:r>
              <a:rPr lang="en-GB" dirty="0" smtClean="0"/>
              <a:t>disease</a:t>
            </a:r>
            <a:endParaRPr lang="en-GB"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Bilirubin, renal function and weight increase are three of the new EBMT severity grading criteria for </a:t>
            </a:r>
            <a:r>
              <a:rPr lang="en-GB" sz="2800" dirty="0" smtClean="0">
                <a:solidFill>
                  <a:schemeClr val="tx1"/>
                </a:solidFill>
              </a:rPr>
              <a:t>VOD in adults. </a:t>
            </a:r>
            <a:r>
              <a:rPr lang="en-GB" sz="2800" dirty="0">
                <a:solidFill>
                  <a:schemeClr val="tx1"/>
                </a:solidFill>
              </a:rPr>
              <a:t>The other three criteria are the time since first clinical symptoms of VOD, bilirubin kinetics and transaminases</a:t>
            </a:r>
          </a:p>
        </p:txBody>
      </p:sp>
      <p:sp>
        <p:nvSpPr>
          <p:cNvPr id="8" name="Text Placeholder 7"/>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144344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smtClean="0"/>
              <a:t>VOD</a:t>
            </a:r>
            <a:r>
              <a:rPr lang="en-GB" dirty="0"/>
              <a:t>, </a:t>
            </a:r>
            <a:r>
              <a:rPr lang="en-GB" dirty="0" err="1"/>
              <a:t>veno</a:t>
            </a:r>
            <a:r>
              <a:rPr lang="en-GB" dirty="0"/>
              <a:t>-occlusive </a:t>
            </a:r>
            <a:r>
              <a:rPr lang="en-GB" dirty="0" smtClean="0"/>
              <a:t>disease</a:t>
            </a:r>
            <a:endParaRPr lang="en-GB"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Bilirubin 6 mg/</a:t>
            </a:r>
            <a:r>
              <a:rPr lang="en-GB" sz="2800" dirty="0" err="1">
                <a:solidFill>
                  <a:schemeClr val="tx1"/>
                </a:solidFill>
              </a:rPr>
              <a:t>dL</a:t>
            </a:r>
            <a:r>
              <a:rPr lang="en-GB" sz="2800" dirty="0">
                <a:solidFill>
                  <a:schemeClr val="tx1"/>
                </a:solidFill>
              </a:rPr>
              <a:t> and a weight increase of 7% within 4 days satisfies the criteria for severe VOD</a:t>
            </a:r>
          </a:p>
        </p:txBody>
      </p:sp>
    </p:spTree>
    <p:extLst>
      <p:ext uri="{BB962C8B-B14F-4D97-AF65-F5344CB8AC3E}">
        <p14:creationId xmlns:p14="http://schemas.microsoft.com/office/powerpoint/2010/main" val="249572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Risk factors </a:t>
            </a:r>
            <a:r>
              <a:rPr lang="en-GB" dirty="0" smtClean="0"/>
              <a:t>for developing VOD in adults</a:t>
            </a:r>
            <a:endParaRPr lang="en-GB" dirty="0"/>
          </a:p>
        </p:txBody>
      </p:sp>
      <p:sp>
        <p:nvSpPr>
          <p:cNvPr id="6" name="Text Placeholder 5"/>
          <p:cNvSpPr>
            <a:spLocks noGrp="1"/>
          </p:cNvSpPr>
          <p:nvPr>
            <p:ph type="body" sz="quarter" idx="10"/>
          </p:nvPr>
        </p:nvSpPr>
        <p:spPr/>
        <p:txBody>
          <a:bodyPr/>
          <a:lstStyle/>
          <a:p>
            <a:r>
              <a:rPr lang="en-GB" dirty="0" err="1"/>
              <a:t>Mohty</a:t>
            </a:r>
            <a:r>
              <a:rPr lang="en-GB" dirty="0"/>
              <a:t> M et al. </a:t>
            </a:r>
            <a:r>
              <a:rPr lang="en-GB" i="1" dirty="0"/>
              <a:t>Bone Marrow Transplant </a:t>
            </a:r>
            <a:r>
              <a:rPr lang="en-GB" dirty="0"/>
              <a:t>2016;51:906–12</a:t>
            </a:r>
          </a:p>
        </p:txBody>
      </p:sp>
      <p:sp>
        <p:nvSpPr>
          <p:cNvPr id="7" name="Text Placeholder 6"/>
          <p:cNvSpPr>
            <a:spLocks noGrp="1"/>
          </p:cNvSpPr>
          <p:nvPr>
            <p:ph type="body" sz="quarter" idx="11"/>
          </p:nvPr>
        </p:nvSpPr>
        <p:spPr/>
        <p:txBody>
          <a:bodyPr/>
          <a:lstStyle/>
          <a:p>
            <a:r>
              <a:rPr lang="en-GB" dirty="0"/>
              <a:t>CR, complete remission; HLA, h</a:t>
            </a:r>
            <a:r>
              <a:rPr lang="en-GB" dirty="0" smtClean="0"/>
              <a:t>uman leukocyte </a:t>
            </a:r>
            <a:r>
              <a:rPr lang="en-GB" dirty="0"/>
              <a:t>a</a:t>
            </a:r>
            <a:r>
              <a:rPr lang="en-GB" dirty="0" smtClean="0"/>
              <a:t>ntigen</a:t>
            </a:r>
            <a:r>
              <a:rPr lang="en-GB" dirty="0"/>
              <a:t>; HSCT, haematopoietic stem cell transplant; </a:t>
            </a:r>
            <a:r>
              <a:rPr lang="en-GB" dirty="0" smtClean="0"/>
              <a:t/>
            </a:r>
            <a:br>
              <a:rPr lang="en-GB" dirty="0" smtClean="0"/>
            </a:br>
            <a:r>
              <a:rPr lang="en-GB" dirty="0" smtClean="0"/>
              <a:t>TBI</a:t>
            </a:r>
            <a:r>
              <a:rPr lang="en-GB" dirty="0"/>
              <a:t>, total body irradiation; ULN, upper limit of normal; </a:t>
            </a:r>
            <a:r>
              <a:rPr lang="en-GB" dirty="0" smtClean="0"/>
              <a:t>VOD</a:t>
            </a:r>
            <a:r>
              <a:rPr lang="en-GB" dirty="0"/>
              <a:t>, </a:t>
            </a:r>
            <a:r>
              <a:rPr lang="en-GB" dirty="0" err="1"/>
              <a:t>veno</a:t>
            </a:r>
            <a:r>
              <a:rPr lang="en-GB" dirty="0"/>
              <a:t>-occlusive disease</a:t>
            </a:r>
          </a:p>
        </p:txBody>
      </p:sp>
      <p:grpSp>
        <p:nvGrpSpPr>
          <p:cNvPr id="10" name="Group 9"/>
          <p:cNvGrpSpPr/>
          <p:nvPr/>
        </p:nvGrpSpPr>
        <p:grpSpPr>
          <a:xfrm>
            <a:off x="736841" y="3087504"/>
            <a:ext cx="4544695" cy="2516400"/>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3" name="TextBox 2"/>
            <p:cNvSpPr txBox="1"/>
            <p:nvPr/>
          </p:nvSpPr>
          <p:spPr>
            <a:xfrm>
              <a:off x="856447" y="3706329"/>
              <a:ext cx="4305483" cy="2062103"/>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Transplant-related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Unrelated donor</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HLA-mismatched donor</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Non T-cell-depleted transplant</a:t>
              </a:r>
            </a:p>
            <a:p>
              <a:pPr marL="285750" indent="-285750">
                <a:buFont typeface="Arial" panose="020B0604020202020204" pitchFamily="34" charset="0"/>
                <a:buChar char="•"/>
              </a:pPr>
              <a:r>
                <a:rPr lang="en-GB" sz="1600" dirty="0" err="1" smtClean="0">
                  <a:latin typeface="Arial" panose="020B0604020202020204" pitchFamily="34" charset="0"/>
                  <a:cs typeface="Arial" panose="020B0604020202020204" pitchFamily="34" charset="0"/>
                </a:rPr>
                <a:t>Myeloablative</a:t>
              </a:r>
              <a:r>
                <a:rPr lang="en-GB" sz="1600" dirty="0">
                  <a:latin typeface="Arial" panose="020B0604020202020204" pitchFamily="34" charset="0"/>
                  <a:cs typeface="Arial" panose="020B0604020202020204" pitchFamily="34" charset="0"/>
                </a:rPr>
                <a:t>-</a:t>
              </a:r>
              <a:r>
                <a:rPr lang="en-GB" sz="1600" dirty="0" smtClean="0">
                  <a:latin typeface="Arial" panose="020B0604020202020204" pitchFamily="34" charset="0"/>
                  <a:cs typeface="Arial" panose="020B0604020202020204" pitchFamily="34" charset="0"/>
                </a:rPr>
                <a:t>conditioning </a:t>
              </a:r>
              <a:r>
                <a:rPr lang="en-GB" sz="1600" dirty="0">
                  <a:latin typeface="Arial" panose="020B0604020202020204" pitchFamily="34" charset="0"/>
                  <a:cs typeface="Arial" panose="020B0604020202020204" pitchFamily="34" charset="0"/>
                </a:rPr>
                <a:t>regimen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Oral or high-dose </a:t>
              </a:r>
              <a:r>
                <a:rPr lang="en-GB" sz="1600" dirty="0" err="1">
                  <a:latin typeface="Arial" panose="020B0604020202020204" pitchFamily="34" charset="0"/>
                  <a:cs typeface="Arial" panose="020B0604020202020204" pitchFamily="34" charset="0"/>
                </a:rPr>
                <a:t>busulfan</a:t>
              </a:r>
              <a:r>
                <a:rPr lang="en-GB" sz="1600" dirty="0">
                  <a:latin typeface="Arial" panose="020B0604020202020204" pitchFamily="34" charset="0"/>
                  <a:cs typeface="Arial" panose="020B0604020202020204" pitchFamily="34" charset="0"/>
                </a:rPr>
                <a:t>-based regimen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High-dose TBI-based regimen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Second HSCT</a:t>
              </a:r>
            </a:p>
          </p:txBody>
        </p:sp>
      </p:grpSp>
      <p:grpSp>
        <p:nvGrpSpPr>
          <p:cNvPr id="12" name="Group 11"/>
          <p:cNvGrpSpPr/>
          <p:nvPr/>
        </p:nvGrpSpPr>
        <p:grpSpPr>
          <a:xfrm>
            <a:off x="5423442" y="3087504"/>
            <a:ext cx="6098243" cy="2516629"/>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4" name="TextBox 3"/>
            <p:cNvSpPr txBox="1"/>
            <p:nvPr/>
          </p:nvSpPr>
          <p:spPr>
            <a:xfrm>
              <a:off x="5506352" y="3704241"/>
              <a:ext cx="6015333" cy="230832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Patient and disease-related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Older age</a:t>
              </a:r>
            </a:p>
            <a:p>
              <a:pPr marL="285750" indent="-285750">
                <a:buFont typeface="Arial" panose="020B0604020202020204" pitchFamily="34" charset="0"/>
                <a:buChar char="•"/>
              </a:pPr>
              <a:r>
                <a:rPr lang="en-GB" sz="1600" dirty="0" err="1">
                  <a:latin typeface="Arial" panose="020B0604020202020204" pitchFamily="34" charset="0"/>
                  <a:cs typeface="Arial" panose="020B0604020202020204" pitchFamily="34" charset="0"/>
                </a:rPr>
                <a:t>Karnofsky</a:t>
              </a:r>
              <a:r>
                <a:rPr lang="en-GB" sz="1600" dirty="0">
                  <a:latin typeface="Arial" panose="020B0604020202020204" pitchFamily="34" charset="0"/>
                  <a:cs typeface="Arial" panose="020B0604020202020204" pitchFamily="34" charset="0"/>
                </a:rPr>
                <a:t> score below 90%</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Metabolic syndrome</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Female receiving </a:t>
              </a:r>
              <a:r>
                <a:rPr lang="en-GB" sz="1600" dirty="0" err="1">
                  <a:latin typeface="Arial" panose="020B0604020202020204" pitchFamily="34" charset="0"/>
                  <a:cs typeface="Arial" panose="020B0604020202020204" pitchFamily="34" charset="0"/>
                </a:rPr>
                <a:t>norethisterone</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Advanced disease (beyond second CR or relapse/refractory)</a:t>
              </a: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Thalassaemia</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Genetic factors (GSTM1 polymorphism, C282Y allele, </a:t>
              </a:r>
              <a:r>
                <a:rPr lang="en-GB" sz="1600" i="1" dirty="0">
                  <a:latin typeface="Arial" panose="020B0604020202020204" pitchFamily="34" charset="0"/>
                  <a:cs typeface="Arial" panose="020B0604020202020204" pitchFamily="34" charset="0"/>
                </a:rPr>
                <a:t>MTHFR</a:t>
              </a:r>
              <a:r>
                <a:rPr lang="en-GB" sz="1600" dirty="0">
                  <a:latin typeface="Arial" panose="020B0604020202020204" pitchFamily="34" charset="0"/>
                  <a:cs typeface="Arial" panose="020B0604020202020204" pitchFamily="34" charset="0"/>
                </a:rPr>
                <a:t> 677CC/1298CC haplotype)</a:t>
              </a:r>
            </a:p>
          </p:txBody>
        </p:sp>
      </p:grpSp>
      <p:grpSp>
        <p:nvGrpSpPr>
          <p:cNvPr id="8" name="Group 7"/>
          <p:cNvGrpSpPr/>
          <p:nvPr/>
        </p:nvGrpSpPr>
        <p:grpSpPr>
          <a:xfrm>
            <a:off x="736843" y="1339859"/>
            <a:ext cx="10670957" cy="2176271"/>
            <a:chOff x="736843" y="1946034"/>
            <a:chExt cx="10670957" cy="2176271"/>
          </a:xfrm>
        </p:grpSpPr>
        <p:sp>
          <p:nvSpPr>
            <p:cNvPr id="11" name="Rectangle: Rounded Corners 10"/>
            <p:cNvSpPr/>
            <p:nvPr/>
          </p:nvSpPr>
          <p:spPr>
            <a:xfrm>
              <a:off x="736843" y="1946034"/>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p:cNvSpPr txBox="1"/>
            <p:nvPr/>
          </p:nvSpPr>
          <p:spPr>
            <a:xfrm>
              <a:off x="856447" y="2029424"/>
              <a:ext cx="9312020" cy="2092881"/>
            </a:xfrm>
            <a:prstGeom prst="rect">
              <a:avLst/>
            </a:prstGeom>
            <a:noFill/>
          </p:spPr>
          <p:txBody>
            <a:bodyPr wrap="square" numCol="2" rtlCol="0">
              <a:spAutoFit/>
            </a:bodyPr>
            <a:lstStyle/>
            <a:p>
              <a:r>
                <a:rPr lang="en-GB" sz="1600" b="1" dirty="0">
                  <a:latin typeface="Arial" panose="020B0604020202020204" pitchFamily="34" charset="0"/>
                  <a:cs typeface="Arial" panose="020B0604020202020204" pitchFamily="34" charset="0"/>
                </a:rPr>
                <a:t>Hepatic-related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Transaminases &gt;2.5 ULN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Serum bilirubin &gt;1.5 ULN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Cirrhosis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Active viral </a:t>
              </a:r>
              <a:r>
                <a:rPr lang="en-GB" sz="1600" dirty="0" smtClean="0">
                  <a:latin typeface="Arial" panose="020B0604020202020204" pitchFamily="34" charset="0"/>
                  <a:cs typeface="Arial" panose="020B0604020202020204" pitchFamily="34" charset="0"/>
                </a:rPr>
                <a:t>hepatitis</a:t>
              </a:r>
            </a:p>
            <a:p>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en-GB" sz="1600" dirty="0">
                  <a:latin typeface="Arial" panose="020B0604020202020204" pitchFamily="34" charset="0"/>
                  <a:cs typeface="Arial" panose="020B0604020202020204" pitchFamily="34" charset="0"/>
                </a:rPr>
                <a:t>Abdominal or hepatic irradiation</a:t>
              </a:r>
            </a:p>
            <a:p>
              <a:pPr marL="357188" indent="-271463">
                <a:buFont typeface="Arial" panose="020B0604020202020204" pitchFamily="34" charset="0"/>
                <a:buChar char="•"/>
              </a:pPr>
              <a:r>
                <a:rPr lang="en-GB" sz="1600" dirty="0">
                  <a:latin typeface="Arial" panose="020B0604020202020204" pitchFamily="34" charset="0"/>
                  <a:cs typeface="Arial" panose="020B0604020202020204" pitchFamily="34" charset="0"/>
                </a:rPr>
                <a:t>Previous use of </a:t>
              </a:r>
              <a:r>
                <a:rPr lang="en-GB" sz="1600" dirty="0" err="1">
                  <a:latin typeface="Arial" panose="020B0604020202020204" pitchFamily="34" charset="0"/>
                  <a:cs typeface="Arial" panose="020B0604020202020204" pitchFamily="34" charset="0"/>
                </a:rPr>
                <a:t>gemtuzumab</a:t>
              </a:r>
              <a:r>
                <a:rPr lang="en-GB" sz="1600" dirty="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ozogamicin</a:t>
              </a:r>
              <a:r>
                <a:rPr lang="en-GB" sz="1600" dirty="0" smtClean="0">
                  <a:latin typeface="Arial" panose="020B0604020202020204" pitchFamily="34" charset="0"/>
                  <a:cs typeface="Arial" panose="020B0604020202020204" pitchFamily="34" charset="0"/>
                </a:rPr>
                <a:t> or </a:t>
              </a:r>
              <a:r>
                <a:rPr lang="en-GB" sz="1600" dirty="0">
                  <a:latin typeface="Arial" panose="020B0604020202020204" pitchFamily="34" charset="0"/>
                  <a:cs typeface="Arial" panose="020B0604020202020204" pitchFamily="34" charset="0"/>
                </a:rPr>
                <a:t>inotuzumab ozogamicin</a:t>
              </a:r>
            </a:p>
            <a:p>
              <a:pPr marL="357188" indent="-271463">
                <a:buFont typeface="Arial" panose="020B0604020202020204" pitchFamily="34" charset="0"/>
                <a:buChar char="•"/>
              </a:pPr>
              <a:r>
                <a:rPr lang="en-GB" sz="1600" dirty="0">
                  <a:latin typeface="Arial" panose="020B0604020202020204" pitchFamily="34" charset="0"/>
                  <a:cs typeface="Arial" panose="020B0604020202020204" pitchFamily="34" charset="0"/>
                </a:rPr>
                <a:t>Hepatotoxic drugs</a:t>
              </a:r>
            </a:p>
            <a:p>
              <a:pPr marL="357188" indent="-271463">
                <a:buFont typeface="Arial" panose="020B0604020202020204" pitchFamily="34" charset="0"/>
                <a:buChar char="•"/>
              </a:pPr>
              <a:r>
                <a:rPr lang="en-GB" sz="1600" dirty="0">
                  <a:latin typeface="Arial" panose="020B0604020202020204" pitchFamily="34" charset="0"/>
                  <a:cs typeface="Arial" panose="020B0604020202020204" pitchFamily="34" charset="0"/>
                </a:rPr>
                <a:t>Iron overload</a:t>
              </a:r>
            </a:p>
          </p:txBody>
        </p:sp>
      </p:grpSp>
    </p:spTree>
    <p:extLst>
      <p:ext uri="{BB962C8B-B14F-4D97-AF65-F5344CB8AC3E}">
        <p14:creationId xmlns:p14="http://schemas.microsoft.com/office/powerpoint/2010/main" val="22486684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t>EBMT, European Society for Blood and Marrow </a:t>
            </a:r>
            <a:r>
              <a:rPr lang="en-GB" dirty="0" smtClean="0"/>
              <a:t>Transplantation; </a:t>
            </a:r>
            <a:br>
              <a:rPr lang="en-GB" dirty="0" smtClean="0"/>
            </a:br>
            <a:r>
              <a:rPr lang="en-GB" dirty="0" smtClean="0"/>
              <a:t>HSCT, </a:t>
            </a:r>
            <a:r>
              <a:rPr lang="en-GB" dirty="0"/>
              <a:t>haematopoietic stem cell transplant</a:t>
            </a:r>
            <a:r>
              <a:rPr lang="en-GB" dirty="0" smtClean="0"/>
              <a:t>;  VOD</a:t>
            </a:r>
            <a:r>
              <a:rPr lang="en-GB" dirty="0"/>
              <a:t>, </a:t>
            </a:r>
            <a:r>
              <a:rPr lang="en-GB" dirty="0" err="1"/>
              <a:t>veno</a:t>
            </a:r>
            <a:r>
              <a:rPr lang="en-GB" dirty="0"/>
              <a:t>-occlusive </a:t>
            </a:r>
            <a:r>
              <a:rPr lang="en-GB" dirty="0" smtClean="0"/>
              <a:t>disease</a:t>
            </a:r>
            <a:endParaRPr lang="en-GB"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According to the revised EBMT diagnosis criteria for VOD, dialysis and </a:t>
            </a:r>
            <a:r>
              <a:rPr lang="en-GB" sz="2800" dirty="0" err="1">
                <a:solidFill>
                  <a:schemeClr val="tx1"/>
                </a:solidFill>
              </a:rPr>
              <a:t>creatinaemia</a:t>
            </a:r>
            <a:r>
              <a:rPr lang="en-GB" sz="2800" dirty="0">
                <a:solidFill>
                  <a:schemeClr val="tx1"/>
                </a:solidFill>
              </a:rPr>
              <a:t> ≥2 times the baseline at HSCT are used to define renal failure, in addition to creatinine clearance ≤50% the level at </a:t>
            </a:r>
            <a:r>
              <a:rPr lang="en-GB" sz="2800" dirty="0" smtClean="0">
                <a:solidFill>
                  <a:schemeClr val="tx1"/>
                </a:solidFill>
              </a:rPr>
              <a:t>HSCT</a:t>
            </a:r>
            <a:endParaRPr lang="en-GB" sz="2800" dirty="0">
              <a:solidFill>
                <a:schemeClr val="tx1"/>
              </a:solidFill>
            </a:endParaRPr>
          </a:p>
        </p:txBody>
      </p:sp>
    </p:spTree>
    <p:extLst>
      <p:ext uri="{BB962C8B-B14F-4D97-AF65-F5344CB8AC3E}">
        <p14:creationId xmlns:p14="http://schemas.microsoft.com/office/powerpoint/2010/main" val="76565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t>VOD, </a:t>
            </a:r>
            <a:r>
              <a:rPr lang="en-GB" dirty="0" err="1"/>
              <a:t>veno</a:t>
            </a:r>
            <a:r>
              <a:rPr lang="en-GB" dirty="0"/>
              <a:t>-occlusive disease</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The patient fulfils two criteria in the severe VOD category: bilirubin doubling within 48 hours and weight gain ≥5%</a:t>
            </a:r>
          </a:p>
        </p:txBody>
      </p:sp>
    </p:spTree>
    <p:extLst>
      <p:ext uri="{BB962C8B-B14F-4D97-AF65-F5344CB8AC3E}">
        <p14:creationId xmlns:p14="http://schemas.microsoft.com/office/powerpoint/2010/main" val="388832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7"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accent1"/>
                </a:solidFill>
                <a:effectLst/>
                <a:uLnTx/>
                <a:uFillTx/>
                <a:latin typeface="Arial" pitchFamily="34" charset="0"/>
                <a:ea typeface="+mj-ea"/>
                <a:cs typeface="Arial" pitchFamily="34" charset="0"/>
              </a:rPr>
              <a:t>Incorrect</a:t>
            </a:r>
            <a:endParaRPr kumimoji="0" lang="en-GB" sz="4400" b="0"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8"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n-GB" sz="2800" dirty="0">
                <a:solidFill>
                  <a:schemeClr val="tx1"/>
                </a:solidFill>
              </a:rPr>
              <a:t>Please try again</a:t>
            </a:r>
          </a:p>
          <a:p>
            <a:pPr lvl="0"/>
            <a:endParaRPr lang="en-GB" sz="2800" dirty="0">
              <a:solidFill>
                <a:schemeClr val="tx1"/>
              </a:solidFill>
            </a:endParaRPr>
          </a:p>
        </p:txBody>
      </p:sp>
    </p:spTree>
    <p:extLst>
      <p:ext uri="{BB962C8B-B14F-4D97-AF65-F5344CB8AC3E}">
        <p14:creationId xmlns:p14="http://schemas.microsoft.com/office/powerpoint/2010/main" val="416489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smtClean="0"/>
              <a:t>Pre-transplantation-related </a:t>
            </a:r>
            <a:r>
              <a:rPr lang="en-GB" dirty="0"/>
              <a:t>risk factors for VOD</a:t>
            </a:r>
          </a:p>
        </p:txBody>
      </p:sp>
      <p:sp>
        <p:nvSpPr>
          <p:cNvPr id="16" name="Text Placeholder 15"/>
          <p:cNvSpPr>
            <a:spLocks noGrp="1"/>
          </p:cNvSpPr>
          <p:nvPr>
            <p:ph type="body" sz="quarter" idx="10"/>
          </p:nvPr>
        </p:nvSpPr>
        <p:spPr/>
        <p:txBody>
          <a:bodyPr/>
          <a:lstStyle/>
          <a:p>
            <a:r>
              <a:rPr lang="en-GB" dirty="0" err="1"/>
              <a:t>Dalle</a:t>
            </a:r>
            <a:r>
              <a:rPr lang="en-GB" dirty="0"/>
              <a:t> </a:t>
            </a:r>
            <a:r>
              <a:rPr lang="en-GB" dirty="0" smtClean="0"/>
              <a:t>JH, Giralt </a:t>
            </a:r>
            <a:r>
              <a:rPr lang="en-GB" dirty="0"/>
              <a:t>SA. </a:t>
            </a:r>
            <a:r>
              <a:rPr lang="en-GB" i="1" dirty="0" err="1"/>
              <a:t>Biol</a:t>
            </a:r>
            <a:r>
              <a:rPr lang="en-GB" i="1" dirty="0"/>
              <a:t> Blood Marrow Transplant </a:t>
            </a:r>
            <a:r>
              <a:rPr lang="en-GB" dirty="0"/>
              <a:t>2016;22:400–9</a:t>
            </a:r>
          </a:p>
        </p:txBody>
      </p:sp>
      <p:sp>
        <p:nvSpPr>
          <p:cNvPr id="17" name="Text Placeholder 16"/>
          <p:cNvSpPr>
            <a:spLocks noGrp="1"/>
          </p:cNvSpPr>
          <p:nvPr>
            <p:ph type="body" sz="quarter" idx="11"/>
          </p:nvPr>
        </p:nvSpPr>
        <p:spPr/>
        <p:txBody>
          <a:bodyPr/>
          <a:lstStyle/>
          <a:p>
            <a:r>
              <a:rPr lang="en-GB" dirty="0"/>
              <a:t>*Odds </a:t>
            </a:r>
            <a:r>
              <a:rPr lang="en-GB" dirty="0" smtClean="0"/>
              <a:t>ratio: </a:t>
            </a:r>
            <a:r>
              <a:rPr lang="en-GB" dirty="0"/>
              <a:t>t</a:t>
            </a:r>
            <a:r>
              <a:rPr lang="en-GB" dirty="0" smtClean="0"/>
              <a:t>he </a:t>
            </a:r>
            <a:r>
              <a:rPr lang="en-GB" dirty="0"/>
              <a:t>chance of developing VOD, compared with patients not </a:t>
            </a:r>
            <a:r>
              <a:rPr lang="en-GB" dirty="0" smtClean="0"/>
              <a:t>exposed to </a:t>
            </a:r>
            <a:r>
              <a:rPr lang="en-GB" dirty="0"/>
              <a:t>the risk </a:t>
            </a:r>
            <a:r>
              <a:rPr lang="en-GB" dirty="0" smtClean="0"/>
              <a:t>factor.</a:t>
            </a:r>
            <a:endParaRPr lang="en-GB" dirty="0"/>
          </a:p>
          <a:p>
            <a:r>
              <a:rPr lang="en-GB" dirty="0" smtClean="0"/>
              <a:t>HSCT, haematopoietic stem cell transplant;  KPS, </a:t>
            </a:r>
            <a:r>
              <a:rPr lang="en-GB" dirty="0" err="1" smtClean="0"/>
              <a:t>Karnofsky</a:t>
            </a:r>
            <a:r>
              <a:rPr lang="en-GB" dirty="0" smtClean="0"/>
              <a:t> performance status; PS, performance status; </a:t>
            </a:r>
            <a:br>
              <a:rPr lang="en-GB" dirty="0" smtClean="0"/>
            </a:br>
            <a:r>
              <a:rPr lang="en-GB" dirty="0" smtClean="0"/>
              <a:t>VOD, </a:t>
            </a:r>
            <a:r>
              <a:rPr lang="en-GB" dirty="0" err="1" smtClean="0"/>
              <a:t>veno</a:t>
            </a:r>
            <a:r>
              <a:rPr lang="en-GB" dirty="0" smtClean="0"/>
              <a:t>-occlusive disease</a:t>
            </a:r>
            <a:endParaRPr lang="en-GB" dirty="0"/>
          </a:p>
        </p:txBody>
      </p:sp>
      <p:graphicFrame>
        <p:nvGraphicFramePr>
          <p:cNvPr id="3" name="Content Placeholder 5"/>
          <p:cNvGraphicFramePr>
            <a:graphicFrameLocks/>
          </p:cNvGraphicFramePr>
          <p:nvPr>
            <p:extLst>
              <p:ext uri="{D42A27DB-BD31-4B8C-83A1-F6EECF244321}">
                <p14:modId xmlns:p14="http://schemas.microsoft.com/office/powerpoint/2010/main" val="104227004"/>
              </p:ext>
            </p:extLst>
          </p:nvPr>
        </p:nvGraphicFramePr>
        <p:xfrm>
          <a:off x="1744134" y="2389128"/>
          <a:ext cx="8746067" cy="3718560"/>
        </p:xfrm>
        <a:graphic>
          <a:graphicData uri="http://schemas.openxmlformats.org/drawingml/2006/table">
            <a:tbl>
              <a:tblPr firstRow="1" bandRow="1">
                <a:tableStyleId>{5C22544A-7EE6-4342-B048-85BDC9FD1C3A}</a:tableStyleId>
              </a:tblPr>
              <a:tblGrid>
                <a:gridCol w="4464161">
                  <a:extLst>
                    <a:ext uri="{9D8B030D-6E8A-4147-A177-3AD203B41FA5}">
                      <a16:colId xmlns="" xmlns:a16="http://schemas.microsoft.com/office/drawing/2014/main" val="20000"/>
                    </a:ext>
                  </a:extLst>
                </a:gridCol>
                <a:gridCol w="1427302"/>
                <a:gridCol w="1427302">
                  <a:extLst>
                    <a:ext uri="{9D8B030D-6E8A-4147-A177-3AD203B41FA5}">
                      <a16:colId xmlns="" xmlns:a16="http://schemas.microsoft.com/office/drawing/2014/main" val="20003"/>
                    </a:ext>
                  </a:extLst>
                </a:gridCol>
                <a:gridCol w="1427302">
                  <a:extLst>
                    <a:ext uri="{9D8B030D-6E8A-4147-A177-3AD203B41FA5}">
                      <a16:colId xmlns="" xmlns:a16="http://schemas.microsoft.com/office/drawing/2014/main" val="20004"/>
                    </a:ext>
                  </a:extLst>
                </a:gridCol>
              </a:tblGrid>
              <a:tr h="222312">
                <a:tc>
                  <a:txBody>
                    <a:bodyPr/>
                    <a:lstStyle/>
                    <a:p>
                      <a:pPr algn="l"/>
                      <a:r>
                        <a:rPr lang="en-GB" sz="1400" dirty="0" smtClean="0"/>
                        <a:t>Pre-transplantation-related </a:t>
                      </a:r>
                      <a:r>
                        <a:rPr lang="en-GB" sz="1400" dirty="0"/>
                        <a:t>risk factors</a:t>
                      </a:r>
                      <a:endParaRPr lang="en-GB" sz="1400" dirty="0">
                        <a:solidFill>
                          <a:schemeClr val="accent5"/>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Adults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Paediatrics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t>Risk*</a:t>
                      </a:r>
                      <a:endParaRPr lang="en-GB" sz="1400" dirty="0">
                        <a:solidFill>
                          <a:schemeClr val="accent5"/>
                        </a:solidFill>
                        <a:latin typeface="Arial" pitchFamily="34" charset="0"/>
                        <a:cs typeface="Arial" pitchFamily="34" charset="0"/>
                      </a:endParaRPr>
                    </a:p>
                  </a:txBody>
                  <a:tcPr marL="91670" marR="91670"/>
                </a:tc>
                <a:extLst>
                  <a:ext uri="{0D108BD9-81ED-4DB2-BD59-A6C34878D82A}">
                    <a16:rowId xmlns="" xmlns:a16="http://schemas.microsoft.com/office/drawing/2014/main" val="10000"/>
                  </a:ext>
                </a:extLst>
              </a:tr>
              <a:tr h="0">
                <a:tc>
                  <a:txBody>
                    <a:bodyPr/>
                    <a:lstStyle/>
                    <a:p>
                      <a:pPr algn="l"/>
                      <a:r>
                        <a:rPr lang="en-GB" sz="1400" dirty="0"/>
                        <a:t>Underlying disease </a:t>
                      </a:r>
                      <a:r>
                        <a:rPr lang="en-GB" sz="1400" baseline="0" dirty="0"/>
                        <a:t>– m</a:t>
                      </a:r>
                      <a:r>
                        <a:rPr lang="en-GB" sz="1400" dirty="0" smtClean="0"/>
                        <a:t>yelodysplasia</a:t>
                      </a:r>
                      <a:endParaRPr lang="en-GB" sz="1400" b="0" dirty="0">
                        <a:solidFill>
                          <a:schemeClr val="accent5"/>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pitchFamily="34" charset="0"/>
                          <a:cs typeface="Arial" pitchFamily="34" charset="0"/>
                          <a:sym typeface="Wingdings 2" panose="05020102010507070707" pitchFamily="18" charset="2"/>
                        </a:rPr>
                        <a:t></a:t>
                      </a:r>
                      <a:endParaRPr lang="en-GB" sz="16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pitchFamily="34" charset="0"/>
                          <a:cs typeface="Arial" pitchFamily="34" charset="0"/>
                          <a:sym typeface="Wingdings 2" panose="05020102010507070707" pitchFamily="18" charset="2"/>
                        </a:rPr>
                        <a:t></a:t>
                      </a:r>
                      <a:endParaRPr lang="en-GB" sz="16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t>1.5</a:t>
                      </a:r>
                      <a:endParaRPr lang="en-GB"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 xmlns:a16="http://schemas.microsoft.com/office/drawing/2014/main" val="10001"/>
                  </a:ext>
                </a:extLst>
              </a:tr>
              <a:tr h="131651">
                <a:tc>
                  <a:txBody>
                    <a:bodyPr/>
                    <a:lstStyle/>
                    <a:p>
                      <a:pPr algn="l"/>
                      <a:r>
                        <a:rPr lang="en-GB" sz="1400" dirty="0"/>
                        <a:t>Underlying disease</a:t>
                      </a:r>
                      <a:r>
                        <a:rPr lang="en-GB" sz="1400" baseline="0" dirty="0"/>
                        <a:t> – i</a:t>
                      </a:r>
                      <a:r>
                        <a:rPr lang="en-GB" sz="1400" dirty="0" smtClean="0"/>
                        <a:t>nborn </a:t>
                      </a:r>
                      <a:r>
                        <a:rPr lang="en-GB" sz="1400" dirty="0"/>
                        <a:t>errors of metabolism</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pitchFamily="34" charset="0"/>
                          <a:cs typeface="Arial" pitchFamily="34" charset="0"/>
                          <a:sym typeface="Wingdings 2" panose="05020102010507070707" pitchFamily="18" charset="2"/>
                        </a:rPr>
                        <a:t></a:t>
                      </a:r>
                      <a:endParaRPr lang="en-GB" sz="1600" b="0" dirty="0">
                        <a:solidFill>
                          <a:schemeClr val="tx1"/>
                        </a:solidFill>
                        <a:latin typeface="Arial" pitchFamily="34" charset="0"/>
                        <a:cs typeface="Arial" pitchFamily="34" charset="0"/>
                      </a:endParaRPr>
                    </a:p>
                  </a:txBody>
                  <a:tcPr marL="91670" marR="91670"/>
                </a:tc>
                <a:tc>
                  <a:txBody>
                    <a:bodyPr/>
                    <a:lstStyle/>
                    <a:p>
                      <a:pPr algn="ctr"/>
                      <a:r>
                        <a:rPr lang="en-GB" sz="1400" dirty="0"/>
                        <a:t>1.8</a:t>
                      </a:r>
                      <a:endParaRPr lang="en-GB"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 xmlns:a16="http://schemas.microsoft.com/office/drawing/2014/main" val="10002"/>
                  </a:ext>
                </a:extLst>
              </a:tr>
              <a:tr h="0">
                <a:tc>
                  <a:txBody>
                    <a:bodyPr/>
                    <a:lstStyle/>
                    <a:p>
                      <a:pPr algn="l"/>
                      <a:r>
                        <a:rPr lang="en-GB" sz="1400" dirty="0"/>
                        <a:t>Previous HSCT</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pitchFamily="34" charset="0"/>
                          <a:cs typeface="Arial" pitchFamily="34" charset="0"/>
                          <a:sym typeface="Wingdings 2" panose="05020102010507070707" pitchFamily="18" charset="2"/>
                        </a:rPr>
                        <a:t></a:t>
                      </a:r>
                      <a:endParaRPr lang="en-GB" sz="1600" b="0" dirty="0">
                        <a:solidFill>
                          <a:schemeClr val="tx1"/>
                        </a:solidFill>
                        <a:latin typeface="Arial" pitchFamily="34" charset="0"/>
                        <a:cs typeface="Arial" pitchFamily="34" charset="0"/>
                      </a:endParaRPr>
                    </a:p>
                  </a:txBody>
                  <a:tcPr marL="91670" marR="91670"/>
                </a:tc>
                <a:tc>
                  <a:txBody>
                    <a:bodyPr/>
                    <a:lstStyle/>
                    <a:p>
                      <a:pPr algn="ctr"/>
                      <a:r>
                        <a:rPr lang="en-GB" sz="1400" dirty="0"/>
                        <a:t>1.9</a:t>
                      </a:r>
                      <a:endParaRPr lang="en-GB"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 xmlns:a16="http://schemas.microsoft.com/office/drawing/2014/main" val="10003"/>
                  </a:ext>
                </a:extLst>
              </a:tr>
              <a:tr h="0">
                <a:tc>
                  <a:txBody>
                    <a:bodyPr/>
                    <a:lstStyle/>
                    <a:p>
                      <a:pPr algn="l"/>
                      <a:r>
                        <a:rPr lang="en-GB" sz="1400" dirty="0"/>
                        <a:t>Pre-existing liver disease</a:t>
                      </a:r>
                      <a:r>
                        <a:rPr lang="en-GB" sz="1400" baseline="0" dirty="0"/>
                        <a:t> – </a:t>
                      </a:r>
                      <a:r>
                        <a:rPr lang="en-GB" sz="1400" baseline="0" dirty="0" smtClean="0"/>
                        <a:t>v</a:t>
                      </a:r>
                      <a:r>
                        <a:rPr lang="en-GB" sz="1400" dirty="0" smtClean="0"/>
                        <a:t>iral </a:t>
                      </a:r>
                      <a:r>
                        <a:rPr lang="en-GB" sz="1400" dirty="0"/>
                        <a:t>hepatitis</a:t>
                      </a:r>
                      <a:endParaRPr lang="en-GB"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pitchFamily="34" charset="0"/>
                          <a:cs typeface="Arial" pitchFamily="34" charset="0"/>
                          <a:sym typeface="Wingdings 2" panose="05020102010507070707" pitchFamily="18" charset="2"/>
                        </a:rPr>
                        <a:t></a:t>
                      </a:r>
                      <a:endParaRPr lang="en-GB" sz="1600" b="0" dirty="0">
                        <a:solidFill>
                          <a:schemeClr val="tx1"/>
                        </a:solidFill>
                        <a:latin typeface="Arial" pitchFamily="34" charset="0"/>
                        <a:cs typeface="Arial" pitchFamily="34" charset="0"/>
                      </a:endParaRPr>
                    </a:p>
                  </a:txBody>
                  <a:tcPr marL="91670" marR="91670"/>
                </a:tc>
                <a:tc>
                  <a:txBody>
                    <a:bodyPr/>
                    <a:lstStyle/>
                    <a:p>
                      <a:pPr algn="ctr"/>
                      <a:r>
                        <a:rPr lang="en-GB" sz="1400" dirty="0"/>
                        <a:t>2.0</a:t>
                      </a:r>
                      <a:endParaRPr lang="en-GB"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 xmlns:a16="http://schemas.microsoft.com/office/drawing/2014/main" val="10004"/>
                  </a:ext>
                </a:extLst>
              </a:tr>
              <a:tr h="0">
                <a:tc>
                  <a:txBody>
                    <a:bodyPr/>
                    <a:lstStyle/>
                    <a:p>
                      <a:r>
                        <a:rPr lang="en-GB" sz="1400" dirty="0"/>
                        <a:t>Underlying disease</a:t>
                      </a:r>
                      <a:r>
                        <a:rPr lang="en-GB" sz="1400" baseline="0" dirty="0"/>
                        <a:t> – l</a:t>
                      </a:r>
                      <a:r>
                        <a:rPr lang="en-GB" sz="1400" dirty="0" smtClean="0"/>
                        <a:t>eukaemia</a:t>
                      </a:r>
                      <a:endParaRPr lang="en-GB" sz="1400" dirty="0">
                        <a:solidFill>
                          <a:schemeClr val="bg1">
                            <a:lumMod val="50000"/>
                          </a:schemeClr>
                        </a:solidFill>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pitchFamily="34" charset="0"/>
                          <a:cs typeface="Arial" pitchFamily="34" charset="0"/>
                          <a:sym typeface="Wingdings 2" panose="05020102010507070707" pitchFamily="18" charset="2"/>
                        </a:rPr>
                        <a:t></a:t>
                      </a:r>
                      <a:endParaRPr lang="en-GB" sz="1600" b="0" dirty="0">
                        <a:solidFill>
                          <a:schemeClr val="tx1"/>
                        </a:solidFill>
                        <a:latin typeface="Arial" pitchFamily="34" charset="0"/>
                        <a:cs typeface="Arial" pitchFamily="34" charset="0"/>
                      </a:endParaRPr>
                    </a:p>
                  </a:txBody>
                  <a:tcPr marL="91670" marR="91670"/>
                </a:tc>
                <a:tc>
                  <a:txBody>
                    <a:bodyPr/>
                    <a:lstStyle/>
                    <a:p>
                      <a:pPr algn="ctr"/>
                      <a:r>
                        <a:rPr lang="en-GB" sz="1400" dirty="0"/>
                        <a:t>2.2</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solidFill>
                      <a:srgbClr val="FFCC00"/>
                    </a:solidFill>
                  </a:tcPr>
                </a:tc>
                <a:extLst>
                  <a:ext uri="{0D108BD9-81ED-4DB2-BD59-A6C34878D82A}">
                    <a16:rowId xmlns="" xmlns:a16="http://schemas.microsoft.com/office/drawing/2014/main" val="10005"/>
                  </a:ext>
                </a:extLst>
              </a:tr>
              <a:tr h="0">
                <a:tc>
                  <a:txBody>
                    <a:bodyPr/>
                    <a:lstStyle/>
                    <a:p>
                      <a:r>
                        <a:rPr lang="en-GB" sz="1400" dirty="0" smtClean="0">
                          <a:solidFill>
                            <a:schemeClr val="tx1"/>
                          </a:solidFill>
                        </a:rPr>
                        <a:t>Interval between diagnosis of malignancy and transplantation &gt;12 months</a:t>
                      </a:r>
                      <a:endParaRPr lang="en-GB" sz="1400" dirty="0">
                        <a:solidFill>
                          <a:schemeClr val="tx1"/>
                        </a:solidFill>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pitchFamily="34" charset="0"/>
                          <a:cs typeface="Arial" pitchFamily="34" charset="0"/>
                          <a:sym typeface="Wingdings 2" panose="05020102010507070707" pitchFamily="18" charset="2"/>
                        </a:rPr>
                        <a:t></a:t>
                      </a:r>
                      <a:endParaRPr lang="en-GB" sz="1600" b="0" dirty="0" smtClean="0">
                        <a:solidFill>
                          <a:schemeClr val="tx1"/>
                        </a:solidFill>
                        <a:latin typeface="Arial" pitchFamily="34" charset="0"/>
                        <a:cs typeface="Arial" pitchFamily="34" charset="0"/>
                      </a:endParaRPr>
                    </a:p>
                  </a:txBody>
                  <a:tcPr marL="91670" marR="91670" anchor="ctr"/>
                </a:tc>
                <a:tc>
                  <a:txBody>
                    <a:bodyPr/>
                    <a:lstStyle/>
                    <a:p>
                      <a:pPr algn="ctr"/>
                      <a:r>
                        <a:rPr lang="en-GB" sz="1400" dirty="0" smtClean="0">
                          <a:solidFill>
                            <a:schemeClr val="tx1"/>
                          </a:solidFill>
                          <a:latin typeface="Arial" panose="020B0604020202020204" pitchFamily="34" charset="0"/>
                          <a:cs typeface="Arial" panose="020B0604020202020204" pitchFamily="34" charset="0"/>
                        </a:rPr>
                        <a:t>2.3</a:t>
                      </a:r>
                      <a:endParaRPr lang="en-GB" sz="1400" dirty="0">
                        <a:solidFill>
                          <a:schemeClr val="tx1"/>
                        </a:solidFill>
                        <a:latin typeface="Arial" panose="020B0604020202020204" pitchFamily="34" charset="0"/>
                        <a:cs typeface="Arial" panose="020B0604020202020204" pitchFamily="34" charset="0"/>
                      </a:endParaRPr>
                    </a:p>
                  </a:txBody>
                  <a:tcPr marL="91670" marR="91670" anchor="ctr">
                    <a:solidFill>
                      <a:srgbClr val="FFCC00"/>
                    </a:solidFill>
                  </a:tcPr>
                </a:tc>
              </a:tr>
              <a:tr h="0">
                <a:tc>
                  <a:txBody>
                    <a:bodyPr/>
                    <a:lstStyle/>
                    <a:p>
                      <a:r>
                        <a:rPr lang="en-GB" sz="1400" dirty="0"/>
                        <a:t>Impaired pulmonary function</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algn="ctr"/>
                      <a:r>
                        <a:rPr lang="en-GB" sz="1400" dirty="0"/>
                        <a:t>2.4</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solidFill>
                      <a:srgbClr val="FFCC00"/>
                    </a:solidFill>
                  </a:tcPr>
                </a:tc>
                <a:extLst>
                  <a:ext uri="{0D108BD9-81ED-4DB2-BD59-A6C34878D82A}">
                    <a16:rowId xmlns="" xmlns:a16="http://schemas.microsoft.com/office/drawing/2014/main" val="3743105367"/>
                  </a:ext>
                </a:extLst>
              </a:tr>
              <a:tr h="0">
                <a:tc>
                  <a:txBody>
                    <a:bodyPr/>
                    <a:lstStyle/>
                    <a:p>
                      <a:r>
                        <a:rPr lang="en-GB" sz="1400" dirty="0"/>
                        <a:t>Antibiotic</a:t>
                      </a:r>
                      <a:r>
                        <a:rPr lang="en-GB" sz="1400" baseline="0" dirty="0"/>
                        <a:t> – v</a:t>
                      </a:r>
                      <a:r>
                        <a:rPr lang="en-GB" sz="1400" dirty="0" smtClean="0"/>
                        <a:t>ancomycin </a:t>
                      </a:r>
                      <a:r>
                        <a:rPr lang="en-GB" sz="1400" dirty="0"/>
                        <a:t>during cytoreductive therapy</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algn="ctr"/>
                      <a:r>
                        <a:rPr lang="en-GB" sz="1400" dirty="0"/>
                        <a:t>2.4</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solidFill>
                      <a:srgbClr val="FFCC00"/>
                    </a:solidFill>
                  </a:tcPr>
                </a:tc>
                <a:extLst>
                  <a:ext uri="{0D108BD9-81ED-4DB2-BD59-A6C34878D82A}">
                    <a16:rowId xmlns="" xmlns:a16="http://schemas.microsoft.com/office/drawing/2014/main" val="319034970"/>
                  </a:ext>
                </a:extLst>
              </a:tr>
              <a:tr h="0">
                <a:tc>
                  <a:txBody>
                    <a:bodyPr/>
                    <a:lstStyle/>
                    <a:p>
                      <a:pPr algn="l"/>
                      <a:r>
                        <a:rPr lang="en-GB" sz="1400" dirty="0"/>
                        <a:t>Poor PS (KPS: &lt;90%)</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algn="ctr"/>
                      <a:r>
                        <a:rPr lang="en-GB" sz="1400" dirty="0"/>
                        <a:t>2.7</a:t>
                      </a:r>
                      <a:endParaRPr lang="en-GB" sz="1400" b="0" dirty="0">
                        <a:solidFill>
                          <a:schemeClr val="bg1">
                            <a:lumMod val="50000"/>
                          </a:schemeClr>
                        </a:solidFill>
                        <a:latin typeface="Arial" pitchFamily="34" charset="0"/>
                        <a:cs typeface="Arial" pitchFamily="34" charset="0"/>
                      </a:endParaRPr>
                    </a:p>
                  </a:txBody>
                  <a:tcPr marL="91670" marR="91670">
                    <a:solidFill>
                      <a:srgbClr val="FFCC00"/>
                    </a:solidFill>
                  </a:tcPr>
                </a:tc>
                <a:extLst>
                  <a:ext uri="{0D108BD9-81ED-4DB2-BD59-A6C34878D82A}">
                    <a16:rowId xmlns="" xmlns:a16="http://schemas.microsoft.com/office/drawing/2014/main" val="10006"/>
                  </a:ext>
                </a:extLst>
              </a:tr>
              <a:tr h="0">
                <a:tc>
                  <a:txBody>
                    <a:bodyPr/>
                    <a:lstStyle/>
                    <a:p>
                      <a:pPr algn="l"/>
                      <a:r>
                        <a:rPr lang="en-GB" sz="1400" dirty="0" smtClean="0"/>
                        <a:t>Prior </a:t>
                      </a:r>
                      <a:r>
                        <a:rPr lang="en-GB" sz="1400" dirty="0"/>
                        <a:t>abdominal radiation</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algn="ctr"/>
                      <a:r>
                        <a:rPr lang="en-GB" sz="1400" baseline="0" dirty="0"/>
                        <a:t>2.9</a:t>
                      </a:r>
                      <a:endParaRPr lang="en-GB" sz="1400" b="0" baseline="0" dirty="0">
                        <a:solidFill>
                          <a:schemeClr val="bg1">
                            <a:lumMod val="50000"/>
                          </a:schemeClr>
                        </a:solidFill>
                        <a:latin typeface="Arial" pitchFamily="34" charset="0"/>
                        <a:cs typeface="Arial" pitchFamily="34" charset="0"/>
                      </a:endParaRPr>
                    </a:p>
                  </a:txBody>
                  <a:tcPr marL="91670" marR="91670">
                    <a:solidFill>
                      <a:srgbClr val="FFCC00"/>
                    </a:solidFill>
                  </a:tcPr>
                </a:tc>
                <a:extLst>
                  <a:ext uri="{0D108BD9-81ED-4DB2-BD59-A6C34878D82A}">
                    <a16:rowId xmlns="" xmlns:a16="http://schemas.microsoft.com/office/drawing/2014/main" val="10007"/>
                  </a:ext>
                </a:extLst>
              </a:tr>
            </a:tbl>
          </a:graphicData>
        </a:graphic>
      </p:graphicFrame>
      <p:sp>
        <p:nvSpPr>
          <p:cNvPr id="7" name="TextBox 6"/>
          <p:cNvSpPr txBox="1"/>
          <p:nvPr/>
        </p:nvSpPr>
        <p:spPr>
          <a:xfrm>
            <a:off x="5270184" y="1244676"/>
            <a:ext cx="1051891" cy="338554"/>
          </a:xfrm>
          <a:prstGeom prst="rect">
            <a:avLst/>
          </a:prstGeom>
          <a:noFill/>
        </p:spPr>
        <p:txBody>
          <a:bodyPr wrap="none" rtlCol="0">
            <a:spAutoFit/>
          </a:bodyPr>
          <a:lstStyle/>
          <a:p>
            <a:r>
              <a:rPr lang="en-GB" sz="1600" b="1" i="1" dirty="0" smtClean="0">
                <a:solidFill>
                  <a:schemeClr val="tx2"/>
                </a:solidFill>
                <a:latin typeface="Arial" panose="020B0604020202020204" pitchFamily="34" charset="0"/>
                <a:cs typeface="Arial" panose="020B0604020202020204" pitchFamily="34" charset="0"/>
              </a:rPr>
              <a:t>VOD risk</a:t>
            </a:r>
            <a:endParaRPr lang="en-GB" sz="1600" b="1" i="1" dirty="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1726693" y="1973131"/>
            <a:ext cx="742512"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risk</a:t>
            </a:r>
            <a:endParaRPr lang="en-GB" sz="1400" b="1" i="1" dirty="0">
              <a:solidFill>
                <a:schemeClr val="tx2"/>
              </a:solidFill>
              <a:latin typeface="Arial" panose="020B0604020202020204" pitchFamily="34" charset="0"/>
              <a:cs typeface="Arial" panose="020B0604020202020204" pitchFamily="34" charset="0"/>
            </a:endParaRPr>
          </a:p>
        </p:txBody>
      </p:sp>
      <p:sp>
        <p:nvSpPr>
          <p:cNvPr id="9" name="TextBox 8"/>
          <p:cNvSpPr txBox="1"/>
          <p:nvPr/>
        </p:nvSpPr>
        <p:spPr>
          <a:xfrm>
            <a:off x="4968307" y="1973131"/>
            <a:ext cx="1598515"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moderate </a:t>
            </a:r>
            <a:r>
              <a:rPr lang="en-GB" sz="1400" b="1" i="1" dirty="0">
                <a:solidFill>
                  <a:schemeClr val="tx2"/>
                </a:solidFill>
                <a:latin typeface="Arial" panose="020B0604020202020204" pitchFamily="34" charset="0"/>
                <a:cs typeface="Arial" panose="020B0604020202020204" pitchFamily="34" charset="0"/>
              </a:rPr>
              <a:t>risk</a:t>
            </a:r>
          </a:p>
        </p:txBody>
      </p:sp>
      <p:sp>
        <p:nvSpPr>
          <p:cNvPr id="10" name="TextBox 9"/>
          <p:cNvSpPr txBox="1"/>
          <p:nvPr/>
        </p:nvSpPr>
        <p:spPr>
          <a:xfrm>
            <a:off x="8840097" y="1973131"/>
            <a:ext cx="1338828"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higher </a:t>
            </a:r>
            <a:r>
              <a:rPr lang="en-GB" sz="1400" b="1" i="1" dirty="0">
                <a:solidFill>
                  <a:schemeClr val="tx2"/>
                </a:solidFill>
                <a:latin typeface="Arial" panose="020B0604020202020204" pitchFamily="34" charset="0"/>
                <a:cs typeface="Arial" panose="020B0604020202020204" pitchFamily="34" charset="0"/>
              </a:rPr>
              <a:t>risk</a:t>
            </a:r>
          </a:p>
        </p:txBody>
      </p:sp>
    </p:spTree>
    <p:extLst>
      <p:ext uri="{BB962C8B-B14F-4D97-AF65-F5344CB8AC3E}">
        <p14:creationId xmlns:p14="http://schemas.microsoft.com/office/powerpoint/2010/main" val="3089250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Pre-transplantation-related </a:t>
            </a:r>
            <a:r>
              <a:rPr lang="en-GB" dirty="0"/>
              <a:t>risk factors for VOD</a:t>
            </a:r>
          </a:p>
        </p:txBody>
      </p:sp>
      <p:sp>
        <p:nvSpPr>
          <p:cNvPr id="5" name="Text Placeholder 4"/>
          <p:cNvSpPr>
            <a:spLocks noGrp="1"/>
          </p:cNvSpPr>
          <p:nvPr>
            <p:ph type="body" sz="quarter" idx="10"/>
          </p:nvPr>
        </p:nvSpPr>
        <p:spPr/>
        <p:txBody>
          <a:bodyPr/>
          <a:lstStyle/>
          <a:p>
            <a:r>
              <a:rPr lang="en-GB" dirty="0" err="1"/>
              <a:t>Dalle</a:t>
            </a:r>
            <a:r>
              <a:rPr lang="en-GB" dirty="0"/>
              <a:t> </a:t>
            </a:r>
            <a:r>
              <a:rPr lang="en-GB" dirty="0" smtClean="0"/>
              <a:t>JH, Giralt </a:t>
            </a:r>
            <a:r>
              <a:rPr lang="en-GB" dirty="0"/>
              <a:t>SA. </a:t>
            </a:r>
            <a:r>
              <a:rPr lang="en-GB" i="1" dirty="0" err="1"/>
              <a:t>Biol</a:t>
            </a:r>
            <a:r>
              <a:rPr lang="en-GB" i="1" dirty="0"/>
              <a:t> Blood Marrow Transplant </a:t>
            </a:r>
            <a:r>
              <a:rPr lang="en-GB" dirty="0"/>
              <a:t>2016;22:400–9</a:t>
            </a:r>
          </a:p>
        </p:txBody>
      </p:sp>
      <p:sp>
        <p:nvSpPr>
          <p:cNvPr id="6" name="Text Placeholder 5"/>
          <p:cNvSpPr>
            <a:spLocks noGrp="1"/>
          </p:cNvSpPr>
          <p:nvPr>
            <p:ph type="body" sz="quarter" idx="11"/>
          </p:nvPr>
        </p:nvSpPr>
        <p:spPr/>
        <p:txBody>
          <a:bodyPr/>
          <a:lstStyle/>
          <a:p>
            <a:r>
              <a:rPr lang="en-GB" dirty="0" smtClean="0"/>
              <a:t>*Odds ratio: </a:t>
            </a:r>
            <a:r>
              <a:rPr lang="en-GB" dirty="0"/>
              <a:t>t</a:t>
            </a:r>
            <a:r>
              <a:rPr lang="en-GB" dirty="0" smtClean="0"/>
              <a:t>he </a:t>
            </a:r>
            <a:r>
              <a:rPr lang="en-GB" dirty="0"/>
              <a:t>chance of developing VOD, compared with patients not exposed to the risk </a:t>
            </a:r>
            <a:r>
              <a:rPr lang="en-GB" dirty="0" smtClean="0"/>
              <a:t>factor</a:t>
            </a:r>
            <a:r>
              <a:rPr lang="en-GB" dirty="0"/>
              <a:t>.</a:t>
            </a:r>
            <a:endParaRPr lang="en-GB" dirty="0" smtClean="0"/>
          </a:p>
          <a:p>
            <a:r>
              <a:rPr lang="en-GB" dirty="0" smtClean="0"/>
              <a:t>CML</a:t>
            </a:r>
            <a:r>
              <a:rPr lang="en-GB" dirty="0"/>
              <a:t>, </a:t>
            </a:r>
            <a:r>
              <a:rPr lang="en-GB" dirty="0" smtClean="0"/>
              <a:t>chronic </a:t>
            </a:r>
            <a:r>
              <a:rPr lang="en-GB" dirty="0"/>
              <a:t>myeloid </a:t>
            </a:r>
            <a:r>
              <a:rPr lang="en-GB" dirty="0" smtClean="0"/>
              <a:t>leukaemia; CMV</a:t>
            </a:r>
            <a:r>
              <a:rPr lang="en-GB" dirty="0"/>
              <a:t>, </a:t>
            </a:r>
            <a:r>
              <a:rPr lang="en-GB" dirty="0" smtClean="0"/>
              <a:t>cytomegalovirus; </a:t>
            </a:r>
            <a:br>
              <a:rPr lang="en-GB" dirty="0" smtClean="0"/>
            </a:br>
            <a:r>
              <a:rPr lang="en-GB" dirty="0" smtClean="0"/>
              <a:t>VOD</a:t>
            </a:r>
            <a:r>
              <a:rPr lang="en-GB" dirty="0"/>
              <a:t>, </a:t>
            </a:r>
            <a:r>
              <a:rPr lang="en-GB" dirty="0" err="1"/>
              <a:t>veno</a:t>
            </a:r>
            <a:r>
              <a:rPr lang="en-GB" dirty="0"/>
              <a:t>-occlusive </a:t>
            </a:r>
            <a:r>
              <a:rPr lang="en-GB" dirty="0" smtClean="0"/>
              <a:t>disease</a:t>
            </a:r>
            <a:endParaRPr lang="en-GB" dirty="0"/>
          </a:p>
        </p:txBody>
      </p:sp>
      <p:sp>
        <p:nvSpPr>
          <p:cNvPr id="16"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270184" y="1244676"/>
            <a:ext cx="1051891" cy="338554"/>
          </a:xfrm>
          <a:prstGeom prst="rect">
            <a:avLst/>
          </a:prstGeom>
          <a:noFill/>
        </p:spPr>
        <p:txBody>
          <a:bodyPr wrap="none" rtlCol="0">
            <a:spAutoFit/>
          </a:bodyPr>
          <a:lstStyle/>
          <a:p>
            <a:r>
              <a:rPr lang="en-GB" sz="1600" b="1" i="1" dirty="0" smtClean="0">
                <a:solidFill>
                  <a:schemeClr val="tx2"/>
                </a:solidFill>
                <a:latin typeface="Arial" panose="020B0604020202020204" pitchFamily="34" charset="0"/>
                <a:cs typeface="Arial" panose="020B0604020202020204" pitchFamily="34" charset="0"/>
              </a:rPr>
              <a:t>VOD risk</a:t>
            </a:r>
            <a:endParaRPr lang="en-GB" sz="1600" b="1" i="1" dirty="0">
              <a:solidFill>
                <a:schemeClr val="tx2"/>
              </a:solidFill>
              <a:latin typeface="Arial" panose="020B0604020202020204" pitchFamily="34" charset="0"/>
              <a:cs typeface="Arial" panose="020B0604020202020204" pitchFamily="34" charset="0"/>
            </a:endParaRPr>
          </a:p>
        </p:txBody>
      </p:sp>
      <p:sp>
        <p:nvSpPr>
          <p:cNvPr id="18" name="TextBox 17"/>
          <p:cNvSpPr txBox="1"/>
          <p:nvPr/>
        </p:nvSpPr>
        <p:spPr>
          <a:xfrm>
            <a:off x="1726693" y="1973131"/>
            <a:ext cx="742512"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risk</a:t>
            </a:r>
            <a:endParaRPr lang="en-GB" sz="1400" b="1" i="1" dirty="0">
              <a:solidFill>
                <a:schemeClr val="tx2"/>
              </a:solidFill>
              <a:latin typeface="Arial" panose="020B0604020202020204" pitchFamily="34" charset="0"/>
              <a:cs typeface="Arial" panose="020B0604020202020204" pitchFamily="34" charset="0"/>
            </a:endParaRPr>
          </a:p>
        </p:txBody>
      </p:sp>
      <p:sp>
        <p:nvSpPr>
          <p:cNvPr id="19" name="TextBox 18"/>
          <p:cNvSpPr txBox="1"/>
          <p:nvPr/>
        </p:nvSpPr>
        <p:spPr>
          <a:xfrm>
            <a:off x="4968307" y="1973131"/>
            <a:ext cx="1598515"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moderate </a:t>
            </a:r>
            <a:r>
              <a:rPr lang="en-GB" sz="1400" b="1" i="1" dirty="0">
                <a:solidFill>
                  <a:schemeClr val="tx2"/>
                </a:solidFill>
                <a:latin typeface="Arial" panose="020B0604020202020204" pitchFamily="34" charset="0"/>
                <a:cs typeface="Arial" panose="020B0604020202020204" pitchFamily="34" charset="0"/>
              </a:rPr>
              <a:t>risk</a:t>
            </a:r>
          </a:p>
        </p:txBody>
      </p:sp>
      <p:sp>
        <p:nvSpPr>
          <p:cNvPr id="20" name="TextBox 19"/>
          <p:cNvSpPr txBox="1"/>
          <p:nvPr/>
        </p:nvSpPr>
        <p:spPr>
          <a:xfrm>
            <a:off x="8840097" y="1973131"/>
            <a:ext cx="1338828" cy="307777"/>
          </a:xfrm>
          <a:prstGeom prst="rect">
            <a:avLst/>
          </a:prstGeom>
          <a:noFill/>
        </p:spPr>
        <p:txBody>
          <a:bodyPr wrap="none" rtlCol="0">
            <a:spAutoFit/>
          </a:bodyPr>
          <a:lstStyle/>
          <a:p>
            <a:pPr algn="ctr"/>
            <a:r>
              <a:rPr lang="en-GB" sz="1400" b="1" i="1" dirty="0" smtClean="0">
                <a:solidFill>
                  <a:schemeClr val="tx2"/>
                </a:solidFill>
                <a:latin typeface="Arial" panose="020B0604020202020204" pitchFamily="34" charset="0"/>
                <a:cs typeface="Arial" panose="020B0604020202020204" pitchFamily="34" charset="0"/>
              </a:rPr>
              <a:t>At higher </a:t>
            </a:r>
            <a:r>
              <a:rPr lang="en-GB" sz="1400" b="1" i="1" dirty="0">
                <a:solidFill>
                  <a:schemeClr val="tx2"/>
                </a:solidFill>
                <a:latin typeface="Arial" panose="020B0604020202020204" pitchFamily="34" charset="0"/>
                <a:cs typeface="Arial" panose="020B0604020202020204" pitchFamily="34" charset="0"/>
              </a:rPr>
              <a:t>risk</a:t>
            </a:r>
          </a:p>
        </p:txBody>
      </p:sp>
      <p:graphicFrame>
        <p:nvGraphicFramePr>
          <p:cNvPr id="11" name="Content Placeholder 5"/>
          <p:cNvGraphicFramePr>
            <a:graphicFrameLocks/>
          </p:cNvGraphicFramePr>
          <p:nvPr>
            <p:extLst>
              <p:ext uri="{D42A27DB-BD31-4B8C-83A1-F6EECF244321}">
                <p14:modId xmlns:p14="http://schemas.microsoft.com/office/powerpoint/2010/main" val="154221193"/>
              </p:ext>
            </p:extLst>
          </p:nvPr>
        </p:nvGraphicFramePr>
        <p:xfrm>
          <a:off x="1744134" y="2389128"/>
          <a:ext cx="8746067" cy="3596640"/>
        </p:xfrm>
        <a:graphic>
          <a:graphicData uri="http://schemas.openxmlformats.org/drawingml/2006/table">
            <a:tbl>
              <a:tblPr firstRow="1" bandRow="1">
                <a:tableStyleId>{5C22544A-7EE6-4342-B048-85BDC9FD1C3A}</a:tableStyleId>
              </a:tblPr>
              <a:tblGrid>
                <a:gridCol w="4464161">
                  <a:extLst>
                    <a:ext uri="{9D8B030D-6E8A-4147-A177-3AD203B41FA5}">
                      <a16:colId xmlns="" xmlns:a16="http://schemas.microsoft.com/office/drawing/2014/main" val="20000"/>
                    </a:ext>
                  </a:extLst>
                </a:gridCol>
                <a:gridCol w="1427302"/>
                <a:gridCol w="1427302">
                  <a:extLst>
                    <a:ext uri="{9D8B030D-6E8A-4147-A177-3AD203B41FA5}">
                      <a16:colId xmlns="" xmlns:a16="http://schemas.microsoft.com/office/drawing/2014/main" val="20003"/>
                    </a:ext>
                  </a:extLst>
                </a:gridCol>
                <a:gridCol w="1427302">
                  <a:extLst>
                    <a:ext uri="{9D8B030D-6E8A-4147-A177-3AD203B41FA5}">
                      <a16:colId xmlns="" xmlns:a16="http://schemas.microsoft.com/office/drawing/2014/main" val="20004"/>
                    </a:ext>
                  </a:extLst>
                </a:gridCol>
              </a:tblGrid>
              <a:tr h="222312">
                <a:tc>
                  <a:txBody>
                    <a:bodyPr/>
                    <a:lstStyle/>
                    <a:p>
                      <a:pPr algn="l"/>
                      <a:r>
                        <a:rPr lang="en-GB" sz="1400" dirty="0" smtClean="0"/>
                        <a:t>Pre-transplantation-related </a:t>
                      </a:r>
                      <a:r>
                        <a:rPr lang="en-GB" sz="1400" dirty="0"/>
                        <a:t>risk factors</a:t>
                      </a:r>
                      <a:endParaRPr lang="en-GB" sz="1400" dirty="0">
                        <a:solidFill>
                          <a:schemeClr val="accent5"/>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Adults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solidFill>
                            <a:schemeClr val="bg1"/>
                          </a:solidFill>
                          <a:latin typeface="Arial" pitchFamily="34" charset="0"/>
                          <a:cs typeface="Arial" pitchFamily="34" charset="0"/>
                        </a:rPr>
                        <a:t>Paediatrics</a:t>
                      </a:r>
                      <a:endParaRPr lang="en-GB" sz="1400" dirty="0">
                        <a:solidFill>
                          <a:schemeClr val="bg1"/>
                        </a:solidFill>
                        <a:latin typeface="Arial" pitchFamily="34" charset="0"/>
                        <a:cs typeface="Arial" pitchFamily="34" charset="0"/>
                      </a:endParaRPr>
                    </a:p>
                  </a:txBody>
                  <a:tcPr marL="91670" marR="91670"/>
                </a:tc>
                <a:tc>
                  <a:txBody>
                    <a:bodyPr/>
                    <a:lstStyle/>
                    <a:p>
                      <a:pPr algn="ctr"/>
                      <a:r>
                        <a:rPr lang="en-GB" sz="1400" dirty="0" smtClean="0"/>
                        <a:t>Risk*</a:t>
                      </a:r>
                      <a:endParaRPr lang="en-GB" sz="1400" dirty="0">
                        <a:solidFill>
                          <a:schemeClr val="accent5"/>
                        </a:solidFill>
                        <a:latin typeface="Arial" pitchFamily="34" charset="0"/>
                        <a:cs typeface="Arial" pitchFamily="34" charset="0"/>
                      </a:endParaRPr>
                    </a:p>
                  </a:txBody>
                  <a:tcPr marL="91670" marR="91670"/>
                </a:tc>
                <a:extLst>
                  <a:ext uri="{0D108BD9-81ED-4DB2-BD59-A6C34878D82A}">
                    <a16:rowId xmlns="" xmlns:a16="http://schemas.microsoft.com/office/drawing/2014/main"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rPr>
                        <a:t>Deteriorated health status</a:t>
                      </a:r>
                      <a:r>
                        <a:rPr lang="en-GB" sz="1400" b="0" baseline="0" dirty="0" smtClean="0">
                          <a:solidFill>
                            <a:schemeClr val="tx1"/>
                          </a:solidFill>
                          <a:latin typeface="Arial" pitchFamily="34" charset="0"/>
                          <a:cs typeface="Arial" pitchFamily="34" charset="0"/>
                        </a:rPr>
                        <a:t> within 30 days before transplantation – fever</a:t>
                      </a:r>
                      <a:endParaRPr lang="en-GB" sz="1400" b="0" dirty="0" smtClean="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smtClean="0">
                          <a:solidFill>
                            <a:schemeClr val="tx1"/>
                          </a:solidFill>
                          <a:latin typeface="Arial" pitchFamily="34" charset="0"/>
                          <a:cs typeface="Arial" pitchFamily="34" charset="0"/>
                        </a:rPr>
                        <a:t>2.9</a:t>
                      </a:r>
                      <a:endParaRPr lang="en-GB" sz="1400" b="0" baseline="0" dirty="0">
                        <a:solidFill>
                          <a:schemeClr val="tx1"/>
                        </a:solidFill>
                        <a:latin typeface="Arial" pitchFamily="34" charset="0"/>
                        <a:cs typeface="Arial" pitchFamily="34" charset="0"/>
                      </a:endParaRPr>
                    </a:p>
                  </a:txBody>
                  <a:tcPr marL="91670" marR="91670" anchor="ctr">
                    <a:solidFill>
                      <a:srgbClr val="FFC000"/>
                    </a:solidFill>
                  </a:tcPr>
                </a:tc>
                <a:extLst>
                  <a:ext uri="{0D108BD9-81ED-4DB2-BD59-A6C34878D82A}">
                    <a16:rowId xmlns="" xmlns:a16="http://schemas.microsoft.com/office/drawing/2014/main" val="10001"/>
                  </a:ext>
                </a:extLst>
              </a:tr>
              <a:tr h="131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rPr>
                        <a:t>Deteriorated health status</a:t>
                      </a:r>
                      <a:r>
                        <a:rPr lang="en-GB" sz="1400" b="0" baseline="0" dirty="0" smtClean="0">
                          <a:solidFill>
                            <a:schemeClr val="tx1"/>
                          </a:solidFill>
                          <a:latin typeface="Arial" pitchFamily="34" charset="0"/>
                          <a:cs typeface="Arial" pitchFamily="34" charset="0"/>
                        </a:rPr>
                        <a:t> within 30 days before transplantation – parenteral nutrition before transplantation</a:t>
                      </a:r>
                      <a:endParaRPr lang="en-GB" sz="1400" b="0" dirty="0" smtClean="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smtClean="0">
                          <a:solidFill>
                            <a:schemeClr val="tx1"/>
                          </a:solidFill>
                          <a:latin typeface="Arial" pitchFamily="34" charset="0"/>
                          <a:cs typeface="Arial" pitchFamily="34" charset="0"/>
                        </a:rPr>
                        <a:t>3.0</a:t>
                      </a:r>
                      <a:endParaRPr lang="en-GB" sz="1400" b="0" baseline="0" dirty="0">
                        <a:solidFill>
                          <a:schemeClr val="tx1"/>
                        </a:solidFill>
                        <a:latin typeface="Arial" pitchFamily="34" charset="0"/>
                        <a:cs typeface="Arial" pitchFamily="34" charset="0"/>
                      </a:endParaRPr>
                    </a:p>
                  </a:txBody>
                  <a:tcPr marL="91670" marR="91670" anchor="ctr">
                    <a:solidFill>
                      <a:srgbClr val="FFC000"/>
                    </a:solidFill>
                  </a:tcPr>
                </a:tc>
                <a:extLst>
                  <a:ext uri="{0D108BD9-81ED-4DB2-BD59-A6C34878D82A}">
                    <a16:rowId xmlns="" xmlns:a16="http://schemas.microsoft.com/office/drawing/2014/main" val="10002"/>
                  </a:ext>
                </a:extLst>
              </a:tr>
              <a:tr h="0">
                <a:tc>
                  <a:txBody>
                    <a:bodyPr/>
                    <a:lstStyle/>
                    <a:p>
                      <a:pPr algn="l"/>
                      <a:r>
                        <a:rPr lang="en-GB" sz="1400" dirty="0" smtClean="0"/>
                        <a:t>CMV </a:t>
                      </a:r>
                      <a:r>
                        <a:rPr lang="en-GB" sz="1400" dirty="0"/>
                        <a:t>positivity</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aseline="0" dirty="0"/>
                        <a:t>3.0</a:t>
                      </a:r>
                      <a:endParaRPr lang="en-GB" sz="1400" b="0" baseline="0" dirty="0">
                        <a:solidFill>
                          <a:schemeClr val="bg1">
                            <a:lumMod val="50000"/>
                          </a:schemeClr>
                        </a:solidFill>
                        <a:latin typeface="Arial" pitchFamily="34" charset="0"/>
                        <a:cs typeface="Arial" pitchFamily="34" charset="0"/>
                      </a:endParaRPr>
                    </a:p>
                  </a:txBody>
                  <a:tcPr marL="91670" marR="91670">
                    <a:solidFill>
                      <a:srgbClr val="FFC000"/>
                    </a:solidFill>
                  </a:tcPr>
                </a:tc>
                <a:extLst>
                  <a:ext uri="{0D108BD9-81ED-4DB2-BD59-A6C34878D82A}">
                    <a16:rowId xmlns="" xmlns:a16="http://schemas.microsoft.com/office/drawing/2014/main" val="10003"/>
                  </a:ext>
                </a:extLst>
              </a:tr>
              <a:tr h="0">
                <a:tc>
                  <a:txBody>
                    <a:bodyPr/>
                    <a:lstStyle/>
                    <a:p>
                      <a:pPr algn="l"/>
                      <a:r>
                        <a:rPr lang="en-GB" sz="1400" b="0" dirty="0" smtClean="0">
                          <a:solidFill>
                            <a:schemeClr val="tx1"/>
                          </a:solidFill>
                          <a:latin typeface="Arial" pitchFamily="34" charset="0"/>
                          <a:cs typeface="Arial" pitchFamily="34" charset="0"/>
                        </a:rPr>
                        <a:t>CML</a:t>
                      </a:r>
                      <a:endParaRPr lang="en-GB"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smtClean="0">
                          <a:solidFill>
                            <a:schemeClr val="tx1"/>
                          </a:solidFill>
                          <a:latin typeface="Arial" pitchFamily="34" charset="0"/>
                          <a:cs typeface="Arial" pitchFamily="34" charset="0"/>
                        </a:rPr>
                        <a:t>3.0</a:t>
                      </a:r>
                      <a:endParaRPr lang="en-GB" sz="1400" b="0" baseline="0" dirty="0">
                        <a:solidFill>
                          <a:schemeClr val="tx1"/>
                        </a:solidFill>
                        <a:latin typeface="Arial" pitchFamily="34" charset="0"/>
                        <a:cs typeface="Arial" pitchFamily="34" charset="0"/>
                      </a:endParaRPr>
                    </a:p>
                  </a:txBody>
                  <a:tcPr marL="91670" marR="91670">
                    <a:solidFill>
                      <a:srgbClr val="FFC000"/>
                    </a:solidFill>
                  </a:tcPr>
                </a:tc>
                <a:extLst>
                  <a:ext uri="{0D108BD9-81ED-4DB2-BD59-A6C34878D82A}">
                    <a16:rowId xmlns="" xmlns:a16="http://schemas.microsoft.com/office/drawing/2014/main" val="10004"/>
                  </a:ext>
                </a:extLst>
              </a:tr>
              <a:tr h="0">
                <a:tc>
                  <a:txBody>
                    <a:bodyPr/>
                    <a:lstStyle/>
                    <a:p>
                      <a:pPr algn="l"/>
                      <a:r>
                        <a:rPr lang="en-GB" sz="1400" dirty="0"/>
                        <a:t>Ferritin levels &gt;</a:t>
                      </a:r>
                      <a:r>
                        <a:rPr lang="en-GB" sz="1400" dirty="0" smtClean="0"/>
                        <a:t>1,000 </a:t>
                      </a:r>
                      <a:r>
                        <a:rPr lang="en-GB" sz="1400" dirty="0"/>
                        <a:t>ng/mL</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t>3.1</a:t>
                      </a:r>
                      <a:endParaRPr lang="en-GB" sz="1400" kern="1200" dirty="0">
                        <a:solidFill>
                          <a:schemeClr val="dk1"/>
                        </a:solidFill>
                        <a:latin typeface="+mn-lt"/>
                        <a:ea typeface="+mn-ea"/>
                        <a:cs typeface="+mn-cs"/>
                      </a:endParaRPr>
                    </a:p>
                  </a:txBody>
                  <a:tcPr marL="91670" marR="91670">
                    <a:solidFill>
                      <a:srgbClr val="FFC000"/>
                    </a:solidFill>
                  </a:tcPr>
                </a:tc>
                <a:extLst>
                  <a:ext uri="{0D108BD9-81ED-4DB2-BD59-A6C34878D82A}">
                    <a16:rowId xmlns="" xmlns:a16="http://schemas.microsoft.com/office/drawing/2014/main" val="10005"/>
                  </a:ext>
                </a:extLst>
              </a:tr>
              <a:tr h="0">
                <a:tc>
                  <a:txBody>
                    <a:bodyPr/>
                    <a:lstStyle/>
                    <a:p>
                      <a:pPr algn="l"/>
                      <a:r>
                        <a:rPr lang="en-GB" sz="1400" b="0" dirty="0" smtClean="0">
                          <a:solidFill>
                            <a:schemeClr val="tx1"/>
                          </a:solidFill>
                          <a:latin typeface="Arial" pitchFamily="34" charset="0"/>
                          <a:cs typeface="Arial" pitchFamily="34" charset="0"/>
                        </a:rPr>
                        <a:t>Deteriorated health status</a:t>
                      </a:r>
                      <a:r>
                        <a:rPr lang="en-GB" sz="1400" b="0" baseline="0" dirty="0" smtClean="0">
                          <a:solidFill>
                            <a:schemeClr val="tx1"/>
                          </a:solidFill>
                          <a:latin typeface="Arial" pitchFamily="34" charset="0"/>
                          <a:cs typeface="Arial" pitchFamily="34" charset="0"/>
                        </a:rPr>
                        <a:t> within 30 days before transplantation – diarrhoea</a:t>
                      </a:r>
                      <a:endParaRPr lang="en-GB"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baseline="0" dirty="0" smtClean="0">
                          <a:solidFill>
                            <a:schemeClr val="tx1"/>
                          </a:solidFill>
                          <a:latin typeface="Arial" pitchFamily="34" charset="0"/>
                          <a:cs typeface="Arial" pitchFamily="34" charset="0"/>
                        </a:rPr>
                        <a:t>3.2</a:t>
                      </a:r>
                      <a:endParaRPr lang="en-GB" sz="1400" b="0" baseline="0" dirty="0">
                        <a:solidFill>
                          <a:schemeClr val="tx1"/>
                        </a:solidFill>
                        <a:latin typeface="Arial" pitchFamily="34" charset="0"/>
                        <a:cs typeface="Arial" pitchFamily="34" charset="0"/>
                      </a:endParaRPr>
                    </a:p>
                  </a:txBody>
                  <a:tcPr marL="91670" marR="91670" anchor="ctr">
                    <a:solidFill>
                      <a:srgbClr val="FFC000"/>
                    </a:solidFill>
                  </a:tcPr>
                </a:tc>
              </a:tr>
              <a:tr h="0">
                <a:tc>
                  <a:txBody>
                    <a:bodyPr/>
                    <a:lstStyle/>
                    <a:p>
                      <a:pPr algn="l"/>
                      <a:r>
                        <a:rPr lang="en-GB" sz="1400" dirty="0" smtClean="0">
                          <a:solidFill>
                            <a:schemeClr val="tx1"/>
                          </a:solidFill>
                          <a:latin typeface="Arial" panose="020B0604020202020204" pitchFamily="34" charset="0"/>
                          <a:cs typeface="Arial" panose="020B0604020202020204" pitchFamily="34" charset="0"/>
                        </a:rPr>
                        <a:t>Immunodeficiency</a:t>
                      </a:r>
                      <a:endParaRPr lang="en-GB" sz="1400" dirty="0">
                        <a:solidFill>
                          <a:schemeClr val="tx1"/>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mn-lt"/>
                          <a:ea typeface="+mn-ea"/>
                          <a:cs typeface="+mn-cs"/>
                        </a:rPr>
                        <a:t>3.3</a:t>
                      </a:r>
                      <a:endParaRPr lang="en-GB" sz="1400" kern="1200" dirty="0">
                        <a:solidFill>
                          <a:schemeClr val="dk1"/>
                        </a:solidFill>
                        <a:latin typeface="+mn-lt"/>
                        <a:ea typeface="+mn-ea"/>
                        <a:cs typeface="+mn-cs"/>
                      </a:endParaRPr>
                    </a:p>
                  </a:txBody>
                  <a:tcPr marL="91670" marR="91670">
                    <a:solidFill>
                      <a:srgbClr val="FFC000"/>
                    </a:solidFill>
                  </a:tcPr>
                </a:tc>
                <a:extLst>
                  <a:ext uri="{0D108BD9-81ED-4DB2-BD59-A6C34878D82A}">
                    <a16:rowId xmlns="" xmlns:a16="http://schemas.microsoft.com/office/drawing/2014/main" val="3743105367"/>
                  </a:ext>
                </a:extLst>
              </a:tr>
              <a:tr h="0">
                <a:tc>
                  <a:txBody>
                    <a:bodyPr/>
                    <a:lstStyle/>
                    <a:p>
                      <a:pPr algn="l"/>
                      <a:r>
                        <a:rPr lang="en-GB" sz="1400" dirty="0"/>
                        <a:t>Pre-existing liver disease</a:t>
                      </a:r>
                      <a:endParaRPr lang="en-GB"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smtClean="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Arial" pitchFamily="34" charset="0"/>
                          <a:cs typeface="Arial" pitchFamily="34" charset="0"/>
                          <a:sym typeface="Wingdings 2" panose="05020102010507070707" pitchFamily="18" charset="2"/>
                        </a:rPr>
                        <a:t></a:t>
                      </a:r>
                      <a:endParaRPr lang="en-GB"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t>3.4</a:t>
                      </a:r>
                      <a:endParaRPr lang="en-GB" sz="1400" kern="1200" dirty="0">
                        <a:solidFill>
                          <a:schemeClr val="dk1"/>
                        </a:solidFill>
                        <a:latin typeface="+mn-lt"/>
                        <a:ea typeface="+mn-ea"/>
                        <a:cs typeface="+mn-cs"/>
                      </a:endParaRPr>
                    </a:p>
                  </a:txBody>
                  <a:tcPr marL="91670" marR="91670">
                    <a:solidFill>
                      <a:srgbClr val="FFC000"/>
                    </a:solidFill>
                  </a:tcPr>
                </a:tc>
                <a:extLst>
                  <a:ext uri="{0D108BD9-81ED-4DB2-BD59-A6C34878D82A}">
                    <a16:rowId xmlns="" xmlns:a16="http://schemas.microsoft.com/office/drawing/2014/main" val="319034970"/>
                  </a:ext>
                </a:extLst>
              </a:tr>
            </a:tbl>
          </a:graphicData>
        </a:graphic>
      </p:graphicFrame>
    </p:spTree>
    <p:extLst>
      <p:ext uri="{BB962C8B-B14F-4D97-AF65-F5344CB8AC3E}">
        <p14:creationId xmlns:p14="http://schemas.microsoft.com/office/powerpoint/2010/main" val="35071487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bc722e8b-b323-4866-b414-40bf2eef59ac"/>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a:themeElements>
    <a:clrScheme name="MyKE - Green">
      <a:dk1>
        <a:srgbClr val="000000"/>
      </a:dk1>
      <a:lt1>
        <a:sysClr val="window" lastClr="FFFFFF"/>
      </a:lt1>
      <a:dk2>
        <a:srgbClr val="000000"/>
      </a:dk2>
      <a:lt2>
        <a:srgbClr val="EEECE1"/>
      </a:lt2>
      <a:accent1>
        <a:srgbClr val="96CA12"/>
      </a:accent1>
      <a:accent2>
        <a:srgbClr val="E60060"/>
      </a:accent2>
      <a:accent3>
        <a:srgbClr val="F59E09"/>
      </a:accent3>
      <a:accent4>
        <a:srgbClr val="00979E"/>
      </a:accent4>
      <a:accent5>
        <a:srgbClr val="7B428F"/>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blank">
  <a:themeElements>
    <a:clrScheme name="MyKE - orange">
      <a:dk1>
        <a:srgbClr val="000000"/>
      </a:dk1>
      <a:lt1>
        <a:sysClr val="window" lastClr="FFFFFF"/>
      </a:lt1>
      <a:dk2>
        <a:srgbClr val="000000"/>
      </a:dk2>
      <a:lt2>
        <a:srgbClr val="EEECE1"/>
      </a:lt2>
      <a:accent1>
        <a:srgbClr val="F59E09"/>
      </a:accent1>
      <a:accent2>
        <a:srgbClr val="00979E"/>
      </a:accent2>
      <a:accent3>
        <a:srgbClr val="7B428F"/>
      </a:accent3>
      <a:accent4>
        <a:srgbClr val="96CA12"/>
      </a:accent4>
      <a:accent5>
        <a:srgbClr val="E60060"/>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211FA7C122343943D0C15D2A149A4" ma:contentTypeVersion="1" ma:contentTypeDescription="Create a new document." ma:contentTypeScope="" ma:versionID="666f8110f639de87c191bb9f4fba245e">
  <xsd:schema xmlns:xsd="http://www.w3.org/2001/XMLSchema" xmlns:xs="http://www.w3.org/2001/XMLSchema" xmlns:p="http://schemas.microsoft.com/office/2006/metadata/properties" xmlns:ns1="http://schemas.microsoft.com/sharepoint/v3" targetNamespace="http://schemas.microsoft.com/office/2006/metadata/properties" ma:root="true" ma:fieldsID="d810986b036840e28274f9fca8f918e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0AB6639-7133-4F49-9656-D714B482F813}"/>
</file>

<file path=customXml/itemProps2.xml><?xml version="1.0" encoding="utf-8"?>
<ds:datastoreItem xmlns:ds="http://schemas.openxmlformats.org/officeDocument/2006/customXml" ds:itemID="{A0AD7E54-61B6-4DC5-94C0-B809D8D446A9}"/>
</file>

<file path=customXml/itemProps3.xml><?xml version="1.0" encoding="utf-8"?>
<ds:datastoreItem xmlns:ds="http://schemas.openxmlformats.org/officeDocument/2006/customXml" ds:itemID="{6E4E83B4-E6FB-4A8E-B1C3-8FA2B3763C02}"/>
</file>

<file path=docProps/app.xml><?xml version="1.0" encoding="utf-8"?>
<Properties xmlns="http://schemas.openxmlformats.org/officeDocument/2006/extended-properties" xmlns:vt="http://schemas.openxmlformats.org/officeDocument/2006/docPropsVTypes">
  <Template/>
  <TotalTime>0</TotalTime>
  <Words>6157</Words>
  <Application>Microsoft Office PowerPoint</Application>
  <PresentationFormat>Widescreen</PresentationFormat>
  <Paragraphs>1122</Paragraphs>
  <Slides>72</Slides>
  <Notes>42</Notes>
  <HiddenSlides>27</HiddenSlides>
  <MMClips>1</MMClips>
  <ScaleCrop>false</ScaleCrop>
  <HeadingPairs>
    <vt:vector size="8" baseType="variant">
      <vt:variant>
        <vt:lpstr>Fonts Used</vt:lpstr>
      </vt:variant>
      <vt:variant>
        <vt:i4>7</vt:i4>
      </vt:variant>
      <vt:variant>
        <vt:lpstr>Theme</vt:lpstr>
      </vt:variant>
      <vt:variant>
        <vt:i4>2</vt:i4>
      </vt:variant>
      <vt:variant>
        <vt:lpstr>Slide Titles</vt:lpstr>
      </vt:variant>
      <vt:variant>
        <vt:i4>72</vt:i4>
      </vt:variant>
      <vt:variant>
        <vt:lpstr>Custom Shows</vt:lpstr>
      </vt:variant>
      <vt:variant>
        <vt:i4>33</vt:i4>
      </vt:variant>
    </vt:vector>
  </HeadingPairs>
  <TitlesOfParts>
    <vt:vector size="114" baseType="lpstr">
      <vt:lpstr>ＭＳ Ｐゴシック</vt:lpstr>
      <vt:lpstr>Arial</vt:lpstr>
      <vt:lpstr>Calibri</vt:lpstr>
      <vt:lpstr>Comic Sans MS</vt:lpstr>
      <vt:lpstr>Times</vt:lpstr>
      <vt:lpstr>Trebuchet MS</vt:lpstr>
      <vt:lpstr>Wingdings 2</vt:lpstr>
      <vt:lpstr>blank</vt:lpstr>
      <vt:lpstr>1_blank</vt:lpstr>
      <vt:lpstr>Active management of veno-occlusive disease (VOD) </vt:lpstr>
      <vt:lpstr>Contents</vt:lpstr>
      <vt:lpstr>How to use the veno-occlusive disease (VOD) learning programme modules</vt:lpstr>
      <vt:lpstr>Module 3: Diagnosis of VOD</vt:lpstr>
      <vt:lpstr>Learning objectives</vt:lpstr>
      <vt:lpstr>Veno-occlusive disease (VOD)</vt:lpstr>
      <vt:lpstr>Risk factors for developing VOD in adults</vt:lpstr>
      <vt:lpstr>Pre-transplantation-related risk factors for VOD</vt:lpstr>
      <vt:lpstr>Pre-transplantation-related risk factors for VOD</vt:lpstr>
      <vt:lpstr>Pre-transplantation-related risk factors for VOD</vt:lpstr>
      <vt:lpstr>Transplantation-related risk factors for VOD</vt:lpstr>
      <vt:lpstr>Transplantation-related risk factors for VOD</vt:lpstr>
      <vt:lpstr>Clinical presentation of VOD in adults</vt:lpstr>
      <vt:lpstr>Clinical presentation of VOD in children</vt:lpstr>
      <vt:lpstr>The risk of death is at least four-fold higher in children with VOD versus those without</vt:lpstr>
      <vt:lpstr>Differential diagnosis of VOD</vt:lpstr>
      <vt:lpstr>VOD was traditionally diagnosed by clinical criteria</vt:lpstr>
      <vt:lpstr>Limitations of the Seattle and Baltimore criteria</vt:lpstr>
      <vt:lpstr>Conventional VOD severity classification</vt:lpstr>
      <vt:lpstr>Rationale for revised diagnosis and severity grading  for VOD in adults</vt:lpstr>
      <vt:lpstr>Revised EBMT criteria for diagnosis of VOD in adults</vt:lpstr>
      <vt:lpstr>Revised EBMT criteria for diagnosis of VOD in adults</vt:lpstr>
      <vt:lpstr>Revised EBMT severity grading criteria for VOD in adults</vt:lpstr>
      <vt:lpstr>Revised EBMT severity grading criteria for VOD in adults</vt:lpstr>
      <vt:lpstr>Revised EBMT severity grading criteria for VOD in adults</vt:lpstr>
      <vt:lpstr>EBMT severity indicators of VOD in adults</vt:lpstr>
      <vt:lpstr>Revised EBMT diagnosis criteria for VOD: definition of MOD/MOF in adults</vt:lpstr>
      <vt:lpstr>Recommendations for the prevention of VOD in  HSCT recipients</vt:lpstr>
      <vt:lpstr>Drugs implicated in VOD</vt:lpstr>
      <vt:lpstr>Risk of VOD with new therapies – inotuzumab ozogamicin</vt:lpstr>
      <vt:lpstr>Inotuzumab ozogamicin and incidence of VOD</vt:lpstr>
      <vt:lpstr>Inotuzumab ozogamicin and incidence of VOD</vt:lpstr>
      <vt:lpstr>Incidence of VOD varies according to diagnostic criteria used and patient population</vt:lpstr>
      <vt:lpstr>Incidence of VOD according to disease severity</vt:lpstr>
      <vt:lpstr> Interview with Dr Richardson on VOD </vt:lpstr>
      <vt:lpstr>Summary of VOD diagnosis</vt:lpstr>
      <vt:lpstr>Self-assessment questions</vt:lpstr>
      <vt:lpstr>Self-assessment questions</vt:lpstr>
      <vt:lpstr>Self-assessment questions</vt:lpstr>
      <vt:lpstr>Self-assessment questions</vt:lpstr>
      <vt:lpstr>Self-assessment questions</vt:lpstr>
      <vt:lpstr>Self-assessment questions</vt:lpstr>
      <vt:lpstr>Self-assessment questions</vt:lpstr>
      <vt:lpstr>Self-assessment questions</vt:lpstr>
      <vt:lpstr>Self-assessment questions</vt:lpstr>
      <vt:lpstr>Clinical presentation of VOD</vt:lpstr>
      <vt:lpstr>Clinical presentation of VOD</vt:lpstr>
      <vt:lpstr>Clinical presentation of VOD</vt:lpstr>
      <vt:lpstr>Differential diagnosis of VOD</vt:lpstr>
      <vt:lpstr>Revised EBMT severity grading criteria for VOD</vt:lpstr>
      <vt:lpstr>Revised EBMT severity grading criteria for VOD in adults</vt:lpstr>
      <vt:lpstr>Revised EBMT severity grading criteria for VOD in adults</vt:lpstr>
      <vt:lpstr>Rationale for inclusion of risk factors </vt:lpstr>
      <vt:lpstr>Incidence of VOD</vt:lpstr>
      <vt:lpstr>Incidence of VOD</vt:lpstr>
      <vt:lpstr>EBMT severity indicators of VOD:  level of bilirubin</vt:lpstr>
      <vt:lpstr>EBMT severity indicators of VOD:  liver function (transaminases)</vt:lpstr>
      <vt:lpstr>EBMT severity indicators of VOD: renal function </vt:lpstr>
      <vt:lpstr>EBMT severity indicators of VOD: rate of weight gain</vt:lpstr>
      <vt:lpstr>EBMT severity indicators of VOD: multi-organ failure</vt:lpstr>
      <vt:lpstr>EBMT severity indicators of VOD: kinetics of onset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Prognosis and indicators of VOD</vt:lpstr>
      <vt:lpstr>Slide 4 to 50</vt:lpstr>
      <vt:lpstr>Slide 4 to 51</vt:lpstr>
      <vt:lpstr>Slide 4 to 52</vt:lpstr>
      <vt:lpstr>Slide 5 to 53</vt:lpstr>
      <vt:lpstr>Slide 12 to 55</vt:lpstr>
      <vt:lpstr>Slide 16 to 56</vt:lpstr>
      <vt:lpstr>Slide 34 to 57</vt:lpstr>
      <vt:lpstr>Slide 34 to 58</vt:lpstr>
      <vt:lpstr>Slide 34 to 59</vt:lpstr>
      <vt:lpstr>Slide 35 to 61</vt:lpstr>
      <vt:lpstr>Slide 37 to 63</vt:lpstr>
      <vt:lpstr>Slide 37 to 64</vt:lpstr>
      <vt:lpstr>Slide 37 to 65</vt:lpstr>
      <vt:lpstr>Slide 37 to 66</vt:lpstr>
      <vt:lpstr>Slide 37 to 67</vt:lpstr>
      <vt:lpstr>Correct Q1</vt:lpstr>
      <vt:lpstr>Incorrect</vt:lpstr>
      <vt:lpstr>Corrrect Q2</vt:lpstr>
      <vt:lpstr>Correct Q3</vt:lpstr>
      <vt:lpstr>Correct Q4</vt:lpstr>
      <vt:lpstr>Correct Q5</vt:lpstr>
      <vt:lpstr>Correct Q6</vt:lpstr>
      <vt:lpstr>Correct Q7</vt:lpstr>
      <vt:lpstr>Correct Q8</vt:lpstr>
      <vt:lpstr>Correct Q9</vt:lpstr>
      <vt:lpstr>Slide 35 to 60</vt:lpstr>
      <vt:lpstr>Correct (slide 48)</vt:lpstr>
      <vt:lpstr>Custom Show 1</vt:lpstr>
      <vt:lpstr>Custom Show 2</vt:lpstr>
      <vt:lpstr>Custom Show 3</vt:lpstr>
      <vt:lpstr>Crtieria time</vt:lpstr>
      <vt:lpstr>Criteria weight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2017-02-17T14:18:00Z</dcterms:created>
  <dcterms:modified xsi:type="dcterms:W3CDTF">2017-03-20T15:41:59Z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0x010100A78211FA7C122343943D0C15D2A149A4</vt:lpwstr>
  </property>
</Properties>
</file>