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10.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7.xml" ContentType="application/vnd.openxmlformats-officedocument.presentationml.notesSlide+xml"/>
  <Override PartName="/ppt/slideMasters/slideMaster2.xml" ContentType="application/vnd.openxmlformats-officedocument.presentationml.slideMaster+xml"/>
  <Override PartName="/ppt/notesSlides/notesSlide9.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2.xml" ContentType="application/vnd.openxmlformats-officedocument.theme+xml"/>
  <Override PartName="/ppt/commentAuthors.xml" ContentType="application/vnd.openxmlformats-officedocument.presentationml.commentAuthors+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 id="2147483679" r:id="rId2"/>
  </p:sldMasterIdLst>
  <p:notesMasterIdLst>
    <p:notesMasterId r:id="rId31"/>
  </p:notesMasterIdLst>
  <p:sldIdLst>
    <p:sldId id="306" r:id="rId3"/>
    <p:sldId id="305" r:id="rId4"/>
    <p:sldId id="302" r:id="rId5"/>
    <p:sldId id="256" r:id="rId6"/>
    <p:sldId id="272" r:id="rId7"/>
    <p:sldId id="285" r:id="rId8"/>
    <p:sldId id="283" r:id="rId9"/>
    <p:sldId id="270" r:id="rId10"/>
    <p:sldId id="276" r:id="rId11"/>
    <p:sldId id="286" r:id="rId12"/>
    <p:sldId id="287" r:id="rId13"/>
    <p:sldId id="288" r:id="rId14"/>
    <p:sldId id="284" r:id="rId15"/>
    <p:sldId id="281" r:id="rId16"/>
    <p:sldId id="289" r:id="rId17"/>
    <p:sldId id="291" r:id="rId18"/>
    <p:sldId id="293" r:id="rId19"/>
    <p:sldId id="292" r:id="rId20"/>
    <p:sldId id="294" r:id="rId21"/>
    <p:sldId id="290" r:id="rId22"/>
    <p:sldId id="295" r:id="rId23"/>
    <p:sldId id="297" r:id="rId24"/>
    <p:sldId id="298" r:id="rId25"/>
    <p:sldId id="299" r:id="rId26"/>
    <p:sldId id="300" r:id="rId27"/>
    <p:sldId id="301" r:id="rId28"/>
    <p:sldId id="296" r:id="rId29"/>
    <p:sldId id="303" r:id="rId30"/>
  </p:sldIdLst>
  <p:sldSz cx="12192000" cy="6858000"/>
  <p:notesSz cx="6858000" cy="9144000"/>
  <p:custShowLst>
    <p:custShow name="Correct Q1" id="0">
      <p:sldLst>
        <p:sld r:id="rId23"/>
      </p:sldLst>
    </p:custShow>
    <p:custShow name="Incorrect" id="1">
      <p:sldLst>
        <p:sld r:id="rId29"/>
      </p:sldLst>
    </p:custShow>
    <p:custShow name="Correct Q2" id="2">
      <p:sldLst>
        <p:sld r:id="rId24"/>
      </p:sldLst>
    </p:custShow>
    <p:custShow name="Correct Q3" id="3">
      <p:sldLst>
        <p:sld r:id="rId25"/>
      </p:sldLst>
    </p:custShow>
    <p:custShow name="Correct Q4" id="4">
      <p:sldLst>
        <p:sld r:id="rId26"/>
      </p:sldLst>
    </p:custShow>
    <p:custShow name="Correct Q5" id="5">
      <p:sldLst>
        <p:sld r:id="rId27"/>
      </p:sldLst>
    </p:custShow>
    <p:custShow name="Correct Q6" id="6">
      <p:sldLst>
        <p:sld r:id="rId28"/>
      </p:sldLst>
    </p:custShow>
    <p:custShow name="VOD pop-up" id="7">
      <p:sldLst>
        <p:sld r:id="rId30"/>
      </p:sldLst>
    </p:custShow>
  </p:custShowLst>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2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5277" autoAdjust="0"/>
    <p:restoredTop sz="96433" autoAdjust="0"/>
  </p:normalViewPr>
  <p:slideViewPr>
    <p:cSldViewPr snapToGrid="0">
      <p:cViewPr varScale="1">
        <p:scale>
          <a:sx n="86" d="100"/>
          <a:sy n="86" d="100"/>
        </p:scale>
        <p:origin x="1061" y="58"/>
      </p:cViewPr>
      <p:guideLst/>
    </p:cSldViewPr>
  </p:slideViewPr>
  <p:notesTextViewPr>
    <p:cViewPr>
      <p:scale>
        <a:sx n="100" d="100"/>
        <a:sy n="100" d="100"/>
      </p:scale>
      <p:origin x="0" y="0"/>
    </p:cViewPr>
  </p:notesTextViewPr>
  <p:sorterViewPr>
    <p:cViewPr varScale="1">
      <p:scale>
        <a:sx n="100" d="100"/>
        <a:sy n="100"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FEF981-8E34-4E05-B8DD-6F1EF915E692}" type="datetimeFigureOut">
              <a:rPr lang="en-GB" smtClean="0"/>
              <a:t>20/03/2017</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3C79CD-5E28-41F0-B4C1-54EB3A4EF265}" type="slidenum">
              <a:rPr lang="en-GB" smtClean="0"/>
              <a:t>‹#›</a:t>
            </a:fld>
            <a:endParaRPr lang="en-GB"/>
          </a:p>
        </p:txBody>
      </p:sp>
    </p:spTree>
    <p:extLst>
      <p:ext uri="{BB962C8B-B14F-4D97-AF65-F5344CB8AC3E}">
        <p14:creationId xmlns:p14="http://schemas.microsoft.com/office/powerpoint/2010/main" val="305951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sz="1200" dirty="0"/>
          </a:p>
        </p:txBody>
      </p:sp>
      <p:sp>
        <p:nvSpPr>
          <p:cNvPr id="4" name="Slide Number Placeholder 3"/>
          <p:cNvSpPr>
            <a:spLocks noGrp="1"/>
          </p:cNvSpPr>
          <p:nvPr>
            <p:ph type="sldNum" sz="quarter" idx="10"/>
          </p:nvPr>
        </p:nvSpPr>
        <p:spPr/>
        <p:txBody>
          <a:bodyPr/>
          <a:lstStyle/>
          <a:p>
            <a:fld id="{4B3C79CD-5E28-41F0-B4C1-54EB3A4EF265}" type="slidenum">
              <a:rPr lang="en-GB" smtClean="0"/>
              <a:t>8</a:t>
            </a:fld>
            <a:endParaRPr lang="en-GB"/>
          </a:p>
        </p:txBody>
      </p:sp>
    </p:spTree>
    <p:extLst>
      <p:ext uri="{BB962C8B-B14F-4D97-AF65-F5344CB8AC3E}">
        <p14:creationId xmlns:p14="http://schemas.microsoft.com/office/powerpoint/2010/main" val="5699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eaLnBrk="1" hangingPunct="1">
              <a:spcBef>
                <a:spcPct val="0"/>
              </a:spcBef>
              <a:buFont typeface="Arial" pitchFamily="34" charset="0"/>
              <a:buChar char="•"/>
            </a:pPr>
            <a:r>
              <a:rPr lang="en-GB" dirty="0"/>
              <a:t>The initial</a:t>
            </a:r>
            <a:r>
              <a:rPr lang="en-GB" baseline="0" dirty="0"/>
              <a:t> trigger for VOD is the activation and damage of the sinusoidal endothelial cells due to toxic metabolites resulting from the HSCT conditioning regimen</a:t>
            </a:r>
            <a:r>
              <a:rPr lang="en-GB" baseline="30000" dirty="0"/>
              <a:t>1</a:t>
            </a:r>
            <a:endParaRPr lang="en-GB" baseline="0" dirty="0"/>
          </a:p>
          <a:p>
            <a:pPr marL="171450" indent="-171450" eaLnBrk="1" hangingPunct="1">
              <a:spcBef>
                <a:spcPct val="0"/>
              </a:spcBef>
              <a:buFont typeface="Arial" pitchFamily="34" charset="0"/>
              <a:buChar char="•"/>
            </a:pPr>
            <a:r>
              <a:rPr lang="en-GB" dirty="0"/>
              <a:t>Inflammatory</a:t>
            </a:r>
            <a:r>
              <a:rPr lang="en-GB" baseline="0" dirty="0"/>
              <a:t> mediators such as cytokines and </a:t>
            </a:r>
            <a:r>
              <a:rPr lang="en-GB" baseline="0" dirty="0" err="1"/>
              <a:t>chemokines</a:t>
            </a:r>
            <a:r>
              <a:rPr lang="en-GB" baseline="0" dirty="0"/>
              <a:t> are released along with the enzyme </a:t>
            </a:r>
            <a:r>
              <a:rPr lang="en-GB" baseline="0" dirty="0" err="1"/>
              <a:t>heparanse</a:t>
            </a:r>
            <a:r>
              <a:rPr lang="en-GB" baseline="0" dirty="0"/>
              <a:t>, which breaks down the extracellular matrix</a:t>
            </a:r>
            <a:r>
              <a:rPr lang="en-GB" baseline="30000" dirty="0"/>
              <a:t>1</a:t>
            </a:r>
            <a:endParaRPr lang="en-GB" baseline="0" dirty="0"/>
          </a:p>
          <a:p>
            <a:pPr marL="171450" indent="-171450" eaLnBrk="1" hangingPunct="1">
              <a:spcBef>
                <a:spcPct val="0"/>
              </a:spcBef>
              <a:buFont typeface="Arial" pitchFamily="34" charset="0"/>
              <a:buChar char="•"/>
            </a:pPr>
            <a:r>
              <a:rPr lang="en-GB" baseline="0" dirty="0"/>
              <a:t>The rounding up of endothelial cells allows red blood cells, white blood cells and other debris accumulates in the space of </a:t>
            </a:r>
            <a:r>
              <a:rPr lang="en-GB" baseline="0" dirty="0" err="1"/>
              <a:t>Disse</a:t>
            </a:r>
            <a:r>
              <a:rPr lang="en-GB" baseline="0" dirty="0"/>
              <a:t>, leading to sinusoidal narrowing</a:t>
            </a:r>
          </a:p>
          <a:p>
            <a:pPr marL="171450" indent="-171450" eaLnBrk="1" hangingPunct="1">
              <a:spcBef>
                <a:spcPct val="0"/>
              </a:spcBef>
              <a:buFont typeface="Arial" pitchFamily="34" charset="0"/>
              <a:buChar char="•"/>
            </a:pPr>
            <a:r>
              <a:rPr lang="en-GB" baseline="0" dirty="0"/>
              <a:t>Endothelial cells dissect off and </a:t>
            </a:r>
            <a:r>
              <a:rPr lang="en-GB" baseline="0" dirty="0" err="1"/>
              <a:t>embolise</a:t>
            </a:r>
            <a:r>
              <a:rPr lang="en-GB" baseline="0" dirty="0"/>
              <a:t> downstream, further contributing to this narrowing</a:t>
            </a:r>
            <a:r>
              <a:rPr lang="en-GB" baseline="30000" dirty="0"/>
              <a:t>1</a:t>
            </a:r>
            <a:endParaRPr lang="en-GB" baseline="0" dirty="0"/>
          </a:p>
          <a:p>
            <a:pPr marL="171450" indent="-171450" eaLnBrk="1" hangingPunct="1">
              <a:spcBef>
                <a:spcPct val="0"/>
              </a:spcBef>
              <a:buFont typeface="Arial" pitchFamily="34" charset="0"/>
              <a:buChar char="•"/>
            </a:pPr>
            <a:r>
              <a:rPr lang="en-GB" baseline="0" dirty="0"/>
              <a:t>A </a:t>
            </a:r>
            <a:r>
              <a:rPr lang="en-GB" baseline="0" dirty="0" err="1"/>
              <a:t>procoagulant</a:t>
            </a:r>
            <a:r>
              <a:rPr lang="en-GB" baseline="0" dirty="0"/>
              <a:t> and </a:t>
            </a:r>
            <a:r>
              <a:rPr lang="en-GB" baseline="0" dirty="0" err="1"/>
              <a:t>hypofibrinolytic</a:t>
            </a:r>
            <a:r>
              <a:rPr lang="en-GB" baseline="0" dirty="0"/>
              <a:t> state is also characteristic of VOD</a:t>
            </a:r>
            <a:r>
              <a:rPr lang="en-GB" baseline="30000" dirty="0"/>
              <a:t>1</a:t>
            </a:r>
            <a:endParaRPr lang="en-GB" baseline="0" dirty="0"/>
          </a:p>
          <a:p>
            <a:pPr marL="171450" indent="-171450" eaLnBrk="1" hangingPunct="1">
              <a:spcBef>
                <a:spcPct val="0"/>
              </a:spcBef>
              <a:buFont typeface="Arial" pitchFamily="34" charset="0"/>
              <a:buChar char="•"/>
            </a:pPr>
            <a:r>
              <a:rPr lang="en-GB" baseline="0" dirty="0"/>
              <a:t>This can lead to the complete obstruction of the hepatic sinusoids. In severe cases this can lead to multi-organ failure and death</a:t>
            </a:r>
            <a:r>
              <a:rPr lang="en-GB" baseline="30000" dirty="0"/>
              <a:t>1-3</a:t>
            </a:r>
            <a:endParaRPr lang="en-GB" baseline="0" dirty="0"/>
          </a:p>
          <a:p>
            <a:pPr eaLnBrk="1" hangingPunct="1">
              <a:spcBef>
                <a:spcPct val="0"/>
              </a:spcBef>
            </a:pPr>
            <a:endParaRPr lang="en-GB" baseline="0" dirty="0"/>
          </a:p>
          <a:p>
            <a:pPr eaLnBrk="1" hangingPunct="1">
              <a:spcBef>
                <a:spcPct val="0"/>
              </a:spcBef>
            </a:pPr>
            <a:r>
              <a:rPr lang="en-GB" b="1" baseline="0" dirty="0"/>
              <a:t>References</a:t>
            </a:r>
            <a:endParaRPr lang="en-GB" b="0" baseline="0"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GB" dirty="0"/>
              <a:t>Richardson PG et al. </a:t>
            </a:r>
            <a:r>
              <a:rPr lang="en-GB" i="1" dirty="0"/>
              <a:t>Expert </a:t>
            </a:r>
            <a:r>
              <a:rPr lang="en-GB" i="1" dirty="0" err="1"/>
              <a:t>Opin</a:t>
            </a:r>
            <a:r>
              <a:rPr lang="en-GB" i="1" dirty="0"/>
              <a:t> Drug </a:t>
            </a:r>
            <a:r>
              <a:rPr lang="en-GB" i="1" dirty="0" err="1"/>
              <a:t>Saf</a:t>
            </a:r>
            <a:r>
              <a:rPr lang="en-GB" i="1" dirty="0"/>
              <a:t> </a:t>
            </a:r>
            <a:r>
              <a:rPr lang="en-GB" dirty="0"/>
              <a:t>2013;12:123–136</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GB" dirty="0" err="1"/>
              <a:t>Bearman</a:t>
            </a:r>
            <a:r>
              <a:rPr lang="en-GB" dirty="0"/>
              <a:t> SI. </a:t>
            </a:r>
            <a:r>
              <a:rPr lang="en-GB" i="1" dirty="0"/>
              <a:t>Blood</a:t>
            </a:r>
            <a:r>
              <a:rPr lang="en-GB" dirty="0"/>
              <a:t> 1995;85:3005–3020</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GB" dirty="0"/>
              <a:t>Coppell JA et al. </a:t>
            </a:r>
            <a:r>
              <a:rPr lang="en-GB" i="1" dirty="0"/>
              <a:t>Blood Rev </a:t>
            </a:r>
            <a:r>
              <a:rPr lang="en-GB" dirty="0"/>
              <a:t>2003;17:63–70</a:t>
            </a:r>
          </a:p>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9</a:t>
            </a:fld>
            <a:endParaRPr lang="en-GB"/>
          </a:p>
        </p:txBody>
      </p:sp>
    </p:spTree>
    <p:extLst>
      <p:ext uri="{BB962C8B-B14F-4D97-AF65-F5344CB8AC3E}">
        <p14:creationId xmlns:p14="http://schemas.microsoft.com/office/powerpoint/2010/main" val="289466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 10–15%</a:t>
            </a:r>
          </a:p>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15</a:t>
            </a:fld>
            <a:endParaRPr lang="en-GB"/>
          </a:p>
        </p:txBody>
      </p:sp>
    </p:spTree>
    <p:extLst>
      <p:ext uri="{BB962C8B-B14F-4D97-AF65-F5344CB8AC3E}">
        <p14:creationId xmlns:p14="http://schemas.microsoft.com/office/powerpoint/2010/main" val="642870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Capillary leak syndrome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 Engraftment syndrome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d) Transplant-associated </a:t>
            </a:r>
            <a:r>
              <a:rPr lang="en-GB" sz="1200" dirty="0" err="1"/>
              <a:t>microangiopathy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e) Diffuse alveolar haemorrhage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f) Idiopathic pneumonia syndrome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NOT b) Peripheral artery disease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16</a:t>
            </a:fld>
            <a:endParaRPr lang="en-GB"/>
          </a:p>
        </p:txBody>
      </p:sp>
    </p:spTree>
    <p:extLst>
      <p:ext uri="{BB962C8B-B14F-4D97-AF65-F5344CB8AC3E}">
        <p14:creationId xmlns:p14="http://schemas.microsoft.com/office/powerpoint/2010/main" val="2284339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 The cells that line the capillary-like blood vessels of the liver</a:t>
            </a:r>
          </a:p>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17</a:t>
            </a:fld>
            <a:endParaRPr lang="en-GB"/>
          </a:p>
        </p:txBody>
      </p:sp>
    </p:spTree>
    <p:extLst>
      <p:ext uri="{BB962C8B-B14F-4D97-AF65-F5344CB8AC3E}">
        <p14:creationId xmlns:p14="http://schemas.microsoft.com/office/powerpoint/2010/main" val="636153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d) HSCT conditioning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b) Endothelial cell damage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a:t>
            </a:r>
            <a:r>
              <a:rPr lang="en-GB" sz="1200" baseline="0" dirty="0"/>
              <a:t> </a:t>
            </a:r>
            <a:r>
              <a:rPr lang="en-GB" sz="1200" dirty="0"/>
              <a:t>Inflammation/thrombosis/damage to cytoskeletal structure and decreased fibrinolysis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 Sinusoidal obstruction</a:t>
            </a:r>
          </a:p>
          <a:p>
            <a:pPr marL="228600" marR="0" lvl="0" indent="-228600" algn="l" defTabSz="914400" rtl="0" eaLnBrk="1" fontAlgn="auto" latinLnBrk="0" hangingPunct="1">
              <a:lnSpc>
                <a:spcPct val="100000"/>
              </a:lnSpc>
              <a:spcBef>
                <a:spcPts val="0"/>
              </a:spcBef>
              <a:spcAft>
                <a:spcPts val="0"/>
              </a:spcAft>
              <a:buClrTx/>
              <a:buSzTx/>
              <a:buFontTx/>
              <a:buAutoNum type="alphaLcParenR"/>
              <a:tabLst/>
              <a:defRPr/>
            </a:pPr>
            <a:endParaRPr lang="en-GB" sz="1200" dirty="0"/>
          </a:p>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18</a:t>
            </a:fld>
            <a:endParaRPr lang="en-GB"/>
          </a:p>
        </p:txBody>
      </p:sp>
    </p:spTree>
    <p:extLst>
      <p:ext uri="{BB962C8B-B14F-4D97-AF65-F5344CB8AC3E}">
        <p14:creationId xmlns:p14="http://schemas.microsoft.com/office/powerpoint/2010/main" val="1183133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c) Expansion of the sinusoids</a:t>
            </a:r>
          </a:p>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19</a:t>
            </a:fld>
            <a:endParaRPr lang="en-GB"/>
          </a:p>
        </p:txBody>
      </p:sp>
    </p:spTree>
    <p:extLst>
      <p:ext uri="{BB962C8B-B14F-4D97-AF65-F5344CB8AC3E}">
        <p14:creationId xmlns:p14="http://schemas.microsoft.com/office/powerpoint/2010/main" val="16904223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c) &gt;21 days</a:t>
            </a:r>
          </a:p>
          <a:p>
            <a:endParaRPr lang="en-GB"/>
          </a:p>
        </p:txBody>
      </p:sp>
      <p:sp>
        <p:nvSpPr>
          <p:cNvPr id="4" name="Slide Number Placeholder 3"/>
          <p:cNvSpPr>
            <a:spLocks noGrp="1"/>
          </p:cNvSpPr>
          <p:nvPr>
            <p:ph type="sldNum" sz="quarter" idx="10"/>
          </p:nvPr>
        </p:nvSpPr>
        <p:spPr/>
        <p:txBody>
          <a:bodyPr/>
          <a:lstStyle/>
          <a:p>
            <a:fld id="{4B3C79CD-5E28-41F0-B4C1-54EB3A4EF265}" type="slidenum">
              <a:rPr lang="en-GB" smtClean="0"/>
              <a:t>20</a:t>
            </a:fld>
            <a:endParaRPr lang="en-GB"/>
          </a:p>
        </p:txBody>
      </p:sp>
    </p:spTree>
    <p:extLst>
      <p:ext uri="{BB962C8B-B14F-4D97-AF65-F5344CB8AC3E}">
        <p14:creationId xmlns:p14="http://schemas.microsoft.com/office/powerpoint/2010/main" val="930971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3C79CD-5E28-41F0-B4C1-54EB3A4EF265}" type="slidenum">
              <a:rPr lang="en-GB" smtClean="0"/>
              <a:t>24</a:t>
            </a:fld>
            <a:endParaRPr lang="en-GB"/>
          </a:p>
        </p:txBody>
      </p:sp>
    </p:spTree>
    <p:extLst>
      <p:ext uri="{BB962C8B-B14F-4D97-AF65-F5344CB8AC3E}">
        <p14:creationId xmlns:p14="http://schemas.microsoft.com/office/powerpoint/2010/main" val="6583437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22577" y="4653136"/>
            <a:ext cx="12214577" cy="2204864"/>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4801258"/>
            <a:ext cx="11760739" cy="1470025"/>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26" name="Pictur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5018925"/>
            <a:ext cx="1473286" cy="1473286"/>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1913" y="260648"/>
            <a:ext cx="2127044" cy="1069825"/>
          </a:xfrm>
          <a:prstGeom prst="rect">
            <a:avLst/>
          </a:prstGeom>
        </p:spPr>
      </p:pic>
    </p:spTree>
    <p:extLst>
      <p:ext uri="{BB962C8B-B14F-4D97-AF65-F5344CB8AC3E}">
        <p14:creationId xmlns:p14="http://schemas.microsoft.com/office/powerpoint/2010/main" val="4140473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75527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613819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55027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806244"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246582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3" descr="T:\FROM STUDIO\SylviaY\istock images\iStock_000001927127Medium.jpg"/>
          <p:cNvPicPr>
            <a:picLocks noChangeAspect="1" noChangeArrowheads="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bwMode="auto">
          <a:xfrm rot="16200000">
            <a:off x="2653308" y="-2680693"/>
            <a:ext cx="6885385" cy="12192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22577" y="-27386"/>
            <a:ext cx="12214577" cy="432048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9040" y="192925"/>
            <a:ext cx="1473286" cy="1473286"/>
          </a:xfrm>
          <a:prstGeom prst="rect">
            <a:avLst/>
          </a:prstGeom>
        </p:spPr>
      </p:pic>
      <p:sp>
        <p:nvSpPr>
          <p:cNvPr id="2" name="Title 1"/>
          <p:cNvSpPr>
            <a:spLocks noGrp="1"/>
          </p:cNvSpPr>
          <p:nvPr>
            <p:ph type="title" hasCustomPrompt="1"/>
          </p:nvPr>
        </p:nvSpPr>
        <p:spPr>
          <a:xfrm>
            <a:off x="963084" y="1843644"/>
            <a:ext cx="10363200" cy="2088232"/>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76459407"/>
      </p:ext>
    </p:extLst>
  </p:cSld>
  <p:clrMapOvr>
    <a:masterClrMapping/>
  </p:clrMapOvr>
  <p:extLst>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3536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7600" y="1268760"/>
            <a:ext cx="5659040" cy="4857403"/>
          </a:xfrm>
        </p:spPr>
        <p:txBody>
          <a:bodyPr>
            <a:normAutofit/>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9"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305660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7"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3522611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6"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6691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8" name="Rectangle 7"/>
          <p:cNvSpPr/>
          <p:nvPr userDrawn="1"/>
        </p:nvSpPr>
        <p:spPr>
          <a:xfrm>
            <a:off x="0" y="3068960"/>
            <a:ext cx="12192000" cy="3789040"/>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ctrTitle"/>
          </p:nvPr>
        </p:nvSpPr>
        <p:spPr>
          <a:xfrm>
            <a:off x="191913" y="3493455"/>
            <a:ext cx="11760739" cy="1879761"/>
          </a:xfrm>
        </p:spPr>
        <p:txBody>
          <a:bodyPr anchor="t">
            <a:normAutofit/>
          </a:bodyPr>
          <a:lstStyle>
            <a:lvl1pPr algn="l">
              <a:defRPr sz="4000">
                <a:solidFill>
                  <a:schemeClr val="bg1"/>
                </a:solidFill>
              </a:defRPr>
            </a:lvl1pPr>
          </a:lstStyle>
          <a:p>
            <a:r>
              <a:rPr lang="en-US" dirty="0"/>
              <a:t>Click to edit Master title style</a:t>
            </a:r>
            <a:endParaRPr lang="en-GB"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1913" y="188640"/>
            <a:ext cx="2127044" cy="1069825"/>
          </a:xfrm>
          <a:prstGeom prst="rect">
            <a:avLst/>
          </a:prstGeom>
        </p:spPr>
      </p:pic>
    </p:spTree>
    <p:extLst>
      <p:ext uri="{BB962C8B-B14F-4D97-AF65-F5344CB8AC3E}">
        <p14:creationId xmlns:p14="http://schemas.microsoft.com/office/powerpoint/2010/main" val="4241943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0" hasCustomPrompt="1"/>
          </p:nvPr>
        </p:nvSpPr>
        <p:spPr>
          <a:xfrm>
            <a:off x="98778" y="6495526"/>
            <a:ext cx="7296151" cy="288925"/>
          </a:xfrm>
        </p:spPr>
        <p:txBody>
          <a:bodyPr anchor="b">
            <a:noAutofit/>
          </a:bodyPr>
          <a:lstStyle>
            <a:lvl1pPr marL="0" indent="0">
              <a:spcBef>
                <a:spcPts val="0"/>
              </a:spcBef>
              <a:buNone/>
              <a:defRPr sz="1000" baseline="0"/>
            </a:lvl1pPr>
          </a:lstStyle>
          <a:p>
            <a:pPr lvl="0"/>
            <a:r>
              <a:rPr lang="en-GB" dirty="0"/>
              <a:t>References to go here</a:t>
            </a:r>
          </a:p>
        </p:txBody>
      </p:sp>
      <p:sp>
        <p:nvSpPr>
          <p:cNvPr id="5" name="Text Placeholder 7"/>
          <p:cNvSpPr>
            <a:spLocks noGrp="1"/>
          </p:cNvSpPr>
          <p:nvPr>
            <p:ph type="body" sz="quarter" idx="11" hasCustomPrompt="1"/>
          </p:nvPr>
        </p:nvSpPr>
        <p:spPr>
          <a:xfrm>
            <a:off x="4799856" y="6495526"/>
            <a:ext cx="7296151" cy="288925"/>
          </a:xfrm>
        </p:spPr>
        <p:txBody>
          <a:bodyPr anchor="b">
            <a:noAutofit/>
          </a:bodyPr>
          <a:lstStyle>
            <a:lvl1pPr marL="0" indent="0" algn="r">
              <a:spcBef>
                <a:spcPts val="0"/>
              </a:spcBef>
              <a:buNone/>
              <a:defRPr sz="1000" baseline="0"/>
            </a:lvl1pPr>
          </a:lstStyle>
          <a:p>
            <a:pPr lvl="0"/>
            <a:r>
              <a:rPr lang="en-GB" dirty="0"/>
              <a:t>Footnotes to go here</a:t>
            </a:r>
          </a:p>
        </p:txBody>
      </p:sp>
    </p:spTree>
    <p:extLst>
      <p:ext uri="{BB962C8B-B14F-4D97-AF65-F5344CB8AC3E}">
        <p14:creationId xmlns:p14="http://schemas.microsoft.com/office/powerpoint/2010/main" val="1635024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2307"/>
            <a:ext cx="12192000" cy="6855694"/>
          </a:xfrm>
          <a:prstGeom prst="rect">
            <a:avLst/>
          </a:prstGeom>
        </p:spPr>
      </p:pic>
      <p:sp>
        <p:nvSpPr>
          <p:cNvPr id="7" name="Rectangle 6"/>
          <p:cNvSpPr/>
          <p:nvPr userDrawn="1"/>
        </p:nvSpPr>
        <p:spPr>
          <a:xfrm>
            <a:off x="-22577" y="-27386"/>
            <a:ext cx="12214577" cy="4320482"/>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prstClr val="white"/>
              </a:solidFill>
            </a:endParaRPr>
          </a:p>
        </p:txBody>
      </p:sp>
      <p:sp>
        <p:nvSpPr>
          <p:cNvPr id="2" name="Title 1"/>
          <p:cNvSpPr>
            <a:spLocks noGrp="1"/>
          </p:cNvSpPr>
          <p:nvPr>
            <p:ph type="title" hasCustomPrompt="1"/>
          </p:nvPr>
        </p:nvSpPr>
        <p:spPr>
          <a:xfrm>
            <a:off x="963084" y="1844675"/>
            <a:ext cx="10363200" cy="2016373"/>
          </a:xfrm>
        </p:spPr>
        <p:txBody>
          <a:bodyPr anchor="t">
            <a:normAutofit/>
          </a:bodyPr>
          <a:lstStyle>
            <a:lvl1pPr algn="ctr">
              <a:defRPr sz="3600" b="1" cap="none">
                <a:solidFill>
                  <a:schemeClr val="bg1"/>
                </a:solidFill>
              </a:defRPr>
            </a:lvl1pPr>
          </a:lstStyle>
          <a:p>
            <a:r>
              <a:rPr lang="en-US" dirty="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67690" y="260648"/>
            <a:ext cx="829323" cy="1676142"/>
          </a:xfrm>
          <a:prstGeom prst="rect">
            <a:avLst/>
          </a:prstGeom>
        </p:spPr>
      </p:pic>
    </p:spTree>
    <p:extLst>
      <p:ext uri="{BB962C8B-B14F-4D97-AF65-F5344CB8AC3E}">
        <p14:creationId xmlns:p14="http://schemas.microsoft.com/office/powerpoint/2010/main" val="3198178234"/>
      </p:ext>
    </p:extLst>
  </p:cSld>
  <p:clrMapOvr>
    <a:masterClrMapping/>
  </p:clrMapOvr>
  <p:extLst mod="1">
    <p:ext uri="{DCECCB84-F9BA-43D5-87BE-67443E8EF086}">
      <p15:sldGuideLst xmlns:p15="http://schemas.microsoft.com/office/powerpoint/2012/main">
        <p15:guide id="1" orient="horz" pos="1162">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E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075933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8" name="Group 27"/>
          <p:cNvGrpSpPr/>
          <p:nvPr userDrawn="1"/>
        </p:nvGrpSpPr>
        <p:grpSpPr>
          <a:xfrm>
            <a:off x="11094690" y="100315"/>
            <a:ext cx="972000" cy="972000"/>
            <a:chOff x="11094690" y="100315"/>
            <a:chExt cx="972000" cy="972000"/>
          </a:xfrm>
        </p:grpSpPr>
        <p:sp>
          <p:nvSpPr>
            <p:cNvPr id="26" name="Rounded Rectangle 25"/>
            <p:cNvSpPr/>
            <p:nvPr userDrawn="1"/>
          </p:nvSpPr>
          <p:spPr>
            <a:xfrm>
              <a:off x="11094690" y="100315"/>
              <a:ext cx="972000" cy="972000"/>
            </a:xfrm>
            <a:prstGeom prst="round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7" name="Picture 2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220690" y="226315"/>
              <a:ext cx="720000" cy="720000"/>
            </a:xfrm>
            <a:prstGeom prst="rect">
              <a:avLst/>
            </a:prstGeom>
          </p:spPr>
        </p:pic>
      </p:grpSp>
      <p:cxnSp>
        <p:nvCxnSpPr>
          <p:cNvPr id="12" name="Straight Connector 11"/>
          <p:cNvCxnSpPr/>
          <p:nvPr userDrawn="1"/>
        </p:nvCxnSpPr>
        <p:spPr>
          <a:xfrm>
            <a:off x="0" y="1180480"/>
            <a:ext cx="12192000" cy="0"/>
          </a:xfrm>
          <a:prstGeom prst="line">
            <a:avLst/>
          </a:prstGeom>
          <a:ln w="57150">
            <a:gradFill flip="none" rotWithShape="1">
              <a:gsLst>
                <a:gs pos="20000">
                  <a:schemeClr val="accent2"/>
                </a:gs>
                <a:gs pos="0">
                  <a:schemeClr val="accent1"/>
                </a:gs>
                <a:gs pos="40000">
                  <a:schemeClr val="accent4"/>
                </a:gs>
                <a:gs pos="80000">
                  <a:schemeClr val="accent3"/>
                </a:gs>
                <a:gs pos="60000">
                  <a:schemeClr val="accent5"/>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48788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xStyles>
    <p:titleStyle>
      <a:lvl1pPr algn="l" defTabSz="914400" rtl="0" eaLnBrk="1" latinLnBrk="0" hangingPunct="1">
        <a:spcBef>
          <a:spcPct val="0"/>
        </a:spcBef>
        <a:buNone/>
        <a:defRPr sz="2800" b="1"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5360" y="82764"/>
            <a:ext cx="11521280" cy="100943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35360" y="1268760"/>
            <a:ext cx="11521280"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CA2F8-2091-4704-8636-1416D657CC20}" type="datetimeFigureOut">
              <a:rPr lang="en-GB" smtClean="0">
                <a:solidFill>
                  <a:srgbClr val="000000">
                    <a:tint val="75000"/>
                  </a:srgbClr>
                </a:solidFill>
              </a:rPr>
              <a:pPr/>
              <a:t>20/03/2017</a:t>
            </a:fld>
            <a:endParaRPr lang="en-GB">
              <a:solidFill>
                <a:srgbClr val="000000">
                  <a:tint val="75000"/>
                </a:srgb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srgbClr val="000000">
                  <a:tint val="75000"/>
                </a:srgb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7DC38-89CF-44EB-8064-78AA1F0D825F}" type="slidenum">
              <a:rPr lang="en-GB" smtClean="0">
                <a:solidFill>
                  <a:srgbClr val="000000">
                    <a:tint val="75000"/>
                  </a:srgbClr>
                </a:solidFill>
              </a:rPr>
              <a:pPr/>
              <a:t>‹#›</a:t>
            </a:fld>
            <a:endParaRPr lang="en-GB">
              <a:solidFill>
                <a:srgbClr val="000000">
                  <a:tint val="75000"/>
                </a:srgbClr>
              </a:solidFill>
            </a:endParaRPr>
          </a:p>
        </p:txBody>
      </p:sp>
      <p:cxnSp>
        <p:nvCxnSpPr>
          <p:cNvPr id="12" name="Straight Connector 11"/>
          <p:cNvCxnSpPr/>
          <p:nvPr userDrawn="1"/>
        </p:nvCxnSpPr>
        <p:spPr>
          <a:xfrm>
            <a:off x="0" y="1180480"/>
            <a:ext cx="12192000" cy="0"/>
          </a:xfrm>
          <a:prstGeom prst="line">
            <a:avLst/>
          </a:prstGeom>
          <a:ln w="57150">
            <a:gradFill flip="none" rotWithShape="1">
              <a:gsLst>
                <a:gs pos="20000">
                  <a:schemeClr val="accent4"/>
                </a:gs>
                <a:gs pos="0">
                  <a:schemeClr val="accent1"/>
                </a:gs>
                <a:gs pos="40000">
                  <a:schemeClr val="accent2"/>
                </a:gs>
                <a:gs pos="80000">
                  <a:schemeClr val="accent5"/>
                </a:gs>
                <a:gs pos="60000">
                  <a:schemeClr val="accent3"/>
                </a:gs>
                <a:gs pos="100000">
                  <a:schemeClr val="accent1"/>
                </a:gs>
              </a:gsLst>
              <a:lin ang="0" scaled="1"/>
              <a:tileRect/>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25843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l"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odule%204_VOD%20management%20FINAL%20approved.pptx#-1,4,Assessment and management of VOD" TargetMode="External"/><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hyperlink" Target="Module%201_HSCT%20FINAL%20approved.pptx#-1,4,Haematopoietic stem cell transplantation" TargetMode="External"/><Relationship Id="rId1" Type="http://schemas.openxmlformats.org/officeDocument/2006/relationships/slideLayout" Target="../slideLayouts/slideLayout7.xml"/><Relationship Id="rId6" Type="http://schemas.openxmlformats.org/officeDocument/2006/relationships/hyperlink" Target="Module%203_Clinical%20VOD%20FINAL%20approved.pptx#-1,4,Diagnosis of VOD" TargetMode="External"/><Relationship Id="rId11" Type="http://schemas.openxmlformats.org/officeDocument/2006/relationships/image" Target="../media/image8.png"/><Relationship Id="rId5" Type="http://schemas.openxmlformats.org/officeDocument/2006/relationships/image" Target="../media/image1.png"/><Relationship Id="rId10" Type="http://schemas.openxmlformats.org/officeDocument/2006/relationships/hyperlink" Target="Module%205_Case%20studies%20FINAL%20approved.pptx#-1,4,VOD case studies" TargetMode="External"/><Relationship Id="rId4" Type="http://schemas.openxmlformats.org/officeDocument/2006/relationships/hyperlink" Target="#-1,4,Pathophysiology of VOD" TargetMode="Externa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0.jpeg"/><Relationship Id="rId4" Type="http://schemas.openxmlformats.org/officeDocument/2006/relationships/hyperlink" Target="Module%201_HSCT%20FINAL%20approved.pptx#4. Haematopoietic stem cell transplantatio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4.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hyperlink" Target="Module%201_HSCT%20FINAL%20approved.pptx#4. Haematopoietic stem cell transplantation" TargetMode="Externa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0.jpeg"/><Relationship Id="rId5" Type="http://schemas.openxmlformats.org/officeDocument/2006/relationships/hyperlink" Target="Module%201_HSCT%20FINAL%20approved.pptx#4. Haematopoietic stem cell transplantation"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Active management of </a:t>
            </a:r>
            <a:r>
              <a:rPr lang="en-GB" dirty="0" err="1"/>
              <a:t>veno</a:t>
            </a:r>
            <a:r>
              <a:rPr lang="en-GB" dirty="0"/>
              <a:t>-occlusive disease (VOD)</a:t>
            </a:r>
            <a:br>
              <a:rPr lang="en-GB" dirty="0"/>
            </a:br>
            <a:endParaRPr lang="en-GB" dirty="0"/>
          </a:p>
        </p:txBody>
      </p:sp>
      <p:grpSp>
        <p:nvGrpSpPr>
          <p:cNvPr id="3" name="Group 2"/>
          <p:cNvGrpSpPr>
            <a:grpSpLocks noChangeAspect="1"/>
          </p:cNvGrpSpPr>
          <p:nvPr/>
        </p:nvGrpSpPr>
        <p:grpSpPr>
          <a:xfrm>
            <a:off x="650953" y="4380885"/>
            <a:ext cx="1260000" cy="1260000"/>
            <a:chOff x="6732240" y="1043290"/>
            <a:chExt cx="972000" cy="972000"/>
          </a:xfrm>
        </p:grpSpPr>
        <p:sp>
          <p:nvSpPr>
            <p:cNvPr id="4" name="Rounded Rectangle 3"/>
            <p:cNvSpPr/>
            <p:nvPr userDrawn="1"/>
          </p:nvSpPr>
          <p:spPr>
            <a:xfrm>
              <a:off x="6732240" y="1043290"/>
              <a:ext cx="972000" cy="972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 name="Picture 4">
              <a:hlinkClick r:id="rId2" action="ppaction://hlinkpres?slideindex=4&amp;slidetitle=Haematopoietic stem cell transplantation"/>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15163" y="1078507"/>
              <a:ext cx="446078" cy="901567"/>
            </a:xfrm>
            <a:prstGeom prst="rect">
              <a:avLst/>
            </a:prstGeom>
          </p:spPr>
        </p:pic>
      </p:grpSp>
      <p:grpSp>
        <p:nvGrpSpPr>
          <p:cNvPr id="6" name="Group 5"/>
          <p:cNvGrpSpPr>
            <a:grpSpLocks noChangeAspect="1"/>
          </p:cNvGrpSpPr>
          <p:nvPr/>
        </p:nvGrpSpPr>
        <p:grpSpPr>
          <a:xfrm>
            <a:off x="3059253" y="4380885"/>
            <a:ext cx="1260000" cy="1260000"/>
            <a:chOff x="6732240" y="1043290"/>
            <a:chExt cx="972000" cy="972000"/>
          </a:xfrm>
        </p:grpSpPr>
        <p:sp>
          <p:nvSpPr>
            <p:cNvPr id="7" name="Rounded Rectangle 6"/>
            <p:cNvSpPr/>
            <p:nvPr userDrawn="1"/>
          </p:nvSpPr>
          <p:spPr>
            <a:xfrm>
              <a:off x="6732240" y="1043290"/>
              <a:ext cx="972000" cy="972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8" name="Picture 7">
              <a:hlinkClick r:id="rId4" action="ppaction://hlinkpres?slideindex=4&amp;slidetitle=Pathophysiology of VOD"/>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240" y="1169290"/>
              <a:ext cx="720000" cy="720000"/>
            </a:xfrm>
            <a:prstGeom prst="rect">
              <a:avLst/>
            </a:prstGeom>
          </p:spPr>
        </p:pic>
      </p:grpSp>
      <p:grpSp>
        <p:nvGrpSpPr>
          <p:cNvPr id="9" name="Group 8"/>
          <p:cNvGrpSpPr>
            <a:grpSpLocks noChangeAspect="1"/>
          </p:cNvGrpSpPr>
          <p:nvPr/>
        </p:nvGrpSpPr>
        <p:grpSpPr>
          <a:xfrm>
            <a:off x="5467553" y="4380885"/>
            <a:ext cx="1260000" cy="1260000"/>
            <a:chOff x="11094690" y="100315"/>
            <a:chExt cx="972000" cy="972000"/>
          </a:xfrm>
        </p:grpSpPr>
        <p:sp>
          <p:nvSpPr>
            <p:cNvPr id="10" name="Rounded Rectangle 9"/>
            <p:cNvSpPr/>
            <p:nvPr userDrawn="1"/>
          </p:nvSpPr>
          <p:spPr>
            <a:xfrm>
              <a:off x="11094690" y="100315"/>
              <a:ext cx="972000" cy="97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1" name="Picture 10">
              <a:hlinkClick r:id="rId6" action="ppaction://hlinkpres?slideindex=4&amp;slidetitle=Diagnosis of VOD"/>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42776" y="154315"/>
              <a:ext cx="675828" cy="864000"/>
            </a:xfrm>
            <a:prstGeom prst="rect">
              <a:avLst/>
            </a:prstGeom>
          </p:spPr>
        </p:pic>
      </p:grpSp>
      <p:grpSp>
        <p:nvGrpSpPr>
          <p:cNvPr id="12" name="Group 11"/>
          <p:cNvGrpSpPr>
            <a:grpSpLocks noChangeAspect="1"/>
          </p:cNvGrpSpPr>
          <p:nvPr/>
        </p:nvGrpSpPr>
        <p:grpSpPr>
          <a:xfrm>
            <a:off x="7875853" y="4380885"/>
            <a:ext cx="1260000" cy="1260000"/>
            <a:chOff x="11094690" y="100315"/>
            <a:chExt cx="972000" cy="972000"/>
          </a:xfrm>
        </p:grpSpPr>
        <p:sp>
          <p:nvSpPr>
            <p:cNvPr id="13" name="Rounded Rectangle 12"/>
            <p:cNvSpPr/>
            <p:nvPr userDrawn="1"/>
          </p:nvSpPr>
          <p:spPr>
            <a:xfrm>
              <a:off x="11094690" y="100315"/>
              <a:ext cx="972000" cy="972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4" name="Picture 13">
              <a:hlinkClick r:id="rId8" action="ppaction://hlinkpres?slideindex=4&amp;slidetitle=Assessment and management of VOD"/>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260667" y="151214"/>
              <a:ext cx="640046" cy="870202"/>
            </a:xfrm>
            <a:prstGeom prst="rect">
              <a:avLst/>
            </a:prstGeom>
          </p:spPr>
        </p:pic>
      </p:grpSp>
      <p:grpSp>
        <p:nvGrpSpPr>
          <p:cNvPr id="15" name="Group 14"/>
          <p:cNvGrpSpPr>
            <a:grpSpLocks noChangeAspect="1"/>
          </p:cNvGrpSpPr>
          <p:nvPr/>
        </p:nvGrpSpPr>
        <p:grpSpPr>
          <a:xfrm>
            <a:off x="10284154" y="4380885"/>
            <a:ext cx="1260000" cy="1260000"/>
            <a:chOff x="11094690" y="100315"/>
            <a:chExt cx="972000" cy="972000"/>
          </a:xfrm>
        </p:grpSpPr>
        <p:sp>
          <p:nvSpPr>
            <p:cNvPr id="16" name="Rounded Rectangle 15"/>
            <p:cNvSpPr/>
            <p:nvPr userDrawn="1"/>
          </p:nvSpPr>
          <p:spPr>
            <a:xfrm>
              <a:off x="11094690" y="100315"/>
              <a:ext cx="972000" cy="972000"/>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7" name="Picture 16">
              <a:hlinkClick r:id="rId10" action="ppaction://hlinkpres?slideindex=4&amp;slidetitle=VOD case studies"/>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184690" y="190315"/>
              <a:ext cx="792000" cy="792000"/>
            </a:xfrm>
            <a:prstGeom prst="rect">
              <a:avLst/>
            </a:prstGeom>
          </p:spPr>
        </p:pic>
      </p:grpSp>
      <p:sp>
        <p:nvSpPr>
          <p:cNvPr id="18" name="TextBox 17"/>
          <p:cNvSpPr txBox="1"/>
          <p:nvPr/>
        </p:nvSpPr>
        <p:spPr>
          <a:xfrm>
            <a:off x="293646" y="5640885"/>
            <a:ext cx="2016224"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Haematopoietic stem cell transplantation</a:t>
            </a:r>
          </a:p>
        </p:txBody>
      </p:sp>
      <p:sp>
        <p:nvSpPr>
          <p:cNvPr id="19" name="TextBox 18"/>
          <p:cNvSpPr txBox="1"/>
          <p:nvPr/>
        </p:nvSpPr>
        <p:spPr>
          <a:xfrm>
            <a:off x="2603807" y="5640885"/>
            <a:ext cx="217089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Pathophysiology of VOD</a:t>
            </a:r>
          </a:p>
        </p:txBody>
      </p:sp>
      <p:sp>
        <p:nvSpPr>
          <p:cNvPr id="20" name="TextBox 19"/>
          <p:cNvSpPr txBox="1"/>
          <p:nvPr/>
        </p:nvSpPr>
        <p:spPr>
          <a:xfrm>
            <a:off x="5012515"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Diagnosis of VOD</a:t>
            </a:r>
          </a:p>
        </p:txBody>
      </p:sp>
      <p:sp>
        <p:nvSpPr>
          <p:cNvPr id="21" name="TextBox 20"/>
          <p:cNvSpPr txBox="1"/>
          <p:nvPr/>
        </p:nvSpPr>
        <p:spPr>
          <a:xfrm>
            <a:off x="7420409" y="5640885"/>
            <a:ext cx="217089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Assessment and management </a:t>
            </a:r>
            <a:b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b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of VOD</a:t>
            </a:r>
          </a:p>
        </p:txBody>
      </p:sp>
      <p:sp>
        <p:nvSpPr>
          <p:cNvPr id="22" name="TextBox 21"/>
          <p:cNvSpPr txBox="1"/>
          <p:nvPr/>
        </p:nvSpPr>
        <p:spPr>
          <a:xfrm>
            <a:off x="9828301" y="5640885"/>
            <a:ext cx="217089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Arial" panose="020B0604020202020204"/>
                <a:ea typeface="+mn-ea"/>
                <a:cs typeface="+mn-cs"/>
              </a:rPr>
              <a:t>VOD case studies</a:t>
            </a:r>
          </a:p>
        </p:txBody>
      </p:sp>
    </p:spTree>
    <p:extLst>
      <p:ext uri="{BB962C8B-B14F-4D97-AF65-F5344CB8AC3E}">
        <p14:creationId xmlns:p14="http://schemas.microsoft.com/office/powerpoint/2010/main" val="4228101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rmAutofit/>
          </a:bodyPr>
          <a:lstStyle/>
          <a:p>
            <a:r>
              <a:rPr lang="en-GB" dirty="0"/>
              <a:t>1. Cell toxicity resulting from conditioning chemotherapy damages the lining of the liver sinusoids</a:t>
            </a:r>
          </a:p>
        </p:txBody>
      </p:sp>
      <p:sp>
        <p:nvSpPr>
          <p:cNvPr id="18" name="Content Placeholder 17"/>
          <p:cNvSpPr>
            <a:spLocks noGrp="1"/>
          </p:cNvSpPr>
          <p:nvPr>
            <p:ph sz="half" idx="2"/>
          </p:nvPr>
        </p:nvSpPr>
        <p:spPr/>
        <p:txBody>
          <a:bodyPr/>
          <a:lstStyle/>
          <a:p>
            <a:r>
              <a:rPr lang="en-GB" dirty="0"/>
              <a:t>The chemotherapy agents used as conditioning regimens for HSCT are metabolised in the liver</a:t>
            </a:r>
          </a:p>
          <a:p>
            <a:pPr lvl="0"/>
            <a:r>
              <a:rPr lang="en-GB" dirty="0"/>
              <a:t>Toxic metabolites resulting from the breakdown of these agents are released by the hepatocytes (the main functional cells of the liver)</a:t>
            </a:r>
          </a:p>
          <a:p>
            <a:pPr lvl="0"/>
            <a:r>
              <a:rPr lang="en-GB" dirty="0"/>
              <a:t>These metabolites cause damage and activation of the sinusoidal endothelial cells (SECs) which line the sinusoids (the small capillary-like blood vessels found in the liver)</a:t>
            </a:r>
          </a:p>
          <a:p>
            <a:endParaRPr lang="en-GB" dirty="0"/>
          </a:p>
          <a:p>
            <a:endParaRPr lang="en-GB" dirty="0"/>
          </a:p>
        </p:txBody>
      </p:sp>
      <p:sp>
        <p:nvSpPr>
          <p:cNvPr id="29" name="Text Placeholder 28"/>
          <p:cNvSpPr>
            <a:spLocks noGrp="1"/>
          </p:cNvSpPr>
          <p:nvPr>
            <p:ph type="body" sz="quarter" idx="10"/>
          </p:nvPr>
        </p:nvSpPr>
        <p:spPr/>
        <p:txBody>
          <a:bodyPr/>
          <a:lstStyle/>
          <a:p>
            <a:r>
              <a:rPr lang="en-GB" dirty="0"/>
              <a:t>Richardson PG et al. </a:t>
            </a:r>
            <a:r>
              <a:rPr lang="en-GB" i="1" dirty="0"/>
              <a:t>Expert </a:t>
            </a:r>
            <a:r>
              <a:rPr lang="en-GB" i="1" dirty="0" err="1"/>
              <a:t>Opin</a:t>
            </a:r>
            <a:r>
              <a:rPr lang="en-GB" i="1" dirty="0"/>
              <a:t> Drug </a:t>
            </a:r>
            <a:r>
              <a:rPr lang="en-GB" i="1" dirty="0" err="1"/>
              <a:t>Saf</a:t>
            </a:r>
            <a:r>
              <a:rPr lang="en-GB" i="1" dirty="0"/>
              <a:t> </a:t>
            </a:r>
            <a:r>
              <a:rPr lang="en-GB" dirty="0"/>
              <a:t>2013;12:123–36</a:t>
            </a:r>
          </a:p>
        </p:txBody>
      </p:sp>
      <p:sp>
        <p:nvSpPr>
          <p:cNvPr id="30" name="Text Placeholder 29"/>
          <p:cNvSpPr>
            <a:spLocks noGrp="1"/>
          </p:cNvSpPr>
          <p:nvPr>
            <p:ph type="body" sz="quarter" idx="11"/>
          </p:nvPr>
        </p:nvSpPr>
        <p:spPr/>
        <p:txBody>
          <a:bodyPr/>
          <a:lstStyle/>
          <a:p>
            <a:r>
              <a:rPr lang="en-GB" dirty="0"/>
              <a:t>HSCT, haematopoietic stem cell transplantation</a:t>
            </a:r>
          </a:p>
        </p:txBody>
      </p:sp>
      <p:sp>
        <p:nvSpPr>
          <p:cNvPr id="4" name="TextBox 3"/>
          <p:cNvSpPr txBox="1"/>
          <p:nvPr/>
        </p:nvSpPr>
        <p:spPr>
          <a:xfrm>
            <a:off x="236428" y="5743284"/>
            <a:ext cx="5909034" cy="52322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1400" dirty="0">
                <a:solidFill>
                  <a:schemeClr val="tx1"/>
                </a:solidFill>
                <a:latin typeface="Arial" pitchFamily="34" charset="0"/>
                <a:cs typeface="Arial" pitchFamily="34" charset="0"/>
              </a:rPr>
              <a:t>Toxic metabolites resulting from the HSCT conditioning regimen damage and activate the sinusoidal endothelial cells</a:t>
            </a:r>
          </a:p>
        </p:txBody>
      </p:sp>
      <p:grpSp>
        <p:nvGrpSpPr>
          <p:cNvPr id="5" name="Group 4"/>
          <p:cNvGrpSpPr/>
          <p:nvPr/>
        </p:nvGrpSpPr>
        <p:grpSpPr>
          <a:xfrm>
            <a:off x="236428" y="1424055"/>
            <a:ext cx="5910029" cy="4196927"/>
            <a:chOff x="491927" y="1632280"/>
            <a:chExt cx="5910029" cy="4196927"/>
          </a:xfrm>
        </p:grpSpPr>
        <p:sp>
          <p:nvSpPr>
            <p:cNvPr id="6" name="Rectangle 5"/>
            <p:cNvSpPr/>
            <p:nvPr/>
          </p:nvSpPr>
          <p:spPr>
            <a:xfrm>
              <a:off x="5018704" y="5184369"/>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491927" y="1632280"/>
              <a:ext cx="5910029" cy="4196927"/>
              <a:chOff x="1307705" y="1625563"/>
              <a:chExt cx="5910029" cy="4196927"/>
            </a:xfrm>
          </p:grpSpPr>
          <p:pic>
            <p:nvPicPr>
              <p:cNvPr id="9" name="Picture 4" descr="\\health-fp-08\company\LiveProjects\Liveprojects\Gentium\Defibrotide\200100477 - 3D video\3D image\From Olaf\Image3\Image1 - cropp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7705" y="1625563"/>
                <a:ext cx="5910029" cy="338437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p>
            </p:txBody>
          </p:sp>
          <p:sp>
            <p:nvSpPr>
              <p:cNvPr id="11" name="Rectangle 10"/>
              <p:cNvSpPr/>
              <p:nvPr/>
            </p:nvSpPr>
            <p:spPr>
              <a:xfrm>
                <a:off x="2689962" y="5013862"/>
                <a:ext cx="324036" cy="801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57192" y="5024000"/>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Sinusoidal endothelial cells</a:t>
                </a:r>
              </a:p>
            </p:txBody>
          </p:sp>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Platelets</a:t>
                </a:r>
              </a:p>
            </p:txBody>
          </p:sp>
        </p:grpSp>
        <p:sp>
          <p:nvSpPr>
            <p:cNvPr id="8" name="Rectangle 7"/>
            <p:cNvSpPr/>
            <p:nvPr/>
          </p:nvSpPr>
          <p:spPr>
            <a:xfrm>
              <a:off x="491928" y="5177092"/>
              <a:ext cx="1114496" cy="64630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0" name="TextBox 19"/>
          <p:cNvSpPr txBox="1"/>
          <p:nvPr/>
        </p:nvSpPr>
        <p:spPr>
          <a:xfrm>
            <a:off x="3859305" y="1647178"/>
            <a:ext cx="1586753" cy="261610"/>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Hepatocytes</a:t>
            </a:r>
          </a:p>
        </p:txBody>
      </p:sp>
      <p:sp>
        <p:nvSpPr>
          <p:cNvPr id="21" name="TextBox 20"/>
          <p:cNvSpPr txBox="1"/>
          <p:nvPr/>
        </p:nvSpPr>
        <p:spPr>
          <a:xfrm>
            <a:off x="4040878" y="4368300"/>
            <a:ext cx="1586753" cy="261610"/>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Hepatocytes</a:t>
            </a:r>
          </a:p>
        </p:txBody>
      </p:sp>
      <p:sp>
        <p:nvSpPr>
          <p:cNvPr id="22" name="TextBox 21"/>
          <p:cNvSpPr txBox="1"/>
          <p:nvPr/>
        </p:nvSpPr>
        <p:spPr>
          <a:xfrm>
            <a:off x="163630" y="3907396"/>
            <a:ext cx="1586753" cy="261610"/>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Space of </a:t>
            </a:r>
            <a:r>
              <a:rPr lang="en-GB" sz="1100" dirty="0" err="1">
                <a:solidFill>
                  <a:schemeClr val="bg1"/>
                </a:solidFill>
                <a:latin typeface="Arial" panose="020B0604020202020204" pitchFamily="34" charset="0"/>
                <a:cs typeface="Arial" panose="020B0604020202020204" pitchFamily="34" charset="0"/>
              </a:rPr>
              <a:t>Disse</a:t>
            </a:r>
            <a:endParaRPr lang="en-GB" sz="1100" dirty="0">
              <a:solidFill>
                <a:schemeClr val="bg1"/>
              </a:solidFill>
              <a:latin typeface="Arial" panose="020B0604020202020204" pitchFamily="34" charset="0"/>
              <a:cs typeface="Arial" panose="020B0604020202020204" pitchFamily="34" charset="0"/>
            </a:endParaRPr>
          </a:p>
        </p:txBody>
      </p:sp>
      <p:sp>
        <p:nvSpPr>
          <p:cNvPr id="23" name="TextBox 22"/>
          <p:cNvSpPr txBox="1"/>
          <p:nvPr/>
        </p:nvSpPr>
        <p:spPr>
          <a:xfrm>
            <a:off x="1261090" y="2307672"/>
            <a:ext cx="1586753" cy="261610"/>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Space of </a:t>
            </a:r>
            <a:r>
              <a:rPr lang="en-GB" sz="1100" dirty="0" err="1">
                <a:solidFill>
                  <a:schemeClr val="bg1"/>
                </a:solidFill>
                <a:latin typeface="Arial" panose="020B0604020202020204" pitchFamily="34" charset="0"/>
                <a:cs typeface="Arial" panose="020B0604020202020204" pitchFamily="34" charset="0"/>
              </a:rPr>
              <a:t>Disse</a:t>
            </a:r>
            <a:endParaRPr lang="en-GB" sz="1100" dirty="0">
              <a:solidFill>
                <a:schemeClr val="bg1"/>
              </a:solidFill>
              <a:latin typeface="Arial" panose="020B0604020202020204" pitchFamily="34" charset="0"/>
              <a:cs typeface="Arial" panose="020B0604020202020204" pitchFamily="34" charset="0"/>
            </a:endParaRPr>
          </a:p>
        </p:txBody>
      </p:sp>
      <p:sp>
        <p:nvSpPr>
          <p:cNvPr id="24" name="TextBox 23"/>
          <p:cNvSpPr txBox="1"/>
          <p:nvPr/>
        </p:nvSpPr>
        <p:spPr>
          <a:xfrm>
            <a:off x="1823310" y="3143372"/>
            <a:ext cx="1586753" cy="261610"/>
          </a:xfrm>
          <a:prstGeom prst="rect">
            <a:avLst/>
          </a:prstGeom>
          <a:noFill/>
        </p:spPr>
        <p:txBody>
          <a:bodyPr wrap="square" rtlCol="0">
            <a:spAutoFit/>
          </a:bodyPr>
          <a:lstStyle/>
          <a:p>
            <a:pPr algn="ctr"/>
            <a:r>
              <a:rPr lang="en-GB" sz="1100" dirty="0">
                <a:solidFill>
                  <a:schemeClr val="bg1"/>
                </a:solidFill>
                <a:latin typeface="Arial" panose="020B0604020202020204" pitchFamily="34" charset="0"/>
                <a:cs typeface="Arial" panose="020B0604020202020204" pitchFamily="34" charset="0"/>
              </a:rPr>
              <a:t>Sinusoid</a:t>
            </a:r>
          </a:p>
        </p:txBody>
      </p:sp>
      <p:grpSp>
        <p:nvGrpSpPr>
          <p:cNvPr id="26" name="Group 25"/>
          <p:cNvGrpSpPr/>
          <p:nvPr/>
        </p:nvGrpSpPr>
        <p:grpSpPr>
          <a:xfrm>
            <a:off x="9315215" y="1936285"/>
            <a:ext cx="1825447" cy="369332"/>
            <a:chOff x="1508759" y="4551330"/>
            <a:chExt cx="1825447" cy="369332"/>
          </a:xfrm>
        </p:grpSpPr>
        <p:sp>
          <p:nvSpPr>
            <p:cNvPr id="27" name="TextBox 26">
              <a:hlinkClick r:id="rId4" action="ppaction://hlinkpres?slideindex=4&amp;slidetitle=Haematopoietic stem cell transplantation"/>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n-GB" dirty="0">
                  <a:solidFill>
                    <a:schemeClr val="tx1"/>
                  </a:solidFill>
                </a:rPr>
                <a:t>Module 1 link</a:t>
              </a:r>
            </a:p>
          </p:txBody>
        </p:sp>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231" y="4601388"/>
              <a:ext cx="251460" cy="251460"/>
            </a:xfrm>
            <a:prstGeom prst="rect">
              <a:avLst/>
            </a:prstGeom>
            <a:noFill/>
            <a:ln>
              <a:noFill/>
            </a:ln>
          </p:spPr>
        </p:pic>
      </p:grpSp>
      <p:pic>
        <p:nvPicPr>
          <p:cNvPr id="31" name="Picture 30"/>
          <p:cNvPicPr>
            <a:picLocks noChangeAspect="1"/>
          </p:cNvPicPr>
          <p:nvPr/>
        </p:nvPicPr>
        <p:blipFill>
          <a:blip r:embed="rId6">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618018" y="5121820"/>
            <a:ext cx="363676" cy="448251"/>
          </a:xfrm>
          <a:prstGeom prst="rect">
            <a:avLst/>
          </a:prstGeom>
        </p:spPr>
      </p:pic>
    </p:spTree>
    <p:extLst>
      <p:ext uri="{BB962C8B-B14F-4D97-AF65-F5344CB8AC3E}">
        <p14:creationId xmlns:p14="http://schemas.microsoft.com/office/powerpoint/2010/main" val="36989094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2800" dirty="0"/>
              <a:t>2. Activation of sinusoidal endothelial cells can trigger multiple pathways, resulting in inflammation and narrowing</a:t>
            </a:r>
            <a:br>
              <a:rPr lang="en-GB" sz="2800" dirty="0"/>
            </a:br>
            <a:r>
              <a:rPr lang="en-GB" sz="2800" dirty="0"/>
              <a:t>of the sinusoids</a:t>
            </a:r>
          </a:p>
        </p:txBody>
      </p:sp>
      <p:sp>
        <p:nvSpPr>
          <p:cNvPr id="3" name="Content Placeholder 2"/>
          <p:cNvSpPr>
            <a:spLocks noGrp="1"/>
          </p:cNvSpPr>
          <p:nvPr>
            <p:ph sz="half" idx="1"/>
          </p:nvPr>
        </p:nvSpPr>
        <p:spPr/>
        <p:txBody>
          <a:bodyPr>
            <a:normAutofit/>
          </a:bodyPr>
          <a:lstStyle/>
          <a:p>
            <a:pPr marL="0" indent="0">
              <a:buNone/>
            </a:pPr>
            <a:endParaRPr lang="en-GB" sz="2000" dirty="0"/>
          </a:p>
          <a:p>
            <a:endParaRPr lang="en-GB" sz="2000" dirty="0"/>
          </a:p>
        </p:txBody>
      </p:sp>
      <p:sp>
        <p:nvSpPr>
          <p:cNvPr id="9" name="Content Placeholder 8"/>
          <p:cNvSpPr>
            <a:spLocks noGrp="1"/>
          </p:cNvSpPr>
          <p:nvPr>
            <p:ph sz="half" idx="2"/>
          </p:nvPr>
        </p:nvSpPr>
        <p:spPr/>
        <p:txBody>
          <a:bodyPr>
            <a:normAutofit fontScale="85000" lnSpcReduction="10000"/>
          </a:bodyPr>
          <a:lstStyle/>
          <a:p>
            <a:pPr>
              <a:lnSpc>
                <a:spcPct val="120000"/>
              </a:lnSpc>
              <a:spcBef>
                <a:spcPts val="0"/>
              </a:spcBef>
            </a:pPr>
            <a:r>
              <a:rPr lang="en-GB" dirty="0"/>
              <a:t>The cell damage leads to the increased release of inflammatory chemicals</a:t>
            </a:r>
          </a:p>
          <a:p>
            <a:pPr>
              <a:lnSpc>
                <a:spcPct val="120000"/>
              </a:lnSpc>
              <a:spcBef>
                <a:spcPts val="0"/>
              </a:spcBef>
            </a:pPr>
            <a:r>
              <a:rPr lang="en-GB" dirty="0"/>
              <a:t>These trigger inflammatory pathways that further damage the SECs</a:t>
            </a:r>
          </a:p>
          <a:p>
            <a:pPr>
              <a:lnSpc>
                <a:spcPct val="120000"/>
              </a:lnSpc>
              <a:spcBef>
                <a:spcPts val="0"/>
              </a:spcBef>
            </a:pPr>
            <a:r>
              <a:rPr lang="en-GB" dirty="0"/>
              <a:t>Activated SECs also release </a:t>
            </a:r>
            <a:r>
              <a:rPr lang="en-GB" dirty="0" err="1"/>
              <a:t>heparanase</a:t>
            </a:r>
            <a:r>
              <a:rPr lang="en-GB" dirty="0"/>
              <a:t>, which breaks down the extracellular matrix (which usually holds together cells to form the endothelium), resulting in the loss of cytoskeletal structure</a:t>
            </a:r>
          </a:p>
          <a:p>
            <a:pPr>
              <a:lnSpc>
                <a:spcPct val="120000"/>
              </a:lnSpc>
              <a:spcBef>
                <a:spcPts val="0"/>
              </a:spcBef>
            </a:pPr>
            <a:r>
              <a:rPr lang="en-GB" dirty="0"/>
              <a:t>As a result, SECs group together and gaps start to form in the endothelial lining</a:t>
            </a:r>
          </a:p>
          <a:p>
            <a:pPr>
              <a:lnSpc>
                <a:spcPct val="120000"/>
              </a:lnSpc>
              <a:spcBef>
                <a:spcPts val="0"/>
              </a:spcBef>
            </a:pPr>
            <a:r>
              <a:rPr lang="en-GB" dirty="0"/>
              <a:t>Red blood cells and other cell debris leak into the Space of </a:t>
            </a:r>
            <a:r>
              <a:rPr lang="en-GB" dirty="0" err="1"/>
              <a:t>Disse</a:t>
            </a:r>
            <a:r>
              <a:rPr lang="en-GB" dirty="0"/>
              <a:t>, the space located between the endothelium and the hepatocyte, leading to narrowing of the sinusoids</a:t>
            </a:r>
          </a:p>
          <a:p>
            <a:pPr>
              <a:lnSpc>
                <a:spcPct val="120000"/>
              </a:lnSpc>
              <a:spcBef>
                <a:spcPts val="0"/>
              </a:spcBef>
            </a:pPr>
            <a:r>
              <a:rPr lang="en-GB" dirty="0"/>
              <a:t>SECs can break off and travel into the bloodstream, resulting in a blockage of the sinusoid </a:t>
            </a:r>
          </a:p>
        </p:txBody>
      </p:sp>
      <p:sp>
        <p:nvSpPr>
          <p:cNvPr id="18" name="Text Placeholder 17"/>
          <p:cNvSpPr>
            <a:spLocks noGrp="1"/>
          </p:cNvSpPr>
          <p:nvPr>
            <p:ph type="body" sz="quarter" idx="10"/>
          </p:nvPr>
        </p:nvSpPr>
        <p:spPr/>
        <p:txBody>
          <a:bodyPr/>
          <a:lstStyle/>
          <a:p>
            <a:r>
              <a:rPr lang="en-GB" dirty="0"/>
              <a:t>Richardson PG et al. </a:t>
            </a:r>
            <a:r>
              <a:rPr lang="en-GB" i="1" dirty="0"/>
              <a:t>Expert </a:t>
            </a:r>
            <a:r>
              <a:rPr lang="en-GB" i="1" dirty="0" err="1"/>
              <a:t>Opin</a:t>
            </a:r>
            <a:r>
              <a:rPr lang="en-GB" i="1" dirty="0"/>
              <a:t> Drug </a:t>
            </a:r>
            <a:r>
              <a:rPr lang="en-GB" i="1" dirty="0" err="1"/>
              <a:t>Saf</a:t>
            </a:r>
            <a:r>
              <a:rPr lang="en-GB" i="1" dirty="0"/>
              <a:t> </a:t>
            </a:r>
            <a:r>
              <a:rPr lang="en-GB" dirty="0"/>
              <a:t>2013;12:123–36</a:t>
            </a:r>
          </a:p>
        </p:txBody>
      </p:sp>
      <p:sp>
        <p:nvSpPr>
          <p:cNvPr id="21" name="Text Placeholder 20"/>
          <p:cNvSpPr>
            <a:spLocks noGrp="1"/>
          </p:cNvSpPr>
          <p:nvPr>
            <p:ph type="body" sz="quarter" idx="11"/>
          </p:nvPr>
        </p:nvSpPr>
        <p:spPr/>
        <p:txBody>
          <a:bodyPr/>
          <a:lstStyle/>
          <a:p>
            <a:r>
              <a:rPr lang="en-GB" dirty="0"/>
              <a:t>SEC, sinusoidal endothelial cell</a:t>
            </a:r>
          </a:p>
        </p:txBody>
      </p:sp>
      <p:grpSp>
        <p:nvGrpSpPr>
          <p:cNvPr id="5" name="Group 4"/>
          <p:cNvGrpSpPr/>
          <p:nvPr/>
        </p:nvGrpSpPr>
        <p:grpSpPr>
          <a:xfrm>
            <a:off x="236429" y="4716875"/>
            <a:ext cx="5909033" cy="839159"/>
            <a:chOff x="491928" y="4977358"/>
            <a:chExt cx="5909033" cy="839159"/>
          </a:xfrm>
        </p:grpSpPr>
        <p:sp>
          <p:nvSpPr>
            <p:cNvPr id="6" name="Rectangle 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491928" y="4977358"/>
              <a:ext cx="5909033" cy="839159"/>
              <a:chOff x="1307706" y="4970641"/>
              <a:chExt cx="5909033" cy="839159"/>
            </a:xfrm>
          </p:grpSpPr>
          <p:sp>
            <p:nvSpPr>
              <p:cNvPr id="10" name="TextBox 9"/>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12"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Sinusoidal endothelial cells</a:t>
                </a:r>
              </a:p>
            </p:txBody>
          </p:sp>
          <p:pic>
            <p:nvPicPr>
              <p:cNvPr id="16" name="Picture 1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pic>
        <p:nvPicPr>
          <p:cNvPr id="20" name="Picture 2" descr="\\health-fp-08\company\LiveProjects\Liveprojects\Gentium\Defibrotide\200100477 - 3D video\3D image\From Olaf\Image3\Image2 - cropp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427" y="1419121"/>
            <a:ext cx="5909035" cy="3347394"/>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236428" y="4752637"/>
            <a:ext cx="5901719" cy="369332"/>
          </a:xfrm>
          <a:prstGeom prst="rect">
            <a:avLst/>
          </a:prstGeom>
          <a:solidFill>
            <a:schemeClr val="tx2"/>
          </a:solidFill>
          <a:ln>
            <a:noFill/>
          </a:ln>
        </p:spPr>
        <p:txBody>
          <a:bodyPr wrap="square" rtlCol="0">
            <a:spAutoFit/>
          </a:bodyPr>
          <a:lstStyle/>
          <a:p>
            <a:endParaRPr lang="en-GB" dirty="0"/>
          </a:p>
        </p:txBody>
      </p:sp>
      <p:sp>
        <p:nvSpPr>
          <p:cNvPr id="30" name="Rectangle 29"/>
          <p:cNvSpPr/>
          <p:nvPr/>
        </p:nvSpPr>
        <p:spPr>
          <a:xfrm>
            <a:off x="418252" y="4782644"/>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p:cNvSpPr/>
          <p:nvPr/>
        </p:nvSpPr>
        <p:spPr>
          <a:xfrm>
            <a:off x="3318063" y="4794010"/>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9612"/>
            <a:ext cx="242143" cy="298455"/>
          </a:xfrm>
          <a:prstGeom prst="rect">
            <a:avLst/>
          </a:prstGeom>
        </p:spPr>
      </p:pic>
      <p:sp>
        <p:nvSpPr>
          <p:cNvPr id="33" name="TextBox 32"/>
          <p:cNvSpPr txBox="1"/>
          <p:nvPr/>
        </p:nvSpPr>
        <p:spPr>
          <a:xfrm>
            <a:off x="5337520" y="4809525"/>
            <a:ext cx="657903" cy="2308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Platelets</a:t>
            </a:r>
          </a:p>
        </p:txBody>
      </p:sp>
      <p:grpSp>
        <p:nvGrpSpPr>
          <p:cNvPr id="35" name="Group 34"/>
          <p:cNvGrpSpPr/>
          <p:nvPr/>
        </p:nvGrpSpPr>
        <p:grpSpPr>
          <a:xfrm>
            <a:off x="236429" y="4794010"/>
            <a:ext cx="5909033" cy="839159"/>
            <a:chOff x="491928" y="4977358"/>
            <a:chExt cx="5909033" cy="839159"/>
          </a:xfrm>
        </p:grpSpPr>
        <p:sp>
          <p:nvSpPr>
            <p:cNvPr id="36" name="Rectangle 35"/>
            <p:cNvSpPr/>
            <p:nvPr/>
          </p:nvSpPr>
          <p:spPr>
            <a:xfrm>
              <a:off x="5018704" y="5173352"/>
              <a:ext cx="1382257"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37" name="Group 36"/>
            <p:cNvGrpSpPr/>
            <p:nvPr/>
          </p:nvGrpSpPr>
          <p:grpSpPr>
            <a:xfrm>
              <a:off x="491928" y="4977358"/>
              <a:ext cx="5909033" cy="839159"/>
              <a:chOff x="1307706" y="4970641"/>
              <a:chExt cx="5909033" cy="839159"/>
            </a:xfrm>
          </p:grpSpPr>
          <p:sp>
            <p:nvSpPr>
              <p:cNvPr id="39" name="TextBox 38"/>
              <p:cNvSpPr txBox="1"/>
              <p:nvPr/>
            </p:nvSpPr>
            <p:spPr>
              <a:xfrm>
                <a:off x="1307706" y="4985710"/>
                <a:ext cx="5909033"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40"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03652"/>
                <a:ext cx="3499411" cy="798490"/>
              </a:xfrm>
              <a:prstGeom prst="rect">
                <a:avLst/>
              </a:prstGeom>
              <a:solidFill>
                <a:schemeClr val="tx2"/>
              </a:solidFill>
              <a:extLst/>
            </p:spPr>
          </p:pic>
          <p:sp>
            <p:nvSpPr>
              <p:cNvPr id="41" name="TextBox 40"/>
              <p:cNvSpPr txBox="1"/>
              <p:nvPr/>
            </p:nvSpPr>
            <p:spPr>
              <a:xfrm>
                <a:off x="2354223" y="5039891"/>
                <a:ext cx="972108"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Red blood cells</a:t>
                </a:r>
              </a:p>
            </p:txBody>
          </p:sp>
          <p:sp>
            <p:nvSpPr>
              <p:cNvPr id="42" name="TextBox 41"/>
              <p:cNvSpPr txBox="1"/>
              <p:nvPr/>
            </p:nvSpPr>
            <p:spPr>
              <a:xfrm>
                <a:off x="3290327" y="5039891"/>
                <a:ext cx="1080120"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Toxic metabolites</a:t>
                </a:r>
              </a:p>
            </p:txBody>
          </p:sp>
          <p:sp>
            <p:nvSpPr>
              <p:cNvPr id="43" name="TextBox 42"/>
              <p:cNvSpPr txBox="1"/>
              <p:nvPr/>
            </p:nvSpPr>
            <p:spPr>
              <a:xfrm>
                <a:off x="4392680" y="4970641"/>
                <a:ext cx="1165899"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Sinusoidal endothelial cells</a:t>
                </a:r>
              </a:p>
            </p:txBody>
          </p:sp>
          <p:pic>
            <p:nvPicPr>
              <p:cNvPr id="44" name="Picture 43"/>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45" name="TextBox 44"/>
              <p:cNvSpPr txBox="1"/>
              <p:nvPr/>
            </p:nvSpPr>
            <p:spPr>
              <a:xfrm>
                <a:off x="5558579" y="5039891"/>
                <a:ext cx="693906"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Platelets</a:t>
                </a:r>
              </a:p>
            </p:txBody>
          </p:sp>
        </p:grpSp>
        <p:sp>
          <p:nvSpPr>
            <p:cNvPr id="38" name="Rectangle 3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46" name="TextBox 45"/>
          <p:cNvSpPr txBox="1"/>
          <p:nvPr/>
        </p:nvSpPr>
        <p:spPr>
          <a:xfrm>
            <a:off x="236428" y="4829772"/>
            <a:ext cx="5901719" cy="369332"/>
          </a:xfrm>
          <a:prstGeom prst="rect">
            <a:avLst/>
          </a:prstGeom>
          <a:solidFill>
            <a:schemeClr val="tx2"/>
          </a:solidFill>
          <a:ln>
            <a:noFill/>
          </a:ln>
        </p:spPr>
        <p:txBody>
          <a:bodyPr wrap="square" rtlCol="0">
            <a:spAutoFit/>
          </a:bodyPr>
          <a:lstStyle/>
          <a:p>
            <a:endParaRPr lang="en-GB" dirty="0"/>
          </a:p>
        </p:txBody>
      </p:sp>
      <p:sp>
        <p:nvSpPr>
          <p:cNvPr id="47" name="TextBox 46"/>
          <p:cNvSpPr txBox="1"/>
          <p:nvPr/>
        </p:nvSpPr>
        <p:spPr>
          <a:xfrm>
            <a:off x="1375717" y="4894004"/>
            <a:ext cx="718211" cy="230832"/>
          </a:xfrm>
          <a:prstGeom prst="rect">
            <a:avLst/>
          </a:prstGeom>
          <a:solidFill>
            <a:schemeClr val="tx2"/>
          </a:solidFill>
        </p:spPr>
        <p:txBody>
          <a:bodyPr wrap="square" rtlCol="0">
            <a:spAutoFit/>
          </a:bodyPr>
          <a:lstStyle/>
          <a:p>
            <a:r>
              <a:rPr lang="en-GB" sz="900" dirty="0">
                <a:solidFill>
                  <a:schemeClr val="bg1"/>
                </a:solidFill>
                <a:latin typeface="Arial" pitchFamily="34" charset="0"/>
                <a:cs typeface="Arial" pitchFamily="34" charset="0"/>
              </a:rPr>
              <a:t>Cytokines</a:t>
            </a:r>
          </a:p>
        </p:txBody>
      </p:sp>
      <p:sp>
        <p:nvSpPr>
          <p:cNvPr id="48" name="Rectangle 47"/>
          <p:cNvSpPr/>
          <p:nvPr/>
        </p:nvSpPr>
        <p:spPr>
          <a:xfrm>
            <a:off x="418252" y="4859779"/>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3318063" y="4871145"/>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p:cNvSpPr txBox="1"/>
          <p:nvPr/>
        </p:nvSpPr>
        <p:spPr>
          <a:xfrm>
            <a:off x="4746489" y="4909759"/>
            <a:ext cx="657903" cy="2308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Platelets</a:t>
            </a:r>
          </a:p>
        </p:txBody>
      </p:sp>
      <p:pic>
        <p:nvPicPr>
          <p:cNvPr id="51" name="Picture 50"/>
          <p:cNvPicPr>
            <a:picLocks noChangeAspect="1"/>
          </p:cNvPicPr>
          <p:nvPr/>
        </p:nvPicPr>
        <p:blipFill rotWithShape="1">
          <a:blip r:embed="rId5">
            <a:extLst>
              <a:ext uri="{BEBA8EAE-BF5A-486C-A8C5-ECC9F3942E4B}">
                <a14:imgProps xmlns:a14="http://schemas.microsoft.com/office/drawing/2010/main">
                  <a14:imgLayer r:embed="rId6">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499190" y="5157482"/>
            <a:ext cx="419563" cy="451219"/>
          </a:xfrm>
          <a:prstGeom prst="ellipse">
            <a:avLst/>
          </a:prstGeom>
        </p:spPr>
      </p:pic>
      <p:sp>
        <p:nvSpPr>
          <p:cNvPr id="52" name="TextBox 51"/>
          <p:cNvSpPr txBox="1"/>
          <p:nvPr/>
        </p:nvSpPr>
        <p:spPr>
          <a:xfrm>
            <a:off x="5334658" y="4840509"/>
            <a:ext cx="803489"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White </a:t>
            </a:r>
            <a:br>
              <a:rPr lang="en-GB" sz="900" dirty="0">
                <a:solidFill>
                  <a:schemeClr val="bg1"/>
                </a:solidFill>
                <a:latin typeface="Arial" pitchFamily="34" charset="0"/>
                <a:cs typeface="Arial" pitchFamily="34" charset="0"/>
              </a:rPr>
            </a:br>
            <a:r>
              <a:rPr lang="en-GB" sz="900" dirty="0">
                <a:solidFill>
                  <a:schemeClr val="bg1"/>
                </a:solidFill>
                <a:latin typeface="Arial" pitchFamily="34" charset="0"/>
                <a:cs typeface="Arial" pitchFamily="34" charset="0"/>
              </a:rPr>
              <a:t>blood cells</a:t>
            </a:r>
          </a:p>
        </p:txBody>
      </p:sp>
      <p:grpSp>
        <p:nvGrpSpPr>
          <p:cNvPr id="53" name="Group 52"/>
          <p:cNvGrpSpPr/>
          <p:nvPr/>
        </p:nvGrpSpPr>
        <p:grpSpPr>
          <a:xfrm>
            <a:off x="243757" y="4853862"/>
            <a:ext cx="4556099" cy="771840"/>
            <a:chOff x="287624" y="5789513"/>
            <a:chExt cx="4646401" cy="771840"/>
          </a:xfrm>
        </p:grpSpPr>
        <p:pic>
          <p:nvPicPr>
            <p:cNvPr id="54" name="Picture 3" descr="\\health-fp-08\company\LiveProjects\Liveprojects\Gentium\Defibrotide\200100477 - 3D video\3D image\From Olaf\Image3\Image2 - legen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7624" y="5792220"/>
              <a:ext cx="4646401" cy="769133"/>
            </a:xfrm>
            <a:prstGeom prst="rect">
              <a:avLst/>
            </a:prstGeom>
            <a:solidFill>
              <a:schemeClr val="tx1"/>
            </a:solidFill>
            <a:extLst/>
          </p:spPr>
        </p:pic>
        <p:sp>
          <p:nvSpPr>
            <p:cNvPr id="55" name="Rectangle 54"/>
            <p:cNvSpPr/>
            <p:nvPr/>
          </p:nvSpPr>
          <p:spPr>
            <a:xfrm>
              <a:off x="287624" y="5789513"/>
              <a:ext cx="4622391" cy="197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6" name="TextBox 55"/>
          <p:cNvSpPr txBox="1"/>
          <p:nvPr/>
        </p:nvSpPr>
        <p:spPr>
          <a:xfrm>
            <a:off x="240194" y="4840509"/>
            <a:ext cx="783302"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Red </a:t>
            </a:r>
            <a:br>
              <a:rPr lang="en-GB" sz="900" dirty="0">
                <a:solidFill>
                  <a:schemeClr val="bg1"/>
                </a:solidFill>
                <a:latin typeface="Arial" pitchFamily="34" charset="0"/>
                <a:cs typeface="Arial" pitchFamily="34" charset="0"/>
              </a:rPr>
            </a:br>
            <a:r>
              <a:rPr lang="en-GB" sz="900" dirty="0">
                <a:solidFill>
                  <a:schemeClr val="bg1"/>
                </a:solidFill>
                <a:latin typeface="Arial" pitchFamily="34" charset="0"/>
                <a:cs typeface="Arial" pitchFamily="34" charset="0"/>
              </a:rPr>
              <a:t>blood cells</a:t>
            </a:r>
          </a:p>
        </p:txBody>
      </p:sp>
      <p:sp>
        <p:nvSpPr>
          <p:cNvPr id="57" name="TextBox 56"/>
          <p:cNvSpPr txBox="1"/>
          <p:nvPr/>
        </p:nvSpPr>
        <p:spPr>
          <a:xfrm>
            <a:off x="1116941" y="4909759"/>
            <a:ext cx="718211" cy="2308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Cytokines</a:t>
            </a:r>
          </a:p>
        </p:txBody>
      </p:sp>
      <p:sp>
        <p:nvSpPr>
          <p:cNvPr id="58" name="TextBox 57"/>
          <p:cNvSpPr txBox="1"/>
          <p:nvPr/>
        </p:nvSpPr>
        <p:spPr>
          <a:xfrm>
            <a:off x="1928541" y="4840509"/>
            <a:ext cx="1050044"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Sinusoidal endothelial cells</a:t>
            </a:r>
          </a:p>
        </p:txBody>
      </p:sp>
      <p:sp>
        <p:nvSpPr>
          <p:cNvPr id="59" name="TextBox 58"/>
          <p:cNvSpPr txBox="1"/>
          <p:nvPr/>
        </p:nvSpPr>
        <p:spPr>
          <a:xfrm>
            <a:off x="3069573" y="4909759"/>
            <a:ext cx="832637" cy="230832"/>
          </a:xfrm>
          <a:prstGeom prst="rect">
            <a:avLst/>
          </a:prstGeom>
          <a:solidFill>
            <a:schemeClr val="tx2"/>
          </a:solidFill>
        </p:spPr>
        <p:txBody>
          <a:bodyPr wrap="square" rtlCol="0">
            <a:spAutoFit/>
          </a:bodyPr>
          <a:lstStyle/>
          <a:p>
            <a:pPr algn="ctr"/>
            <a:r>
              <a:rPr lang="en-GB" sz="900" dirty="0" err="1">
                <a:solidFill>
                  <a:schemeClr val="bg1"/>
                </a:solidFill>
                <a:latin typeface="Arial" pitchFamily="34" charset="0"/>
                <a:cs typeface="Arial" pitchFamily="34" charset="0"/>
              </a:rPr>
              <a:t>Heparanase</a:t>
            </a:r>
            <a:endParaRPr lang="en-GB" sz="900" dirty="0">
              <a:solidFill>
                <a:schemeClr val="bg1"/>
              </a:solidFill>
              <a:latin typeface="Arial" pitchFamily="34" charset="0"/>
              <a:cs typeface="Arial" pitchFamily="34" charset="0"/>
            </a:endParaRPr>
          </a:p>
        </p:txBody>
      </p:sp>
      <p:sp>
        <p:nvSpPr>
          <p:cNvPr id="60" name="TextBox 59"/>
          <p:cNvSpPr txBox="1"/>
          <p:nvPr/>
        </p:nvSpPr>
        <p:spPr>
          <a:xfrm>
            <a:off x="3973141" y="4840509"/>
            <a:ext cx="759183" cy="369332"/>
          </a:xfrm>
          <a:prstGeom prst="rect">
            <a:avLst/>
          </a:prstGeom>
          <a:solidFill>
            <a:schemeClr val="tx2"/>
          </a:solidFill>
        </p:spPr>
        <p:txBody>
          <a:bodyPr wrap="square" rtlCol="0">
            <a:spAutoFit/>
          </a:bodyPr>
          <a:lstStyle/>
          <a:p>
            <a:pPr algn="ctr"/>
            <a:r>
              <a:rPr lang="en-GB" sz="900" dirty="0">
                <a:solidFill>
                  <a:schemeClr val="bg1"/>
                </a:solidFill>
                <a:latin typeface="Arial" pitchFamily="34" charset="0"/>
                <a:cs typeface="Arial" pitchFamily="34" charset="0"/>
              </a:rPr>
              <a:t>Adhesion molecules</a:t>
            </a:r>
          </a:p>
        </p:txBody>
      </p:sp>
      <p:sp>
        <p:nvSpPr>
          <p:cNvPr id="61" name="Rectangle 60"/>
          <p:cNvSpPr/>
          <p:nvPr/>
        </p:nvSpPr>
        <p:spPr>
          <a:xfrm>
            <a:off x="4767145" y="5159379"/>
            <a:ext cx="280908" cy="4857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3"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4873112" y="5128555"/>
            <a:ext cx="330077" cy="406839"/>
          </a:xfrm>
          <a:prstGeom prst="rect">
            <a:avLst/>
          </a:prstGeom>
        </p:spPr>
      </p:pic>
    </p:spTree>
    <p:extLst>
      <p:ext uri="{BB962C8B-B14F-4D97-AF65-F5344CB8AC3E}">
        <p14:creationId xmlns:p14="http://schemas.microsoft.com/office/powerpoint/2010/main" val="2935838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236428" y="5519451"/>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3200" dirty="0"/>
              <a:t>3. VOD is characterised by increased clot formation and reduced clot breakdown</a:t>
            </a:r>
          </a:p>
        </p:txBody>
      </p:sp>
      <p:sp>
        <p:nvSpPr>
          <p:cNvPr id="9" name="Content Placeholder 8"/>
          <p:cNvSpPr>
            <a:spLocks noGrp="1"/>
          </p:cNvSpPr>
          <p:nvPr>
            <p:ph sz="half" idx="2"/>
          </p:nvPr>
        </p:nvSpPr>
        <p:spPr/>
        <p:txBody>
          <a:bodyPr/>
          <a:lstStyle/>
          <a:p>
            <a:r>
              <a:rPr lang="en-GB" dirty="0"/>
              <a:t>In addition, an increase in the expression of tissue factor (TF) and plasminogen activator inhibitor-1 (PAI-1) causes an increase in clot formation and a decrease in the breakdown of clots</a:t>
            </a:r>
          </a:p>
          <a:p>
            <a:r>
              <a:rPr lang="en-GB" dirty="0"/>
              <a:t>Clots forming at the sites of endothelial damage cause further obstruction of the sinusoid</a:t>
            </a:r>
          </a:p>
          <a:p>
            <a:r>
              <a:rPr lang="en-GB" dirty="0"/>
              <a:t>The narrowing of the sinusoids, </a:t>
            </a:r>
            <a:r>
              <a:rPr lang="en-GB" dirty="0" err="1"/>
              <a:t>embolised</a:t>
            </a:r>
            <a:r>
              <a:rPr lang="en-GB" dirty="0"/>
              <a:t> endothelial cells, and increased clot formation, all lead to the endpoint of VOD, </a:t>
            </a:r>
            <a:r>
              <a:rPr lang="en-GB" dirty="0" smtClean="0"/>
              <a:t/>
            </a:r>
            <a:br>
              <a:rPr lang="en-GB" dirty="0" smtClean="0"/>
            </a:br>
            <a:r>
              <a:rPr lang="en-GB" dirty="0" smtClean="0"/>
              <a:t>i.e</a:t>
            </a:r>
            <a:r>
              <a:rPr lang="en-GB" dirty="0"/>
              <a:t>. obstruction of the sinusoids and ultimately reduced hepatic venous outflow</a:t>
            </a:r>
          </a:p>
          <a:p>
            <a:endParaRPr lang="en-GB" dirty="0"/>
          </a:p>
        </p:txBody>
      </p:sp>
      <p:sp>
        <p:nvSpPr>
          <p:cNvPr id="18" name="Text Placeholder 17"/>
          <p:cNvSpPr>
            <a:spLocks noGrp="1"/>
          </p:cNvSpPr>
          <p:nvPr>
            <p:ph type="body" sz="quarter" idx="10"/>
          </p:nvPr>
        </p:nvSpPr>
        <p:spPr/>
        <p:txBody>
          <a:bodyPr/>
          <a:lstStyle/>
          <a:p>
            <a:r>
              <a:rPr lang="en-GB" dirty="0"/>
              <a:t>Richardson PG et al. </a:t>
            </a:r>
            <a:r>
              <a:rPr lang="en-GB" i="1" dirty="0"/>
              <a:t>Expert </a:t>
            </a:r>
            <a:r>
              <a:rPr lang="en-GB" i="1" dirty="0" err="1"/>
              <a:t>Opin</a:t>
            </a:r>
            <a:r>
              <a:rPr lang="en-GB" i="1" dirty="0"/>
              <a:t> Drug </a:t>
            </a:r>
            <a:r>
              <a:rPr lang="en-GB" i="1" dirty="0" err="1"/>
              <a:t>Saf</a:t>
            </a:r>
            <a:r>
              <a:rPr lang="en-GB" i="1" dirty="0"/>
              <a:t> </a:t>
            </a:r>
            <a:r>
              <a:rPr lang="en-GB" dirty="0"/>
              <a:t>2013;12:123–36</a:t>
            </a:r>
          </a:p>
        </p:txBody>
      </p:sp>
      <p:sp>
        <p:nvSpPr>
          <p:cNvPr id="21" name="Text Placeholder 20"/>
          <p:cNvSpPr>
            <a:spLocks noGrp="1"/>
          </p:cNvSpPr>
          <p:nvPr>
            <p:ph type="body" sz="quarter" idx="11"/>
          </p:nvPr>
        </p:nvSpPr>
        <p:spPr/>
        <p:txBody>
          <a:bodyPr/>
          <a:lstStyle/>
          <a:p>
            <a:r>
              <a:rPr lang="en-GB" dirty="0"/>
              <a:t>VOD, </a:t>
            </a:r>
            <a:r>
              <a:rPr lang="en-GB" dirty="0" err="1"/>
              <a:t>veno</a:t>
            </a:r>
            <a:r>
              <a:rPr lang="en-GB" dirty="0"/>
              <a:t>-occlusive disease</a:t>
            </a:r>
          </a:p>
        </p:txBody>
      </p:sp>
      <p:grpSp>
        <p:nvGrpSpPr>
          <p:cNvPr id="5" name="Group 4"/>
          <p:cNvGrpSpPr/>
          <p:nvPr/>
        </p:nvGrpSpPr>
        <p:grpSpPr>
          <a:xfrm>
            <a:off x="236429" y="4714813"/>
            <a:ext cx="5909033" cy="842518"/>
            <a:chOff x="491928" y="4977358"/>
            <a:chExt cx="5930525" cy="842518"/>
          </a:xfrm>
        </p:grpSpPr>
        <p:sp>
          <p:nvSpPr>
            <p:cNvPr id="6" name="Rectangle 5"/>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7" name="Group 6"/>
            <p:cNvGrpSpPr/>
            <p:nvPr/>
          </p:nvGrpSpPr>
          <p:grpSpPr>
            <a:xfrm>
              <a:off x="1538445" y="4977358"/>
              <a:ext cx="3898262" cy="842518"/>
              <a:chOff x="2354223" y="4970641"/>
              <a:chExt cx="3898262" cy="842518"/>
            </a:xfrm>
          </p:grpSpPr>
          <p:pic>
            <p:nvPicPr>
              <p:cNvPr id="12"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13" name="TextBox 12"/>
              <p:cNvSpPr txBox="1"/>
              <p:nvPr/>
            </p:nvSpPr>
            <p:spPr>
              <a:xfrm>
                <a:off x="2354223" y="5039891"/>
                <a:ext cx="972108"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Red blood cells</a:t>
                </a:r>
              </a:p>
            </p:txBody>
          </p:sp>
          <p:sp>
            <p:nvSpPr>
              <p:cNvPr id="14" name="TextBox 13"/>
              <p:cNvSpPr txBox="1"/>
              <p:nvPr/>
            </p:nvSpPr>
            <p:spPr>
              <a:xfrm>
                <a:off x="3290327" y="5039891"/>
                <a:ext cx="1080120"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Toxic metabolites</a:t>
                </a:r>
              </a:p>
            </p:txBody>
          </p:sp>
          <p:sp>
            <p:nvSpPr>
              <p:cNvPr id="15" name="TextBox 14"/>
              <p:cNvSpPr txBox="1"/>
              <p:nvPr/>
            </p:nvSpPr>
            <p:spPr>
              <a:xfrm>
                <a:off x="4392680" y="4970641"/>
                <a:ext cx="1165899"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Sinusoidal endothelial cells</a:t>
                </a:r>
              </a:p>
            </p:txBody>
          </p:sp>
          <p:pic>
            <p:nvPicPr>
              <p:cNvPr id="16" name="Picture 15"/>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17" name="TextBox 16"/>
              <p:cNvSpPr txBox="1"/>
              <p:nvPr/>
            </p:nvSpPr>
            <p:spPr>
              <a:xfrm>
                <a:off x="5558579" y="5039891"/>
                <a:ext cx="693906"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Platelets</a:t>
                </a:r>
              </a:p>
            </p:txBody>
          </p:sp>
        </p:grpSp>
        <p:sp>
          <p:nvSpPr>
            <p:cNvPr id="8" name="Rectangle 7"/>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22" name="TextBox 21"/>
          <p:cNvSpPr txBox="1"/>
          <p:nvPr/>
        </p:nvSpPr>
        <p:spPr>
          <a:xfrm>
            <a:off x="236428" y="4743580"/>
            <a:ext cx="5901719" cy="369332"/>
          </a:xfrm>
          <a:prstGeom prst="rect">
            <a:avLst/>
          </a:prstGeom>
          <a:solidFill>
            <a:schemeClr val="tx2"/>
          </a:solidFill>
          <a:ln>
            <a:noFill/>
          </a:ln>
        </p:spPr>
        <p:txBody>
          <a:bodyPr wrap="square" rtlCol="0">
            <a:spAutoFit/>
          </a:bodyPr>
          <a:lstStyle/>
          <a:p>
            <a:endParaRPr lang="en-GB" dirty="0">
              <a:solidFill>
                <a:srgbClr val="850C70"/>
              </a:solidFill>
            </a:endParaRPr>
          </a:p>
        </p:txBody>
      </p:sp>
      <p:pic>
        <p:nvPicPr>
          <p:cNvPr id="23" name="Picture 3" descr="\\health-fp-08\company\LiveProjects\Liveprojects\Gentium\Defibrotide\200100477 - 3D video\3D image\From Olaf\Image3\Image2 - legen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8253" y="4773587"/>
            <a:ext cx="4863517" cy="769133"/>
          </a:xfrm>
          <a:prstGeom prst="rect">
            <a:avLst/>
          </a:prstGeom>
          <a:solidFill>
            <a:schemeClr val="tx1"/>
          </a:solidFill>
          <a:extLst/>
        </p:spPr>
      </p:pic>
      <p:sp>
        <p:nvSpPr>
          <p:cNvPr id="24" name="TextBox 23"/>
          <p:cNvSpPr txBox="1"/>
          <p:nvPr/>
        </p:nvSpPr>
        <p:spPr>
          <a:xfrm>
            <a:off x="418252" y="4811984"/>
            <a:ext cx="972108"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Red blood cells</a:t>
            </a:r>
          </a:p>
        </p:txBody>
      </p:sp>
      <p:sp>
        <p:nvSpPr>
          <p:cNvPr id="25" name="TextBox 24"/>
          <p:cNvSpPr txBox="1"/>
          <p:nvPr/>
        </p:nvSpPr>
        <p:spPr>
          <a:xfrm>
            <a:off x="1375717" y="4807812"/>
            <a:ext cx="718211" cy="230832"/>
          </a:xfrm>
          <a:prstGeom prst="rect">
            <a:avLst/>
          </a:prstGeom>
          <a:solidFill>
            <a:schemeClr val="tx2"/>
          </a:solidFill>
        </p:spPr>
        <p:txBody>
          <a:bodyPr wrap="square" rtlCol="0">
            <a:spAutoFit/>
          </a:bodyPr>
          <a:lstStyle/>
          <a:p>
            <a:r>
              <a:rPr lang="en-GB" sz="900" dirty="0">
                <a:solidFill>
                  <a:prstClr val="white"/>
                </a:solidFill>
                <a:latin typeface="Arial" pitchFamily="34" charset="0"/>
                <a:cs typeface="Arial" pitchFamily="34" charset="0"/>
              </a:rPr>
              <a:t>Cytokines</a:t>
            </a:r>
          </a:p>
        </p:txBody>
      </p:sp>
      <p:sp>
        <p:nvSpPr>
          <p:cNvPr id="26" name="TextBox 25"/>
          <p:cNvSpPr txBox="1"/>
          <p:nvPr/>
        </p:nvSpPr>
        <p:spPr>
          <a:xfrm>
            <a:off x="2267062" y="4784929"/>
            <a:ext cx="1165899"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Sinusoidal endothelial cells</a:t>
            </a:r>
          </a:p>
        </p:txBody>
      </p:sp>
      <p:sp>
        <p:nvSpPr>
          <p:cNvPr id="27" name="TextBox 26"/>
          <p:cNvSpPr txBox="1"/>
          <p:nvPr/>
        </p:nvSpPr>
        <p:spPr>
          <a:xfrm>
            <a:off x="1409852" y="4811984"/>
            <a:ext cx="718211"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Cytokines</a:t>
            </a:r>
          </a:p>
        </p:txBody>
      </p:sp>
      <p:sp>
        <p:nvSpPr>
          <p:cNvPr id="28" name="TextBox 27"/>
          <p:cNvSpPr txBox="1"/>
          <p:nvPr/>
        </p:nvSpPr>
        <p:spPr>
          <a:xfrm>
            <a:off x="3426075" y="4800468"/>
            <a:ext cx="1008112" cy="230832"/>
          </a:xfrm>
          <a:prstGeom prst="rect">
            <a:avLst/>
          </a:prstGeom>
          <a:solidFill>
            <a:schemeClr val="tx2"/>
          </a:solidFill>
        </p:spPr>
        <p:txBody>
          <a:bodyPr wrap="square" rtlCol="0">
            <a:spAutoFit/>
          </a:bodyPr>
          <a:lstStyle/>
          <a:p>
            <a:pPr algn="ctr"/>
            <a:r>
              <a:rPr lang="en-GB" sz="900" dirty="0" err="1">
                <a:solidFill>
                  <a:prstClr val="white"/>
                </a:solidFill>
                <a:latin typeface="Arial" pitchFamily="34" charset="0"/>
                <a:cs typeface="Arial" pitchFamily="34" charset="0"/>
              </a:rPr>
              <a:t>Heparanase</a:t>
            </a:r>
            <a:endParaRPr lang="en-GB" sz="900" dirty="0">
              <a:solidFill>
                <a:prstClr val="white"/>
              </a:solidFill>
              <a:latin typeface="Arial" pitchFamily="34" charset="0"/>
              <a:cs typeface="Arial" pitchFamily="34" charset="0"/>
            </a:endParaRPr>
          </a:p>
        </p:txBody>
      </p:sp>
      <p:sp>
        <p:nvSpPr>
          <p:cNvPr id="29" name="TextBox 28"/>
          <p:cNvSpPr txBox="1"/>
          <p:nvPr/>
        </p:nvSpPr>
        <p:spPr>
          <a:xfrm>
            <a:off x="4455547" y="4785956"/>
            <a:ext cx="826223"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Adhesion molecules</a:t>
            </a:r>
          </a:p>
        </p:txBody>
      </p:sp>
      <p:sp>
        <p:nvSpPr>
          <p:cNvPr id="30" name="Rectangle 29"/>
          <p:cNvSpPr/>
          <p:nvPr/>
        </p:nvSpPr>
        <p:spPr>
          <a:xfrm>
            <a:off x="418252" y="4773587"/>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a:off x="3318063" y="4784953"/>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2" name="Picture 3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509395" y="5070555"/>
            <a:ext cx="242143" cy="298455"/>
          </a:xfrm>
          <a:prstGeom prst="rect">
            <a:avLst/>
          </a:prstGeom>
        </p:spPr>
      </p:pic>
      <p:sp>
        <p:nvSpPr>
          <p:cNvPr id="33" name="TextBox 32"/>
          <p:cNvSpPr txBox="1"/>
          <p:nvPr/>
        </p:nvSpPr>
        <p:spPr>
          <a:xfrm>
            <a:off x="5337520" y="4800468"/>
            <a:ext cx="657903"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Platelets</a:t>
            </a:r>
          </a:p>
        </p:txBody>
      </p:sp>
      <p:pic>
        <p:nvPicPr>
          <p:cNvPr id="34" name="Picture 2" descr="\\health-fp-08\company\LiveProjects\Liveprojects\Gentium\Defibrotide\200100477 - 3D video\3D image\From Olaf\Image3\Image3 - cropp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32" y="1423511"/>
            <a:ext cx="5919507" cy="3384000"/>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245483" y="4738942"/>
            <a:ext cx="5899980"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37" name="Rectangle 36"/>
          <p:cNvSpPr/>
          <p:nvPr/>
        </p:nvSpPr>
        <p:spPr>
          <a:xfrm>
            <a:off x="279456" y="4789284"/>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6" name="Picture 45"/>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97424" y="5049628"/>
            <a:ext cx="242433" cy="345581"/>
          </a:xfrm>
          <a:prstGeom prst="rect">
            <a:avLst/>
          </a:prstGeom>
        </p:spPr>
      </p:pic>
      <p:sp>
        <p:nvSpPr>
          <p:cNvPr id="51" name="Rectangle 50"/>
          <p:cNvSpPr/>
          <p:nvPr/>
        </p:nvSpPr>
        <p:spPr>
          <a:xfrm>
            <a:off x="237451" y="5537640"/>
            <a:ext cx="5909034" cy="2203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3" name="Group 52"/>
          <p:cNvGrpSpPr/>
          <p:nvPr/>
        </p:nvGrpSpPr>
        <p:grpSpPr>
          <a:xfrm>
            <a:off x="237452" y="4733002"/>
            <a:ext cx="5909033" cy="842518"/>
            <a:chOff x="491928" y="4977358"/>
            <a:chExt cx="5930525" cy="842518"/>
          </a:xfrm>
        </p:grpSpPr>
        <p:sp>
          <p:nvSpPr>
            <p:cNvPr id="54" name="Rectangle 53"/>
            <p:cNvSpPr/>
            <p:nvPr/>
          </p:nvSpPr>
          <p:spPr>
            <a:xfrm>
              <a:off x="5018703" y="5173352"/>
              <a:ext cx="1403750"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55" name="Group 54"/>
            <p:cNvGrpSpPr/>
            <p:nvPr/>
          </p:nvGrpSpPr>
          <p:grpSpPr>
            <a:xfrm>
              <a:off x="1538445" y="4977358"/>
              <a:ext cx="3898262" cy="842518"/>
              <a:chOff x="2354223" y="4970641"/>
              <a:chExt cx="3898262" cy="842518"/>
            </a:xfrm>
          </p:grpSpPr>
          <p:pic>
            <p:nvPicPr>
              <p:cNvPr id="57" name="Picture 5" descr="\\health-fp-08\company\LiveProjects\Liveprojects\Gentium\Defibrotide\200100477 - 3D video\3D image\From Olaf\Image3\Image1 - legen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7192" y="5014669"/>
                <a:ext cx="3499411" cy="798490"/>
              </a:xfrm>
              <a:prstGeom prst="rect">
                <a:avLst/>
              </a:prstGeom>
              <a:solidFill>
                <a:schemeClr val="tx2"/>
              </a:solidFill>
              <a:extLst/>
            </p:spPr>
          </p:pic>
          <p:sp>
            <p:nvSpPr>
              <p:cNvPr id="58" name="TextBox 57"/>
              <p:cNvSpPr txBox="1"/>
              <p:nvPr/>
            </p:nvSpPr>
            <p:spPr>
              <a:xfrm>
                <a:off x="2354223" y="5039891"/>
                <a:ext cx="972108"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Red blood cells</a:t>
                </a:r>
              </a:p>
            </p:txBody>
          </p:sp>
          <p:sp>
            <p:nvSpPr>
              <p:cNvPr id="59" name="TextBox 58"/>
              <p:cNvSpPr txBox="1"/>
              <p:nvPr/>
            </p:nvSpPr>
            <p:spPr>
              <a:xfrm>
                <a:off x="3290327" y="5039891"/>
                <a:ext cx="1080120"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Toxic metabolites</a:t>
                </a:r>
              </a:p>
            </p:txBody>
          </p:sp>
          <p:sp>
            <p:nvSpPr>
              <p:cNvPr id="60" name="TextBox 59"/>
              <p:cNvSpPr txBox="1"/>
              <p:nvPr/>
            </p:nvSpPr>
            <p:spPr>
              <a:xfrm>
                <a:off x="4392680" y="4970641"/>
                <a:ext cx="1165899"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Sinusoidal endothelial cells</a:t>
                </a:r>
              </a:p>
            </p:txBody>
          </p:sp>
          <p:pic>
            <p:nvPicPr>
              <p:cNvPr id="61" name="Picture 60"/>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5760688" y="5361549"/>
                <a:ext cx="363676" cy="448251"/>
              </a:xfrm>
              <a:prstGeom prst="rect">
                <a:avLst/>
              </a:prstGeom>
            </p:spPr>
          </p:pic>
          <p:sp>
            <p:nvSpPr>
              <p:cNvPr id="62" name="TextBox 61"/>
              <p:cNvSpPr txBox="1"/>
              <p:nvPr/>
            </p:nvSpPr>
            <p:spPr>
              <a:xfrm>
                <a:off x="5558579" y="5039891"/>
                <a:ext cx="693906"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Platelets</a:t>
                </a:r>
              </a:p>
            </p:txBody>
          </p:sp>
        </p:grpSp>
        <p:sp>
          <p:nvSpPr>
            <p:cNvPr id="56" name="Rectangle 55"/>
            <p:cNvSpPr/>
            <p:nvPr/>
          </p:nvSpPr>
          <p:spPr>
            <a:xfrm>
              <a:off x="491928" y="5177093"/>
              <a:ext cx="1114496" cy="6394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sp>
        <p:nvSpPr>
          <p:cNvPr id="63" name="TextBox 62"/>
          <p:cNvSpPr txBox="1"/>
          <p:nvPr/>
        </p:nvSpPr>
        <p:spPr>
          <a:xfrm>
            <a:off x="237451" y="4761769"/>
            <a:ext cx="5901719"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64" name="TextBox 63"/>
          <p:cNvSpPr txBox="1"/>
          <p:nvPr/>
        </p:nvSpPr>
        <p:spPr>
          <a:xfrm>
            <a:off x="419275" y="4830173"/>
            <a:ext cx="972108"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Red blood cells</a:t>
            </a:r>
          </a:p>
        </p:txBody>
      </p:sp>
      <p:sp>
        <p:nvSpPr>
          <p:cNvPr id="65" name="TextBox 64"/>
          <p:cNvSpPr txBox="1"/>
          <p:nvPr/>
        </p:nvSpPr>
        <p:spPr>
          <a:xfrm>
            <a:off x="1376740" y="4826001"/>
            <a:ext cx="718211" cy="230832"/>
          </a:xfrm>
          <a:prstGeom prst="rect">
            <a:avLst/>
          </a:prstGeom>
          <a:solidFill>
            <a:schemeClr val="tx2"/>
          </a:solidFill>
        </p:spPr>
        <p:txBody>
          <a:bodyPr wrap="square" rtlCol="0">
            <a:spAutoFit/>
          </a:bodyPr>
          <a:lstStyle/>
          <a:p>
            <a:r>
              <a:rPr lang="en-GB" sz="900" dirty="0">
                <a:solidFill>
                  <a:prstClr val="white"/>
                </a:solidFill>
                <a:latin typeface="Arial" pitchFamily="34" charset="0"/>
                <a:cs typeface="Arial" pitchFamily="34" charset="0"/>
              </a:rPr>
              <a:t>Cytokines</a:t>
            </a:r>
          </a:p>
        </p:txBody>
      </p:sp>
      <p:sp>
        <p:nvSpPr>
          <p:cNvPr id="66" name="TextBox 65"/>
          <p:cNvSpPr txBox="1"/>
          <p:nvPr/>
        </p:nvSpPr>
        <p:spPr>
          <a:xfrm>
            <a:off x="2268085" y="4803118"/>
            <a:ext cx="1165899"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Sinusoidal endothelial cells</a:t>
            </a:r>
          </a:p>
        </p:txBody>
      </p:sp>
      <p:sp>
        <p:nvSpPr>
          <p:cNvPr id="67" name="TextBox 66"/>
          <p:cNvSpPr txBox="1"/>
          <p:nvPr/>
        </p:nvSpPr>
        <p:spPr>
          <a:xfrm>
            <a:off x="1410875" y="4830173"/>
            <a:ext cx="718211"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Cytokines</a:t>
            </a:r>
          </a:p>
        </p:txBody>
      </p:sp>
      <p:sp>
        <p:nvSpPr>
          <p:cNvPr id="68" name="TextBox 67"/>
          <p:cNvSpPr txBox="1"/>
          <p:nvPr/>
        </p:nvSpPr>
        <p:spPr>
          <a:xfrm>
            <a:off x="3427098" y="4818657"/>
            <a:ext cx="1008112" cy="230832"/>
          </a:xfrm>
          <a:prstGeom prst="rect">
            <a:avLst/>
          </a:prstGeom>
          <a:solidFill>
            <a:schemeClr val="tx2"/>
          </a:solidFill>
        </p:spPr>
        <p:txBody>
          <a:bodyPr wrap="square" rtlCol="0">
            <a:spAutoFit/>
          </a:bodyPr>
          <a:lstStyle/>
          <a:p>
            <a:pPr algn="ctr"/>
            <a:r>
              <a:rPr lang="en-GB" sz="900" dirty="0" err="1">
                <a:solidFill>
                  <a:prstClr val="white"/>
                </a:solidFill>
                <a:latin typeface="Arial" pitchFamily="34" charset="0"/>
                <a:cs typeface="Arial" pitchFamily="34" charset="0"/>
              </a:rPr>
              <a:t>Heparanase</a:t>
            </a:r>
            <a:endParaRPr lang="en-GB" sz="900" dirty="0">
              <a:solidFill>
                <a:prstClr val="white"/>
              </a:solidFill>
              <a:latin typeface="Arial" pitchFamily="34" charset="0"/>
              <a:cs typeface="Arial" pitchFamily="34" charset="0"/>
            </a:endParaRPr>
          </a:p>
        </p:txBody>
      </p:sp>
      <p:sp>
        <p:nvSpPr>
          <p:cNvPr id="69" name="TextBox 68"/>
          <p:cNvSpPr txBox="1"/>
          <p:nvPr/>
        </p:nvSpPr>
        <p:spPr>
          <a:xfrm>
            <a:off x="4456570" y="4804145"/>
            <a:ext cx="826223" cy="3693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Adhesion molecules</a:t>
            </a:r>
          </a:p>
        </p:txBody>
      </p:sp>
      <p:sp>
        <p:nvSpPr>
          <p:cNvPr id="70" name="Rectangle 69"/>
          <p:cNvSpPr/>
          <p:nvPr/>
        </p:nvSpPr>
        <p:spPr>
          <a:xfrm>
            <a:off x="419275" y="4791776"/>
            <a:ext cx="170981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1" name="Rectangle 70"/>
          <p:cNvSpPr/>
          <p:nvPr/>
        </p:nvSpPr>
        <p:spPr>
          <a:xfrm>
            <a:off x="3319086" y="4803142"/>
            <a:ext cx="90010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72" name="TextBox 71"/>
          <p:cNvSpPr txBox="1"/>
          <p:nvPr/>
        </p:nvSpPr>
        <p:spPr>
          <a:xfrm>
            <a:off x="5338543" y="4818657"/>
            <a:ext cx="657903" cy="230832"/>
          </a:xfrm>
          <a:prstGeom prst="rect">
            <a:avLst/>
          </a:prstGeom>
          <a:solidFill>
            <a:schemeClr val="tx2"/>
          </a:solidFill>
        </p:spPr>
        <p:txBody>
          <a:bodyPr wrap="square" rtlCol="0">
            <a:spAutoFit/>
          </a:bodyPr>
          <a:lstStyle/>
          <a:p>
            <a:pPr algn="ctr"/>
            <a:r>
              <a:rPr lang="en-GB" sz="900" dirty="0">
                <a:solidFill>
                  <a:prstClr val="white"/>
                </a:solidFill>
                <a:latin typeface="Arial" pitchFamily="34" charset="0"/>
                <a:cs typeface="Arial" pitchFamily="34" charset="0"/>
              </a:rPr>
              <a:t>Platelets</a:t>
            </a:r>
          </a:p>
        </p:txBody>
      </p:sp>
      <p:sp>
        <p:nvSpPr>
          <p:cNvPr id="73" name="TextBox 72"/>
          <p:cNvSpPr txBox="1"/>
          <p:nvPr/>
        </p:nvSpPr>
        <p:spPr>
          <a:xfrm>
            <a:off x="246506" y="4757131"/>
            <a:ext cx="5899980" cy="369332"/>
          </a:xfrm>
          <a:prstGeom prst="rect">
            <a:avLst/>
          </a:prstGeom>
          <a:solidFill>
            <a:schemeClr val="tx2"/>
          </a:solidFill>
          <a:ln>
            <a:noFill/>
          </a:ln>
        </p:spPr>
        <p:txBody>
          <a:bodyPr wrap="square" rtlCol="0">
            <a:spAutoFit/>
          </a:bodyPr>
          <a:lstStyle/>
          <a:p>
            <a:endParaRPr lang="en-GB" dirty="0">
              <a:solidFill>
                <a:srgbClr val="850C70"/>
              </a:solidFill>
            </a:endParaRPr>
          </a:p>
        </p:txBody>
      </p:sp>
      <p:sp>
        <p:nvSpPr>
          <p:cNvPr id="74" name="TextBox 73"/>
          <p:cNvSpPr txBox="1"/>
          <p:nvPr/>
        </p:nvSpPr>
        <p:spPr>
          <a:xfrm>
            <a:off x="259755" y="4803052"/>
            <a:ext cx="5879415" cy="369332"/>
          </a:xfrm>
          <a:prstGeom prst="rect">
            <a:avLst/>
          </a:prstGeom>
          <a:solidFill>
            <a:schemeClr val="tx2"/>
          </a:solidFill>
          <a:ln>
            <a:solidFill>
              <a:schemeClr val="tx2"/>
            </a:solidFill>
          </a:ln>
        </p:spPr>
        <p:txBody>
          <a:bodyPr wrap="square" rtlCol="0">
            <a:spAutoFit/>
          </a:bodyPr>
          <a:lstStyle/>
          <a:p>
            <a:endParaRPr lang="en-GB" dirty="0"/>
          </a:p>
        </p:txBody>
      </p:sp>
      <p:sp>
        <p:nvSpPr>
          <p:cNvPr id="75" name="Rectangle 74"/>
          <p:cNvSpPr/>
          <p:nvPr/>
        </p:nvSpPr>
        <p:spPr>
          <a:xfrm>
            <a:off x="280479" y="4807473"/>
            <a:ext cx="218470" cy="7619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p:cNvGrpSpPr/>
          <p:nvPr/>
        </p:nvGrpSpPr>
        <p:grpSpPr>
          <a:xfrm>
            <a:off x="259753" y="4898402"/>
            <a:ext cx="4786295" cy="718872"/>
            <a:chOff x="2303748" y="4902491"/>
            <a:chExt cx="5128313" cy="681124"/>
          </a:xfrm>
          <a:solidFill>
            <a:schemeClr val="tx2"/>
          </a:solidFill>
        </p:grpSpPr>
        <p:pic>
          <p:nvPicPr>
            <p:cNvPr id="77" name="Picture 3" descr="\\health-fp-08\company\LiveProjects\Liveprojects\Gentium\Defibrotide\200100477 - 3D video\3D image\From Olaf\Image3\Image3 - legend pt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03748" y="4902492"/>
              <a:ext cx="1887488" cy="681123"/>
            </a:xfrm>
            <a:prstGeom prst="rect">
              <a:avLst/>
            </a:prstGeom>
            <a:grpFill/>
            <a:extLst/>
          </p:spPr>
        </p:pic>
        <p:pic>
          <p:nvPicPr>
            <p:cNvPr id="78" name="Picture 4" descr="\\health-fp-08\company\LiveProjects\Liveprojects\Gentium\Defibrotide\200100477 - 3D video\3D image\From Olaf\Image3\Image3 - legend pt 2.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1236" y="4902491"/>
              <a:ext cx="3240825" cy="681123"/>
            </a:xfrm>
            <a:prstGeom prst="rect">
              <a:avLst/>
            </a:prstGeom>
            <a:grpFill/>
            <a:extLst/>
          </p:spPr>
        </p:pic>
      </p:grpSp>
      <p:sp>
        <p:nvSpPr>
          <p:cNvPr id="79" name="TextBox 78"/>
          <p:cNvSpPr txBox="1"/>
          <p:nvPr/>
        </p:nvSpPr>
        <p:spPr>
          <a:xfrm>
            <a:off x="236032" y="4809866"/>
            <a:ext cx="742920" cy="323165"/>
          </a:xfrm>
          <a:prstGeom prst="rect">
            <a:avLst/>
          </a:prstGeom>
          <a:solidFill>
            <a:schemeClr val="tx2"/>
          </a:solidFill>
        </p:spPr>
        <p:txBody>
          <a:bodyPr wrap="square" rtlCol="0" anchor="ctr">
            <a:spAutoFit/>
          </a:bodyPr>
          <a:lstStyle/>
          <a:p>
            <a:pPr algn="ctr"/>
            <a:r>
              <a:rPr lang="en-GB" sz="750" dirty="0">
                <a:solidFill>
                  <a:schemeClr val="bg1"/>
                </a:solidFill>
                <a:latin typeface="Arial" pitchFamily="34" charset="0"/>
                <a:cs typeface="Arial" pitchFamily="34" charset="0"/>
              </a:rPr>
              <a:t>Red blood cells</a:t>
            </a:r>
          </a:p>
        </p:txBody>
      </p:sp>
      <p:sp>
        <p:nvSpPr>
          <p:cNvPr id="80" name="TextBox 79"/>
          <p:cNvSpPr txBox="1"/>
          <p:nvPr/>
        </p:nvSpPr>
        <p:spPr>
          <a:xfrm>
            <a:off x="831878" y="4867574"/>
            <a:ext cx="632061" cy="207749"/>
          </a:xfrm>
          <a:prstGeom prst="rect">
            <a:avLst/>
          </a:prstGeom>
          <a:solidFill>
            <a:schemeClr val="tx2"/>
          </a:solidFill>
        </p:spPr>
        <p:txBody>
          <a:bodyPr wrap="square" rtlCol="0" anchor="ctr">
            <a:spAutoFit/>
          </a:bodyPr>
          <a:lstStyle/>
          <a:p>
            <a:pPr algn="ctr"/>
            <a:r>
              <a:rPr lang="en-GB" sz="750" dirty="0">
                <a:solidFill>
                  <a:schemeClr val="bg1"/>
                </a:solidFill>
                <a:latin typeface="Arial" pitchFamily="34" charset="0"/>
                <a:cs typeface="Arial" pitchFamily="34" charset="0"/>
              </a:rPr>
              <a:t>Cytokines</a:t>
            </a:r>
          </a:p>
        </p:txBody>
      </p:sp>
      <p:sp>
        <p:nvSpPr>
          <p:cNvPr id="81" name="TextBox 80"/>
          <p:cNvSpPr txBox="1"/>
          <p:nvPr/>
        </p:nvSpPr>
        <p:spPr>
          <a:xfrm>
            <a:off x="1430522" y="4867574"/>
            <a:ext cx="452057" cy="207749"/>
          </a:xfrm>
          <a:prstGeom prst="rect">
            <a:avLst/>
          </a:prstGeom>
          <a:solidFill>
            <a:schemeClr val="tx2"/>
          </a:solidFill>
        </p:spPr>
        <p:txBody>
          <a:bodyPr wrap="square" rtlCol="0" anchor="ctr">
            <a:spAutoFit/>
          </a:bodyPr>
          <a:lstStyle/>
          <a:p>
            <a:pPr algn="ctr"/>
            <a:r>
              <a:rPr lang="en-GB" sz="750" dirty="0">
                <a:solidFill>
                  <a:schemeClr val="bg1"/>
                </a:solidFill>
                <a:latin typeface="Arial" pitchFamily="34" charset="0"/>
                <a:cs typeface="Arial" pitchFamily="34" charset="0"/>
              </a:rPr>
              <a:t>Fibrin</a:t>
            </a:r>
          </a:p>
        </p:txBody>
      </p:sp>
      <p:sp>
        <p:nvSpPr>
          <p:cNvPr id="82" name="TextBox 81"/>
          <p:cNvSpPr txBox="1"/>
          <p:nvPr/>
        </p:nvSpPr>
        <p:spPr>
          <a:xfrm>
            <a:off x="1929874" y="4867574"/>
            <a:ext cx="721175" cy="207749"/>
          </a:xfrm>
          <a:prstGeom prst="rect">
            <a:avLst/>
          </a:prstGeom>
          <a:solidFill>
            <a:schemeClr val="tx2"/>
          </a:solidFill>
        </p:spPr>
        <p:txBody>
          <a:bodyPr wrap="square" rtlCol="0" anchor="ctr">
            <a:spAutoFit/>
          </a:bodyPr>
          <a:lstStyle/>
          <a:p>
            <a:pPr algn="ctr"/>
            <a:r>
              <a:rPr lang="en-GB" sz="750" dirty="0" err="1">
                <a:solidFill>
                  <a:schemeClr val="bg1"/>
                </a:solidFill>
                <a:latin typeface="Arial" pitchFamily="34" charset="0"/>
                <a:cs typeface="Arial" pitchFamily="34" charset="0"/>
              </a:rPr>
              <a:t>Heparanase</a:t>
            </a:r>
            <a:endParaRPr lang="en-GB" sz="750" dirty="0">
              <a:solidFill>
                <a:schemeClr val="bg1"/>
              </a:solidFill>
              <a:latin typeface="Arial" pitchFamily="34" charset="0"/>
              <a:cs typeface="Arial" pitchFamily="34" charset="0"/>
            </a:endParaRPr>
          </a:p>
        </p:txBody>
      </p:sp>
      <p:sp>
        <p:nvSpPr>
          <p:cNvPr id="83" name="TextBox 82"/>
          <p:cNvSpPr txBox="1"/>
          <p:nvPr/>
        </p:nvSpPr>
        <p:spPr>
          <a:xfrm>
            <a:off x="3600193" y="4867574"/>
            <a:ext cx="728800" cy="207749"/>
          </a:xfrm>
          <a:prstGeom prst="rect">
            <a:avLst/>
          </a:prstGeom>
          <a:solidFill>
            <a:schemeClr val="tx2"/>
          </a:solidFill>
        </p:spPr>
        <p:txBody>
          <a:bodyPr wrap="square" rtlCol="0" anchor="ctr">
            <a:spAutoFit/>
          </a:bodyPr>
          <a:lstStyle/>
          <a:p>
            <a:pPr algn="ctr"/>
            <a:r>
              <a:rPr lang="en-GB" sz="750" dirty="0">
                <a:solidFill>
                  <a:schemeClr val="bg1"/>
                </a:solidFill>
                <a:latin typeface="Arial" pitchFamily="34" charset="0"/>
                <a:cs typeface="Arial" pitchFamily="34" charset="0"/>
              </a:rPr>
              <a:t>Tissue factor</a:t>
            </a:r>
          </a:p>
        </p:txBody>
      </p:sp>
      <p:sp>
        <p:nvSpPr>
          <p:cNvPr id="84" name="TextBox 83"/>
          <p:cNvSpPr txBox="1"/>
          <p:nvPr/>
        </p:nvSpPr>
        <p:spPr>
          <a:xfrm>
            <a:off x="4421435" y="4867574"/>
            <a:ext cx="460219" cy="207749"/>
          </a:xfrm>
          <a:prstGeom prst="rect">
            <a:avLst/>
          </a:prstGeom>
          <a:solidFill>
            <a:schemeClr val="tx2"/>
          </a:solidFill>
        </p:spPr>
        <p:txBody>
          <a:bodyPr wrap="square" rtlCol="0" anchor="ctr">
            <a:spAutoFit/>
          </a:bodyPr>
          <a:lstStyle/>
          <a:p>
            <a:pPr algn="ctr"/>
            <a:r>
              <a:rPr lang="en-GB" sz="750" dirty="0">
                <a:solidFill>
                  <a:schemeClr val="bg1"/>
                </a:solidFill>
                <a:latin typeface="Arial" pitchFamily="34" charset="0"/>
                <a:cs typeface="Arial" pitchFamily="34" charset="0"/>
              </a:rPr>
              <a:t>PAI-1</a:t>
            </a:r>
          </a:p>
        </p:txBody>
      </p:sp>
      <p:sp>
        <p:nvSpPr>
          <p:cNvPr id="85" name="TextBox 84"/>
          <p:cNvSpPr txBox="1"/>
          <p:nvPr/>
        </p:nvSpPr>
        <p:spPr>
          <a:xfrm>
            <a:off x="5007247" y="4867574"/>
            <a:ext cx="512804" cy="207749"/>
          </a:xfrm>
          <a:prstGeom prst="rect">
            <a:avLst/>
          </a:prstGeom>
          <a:solidFill>
            <a:schemeClr val="tx2"/>
          </a:solidFill>
        </p:spPr>
        <p:txBody>
          <a:bodyPr wrap="square" lIns="0" rIns="0" rtlCol="0" anchor="ctr">
            <a:spAutoFit/>
          </a:bodyPr>
          <a:lstStyle/>
          <a:p>
            <a:pPr algn="ctr"/>
            <a:r>
              <a:rPr lang="en-GB" sz="750" dirty="0">
                <a:solidFill>
                  <a:schemeClr val="bg1"/>
                </a:solidFill>
                <a:latin typeface="Arial" pitchFamily="34" charset="0"/>
                <a:cs typeface="Arial" pitchFamily="34" charset="0"/>
              </a:rPr>
              <a:t>Platelets</a:t>
            </a:r>
          </a:p>
        </p:txBody>
      </p:sp>
      <p:pic>
        <p:nvPicPr>
          <p:cNvPr id="86" name="Picture 85"/>
          <p:cNvPicPr>
            <a:picLocks noChangeAspect="1"/>
          </p:cNvPicPr>
          <p:nvPr/>
        </p:nvPicPr>
        <p:blipFill>
          <a:blip r:embed="rId3" cstate="print">
            <a:duotone>
              <a:prstClr val="black"/>
              <a:srgbClr val="A3B4FB">
                <a:tint val="45000"/>
                <a:satMod val="400000"/>
              </a:srgbClr>
            </a:duotone>
            <a:extLst>
              <a:ext uri="{28A0092B-C50C-407E-A947-70E740481C1C}">
                <a14:useLocalDpi xmlns:a14="http://schemas.microsoft.com/office/drawing/2010/main" val="0"/>
              </a:ext>
            </a:extLst>
          </a:blip>
          <a:stretch>
            <a:fillRect/>
          </a:stretch>
        </p:blipFill>
        <p:spPr>
          <a:xfrm>
            <a:off x="5098187" y="5079987"/>
            <a:ext cx="327648" cy="467052"/>
          </a:xfrm>
          <a:prstGeom prst="rect">
            <a:avLst/>
          </a:prstGeom>
        </p:spPr>
      </p:pic>
      <p:pic>
        <p:nvPicPr>
          <p:cNvPr id="87" name="Picture 86"/>
          <p:cNvPicPr>
            <a:picLocks noChangeAspect="1"/>
          </p:cNvPicPr>
          <p:nvPr/>
        </p:nvPicPr>
        <p:blipFill rotWithShape="1">
          <a:blip r:embed="rId8">
            <a:extLst>
              <a:ext uri="{BEBA8EAE-BF5A-486C-A8C5-ECC9F3942E4B}">
                <a14:imgProps xmlns:a14="http://schemas.microsoft.com/office/drawing/2010/main">
                  <a14:imgLayer r:embed="rId9">
                    <a14:imgEffect>
                      <a14:backgroundRemoval t="70310" b="82514" l="12590" r="19298">
                        <a14:backgroundMark x1="13622" y1="80328" x2="13622" y2="80328"/>
                        <a14:backgroundMark x1="12797" y1="77231" x2="12797" y2="77231"/>
                        <a14:backgroundMark x1="13003" y1="72313" x2="13003" y2="72313"/>
                        <a14:backgroundMark x1="13725" y1="70856" x2="13725" y2="70856"/>
                        <a14:backgroundMark x1="18060" y1="71403" x2="18060" y2="71403"/>
                        <a14:backgroundMark x1="18885" y1="77960" x2="18885" y2="77960"/>
                        <a14:backgroundMark x1="18473" y1="79964" x2="18473" y2="79964"/>
                        <a14:backgroundMark x1="17441" y1="81239" x2="17441" y2="81239"/>
                      </a14:backgroundRemoval>
                    </a14:imgEffect>
                  </a14:imgLayer>
                </a14:imgProps>
              </a:ext>
            </a:extLst>
          </a:blip>
          <a:srcRect l="11962" t="68912" r="80359" b="16510"/>
          <a:stretch/>
        </p:blipFill>
        <p:spPr>
          <a:xfrm>
            <a:off x="5624063" y="5079919"/>
            <a:ext cx="419563" cy="451219"/>
          </a:xfrm>
          <a:prstGeom prst="ellipse">
            <a:avLst/>
          </a:prstGeom>
        </p:spPr>
      </p:pic>
      <p:sp>
        <p:nvSpPr>
          <p:cNvPr id="88" name="TextBox 87"/>
          <p:cNvSpPr txBox="1"/>
          <p:nvPr/>
        </p:nvSpPr>
        <p:spPr>
          <a:xfrm>
            <a:off x="5495506" y="4809866"/>
            <a:ext cx="636629" cy="323165"/>
          </a:xfrm>
          <a:prstGeom prst="rect">
            <a:avLst/>
          </a:prstGeom>
          <a:solidFill>
            <a:schemeClr val="tx2"/>
          </a:solidFill>
        </p:spPr>
        <p:txBody>
          <a:bodyPr wrap="square" rtlCol="0" anchor="ctr">
            <a:spAutoFit/>
          </a:bodyPr>
          <a:lstStyle/>
          <a:p>
            <a:pPr algn="ctr"/>
            <a:r>
              <a:rPr lang="en-GB" sz="750" dirty="0">
                <a:solidFill>
                  <a:schemeClr val="bg1"/>
                </a:solidFill>
                <a:latin typeface="Arial" pitchFamily="34" charset="0"/>
                <a:cs typeface="Arial" pitchFamily="34" charset="0"/>
              </a:rPr>
              <a:t>White </a:t>
            </a:r>
            <a:br>
              <a:rPr lang="en-GB" sz="750" dirty="0">
                <a:solidFill>
                  <a:schemeClr val="bg1"/>
                </a:solidFill>
                <a:latin typeface="Arial" pitchFamily="34" charset="0"/>
                <a:cs typeface="Arial" pitchFamily="34" charset="0"/>
              </a:rPr>
            </a:br>
            <a:r>
              <a:rPr lang="en-GB" sz="750" dirty="0">
                <a:solidFill>
                  <a:schemeClr val="bg1"/>
                </a:solidFill>
                <a:latin typeface="Arial" pitchFamily="34" charset="0"/>
                <a:cs typeface="Arial" pitchFamily="34" charset="0"/>
              </a:rPr>
              <a:t>blood cells</a:t>
            </a:r>
          </a:p>
        </p:txBody>
      </p:sp>
      <p:sp>
        <p:nvSpPr>
          <p:cNvPr id="89" name="TextBox 88"/>
          <p:cNvSpPr txBox="1"/>
          <p:nvPr/>
        </p:nvSpPr>
        <p:spPr>
          <a:xfrm>
            <a:off x="2641876" y="4867574"/>
            <a:ext cx="1057283" cy="207749"/>
          </a:xfrm>
          <a:prstGeom prst="rect">
            <a:avLst/>
          </a:prstGeom>
          <a:solidFill>
            <a:schemeClr val="tx2"/>
          </a:solidFill>
        </p:spPr>
        <p:txBody>
          <a:bodyPr wrap="square" rtlCol="0" anchor="ctr">
            <a:spAutoFit/>
          </a:bodyPr>
          <a:lstStyle/>
          <a:p>
            <a:pPr algn="ctr"/>
            <a:r>
              <a:rPr lang="en-GB" sz="750" dirty="0">
                <a:solidFill>
                  <a:schemeClr val="bg1"/>
                </a:solidFill>
                <a:latin typeface="Arial" pitchFamily="34" charset="0"/>
                <a:cs typeface="Arial" pitchFamily="34" charset="0"/>
              </a:rPr>
              <a:t>Adhesion molecules</a:t>
            </a:r>
          </a:p>
        </p:txBody>
      </p:sp>
    </p:spTree>
    <p:extLst>
      <p:ext uri="{BB962C8B-B14F-4D97-AF65-F5344CB8AC3E}">
        <p14:creationId xmlns:p14="http://schemas.microsoft.com/office/powerpoint/2010/main" val="13426369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VOD can also occur later than 21 days after HSCT</a:t>
            </a:r>
          </a:p>
        </p:txBody>
      </p:sp>
      <p:sp>
        <p:nvSpPr>
          <p:cNvPr id="3" name="Content Placeholder 2"/>
          <p:cNvSpPr>
            <a:spLocks noGrp="1"/>
          </p:cNvSpPr>
          <p:nvPr>
            <p:ph idx="1"/>
          </p:nvPr>
        </p:nvSpPr>
        <p:spPr/>
        <p:txBody>
          <a:bodyPr>
            <a:normAutofit/>
          </a:bodyPr>
          <a:lstStyle/>
          <a:p>
            <a:r>
              <a:rPr lang="en-GB" sz="2400" dirty="0"/>
              <a:t>VOD usually develops within 21 days after HSCT but can occur later in 15–20% of cases (late-onset VOD) </a:t>
            </a:r>
          </a:p>
          <a:p>
            <a:pPr lvl="1"/>
            <a:r>
              <a:rPr lang="en-GB" sz="2000" dirty="0"/>
              <a:t>One-third of cases occur after patient discharge</a:t>
            </a:r>
          </a:p>
          <a:p>
            <a:r>
              <a:rPr lang="en-GB" sz="2400" dirty="0"/>
              <a:t>The frequency of late-onset VOD has increased over the past few years due to the changing natural history of HSCT</a:t>
            </a:r>
          </a:p>
          <a:p>
            <a:pPr lvl="1"/>
            <a:r>
              <a:rPr lang="en-GB" sz="2000" dirty="0"/>
              <a:t>Alternative donors</a:t>
            </a:r>
          </a:p>
          <a:p>
            <a:pPr lvl="1"/>
            <a:r>
              <a:rPr lang="en-GB" sz="2000" dirty="0"/>
              <a:t>Reduced-intensity conditioning (RIC) regimens </a:t>
            </a:r>
          </a:p>
          <a:p>
            <a:r>
              <a:rPr lang="en-GB" sz="2400" dirty="0"/>
              <a:t>Late-onset VOD is frequently confused with other causes of liver dysfunction such as acute </a:t>
            </a:r>
            <a:r>
              <a:rPr lang="en-GB" sz="2400" dirty="0" err="1"/>
              <a:t>GvHD</a:t>
            </a:r>
            <a:r>
              <a:rPr lang="en-GB" sz="2400" dirty="0"/>
              <a:t>, viral hepatitis, drug-induced liver disease or sepsis</a:t>
            </a:r>
          </a:p>
        </p:txBody>
      </p:sp>
      <p:sp>
        <p:nvSpPr>
          <p:cNvPr id="6" name="Text Placeholder 5"/>
          <p:cNvSpPr>
            <a:spLocks noGrp="1"/>
          </p:cNvSpPr>
          <p:nvPr>
            <p:ph type="body" sz="quarter" idx="10"/>
          </p:nvPr>
        </p:nvSpPr>
        <p:spPr>
          <a:xfrm>
            <a:off x="98777" y="6495526"/>
            <a:ext cx="8483907" cy="288925"/>
          </a:xfrm>
        </p:spPr>
        <p:txBody>
          <a:bodyPr/>
          <a:lstStyle/>
          <a:p>
            <a:r>
              <a:rPr lang="en-GB" dirty="0" err="1"/>
              <a:t>Mohty</a:t>
            </a:r>
            <a:r>
              <a:rPr lang="en-GB" dirty="0"/>
              <a:t> M et al. </a:t>
            </a:r>
            <a:r>
              <a:rPr lang="en-GB" i="1" dirty="0"/>
              <a:t>Bone Marrow Transplant </a:t>
            </a:r>
            <a:r>
              <a:rPr lang="en-GB" dirty="0"/>
              <a:t>2016;51:906–12; Carreras E. Early complications after HSCT. In: </a:t>
            </a:r>
            <a:r>
              <a:rPr lang="en-GB" dirty="0" err="1"/>
              <a:t>Apperley</a:t>
            </a:r>
            <a:r>
              <a:rPr lang="en-GB" dirty="0"/>
              <a:t> J, Carreras E, </a:t>
            </a:r>
            <a:br>
              <a:rPr lang="en-GB" dirty="0"/>
            </a:b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2012;176–95</a:t>
            </a:r>
          </a:p>
        </p:txBody>
      </p:sp>
      <p:sp>
        <p:nvSpPr>
          <p:cNvPr id="7" name="Text Placeholder 6"/>
          <p:cNvSpPr>
            <a:spLocks noGrp="1"/>
          </p:cNvSpPr>
          <p:nvPr>
            <p:ph type="body" sz="quarter" idx="11"/>
          </p:nvPr>
        </p:nvSpPr>
        <p:spPr/>
        <p:txBody>
          <a:bodyPr/>
          <a:lstStyle/>
          <a:p>
            <a:r>
              <a:rPr lang="en-GB" dirty="0" err="1"/>
              <a:t>GvHD</a:t>
            </a:r>
            <a:r>
              <a:rPr lang="en-GB" dirty="0"/>
              <a:t>, graft-versus-host disease; HSCT, haematopoietic stem </a:t>
            </a:r>
            <a:br>
              <a:rPr lang="en-GB" dirty="0"/>
            </a:br>
            <a:r>
              <a:rPr lang="en-GB" dirty="0"/>
              <a:t>cell transplantation; VOD, </a:t>
            </a:r>
            <a:r>
              <a:rPr lang="en-GB" dirty="0" err="1"/>
              <a:t>veno</a:t>
            </a:r>
            <a:r>
              <a:rPr lang="en-GB" dirty="0"/>
              <a:t>-occlusive disease</a:t>
            </a:r>
          </a:p>
        </p:txBody>
      </p:sp>
    </p:spTree>
    <p:extLst>
      <p:ext uri="{BB962C8B-B14F-4D97-AF65-F5344CB8AC3E}">
        <p14:creationId xmlns:p14="http://schemas.microsoft.com/office/powerpoint/2010/main" val="101624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VOD pathophysiology</a:t>
            </a:r>
          </a:p>
        </p:txBody>
      </p:sp>
      <p:sp>
        <p:nvSpPr>
          <p:cNvPr id="3" name="Content Placeholder 2"/>
          <p:cNvSpPr>
            <a:spLocks noGrp="1"/>
          </p:cNvSpPr>
          <p:nvPr>
            <p:ph idx="1"/>
          </p:nvPr>
        </p:nvSpPr>
        <p:spPr/>
        <p:txBody>
          <a:bodyPr>
            <a:normAutofit/>
          </a:bodyPr>
          <a:lstStyle/>
          <a:p>
            <a:r>
              <a:rPr lang="en-GB" sz="2400" dirty="0"/>
              <a:t>VOD, also known as SOS, is a potentially life-threatening complication of HSCT that occurs in 10–15% of adult HSCT patients</a:t>
            </a:r>
          </a:p>
          <a:p>
            <a:r>
              <a:rPr lang="en-GB" sz="2400" dirty="0"/>
              <a:t>It typically occurs as an early complication (within 21 days), but can occur later in some patients</a:t>
            </a:r>
          </a:p>
          <a:p>
            <a:r>
              <a:rPr lang="en-GB" sz="2400" dirty="0"/>
              <a:t>The conditioning regimen given prior to HSCT increases endothelial cell activation, resulting in damage to the SECs and hepatocytes</a:t>
            </a:r>
          </a:p>
          <a:p>
            <a:r>
              <a:rPr lang="en-GB" sz="2400" dirty="0"/>
              <a:t>The accumulation of cells in the Space of </a:t>
            </a:r>
            <a:r>
              <a:rPr lang="en-GB" sz="2400" dirty="0" err="1"/>
              <a:t>Disse</a:t>
            </a:r>
            <a:r>
              <a:rPr lang="en-GB" sz="2400" dirty="0"/>
              <a:t> (the </a:t>
            </a:r>
            <a:r>
              <a:rPr lang="en-GB" sz="2400" dirty="0" err="1"/>
              <a:t>perisinusoidal</a:t>
            </a:r>
            <a:r>
              <a:rPr lang="en-GB" sz="2400" dirty="0"/>
              <a:t> space) increases inflammation, and formation of clots leads to narrowing of the sinusoids</a:t>
            </a:r>
          </a:p>
          <a:p>
            <a:r>
              <a:rPr lang="en-GB" sz="2400" dirty="0"/>
              <a:t>This results in VOD, which is characterised by blockage of the sinusoids, portal vein hypotension and reduced hepatic venous outflow</a:t>
            </a:r>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r>
              <a:rPr lang="en-GB" dirty="0"/>
              <a:t>HSCT, haematopoietic stem cell transplantation; SEC, sinusoidal endothelial cell;</a:t>
            </a:r>
            <a:br>
              <a:rPr lang="en-GB" dirty="0"/>
            </a:br>
            <a:r>
              <a:rPr lang="en-GB" dirty="0"/>
              <a:t>SOS, sinusoidal obstruction syndrome; VOD, </a:t>
            </a:r>
            <a:r>
              <a:rPr lang="en-GB" dirty="0" err="1"/>
              <a:t>veno</a:t>
            </a:r>
            <a:r>
              <a:rPr lang="en-GB" dirty="0"/>
              <a:t>-occlusive disease</a:t>
            </a:r>
          </a:p>
        </p:txBody>
      </p:sp>
    </p:spTree>
    <p:custDataLst>
      <p:tags r:id="rId1"/>
    </p:custDataLst>
    <p:extLst>
      <p:ext uri="{BB962C8B-B14F-4D97-AF65-F5344CB8AC3E}">
        <p14:creationId xmlns:p14="http://schemas.microsoft.com/office/powerpoint/2010/main" val="31331052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sz="2000" dirty="0"/>
              <a:t>On average, in what proportion of adult HSCT patients does VOD occur? </a:t>
            </a:r>
          </a:p>
          <a:p>
            <a:pPr marL="857250" lvl="1" indent="-457200">
              <a:buFont typeface="+mj-lt"/>
              <a:buAutoNum type="alphaLcParenR"/>
            </a:pPr>
            <a:r>
              <a:rPr lang="en-GB" sz="1800" dirty="0">
                <a:hlinkClick r:id="" action="ppaction://customshow?id=1&amp;return=true"/>
              </a:rPr>
              <a:t>15–21%</a:t>
            </a:r>
            <a:endParaRPr lang="en-GB" sz="1800" dirty="0"/>
          </a:p>
          <a:p>
            <a:pPr marL="857250" lvl="1" indent="-457200">
              <a:buFont typeface="+mj-lt"/>
              <a:buAutoNum type="alphaLcParenR"/>
            </a:pPr>
            <a:r>
              <a:rPr lang="en-GB" sz="1800" dirty="0">
                <a:hlinkClick r:id="" action="ppaction://customshow?id=0&amp;return=true"/>
              </a:rPr>
              <a:t>10–15%</a:t>
            </a:r>
            <a:endParaRPr lang="en-GB" sz="1800" dirty="0"/>
          </a:p>
          <a:p>
            <a:pPr marL="857250" lvl="1" indent="-457200">
              <a:buFont typeface="+mj-lt"/>
              <a:buAutoNum type="alphaLcParenR"/>
            </a:pPr>
            <a:r>
              <a:rPr lang="en-GB" sz="1800" dirty="0">
                <a:hlinkClick r:id="" action="ppaction://customshow?id=1&amp;return=true"/>
              </a:rPr>
              <a:t>25–31%</a:t>
            </a:r>
            <a:endParaRPr lang="en-GB" sz="1800" dirty="0"/>
          </a:p>
          <a:p>
            <a:pPr marL="857250" lvl="1" indent="-457200">
              <a:buFont typeface="+mj-lt"/>
              <a:buAutoNum type="alphaLcParenR"/>
            </a:pPr>
            <a:r>
              <a:rPr lang="en-GB" sz="1800" dirty="0">
                <a:hlinkClick r:id="" action="ppaction://customshow?id=1&amp;return=true"/>
              </a:rPr>
              <a:t>40–47%</a:t>
            </a:r>
            <a:endParaRPr lang="en-GB" sz="1800" dirty="0"/>
          </a:p>
          <a:p>
            <a:pPr marL="0" indent="0">
              <a:buNone/>
            </a:pP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HSCT, haematopoietic stem cell transplantation; VOD, </a:t>
            </a:r>
            <a:r>
              <a:rPr lang="en-GB" dirty="0" err="1"/>
              <a:t>veno</a:t>
            </a:r>
            <a:r>
              <a:rPr lang="en-GB" dirty="0"/>
              <a:t>-occlusive disease</a:t>
            </a:r>
          </a:p>
        </p:txBody>
      </p:sp>
    </p:spTree>
    <p:extLst>
      <p:ext uri="{BB962C8B-B14F-4D97-AF65-F5344CB8AC3E}">
        <p14:creationId xmlns:p14="http://schemas.microsoft.com/office/powerpoint/2010/main" val="14602128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457200" indent="-457200">
              <a:buFont typeface="+mj-lt"/>
              <a:buAutoNum type="arabicPeriod" startAt="2"/>
            </a:pPr>
            <a:r>
              <a:rPr lang="en-GB" sz="2000" dirty="0"/>
              <a:t>Which other vascular syndromes should you be aware of when diagnosing potential VOD?</a:t>
            </a:r>
          </a:p>
          <a:p>
            <a:pPr marL="857250" lvl="1" indent="-457200">
              <a:buFont typeface="+mj-lt"/>
              <a:buAutoNum type="alphaLcParenR"/>
            </a:pPr>
            <a:r>
              <a:rPr lang="en-GB" sz="1800" dirty="0"/>
              <a:t>Capillary leak syndrome</a:t>
            </a:r>
          </a:p>
          <a:p>
            <a:pPr marL="857250" lvl="1" indent="-457200">
              <a:buFont typeface="+mj-lt"/>
              <a:buAutoNum type="alphaLcParenR"/>
            </a:pPr>
            <a:r>
              <a:rPr lang="en-GB" sz="1800" dirty="0"/>
              <a:t>Peripheral artery disease</a:t>
            </a:r>
          </a:p>
          <a:p>
            <a:pPr marL="857250" lvl="1" indent="-457200">
              <a:buFont typeface="+mj-lt"/>
              <a:buAutoNum type="alphaLcParenR"/>
            </a:pPr>
            <a:r>
              <a:rPr lang="en-GB" sz="1800" dirty="0"/>
              <a:t>Engraftment syndrome</a:t>
            </a:r>
          </a:p>
          <a:p>
            <a:pPr marL="857250" lvl="1" indent="-457200">
              <a:buFont typeface="+mj-lt"/>
              <a:buAutoNum type="alphaLcParenR"/>
            </a:pPr>
            <a:r>
              <a:rPr lang="en-GB" sz="1800" dirty="0"/>
              <a:t>Transplant-associated microangiopathy</a:t>
            </a:r>
          </a:p>
          <a:p>
            <a:pPr marL="857250" lvl="1" indent="-457200">
              <a:buFont typeface="+mj-lt"/>
              <a:buAutoNum type="alphaLcParenR"/>
            </a:pPr>
            <a:r>
              <a:rPr lang="en-GB" sz="1800" dirty="0"/>
              <a:t>Diffuse alveolar haemorrhage</a:t>
            </a:r>
          </a:p>
          <a:p>
            <a:pPr marL="857250" lvl="1" indent="-457200">
              <a:buFont typeface="+mj-lt"/>
              <a:buAutoNum type="alphaLcParenR"/>
            </a:pPr>
            <a:r>
              <a:rPr lang="en-GB" sz="1800" dirty="0"/>
              <a:t>Idiopathic pneumonia syndrome </a:t>
            </a:r>
          </a:p>
          <a:p>
            <a:pPr marL="0" indent="0">
              <a:buNone/>
            </a:pPr>
            <a:endParaRPr lang="en-GB" sz="2000" dirty="0"/>
          </a:p>
          <a:p>
            <a:pPr marL="720725" indent="-273050">
              <a:buNone/>
            </a:pPr>
            <a:r>
              <a:rPr lang="en-GB" sz="2000" dirty="0"/>
              <a:t>Click on the answer that you think is correct</a:t>
            </a:r>
          </a:p>
          <a:p>
            <a:pPr marL="720725" indent="-273050"/>
            <a:r>
              <a:rPr lang="en-GB" sz="2000" dirty="0">
                <a:hlinkClick r:id="" action="ppaction://customshow?id=2&amp;return=true"/>
              </a:rPr>
              <a:t>a, c, d, e, f</a:t>
            </a:r>
            <a:endParaRPr lang="en-GB" sz="2000" dirty="0"/>
          </a:p>
          <a:p>
            <a:pPr marL="720725" indent="-273050"/>
            <a:r>
              <a:rPr lang="en-GB" sz="2000" dirty="0">
                <a:hlinkClick r:id="" action="ppaction://customshow?id=1&amp;return=true"/>
              </a:rPr>
              <a:t>c, d, e</a:t>
            </a:r>
            <a:endParaRPr lang="en-GB" sz="2000" dirty="0"/>
          </a:p>
          <a:p>
            <a:pPr marL="720725" indent="-273050"/>
            <a:r>
              <a:rPr lang="en-GB" sz="2000" dirty="0">
                <a:hlinkClick r:id="" action="ppaction://customshow?id=1&amp;return=true"/>
              </a:rPr>
              <a:t>b, c, e, f</a:t>
            </a: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VOD, </a:t>
            </a:r>
            <a:r>
              <a:rPr lang="en-GB" dirty="0" err="1"/>
              <a:t>veno</a:t>
            </a:r>
            <a:r>
              <a:rPr lang="en-GB" dirty="0"/>
              <a:t>-occlusive disease</a:t>
            </a:r>
          </a:p>
        </p:txBody>
      </p:sp>
    </p:spTree>
    <p:extLst>
      <p:ext uri="{BB962C8B-B14F-4D97-AF65-F5344CB8AC3E}">
        <p14:creationId xmlns:p14="http://schemas.microsoft.com/office/powerpoint/2010/main" val="1339632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457200" indent="-457200">
              <a:buFont typeface="+mj-lt"/>
              <a:buAutoNum type="arabicPeriod" startAt="3"/>
            </a:pPr>
            <a:r>
              <a:rPr lang="en-GB" sz="2000" dirty="0"/>
              <a:t>What are sinusoidal endothelial cells (SECs)? </a:t>
            </a:r>
          </a:p>
          <a:p>
            <a:pPr marL="857250" lvl="1" indent="-457200">
              <a:buFont typeface="+mj-lt"/>
              <a:buAutoNum type="alphaLcParenR"/>
            </a:pPr>
            <a:r>
              <a:rPr lang="en-GB" sz="1800" dirty="0">
                <a:hlinkClick r:id="" action="ppaction://customshow?id=3&amp;return=true"/>
              </a:rPr>
              <a:t>The cells that line the capillary-like blood vessels of the liver</a:t>
            </a:r>
            <a:endParaRPr lang="en-GB" sz="1800" dirty="0"/>
          </a:p>
          <a:p>
            <a:pPr marL="857250" lvl="1" indent="-457200">
              <a:buFont typeface="+mj-lt"/>
              <a:buAutoNum type="alphaLcParenR"/>
            </a:pPr>
            <a:r>
              <a:rPr lang="en-GB" sz="1800" dirty="0">
                <a:hlinkClick r:id="" action="ppaction://customshow?id=1&amp;return=true"/>
              </a:rPr>
              <a:t>Stem cells from transplantation</a:t>
            </a:r>
            <a:endParaRPr lang="en-GB" sz="1800" dirty="0"/>
          </a:p>
          <a:p>
            <a:pPr marL="857250" lvl="1" indent="-457200">
              <a:buFont typeface="+mj-lt"/>
              <a:buAutoNum type="alphaLcParenR"/>
            </a:pPr>
            <a:r>
              <a:rPr lang="en-GB" sz="1800" dirty="0">
                <a:hlinkClick r:id="" action="ppaction://customshow?id=1&amp;return=true"/>
              </a:rPr>
              <a:t>Red blood cells in the liver</a:t>
            </a:r>
            <a:endParaRPr lang="en-GB" sz="18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5891577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457200" indent="-457200">
              <a:buFont typeface="+mj-lt"/>
              <a:buAutoNum type="arabicPeriod" startAt="4"/>
            </a:pPr>
            <a:r>
              <a:rPr lang="en-GB" sz="2000" dirty="0"/>
              <a:t>In the context of VOD, put the following events in order:</a:t>
            </a:r>
          </a:p>
          <a:p>
            <a:pPr marL="857250" lvl="1" indent="-457200" defTabSz="1250950">
              <a:buFont typeface="+mj-lt"/>
              <a:buAutoNum type="alphaLcParenR"/>
            </a:pPr>
            <a:r>
              <a:rPr lang="en-GB" sz="1800" dirty="0"/>
              <a:t>Inflammation/thrombosis/damage to cytoskeletal structure and decreased fibrinolysis </a:t>
            </a:r>
          </a:p>
          <a:p>
            <a:pPr marL="857250" lvl="1" indent="-457200">
              <a:buFont typeface="+mj-lt"/>
              <a:buAutoNum type="alphaLcParenR"/>
            </a:pPr>
            <a:r>
              <a:rPr lang="en-GB" sz="1800" dirty="0"/>
              <a:t>Endothelial cell damage </a:t>
            </a:r>
          </a:p>
          <a:p>
            <a:pPr marL="857250" lvl="1" indent="-457200">
              <a:buFont typeface="+mj-lt"/>
              <a:buAutoNum type="alphaLcParenR"/>
            </a:pPr>
            <a:r>
              <a:rPr lang="en-GB" sz="1800" dirty="0"/>
              <a:t>Sinusoidal obstruction</a:t>
            </a:r>
          </a:p>
          <a:p>
            <a:pPr marL="857250" lvl="1" indent="-457200">
              <a:buFont typeface="+mj-lt"/>
              <a:buAutoNum type="alphaLcParenR"/>
            </a:pPr>
            <a:r>
              <a:rPr lang="en-GB" sz="1800" dirty="0"/>
              <a:t>HSCT conditioning </a:t>
            </a:r>
          </a:p>
          <a:p>
            <a:pPr marL="0" indent="0">
              <a:buNone/>
            </a:pPr>
            <a:endParaRPr lang="en-GB" sz="2000" dirty="0"/>
          </a:p>
          <a:p>
            <a:pPr marL="896938" indent="-449263">
              <a:buNone/>
            </a:pPr>
            <a:r>
              <a:rPr lang="en-GB" sz="2000" dirty="0"/>
              <a:t>Click on the answer that you think is correct:</a:t>
            </a:r>
          </a:p>
          <a:p>
            <a:pPr marL="896938" indent="-449263"/>
            <a:r>
              <a:rPr lang="en-GB" sz="2000" dirty="0">
                <a:hlinkClick r:id="" action="ppaction://customshow?id=1&amp;return=true"/>
              </a:rPr>
              <a:t>a, c, d, b </a:t>
            </a:r>
            <a:endParaRPr lang="en-GB" sz="2000" dirty="0"/>
          </a:p>
          <a:p>
            <a:pPr marL="896938" indent="-449263"/>
            <a:r>
              <a:rPr lang="en-GB" sz="2000" dirty="0">
                <a:hlinkClick r:id="" action="ppaction://customshow?id=4&amp;return=true"/>
              </a:rPr>
              <a:t>d, b, a, c</a:t>
            </a:r>
            <a:endParaRPr lang="en-GB" sz="2000" dirty="0"/>
          </a:p>
          <a:p>
            <a:pPr marL="896938" indent="-449263"/>
            <a:r>
              <a:rPr lang="en-GB" sz="2000" dirty="0">
                <a:hlinkClick r:id="" action="ppaction://customshow?id=1&amp;return=true"/>
              </a:rPr>
              <a:t>d, c, b, a</a:t>
            </a:r>
            <a:endParaRPr lang="en-GB" sz="20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HSCT, haematopoietic stem cell transplantation; VOD, </a:t>
            </a:r>
            <a:r>
              <a:rPr lang="en-GB" dirty="0" err="1"/>
              <a:t>veno</a:t>
            </a:r>
            <a:r>
              <a:rPr lang="en-GB" dirty="0"/>
              <a:t>-occlusive disease</a:t>
            </a:r>
          </a:p>
        </p:txBody>
      </p:sp>
    </p:spTree>
    <p:extLst>
      <p:ext uri="{BB962C8B-B14F-4D97-AF65-F5344CB8AC3E}">
        <p14:creationId xmlns:p14="http://schemas.microsoft.com/office/powerpoint/2010/main" val="26449996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457200" indent="-457200">
              <a:buFont typeface="+mj-lt"/>
              <a:buAutoNum type="arabicPeriod" startAt="5"/>
            </a:pPr>
            <a:r>
              <a:rPr lang="en-GB" sz="2000" dirty="0"/>
              <a:t>Which of the following is not a physiological endpoint of VOD?</a:t>
            </a:r>
          </a:p>
          <a:p>
            <a:pPr marL="857250" lvl="1" indent="-457200">
              <a:buFont typeface="+mj-lt"/>
              <a:buAutoNum type="alphaLcParenR"/>
            </a:pPr>
            <a:r>
              <a:rPr lang="en-GB" sz="1800" dirty="0">
                <a:hlinkClick r:id="" action="ppaction://customshow?id=1&amp;return=true"/>
              </a:rPr>
              <a:t>Portal vein hypotension</a:t>
            </a:r>
            <a:endParaRPr lang="en-GB" sz="1800" dirty="0"/>
          </a:p>
          <a:p>
            <a:pPr marL="857250" lvl="1" indent="-457200">
              <a:buFont typeface="+mj-lt"/>
              <a:buAutoNum type="alphaLcParenR"/>
            </a:pPr>
            <a:r>
              <a:rPr lang="en-GB" sz="1800" dirty="0">
                <a:hlinkClick r:id="" action="ppaction://customshow?id=1&amp;return=true"/>
              </a:rPr>
              <a:t>Reduced hepatic venous outflow</a:t>
            </a:r>
            <a:endParaRPr lang="en-GB" sz="1800" dirty="0"/>
          </a:p>
          <a:p>
            <a:pPr marL="857250" lvl="1" indent="-457200">
              <a:buFont typeface="+mj-lt"/>
              <a:buAutoNum type="alphaLcParenR"/>
            </a:pPr>
            <a:r>
              <a:rPr lang="en-GB" sz="1800" dirty="0">
                <a:hlinkClick r:id="" action="ppaction://customshow?id=5&amp;return=true"/>
              </a:rPr>
              <a:t>Expansion of the sinusoids</a:t>
            </a:r>
            <a:endParaRPr lang="en-GB" sz="1800" dirty="0"/>
          </a:p>
          <a:p>
            <a:pPr marL="857250" lvl="1" indent="-457200">
              <a:buFont typeface="+mj-lt"/>
              <a:buAutoNum type="alphaLcParenR"/>
            </a:pPr>
            <a:r>
              <a:rPr lang="en-GB" sz="1800" dirty="0">
                <a:hlinkClick r:id="" action="ppaction://customshow?id=1&amp;return=true"/>
              </a:rPr>
              <a:t>Obstruction of the sinusoids</a:t>
            </a:r>
            <a:endParaRPr lang="en-GB" sz="1800" dirty="0"/>
          </a:p>
        </p:txBody>
      </p:sp>
      <p:sp>
        <p:nvSpPr>
          <p:cNvPr id="4" name="Text Placeholder 3"/>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VOD, </a:t>
            </a:r>
            <a:r>
              <a:rPr lang="en-GB" dirty="0" err="1"/>
              <a:t>veno</a:t>
            </a:r>
            <a:r>
              <a:rPr lang="en-GB" dirty="0"/>
              <a:t>-occlusive disease</a:t>
            </a:r>
          </a:p>
        </p:txBody>
      </p:sp>
    </p:spTree>
    <p:extLst>
      <p:ext uri="{BB962C8B-B14F-4D97-AF65-F5344CB8AC3E}">
        <p14:creationId xmlns:p14="http://schemas.microsoft.com/office/powerpoint/2010/main" val="3029138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smtClean="0"/>
              <a:t>Contents</a:t>
            </a:r>
            <a:endParaRPr lang="en-GB" dirty="0"/>
          </a:p>
        </p:txBody>
      </p:sp>
      <p:sp>
        <p:nvSpPr>
          <p:cNvPr id="21" name="Content Placeholder 20"/>
          <p:cNvSpPr>
            <a:spLocks noGrp="1"/>
          </p:cNvSpPr>
          <p:nvPr>
            <p:ph idx="1"/>
          </p:nvPr>
        </p:nvSpPr>
        <p:spPr/>
        <p:txBody>
          <a:bodyPr/>
          <a:lstStyle/>
          <a:p>
            <a:r>
              <a:rPr lang="en-GB" dirty="0" smtClean="0"/>
              <a:t>Module 1: Haematopoietic stem cell transplantation</a:t>
            </a:r>
          </a:p>
          <a:p>
            <a:endParaRPr lang="en-GB" dirty="0" smtClean="0"/>
          </a:p>
          <a:p>
            <a:r>
              <a:rPr lang="en-GB" dirty="0" smtClean="0"/>
              <a:t>Module 2: Pathophysiology of VOD</a:t>
            </a:r>
          </a:p>
          <a:p>
            <a:endParaRPr lang="en-GB" dirty="0" smtClean="0"/>
          </a:p>
          <a:p>
            <a:r>
              <a:rPr lang="en-GB" dirty="0" smtClean="0"/>
              <a:t>Module 3: Diagnosis of VOD</a:t>
            </a:r>
          </a:p>
          <a:p>
            <a:endParaRPr lang="en-GB" dirty="0" smtClean="0"/>
          </a:p>
          <a:p>
            <a:r>
              <a:rPr lang="en-GB" dirty="0" smtClean="0"/>
              <a:t>Module 4: Assessment and management of VOD</a:t>
            </a:r>
          </a:p>
          <a:p>
            <a:endParaRPr lang="en-GB" dirty="0" smtClean="0"/>
          </a:p>
          <a:p>
            <a:r>
              <a:rPr lang="en-GB" dirty="0" smtClean="0"/>
              <a:t>Module 5: VOD case studies</a:t>
            </a:r>
          </a:p>
          <a:p>
            <a:endParaRPr lang="en-GB" dirty="0" smtClean="0"/>
          </a:p>
          <a:p>
            <a:endParaRPr lang="en-GB" dirty="0" smtClean="0"/>
          </a:p>
          <a:p>
            <a:endParaRPr lang="en-GB" dirty="0"/>
          </a:p>
        </p:txBody>
      </p:sp>
      <p:sp>
        <p:nvSpPr>
          <p:cNvPr id="10" name="Text Placeholder 9"/>
          <p:cNvSpPr>
            <a:spLocks noGrp="1"/>
          </p:cNvSpPr>
          <p:nvPr>
            <p:ph type="body" sz="quarter" idx="10"/>
          </p:nvPr>
        </p:nvSpPr>
        <p:spPr/>
        <p:txBody>
          <a:bodyPr/>
          <a:lstStyle/>
          <a:p>
            <a:endParaRPr lang="en-GB"/>
          </a:p>
        </p:txBody>
      </p:sp>
      <p:sp>
        <p:nvSpPr>
          <p:cNvPr id="11" name="Text Placeholder 10"/>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4323044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Self-assessment questions</a:t>
            </a:r>
          </a:p>
        </p:txBody>
      </p:sp>
      <p:sp>
        <p:nvSpPr>
          <p:cNvPr id="3" name="Content Placeholder 2"/>
          <p:cNvSpPr>
            <a:spLocks noGrp="1"/>
          </p:cNvSpPr>
          <p:nvPr>
            <p:ph idx="1"/>
          </p:nvPr>
        </p:nvSpPr>
        <p:spPr/>
        <p:txBody>
          <a:bodyPr>
            <a:normAutofit/>
          </a:bodyPr>
          <a:lstStyle/>
          <a:p>
            <a:pPr marL="457200" indent="-457200">
              <a:buFont typeface="+mj-lt"/>
              <a:buAutoNum type="arabicPeriod" startAt="6"/>
            </a:pPr>
            <a:r>
              <a:rPr lang="en-GB" sz="2000" dirty="0"/>
              <a:t>By definition, how many days after HSCT does late-onset VOD occur?</a:t>
            </a:r>
          </a:p>
          <a:p>
            <a:pPr marL="857250" lvl="1" indent="-457200">
              <a:buFont typeface="+mj-lt"/>
              <a:buAutoNum type="alphaLcParenR"/>
            </a:pPr>
            <a:r>
              <a:rPr lang="en-GB" sz="1800" dirty="0">
                <a:hlinkClick r:id="" action="ppaction://customshow?id=1&amp;return=true"/>
              </a:rPr>
              <a:t>&gt;7 days</a:t>
            </a:r>
            <a:endParaRPr lang="en-GB" sz="1800" dirty="0"/>
          </a:p>
          <a:p>
            <a:pPr marL="857250" lvl="1" indent="-457200">
              <a:buFont typeface="+mj-lt"/>
              <a:buAutoNum type="alphaLcParenR"/>
            </a:pPr>
            <a:r>
              <a:rPr lang="en-GB" sz="1800" dirty="0">
                <a:hlinkClick r:id="" action="ppaction://customshow?id=1&amp;return=true"/>
              </a:rPr>
              <a:t>&gt;14 days</a:t>
            </a:r>
            <a:endParaRPr lang="en-GB" sz="1800" dirty="0"/>
          </a:p>
          <a:p>
            <a:pPr marL="857250" lvl="1" indent="-457200">
              <a:buFont typeface="+mj-lt"/>
              <a:buAutoNum type="alphaLcParenR"/>
            </a:pPr>
            <a:r>
              <a:rPr lang="en-GB" sz="1800" dirty="0">
                <a:hlinkClick r:id="" action="ppaction://customshow?id=6&amp;return=true"/>
              </a:rPr>
              <a:t>&gt;21 days</a:t>
            </a:r>
            <a:endParaRPr lang="en-GB" sz="1800" dirty="0"/>
          </a:p>
          <a:p>
            <a:pPr marL="857250" lvl="1" indent="-457200">
              <a:buFont typeface="+mj-lt"/>
              <a:buAutoNum type="alphaLcParenR"/>
            </a:pPr>
            <a:r>
              <a:rPr lang="en-GB" sz="1800" dirty="0">
                <a:hlinkClick r:id="" action="ppaction://customshow?id=1&amp;return=true"/>
              </a:rPr>
              <a:t>&gt;28 days</a:t>
            </a:r>
            <a:endParaRPr lang="en-GB" sz="1800" dirty="0"/>
          </a:p>
        </p:txBody>
      </p:sp>
      <p:sp>
        <p:nvSpPr>
          <p:cNvPr id="5" name="Text Placeholder 4"/>
          <p:cNvSpPr>
            <a:spLocks noGrp="1"/>
          </p:cNvSpPr>
          <p:nvPr>
            <p:ph type="body" sz="quarter" idx="10"/>
          </p:nvPr>
        </p:nvSpPr>
        <p:spPr/>
        <p:txBody>
          <a:bodyPr/>
          <a:lstStyle/>
          <a:p>
            <a:endParaRPr lang="en-GB"/>
          </a:p>
        </p:txBody>
      </p:sp>
      <p:sp>
        <p:nvSpPr>
          <p:cNvPr id="6" name="Text Placeholder 5"/>
          <p:cNvSpPr>
            <a:spLocks noGrp="1"/>
          </p:cNvSpPr>
          <p:nvPr>
            <p:ph type="body" sz="quarter" idx="11"/>
          </p:nvPr>
        </p:nvSpPr>
        <p:spPr/>
        <p:txBody>
          <a:bodyPr/>
          <a:lstStyle/>
          <a:p>
            <a:r>
              <a:rPr lang="en-GB" dirty="0"/>
              <a:t>HSCT, haematopoietic stem cell transplantation; VOD, </a:t>
            </a:r>
            <a:r>
              <a:rPr lang="en-GB" dirty="0" err="1"/>
              <a:t>veno</a:t>
            </a:r>
            <a:r>
              <a:rPr lang="en-GB" dirty="0"/>
              <a:t>-occlusive disease</a:t>
            </a:r>
          </a:p>
        </p:txBody>
      </p:sp>
    </p:spTree>
    <p:extLst>
      <p:ext uri="{BB962C8B-B14F-4D97-AF65-F5344CB8AC3E}">
        <p14:creationId xmlns:p14="http://schemas.microsoft.com/office/powerpoint/2010/main" val="28736974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HSCT, haematopoietic stem cell transplantation; VOD, </a:t>
            </a:r>
            <a:r>
              <a:rPr lang="en-GB" dirty="0" err="1"/>
              <a:t>veno</a:t>
            </a:r>
            <a:r>
              <a:rPr lang="en-GB" dirty="0"/>
              <a:t>-occlusive disease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VOD, also known as sinusoidal obstruction syndrome (SOS), is a potentially life-threatening complication of HSCT that occurs in ~10–15% of adult HSCT patients</a:t>
            </a:r>
            <a:endParaRPr kumimoji="0" lang="en-GB"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204476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HSCT, haematopoietic stem cell transplantation</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8" name="Subtitle 4"/>
          <p:cNvSpPr txBox="1">
            <a:spLocks/>
          </p:cNvSpPr>
          <p:nvPr/>
        </p:nvSpPr>
        <p:spPr>
          <a:xfrm>
            <a:off x="404446" y="3886200"/>
            <a:ext cx="11383108"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A number of early vascular endothelial syndromes, with a common pathogenesis, can occur after HSCT, including capillary leak syndrome, engraftment syndrome, transplant-associated </a:t>
            </a:r>
            <a:r>
              <a:rPr lang="en-GB" sz="2800" dirty="0" err="1">
                <a:solidFill>
                  <a:schemeClr val="tx1"/>
                </a:solidFill>
              </a:rPr>
              <a:t>microangiopathy</a:t>
            </a:r>
            <a:r>
              <a:rPr lang="en-GB" sz="2800" dirty="0">
                <a:solidFill>
                  <a:schemeClr val="tx1"/>
                </a:solidFill>
              </a:rPr>
              <a:t>, diffuse alveolar haemorrhage and idiopathic pneumonia syndrome. Peripheral artery disease is not an early complication of HSCT</a:t>
            </a:r>
            <a:endParaRPr kumimoji="0" lang="en-GB" sz="2800" b="0" i="0" u="none" strike="noStrike" kern="1200" cap="none" spc="0" normalizeH="0" baseline="0" noProof="0" dirty="0">
              <a:ln>
                <a:noFill/>
              </a:ln>
              <a:solidFill>
                <a:schemeClr val="tx1"/>
              </a:solidFill>
              <a:effectLst/>
              <a:uLnTx/>
              <a:uFillTx/>
            </a:endParaRP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02128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endParaRPr lang="en-GB"/>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Sinusoidal endothelial cells (SECs) are the cells that line the small capillary-like blood vessels in the liver (called sinusoids)</a:t>
            </a:r>
            <a:endParaRPr kumimoji="0" lang="en-GB"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1857165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HSCT, haematopoietic stem cell transplantation; SEC, sinusoidal endothelial cell; VOD, </a:t>
            </a:r>
            <a:r>
              <a:rPr lang="en-GB" dirty="0" err="1"/>
              <a:t>veno</a:t>
            </a:r>
            <a:r>
              <a:rPr lang="en-GB" dirty="0"/>
              <a:t>-occlusive disease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8" name="Subtitle 4"/>
          <p:cNvSpPr txBox="1">
            <a:spLocks/>
          </p:cNvSpPr>
          <p:nvPr/>
        </p:nvSpPr>
        <p:spPr>
          <a:xfrm>
            <a:off x="457201" y="3886200"/>
            <a:ext cx="1118357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400" dirty="0">
                <a:solidFill>
                  <a:schemeClr val="tx1"/>
                </a:solidFill>
              </a:rPr>
              <a:t>The conditioning regimen given prior to HSCT increases endothelial cell activation, resulting in damage to the SECs and hepatocytes. Accumulation of cells in the Space of </a:t>
            </a:r>
            <a:r>
              <a:rPr lang="en-GB" sz="2400" dirty="0" err="1">
                <a:solidFill>
                  <a:schemeClr val="tx1"/>
                </a:solidFill>
              </a:rPr>
              <a:t>Disse</a:t>
            </a:r>
            <a:r>
              <a:rPr lang="en-GB" sz="2400" dirty="0">
                <a:solidFill>
                  <a:schemeClr val="tx1"/>
                </a:solidFill>
              </a:rPr>
              <a:t> (the </a:t>
            </a:r>
            <a:r>
              <a:rPr lang="en-GB" sz="2400" dirty="0" err="1">
                <a:solidFill>
                  <a:schemeClr val="tx1"/>
                </a:solidFill>
              </a:rPr>
              <a:t>perisinusoidal</a:t>
            </a:r>
            <a:r>
              <a:rPr lang="en-GB" sz="2400" dirty="0">
                <a:solidFill>
                  <a:schemeClr val="tx1"/>
                </a:solidFill>
              </a:rPr>
              <a:t> space) increases inflammation, and formation of clots leads to narrowing of the sinusoids. This results in VOD, which is characterised by obstruction of the sinusoids, portal vein hypotension and reduced hepatic venous outflow</a:t>
            </a:r>
            <a:endParaRPr kumimoji="0" lang="en-GB" sz="24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2042759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VOD, </a:t>
            </a:r>
            <a:r>
              <a:rPr lang="en-GB" dirty="0" err="1"/>
              <a:t>veno</a:t>
            </a:r>
            <a:r>
              <a:rPr lang="en-GB" dirty="0"/>
              <a:t>-occlusive disease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VOD is caused by a narrowing and obstruction of the sinusoids, not expansion of the sinusoids</a:t>
            </a:r>
            <a:endParaRPr kumimoji="0" lang="en-GB"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141767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HSCT, haematopoietic stem cell transplantation; VOD, </a:t>
            </a:r>
            <a:r>
              <a:rPr lang="en-GB" dirty="0" err="1"/>
              <a:t>veno</a:t>
            </a:r>
            <a:r>
              <a:rPr lang="en-GB" dirty="0"/>
              <a:t>-occlusive disease</a:t>
            </a:r>
          </a:p>
        </p:txBody>
      </p:sp>
      <p:sp>
        <p:nvSpPr>
          <p:cNvPr id="6"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Late-onset VOD is defined as VOD that occurs &gt;21 days after HSCT and accounts for 15–20% of cases of VOD; one-third of patients with late-onset VOD will already have been discharged from hospital</a:t>
            </a:r>
            <a:endParaRPr kumimoji="0" lang="en-GB" sz="2800" b="0" i="0" u="none" strike="noStrike" kern="1200" cap="none" spc="0" normalizeH="0" baseline="0" noProof="0" dirty="0">
              <a:ln>
                <a:noFill/>
              </a:ln>
              <a:solidFill>
                <a:schemeClr val="tx1"/>
              </a:solidFill>
              <a:effectLst/>
              <a:uLnTx/>
              <a:uFillTx/>
            </a:endParaRPr>
          </a:p>
        </p:txBody>
      </p:sp>
      <p:sp>
        <p:nvSpPr>
          <p:cNvPr id="3" name="Text Placeholder 2"/>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1192628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endParaRPr lang="en-GB"/>
          </a:p>
        </p:txBody>
      </p:sp>
      <p:sp>
        <p:nvSpPr>
          <p:cNvPr id="7" name="Title 3"/>
          <p:cNvSpPr txBox="1">
            <a:spLocks/>
          </p:cNvSpPr>
          <p:nvPr/>
        </p:nvSpPr>
        <p:spPr>
          <a:xfrm>
            <a:off x="914400" y="2130426"/>
            <a:ext cx="103632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A69C"/>
                </a:solidFill>
                <a:latin typeface="Arial" pitchFamily="34" charset="0"/>
                <a:ea typeface="+mj-ea"/>
                <a:cs typeface="Arial"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a:ln>
                  <a:noFill/>
                </a:ln>
                <a:solidFill>
                  <a:schemeClr val="accent1"/>
                </a:solidFill>
                <a:effectLst/>
                <a:uLnTx/>
                <a:uFillTx/>
                <a:latin typeface="Arial" pitchFamily="34" charset="0"/>
                <a:ea typeface="+mj-ea"/>
                <a:cs typeface="Arial" pitchFamily="34" charset="0"/>
              </a:rPr>
              <a:t>Incorrect</a:t>
            </a:r>
          </a:p>
        </p:txBody>
      </p:sp>
      <p:sp>
        <p:nvSpPr>
          <p:cNvPr id="8" name="Subtitle 4"/>
          <p:cNvSpPr txBox="1">
            <a:spLocks/>
          </p:cNvSpPr>
          <p:nvPr/>
        </p:nvSpPr>
        <p:spPr>
          <a:xfrm>
            <a:off x="914400" y="3886200"/>
            <a:ext cx="10363200" cy="1752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rgbClr val="8A8A8D"/>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0"/>
            <a:r>
              <a:rPr lang="en-GB" sz="2800" dirty="0">
                <a:solidFill>
                  <a:schemeClr val="tx1"/>
                </a:solidFill>
              </a:rPr>
              <a:t>Please try again</a:t>
            </a:r>
            <a:endParaRPr kumimoji="0" lang="en-GB" sz="2800" b="0" i="0" u="none" strike="noStrike" kern="120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98365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p:txBody>
          <a:bodyPr/>
          <a:lstStyle/>
          <a:p>
            <a:r>
              <a:rPr lang="en-GB" dirty="0"/>
              <a:t>HSCT, haematopoietic stem cell transplantation; </a:t>
            </a:r>
            <a:br>
              <a:rPr lang="en-GB" dirty="0"/>
            </a:br>
            <a:r>
              <a:rPr lang="en-GB" dirty="0"/>
              <a:t>VOD, </a:t>
            </a:r>
            <a:r>
              <a:rPr lang="en-GB" dirty="0" err="1"/>
              <a:t>veno</a:t>
            </a:r>
            <a:r>
              <a:rPr lang="en-GB" dirty="0"/>
              <a:t>-occlusive disease</a:t>
            </a:r>
          </a:p>
        </p:txBody>
      </p:sp>
      <p:sp>
        <p:nvSpPr>
          <p:cNvPr id="2" name="Title 1"/>
          <p:cNvSpPr>
            <a:spLocks noGrp="1"/>
          </p:cNvSpPr>
          <p:nvPr>
            <p:ph type="title"/>
          </p:nvPr>
        </p:nvSpPr>
        <p:spPr/>
        <p:txBody>
          <a:bodyPr>
            <a:noAutofit/>
          </a:bodyPr>
          <a:lstStyle/>
          <a:p>
            <a:r>
              <a:rPr lang="en-GB" dirty="0"/>
              <a:t>VOD is an important complication </a:t>
            </a:r>
            <a:br>
              <a:rPr lang="en-GB" dirty="0"/>
            </a:br>
            <a:r>
              <a:rPr lang="en-GB" dirty="0"/>
              <a:t>requiring intervention</a:t>
            </a:r>
          </a:p>
        </p:txBody>
      </p:sp>
      <p:sp>
        <p:nvSpPr>
          <p:cNvPr id="3" name="Text Placeholder 2"/>
          <p:cNvSpPr>
            <a:spLocks noGrp="1"/>
          </p:cNvSpPr>
          <p:nvPr>
            <p:ph type="body" sz="quarter" idx="10"/>
          </p:nvPr>
        </p:nvSpPr>
        <p:spPr>
          <a:xfrm>
            <a:off x="98778" y="6495526"/>
            <a:ext cx="8156222" cy="288925"/>
          </a:xfrm>
        </p:spPr>
        <p:txBody>
          <a:bodyPr/>
          <a:lstStyle/>
          <a:p>
            <a:r>
              <a:rPr lang="en-GB" dirty="0"/>
              <a:t>Carreras E. Early complications after HSCT. In: </a:t>
            </a:r>
            <a:r>
              <a:rPr lang="en-GB" dirty="0" err="1"/>
              <a:t>Apperley</a:t>
            </a:r>
            <a:r>
              <a:rPr lang="en-GB" dirty="0"/>
              <a:t> J, Carreras E, </a:t>
            </a:r>
            <a:r>
              <a:rPr lang="en-GB" dirty="0" err="1"/>
              <a:t>Gluckman</a:t>
            </a:r>
            <a:r>
              <a:rPr lang="en-GB" dirty="0"/>
              <a:t> E, </a:t>
            </a:r>
            <a:r>
              <a:rPr lang="en-GB" dirty="0" err="1"/>
              <a:t>Masszi</a:t>
            </a:r>
            <a:r>
              <a:rPr lang="en-GB" dirty="0"/>
              <a:t> T eds. </a:t>
            </a:r>
            <a:r>
              <a:rPr lang="en-GB" i="1" dirty="0"/>
              <a:t>ESH-EBMT Handbook on Haematopoietic Stem Cell Transplantation</a:t>
            </a:r>
            <a:r>
              <a:rPr lang="en-GB" dirty="0"/>
              <a:t>. Genova: Forum Service </a:t>
            </a:r>
            <a:r>
              <a:rPr lang="en-GB" dirty="0" err="1"/>
              <a:t>Editore</a:t>
            </a:r>
            <a:r>
              <a:rPr lang="en-GB" dirty="0"/>
              <a:t>, 2012;156–74; Saria MG et al. </a:t>
            </a:r>
            <a:r>
              <a:rPr lang="en-GB" i="1" dirty="0" err="1"/>
              <a:t>Clin</a:t>
            </a:r>
            <a:r>
              <a:rPr lang="en-GB" i="1" dirty="0"/>
              <a:t> J </a:t>
            </a:r>
            <a:r>
              <a:rPr lang="en-GB" i="1" dirty="0" err="1"/>
              <a:t>Oncol</a:t>
            </a:r>
            <a:r>
              <a:rPr lang="en-GB" i="1" dirty="0"/>
              <a:t> </a:t>
            </a:r>
            <a:r>
              <a:rPr lang="en-GB" i="1" dirty="0" err="1"/>
              <a:t>Nurs</a:t>
            </a:r>
            <a:r>
              <a:rPr lang="en-GB" i="1" dirty="0"/>
              <a:t> </a:t>
            </a:r>
            <a:r>
              <a:rPr lang="en-GB" dirty="0"/>
              <a:t>2007;11:53–63; </a:t>
            </a:r>
            <a:br>
              <a:rPr lang="en-GB" dirty="0"/>
            </a:br>
            <a:r>
              <a:rPr lang="en-US" dirty="0"/>
              <a:t>Barker CC et al. </a:t>
            </a:r>
            <a:r>
              <a:rPr lang="en-US" i="1" dirty="0"/>
              <a:t>B</a:t>
            </a:r>
            <a:r>
              <a:rPr lang="it-IT" i="1" dirty="0"/>
              <a:t>one Marrow Transplant </a:t>
            </a:r>
            <a:r>
              <a:rPr lang="it-IT" dirty="0"/>
              <a:t>2003;32:79</a:t>
            </a:r>
            <a:r>
              <a:rPr lang="it-IT" dirty="0">
                <a:latin typeface="Calibri" panose="020F0502020204030204" pitchFamily="34" charset="0"/>
              </a:rPr>
              <a:t>─</a:t>
            </a:r>
            <a:r>
              <a:rPr lang="it-IT" dirty="0"/>
              <a:t>87; </a:t>
            </a:r>
            <a:r>
              <a:rPr lang="en-US" dirty="0"/>
              <a:t>Corbacioglu S et al. </a:t>
            </a:r>
            <a:r>
              <a:rPr lang="en-US" i="1" dirty="0"/>
              <a:t>Bone Marrow Transplant </a:t>
            </a:r>
            <a:r>
              <a:rPr lang="en-US" dirty="0"/>
              <a:t>2006;38:547</a:t>
            </a:r>
            <a:r>
              <a:rPr lang="en-US" dirty="0">
                <a:latin typeface="Calibri" panose="020F0502020204030204" pitchFamily="34" charset="0"/>
              </a:rPr>
              <a:t>─</a:t>
            </a:r>
            <a:r>
              <a:rPr lang="en-US" dirty="0"/>
              <a:t>53</a:t>
            </a:r>
            <a:r>
              <a:rPr lang="it-IT" dirty="0"/>
              <a:t> </a:t>
            </a:r>
            <a:endParaRPr lang="en-GB" dirty="0"/>
          </a:p>
        </p:txBody>
      </p:sp>
      <p:sp>
        <p:nvSpPr>
          <p:cNvPr id="9" name="Rounded Rectangle 8"/>
          <p:cNvSpPr/>
          <p:nvPr/>
        </p:nvSpPr>
        <p:spPr>
          <a:xfrm>
            <a:off x="800874" y="1365713"/>
            <a:ext cx="10558405" cy="4510651"/>
          </a:xfrm>
          <a:prstGeom prst="roundRect">
            <a:avLst/>
          </a:prstGeom>
        </p:spPr>
        <p:style>
          <a:lnRef idx="2">
            <a:schemeClr val="accent1"/>
          </a:lnRef>
          <a:fillRef idx="1">
            <a:schemeClr val="lt1"/>
          </a:fillRef>
          <a:effectRef idx="0">
            <a:schemeClr val="accent1"/>
          </a:effectRef>
          <a:fontRef idx="minor">
            <a:schemeClr val="dk1"/>
          </a:fontRef>
        </p:style>
        <p:txBody>
          <a:bodyPr spcFirstLastPara="0" vert="horz" wrap="square" lIns="80010" tIns="80010" rIns="106680" bIns="120015" numCol="1" spcCol="1270" anchor="ctr" anchorCtr="0">
            <a:noAutofit/>
          </a:bodyPr>
          <a:lstStyle/>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VOD, also known as sinusoidal obstruction syndrome (SOS), is a potentially </a:t>
            </a:r>
            <a:br>
              <a:rPr lang="en-GB" sz="2000" dirty="0">
                <a:solidFill>
                  <a:schemeClr val="tx1"/>
                </a:solidFill>
                <a:latin typeface="Arial" panose="020B0604020202020204" pitchFamily="34" charset="0"/>
                <a:cs typeface="Arial" panose="020B0604020202020204" pitchFamily="34" charset="0"/>
              </a:rPr>
            </a:br>
            <a:r>
              <a:rPr lang="en-GB" sz="2000" dirty="0">
                <a:solidFill>
                  <a:schemeClr val="tx1"/>
                </a:solidFill>
                <a:latin typeface="Arial" panose="020B0604020202020204" pitchFamily="34" charset="0"/>
                <a:cs typeface="Arial" panose="020B0604020202020204" pitchFamily="34" charset="0"/>
              </a:rPr>
              <a:t>life-threatening complication of HSCT</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Mean incidence typically ranges from 10–15% in adults, </a:t>
            </a:r>
            <a:r>
              <a:rPr lang="en-GB" sz="2000" dirty="0">
                <a:solidFill>
                  <a:schemeClr val="tx1"/>
                </a:solidFill>
              </a:rPr>
              <a:t>with a higher incidence in paediatric patients (20</a:t>
            </a:r>
            <a:r>
              <a:rPr lang="en-GB" sz="2000" dirty="0">
                <a:solidFill>
                  <a:schemeClr val="tx1"/>
                </a:solidFill>
                <a:latin typeface="Calibri" panose="020F0502020204030204" pitchFamily="34" charset="0"/>
              </a:rPr>
              <a:t>─</a:t>
            </a:r>
            <a:r>
              <a:rPr lang="en-GB" sz="2000" dirty="0">
                <a:solidFill>
                  <a:schemeClr val="tx1"/>
                </a:solidFill>
              </a:rPr>
              <a:t>60% depending mainly on underlying condition</a:t>
            </a:r>
            <a:r>
              <a:rPr lang="en-GB" sz="2000" dirty="0"/>
              <a:t>)</a:t>
            </a:r>
            <a:endParaRPr lang="en-GB" sz="2000" dirty="0">
              <a:solidFill>
                <a:schemeClr val="tx1"/>
              </a:solidFill>
              <a:latin typeface="Arial" panose="020B0604020202020204" pitchFamily="34" charset="0"/>
              <a:cs typeface="Arial" panose="020B0604020202020204" pitchFamily="34" charset="0"/>
            </a:endParaRP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VOD can occur after autologous or allogeneic HSCT, regardless of the underlying disease, stem cell source or type of pre-transplant conditioning</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The conditioning regimens given before HSCT can result in the production of toxic metabolites by the hepatocytes in the liver, which trigger the activation, damage and inflammation of the endothelial cells that line the sinusoids (small capillary-like blood vessels found in the liver)</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Severe VOD, typically characterised by multi-organ failure, has been associated with a mortality rate &gt;80%</a:t>
            </a:r>
          </a:p>
          <a:p>
            <a:pPr marL="273050" lvl="1" indent="-273050" defTabSz="666750">
              <a:spcBef>
                <a:spcPct val="0"/>
              </a:spcBef>
              <a:spcAft>
                <a:spcPct val="15000"/>
              </a:spcAft>
              <a:buFontTx/>
              <a:buChar char="••"/>
            </a:pPr>
            <a:r>
              <a:rPr lang="en-GB" sz="2000" dirty="0">
                <a:solidFill>
                  <a:schemeClr val="tx1"/>
                </a:solidFill>
                <a:latin typeface="Arial" panose="020B0604020202020204" pitchFamily="34" charset="0"/>
                <a:cs typeface="Arial" panose="020B0604020202020204" pitchFamily="34" charset="0"/>
              </a:rPr>
              <a:t>Defibrotide is the only treatment currently licenced for the treatment of severe VOD</a:t>
            </a:r>
          </a:p>
        </p:txBody>
      </p:sp>
    </p:spTree>
    <p:extLst>
      <p:ext uri="{BB962C8B-B14F-4D97-AF65-F5344CB8AC3E}">
        <p14:creationId xmlns:p14="http://schemas.microsoft.com/office/powerpoint/2010/main" val="40187850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How to use the </a:t>
            </a:r>
            <a:r>
              <a:rPr lang="en-GB" dirty="0" err="1"/>
              <a:t>veno</a:t>
            </a:r>
            <a:r>
              <a:rPr lang="en-GB" dirty="0"/>
              <a:t>-occlusive disease (VOD) learning programme modules</a:t>
            </a:r>
          </a:p>
        </p:txBody>
      </p:sp>
      <p:sp>
        <p:nvSpPr>
          <p:cNvPr id="3" name="Content Placeholder 2"/>
          <p:cNvSpPr>
            <a:spLocks noGrp="1"/>
          </p:cNvSpPr>
          <p:nvPr>
            <p:ph idx="1"/>
          </p:nvPr>
        </p:nvSpPr>
        <p:spPr/>
        <p:txBody>
          <a:bodyPr>
            <a:noAutofit/>
          </a:bodyPr>
          <a:lstStyle/>
          <a:p>
            <a:r>
              <a:rPr lang="en-GB" sz="2400" dirty="0"/>
              <a:t>Please download the folder containing all of the modules onto your computer. This will ensure that the links between the modules work</a:t>
            </a:r>
          </a:p>
          <a:p>
            <a:r>
              <a:rPr lang="en-GB" altLang="en-US" sz="2400" dirty="0"/>
              <a:t>You should navigate through the modules in the slide presentation mode. There are links to content in other modules, additional information and external references</a:t>
            </a:r>
          </a:p>
          <a:p>
            <a:r>
              <a:rPr lang="en-GB" sz="2400" dirty="0"/>
              <a:t>The     icon indicates that further information is available on the topic. Please click on this symbol to access the additional information. Simply advance to the next slide to return to the slide you were on</a:t>
            </a:r>
          </a:p>
          <a:p>
            <a:r>
              <a:rPr lang="en-GB" altLang="en-US" sz="2400" dirty="0"/>
              <a:t>There are video clips within some sections that you can access by clicking the play button indicated on the slides</a:t>
            </a:r>
          </a:p>
          <a:p>
            <a:r>
              <a:rPr lang="en-GB" altLang="en-US" sz="2400" dirty="0"/>
              <a:t>The multi-choice questions at the end of each module allow you to test your knowledge</a:t>
            </a:r>
          </a:p>
          <a:p>
            <a:endParaRPr lang="en-GB" sz="2400" dirty="0"/>
          </a:p>
        </p:txBody>
      </p:sp>
      <p:sp>
        <p:nvSpPr>
          <p:cNvPr id="6" name="Text Placeholder 5"/>
          <p:cNvSpPr>
            <a:spLocks noGrp="1"/>
          </p:cNvSpPr>
          <p:nvPr>
            <p:ph type="body" sz="quarter" idx="10"/>
          </p:nvPr>
        </p:nvSpPr>
        <p:spPr/>
        <p:txBody>
          <a:bodyPr/>
          <a:lstStyle/>
          <a:p>
            <a:endParaRPr lang="en-GB"/>
          </a:p>
        </p:txBody>
      </p:sp>
      <p:sp>
        <p:nvSpPr>
          <p:cNvPr id="7" name="Text Placeholder 6"/>
          <p:cNvSpPr>
            <a:spLocks noGrp="1"/>
          </p:cNvSpPr>
          <p:nvPr>
            <p:ph type="body" sz="quarter" idx="11"/>
          </p:nvPr>
        </p:nvSpPr>
        <p:spPr/>
        <p:txBody>
          <a:bodyPr/>
          <a:lstStyle/>
          <a:p>
            <a:endParaRPr lang="en-GB"/>
          </a:p>
        </p:txBody>
      </p:sp>
      <p:pic>
        <p:nvPicPr>
          <p:cNvPr id="9" name="Picture 8">
            <a:hlinkClick r:id="" action="ppaction://noaction"/>
          </p:cNvPr>
          <p:cNvPicPr>
            <a:picLocks noChangeAspect="1"/>
          </p:cNvPicPr>
          <p:nvPr/>
        </p:nvPicPr>
        <p:blipFill>
          <a:blip r:embed="rId2">
            <a:clrChange>
              <a:clrFrom>
                <a:srgbClr val="FFFFFF"/>
              </a:clrFrom>
              <a:clrTo>
                <a:srgbClr val="FFFFFF">
                  <a:alpha val="0"/>
                </a:srgbClr>
              </a:clrTo>
            </a:clrChange>
            <a:duotone>
              <a:srgbClr val="00979E">
                <a:shade val="45000"/>
                <a:satMod val="135000"/>
              </a:srgbClr>
              <a:prstClr val="white"/>
            </a:duotone>
          </a:blip>
          <a:stretch>
            <a:fillRect/>
          </a:stretch>
        </p:blipFill>
        <p:spPr>
          <a:xfrm>
            <a:off x="1332810" y="3324797"/>
            <a:ext cx="324000" cy="324000"/>
          </a:xfrm>
          <a:prstGeom prst="rect">
            <a:avLst/>
          </a:prstGeom>
        </p:spPr>
      </p:pic>
    </p:spTree>
    <p:extLst>
      <p:ext uri="{BB962C8B-B14F-4D97-AF65-F5344CB8AC3E}">
        <p14:creationId xmlns:p14="http://schemas.microsoft.com/office/powerpoint/2010/main" val="20773239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GB" dirty="0">
                <a:solidFill>
                  <a:prstClr val="white"/>
                </a:solidFill>
              </a:rPr>
              <a:t>Module 2: </a:t>
            </a:r>
            <a:br>
              <a:rPr lang="en-GB" dirty="0">
                <a:solidFill>
                  <a:prstClr val="white"/>
                </a:solidFill>
              </a:rPr>
            </a:br>
            <a:r>
              <a:rPr lang="en-GB" dirty="0">
                <a:solidFill>
                  <a:prstClr val="white"/>
                </a:solidFill>
              </a:rPr>
              <a:t>Pathophysiology </a:t>
            </a:r>
            <a:r>
              <a:rPr lang="en-GB" dirty="0" smtClean="0">
                <a:solidFill>
                  <a:prstClr val="white"/>
                </a:solidFill>
              </a:rPr>
              <a:t>of VOD</a:t>
            </a:r>
            <a:endParaRPr lang="en-GB" dirty="0"/>
          </a:p>
        </p:txBody>
      </p:sp>
    </p:spTree>
    <p:extLst>
      <p:ext uri="{BB962C8B-B14F-4D97-AF65-F5344CB8AC3E}">
        <p14:creationId xmlns:p14="http://schemas.microsoft.com/office/powerpoint/2010/main" val="26611761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Learning objectives</a:t>
            </a:r>
            <a:endParaRPr lang="en-GB" dirty="0"/>
          </a:p>
        </p:txBody>
      </p:sp>
      <p:sp>
        <p:nvSpPr>
          <p:cNvPr id="3" name="Content Placeholder 2"/>
          <p:cNvSpPr>
            <a:spLocks noGrp="1"/>
          </p:cNvSpPr>
          <p:nvPr>
            <p:ph idx="1"/>
          </p:nvPr>
        </p:nvSpPr>
        <p:spPr/>
        <p:txBody>
          <a:bodyPr/>
          <a:lstStyle/>
          <a:p>
            <a:r>
              <a:rPr lang="en-GB" dirty="0"/>
              <a:t>To understand the cause of VOD</a:t>
            </a:r>
          </a:p>
          <a:p>
            <a:endParaRPr lang="en-GB" dirty="0"/>
          </a:p>
          <a:p>
            <a:r>
              <a:rPr lang="en-GB" dirty="0"/>
              <a:t>To understand the sequence of steps in the pathophysiology of VOD</a:t>
            </a:r>
          </a:p>
          <a:p>
            <a:endParaRPr lang="en-GB" dirty="0"/>
          </a:p>
          <a:p>
            <a:r>
              <a:rPr lang="en-GB" dirty="0"/>
              <a:t>To recognise the pathophysiological endpoint of VOD</a:t>
            </a:r>
          </a:p>
          <a:p>
            <a:endParaRPr lang="en-GB" dirty="0"/>
          </a:p>
        </p:txBody>
      </p:sp>
      <p:sp>
        <p:nvSpPr>
          <p:cNvPr id="6" name="Text Placeholder 5"/>
          <p:cNvSpPr>
            <a:spLocks noGrp="1"/>
          </p:cNvSpPr>
          <p:nvPr>
            <p:ph type="body" sz="quarter" idx="10"/>
          </p:nvPr>
        </p:nvSpPr>
        <p:spPr/>
        <p:txBody>
          <a:bodyPr/>
          <a:lstStyle/>
          <a:p>
            <a:endParaRPr lang="en-GB" dirty="0"/>
          </a:p>
        </p:txBody>
      </p:sp>
      <p:sp>
        <p:nvSpPr>
          <p:cNvPr id="8" name="Text Placeholder 7"/>
          <p:cNvSpPr>
            <a:spLocks noGrp="1"/>
          </p:cNvSpPr>
          <p:nvPr>
            <p:ph type="body" sz="quarter" idx="11"/>
          </p:nvPr>
        </p:nvSpPr>
        <p:spPr/>
        <p:txBody>
          <a:bodyPr/>
          <a:lstStyle/>
          <a:p>
            <a:r>
              <a:rPr lang="en-GB" dirty="0"/>
              <a:t>VOD, </a:t>
            </a:r>
            <a:r>
              <a:rPr lang="en-GB" dirty="0" err="1"/>
              <a:t>veno</a:t>
            </a:r>
            <a:r>
              <a:rPr lang="en-GB" dirty="0"/>
              <a:t>-occlusive disease</a:t>
            </a:r>
          </a:p>
        </p:txBody>
      </p:sp>
    </p:spTree>
    <p:custDataLst>
      <p:tags r:id="rId1"/>
    </p:custDataLst>
    <p:extLst>
      <p:ext uri="{BB962C8B-B14F-4D97-AF65-F5344CB8AC3E}">
        <p14:creationId xmlns:p14="http://schemas.microsoft.com/office/powerpoint/2010/main" val="1853304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Left Arrow 17"/>
          <p:cNvSpPr/>
          <p:nvPr/>
        </p:nvSpPr>
        <p:spPr>
          <a:xfrm rot="8360422" flipV="1">
            <a:off x="2529769" y="4922368"/>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7" name="Left Arrow 16"/>
          <p:cNvSpPr/>
          <p:nvPr/>
        </p:nvSpPr>
        <p:spPr>
          <a:xfrm rot="10800000">
            <a:off x="5436115" y="3699153"/>
            <a:ext cx="1412173" cy="460536"/>
          </a:xfrm>
          <a:prstGeom prst="leftArrow">
            <a:avLst>
              <a:gd name="adj1" fmla="val 60000"/>
              <a:gd name="adj2" fmla="val 50000"/>
            </a:avLst>
          </a:prstGeom>
          <a:solidFill>
            <a:schemeClr val="accent4">
              <a:lumMod val="7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Left Arrow 11"/>
          <p:cNvSpPr/>
          <p:nvPr/>
        </p:nvSpPr>
        <p:spPr>
          <a:xfrm rot="9777640">
            <a:off x="2089798" y="4239929"/>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 name="Title 1"/>
          <p:cNvSpPr>
            <a:spLocks noGrp="1"/>
          </p:cNvSpPr>
          <p:nvPr>
            <p:ph type="title"/>
          </p:nvPr>
        </p:nvSpPr>
        <p:spPr/>
        <p:txBody>
          <a:bodyPr>
            <a:normAutofit/>
          </a:bodyPr>
          <a:lstStyle/>
          <a:p>
            <a:r>
              <a:rPr lang="en-GB" dirty="0"/>
              <a:t>Early complications of HSCT: </a:t>
            </a:r>
            <a:br>
              <a:rPr lang="en-GB" dirty="0"/>
            </a:br>
            <a:r>
              <a:rPr lang="en-GB" dirty="0"/>
              <a:t>vascular endothelial syndromes</a:t>
            </a:r>
          </a:p>
        </p:txBody>
      </p:sp>
      <p:sp>
        <p:nvSpPr>
          <p:cNvPr id="6" name="Content Placeholder 5"/>
          <p:cNvSpPr>
            <a:spLocks noGrp="1"/>
          </p:cNvSpPr>
          <p:nvPr>
            <p:ph sz="half" idx="2"/>
          </p:nvPr>
        </p:nvSpPr>
        <p:spPr>
          <a:xfrm>
            <a:off x="6753884" y="1268760"/>
            <a:ext cx="5102755" cy="4857403"/>
          </a:xfrm>
        </p:spPr>
        <p:txBody>
          <a:bodyPr/>
          <a:lstStyle/>
          <a:p>
            <a:endParaRPr lang="en-GB" dirty="0"/>
          </a:p>
          <a:p>
            <a:endParaRPr lang="en-GB" dirty="0"/>
          </a:p>
          <a:p>
            <a:r>
              <a:rPr lang="en-GB" dirty="0"/>
              <a:t>Intense and sustained activation of endothelial cells leads to cellular damage</a:t>
            </a:r>
          </a:p>
          <a:p>
            <a:r>
              <a:rPr lang="en-GB" dirty="0"/>
              <a:t>Alloreactivity (the immune response in reaction to the transplanted stem cells) has been postulated to play a role in this damage and activation</a:t>
            </a:r>
          </a:p>
          <a:p>
            <a:pPr lvl="1"/>
            <a:r>
              <a:rPr lang="en-GB" dirty="0"/>
              <a:t>This explains the greater incidence of certain complications (e.g. </a:t>
            </a:r>
            <a:r>
              <a:rPr lang="en-GB" dirty="0" err="1"/>
              <a:t>GvHD</a:t>
            </a:r>
            <a:r>
              <a:rPr lang="en-GB" dirty="0"/>
              <a:t>) after allogeneic transplantation</a:t>
            </a:r>
          </a:p>
          <a:p>
            <a:endParaRPr lang="en-GB" dirty="0"/>
          </a:p>
        </p:txBody>
      </p:sp>
      <p:sp>
        <p:nvSpPr>
          <p:cNvPr id="15" name="Text Placeholder 14"/>
          <p:cNvSpPr>
            <a:spLocks noGrp="1"/>
          </p:cNvSpPr>
          <p:nvPr>
            <p:ph type="body" sz="quarter" idx="10"/>
          </p:nvPr>
        </p:nvSpPr>
        <p:spPr/>
        <p:txBody>
          <a:bodyPr/>
          <a:lstStyle/>
          <a:p>
            <a:r>
              <a:rPr lang="pt-BR" dirty="0"/>
              <a:t>Carreras E, Diaz-Ricart M. </a:t>
            </a:r>
            <a:r>
              <a:rPr lang="pt-BR" i="1" dirty="0"/>
              <a:t>Bone Marrow Transplant </a:t>
            </a:r>
            <a:r>
              <a:rPr lang="pt-BR" dirty="0"/>
              <a:t>2011;46:1495–502</a:t>
            </a:r>
            <a:endParaRPr lang="en-GB" dirty="0"/>
          </a:p>
        </p:txBody>
      </p:sp>
      <p:sp>
        <p:nvSpPr>
          <p:cNvPr id="24" name="Text Placeholder 23"/>
          <p:cNvSpPr>
            <a:spLocks noGrp="1"/>
          </p:cNvSpPr>
          <p:nvPr>
            <p:ph type="body" sz="quarter" idx="11"/>
          </p:nvPr>
        </p:nvSpPr>
        <p:spPr/>
        <p:txBody>
          <a:bodyPr/>
          <a:lstStyle/>
          <a:p>
            <a:r>
              <a:rPr lang="en-GB" dirty="0" err="1"/>
              <a:t>GvHD</a:t>
            </a:r>
            <a:r>
              <a:rPr lang="en-GB" dirty="0"/>
              <a:t>, graft-versus-host disease; HSCT, haematopoietic stem cell transplantation</a:t>
            </a:r>
          </a:p>
        </p:txBody>
      </p:sp>
      <p:sp>
        <p:nvSpPr>
          <p:cNvPr id="7" name="Freeform 6"/>
          <p:cNvSpPr/>
          <p:nvPr/>
        </p:nvSpPr>
        <p:spPr>
          <a:xfrm>
            <a:off x="3698657" y="2939421"/>
            <a:ext cx="1980000" cy="1980000"/>
          </a:xfrm>
          <a:custGeom>
            <a:avLst/>
            <a:gdLst>
              <a:gd name="connsiteX0" fmla="*/ 0 w 1615916"/>
              <a:gd name="connsiteY0" fmla="*/ 807958 h 1615916"/>
              <a:gd name="connsiteX1" fmla="*/ 807958 w 1615916"/>
              <a:gd name="connsiteY1" fmla="*/ 0 h 1615916"/>
              <a:gd name="connsiteX2" fmla="*/ 1615916 w 1615916"/>
              <a:gd name="connsiteY2" fmla="*/ 807958 h 1615916"/>
              <a:gd name="connsiteX3" fmla="*/ 807958 w 1615916"/>
              <a:gd name="connsiteY3" fmla="*/ 1615916 h 1615916"/>
              <a:gd name="connsiteX4" fmla="*/ 0 w 1615916"/>
              <a:gd name="connsiteY4" fmla="*/ 807958 h 1615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916" h="1615916">
                <a:moveTo>
                  <a:pt x="0" y="807958"/>
                </a:moveTo>
                <a:cubicBezTo>
                  <a:pt x="0" y="361735"/>
                  <a:pt x="361735" y="0"/>
                  <a:pt x="807958" y="0"/>
                </a:cubicBezTo>
                <a:cubicBezTo>
                  <a:pt x="1254181" y="0"/>
                  <a:pt x="1615916" y="361735"/>
                  <a:pt x="1615916" y="807958"/>
                </a:cubicBezTo>
                <a:cubicBezTo>
                  <a:pt x="1615916" y="1254181"/>
                  <a:pt x="1254181" y="1615916"/>
                  <a:pt x="807958" y="1615916"/>
                </a:cubicBezTo>
                <a:cubicBezTo>
                  <a:pt x="361735" y="1615916"/>
                  <a:pt x="0" y="1254181"/>
                  <a:pt x="0" y="807958"/>
                </a:cubicBez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246805" tIns="246805" rIns="246805" bIns="246805" numCol="1" spcCol="1270" anchor="ctr" anchorCtr="0">
            <a:noAutofit/>
          </a:bodyPr>
          <a:lstStyle/>
          <a:p>
            <a:pPr lvl="0" algn="ctr" defTabSz="711200">
              <a:lnSpc>
                <a:spcPct val="90000"/>
              </a:lnSpc>
              <a:spcBef>
                <a:spcPct val="0"/>
              </a:spcBef>
              <a:spcAft>
                <a:spcPct val="35000"/>
              </a:spcAft>
            </a:pPr>
            <a:r>
              <a:rPr lang="en-GB" sz="1600" b="1" kern="1200" dirty="0">
                <a:latin typeface="Arial" panose="020B0604020202020204" pitchFamily="34" charset="0"/>
                <a:cs typeface="Arial" panose="020B0604020202020204" pitchFamily="34" charset="0"/>
              </a:rPr>
              <a:t>Activation of endothelial cells lining the blood vessels</a:t>
            </a:r>
          </a:p>
        </p:txBody>
      </p:sp>
      <p:sp>
        <p:nvSpPr>
          <p:cNvPr id="8" name="Left Arrow 7"/>
          <p:cNvSpPr/>
          <p:nvPr/>
        </p:nvSpPr>
        <p:spPr>
          <a:xfrm rot="11700000">
            <a:off x="2051543" y="3323214"/>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Freeform 8"/>
          <p:cNvSpPr/>
          <p:nvPr/>
        </p:nvSpPr>
        <p:spPr>
          <a:xfrm>
            <a:off x="612552" y="4141933"/>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lvl="0" algn="ctr" defTabSz="711200">
              <a:lnSpc>
                <a:spcPct val="90000"/>
              </a:lnSpc>
              <a:spcBef>
                <a:spcPct val="0"/>
              </a:spcBef>
              <a:spcAft>
                <a:spcPct val="35000"/>
              </a:spcAft>
            </a:pPr>
            <a:r>
              <a:rPr lang="en-GB" sz="1600" dirty="0">
                <a:latin typeface="Arial" panose="020B0604020202020204" pitchFamily="34" charset="0"/>
                <a:cs typeface="Arial" panose="020B0604020202020204" pitchFamily="34" charset="0"/>
              </a:rPr>
              <a:t>Microbial translocation through mucosal barriers</a:t>
            </a:r>
          </a:p>
        </p:txBody>
      </p:sp>
      <p:sp>
        <p:nvSpPr>
          <p:cNvPr id="10" name="Left Arrow 9"/>
          <p:cNvSpPr/>
          <p:nvPr/>
        </p:nvSpPr>
        <p:spPr>
          <a:xfrm rot="13239578">
            <a:off x="2529769" y="2658787"/>
            <a:ext cx="1412173" cy="460536"/>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Freeform 10"/>
          <p:cNvSpPr/>
          <p:nvPr/>
        </p:nvSpPr>
        <p:spPr>
          <a:xfrm>
            <a:off x="608342" y="2734426"/>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Cytokines produced by injured tissues</a:t>
            </a:r>
          </a:p>
        </p:txBody>
      </p:sp>
      <p:sp>
        <p:nvSpPr>
          <p:cNvPr id="13" name="Freeform 12"/>
          <p:cNvSpPr/>
          <p:nvPr/>
        </p:nvSpPr>
        <p:spPr>
          <a:xfrm>
            <a:off x="2400723" y="1737119"/>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Conditioning regimen</a:t>
            </a:r>
          </a:p>
        </p:txBody>
      </p:sp>
      <p:sp>
        <p:nvSpPr>
          <p:cNvPr id="16" name="Freeform 15"/>
          <p:cNvSpPr/>
          <p:nvPr/>
        </p:nvSpPr>
        <p:spPr>
          <a:xfrm>
            <a:off x="2400723" y="5043582"/>
            <a:ext cx="1535120" cy="1228096"/>
          </a:xfrm>
          <a:custGeom>
            <a:avLst/>
            <a:gdLst>
              <a:gd name="connsiteX0" fmla="*/ 0 w 1535120"/>
              <a:gd name="connsiteY0" fmla="*/ 122810 h 1228096"/>
              <a:gd name="connsiteX1" fmla="*/ 122810 w 1535120"/>
              <a:gd name="connsiteY1" fmla="*/ 0 h 1228096"/>
              <a:gd name="connsiteX2" fmla="*/ 1412310 w 1535120"/>
              <a:gd name="connsiteY2" fmla="*/ 0 h 1228096"/>
              <a:gd name="connsiteX3" fmla="*/ 1535120 w 1535120"/>
              <a:gd name="connsiteY3" fmla="*/ 122810 h 1228096"/>
              <a:gd name="connsiteX4" fmla="*/ 1535120 w 1535120"/>
              <a:gd name="connsiteY4" fmla="*/ 1105286 h 1228096"/>
              <a:gd name="connsiteX5" fmla="*/ 1412310 w 1535120"/>
              <a:gd name="connsiteY5" fmla="*/ 1228096 h 1228096"/>
              <a:gd name="connsiteX6" fmla="*/ 122810 w 1535120"/>
              <a:gd name="connsiteY6" fmla="*/ 1228096 h 1228096"/>
              <a:gd name="connsiteX7" fmla="*/ 0 w 1535120"/>
              <a:gd name="connsiteY7" fmla="*/ 1105286 h 1228096"/>
              <a:gd name="connsiteX8" fmla="*/ 0 w 1535120"/>
              <a:gd name="connsiteY8" fmla="*/ 122810 h 122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5120" h="1228096">
                <a:moveTo>
                  <a:pt x="0" y="122810"/>
                </a:moveTo>
                <a:cubicBezTo>
                  <a:pt x="0" y="54984"/>
                  <a:pt x="54984" y="0"/>
                  <a:pt x="122810" y="0"/>
                </a:cubicBezTo>
                <a:lnTo>
                  <a:pt x="1412310" y="0"/>
                </a:lnTo>
                <a:cubicBezTo>
                  <a:pt x="1480136" y="0"/>
                  <a:pt x="1535120" y="54984"/>
                  <a:pt x="1535120" y="122810"/>
                </a:cubicBezTo>
                <a:lnTo>
                  <a:pt x="1535120" y="1105286"/>
                </a:lnTo>
                <a:cubicBezTo>
                  <a:pt x="1535120" y="1173112"/>
                  <a:pt x="1480136" y="1228096"/>
                  <a:pt x="1412310" y="1228096"/>
                </a:cubicBezTo>
                <a:lnTo>
                  <a:pt x="122810" y="1228096"/>
                </a:lnTo>
                <a:cubicBezTo>
                  <a:pt x="54984" y="1228096"/>
                  <a:pt x="0" y="1173112"/>
                  <a:pt x="0" y="1105286"/>
                </a:cubicBezTo>
                <a:lnTo>
                  <a:pt x="0" y="12281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6450" tIns="66450" rIns="66450" bIns="66450" numCol="1" spcCol="1270" anchor="ctr" anchorCtr="0">
            <a:noAutofit/>
          </a:bodyPr>
          <a:lstStyle/>
          <a:p>
            <a:pPr lvl="0" algn="ctr" defTabSz="711200">
              <a:lnSpc>
                <a:spcPct val="90000"/>
              </a:lnSpc>
              <a:spcBef>
                <a:spcPct val="0"/>
              </a:spcBef>
              <a:spcAft>
                <a:spcPct val="35000"/>
              </a:spcAft>
            </a:pPr>
            <a:r>
              <a:rPr lang="en-GB" sz="1600" kern="1200" dirty="0">
                <a:latin typeface="Arial" panose="020B0604020202020204" pitchFamily="34" charset="0"/>
                <a:cs typeface="Arial" panose="020B0604020202020204" pitchFamily="34" charset="0"/>
              </a:rPr>
              <a:t>Engraftment process</a:t>
            </a:r>
          </a:p>
        </p:txBody>
      </p:sp>
      <p:sp>
        <p:nvSpPr>
          <p:cNvPr id="21" name="Rectangle 20"/>
          <p:cNvSpPr/>
          <p:nvPr/>
        </p:nvSpPr>
        <p:spPr>
          <a:xfrm>
            <a:off x="452143" y="1696486"/>
            <a:ext cx="1873848" cy="830997"/>
          </a:xfrm>
          <a:prstGeom prst="rect">
            <a:avLst/>
          </a:prstGeom>
        </p:spPr>
        <p:txBody>
          <a:bodyPr wrap="square">
            <a:spAutoFit/>
          </a:bodyPr>
          <a:lstStyle/>
          <a:p>
            <a:pPr algn="ctr"/>
            <a:r>
              <a:rPr lang="en-GB" sz="2400" b="1" dirty="0">
                <a:latin typeface="Arial" panose="020B0604020202020204" pitchFamily="34" charset="0"/>
                <a:cs typeface="Arial" panose="020B0604020202020204" pitchFamily="34" charset="0"/>
              </a:rPr>
              <a:t>DURING HSCT </a:t>
            </a:r>
          </a:p>
        </p:txBody>
      </p:sp>
      <p:grpSp>
        <p:nvGrpSpPr>
          <p:cNvPr id="20" name="Group 19"/>
          <p:cNvGrpSpPr/>
          <p:nvPr/>
        </p:nvGrpSpPr>
        <p:grpSpPr>
          <a:xfrm>
            <a:off x="3832412" y="1918021"/>
            <a:ext cx="1825447" cy="369332"/>
            <a:chOff x="1508759" y="4551330"/>
            <a:chExt cx="1825447" cy="369332"/>
          </a:xfrm>
        </p:grpSpPr>
        <p:sp>
          <p:nvSpPr>
            <p:cNvPr id="22" name="TextBox 21">
              <a:hlinkClick r:id="rId3" action="ppaction://hlinkpres?slideindex=4&amp;slidetitle=Haematopoietic stem cell transplantation"/>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n-GB" dirty="0">
                  <a:solidFill>
                    <a:schemeClr val="tx1"/>
                  </a:solidFill>
                </a:rPr>
                <a:t>Module 1 link</a:t>
              </a: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6231" y="4601388"/>
              <a:ext cx="251460" cy="251460"/>
            </a:xfrm>
            <a:prstGeom prst="rect">
              <a:avLst/>
            </a:prstGeom>
            <a:noFill/>
            <a:ln>
              <a:noFill/>
            </a:ln>
          </p:spPr>
        </p:pic>
      </p:grpSp>
    </p:spTree>
    <p:custDataLst>
      <p:tags r:id="rId1"/>
    </p:custDataLst>
    <p:extLst>
      <p:ext uri="{BB962C8B-B14F-4D97-AF65-F5344CB8AC3E}">
        <p14:creationId xmlns:p14="http://schemas.microsoft.com/office/powerpoint/2010/main" val="36748505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Early vascular endothelial syndromes after HSCT</a:t>
            </a:r>
            <a:br>
              <a:rPr lang="en-GB" dirty="0"/>
            </a:br>
            <a:r>
              <a:rPr lang="en-GB" dirty="0"/>
              <a:t>have a common pathogenesis</a:t>
            </a:r>
          </a:p>
        </p:txBody>
      </p:sp>
      <p:sp>
        <p:nvSpPr>
          <p:cNvPr id="4" name="Text Placeholder 3"/>
          <p:cNvSpPr>
            <a:spLocks noGrp="1"/>
          </p:cNvSpPr>
          <p:nvPr>
            <p:ph type="body" sz="quarter" idx="10"/>
          </p:nvPr>
        </p:nvSpPr>
        <p:spPr/>
        <p:txBody>
          <a:bodyPr/>
          <a:lstStyle/>
          <a:p>
            <a:r>
              <a:rPr lang="en-GB" dirty="0"/>
              <a:t/>
            </a:r>
            <a:br>
              <a:rPr lang="en-GB" dirty="0"/>
            </a:br>
            <a:r>
              <a:rPr lang="en-GB" dirty="0"/>
              <a:t>Carreras E, Diaz-</a:t>
            </a:r>
            <a:r>
              <a:rPr lang="en-GB" dirty="0" err="1"/>
              <a:t>Ricart</a:t>
            </a:r>
            <a:r>
              <a:rPr lang="en-GB" dirty="0"/>
              <a:t> M. </a:t>
            </a:r>
            <a:r>
              <a:rPr lang="en-GB" i="1" dirty="0"/>
              <a:t>Bone Marrow Transplant </a:t>
            </a:r>
            <a:r>
              <a:rPr lang="en-GB" dirty="0"/>
              <a:t>2011;46:1495–502</a:t>
            </a:r>
          </a:p>
        </p:txBody>
      </p:sp>
      <p:sp>
        <p:nvSpPr>
          <p:cNvPr id="8" name="Text Placeholder 7"/>
          <p:cNvSpPr>
            <a:spLocks noGrp="1"/>
          </p:cNvSpPr>
          <p:nvPr>
            <p:ph type="body" sz="quarter" idx="11"/>
          </p:nvPr>
        </p:nvSpPr>
        <p:spPr/>
        <p:txBody>
          <a:bodyPr/>
          <a:lstStyle/>
          <a:p>
            <a:r>
              <a:rPr lang="en-GB" dirty="0"/>
              <a:t>CLS, capillary leak syndrome; CNI, </a:t>
            </a:r>
            <a:r>
              <a:rPr lang="en-GB" dirty="0" err="1"/>
              <a:t>calcineurin</a:t>
            </a:r>
            <a:r>
              <a:rPr lang="en-GB" dirty="0"/>
              <a:t> inhibitors; DAH, diffuse alveolar haemorrhage; ES, engraftment syndrome;</a:t>
            </a:r>
            <a:br>
              <a:rPr lang="en-GB" dirty="0"/>
            </a:br>
            <a:r>
              <a:rPr lang="en-GB" dirty="0"/>
              <a:t>G-CSF, granulocyte-colony stimulating factor; HSCT; haematopoietic stem cell transplantation; IPS, idiopathic pneumonia syndrome; LPS, lipopolysaccharide; TAM, transplant-associated </a:t>
            </a:r>
            <a:r>
              <a:rPr lang="en-GB" dirty="0" err="1"/>
              <a:t>microangiopathy</a:t>
            </a:r>
            <a:r>
              <a:rPr lang="en-GB" dirty="0"/>
              <a:t>; VOD, </a:t>
            </a:r>
            <a:r>
              <a:rPr lang="en-GB" dirty="0" err="1"/>
              <a:t>veno</a:t>
            </a:r>
            <a:r>
              <a:rPr lang="en-GB" dirty="0"/>
              <a:t>-occlusive disease</a:t>
            </a:r>
          </a:p>
        </p:txBody>
      </p:sp>
      <p:pic>
        <p:nvPicPr>
          <p:cNvPr id="98" name="Picture 97"/>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043505" y="2560463"/>
            <a:ext cx="7016483" cy="782045"/>
          </a:xfrm>
          <a:prstGeom prst="rect">
            <a:avLst/>
          </a:prstGeom>
        </p:spPr>
      </p:pic>
      <p:sp>
        <p:nvSpPr>
          <p:cNvPr id="99" name="Rounded Rectangle 98"/>
          <p:cNvSpPr/>
          <p:nvPr/>
        </p:nvSpPr>
        <p:spPr>
          <a:xfrm>
            <a:off x="3177426" y="1381336"/>
            <a:ext cx="6882561" cy="345517"/>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marL="0" marR="0" lvl="0" indent="0" algn="ctr" defTabSz="914400" eaLnBrk="0" fontAlgn="auto" latinLnBrk="0" hangingPunct="0">
              <a:spcBef>
                <a:spcPct val="2000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Multi-organ dysfunction syndrome</a:t>
            </a:r>
          </a:p>
        </p:txBody>
      </p:sp>
      <p:sp>
        <p:nvSpPr>
          <p:cNvPr id="100" name="Rounded Rectangle 99"/>
          <p:cNvSpPr/>
          <p:nvPr/>
        </p:nvSpPr>
        <p:spPr>
          <a:xfrm>
            <a:off x="3177426" y="3336282"/>
            <a:ext cx="6882561" cy="689569"/>
          </a:xfrm>
          <a:prstGeom prst="roundRect">
            <a:avLst/>
          </a:prstGeom>
          <a:solidFill>
            <a:schemeClr val="accent3"/>
          </a:solidFill>
          <a:ln w="25400" cap="flat" cmpd="sng" algn="ctr">
            <a:solidFill>
              <a:schemeClr val="accent3">
                <a:lumMod val="75000"/>
              </a:schemeClr>
            </a:solidFill>
            <a:prstDash val="solid"/>
          </a:ln>
          <a:effectLst/>
        </p:spPr>
        <p:txBody>
          <a:bodyPr lIns="36000" tIns="36000" rIns="36000" bIns="36000" anchor="ctr"/>
          <a:lstStyle/>
          <a:p>
            <a:pPr marL="0" marR="0" lvl="0" indent="0" algn="ctr" defTabSz="914400" eaLnBrk="0" fontAlgn="auto" latinLnBrk="0" hangingPunct="0">
              <a:spcBef>
                <a:spcPts val="0"/>
              </a:spcBef>
              <a:spcAft>
                <a:spcPts val="0"/>
              </a:spcAft>
              <a:buClrTx/>
              <a:buSzTx/>
              <a:buFontTx/>
              <a:buNone/>
              <a:tabLst/>
              <a:defRPr/>
            </a:pPr>
            <a:r>
              <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Endothelial phenotype represents a net liability to the host </a:t>
            </a:r>
            <a:br>
              <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(capillary flow obstruction, fibrin-related aggregates, </a:t>
            </a:r>
            <a:br>
              <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2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platelet and leukocyte adhesion, endothelial apoptosis)</a:t>
            </a:r>
          </a:p>
        </p:txBody>
      </p:sp>
      <p:sp>
        <p:nvSpPr>
          <p:cNvPr id="101" name="Rounded Rectangle 100"/>
          <p:cNvSpPr/>
          <p:nvPr/>
        </p:nvSpPr>
        <p:spPr>
          <a:xfrm>
            <a:off x="913601" y="2539868"/>
            <a:ext cx="1772734" cy="720756"/>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Organ</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dysfunction</a:t>
            </a:r>
          </a:p>
        </p:txBody>
      </p:sp>
      <p:sp>
        <p:nvSpPr>
          <p:cNvPr id="102" name="Rounded Rectangle 101"/>
          <p:cNvSpPr/>
          <p:nvPr/>
        </p:nvSpPr>
        <p:spPr>
          <a:xfrm>
            <a:off x="926284" y="3336282"/>
            <a:ext cx="1760051" cy="689570"/>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Endothelial</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dysfunction</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(pathological)</a:t>
            </a:r>
          </a:p>
        </p:txBody>
      </p:sp>
      <p:sp>
        <p:nvSpPr>
          <p:cNvPr id="103" name="Rounded Rectangle 102"/>
          <p:cNvSpPr/>
          <p:nvPr/>
        </p:nvSpPr>
        <p:spPr>
          <a:xfrm>
            <a:off x="963166" y="4095280"/>
            <a:ext cx="1723169" cy="694000"/>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Endothelial</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activation</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(physiological)</a:t>
            </a:r>
          </a:p>
        </p:txBody>
      </p:sp>
      <p:sp>
        <p:nvSpPr>
          <p:cNvPr id="104" name="Rounded Rectangle 103"/>
          <p:cNvSpPr/>
          <p:nvPr/>
        </p:nvSpPr>
        <p:spPr>
          <a:xfrm>
            <a:off x="1718983" y="5895078"/>
            <a:ext cx="8754035" cy="292122"/>
          </a:xfrm>
          <a:prstGeom prst="roundRect">
            <a:avLst/>
          </a:prstGeom>
          <a:solidFill>
            <a:schemeClr val="accent1"/>
          </a:solidFill>
          <a:ln w="25400" cap="flat" cmpd="sng" algn="ctr">
            <a:solidFill>
              <a:schemeClr val="accent1">
                <a:lumMod val="75000"/>
              </a:schemeClr>
            </a:solidFill>
            <a:prstDash val="solid"/>
          </a:ln>
          <a:effectLst/>
        </p:spPr>
        <p:txBody>
          <a:bodyPr lIns="36000" tIns="36000" rIns="36000" bIns="36000" anchor="ctr"/>
          <a:lstStyle/>
          <a:p>
            <a:pPr marL="0" marR="0" lvl="0" indent="0" algn="ctr" defTabSz="914400" eaLnBrk="0" fontAlgn="auto" latinLnBrk="0" hangingPunct="0">
              <a:spcBef>
                <a:spcPct val="20000"/>
              </a:spcBef>
              <a:spcAft>
                <a:spcPts val="0"/>
              </a:spcAft>
              <a:buClrTx/>
              <a:buSzTx/>
              <a:buFontTx/>
              <a:buNone/>
              <a:tabLst/>
              <a:defRPr/>
            </a:pPr>
            <a:r>
              <a:rPr kumimoji="0" lang="en-GB" sz="1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Haematopoietic stem cell transplantation</a:t>
            </a:r>
          </a:p>
        </p:txBody>
      </p:sp>
      <p:sp>
        <p:nvSpPr>
          <p:cNvPr id="105" name="Rounded Rectangle 104"/>
          <p:cNvSpPr/>
          <p:nvPr/>
        </p:nvSpPr>
        <p:spPr>
          <a:xfrm>
            <a:off x="2898725" y="4279423"/>
            <a:ext cx="1725752"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Pro-coagulant</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status</a:t>
            </a:r>
          </a:p>
        </p:txBody>
      </p:sp>
      <p:sp>
        <p:nvSpPr>
          <p:cNvPr id="106" name="Rounded Rectangle 105"/>
          <p:cNvSpPr/>
          <p:nvPr/>
        </p:nvSpPr>
        <p:spPr>
          <a:xfrm>
            <a:off x="4836867" y="4279423"/>
            <a:ext cx="1728993"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Inflammatory</a:t>
            </a:r>
          </a:p>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response</a:t>
            </a:r>
          </a:p>
        </p:txBody>
      </p:sp>
      <p:sp>
        <p:nvSpPr>
          <p:cNvPr id="107" name="Rounded Rectangle 106"/>
          <p:cNvSpPr/>
          <p:nvPr/>
        </p:nvSpPr>
        <p:spPr>
          <a:xfrm>
            <a:off x="6778250" y="4279423"/>
            <a:ext cx="1756491"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Increased permeability</a:t>
            </a:r>
          </a:p>
        </p:txBody>
      </p:sp>
      <p:sp>
        <p:nvSpPr>
          <p:cNvPr id="108" name="Rounded Rectangle 107"/>
          <p:cNvSpPr/>
          <p:nvPr/>
        </p:nvSpPr>
        <p:spPr>
          <a:xfrm>
            <a:off x="8747131" y="4279423"/>
            <a:ext cx="1934682" cy="397119"/>
          </a:xfrm>
          <a:prstGeom prst="roundRect">
            <a:avLst/>
          </a:prstGeom>
          <a:solidFill>
            <a:schemeClr val="bg1"/>
          </a:solidFill>
          <a:ln w="25400" cap="flat" cmpd="sng" algn="ctr">
            <a:solidFill>
              <a:schemeClr val="accent1"/>
            </a:solidFill>
            <a:prstDash val="solid"/>
          </a:ln>
          <a:effectLst/>
        </p:spPr>
        <p:txBody>
          <a:bodyPr lIns="36000" tIns="36000" rIns="36000" bIns="36000" anchor="ctr"/>
          <a:lstStyle/>
          <a:p>
            <a:pPr marL="0" marR="0" lvl="0" indent="0" algn="ctr" defTabSz="914400" eaLnBrk="0" fontAlgn="auto" latinLnBrk="0" hangingPunct="0">
              <a:lnSpc>
                <a:spcPct val="80000"/>
              </a:lnSpc>
              <a:spcBef>
                <a:spcPct val="2000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Vasoconstriction</a:t>
            </a:r>
          </a:p>
        </p:txBody>
      </p:sp>
      <p:sp>
        <p:nvSpPr>
          <p:cNvPr id="109" name="Rounded Rectangle 108"/>
          <p:cNvSpPr/>
          <p:nvPr/>
        </p:nvSpPr>
        <p:spPr>
          <a:xfrm>
            <a:off x="3259712" y="1953059"/>
            <a:ext cx="1046571" cy="597600"/>
          </a:xfrm>
          <a:prstGeom prst="roundRect">
            <a:avLst/>
          </a:prstGeom>
          <a:solidFill>
            <a:srgbClr val="ECAA20"/>
          </a:solidFill>
          <a:ln w="25400" cap="flat" cmpd="sng" algn="ctr">
            <a:solidFill>
              <a:srgbClr val="ECAA20">
                <a:shade val="50000"/>
              </a:srgbClr>
            </a:solidFill>
            <a:prstDash val="solid"/>
          </a:ln>
          <a:effectLst/>
        </p:spPr>
        <p:txBody>
          <a:bodyPr lIns="36000" tIns="36000" rIns="36000" bIns="36000" anchor="ctr"/>
          <a:lstStyle/>
          <a:p>
            <a:pPr marL="0" marR="0" lvl="0" indent="0" algn="ctr" defTabSz="914400" eaLnBrk="0" fontAlgn="auto" latinLnBrk="0" hangingPunct="0">
              <a:spcBef>
                <a:spcPct val="20000"/>
              </a:spcBef>
              <a:spcAft>
                <a:spcPts val="0"/>
              </a:spcAft>
              <a:buClrTx/>
              <a:buSzTx/>
              <a:buFontTx/>
              <a:buNone/>
              <a:tabLst/>
              <a:defRPr/>
            </a:pPr>
            <a:r>
              <a:rPr kumimoji="0" lang="en-GB" sz="14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VOD</a:t>
            </a:r>
          </a:p>
        </p:txBody>
      </p:sp>
      <p:sp>
        <p:nvSpPr>
          <p:cNvPr id="110" name="Rounded Rectangle 109"/>
          <p:cNvSpPr/>
          <p:nvPr/>
        </p:nvSpPr>
        <p:spPr>
          <a:xfrm>
            <a:off x="4982448" y="1953059"/>
            <a:ext cx="1069161" cy="595678"/>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eaLnBrk="0" fontAlgn="auto" latinLnBrk="0" hangingPunct="0">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DAH</a:t>
            </a:r>
            <a:b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ES</a:t>
            </a:r>
          </a:p>
          <a:p>
            <a:pPr marL="0" marR="0" lvl="0" indent="0" algn="ctr" defTabSz="914400" eaLnBrk="0" fontAlgn="auto" latinLnBrk="0" hangingPunct="0">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IPS</a:t>
            </a:r>
          </a:p>
        </p:txBody>
      </p:sp>
      <p:sp>
        <p:nvSpPr>
          <p:cNvPr id="111" name="Rounded Rectangle 110"/>
          <p:cNvSpPr/>
          <p:nvPr/>
        </p:nvSpPr>
        <p:spPr>
          <a:xfrm>
            <a:off x="6401740" y="1953059"/>
            <a:ext cx="1151269" cy="597600"/>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TAM</a:t>
            </a:r>
          </a:p>
        </p:txBody>
      </p:sp>
      <p:sp>
        <p:nvSpPr>
          <p:cNvPr id="112" name="Rounded Rectangle 111"/>
          <p:cNvSpPr/>
          <p:nvPr/>
        </p:nvSpPr>
        <p:spPr>
          <a:xfrm>
            <a:off x="7802320" y="1953059"/>
            <a:ext cx="977577" cy="597600"/>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TAM</a:t>
            </a:r>
          </a:p>
        </p:txBody>
      </p:sp>
      <p:sp>
        <p:nvSpPr>
          <p:cNvPr id="113" name="Rounded Rectangle 112"/>
          <p:cNvSpPr/>
          <p:nvPr/>
        </p:nvSpPr>
        <p:spPr>
          <a:xfrm>
            <a:off x="9029208" y="1953059"/>
            <a:ext cx="1030780" cy="597600"/>
          </a:xfrm>
          <a:prstGeom prst="roundRect">
            <a:avLst/>
          </a:prstGeom>
          <a:solidFill>
            <a:schemeClr val="accent2"/>
          </a:solidFill>
          <a:ln w="25400" cap="flat" cmpd="sng" algn="ctr">
            <a:solidFill>
              <a:schemeClr val="accent2">
                <a:lumMod val="75000"/>
              </a:schemeClr>
            </a:solidFill>
            <a:prstDash val="solid"/>
          </a:ln>
          <a:effectLst/>
        </p:spPr>
        <p:txBody>
          <a:bodyPr lIns="36000" tIns="36000" rIns="36000" bIns="36000" anchor="ctr"/>
          <a:lstStyle/>
          <a:p>
            <a:pPr marL="0" marR="0" lvl="0" indent="0" algn="ctr" defTabSz="914400" eaLnBrk="0" fontAlgn="auto" latinLnBrk="0" hangingPunct="0">
              <a:spcBef>
                <a:spcPts val="0"/>
              </a:spcBef>
              <a:spcAft>
                <a:spcPts val="0"/>
              </a:spcAft>
              <a:buClrTx/>
              <a:buSzTx/>
              <a:buFontTx/>
              <a:buNone/>
              <a:tabLst/>
              <a:defRPr/>
            </a:pP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CLS</a:t>
            </a:r>
            <a:b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ES</a:t>
            </a:r>
            <a:b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GB" sz="14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TAM</a:t>
            </a:r>
          </a:p>
        </p:txBody>
      </p:sp>
      <p:sp>
        <p:nvSpPr>
          <p:cNvPr id="114" name="Rounded Rectangle 113"/>
          <p:cNvSpPr/>
          <p:nvPr/>
        </p:nvSpPr>
        <p:spPr>
          <a:xfrm>
            <a:off x="1205239" y="5395857"/>
            <a:ext cx="1518964"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Conditioning</a:t>
            </a:r>
          </a:p>
        </p:txBody>
      </p:sp>
      <p:sp>
        <p:nvSpPr>
          <p:cNvPr id="115" name="Rounded Rectangle 114"/>
          <p:cNvSpPr/>
          <p:nvPr/>
        </p:nvSpPr>
        <p:spPr>
          <a:xfrm>
            <a:off x="2847402" y="5395857"/>
            <a:ext cx="1039292"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G-CSF</a:t>
            </a:r>
          </a:p>
        </p:txBody>
      </p:sp>
      <p:sp>
        <p:nvSpPr>
          <p:cNvPr id="116" name="Rounded Rectangle 115"/>
          <p:cNvSpPr/>
          <p:nvPr/>
        </p:nvSpPr>
        <p:spPr>
          <a:xfrm>
            <a:off x="4009893" y="5395857"/>
            <a:ext cx="1039292"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CNI</a:t>
            </a:r>
          </a:p>
        </p:txBody>
      </p:sp>
      <p:sp>
        <p:nvSpPr>
          <p:cNvPr id="117" name="Rounded Rectangle 116"/>
          <p:cNvSpPr/>
          <p:nvPr/>
        </p:nvSpPr>
        <p:spPr>
          <a:xfrm>
            <a:off x="5172384" y="5395857"/>
            <a:ext cx="1838748"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LPS/infections</a:t>
            </a:r>
          </a:p>
        </p:txBody>
      </p:sp>
      <p:sp>
        <p:nvSpPr>
          <p:cNvPr id="118" name="Rounded Rectangle 117"/>
          <p:cNvSpPr/>
          <p:nvPr/>
        </p:nvSpPr>
        <p:spPr>
          <a:xfrm>
            <a:off x="7134331" y="5395857"/>
            <a:ext cx="1598911"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rPr>
              <a:t>Engraftment</a:t>
            </a:r>
          </a:p>
        </p:txBody>
      </p:sp>
      <p:sp>
        <p:nvSpPr>
          <p:cNvPr id="119" name="Rounded Rectangle 118"/>
          <p:cNvSpPr/>
          <p:nvPr/>
        </p:nvSpPr>
        <p:spPr>
          <a:xfrm>
            <a:off x="8856439" y="5395857"/>
            <a:ext cx="1758802" cy="248199"/>
          </a:xfrm>
          <a:prstGeom prst="roundRect">
            <a:avLst/>
          </a:prstGeom>
          <a:solidFill>
            <a:schemeClr val="bg1"/>
          </a:solidFill>
          <a:ln w="25400" cap="flat" cmpd="sng" algn="ctr">
            <a:solidFill>
              <a:schemeClr val="accent1"/>
            </a:solidFill>
            <a:prstDash val="solid"/>
          </a:ln>
          <a:effectLst/>
        </p:spPr>
        <p:txBody>
          <a:bodyPr lIns="36000" tIns="36000" rIns="36000" bIns="36000" rtlCol="0" anchor="ctr"/>
          <a:lstStyle/>
          <a:p>
            <a:pPr marL="0" marR="0" lvl="0" indent="0" algn="ctr" defTabSz="914400" eaLnBrk="0" fontAlgn="auto" latinLnBrk="0" hangingPunct="0">
              <a:spcBef>
                <a:spcPct val="20000"/>
              </a:spcBef>
              <a:spcAft>
                <a:spcPts val="0"/>
              </a:spcAft>
              <a:buClrTx/>
              <a:buSzTx/>
              <a:buFontTx/>
              <a:buNone/>
              <a:tabLst/>
              <a:defRPr/>
            </a:pPr>
            <a:r>
              <a:rPr kumimoji="0" lang="en-GB" sz="1400" b="0" i="0" u="none" strike="noStrike" kern="0" cap="none" spc="0" normalizeH="0" baseline="0" noProof="0" dirty="0" err="1">
                <a:ln>
                  <a:noFill/>
                </a:ln>
                <a:solidFill>
                  <a:schemeClr val="accent1"/>
                </a:solidFill>
                <a:effectLst/>
                <a:uLnTx/>
                <a:uFillTx/>
                <a:latin typeface="Arial" panose="020B0604020202020204" pitchFamily="34" charset="0"/>
                <a:cs typeface="Arial" panose="020B0604020202020204" pitchFamily="34" charset="0"/>
              </a:rPr>
              <a:t>Alloreactivity</a:t>
            </a:r>
            <a:endParaRPr kumimoji="0" lang="en-GB" sz="1400" b="0" i="0" u="none" strike="noStrike" kern="0" cap="none" spc="0" normalizeH="0" baseline="0" noProof="0" dirty="0">
              <a:ln>
                <a:noFill/>
              </a:ln>
              <a:solidFill>
                <a:schemeClr val="accent1"/>
              </a:solidFill>
              <a:effectLst/>
              <a:uLnTx/>
              <a:uFillTx/>
              <a:latin typeface="Arial" panose="020B0604020202020204" pitchFamily="34" charset="0"/>
              <a:cs typeface="Arial" panose="020B0604020202020204" pitchFamily="34" charset="0"/>
            </a:endParaRPr>
          </a:p>
        </p:txBody>
      </p:sp>
      <p:pic>
        <p:nvPicPr>
          <p:cNvPr id="120" name="Picture 119"/>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960256" y="4865475"/>
            <a:ext cx="9887564" cy="423565"/>
          </a:xfrm>
          <a:prstGeom prst="rect">
            <a:avLst/>
          </a:prstGeom>
        </p:spPr>
      </p:pic>
      <p:sp>
        <p:nvSpPr>
          <p:cNvPr id="121" name="Isosceles Triangle 120"/>
          <p:cNvSpPr/>
          <p:nvPr/>
        </p:nvSpPr>
        <p:spPr>
          <a:xfrm>
            <a:off x="3630770"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2" name="Isosceles Triangle 121"/>
          <p:cNvSpPr/>
          <p:nvPr/>
        </p:nvSpPr>
        <p:spPr>
          <a:xfrm>
            <a:off x="5386622"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3" name="Isosceles Triangle 122"/>
          <p:cNvSpPr/>
          <p:nvPr/>
        </p:nvSpPr>
        <p:spPr>
          <a:xfrm>
            <a:off x="6893475"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4" name="Isosceles Triangle 123"/>
          <p:cNvSpPr/>
          <p:nvPr/>
        </p:nvSpPr>
        <p:spPr>
          <a:xfrm>
            <a:off x="8167993"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5" name="Isosceles Triangle 124"/>
          <p:cNvSpPr/>
          <p:nvPr/>
        </p:nvSpPr>
        <p:spPr>
          <a:xfrm>
            <a:off x="9417300" y="176911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6" name="Isosceles Triangle 125"/>
          <p:cNvSpPr/>
          <p:nvPr/>
        </p:nvSpPr>
        <p:spPr>
          <a:xfrm>
            <a:off x="3637174"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7" name="Isosceles Triangle 126"/>
          <p:cNvSpPr/>
          <p:nvPr/>
        </p:nvSpPr>
        <p:spPr>
          <a:xfrm>
            <a:off x="5590927"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8" name="Isosceles Triangle 127"/>
          <p:cNvSpPr/>
          <p:nvPr/>
        </p:nvSpPr>
        <p:spPr>
          <a:xfrm>
            <a:off x="5590927"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29" name="Isosceles Triangle 128"/>
          <p:cNvSpPr/>
          <p:nvPr/>
        </p:nvSpPr>
        <p:spPr>
          <a:xfrm>
            <a:off x="3637174"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0" name="Isosceles Triangle 129"/>
          <p:cNvSpPr/>
          <p:nvPr/>
        </p:nvSpPr>
        <p:spPr>
          <a:xfrm>
            <a:off x="7535415"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1" name="Isosceles Triangle 130"/>
          <p:cNvSpPr/>
          <p:nvPr/>
        </p:nvSpPr>
        <p:spPr>
          <a:xfrm>
            <a:off x="9595143" y="4088986"/>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2" name="Isosceles Triangle 131"/>
          <p:cNvSpPr/>
          <p:nvPr/>
        </p:nvSpPr>
        <p:spPr>
          <a:xfrm>
            <a:off x="9577794"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3" name="Isosceles Triangle 132"/>
          <p:cNvSpPr/>
          <p:nvPr/>
        </p:nvSpPr>
        <p:spPr>
          <a:xfrm>
            <a:off x="7535415" y="4713560"/>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134" name="Isosceles Triangle 133"/>
          <p:cNvSpPr/>
          <p:nvPr/>
        </p:nvSpPr>
        <p:spPr>
          <a:xfrm>
            <a:off x="5971515" y="5704813"/>
            <a:ext cx="248971" cy="146595"/>
          </a:xfrm>
          <a:prstGeom prst="triangle">
            <a:avLst/>
          </a:prstGeom>
          <a:solidFill>
            <a:schemeClr val="accent1"/>
          </a:solidFill>
          <a:ln w="25400" cap="flat" cmpd="sng" algn="ctr">
            <a:noFill/>
            <a:prstDash val="solid"/>
          </a:ln>
          <a:effectLst/>
        </p:spPr>
        <p:txBody>
          <a:bodyPr lIns="36000" tIns="36000" rIns="36000" bIns="36000" rtlCol="0" anchor="ctr"/>
          <a:lstStyle/>
          <a:p>
            <a:pPr marL="0" marR="0" lvl="0" indent="0" algn="ctr" defTabSz="914400" eaLnBrk="1" fontAlgn="auto" latinLnBrk="0" hangingPunct="1">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cxnSp>
        <p:nvCxnSpPr>
          <p:cNvPr id="135" name="Straight Arrow Connector 134"/>
          <p:cNvCxnSpPr/>
          <p:nvPr/>
        </p:nvCxnSpPr>
        <p:spPr>
          <a:xfrm rot="10800000">
            <a:off x="6090340"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6" name="Straight Arrow Connector 135"/>
          <p:cNvCxnSpPr/>
          <p:nvPr/>
        </p:nvCxnSpPr>
        <p:spPr>
          <a:xfrm rot="10800000">
            <a:off x="7930795"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7" name="Straight Arrow Connector 136"/>
          <p:cNvCxnSpPr/>
          <p:nvPr/>
        </p:nvCxnSpPr>
        <p:spPr>
          <a:xfrm rot="10800000">
            <a:off x="4529163"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8" name="Straight Arrow Connector 137"/>
          <p:cNvCxnSpPr/>
          <p:nvPr/>
        </p:nvCxnSpPr>
        <p:spPr>
          <a:xfrm rot="10800000">
            <a:off x="3366677"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39" name="Straight Arrow Connector 138"/>
          <p:cNvCxnSpPr/>
          <p:nvPr/>
        </p:nvCxnSpPr>
        <p:spPr>
          <a:xfrm rot="10800000">
            <a:off x="1964675"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cxnSp>
        <p:nvCxnSpPr>
          <p:cNvPr id="140" name="Straight Arrow Connector 139"/>
          <p:cNvCxnSpPr/>
          <p:nvPr/>
        </p:nvCxnSpPr>
        <p:spPr>
          <a:xfrm rot="10800000">
            <a:off x="9735093" y="5177426"/>
            <a:ext cx="0" cy="216000"/>
          </a:xfrm>
          <a:prstGeom prst="straightConnector1">
            <a:avLst/>
          </a:prstGeom>
          <a:noFill/>
          <a:ln w="9525" cap="flat" cmpd="sng" algn="ctr">
            <a:solidFill>
              <a:schemeClr val="accent1"/>
            </a:solidFill>
            <a:prstDash val="solid"/>
            <a:headEnd type="none" w="med" len="med"/>
            <a:tailEnd type="triangle" w="med" len="med"/>
          </a:ln>
          <a:effectLst/>
        </p:spPr>
      </p:cxnSp>
    </p:spTree>
    <p:custDataLst>
      <p:tags r:id="rId1"/>
    </p:custDataLst>
    <p:extLst>
      <p:ext uri="{BB962C8B-B14F-4D97-AF65-F5344CB8AC3E}">
        <p14:creationId xmlns:p14="http://schemas.microsoft.com/office/powerpoint/2010/main" val="787132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Vascular endothelial damage in the liver:</a:t>
            </a:r>
            <a:br>
              <a:rPr lang="en-GB" dirty="0"/>
            </a:br>
            <a:r>
              <a:rPr lang="en-GB" dirty="0" err="1"/>
              <a:t>veno</a:t>
            </a:r>
            <a:r>
              <a:rPr lang="en-GB" dirty="0"/>
              <a:t>-occlusive disease (VOD)</a:t>
            </a:r>
          </a:p>
        </p:txBody>
      </p:sp>
      <p:sp>
        <p:nvSpPr>
          <p:cNvPr id="3" name="Content Placeholder 2"/>
          <p:cNvSpPr>
            <a:spLocks noGrp="1"/>
          </p:cNvSpPr>
          <p:nvPr>
            <p:ph idx="1"/>
          </p:nvPr>
        </p:nvSpPr>
        <p:spPr>
          <a:xfrm>
            <a:off x="335360" y="1268760"/>
            <a:ext cx="8615159" cy="4857403"/>
          </a:xfrm>
        </p:spPr>
        <p:txBody>
          <a:bodyPr/>
          <a:lstStyle/>
          <a:p>
            <a:endParaRPr lang="en-GB" dirty="0"/>
          </a:p>
          <a:p>
            <a:endParaRPr lang="en-GB" dirty="0"/>
          </a:p>
          <a:p>
            <a:endParaRPr lang="en-GB" dirty="0"/>
          </a:p>
          <a:p>
            <a:r>
              <a:rPr lang="en-GB" dirty="0"/>
              <a:t>Classical VOD occurs within the first 21 days after HSCT</a:t>
            </a:r>
          </a:p>
          <a:p>
            <a:r>
              <a:rPr lang="en-GB" dirty="0"/>
              <a:t>The conditioning regimens given before HSCT result in the production of toxic metabolites by the hepatocytes in the liver</a:t>
            </a:r>
          </a:p>
          <a:p>
            <a:r>
              <a:rPr lang="en-GB" dirty="0"/>
              <a:t>These metabolites trigger the activation, damage and inflammation of the endothelial cells that line the sinusoids – small capillary-like blood vessels found in the liver</a:t>
            </a:r>
          </a:p>
          <a:p>
            <a:r>
              <a:rPr lang="en-GB" dirty="0"/>
              <a:t>This ultimately leads to VOD, which is characterised by fluid retention and ascites, jaundice, weight gain, and painful hepatomegaly</a:t>
            </a:r>
          </a:p>
          <a:p>
            <a:r>
              <a:rPr lang="en-GB" dirty="0"/>
              <a:t>In severe cases, VOD is associated with multiple organ failure, and a mortality rate of &gt;80%</a:t>
            </a:r>
          </a:p>
        </p:txBody>
      </p:sp>
      <p:sp>
        <p:nvSpPr>
          <p:cNvPr id="16" name="Text Placeholder 15"/>
          <p:cNvSpPr>
            <a:spLocks noGrp="1"/>
          </p:cNvSpPr>
          <p:nvPr>
            <p:ph type="body" sz="quarter" idx="10"/>
          </p:nvPr>
        </p:nvSpPr>
        <p:spPr/>
        <p:txBody>
          <a:bodyPr>
            <a:noAutofit/>
          </a:bodyPr>
          <a:lstStyle/>
          <a:p>
            <a:r>
              <a:rPr lang="en-GB" dirty="0" err="1"/>
              <a:t>Dalle</a:t>
            </a:r>
            <a:r>
              <a:rPr lang="en-GB" dirty="0"/>
              <a:t> JH, Giralt SA. </a:t>
            </a:r>
            <a:r>
              <a:rPr lang="en-GB" i="1" dirty="0" err="1"/>
              <a:t>Biol</a:t>
            </a:r>
            <a:r>
              <a:rPr lang="en-GB" i="1" dirty="0"/>
              <a:t> Blood Marrow Transplant </a:t>
            </a:r>
            <a:r>
              <a:rPr lang="en-GB" dirty="0"/>
              <a:t>2016;22:400–9; </a:t>
            </a:r>
            <a:br>
              <a:rPr lang="en-GB" dirty="0"/>
            </a:br>
            <a:r>
              <a:rPr lang="en-GB" dirty="0"/>
              <a:t>Richardson PG et al. </a:t>
            </a:r>
            <a:r>
              <a:rPr lang="en-GB" i="1" dirty="0"/>
              <a:t>Expert </a:t>
            </a:r>
            <a:r>
              <a:rPr lang="en-GB" i="1" dirty="0" err="1"/>
              <a:t>Opin</a:t>
            </a:r>
            <a:r>
              <a:rPr lang="en-GB" i="1" dirty="0"/>
              <a:t> Drug </a:t>
            </a:r>
            <a:r>
              <a:rPr lang="en-GB" i="1" dirty="0" err="1"/>
              <a:t>Saf</a:t>
            </a:r>
            <a:r>
              <a:rPr lang="en-GB" i="1" dirty="0"/>
              <a:t> </a:t>
            </a:r>
            <a:r>
              <a:rPr lang="en-GB" dirty="0"/>
              <a:t>2013;12:123–36; </a:t>
            </a:r>
            <a:br>
              <a:rPr lang="en-GB" dirty="0"/>
            </a:br>
            <a:r>
              <a:rPr lang="en-GB" dirty="0" err="1"/>
              <a:t>Mohty</a:t>
            </a:r>
            <a:r>
              <a:rPr lang="en-GB" dirty="0"/>
              <a:t> M et al. </a:t>
            </a:r>
            <a:r>
              <a:rPr lang="en-GB" i="1" dirty="0"/>
              <a:t>Bone Marrow Transplant </a:t>
            </a:r>
            <a:r>
              <a:rPr lang="en-GB" dirty="0"/>
              <a:t>2016;51:906–12</a:t>
            </a:r>
          </a:p>
        </p:txBody>
      </p:sp>
      <p:sp>
        <p:nvSpPr>
          <p:cNvPr id="4" name="Text Placeholder 3"/>
          <p:cNvSpPr>
            <a:spLocks noGrp="1"/>
          </p:cNvSpPr>
          <p:nvPr>
            <p:ph type="body" sz="quarter" idx="11"/>
          </p:nvPr>
        </p:nvSpPr>
        <p:spPr/>
        <p:txBody>
          <a:bodyPr/>
          <a:lstStyle/>
          <a:p>
            <a:r>
              <a:rPr lang="en-GB" dirty="0"/>
              <a:t>HSCT, haematopoietic stem cell </a:t>
            </a:r>
            <a:r>
              <a:rPr lang="en-GB" dirty="0" smtClean="0"/>
              <a:t>transplantation</a:t>
            </a:r>
            <a:endParaRPr lang="en-GB" dirty="0"/>
          </a:p>
        </p:txBody>
      </p:sp>
      <p:pic>
        <p:nvPicPr>
          <p:cNvPr id="1027" name="Picture 3" descr="T:\FROM STUDIO\SylviaY\istock images\iStock_000001927127Medium.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125597" y="2459317"/>
            <a:ext cx="2801720" cy="302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56502" y="5609961"/>
            <a:ext cx="2939910" cy="830997"/>
          </a:xfrm>
          <a:prstGeom prst="rect">
            <a:avLst/>
          </a:prstGeom>
          <a:noFill/>
        </p:spPr>
        <p:txBody>
          <a:bodyPr wrap="square" rtlCol="0">
            <a:spAutoFit/>
          </a:bodyPr>
          <a:lstStyle/>
          <a:p>
            <a:pPr algn="ctr"/>
            <a:r>
              <a:rPr lang="en-GB" sz="1200" dirty="0">
                <a:latin typeface="Arial" pitchFamily="34" charset="0"/>
                <a:cs typeface="Arial" pitchFamily="34" charset="0"/>
              </a:rPr>
              <a:t>Histological section of the liver viewed through a microscope. Blood vessels shown in red, cell nuclei in blue, cytoplasm in pink</a:t>
            </a:r>
          </a:p>
        </p:txBody>
      </p:sp>
      <p:sp>
        <p:nvSpPr>
          <p:cNvPr id="9" name="Content Placeholder 2"/>
          <p:cNvSpPr txBox="1">
            <a:spLocks/>
          </p:cNvSpPr>
          <p:nvPr/>
        </p:nvSpPr>
        <p:spPr>
          <a:xfrm>
            <a:off x="179511" y="1390330"/>
            <a:ext cx="11725151" cy="856692"/>
          </a:xfrm>
          <a:prstGeom prst="roundRect">
            <a:avLst/>
          </a:prstGeom>
          <a:ln>
            <a:solidFill>
              <a:schemeClr val="accent1"/>
            </a:solidFill>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Autofit/>
          </a:bodyPr>
          <a:lstStyle>
            <a:lvl1pPr marL="228600" indent="-228600" algn="l" defTabSz="914400" rtl="0" eaLnBrk="1" latinLnBrk="0" hangingPunct="1">
              <a:spcBef>
                <a:spcPct val="20000"/>
              </a:spcBef>
              <a:buFont typeface="Arial" pitchFamily="34" charset="0"/>
              <a:buChar char="•"/>
              <a:defRPr sz="3200" kern="1200">
                <a:solidFill>
                  <a:srgbClr val="8A8A8D"/>
                </a:solidFill>
                <a:latin typeface="Arial" pitchFamily="34" charset="0"/>
                <a:ea typeface="+mn-ea"/>
                <a:cs typeface="Arial" pitchFamily="34" charset="0"/>
              </a:defRPr>
            </a:lvl1pPr>
            <a:lvl2pPr marL="541338" indent="-288925" algn="l" defTabSz="914400" rtl="0" eaLnBrk="1" latinLnBrk="0" hangingPunct="1">
              <a:spcBef>
                <a:spcPct val="20000"/>
              </a:spcBef>
              <a:buFont typeface="Arial" pitchFamily="34" charset="0"/>
              <a:buChar char="–"/>
              <a:defRPr sz="2800" kern="1200">
                <a:solidFill>
                  <a:srgbClr val="8A8A8D"/>
                </a:solidFill>
                <a:latin typeface="Arial" pitchFamily="34" charset="0"/>
                <a:ea typeface="+mn-ea"/>
                <a:cs typeface="Arial" pitchFamily="34" charset="0"/>
              </a:defRPr>
            </a:lvl2pPr>
            <a:lvl3pPr marL="793750" indent="-252413" algn="l" defTabSz="914400" rtl="0" eaLnBrk="1" latinLnBrk="0" hangingPunct="1">
              <a:spcBef>
                <a:spcPct val="20000"/>
              </a:spcBef>
              <a:buFont typeface="Arial" pitchFamily="34" charset="0"/>
              <a:buChar char="•"/>
              <a:defRPr sz="2400" kern="1200">
                <a:solidFill>
                  <a:srgbClr val="8A8A8D"/>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lgn="ctr">
              <a:buNone/>
            </a:pPr>
            <a:r>
              <a:rPr lang="en-GB" sz="2000" dirty="0">
                <a:solidFill>
                  <a:schemeClr val="tx1"/>
                </a:solidFill>
              </a:rPr>
              <a:t>VOD, also known as sinusoidal obstruction syndrome (SOS), is a potentially life-threatening complication of HSCT that occurs in 10–15% of adult HSCT patients</a:t>
            </a:r>
          </a:p>
        </p:txBody>
      </p:sp>
      <p:grpSp>
        <p:nvGrpSpPr>
          <p:cNvPr id="11" name="Group 10"/>
          <p:cNvGrpSpPr/>
          <p:nvPr/>
        </p:nvGrpSpPr>
        <p:grpSpPr>
          <a:xfrm>
            <a:off x="6463337" y="3085918"/>
            <a:ext cx="1825447" cy="369332"/>
            <a:chOff x="1508759" y="4551330"/>
            <a:chExt cx="1825447" cy="369332"/>
          </a:xfrm>
        </p:grpSpPr>
        <p:sp>
          <p:nvSpPr>
            <p:cNvPr id="12" name="TextBox 11">
              <a:hlinkClick r:id="rId5" action="ppaction://hlinkpres?slideindex=4&amp;slidetitle=Haematopoietic stem cell transplantation"/>
            </p:cNvPr>
            <p:cNvSpPr txBox="1"/>
            <p:nvPr/>
          </p:nvSpPr>
          <p:spPr>
            <a:xfrm>
              <a:off x="1508759" y="4551330"/>
              <a:ext cx="1825447" cy="369332"/>
            </a:xfrm>
            <a:prstGeom prst="rect">
              <a:avLst/>
            </a:prstGeom>
            <a:solidFill>
              <a:schemeClr val="bg1"/>
            </a:solidFill>
            <a:ln w="19050">
              <a:solidFill>
                <a:schemeClr val="tx1"/>
              </a:solidFill>
            </a:ln>
            <a:effectLst>
              <a:outerShdw blurRad="50800" dist="38100" dir="2700000" algn="tl" rotWithShape="0">
                <a:schemeClr val="bg1">
                  <a:lumMod val="50000"/>
                  <a:alpha val="40000"/>
                </a:schemeClr>
              </a:outerShdw>
            </a:effectLst>
            <a:scene3d>
              <a:camera prst="orthographicFront"/>
              <a:lightRig rig="threePt" dir="t"/>
            </a:scene3d>
            <a:sp3d>
              <a:bevelT/>
            </a:sp3d>
          </p:spPr>
          <p:txBody>
            <a:bodyPr wrap="square" rtlCol="0">
              <a:spAutoFit/>
            </a:bodyPr>
            <a:lstStyle>
              <a:defPPr>
                <a:defRPr lang="en-US"/>
              </a:defPPr>
              <a:lvl1pPr>
                <a:defRPr>
                  <a:solidFill>
                    <a:schemeClr val="tx2"/>
                  </a:solidFill>
                </a:defRPr>
              </a:lvl1pPr>
            </a:lstStyle>
            <a:p>
              <a:pPr algn="r"/>
              <a:r>
                <a:rPr lang="en-GB" dirty="0">
                  <a:solidFill>
                    <a:schemeClr val="tx1"/>
                  </a:solidFill>
                </a:rPr>
                <a:t>Module 1 link</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95109" y="4610266"/>
              <a:ext cx="251460" cy="251460"/>
            </a:xfrm>
            <a:prstGeom prst="rect">
              <a:avLst/>
            </a:prstGeom>
            <a:noFill/>
          </p:spPr>
        </p:pic>
      </p:grpSp>
      <p:pic>
        <p:nvPicPr>
          <p:cNvPr id="14" name="Picture 13">
            <a:hlinkClick r:id="" action="ppaction://customshow?id=7&amp;return=true"/>
          </p:cNvPr>
          <p:cNvPicPr>
            <a:picLocks noChangeAspect="1"/>
          </p:cNvPicPr>
          <p:nvPr/>
        </p:nvPicPr>
        <p:blipFill>
          <a:blip r:embed="rId7">
            <a:clrChange>
              <a:clrFrom>
                <a:srgbClr val="FFFFFF"/>
              </a:clrFrom>
              <a:clrTo>
                <a:srgbClr val="FFFFFF">
                  <a:alpha val="0"/>
                </a:srgbClr>
              </a:clrTo>
            </a:clrChange>
            <a:duotone>
              <a:srgbClr val="00979E">
                <a:shade val="45000"/>
                <a:satMod val="135000"/>
              </a:srgbClr>
              <a:prstClr val="white"/>
            </a:duotone>
          </a:blip>
          <a:stretch>
            <a:fillRect/>
          </a:stretch>
        </p:blipFill>
        <p:spPr>
          <a:xfrm>
            <a:off x="5553025" y="633695"/>
            <a:ext cx="324000" cy="324000"/>
          </a:xfrm>
          <a:prstGeom prst="rect">
            <a:avLst/>
          </a:prstGeom>
        </p:spPr>
      </p:pic>
    </p:spTree>
    <p:custDataLst>
      <p:tags r:id="rId1"/>
    </p:custDataLst>
    <p:extLst>
      <p:ext uri="{BB962C8B-B14F-4D97-AF65-F5344CB8AC3E}">
        <p14:creationId xmlns:p14="http://schemas.microsoft.com/office/powerpoint/2010/main" val="766079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Straight Arrow Connector 47"/>
          <p:cNvCxnSpPr/>
          <p:nvPr/>
        </p:nvCxnSpPr>
        <p:spPr>
          <a:xfrm>
            <a:off x="5873541" y="2928977"/>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nvGrpSpPr>
          <p:cNvPr id="40" name="Group 39"/>
          <p:cNvGrpSpPr/>
          <p:nvPr/>
        </p:nvGrpSpPr>
        <p:grpSpPr>
          <a:xfrm flipV="1">
            <a:off x="3098133" y="3923965"/>
            <a:ext cx="5541050" cy="329764"/>
            <a:chOff x="1392087" y="3444237"/>
            <a:chExt cx="5541050" cy="329764"/>
          </a:xfrm>
          <a:effectLst/>
        </p:grpSpPr>
        <p:cxnSp>
          <p:nvCxnSpPr>
            <p:cNvPr id="41" name="Straight Connector 40"/>
            <p:cNvCxnSpPr/>
            <p:nvPr/>
          </p:nvCxnSpPr>
          <p:spPr>
            <a:xfrm>
              <a:off x="1392087" y="3462883"/>
              <a:ext cx="5541050" cy="0"/>
            </a:xfrm>
            <a:prstGeom prst="line">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2" name="Straight Arrow Connector 41"/>
            <p:cNvCxnSpPr/>
            <p:nvPr/>
          </p:nvCxnSpPr>
          <p:spPr>
            <a:xfrm>
              <a:off x="1392087" y="3449816"/>
              <a:ext cx="0" cy="318903"/>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a:xfrm>
              <a:off x="3260750" y="3444237"/>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4" name="Straight Arrow Connector 43"/>
            <p:cNvCxnSpPr/>
            <p:nvPr/>
          </p:nvCxnSpPr>
          <p:spPr>
            <a:xfrm>
              <a:off x="5085823"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cxnSp>
          <p:nvCxnSpPr>
            <p:cNvPr id="45" name="Straight Arrow Connector 44"/>
            <p:cNvCxnSpPr/>
            <p:nvPr/>
          </p:nvCxnSpPr>
          <p:spPr>
            <a:xfrm>
              <a:off x="6933137" y="3451866"/>
              <a:ext cx="0" cy="322135"/>
            </a:xfrm>
            <a:prstGeom prst="straightConnector1">
              <a:avLst/>
            </a:prstGeom>
            <a:ln>
              <a:solidFill>
                <a:schemeClr val="accent1"/>
              </a:solidFill>
              <a:tailEnd type="none"/>
            </a:ln>
            <a:effectLst/>
          </p:spPr>
          <p:style>
            <a:lnRef idx="2">
              <a:schemeClr val="accent2"/>
            </a:lnRef>
            <a:fillRef idx="0">
              <a:schemeClr val="accent2"/>
            </a:fillRef>
            <a:effectRef idx="1">
              <a:schemeClr val="accent2"/>
            </a:effectRef>
            <a:fontRef idx="minor">
              <a:schemeClr val="tx1"/>
            </a:fontRef>
          </p:style>
        </p:cxnSp>
      </p:grpSp>
      <p:sp>
        <p:nvSpPr>
          <p:cNvPr id="2" name="Title 1"/>
          <p:cNvSpPr>
            <a:spLocks noGrp="1"/>
          </p:cNvSpPr>
          <p:nvPr>
            <p:ph type="title"/>
          </p:nvPr>
        </p:nvSpPr>
        <p:spPr/>
        <p:txBody>
          <a:bodyPr>
            <a:normAutofit/>
          </a:bodyPr>
          <a:lstStyle/>
          <a:p>
            <a:r>
              <a:rPr lang="en-GB" dirty="0"/>
              <a:t>The pathophysiology of VOD is multifactorial and complex</a:t>
            </a:r>
          </a:p>
        </p:txBody>
      </p:sp>
      <p:sp>
        <p:nvSpPr>
          <p:cNvPr id="4" name="Text Placeholder 3"/>
          <p:cNvSpPr>
            <a:spLocks noGrp="1"/>
          </p:cNvSpPr>
          <p:nvPr>
            <p:ph type="body" sz="quarter" idx="10"/>
          </p:nvPr>
        </p:nvSpPr>
        <p:spPr>
          <a:xfrm>
            <a:off x="98778" y="6384341"/>
            <a:ext cx="7296151" cy="400110"/>
          </a:xfrm>
        </p:spPr>
        <p:txBody>
          <a:bodyPr wrap="square" anchor="b" anchorCtr="0">
            <a:spAutoFit/>
          </a:bodyPr>
          <a:lstStyle/>
          <a:p>
            <a:pPr marL="0" indent="0">
              <a:buNone/>
            </a:pPr>
            <a:r>
              <a:rPr lang="en-GB" sz="1000" dirty="0"/>
              <a:t>Richardson PG et al. </a:t>
            </a:r>
            <a:r>
              <a:rPr lang="en-GB" sz="1000" i="1" dirty="0"/>
              <a:t>Expert </a:t>
            </a:r>
            <a:r>
              <a:rPr lang="en-GB" sz="1000" i="1" dirty="0" err="1"/>
              <a:t>Opin</a:t>
            </a:r>
            <a:r>
              <a:rPr lang="en-GB" sz="1000" i="1" dirty="0"/>
              <a:t> Drug </a:t>
            </a:r>
            <a:r>
              <a:rPr lang="en-GB" sz="1000" i="1" dirty="0" err="1"/>
              <a:t>Saf</a:t>
            </a:r>
            <a:r>
              <a:rPr lang="en-GB" sz="1000" i="1" dirty="0"/>
              <a:t> </a:t>
            </a:r>
            <a:r>
              <a:rPr lang="en-GB" sz="1000" dirty="0"/>
              <a:t>2013;12:123–36; </a:t>
            </a:r>
            <a:br>
              <a:rPr lang="en-GB" sz="1000" dirty="0"/>
            </a:br>
            <a:r>
              <a:rPr lang="en-GB" sz="1000" dirty="0"/>
              <a:t>Coppell JA et al. </a:t>
            </a:r>
            <a:r>
              <a:rPr lang="en-GB" sz="1000" i="1" dirty="0"/>
              <a:t>Blood Rev </a:t>
            </a:r>
            <a:r>
              <a:rPr lang="en-GB" sz="1000" dirty="0"/>
              <a:t>2003;17:63–70; Carreras E et al. </a:t>
            </a:r>
            <a:r>
              <a:rPr lang="en-GB" sz="1000" i="1" dirty="0"/>
              <a:t>Bone Marrow Transplant </a:t>
            </a:r>
            <a:r>
              <a:rPr lang="en-GB" sz="1000" dirty="0"/>
              <a:t>2011;46:1495–502</a:t>
            </a:r>
          </a:p>
        </p:txBody>
      </p:sp>
      <p:sp>
        <p:nvSpPr>
          <p:cNvPr id="14" name="Text Placeholder 13"/>
          <p:cNvSpPr>
            <a:spLocks noGrp="1"/>
          </p:cNvSpPr>
          <p:nvPr>
            <p:ph type="body" sz="quarter" idx="11"/>
          </p:nvPr>
        </p:nvSpPr>
        <p:spPr/>
        <p:txBody>
          <a:bodyPr/>
          <a:lstStyle/>
          <a:p>
            <a:r>
              <a:rPr lang="en-GB" dirty="0"/>
              <a:t>VOD, </a:t>
            </a:r>
            <a:r>
              <a:rPr lang="en-GB" dirty="0" err="1"/>
              <a:t>veno</a:t>
            </a:r>
            <a:r>
              <a:rPr lang="en-GB" dirty="0"/>
              <a:t>-occlusive disease</a:t>
            </a:r>
          </a:p>
        </p:txBody>
      </p:sp>
      <p:sp>
        <p:nvSpPr>
          <p:cNvPr id="5" name="Rounded Rectangle 4"/>
          <p:cNvSpPr/>
          <p:nvPr/>
        </p:nvSpPr>
        <p:spPr>
          <a:xfrm>
            <a:off x="4275868" y="2472665"/>
            <a:ext cx="3207356"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Triggering of multiple pathways</a:t>
            </a:r>
          </a:p>
        </p:txBody>
      </p:sp>
      <p:sp>
        <p:nvSpPr>
          <p:cNvPr id="15" name="Down Arrow 14"/>
          <p:cNvSpPr/>
          <p:nvPr/>
        </p:nvSpPr>
        <p:spPr>
          <a:xfrm>
            <a:off x="5738020" y="201688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spcBef>
                <a:spcPct val="20000"/>
              </a:spcBef>
              <a:buFont typeface="Arial" charset="0"/>
              <a:buNone/>
              <a:defRPr/>
            </a:pPr>
            <a:endParaRPr lang="en-GB" sz="1600">
              <a:solidFill>
                <a:prstClr val="white"/>
              </a:solidFill>
              <a:latin typeface="Arial" pitchFamily="34" charset="0"/>
              <a:ea typeface="ＭＳ Ｐゴシック"/>
              <a:cs typeface="Arial" pitchFamily="34" charset="0"/>
            </a:endParaRPr>
          </a:p>
        </p:txBody>
      </p:sp>
      <p:sp>
        <p:nvSpPr>
          <p:cNvPr id="24" name="Rounded Rectangle 23"/>
          <p:cNvSpPr/>
          <p:nvPr/>
        </p:nvSpPr>
        <p:spPr>
          <a:xfrm>
            <a:off x="5103868" y="5540506"/>
            <a:ext cx="1537816" cy="532800"/>
          </a:xfrm>
          <a:prstGeom prst="roundRect">
            <a:avLst/>
          </a:prstGeom>
          <a:solidFill>
            <a:schemeClr val="accent5"/>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0" hangingPunct="0">
              <a:spcBef>
                <a:spcPct val="20000"/>
              </a:spcBef>
              <a:buFont typeface="Arial" charset="0"/>
              <a:buNone/>
              <a:defRPr/>
            </a:pPr>
            <a:r>
              <a:rPr lang="en-GB" sz="1600" b="1" dirty="0">
                <a:solidFill>
                  <a:schemeClr val="bg1"/>
                </a:solidFill>
                <a:latin typeface="Arial" pitchFamily="34" charset="0"/>
                <a:ea typeface="ＭＳ Ｐゴシック"/>
                <a:cs typeface="Arial" pitchFamily="34" charset="0"/>
              </a:rPr>
              <a:t>VOD</a:t>
            </a:r>
          </a:p>
        </p:txBody>
      </p:sp>
      <p:sp>
        <p:nvSpPr>
          <p:cNvPr id="28" name="Down Arrow 27"/>
          <p:cNvSpPr/>
          <p:nvPr/>
        </p:nvSpPr>
        <p:spPr>
          <a:xfrm>
            <a:off x="5731249" y="5085866"/>
            <a:ext cx="283056" cy="431800"/>
          </a:xfrm>
          <a:prstGeom prst="downArrow">
            <a:avLst/>
          </a:prstGeom>
          <a:solidFill>
            <a:schemeClr val="accent1"/>
          </a:solidFill>
          <a:ln>
            <a:solidFill>
              <a:schemeClr val="accent1"/>
            </a:solidFill>
          </a:ln>
          <a:effectLst/>
        </p:spPr>
        <p:style>
          <a:lnRef idx="1">
            <a:schemeClr val="accent2"/>
          </a:lnRef>
          <a:fillRef idx="2">
            <a:schemeClr val="accent2"/>
          </a:fillRef>
          <a:effectRef idx="1">
            <a:schemeClr val="accent2"/>
          </a:effectRef>
          <a:fontRef idx="minor">
            <a:schemeClr val="dk1"/>
          </a:fontRef>
        </p:style>
        <p:txBody>
          <a:bodyPr anchor="ctr"/>
          <a:lstStyle/>
          <a:p>
            <a:pPr algn="ctr" eaLnBrk="0" hangingPunct="0">
              <a:spcBef>
                <a:spcPct val="20000"/>
              </a:spcBef>
              <a:buFont typeface="Arial" charset="0"/>
              <a:buNone/>
              <a:defRPr/>
            </a:pPr>
            <a:endParaRPr lang="en-GB" sz="1600">
              <a:solidFill>
                <a:prstClr val="white"/>
              </a:solidFill>
              <a:latin typeface="Arial" pitchFamily="34" charset="0"/>
              <a:ea typeface="ＭＳ Ｐゴシック"/>
              <a:cs typeface="Arial" pitchFamily="34" charset="0"/>
            </a:endParaRPr>
          </a:p>
        </p:txBody>
      </p:sp>
      <p:grpSp>
        <p:nvGrpSpPr>
          <p:cNvPr id="13" name="Group 12"/>
          <p:cNvGrpSpPr/>
          <p:nvPr/>
        </p:nvGrpSpPr>
        <p:grpSpPr>
          <a:xfrm>
            <a:off x="7755019" y="3533339"/>
            <a:ext cx="1744888" cy="542522"/>
            <a:chOff x="6074761" y="3768720"/>
            <a:chExt cx="1744888" cy="542522"/>
          </a:xfrm>
          <a:solidFill>
            <a:schemeClr val="accent1"/>
          </a:solidFill>
        </p:grpSpPr>
        <p:sp>
          <p:nvSpPr>
            <p:cNvPr id="7" name="Rounded Rectangle 6"/>
            <p:cNvSpPr/>
            <p:nvPr/>
          </p:nvSpPr>
          <p:spPr>
            <a:xfrm>
              <a:off x="6074761" y="3768720"/>
              <a:ext cx="1744888"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Cytoskeletal structure</a:t>
              </a:r>
            </a:p>
          </p:txBody>
        </p:sp>
        <p:cxnSp>
          <p:nvCxnSpPr>
            <p:cNvPr id="30" name="Straight Arrow Connector 29"/>
            <p:cNvCxnSpPr/>
            <p:nvPr/>
          </p:nvCxnSpPr>
          <p:spPr>
            <a:xfrm>
              <a:off x="6257787"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908152" y="3533339"/>
            <a:ext cx="1743994" cy="542522"/>
            <a:chOff x="4302922" y="3768720"/>
            <a:chExt cx="1743994" cy="542522"/>
          </a:xfrm>
          <a:solidFill>
            <a:schemeClr val="accent1"/>
          </a:solidFill>
        </p:grpSpPr>
        <p:sp>
          <p:nvSpPr>
            <p:cNvPr id="6" name="Rounded Rectangle 5"/>
            <p:cNvSpPr/>
            <p:nvPr/>
          </p:nvSpPr>
          <p:spPr>
            <a:xfrm>
              <a:off x="4302922"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  Inflammation</a:t>
              </a:r>
            </a:p>
          </p:txBody>
        </p:sp>
        <p:cxnSp>
          <p:nvCxnSpPr>
            <p:cNvPr id="31" name="Straight Arrow Connector 30"/>
            <p:cNvCxnSpPr/>
            <p:nvPr/>
          </p:nvCxnSpPr>
          <p:spPr>
            <a:xfrm flipV="1">
              <a:off x="4509208" y="386719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2214416" y="3533339"/>
            <a:ext cx="1743994" cy="542522"/>
            <a:chOff x="618566" y="3768720"/>
            <a:chExt cx="1743994" cy="542522"/>
          </a:xfrm>
          <a:solidFill>
            <a:schemeClr val="accent1"/>
          </a:solidFill>
        </p:grpSpPr>
        <p:sp>
          <p:nvSpPr>
            <p:cNvPr id="23" name="Rounded Rectangle 22"/>
            <p:cNvSpPr/>
            <p:nvPr/>
          </p:nvSpPr>
          <p:spPr>
            <a:xfrm>
              <a:off x="618566"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  Thrombosis</a:t>
              </a:r>
            </a:p>
          </p:txBody>
        </p:sp>
        <p:cxnSp>
          <p:nvCxnSpPr>
            <p:cNvPr id="29" name="Straight Arrow Connector 28"/>
            <p:cNvCxnSpPr/>
            <p:nvPr/>
          </p:nvCxnSpPr>
          <p:spPr>
            <a:xfrm flipV="1">
              <a:off x="857725" y="3881264"/>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4061284" y="3533339"/>
            <a:ext cx="1743994" cy="542522"/>
            <a:chOff x="2531084" y="3768720"/>
            <a:chExt cx="1743994" cy="542522"/>
          </a:xfrm>
          <a:solidFill>
            <a:schemeClr val="accent1"/>
          </a:solidFill>
        </p:grpSpPr>
        <p:sp>
          <p:nvSpPr>
            <p:cNvPr id="33" name="Rounded Rectangle 32"/>
            <p:cNvSpPr/>
            <p:nvPr/>
          </p:nvSpPr>
          <p:spPr>
            <a:xfrm>
              <a:off x="2531084" y="3768720"/>
              <a:ext cx="1743994" cy="542522"/>
            </a:xfrm>
            <a:prstGeom prst="roundRect">
              <a:avLst/>
            </a:prstGeom>
            <a:grp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   Fibrinolysis</a:t>
              </a:r>
            </a:p>
          </p:txBody>
        </p:sp>
        <p:cxnSp>
          <p:nvCxnSpPr>
            <p:cNvPr id="35" name="Straight Arrow Connector 34"/>
            <p:cNvCxnSpPr/>
            <p:nvPr/>
          </p:nvCxnSpPr>
          <p:spPr>
            <a:xfrm>
              <a:off x="2785169" y="3878916"/>
              <a:ext cx="0" cy="288032"/>
            </a:xfrm>
            <a:prstGeom prst="straightConnector1">
              <a:avLst/>
            </a:prstGeom>
            <a:grpFill/>
            <a:ln w="38100">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3077869" y="3208856"/>
            <a:ext cx="5549594" cy="329764"/>
            <a:chOff x="1383543" y="3444237"/>
            <a:chExt cx="5549594" cy="329764"/>
          </a:xfrm>
          <a:effectLst/>
        </p:grpSpPr>
        <p:cxnSp>
          <p:nvCxnSpPr>
            <p:cNvPr id="17" name="Straight Connector 16"/>
            <p:cNvCxnSpPr/>
            <p:nvPr/>
          </p:nvCxnSpPr>
          <p:spPr>
            <a:xfrm>
              <a:off x="1392087" y="3462883"/>
              <a:ext cx="5541050" cy="0"/>
            </a:xfrm>
            <a:prstGeom prst="line">
              <a:avLst/>
            </a:prstGeom>
            <a:ln>
              <a:solidFill>
                <a:schemeClr val="accent1"/>
              </a:solidFill>
            </a:ln>
            <a:effectLst/>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p:nvPr/>
          </p:nvCxnSpPr>
          <p:spPr>
            <a:xfrm>
              <a:off x="138354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a:xfrm>
              <a:off x="3260750" y="3444237"/>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7" name="Straight Arrow Connector 36"/>
            <p:cNvCxnSpPr/>
            <p:nvPr/>
          </p:nvCxnSpPr>
          <p:spPr>
            <a:xfrm>
              <a:off x="5085823"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cxnSp>
          <p:nvCxnSpPr>
            <p:cNvPr id="38" name="Straight Arrow Connector 37"/>
            <p:cNvCxnSpPr/>
            <p:nvPr/>
          </p:nvCxnSpPr>
          <p:spPr>
            <a:xfrm>
              <a:off x="6933137" y="3451866"/>
              <a:ext cx="0" cy="322135"/>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grpSp>
      <p:cxnSp>
        <p:nvCxnSpPr>
          <p:cNvPr id="46" name="Straight Arrow Connector 45"/>
          <p:cNvCxnSpPr/>
          <p:nvPr/>
        </p:nvCxnSpPr>
        <p:spPr>
          <a:xfrm>
            <a:off x="5873541" y="4246100"/>
            <a:ext cx="0" cy="288000"/>
          </a:xfrm>
          <a:prstGeom prst="straightConnector1">
            <a:avLst/>
          </a:prstGeom>
          <a:ln>
            <a:solidFill>
              <a:schemeClr val="accent1"/>
            </a:solidFill>
            <a:tailEnd type="triangle"/>
          </a:ln>
          <a:effectLst/>
        </p:spPr>
        <p:style>
          <a:lnRef idx="2">
            <a:schemeClr val="accent2"/>
          </a:lnRef>
          <a:fillRef idx="0">
            <a:schemeClr val="accent2"/>
          </a:fillRef>
          <a:effectRef idx="1">
            <a:schemeClr val="accent2"/>
          </a:effectRef>
          <a:fontRef idx="minor">
            <a:schemeClr val="tx1"/>
          </a:fontRef>
        </p:style>
      </p:cxnSp>
      <p:sp>
        <p:nvSpPr>
          <p:cNvPr id="8" name="Rounded Rectangle 7"/>
          <p:cNvSpPr/>
          <p:nvPr/>
        </p:nvSpPr>
        <p:spPr>
          <a:xfrm>
            <a:off x="4275868" y="4541242"/>
            <a:ext cx="3205914" cy="532800"/>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buFont typeface="Arial" charset="0"/>
              <a:buNone/>
              <a:defRPr/>
            </a:pPr>
            <a:r>
              <a:rPr lang="en-GB" sz="1600" dirty="0">
                <a:solidFill>
                  <a:schemeClr val="bg1"/>
                </a:solidFill>
                <a:latin typeface="Arial" pitchFamily="34" charset="0"/>
                <a:ea typeface="ＭＳ Ｐゴシック"/>
                <a:cs typeface="Arial" pitchFamily="34" charset="0"/>
              </a:rPr>
              <a:t>Sinusoidal narrowing</a:t>
            </a:r>
          </a:p>
        </p:txBody>
      </p:sp>
      <p:sp>
        <p:nvSpPr>
          <p:cNvPr id="9" name="Rounded Rectangle 8"/>
          <p:cNvSpPr/>
          <p:nvPr/>
        </p:nvSpPr>
        <p:spPr>
          <a:xfrm>
            <a:off x="4275868" y="1473265"/>
            <a:ext cx="3207356" cy="532694"/>
          </a:xfrm>
          <a:prstGeom prst="roundRect">
            <a:avLst/>
          </a:prstGeom>
          <a:solidFill>
            <a:schemeClr val="accent1"/>
          </a:solidFill>
          <a:ln>
            <a:solidFill>
              <a:schemeClr val="accent1">
                <a:lumMod val="75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eaLnBrk="0" hangingPunct="0">
              <a:spcBef>
                <a:spcPct val="20000"/>
              </a:spcBef>
              <a:defRPr/>
            </a:pPr>
            <a:r>
              <a:rPr lang="en-GB" sz="1600" dirty="0">
                <a:latin typeface="Arial" pitchFamily="34" charset="0"/>
                <a:cs typeface="Arial" pitchFamily="34" charset="0"/>
              </a:rPr>
              <a:t>Endothelial cell and hepatocyte damage</a:t>
            </a:r>
          </a:p>
        </p:txBody>
      </p:sp>
    </p:spTree>
    <p:custDataLst>
      <p:tags r:id="rId1"/>
    </p:custDataLst>
    <p:extLst>
      <p:ext uri="{BB962C8B-B14F-4D97-AF65-F5344CB8AC3E}">
        <p14:creationId xmlns:p14="http://schemas.microsoft.com/office/powerpoint/2010/main" val="19486565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4"/>
  <p:tag name="PRESGUID" val="8561692e-61c9-4442-8893-8f69c3a53e68"/>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blank">
  <a:themeElements>
    <a:clrScheme name="MyKE - Blue">
      <a:dk1>
        <a:srgbClr val="000000"/>
      </a:dk1>
      <a:lt1>
        <a:sysClr val="window" lastClr="FFFFFF"/>
      </a:lt1>
      <a:dk2>
        <a:srgbClr val="000000"/>
      </a:dk2>
      <a:lt2>
        <a:srgbClr val="EEECE1"/>
      </a:lt2>
      <a:accent1>
        <a:srgbClr val="00979E"/>
      </a:accent1>
      <a:accent2>
        <a:srgbClr val="7B428F"/>
      </a:accent2>
      <a:accent3>
        <a:srgbClr val="96CA12"/>
      </a:accent3>
      <a:accent4>
        <a:srgbClr val="E60060"/>
      </a:accent4>
      <a:accent5>
        <a:srgbClr val="F59E09"/>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MyKE - orange">
      <a:dk1>
        <a:srgbClr val="000000"/>
      </a:dk1>
      <a:lt1>
        <a:sysClr val="window" lastClr="FFFFFF"/>
      </a:lt1>
      <a:dk2>
        <a:srgbClr val="000000"/>
      </a:dk2>
      <a:lt2>
        <a:srgbClr val="EEECE1"/>
      </a:lt2>
      <a:accent1>
        <a:srgbClr val="F59E09"/>
      </a:accent1>
      <a:accent2>
        <a:srgbClr val="00979E"/>
      </a:accent2>
      <a:accent3>
        <a:srgbClr val="7B428F"/>
      </a:accent3>
      <a:accent4>
        <a:srgbClr val="96CA12"/>
      </a:accent4>
      <a:accent5>
        <a:srgbClr val="E60060"/>
      </a:accent5>
      <a:accent6>
        <a:srgbClr val="575755"/>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78211FA7C122343943D0C15D2A149A4" ma:contentTypeVersion="1" ma:contentTypeDescription="Create a new document." ma:contentTypeScope="" ma:versionID="666f8110f639de87c191bb9f4fba245e">
  <xsd:schema xmlns:xsd="http://www.w3.org/2001/XMLSchema" xmlns:xs="http://www.w3.org/2001/XMLSchema" xmlns:p="http://schemas.microsoft.com/office/2006/metadata/properties" xmlns:ns1="http://schemas.microsoft.com/sharepoint/v3" targetNamespace="http://schemas.microsoft.com/office/2006/metadata/properties" ma:root="true" ma:fieldsID="d810986b036840e28274f9fca8f918e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2A4F216-3E87-4C68-8165-40AB4CEB9263}"/>
</file>

<file path=customXml/itemProps2.xml><?xml version="1.0" encoding="utf-8"?>
<ds:datastoreItem xmlns:ds="http://schemas.openxmlformats.org/officeDocument/2006/customXml" ds:itemID="{CD7CDC16-ED76-43B8-82A5-B0DADD504D60}"/>
</file>

<file path=customXml/itemProps3.xml><?xml version="1.0" encoding="utf-8"?>
<ds:datastoreItem xmlns:ds="http://schemas.openxmlformats.org/officeDocument/2006/customXml" ds:itemID="{B2533A95-26AA-4411-BCB7-5D60D02B2E58}"/>
</file>

<file path=docProps/app.xml><?xml version="1.0" encoding="utf-8"?>
<Properties xmlns="http://schemas.openxmlformats.org/officeDocument/2006/extended-properties" xmlns:vt="http://schemas.openxmlformats.org/officeDocument/2006/docPropsVTypes">
  <TotalTime>0</TotalTime>
  <Words>2200</Words>
  <Application>Microsoft Office PowerPoint</Application>
  <PresentationFormat>Widescreen</PresentationFormat>
  <Paragraphs>316</Paragraphs>
  <Slides>28</Slides>
  <Notes>9</Notes>
  <HiddenSlides>8</HiddenSlides>
  <MMClips>0</MMClips>
  <ScaleCrop>false</ScaleCrop>
  <HeadingPairs>
    <vt:vector size="8" baseType="variant">
      <vt:variant>
        <vt:lpstr>Fonts Used</vt:lpstr>
      </vt:variant>
      <vt:variant>
        <vt:i4>3</vt:i4>
      </vt:variant>
      <vt:variant>
        <vt:lpstr>Theme</vt:lpstr>
      </vt:variant>
      <vt:variant>
        <vt:i4>2</vt:i4>
      </vt:variant>
      <vt:variant>
        <vt:lpstr>Slide Titles</vt:lpstr>
      </vt:variant>
      <vt:variant>
        <vt:i4>28</vt:i4>
      </vt:variant>
      <vt:variant>
        <vt:lpstr>Custom Shows</vt:lpstr>
      </vt:variant>
      <vt:variant>
        <vt:i4>8</vt:i4>
      </vt:variant>
    </vt:vector>
  </HeadingPairs>
  <TitlesOfParts>
    <vt:vector size="41" baseType="lpstr">
      <vt:lpstr>ＭＳ Ｐゴシック</vt:lpstr>
      <vt:lpstr>Arial</vt:lpstr>
      <vt:lpstr>Calibri</vt:lpstr>
      <vt:lpstr>blank</vt:lpstr>
      <vt:lpstr>1_blank</vt:lpstr>
      <vt:lpstr>Active management of veno-occlusive disease (VOD) </vt:lpstr>
      <vt:lpstr>Contents</vt:lpstr>
      <vt:lpstr>How to use the veno-occlusive disease (VOD) learning programme modules</vt:lpstr>
      <vt:lpstr>Module 2:  Pathophysiology of VOD</vt:lpstr>
      <vt:lpstr>Learning objectives</vt:lpstr>
      <vt:lpstr>Early complications of HSCT:  vascular endothelial syndromes</vt:lpstr>
      <vt:lpstr>Early vascular endothelial syndromes after HSCT have a common pathogenesis</vt:lpstr>
      <vt:lpstr>Vascular endothelial damage in the liver: veno-occlusive disease (VOD)</vt:lpstr>
      <vt:lpstr>The pathophysiology of VOD is multifactorial and complex</vt:lpstr>
      <vt:lpstr>1. Cell toxicity resulting from conditioning chemotherapy damages the lining of the liver sinusoids</vt:lpstr>
      <vt:lpstr>2. Activation of sinusoidal endothelial cells can trigger multiple pathways, resulting in inflammation and narrowing of the sinusoids</vt:lpstr>
      <vt:lpstr>3. VOD is characterised by increased clot formation and reduced clot breakdown</vt:lpstr>
      <vt:lpstr>VOD can also occur later than 21 days after HSCT</vt:lpstr>
      <vt:lpstr>Summary of VOD pathophysiology</vt:lpstr>
      <vt:lpstr>Self-assessment questions</vt:lpstr>
      <vt:lpstr>Self-assessment questions</vt:lpstr>
      <vt:lpstr>Self-assessment questions</vt:lpstr>
      <vt:lpstr>Self-assessment questions</vt:lpstr>
      <vt:lpstr>Self-assessment questions</vt:lpstr>
      <vt:lpstr>Self-assessment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VOD is an important complication  requiring intervention</vt:lpstr>
      <vt:lpstr>Correct Q1</vt:lpstr>
      <vt:lpstr>Incorrect</vt:lpstr>
      <vt:lpstr>Correct Q2</vt:lpstr>
      <vt:lpstr>Correct Q3</vt:lpstr>
      <vt:lpstr>Correct Q4</vt:lpstr>
      <vt:lpstr>Correct Q5</vt:lpstr>
      <vt:lpstr>Correct Q6</vt:lpstr>
      <vt:lpstr>VOD pop-up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2017-02-17T14:22:14Z</dcterms:created>
  <dcterms:modified xsi:type="dcterms:W3CDTF">2017-03-20T15:33:30Z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0x010100A78211FA7C122343943D0C15D2A149A4</vt:lpwstr>
  </property>
</Properties>
</file>