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28.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9.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 id="2147483663" r:id="rId3"/>
    <p:sldMasterId id="2147483667" r:id="rId4"/>
  </p:sldMasterIdLst>
  <p:notesMasterIdLst>
    <p:notesMasterId r:id="rId33"/>
  </p:notesMasterIdLst>
  <p:sldIdLst>
    <p:sldId id="295" r:id="rId5"/>
    <p:sldId id="296" r:id="rId6"/>
    <p:sldId id="297" r:id="rId7"/>
    <p:sldId id="256" r:id="rId8"/>
    <p:sldId id="259" r:id="rId9"/>
    <p:sldId id="272" r:id="rId10"/>
    <p:sldId id="261" r:id="rId11"/>
    <p:sldId id="273" r:id="rId12"/>
    <p:sldId id="274"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Lst>
  <p:sldSz cx="12192000" cy="6858000"/>
  <p:notesSz cx="6858000" cy="9144000"/>
  <p:custShowLst>
    <p:custShow name="Pop-up slide 5" id="0">
      <p:sldLst>
        <p:sld r:id="rId32"/>
      </p:sldLst>
    </p:custShow>
    <p:custShow name="Correct 1" id="1">
      <p:sldLst>
        <p:sld r:id="rId25"/>
      </p:sldLst>
    </p:custShow>
    <p:custShow name="Correct 2" id="2">
      <p:sldLst>
        <p:sld r:id="rId26"/>
      </p:sldLst>
    </p:custShow>
    <p:custShow name="Correct 3" id="3">
      <p:sldLst>
        <p:sld r:id="rId27"/>
      </p:sldLst>
    </p:custShow>
    <p:custShow name="Correct 4" id="4">
      <p:sldLst>
        <p:sld r:id="rId28"/>
      </p:sldLst>
    </p:custShow>
    <p:custShow name="Correct 5" id="5">
      <p:sldLst>
        <p:sld r:id="rId29"/>
      </p:sldLst>
    </p:custShow>
    <p:custShow name="Correct 6" id="6">
      <p:sldLst>
        <p:sld r:id="rId30"/>
      </p:sldLst>
    </p:custShow>
    <p:custShow name="Incorrect" id="7">
      <p:sldLst>
        <p:sld r:id="rId3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176"/>
    <a:srgbClr val="4AB6BB"/>
    <a:srgbClr val="F7FEFF"/>
    <a:srgbClr val="EFFEFF"/>
    <a:srgbClr val="E5FEFF"/>
    <a:srgbClr val="F2F1F9"/>
    <a:srgbClr val="E9E8F4"/>
    <a:srgbClr val="FAF7FB"/>
    <a:srgbClr val="5F5F5F"/>
    <a:srgbClr val="F8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5" autoAdjust="0"/>
    <p:restoredTop sz="74321" autoAdjust="0"/>
  </p:normalViewPr>
  <p:slideViewPr>
    <p:cSldViewPr>
      <p:cViewPr varScale="1">
        <p:scale>
          <a:sx n="41" d="100"/>
          <a:sy n="41" d="100"/>
        </p:scale>
        <p:origin x="38" y="355"/>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42"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BA2D0-CE61-4777-BB94-114CEA21C1E1}" type="datetimeFigureOut">
              <a:rPr lang="en-GB" smtClean="0"/>
              <a:t>18/09/2017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8840D-0D29-4DE2-8EAB-DC07EF79F510}" type="slidenum">
              <a:rPr lang="en-GB" smtClean="0"/>
              <a:t>‹#›</a:t>
            </a:fld>
            <a:endParaRPr lang="en-GB"/>
          </a:p>
        </p:txBody>
      </p:sp>
    </p:spTree>
    <p:extLst>
      <p:ext uri="{BB962C8B-B14F-4D97-AF65-F5344CB8AC3E}">
        <p14:creationId xmlns:p14="http://schemas.microsoft.com/office/powerpoint/2010/main" val="37813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28840D-0D29-4DE2-8EAB-DC07EF79F510}" type="slidenum">
              <a:rPr lang="en-GB" smtClean="0"/>
              <a:t>7</a:t>
            </a:fld>
            <a:endParaRPr lang="en-GB"/>
          </a:p>
        </p:txBody>
      </p:sp>
    </p:spTree>
    <p:extLst>
      <p:ext uri="{BB962C8B-B14F-4D97-AF65-F5344CB8AC3E}">
        <p14:creationId xmlns:p14="http://schemas.microsoft.com/office/powerpoint/2010/main" val="78851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110157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204984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215677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73902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416439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274422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28840D-0D29-4DE2-8EAB-DC07EF79F510}" type="slidenum">
              <a:rPr lang="en-GB" smtClean="0"/>
              <a:t>10</a:t>
            </a:fld>
            <a:endParaRPr lang="en-GB"/>
          </a:p>
        </p:txBody>
      </p:sp>
    </p:spTree>
    <p:extLst>
      <p:ext uri="{BB962C8B-B14F-4D97-AF65-F5344CB8AC3E}">
        <p14:creationId xmlns:p14="http://schemas.microsoft.com/office/powerpoint/2010/main" val="410147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28840D-0D29-4DE2-8EAB-DC07EF79F510}" type="slidenum">
              <a:rPr lang="en-GB" smtClean="0"/>
              <a:t>11</a:t>
            </a:fld>
            <a:endParaRPr lang="en-GB"/>
          </a:p>
        </p:txBody>
      </p:sp>
    </p:spTree>
    <p:extLst>
      <p:ext uri="{BB962C8B-B14F-4D97-AF65-F5344CB8AC3E}">
        <p14:creationId xmlns:p14="http://schemas.microsoft.com/office/powerpoint/2010/main" val="60121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28840D-0D29-4DE2-8EAB-DC07EF79F510}" type="slidenum">
              <a:rPr lang="en-GB" smtClean="0"/>
              <a:t>12</a:t>
            </a:fld>
            <a:endParaRPr lang="en-GB"/>
          </a:p>
        </p:txBody>
      </p:sp>
    </p:spTree>
    <p:extLst>
      <p:ext uri="{BB962C8B-B14F-4D97-AF65-F5344CB8AC3E}">
        <p14:creationId xmlns:p14="http://schemas.microsoft.com/office/powerpoint/2010/main" val="84419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2573429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409818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821894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2577" y="4653136"/>
            <a:ext cx="12214577"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5018925"/>
            <a:ext cx="1473286" cy="147328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16776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49638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811177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048272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850C70"/>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8A8A8D"/>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92208B48-92AE-4972-9DDE-0E1A9C090EF6}" type="datetimeFigureOut">
              <a:rPr lang="en-GB" smtClean="0">
                <a:solidFill>
                  <a:srgbClr val="850C70">
                    <a:tint val="75000"/>
                  </a:srgbClr>
                </a:solidFill>
              </a:rPr>
              <a:pPr/>
              <a:t>18/09/2017</a:t>
            </a:fld>
            <a:endParaRPr lang="en-GB">
              <a:solidFill>
                <a:srgbClr val="850C70">
                  <a:tint val="75000"/>
                </a:srgbClr>
              </a:solidFill>
            </a:endParaRPr>
          </a:p>
        </p:txBody>
      </p:sp>
      <p:sp>
        <p:nvSpPr>
          <p:cNvPr id="5" name="Footer Placeholder 4"/>
          <p:cNvSpPr>
            <a:spLocks noGrp="1"/>
          </p:cNvSpPr>
          <p:nvPr>
            <p:ph type="ftr" sz="quarter" idx="11"/>
          </p:nvPr>
        </p:nvSpPr>
        <p:spPr/>
        <p:txBody>
          <a:bodyPr/>
          <a:lstStyle/>
          <a:p>
            <a:endParaRPr lang="en-GB">
              <a:solidFill>
                <a:srgbClr val="850C70">
                  <a:tint val="75000"/>
                </a:srgbClr>
              </a:solidFill>
            </a:endParaRPr>
          </a:p>
        </p:txBody>
      </p:sp>
      <p:sp>
        <p:nvSpPr>
          <p:cNvPr id="6" name="Slide Number Placeholder 5"/>
          <p:cNvSpPr>
            <a:spLocks noGrp="1"/>
          </p:cNvSpPr>
          <p:nvPr>
            <p:ph type="sldNum" sz="quarter" idx="12"/>
          </p:nvPr>
        </p:nvSpPr>
        <p:spPr/>
        <p:txBody>
          <a:bodyPr/>
          <a:lstStyle/>
          <a:p>
            <a:fld id="{D9194107-E5DB-4952-9B6B-5DDEF9579671}" type="slidenum">
              <a:rPr lang="en-GB" smtClean="0">
                <a:solidFill>
                  <a:srgbClr val="850C70">
                    <a:tint val="75000"/>
                  </a:srgbClr>
                </a:solidFill>
              </a:rPr>
              <a:pPr/>
              <a:t>‹#›</a:t>
            </a:fld>
            <a:endParaRPr lang="en-GB">
              <a:solidFill>
                <a:srgbClr val="850C70">
                  <a:tint val="75000"/>
                </a:srgbClr>
              </a:solidFill>
            </a:endParaRPr>
          </a:p>
        </p:txBody>
      </p:sp>
      <p:cxnSp>
        <p:nvCxnSpPr>
          <p:cNvPr id="8" name="Straight Connector 7"/>
          <p:cNvCxnSpPr/>
          <p:nvPr userDrawn="1"/>
        </p:nvCxnSpPr>
        <p:spPr>
          <a:xfrm flipV="1">
            <a:off x="0" y="537883"/>
            <a:ext cx="9048376" cy="1"/>
          </a:xfrm>
          <a:prstGeom prst="line">
            <a:avLst/>
          </a:prstGeom>
          <a:ln w="76200">
            <a:solidFill>
              <a:srgbClr val="8A8A8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0243672" y="537882"/>
            <a:ext cx="1948329" cy="0"/>
          </a:xfrm>
          <a:prstGeom prst="line">
            <a:avLst/>
          </a:prstGeom>
          <a:ln w="76200">
            <a:solidFill>
              <a:srgbClr val="8A8A8D"/>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2105" y="220538"/>
            <a:ext cx="861200" cy="676202"/>
          </a:xfrm>
          <a:prstGeom prst="rect">
            <a:avLst/>
          </a:prstGeom>
        </p:spPr>
      </p:pic>
      <p:pic>
        <p:nvPicPr>
          <p:cNvPr id="1026" name="Picture 2" descr="\\health-fp-08\User$\isabelnunes\Desktop\NewLogo_EBMT2014_40th2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77651" y="5717790"/>
            <a:ext cx="3473872" cy="9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680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850C70"/>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228600" indent="-228600">
              <a:defRPr>
                <a:solidFill>
                  <a:srgbClr val="8A8A8D"/>
                </a:solidFill>
                <a:latin typeface="Arial" pitchFamily="34" charset="0"/>
                <a:cs typeface="Arial" pitchFamily="34" charset="0"/>
              </a:defRPr>
            </a:lvl1pPr>
            <a:lvl2pPr marL="541338" indent="-288925">
              <a:defRPr>
                <a:solidFill>
                  <a:srgbClr val="8A8A8D"/>
                </a:solidFill>
                <a:latin typeface="Arial" pitchFamily="34" charset="0"/>
                <a:cs typeface="Arial" pitchFamily="34" charset="0"/>
              </a:defRPr>
            </a:lvl2pPr>
            <a:lvl3pPr marL="793750" indent="-252413">
              <a:defRPr>
                <a:solidFill>
                  <a:srgbClr val="8A8A8D"/>
                </a:solidFill>
                <a:latin typeface="Arial" pitchFamily="34" charset="0"/>
                <a:cs typeface="Arial"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2208B48-92AE-4972-9DDE-0E1A9C090EF6}" type="datetimeFigureOut">
              <a:rPr lang="en-GB" smtClean="0">
                <a:solidFill>
                  <a:srgbClr val="850C70">
                    <a:tint val="75000"/>
                  </a:srgbClr>
                </a:solidFill>
              </a:rPr>
              <a:pPr/>
              <a:t>18/09/2017</a:t>
            </a:fld>
            <a:endParaRPr lang="en-GB">
              <a:solidFill>
                <a:srgbClr val="850C70">
                  <a:tint val="75000"/>
                </a:srgbClr>
              </a:solidFill>
            </a:endParaRPr>
          </a:p>
        </p:txBody>
      </p:sp>
      <p:sp>
        <p:nvSpPr>
          <p:cNvPr id="5" name="Footer Placeholder 4"/>
          <p:cNvSpPr>
            <a:spLocks noGrp="1"/>
          </p:cNvSpPr>
          <p:nvPr>
            <p:ph type="ftr" sz="quarter" idx="11"/>
          </p:nvPr>
        </p:nvSpPr>
        <p:spPr/>
        <p:txBody>
          <a:bodyPr/>
          <a:lstStyle/>
          <a:p>
            <a:endParaRPr lang="en-GB">
              <a:solidFill>
                <a:srgbClr val="850C70">
                  <a:tint val="75000"/>
                </a:srgbClr>
              </a:solidFill>
            </a:endParaRPr>
          </a:p>
        </p:txBody>
      </p:sp>
      <p:sp>
        <p:nvSpPr>
          <p:cNvPr id="6" name="Slide Number Placeholder 5"/>
          <p:cNvSpPr>
            <a:spLocks noGrp="1"/>
          </p:cNvSpPr>
          <p:nvPr>
            <p:ph type="sldNum" sz="quarter" idx="12"/>
          </p:nvPr>
        </p:nvSpPr>
        <p:spPr/>
        <p:txBody>
          <a:bodyPr/>
          <a:lstStyle/>
          <a:p>
            <a:fld id="{D9194107-E5DB-4952-9B6B-5DDEF9579671}" type="slidenum">
              <a:rPr lang="en-GB" smtClean="0">
                <a:solidFill>
                  <a:srgbClr val="850C70">
                    <a:tint val="75000"/>
                  </a:srgbClr>
                </a:solidFill>
              </a:rPr>
              <a:pPr/>
              <a:t>‹#›</a:t>
            </a:fld>
            <a:endParaRPr lang="en-GB">
              <a:solidFill>
                <a:srgbClr val="850C70">
                  <a:tint val="75000"/>
                </a:srgbClr>
              </a:solidFill>
            </a:endParaRPr>
          </a:p>
        </p:txBody>
      </p:sp>
      <p:cxnSp>
        <p:nvCxnSpPr>
          <p:cNvPr id="7" name="Straight Connector 6"/>
          <p:cNvCxnSpPr/>
          <p:nvPr userDrawn="1"/>
        </p:nvCxnSpPr>
        <p:spPr>
          <a:xfrm>
            <a:off x="11188000" y="1446575"/>
            <a:ext cx="1004001" cy="1354"/>
          </a:xfrm>
          <a:prstGeom prst="line">
            <a:avLst/>
          </a:prstGeom>
          <a:ln w="38100">
            <a:solidFill>
              <a:srgbClr val="8A8A8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445313"/>
            <a:ext cx="10458824" cy="0"/>
          </a:xfrm>
          <a:prstGeom prst="line">
            <a:avLst/>
          </a:prstGeom>
          <a:ln w="38100">
            <a:solidFill>
              <a:srgbClr val="8A8A8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7149" y="1237846"/>
            <a:ext cx="523875" cy="411339"/>
          </a:xfrm>
          <a:prstGeom prst="rect">
            <a:avLst/>
          </a:prstGeom>
        </p:spPr>
      </p:pic>
    </p:spTree>
    <p:extLst>
      <p:ext uri="{BB962C8B-B14F-4D97-AF65-F5344CB8AC3E}">
        <p14:creationId xmlns:p14="http://schemas.microsoft.com/office/powerpoint/2010/main" val="239901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850C70"/>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marL="228600" indent="-228600">
              <a:defRPr sz="2800">
                <a:solidFill>
                  <a:srgbClr val="8A8A8D"/>
                </a:solidFill>
                <a:latin typeface="Arial" pitchFamily="34" charset="0"/>
                <a:cs typeface="Arial" pitchFamily="34" charset="0"/>
              </a:defRPr>
            </a:lvl1pPr>
            <a:lvl2pPr marL="469900" indent="-241300">
              <a:defRPr sz="2400">
                <a:solidFill>
                  <a:srgbClr val="8A8A8D"/>
                </a:solidFill>
                <a:latin typeface="Arial" pitchFamily="34" charset="0"/>
                <a:cs typeface="Arial" pitchFamily="34" charset="0"/>
              </a:defRPr>
            </a:lvl2pPr>
            <a:lvl3pPr marL="685800" indent="-180975">
              <a:defRPr sz="2000">
                <a:solidFill>
                  <a:srgbClr val="8A8A8D"/>
                </a:solidFill>
                <a:latin typeface="Arial" pitchFamily="34" charset="0"/>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2208B48-92AE-4972-9DDE-0E1A9C090EF6}" type="datetimeFigureOut">
              <a:rPr lang="en-GB" smtClean="0">
                <a:solidFill>
                  <a:srgbClr val="850C70">
                    <a:tint val="75000"/>
                  </a:srgbClr>
                </a:solidFill>
              </a:rPr>
              <a:pPr/>
              <a:t>18/09/2017</a:t>
            </a:fld>
            <a:endParaRPr lang="en-GB">
              <a:solidFill>
                <a:srgbClr val="850C70">
                  <a:tint val="75000"/>
                </a:srgbClr>
              </a:solidFill>
            </a:endParaRPr>
          </a:p>
        </p:txBody>
      </p:sp>
      <p:sp>
        <p:nvSpPr>
          <p:cNvPr id="6" name="Footer Placeholder 5"/>
          <p:cNvSpPr>
            <a:spLocks noGrp="1"/>
          </p:cNvSpPr>
          <p:nvPr>
            <p:ph type="ftr" sz="quarter" idx="11"/>
          </p:nvPr>
        </p:nvSpPr>
        <p:spPr/>
        <p:txBody>
          <a:bodyPr/>
          <a:lstStyle/>
          <a:p>
            <a:endParaRPr lang="en-GB">
              <a:solidFill>
                <a:srgbClr val="850C70">
                  <a:tint val="75000"/>
                </a:srgbClr>
              </a:solidFill>
            </a:endParaRPr>
          </a:p>
        </p:txBody>
      </p:sp>
      <p:sp>
        <p:nvSpPr>
          <p:cNvPr id="7" name="Slide Number Placeholder 6"/>
          <p:cNvSpPr>
            <a:spLocks noGrp="1"/>
          </p:cNvSpPr>
          <p:nvPr>
            <p:ph type="sldNum" sz="quarter" idx="12"/>
          </p:nvPr>
        </p:nvSpPr>
        <p:spPr/>
        <p:txBody>
          <a:bodyPr/>
          <a:lstStyle/>
          <a:p>
            <a:fld id="{D9194107-E5DB-4952-9B6B-5DDEF9579671}" type="slidenum">
              <a:rPr lang="en-GB" smtClean="0">
                <a:solidFill>
                  <a:srgbClr val="850C70">
                    <a:tint val="75000"/>
                  </a:srgbClr>
                </a:solidFill>
              </a:rPr>
              <a:pPr/>
              <a:t>‹#›</a:t>
            </a:fld>
            <a:endParaRPr lang="en-GB">
              <a:solidFill>
                <a:srgbClr val="850C70">
                  <a:tint val="75000"/>
                </a:srgbClr>
              </a:solidFill>
            </a:endParaRPr>
          </a:p>
        </p:txBody>
      </p:sp>
      <p:cxnSp>
        <p:nvCxnSpPr>
          <p:cNvPr id="8" name="Straight Connector 7"/>
          <p:cNvCxnSpPr/>
          <p:nvPr userDrawn="1"/>
        </p:nvCxnSpPr>
        <p:spPr>
          <a:xfrm>
            <a:off x="11188000" y="1446575"/>
            <a:ext cx="1004001" cy="1354"/>
          </a:xfrm>
          <a:prstGeom prst="line">
            <a:avLst/>
          </a:prstGeom>
          <a:ln w="38100">
            <a:solidFill>
              <a:srgbClr val="8A8A8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445313"/>
            <a:ext cx="10458824" cy="0"/>
          </a:xfrm>
          <a:prstGeom prst="line">
            <a:avLst/>
          </a:prstGeom>
          <a:ln w="38100">
            <a:solidFill>
              <a:srgbClr val="8A8A8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7149" y="1237846"/>
            <a:ext cx="523875" cy="411339"/>
          </a:xfrm>
          <a:prstGeom prst="rect">
            <a:avLst/>
          </a:prstGeom>
        </p:spPr>
      </p:pic>
      <p:sp>
        <p:nvSpPr>
          <p:cNvPr id="12" name="Content Placeholder 2"/>
          <p:cNvSpPr>
            <a:spLocks noGrp="1"/>
          </p:cNvSpPr>
          <p:nvPr>
            <p:ph sz="half" idx="13"/>
          </p:nvPr>
        </p:nvSpPr>
        <p:spPr>
          <a:xfrm>
            <a:off x="6235480" y="1600201"/>
            <a:ext cx="5384800" cy="4525963"/>
          </a:xfrm>
        </p:spPr>
        <p:txBody>
          <a:bodyPr/>
          <a:lstStyle>
            <a:lvl1pPr marL="228600" indent="-228600">
              <a:defRPr sz="2800">
                <a:solidFill>
                  <a:srgbClr val="8A8A8D"/>
                </a:solidFill>
                <a:latin typeface="Arial" pitchFamily="34" charset="0"/>
                <a:cs typeface="Arial" pitchFamily="34" charset="0"/>
              </a:defRPr>
            </a:lvl1pPr>
            <a:lvl2pPr marL="469900" indent="-241300">
              <a:defRPr sz="2400">
                <a:solidFill>
                  <a:srgbClr val="8A8A8D"/>
                </a:solidFill>
                <a:latin typeface="Arial" pitchFamily="34" charset="0"/>
                <a:cs typeface="Arial" pitchFamily="34" charset="0"/>
              </a:defRPr>
            </a:lvl2pPr>
            <a:lvl3pPr marL="685800" indent="-180975">
              <a:defRPr sz="2000">
                <a:solidFill>
                  <a:srgbClr val="8A8A8D"/>
                </a:solidFill>
                <a:latin typeface="Arial" pitchFamily="34" charset="0"/>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95220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8" name="Rectangle 7"/>
          <p:cNvSpPr/>
          <p:nvPr userDrawn="1"/>
        </p:nvSpPr>
        <p:spPr>
          <a:xfrm>
            <a:off x="0" y="3068960"/>
            <a:ext cx="12192000" cy="378904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3493455"/>
            <a:ext cx="11760739" cy="1879761"/>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913" y="188640"/>
            <a:ext cx="2127044" cy="1069825"/>
          </a:xfrm>
          <a:prstGeom prst="rect">
            <a:avLst/>
          </a:prstGeom>
        </p:spPr>
      </p:pic>
    </p:spTree>
    <p:extLst>
      <p:ext uri="{BB962C8B-B14F-4D97-AF65-F5344CB8AC3E}">
        <p14:creationId xmlns:p14="http://schemas.microsoft.com/office/powerpoint/2010/main" val="2545463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920279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7" name="Rectangle 6"/>
          <p:cNvSpPr/>
          <p:nvPr userDrawn="1"/>
        </p:nvSpPr>
        <p:spPr>
          <a:xfrm>
            <a:off x="-22577" y="-27386"/>
            <a:ext cx="12214577" cy="4320482"/>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3287910319"/>
      </p:ext>
    </p:extLst>
  </p:cSld>
  <p:clrMapOvr>
    <a:masterClrMapping/>
  </p:clrMapOvr>
  <p:extLst mod="1">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86358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41091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413420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4607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192925"/>
            <a:ext cx="1473286" cy="1473286"/>
          </a:xfrm>
          <a:prstGeom prst="rect">
            <a:avLst/>
          </a:prstGeom>
        </p:spPr>
      </p:pic>
      <p:sp>
        <p:nvSpPr>
          <p:cNvPr id="2" name="Title 1"/>
          <p:cNvSpPr>
            <a:spLocks noGrp="1"/>
          </p:cNvSpPr>
          <p:nvPr>
            <p:ph type="title" hasCustomPrompt="1"/>
          </p:nvPr>
        </p:nvSpPr>
        <p:spPr>
          <a:xfrm>
            <a:off x="963084" y="1843644"/>
            <a:ext cx="10363200" cy="2088232"/>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34898780"/>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2577" y="4653136"/>
            <a:ext cx="12214577"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5018925"/>
            <a:ext cx="1473286" cy="147328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338043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806244"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42712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192925"/>
            <a:ext cx="1473286" cy="1473286"/>
          </a:xfrm>
          <a:prstGeom prst="rect">
            <a:avLst/>
          </a:prstGeom>
        </p:spPr>
      </p:pic>
      <p:sp>
        <p:nvSpPr>
          <p:cNvPr id="2" name="Title 1"/>
          <p:cNvSpPr>
            <a:spLocks noGrp="1"/>
          </p:cNvSpPr>
          <p:nvPr>
            <p:ph type="title" hasCustomPrompt="1"/>
          </p:nvPr>
        </p:nvSpPr>
        <p:spPr>
          <a:xfrm>
            <a:off x="963084" y="1843644"/>
            <a:ext cx="10363200" cy="2088232"/>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72785129"/>
      </p:ext>
    </p:extLst>
  </p:cSld>
  <p:clrMapOvr>
    <a:masterClrMapping/>
  </p:clrMapOvr>
  <p:extLst>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5933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t>18/09/2017</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t>‹#›</a:t>
            </a:fld>
            <a:endParaRPr lang="en-GB"/>
          </a:p>
        </p:txBody>
      </p:sp>
      <p:grpSp>
        <p:nvGrpSpPr>
          <p:cNvPr id="28" name="Group 27"/>
          <p:cNvGrpSpPr/>
          <p:nvPr userDrawn="1"/>
        </p:nvGrpSpPr>
        <p:grpSpPr>
          <a:xfrm>
            <a:off x="11094690" y="100315"/>
            <a:ext cx="972000" cy="972000"/>
            <a:chOff x="11094690" y="100315"/>
            <a:chExt cx="972000" cy="972000"/>
          </a:xfrm>
        </p:grpSpPr>
        <p:sp>
          <p:nvSpPr>
            <p:cNvPr id="26" name="Rounded Rectangle 25"/>
            <p:cNvSpPr/>
            <p:nvPr userDrawn="1"/>
          </p:nvSpPr>
          <p:spPr>
            <a:xfrm>
              <a:off x="11094690" y="100315"/>
              <a:ext cx="972000" cy="9720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0690" y="226315"/>
              <a:ext cx="720000" cy="720000"/>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2"/>
                </a:gs>
                <a:gs pos="0">
                  <a:schemeClr val="accent1"/>
                </a:gs>
                <a:gs pos="40000">
                  <a:schemeClr val="accent4"/>
                </a:gs>
                <a:gs pos="80000">
                  <a:schemeClr val="accent3"/>
                </a:gs>
                <a:gs pos="60000">
                  <a:schemeClr val="accent5"/>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5933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8" name="Group 27"/>
          <p:cNvGrpSpPr/>
          <p:nvPr userDrawn="1"/>
        </p:nvGrpSpPr>
        <p:grpSpPr>
          <a:xfrm>
            <a:off x="11094690" y="100315"/>
            <a:ext cx="972000" cy="972000"/>
            <a:chOff x="11094690" y="100315"/>
            <a:chExt cx="972000" cy="972000"/>
          </a:xfrm>
        </p:grpSpPr>
        <p:sp>
          <p:nvSpPr>
            <p:cNvPr id="26" name="Rounded Rectangle 25"/>
            <p:cNvSpPr/>
            <p:nvPr userDrawn="1"/>
          </p:nvSpPr>
          <p:spPr>
            <a:xfrm>
              <a:off x="11094690" y="100315"/>
              <a:ext cx="972000" cy="9720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0690" y="226315"/>
              <a:ext cx="720000" cy="720000"/>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2"/>
                </a:gs>
                <a:gs pos="0">
                  <a:schemeClr val="accent1"/>
                </a:gs>
                <a:gs pos="40000">
                  <a:schemeClr val="accent4"/>
                </a:gs>
                <a:gs pos="80000">
                  <a:schemeClr val="accent3"/>
                </a:gs>
                <a:gs pos="60000">
                  <a:schemeClr val="accent5"/>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7738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2300" y="188913"/>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2877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08B48-92AE-4972-9DDE-0E1A9C090EF6}" type="datetimeFigureOut">
              <a:rPr lang="en-GB" smtClean="0">
                <a:solidFill>
                  <a:srgbClr val="850C70">
                    <a:tint val="75000"/>
                  </a:srgbClr>
                </a:solidFill>
              </a:rPr>
              <a:pPr/>
              <a:t>18/09/2017</a:t>
            </a:fld>
            <a:endParaRPr lang="en-GB">
              <a:solidFill>
                <a:srgbClr val="850C7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850C7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94107-E5DB-4952-9B6B-5DDEF9579671}" type="slidenum">
              <a:rPr lang="en-GB" smtClean="0">
                <a:solidFill>
                  <a:srgbClr val="850C70">
                    <a:tint val="75000"/>
                  </a:srgbClr>
                </a:solidFill>
              </a:rPr>
              <a:pPr/>
              <a:t>‹#›</a:t>
            </a:fld>
            <a:endParaRPr lang="en-GB">
              <a:solidFill>
                <a:srgbClr val="850C70">
                  <a:tint val="75000"/>
                </a:srgbClr>
              </a:solidFill>
            </a:endParaRPr>
          </a:p>
        </p:txBody>
      </p:sp>
    </p:spTree>
    <p:extLst>
      <p:ext uri="{BB962C8B-B14F-4D97-AF65-F5344CB8AC3E}">
        <p14:creationId xmlns:p14="http://schemas.microsoft.com/office/powerpoint/2010/main" val="8222492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152128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18/09/2017</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33648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odule%204_&#201;valuation%20et%20prise%20en%20charge%20de%20la%20MVO_FR.pptx#-1,4,Module 4: &#201;valuation et prise en charge de la  maladie vei..." TargetMode="External"/><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hyperlink" Target="Module%201_Greffe%20de%20cellules%20souches%20h&#233;matopo&#239;&#233;tiques_FR.pptx#4. Module 1:  Greffe de cellules  souches h&#233;matopo&#239;&#233;tiques" TargetMode="External"/><Relationship Id="rId1" Type="http://schemas.openxmlformats.org/officeDocument/2006/relationships/slideLayout" Target="../slideLayouts/slideLayout16.xml"/><Relationship Id="rId6" Type="http://schemas.openxmlformats.org/officeDocument/2006/relationships/hyperlink" Target="Module%203_Diagnostic%20de%20la%20MVO_FR.pptx#-1,4,Module 3: Diagnostic de la maladie veino-occlusive" TargetMode="External"/><Relationship Id="rId11"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hyperlink" Target="Module%205_&#201;tudes%20de%20cas%20de%20MVO%20FR.pptx#-1,4,Module 5&#160;: &#201;tudes de cas de MVO" TargetMode="External"/><Relationship Id="rId4" Type="http://schemas.openxmlformats.org/officeDocument/2006/relationships/hyperlink" Target="#-1,4,Module 2 :  Pathophysiologie de la maladie  veino-occlusive" TargetMode="Externa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hyperlink" Target="Module%201_Greffe%20de%20cellules%20souches%20h&#233;matopo&#239;&#233;tiques_FR.pptx#-1,4,Module 1:  Greffe de cellules  souches h&#233;matopo&#239;&#233;tiques"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0.jpeg"/><Relationship Id="rId7" Type="http://schemas.openxmlformats.org/officeDocument/2006/relationships/image" Target="../media/image28.png"/><Relationship Id="rId12"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3.jpeg"/><Relationship Id="rId11" Type="http://schemas.microsoft.com/office/2007/relationships/hdphoto" Target="../media/hdphoto1.wdp"/><Relationship Id="rId5" Type="http://schemas.openxmlformats.org/officeDocument/2006/relationships/image" Target="../media/image27.jpeg"/><Relationship Id="rId10" Type="http://schemas.openxmlformats.org/officeDocument/2006/relationships/image" Target="../media/image24.png"/><Relationship Id="rId4" Type="http://schemas.openxmlformats.org/officeDocument/2006/relationships/image" Target="../media/image21.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odule%201_Greffe%20de%20cellules%20souches%20h&#233;matopo&#239;&#233;tiques_FR.pptx#-1,4,Module 1:  Greffe de cellules  souches h&#233;matopo&#239;&#233;tiques" TargetMode="Externa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5.jpeg"/><Relationship Id="rId5" Type="http://schemas.openxmlformats.org/officeDocument/2006/relationships/hyperlink" Target="Module%201_Greffe%20de%20cellules%20souches%20h&#233;matopo&#239;&#233;tiques_FR.pptx#-1,4,Module 1:  Greffe de cellules  souches h&#233;matopo&#239;&#233;tiques"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360" y="3140968"/>
            <a:ext cx="11663831" cy="1879761"/>
          </a:xfrm>
        </p:spPr>
        <p:txBody>
          <a:bodyPr>
            <a:normAutofit fontScale="90000"/>
          </a:bodyPr>
          <a:lstStyle/>
          <a:p>
            <a:pPr algn="ctr"/>
            <a:r>
              <a:rPr lang="fr-FR" dirty="0"/>
              <a:t>Prise en charge active de la maladie veino-occlusive (MVO)</a:t>
            </a:r>
            <a:br>
              <a:rPr dirty="0"/>
            </a:br>
            <a:endParaRPr lang="fr-FR" dirty="0"/>
          </a:p>
        </p:txBody>
      </p:sp>
      <p:grpSp>
        <p:nvGrpSpPr>
          <p:cNvPr id="3" name="Group 2"/>
          <p:cNvGrpSpPr>
            <a:grpSpLocks noChangeAspect="1"/>
          </p:cNvGrpSpPr>
          <p:nvPr/>
        </p:nvGrpSpPr>
        <p:grpSpPr>
          <a:xfrm>
            <a:off x="650953" y="4380885"/>
            <a:ext cx="1260000" cy="1260000"/>
            <a:chOff x="6732240" y="1043290"/>
            <a:chExt cx="972000" cy="972000"/>
          </a:xfrm>
        </p:grpSpPr>
        <p:sp>
          <p:nvSpPr>
            <p:cNvPr id="4" name="Rounded Rectangle 3"/>
            <p:cNvSpPr/>
            <p:nvPr userDrawn="1"/>
          </p:nvSpPr>
          <p:spPr>
            <a:xfrm>
              <a:off x="6732240" y="1043290"/>
              <a:ext cx="972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a:hlinkClick r:id="rId2" action="ppaction://hlinkpres?slideindex=4&amp;slidetitle=Module 1:  Greffe de cellules  souches hématopoïétiques"/>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5163" y="1078507"/>
              <a:ext cx="446078" cy="901567"/>
            </a:xfrm>
            <a:prstGeom prst="rect">
              <a:avLst/>
            </a:prstGeom>
          </p:spPr>
        </p:pic>
      </p:grpSp>
      <p:grpSp>
        <p:nvGrpSpPr>
          <p:cNvPr id="6" name="Group 5"/>
          <p:cNvGrpSpPr>
            <a:grpSpLocks noChangeAspect="1"/>
          </p:cNvGrpSpPr>
          <p:nvPr/>
        </p:nvGrpSpPr>
        <p:grpSpPr>
          <a:xfrm>
            <a:off x="3059253" y="4380885"/>
            <a:ext cx="1260000" cy="1260000"/>
            <a:chOff x="6732240" y="1043290"/>
            <a:chExt cx="972000" cy="972000"/>
          </a:xfrm>
        </p:grpSpPr>
        <p:sp>
          <p:nvSpPr>
            <p:cNvPr id="7" name="Rounded Rectangle 6"/>
            <p:cNvSpPr/>
            <p:nvPr userDrawn="1"/>
          </p:nvSpPr>
          <p:spPr>
            <a:xfrm>
              <a:off x="6732240" y="1043290"/>
              <a:ext cx="972000" cy="97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a:hlinkClick r:id="rId4" action="ppaction://hlinkpres?slideindex=4&amp;slidetitle=Module 2 :  Pathophysiologie de la maladie  veino-occlusiv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240" y="1169290"/>
              <a:ext cx="720000" cy="720000"/>
            </a:xfrm>
            <a:prstGeom prst="rect">
              <a:avLst/>
            </a:prstGeom>
          </p:spPr>
        </p:pic>
      </p:grpSp>
      <p:grpSp>
        <p:nvGrpSpPr>
          <p:cNvPr id="9" name="Group 8"/>
          <p:cNvGrpSpPr>
            <a:grpSpLocks noChangeAspect="1"/>
          </p:cNvGrpSpPr>
          <p:nvPr/>
        </p:nvGrpSpPr>
        <p:grpSpPr>
          <a:xfrm>
            <a:off x="5467553" y="4380885"/>
            <a:ext cx="1260000" cy="1260000"/>
            <a:chOff x="11094690" y="100315"/>
            <a:chExt cx="972000" cy="972000"/>
          </a:xfrm>
        </p:grpSpPr>
        <p:sp>
          <p:nvSpPr>
            <p:cNvPr id="10" name="Rounded Rectangle 9"/>
            <p:cNvSpPr/>
            <p:nvPr userDrawn="1"/>
          </p:nvSpPr>
          <p:spPr>
            <a:xfrm>
              <a:off x="11094690" y="100315"/>
              <a:ext cx="972000" cy="97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hlinkClick r:id="rId6" action="ppaction://hlinkpres?slideindex=4&amp;slidetitle=Module 3: Diagnostic de la maladie veino-occlusiv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42776" y="154315"/>
              <a:ext cx="675828" cy="864000"/>
            </a:xfrm>
            <a:prstGeom prst="rect">
              <a:avLst/>
            </a:prstGeom>
          </p:spPr>
        </p:pic>
      </p:grpSp>
      <p:grpSp>
        <p:nvGrpSpPr>
          <p:cNvPr id="12" name="Group 11"/>
          <p:cNvGrpSpPr>
            <a:grpSpLocks noChangeAspect="1"/>
          </p:cNvGrpSpPr>
          <p:nvPr/>
        </p:nvGrpSpPr>
        <p:grpSpPr>
          <a:xfrm>
            <a:off x="7875853" y="4380885"/>
            <a:ext cx="1260000" cy="1260000"/>
            <a:chOff x="11094690" y="100315"/>
            <a:chExt cx="972000" cy="972000"/>
          </a:xfrm>
        </p:grpSpPr>
        <p:sp>
          <p:nvSpPr>
            <p:cNvPr id="13" name="Rounded Rectangle 12"/>
            <p:cNvSpPr/>
            <p:nvPr userDrawn="1"/>
          </p:nvSpPr>
          <p:spPr>
            <a:xfrm>
              <a:off x="11094690" y="100315"/>
              <a:ext cx="972000" cy="97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13">
              <a:hlinkClick r:id="rId8" action="ppaction://hlinkpres?slideindex=4&amp;slidetitle=Module 4: Évaluation et prise en charge de la  maladie vei..."/>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60667" y="151214"/>
              <a:ext cx="640046" cy="870202"/>
            </a:xfrm>
            <a:prstGeom prst="rect">
              <a:avLst/>
            </a:prstGeom>
          </p:spPr>
        </p:pic>
      </p:grpSp>
      <p:grpSp>
        <p:nvGrpSpPr>
          <p:cNvPr id="15" name="Group 14"/>
          <p:cNvGrpSpPr>
            <a:grpSpLocks noChangeAspect="1"/>
          </p:cNvGrpSpPr>
          <p:nvPr/>
        </p:nvGrpSpPr>
        <p:grpSpPr>
          <a:xfrm>
            <a:off x="10284154" y="4380885"/>
            <a:ext cx="1260000" cy="1260000"/>
            <a:chOff x="11094690" y="100315"/>
            <a:chExt cx="972000" cy="972000"/>
          </a:xfrm>
        </p:grpSpPr>
        <p:sp>
          <p:nvSpPr>
            <p:cNvPr id="16" name="Rounded Rectangle 15"/>
            <p:cNvSpPr/>
            <p:nvPr userDrawn="1"/>
          </p:nvSpPr>
          <p:spPr>
            <a:xfrm>
              <a:off x="11094690" y="100315"/>
              <a:ext cx="972000" cy="97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hlinkClick r:id="rId10" action="ppaction://hlinkpres?slideindex=4&amp;slidetitle=Module 5 : Études de cas de MVO"/>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84690" y="190315"/>
              <a:ext cx="792000" cy="792000"/>
            </a:xfrm>
            <a:prstGeom prst="rect">
              <a:avLst/>
            </a:prstGeom>
          </p:spPr>
        </p:pic>
      </p:grpSp>
      <p:sp>
        <p:nvSpPr>
          <p:cNvPr id="18" name="TextBox 17"/>
          <p:cNvSpPr txBox="1"/>
          <p:nvPr/>
        </p:nvSpPr>
        <p:spPr>
          <a:xfrm>
            <a:off x="293646" y="5640885"/>
            <a:ext cx="22019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Greffe de cellules souches hématopoïétiques</a:t>
            </a:r>
          </a:p>
        </p:txBody>
      </p:sp>
      <p:sp>
        <p:nvSpPr>
          <p:cNvPr id="19" name="TextBox 18"/>
          <p:cNvSpPr txBox="1"/>
          <p:nvPr/>
        </p:nvSpPr>
        <p:spPr>
          <a:xfrm>
            <a:off x="2603807" y="5640885"/>
            <a:ext cx="21708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Physiopathologie de la MVO</a:t>
            </a:r>
          </a:p>
        </p:txBody>
      </p:sp>
      <p:sp>
        <p:nvSpPr>
          <p:cNvPr id="20" name="TextBox 19"/>
          <p:cNvSpPr txBox="1"/>
          <p:nvPr/>
        </p:nvSpPr>
        <p:spPr>
          <a:xfrm>
            <a:off x="5012515"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Diagnostic de la MVO</a:t>
            </a:r>
          </a:p>
        </p:txBody>
      </p:sp>
      <p:sp>
        <p:nvSpPr>
          <p:cNvPr id="21" name="TextBox 20"/>
          <p:cNvSpPr txBox="1"/>
          <p:nvPr/>
        </p:nvSpPr>
        <p:spPr>
          <a:xfrm>
            <a:off x="7420409" y="5640885"/>
            <a:ext cx="21708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Évaluation et prise en charge de la MVO</a:t>
            </a:r>
          </a:p>
        </p:txBody>
      </p:sp>
      <p:sp>
        <p:nvSpPr>
          <p:cNvPr id="22" name="TextBox 21"/>
          <p:cNvSpPr txBox="1"/>
          <p:nvPr/>
        </p:nvSpPr>
        <p:spPr>
          <a:xfrm>
            <a:off x="9828301"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Études de cas de MVO</a:t>
            </a:r>
          </a:p>
        </p:txBody>
      </p:sp>
    </p:spTree>
    <p:extLst>
      <p:ext uri="{BB962C8B-B14F-4D97-AF65-F5344CB8AC3E}">
        <p14:creationId xmlns:p14="http://schemas.microsoft.com/office/powerpoint/2010/main" val="113395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rmAutofit/>
          </a:bodyPr>
          <a:lstStyle/>
          <a:p>
            <a:pPr marL="514350" indent="-514350">
              <a:buFont typeface="+mj-lt"/>
              <a:buAutoNum type="arabicPeriod"/>
            </a:pPr>
            <a:r>
              <a:rPr lang="fr-FR" dirty="0"/>
              <a:t>La toxicité cellulaire induite par la chimiothérapie endommage la paroi des sinusoïdes hépatiques</a:t>
            </a:r>
          </a:p>
        </p:txBody>
      </p:sp>
      <p:sp>
        <p:nvSpPr>
          <p:cNvPr id="18" name="Content Placeholder 17"/>
          <p:cNvSpPr>
            <a:spLocks noGrp="1"/>
          </p:cNvSpPr>
          <p:nvPr>
            <p:ph sz="half" idx="2"/>
          </p:nvPr>
        </p:nvSpPr>
        <p:spPr/>
        <p:txBody>
          <a:bodyPr>
            <a:normAutofit/>
          </a:bodyPr>
          <a:lstStyle/>
          <a:p>
            <a:r>
              <a:rPr lang="fr-FR" dirty="0"/>
              <a:t>Les agents </a:t>
            </a:r>
            <a:r>
              <a:rPr lang="fr-FR" dirty="0" err="1"/>
              <a:t>chimiothérapeutiques</a:t>
            </a:r>
            <a:r>
              <a:rPr lang="fr-FR" dirty="0"/>
              <a:t> utilisés dans les protocoles de conditionnement pour la GCSH sont métabolisés dans le foie</a:t>
            </a:r>
          </a:p>
          <a:p>
            <a:endParaRPr lang="fr-FR" dirty="0"/>
          </a:p>
          <a:p>
            <a:r>
              <a:rPr lang="fr-FR" dirty="0"/>
              <a:t>Des métabolites toxiques issus de la dégradation de ces agents sont libérés par les hépatocytes (les principales cellules fonctionnelles du foie)</a:t>
            </a:r>
          </a:p>
          <a:p>
            <a:r>
              <a:rPr lang="fr-FR" dirty="0"/>
              <a:t>Des métabolites toxiques sont libérés par les hépatocytes, ce qui cause une lésion et l’activation des cellules endothéliales sinusoïdales (CES), qui tapissent les sinusoïdes</a:t>
            </a:r>
          </a:p>
          <a:p>
            <a:endParaRPr lang="fr-FR" dirty="0"/>
          </a:p>
          <a:p>
            <a:endParaRPr lang="fr-FR" dirty="0"/>
          </a:p>
        </p:txBody>
      </p:sp>
      <p:sp>
        <p:nvSpPr>
          <p:cNvPr id="29" name="Text Placeholder 28"/>
          <p:cNvSpPr>
            <a:spLocks noGrp="1"/>
          </p:cNvSpPr>
          <p:nvPr>
            <p:ph type="body" sz="quarter" idx="10"/>
          </p:nvPr>
        </p:nvSpPr>
        <p:spPr/>
        <p:txBody>
          <a:bodyPr/>
          <a:lstStyle/>
          <a:p>
            <a:r>
              <a:rPr lang="fr-FR"/>
              <a:t>Richardson PG et al. </a:t>
            </a:r>
            <a:r>
              <a:rPr lang="fr-FR" i="1" dirty="0"/>
              <a:t>Expert Opin Drug Saf</a:t>
            </a:r>
            <a:r>
              <a:rPr lang="fr-FR"/>
              <a:t> 2013;12:123–36</a:t>
            </a:r>
          </a:p>
        </p:txBody>
      </p:sp>
      <p:sp>
        <p:nvSpPr>
          <p:cNvPr id="30" name="Text Placeholder 29"/>
          <p:cNvSpPr>
            <a:spLocks noGrp="1"/>
          </p:cNvSpPr>
          <p:nvPr>
            <p:ph type="body" sz="quarter" idx="11"/>
          </p:nvPr>
        </p:nvSpPr>
        <p:spPr/>
        <p:txBody>
          <a:bodyPr/>
          <a:lstStyle/>
          <a:p>
            <a:r>
              <a:rPr lang="en-GB" dirty="0"/>
              <a:t>GCSH, </a:t>
            </a:r>
            <a:r>
              <a:rPr lang="en-GB" dirty="0" err="1"/>
              <a:t>greffe</a:t>
            </a:r>
            <a:r>
              <a:rPr lang="en-GB" dirty="0"/>
              <a:t> de cellules </a:t>
            </a:r>
            <a:r>
              <a:rPr lang="en-GB" dirty="0" err="1"/>
              <a:t>souches</a:t>
            </a:r>
            <a:r>
              <a:rPr lang="en-GB" dirty="0"/>
              <a:t> </a:t>
            </a:r>
            <a:r>
              <a:rPr lang="en-GB" dirty="0" err="1"/>
              <a:t>hématopoïétiques</a:t>
            </a:r>
            <a:endParaRPr lang="fr-FR" dirty="0"/>
          </a:p>
        </p:txBody>
      </p:sp>
      <p:sp>
        <p:nvSpPr>
          <p:cNvPr id="4" name="TextBox 3"/>
          <p:cNvSpPr txBox="1"/>
          <p:nvPr/>
        </p:nvSpPr>
        <p:spPr>
          <a:xfrm>
            <a:off x="150468" y="5743284"/>
            <a:ext cx="6046684"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solidFill>
                  <a:srgbClr val="000000"/>
                </a:solidFill>
              </a:rPr>
              <a:t>Les métabolites toxiques induits par le protocole de conditionnement de la GCSH endommagent et activent les cellules endothéliales sinusoïdales</a:t>
            </a:r>
          </a:p>
        </p:txBody>
      </p:sp>
      <p:grpSp>
        <p:nvGrpSpPr>
          <p:cNvPr id="5" name="Group 4"/>
          <p:cNvGrpSpPr/>
          <p:nvPr/>
        </p:nvGrpSpPr>
        <p:grpSpPr>
          <a:xfrm>
            <a:off x="236428" y="1424055"/>
            <a:ext cx="5910029" cy="4196927"/>
            <a:chOff x="491927" y="1632280"/>
            <a:chExt cx="5910029" cy="4196927"/>
          </a:xfrm>
        </p:grpSpPr>
        <p:sp>
          <p:nvSpPr>
            <p:cNvPr id="6" name="Rectangle 5"/>
            <p:cNvSpPr/>
            <p:nvPr/>
          </p:nvSpPr>
          <p:spPr>
            <a:xfrm>
              <a:off x="5018704" y="5184369"/>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6"/>
            <p:cNvGrpSpPr/>
            <p:nvPr/>
          </p:nvGrpSpPr>
          <p:grpSpPr>
            <a:xfrm>
              <a:off x="491927" y="1632280"/>
              <a:ext cx="5910029" cy="4196927"/>
              <a:chOff x="1307705" y="1625563"/>
              <a:chExt cx="5910029" cy="4196927"/>
            </a:xfrm>
          </p:grpSpPr>
          <p:pic>
            <p:nvPicPr>
              <p:cNvPr id="9" name="Picture 4" descr="\\health-fp-08\company\LiveProjects\Liveprojects\Gentium\Defibrotide\200100477 - 3D video\3D image\From Olaf\Image3\Image1 - 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705" y="1625563"/>
                <a:ext cx="5910029" cy="33843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07706" y="4985710"/>
                <a:ext cx="5909033" cy="369332"/>
              </a:xfrm>
              <a:prstGeom prst="rect">
                <a:avLst/>
              </a:prstGeom>
              <a:solidFill>
                <a:schemeClr val="tx2"/>
              </a:solidFill>
              <a:ln>
                <a:noFill/>
              </a:ln>
            </p:spPr>
            <p:txBody>
              <a:bodyPr wrap="square" rtlCol="0">
                <a:spAutoFit/>
              </a:bodyPr>
              <a:lstStyle/>
              <a:p>
                <a:endParaRPr lang="en-GB" dirty="0">
                  <a:solidFill>
                    <a:srgbClr val="000000"/>
                  </a:solidFill>
                </a:endParaRPr>
              </a:p>
            </p:txBody>
          </p:sp>
          <p:sp>
            <p:nvSpPr>
              <p:cNvPr id="11" name="Rectangle 10"/>
              <p:cNvSpPr/>
              <p:nvPr/>
            </p:nvSpPr>
            <p:spPr>
              <a:xfrm>
                <a:off x="2689962" y="5013862"/>
                <a:ext cx="324036" cy="801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 name="Picture 5" descr="\\health-fp-08\company\LiveProjects\Liveprojects\Gentium\Defibrotide\200100477 - 3D video\3D image\From Olaf\Image3\Image1 - lege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7192" y="5024000"/>
                <a:ext cx="3499411" cy="798490"/>
              </a:xfrm>
              <a:prstGeom prst="rect">
                <a:avLst/>
              </a:prstGeom>
              <a:solidFill>
                <a:schemeClr val="tx2"/>
              </a:solidFill>
              <a:extLst/>
            </p:spPr>
          </p:pic>
          <p:sp>
            <p:nvSpPr>
              <p:cNvPr id="13" name="TextBox 12"/>
              <p:cNvSpPr txBox="1"/>
              <p:nvPr/>
            </p:nvSpPr>
            <p:spPr>
              <a:xfrm>
                <a:off x="2354223" y="5039891"/>
                <a:ext cx="972108"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cs typeface="Arial" pitchFamily="34" charset="0"/>
                  </a:rPr>
                  <a:t>Érythrocytes</a:t>
                </a:r>
                <a:endParaRPr lang="en-GB" sz="900" dirty="0">
                  <a:solidFill>
                    <a:schemeClr val="bg1"/>
                  </a:solidFill>
                  <a:latin typeface="Arial" pitchFamily="34" charset="0"/>
                  <a:cs typeface="Arial" pitchFamily="34" charset="0"/>
                </a:endParaRPr>
              </a:p>
            </p:txBody>
          </p:sp>
          <p:sp>
            <p:nvSpPr>
              <p:cNvPr id="14" name="TextBox 13"/>
              <p:cNvSpPr txBox="1"/>
              <p:nvPr/>
            </p:nvSpPr>
            <p:spPr>
              <a:xfrm>
                <a:off x="3290327" y="5039891"/>
                <a:ext cx="1080120" cy="3693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cs typeface="Arial" pitchFamily="34" charset="0"/>
                  </a:rPr>
                  <a:t>Métabolites</a:t>
                </a:r>
                <a:r>
                  <a:rPr lang="en-GB" sz="900" dirty="0">
                    <a:solidFill>
                      <a:schemeClr val="bg1"/>
                    </a:solidFill>
                    <a:latin typeface="Arial" pitchFamily="34" charset="0"/>
                    <a:cs typeface="Arial" pitchFamily="34" charset="0"/>
                  </a:rPr>
                  <a:t> </a:t>
                </a:r>
                <a:r>
                  <a:rPr lang="en-GB" sz="900" dirty="0" err="1">
                    <a:solidFill>
                      <a:schemeClr val="bg1"/>
                    </a:solidFill>
                    <a:latin typeface="Arial" pitchFamily="34" charset="0"/>
                    <a:cs typeface="Arial" pitchFamily="34" charset="0"/>
                  </a:rPr>
                  <a:t>toxiques</a:t>
                </a:r>
                <a:endParaRPr lang="en-GB" sz="900" dirty="0">
                  <a:solidFill>
                    <a:schemeClr val="bg1"/>
                  </a:solidFill>
                  <a:latin typeface="Arial" pitchFamily="34" charset="0"/>
                  <a:cs typeface="Arial" pitchFamily="34" charset="0"/>
                </a:endParaRPr>
              </a:p>
            </p:txBody>
          </p:sp>
          <p:sp>
            <p:nvSpPr>
              <p:cNvPr id="15" name="TextBox 14"/>
              <p:cNvSpPr txBox="1"/>
              <p:nvPr/>
            </p:nvSpPr>
            <p:spPr>
              <a:xfrm>
                <a:off x="4392680" y="4970641"/>
                <a:ext cx="1165899" cy="507831"/>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Cellules </a:t>
                </a:r>
                <a:r>
                  <a:rPr lang="en-GB" sz="900" dirty="0" err="1">
                    <a:solidFill>
                      <a:schemeClr val="bg1"/>
                    </a:solidFill>
                    <a:latin typeface="Arial" pitchFamily="34" charset="0"/>
                    <a:cs typeface="Arial" pitchFamily="34" charset="0"/>
                  </a:rPr>
                  <a:t>endothéliales</a:t>
                </a:r>
                <a:r>
                  <a:rPr lang="en-GB" sz="900" dirty="0">
                    <a:solidFill>
                      <a:schemeClr val="bg1"/>
                    </a:solidFill>
                    <a:latin typeface="Arial" pitchFamily="34" charset="0"/>
                    <a:cs typeface="Arial" pitchFamily="34" charset="0"/>
                  </a:rPr>
                  <a:t> </a:t>
                </a:r>
                <a:r>
                  <a:rPr lang="en-GB" sz="900" dirty="0" err="1">
                    <a:solidFill>
                      <a:schemeClr val="bg1"/>
                    </a:solidFill>
                    <a:latin typeface="Arial" pitchFamily="34" charset="0"/>
                    <a:cs typeface="Arial" pitchFamily="34" charset="0"/>
                  </a:rPr>
                  <a:t>sinusoïdales</a:t>
                </a:r>
                <a:endParaRPr lang="en-GB" sz="900" dirty="0">
                  <a:solidFill>
                    <a:schemeClr val="bg1"/>
                  </a:solidFill>
                  <a:latin typeface="Arial" pitchFamily="34" charset="0"/>
                  <a:cs typeface="Arial" pitchFamily="34" charset="0"/>
                </a:endParaRPr>
              </a:p>
            </p:txBody>
          </p:sp>
          <p:sp>
            <p:nvSpPr>
              <p:cNvPr id="17" name="TextBox 16"/>
              <p:cNvSpPr txBox="1"/>
              <p:nvPr/>
            </p:nvSpPr>
            <p:spPr>
              <a:xfrm>
                <a:off x="5450455" y="5039891"/>
                <a:ext cx="852726"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cs typeface="Arial" pitchFamily="34" charset="0"/>
                  </a:rPr>
                  <a:t>Plaquettes</a:t>
                </a:r>
                <a:endParaRPr lang="en-GB" sz="900" dirty="0">
                  <a:solidFill>
                    <a:schemeClr val="bg1"/>
                  </a:solidFill>
                  <a:latin typeface="Arial" pitchFamily="34" charset="0"/>
                  <a:cs typeface="Arial" pitchFamily="34" charset="0"/>
                </a:endParaRPr>
              </a:p>
            </p:txBody>
          </p:sp>
        </p:grpSp>
        <p:sp>
          <p:nvSpPr>
            <p:cNvPr id="8" name="Rectangle 7"/>
            <p:cNvSpPr/>
            <p:nvPr/>
          </p:nvSpPr>
          <p:spPr>
            <a:xfrm>
              <a:off x="491928" y="5177092"/>
              <a:ext cx="1114496" cy="64630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0" name="TextBox 19"/>
          <p:cNvSpPr txBox="1"/>
          <p:nvPr/>
        </p:nvSpPr>
        <p:spPr>
          <a:xfrm>
            <a:off x="3859305" y="1647178"/>
            <a:ext cx="1586753" cy="261610"/>
          </a:xfrm>
          <a:prstGeom prst="rect">
            <a:avLst/>
          </a:prstGeom>
          <a:noFill/>
        </p:spPr>
        <p:txBody>
          <a:bodyPr wrap="square" rtlCol="0">
            <a:spAutoFit/>
          </a:bodyPr>
          <a:lstStyle/>
          <a:p>
            <a:pPr algn="ctr"/>
            <a:r>
              <a:rPr lang="fr-FR" sz="1100" dirty="0">
                <a:solidFill>
                  <a:prstClr val="white"/>
                </a:solidFill>
              </a:rPr>
              <a:t>Hépatocytes</a:t>
            </a:r>
          </a:p>
        </p:txBody>
      </p:sp>
      <p:sp>
        <p:nvSpPr>
          <p:cNvPr id="21" name="TextBox 20"/>
          <p:cNvSpPr txBox="1"/>
          <p:nvPr/>
        </p:nvSpPr>
        <p:spPr>
          <a:xfrm>
            <a:off x="4040878" y="4368300"/>
            <a:ext cx="1586753" cy="261610"/>
          </a:xfrm>
          <a:prstGeom prst="rect">
            <a:avLst/>
          </a:prstGeom>
          <a:noFill/>
        </p:spPr>
        <p:txBody>
          <a:bodyPr wrap="square" rtlCol="0">
            <a:spAutoFit/>
          </a:bodyPr>
          <a:lstStyle/>
          <a:p>
            <a:pPr algn="ctr"/>
            <a:r>
              <a:rPr lang="fr-FR" sz="1100" dirty="0">
                <a:solidFill>
                  <a:prstClr val="white"/>
                </a:solidFill>
              </a:rPr>
              <a:t>Hépatocytes</a:t>
            </a:r>
          </a:p>
        </p:txBody>
      </p:sp>
      <p:sp>
        <p:nvSpPr>
          <p:cNvPr id="22" name="TextBox 21"/>
          <p:cNvSpPr txBox="1"/>
          <p:nvPr/>
        </p:nvSpPr>
        <p:spPr>
          <a:xfrm>
            <a:off x="163630" y="3907396"/>
            <a:ext cx="1586753" cy="261610"/>
          </a:xfrm>
          <a:prstGeom prst="rect">
            <a:avLst/>
          </a:prstGeom>
          <a:noFill/>
        </p:spPr>
        <p:txBody>
          <a:bodyPr wrap="square" rtlCol="0">
            <a:spAutoFit/>
          </a:bodyPr>
          <a:lstStyle/>
          <a:p>
            <a:pPr algn="ctr"/>
            <a:r>
              <a:rPr lang="fr-FR" sz="1100" dirty="0">
                <a:solidFill>
                  <a:prstClr val="white"/>
                </a:solidFill>
              </a:rPr>
              <a:t>Espace de Disse</a:t>
            </a:r>
            <a:endParaRPr lang="fr-FR" sz="1100" dirty="0">
              <a:solidFill>
                <a:prstClr val="white"/>
              </a:solidFill>
              <a:cs typeface="Arial" panose="020B0604020202020204" pitchFamily="34" charset="0"/>
            </a:endParaRPr>
          </a:p>
        </p:txBody>
      </p:sp>
      <p:sp>
        <p:nvSpPr>
          <p:cNvPr id="23" name="TextBox 22"/>
          <p:cNvSpPr txBox="1"/>
          <p:nvPr/>
        </p:nvSpPr>
        <p:spPr>
          <a:xfrm>
            <a:off x="1261090" y="2307672"/>
            <a:ext cx="1586753" cy="261610"/>
          </a:xfrm>
          <a:prstGeom prst="rect">
            <a:avLst/>
          </a:prstGeom>
          <a:noFill/>
        </p:spPr>
        <p:txBody>
          <a:bodyPr wrap="square" rtlCol="0">
            <a:spAutoFit/>
          </a:bodyPr>
          <a:lstStyle/>
          <a:p>
            <a:pPr algn="ctr"/>
            <a:r>
              <a:rPr lang="fr-FR" sz="1100" dirty="0">
                <a:solidFill>
                  <a:prstClr val="white"/>
                </a:solidFill>
              </a:rPr>
              <a:t>Espace de Disse</a:t>
            </a:r>
            <a:endParaRPr lang="fr-FR" sz="1100" dirty="0">
              <a:solidFill>
                <a:prstClr val="white"/>
              </a:solidFill>
              <a:cs typeface="Arial" panose="020B0604020202020204" pitchFamily="34" charset="0"/>
            </a:endParaRPr>
          </a:p>
        </p:txBody>
      </p:sp>
      <p:sp>
        <p:nvSpPr>
          <p:cNvPr id="24" name="TextBox 23"/>
          <p:cNvSpPr txBox="1"/>
          <p:nvPr/>
        </p:nvSpPr>
        <p:spPr>
          <a:xfrm>
            <a:off x="1823310" y="3143372"/>
            <a:ext cx="1586753" cy="261610"/>
          </a:xfrm>
          <a:prstGeom prst="rect">
            <a:avLst/>
          </a:prstGeom>
          <a:noFill/>
        </p:spPr>
        <p:txBody>
          <a:bodyPr wrap="square" rtlCol="0">
            <a:spAutoFit/>
          </a:bodyPr>
          <a:lstStyle/>
          <a:p>
            <a:pPr algn="ctr"/>
            <a:r>
              <a:rPr lang="fr-FR" sz="1100" dirty="0">
                <a:solidFill>
                  <a:prstClr val="white"/>
                </a:solidFill>
              </a:rPr>
              <a:t>Sinusoïde</a:t>
            </a:r>
          </a:p>
        </p:txBody>
      </p:sp>
      <p:grpSp>
        <p:nvGrpSpPr>
          <p:cNvPr id="26" name="Group 25"/>
          <p:cNvGrpSpPr/>
          <p:nvPr/>
        </p:nvGrpSpPr>
        <p:grpSpPr>
          <a:xfrm>
            <a:off x="7394929" y="2267580"/>
            <a:ext cx="2876785" cy="369332"/>
            <a:chOff x="1508759" y="4551330"/>
            <a:chExt cx="1825447" cy="369332"/>
          </a:xfrm>
        </p:grpSpPr>
        <p:sp>
          <p:nvSpPr>
            <p:cNvPr id="27" name="TextBox 26">
              <a:hlinkClick r:id="rId5" action="ppaction://hlinkpres?slideindex=4&amp;slidetitle=Module 1:  Greffe de cellules  souches hématopoïétiques"/>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fr-FR" dirty="0">
                  <a:solidFill>
                    <a:srgbClr val="000000"/>
                  </a:solidFill>
                </a:rPr>
                <a:t>Lien vers le module 1</a:t>
              </a: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231" y="4601388"/>
              <a:ext cx="251460" cy="251460"/>
            </a:xfrm>
            <a:prstGeom prst="rect">
              <a:avLst/>
            </a:prstGeom>
            <a:noFill/>
            <a:ln>
              <a:noFill/>
            </a:ln>
          </p:spPr>
        </p:pic>
      </p:grpSp>
      <p:pic>
        <p:nvPicPr>
          <p:cNvPr id="31" name="Picture 30"/>
          <p:cNvPicPr>
            <a:picLocks noChangeAspect="1"/>
          </p:cNvPicPr>
          <p:nvPr/>
        </p:nvPicPr>
        <p:blipFill>
          <a:blip r:embed="rId7">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4618018" y="5121820"/>
            <a:ext cx="363676" cy="448251"/>
          </a:xfrm>
          <a:prstGeom prst="rect">
            <a:avLst/>
          </a:prstGeom>
        </p:spPr>
      </p:pic>
    </p:spTree>
    <p:extLst>
      <p:ext uri="{BB962C8B-B14F-4D97-AF65-F5344CB8AC3E}">
        <p14:creationId xmlns:p14="http://schemas.microsoft.com/office/powerpoint/2010/main" val="403300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Autofit/>
          </a:bodyPr>
          <a:lstStyle/>
          <a:p>
            <a:pPr marL="457200" indent="-457200">
              <a:buFont typeface="+mj-lt"/>
              <a:buAutoNum type="arabicPeriod" startAt="2"/>
            </a:pPr>
            <a:r>
              <a:rPr lang="fr-FR" sz="2400" dirty="0"/>
              <a:t>L’activation des cellules endothéliales sinusoïdales peut déclencher </a:t>
            </a:r>
            <a:br>
              <a:rPr lang="fr-FR" sz="2400" dirty="0"/>
            </a:br>
            <a:r>
              <a:rPr lang="fr-FR" sz="2400" dirty="0"/>
              <a:t>de nombreuses réactions qui entraînent une inflammation et le rétrécissement des sinusoïdes</a:t>
            </a:r>
          </a:p>
        </p:txBody>
      </p:sp>
      <p:sp>
        <p:nvSpPr>
          <p:cNvPr id="3" name="Content Placeholder 2"/>
          <p:cNvSpPr>
            <a:spLocks noGrp="1"/>
          </p:cNvSpPr>
          <p:nvPr>
            <p:ph sz="half" idx="1"/>
          </p:nvPr>
        </p:nvSpPr>
        <p:spPr/>
        <p:txBody>
          <a:bodyPr>
            <a:normAutofit/>
          </a:bodyPr>
          <a:lstStyle/>
          <a:p>
            <a:pPr marL="0" indent="0">
              <a:buNone/>
            </a:pPr>
            <a:endParaRPr lang="en-GB" sz="2000" dirty="0"/>
          </a:p>
          <a:p>
            <a:endParaRPr lang="en-GB" sz="2000" dirty="0"/>
          </a:p>
        </p:txBody>
      </p:sp>
      <p:sp>
        <p:nvSpPr>
          <p:cNvPr id="9" name="Content Placeholder 8"/>
          <p:cNvSpPr>
            <a:spLocks noGrp="1"/>
          </p:cNvSpPr>
          <p:nvPr>
            <p:ph sz="half" idx="2"/>
          </p:nvPr>
        </p:nvSpPr>
        <p:spPr/>
        <p:txBody>
          <a:bodyPr>
            <a:normAutofit fontScale="77500" lnSpcReduction="20000"/>
          </a:bodyPr>
          <a:lstStyle/>
          <a:p>
            <a:pPr>
              <a:lnSpc>
                <a:spcPct val="120000"/>
              </a:lnSpc>
              <a:spcBef>
                <a:spcPts val="0"/>
              </a:spcBef>
            </a:pPr>
            <a:r>
              <a:rPr lang="fr-FR" dirty="0"/>
              <a:t>Les lésions cellulaires entraînent une libération accrue de substances inflammatoires</a:t>
            </a:r>
          </a:p>
          <a:p>
            <a:pPr>
              <a:lnSpc>
                <a:spcPct val="120000"/>
              </a:lnSpc>
              <a:spcBef>
                <a:spcPts val="0"/>
              </a:spcBef>
            </a:pPr>
            <a:r>
              <a:rPr lang="fr-FR" dirty="0"/>
              <a:t>Celles-ci déclenchent les voies inflammatoires qui occasionnent par la suite les lésions aux CES</a:t>
            </a:r>
          </a:p>
          <a:p>
            <a:pPr>
              <a:lnSpc>
                <a:spcPct val="120000"/>
              </a:lnSpc>
              <a:spcBef>
                <a:spcPts val="0"/>
              </a:spcBef>
            </a:pPr>
            <a:r>
              <a:rPr lang="fr-FR" dirty="0"/>
              <a:t>Les cellules épithéliales sinusoïdales activées libèrent des cytokines inflammatoires, des molécules d'adhérence et l’</a:t>
            </a:r>
            <a:r>
              <a:rPr lang="fr-FR" dirty="0" err="1"/>
              <a:t>héparanase</a:t>
            </a:r>
            <a:endParaRPr lang="fr-FR" dirty="0"/>
          </a:p>
          <a:p>
            <a:pPr>
              <a:lnSpc>
                <a:spcPct val="120000"/>
              </a:lnSpc>
              <a:spcBef>
                <a:spcPts val="0"/>
              </a:spcBef>
            </a:pPr>
            <a:r>
              <a:rPr lang="fr-FR" dirty="0"/>
              <a:t>L’action de ces facteurs provoque le regroupement des cellules endothéliales et la formation d'espacements entre les cellules</a:t>
            </a:r>
          </a:p>
          <a:p>
            <a:pPr>
              <a:lnSpc>
                <a:spcPct val="120000"/>
              </a:lnSpc>
              <a:spcBef>
                <a:spcPts val="0"/>
              </a:spcBef>
            </a:pPr>
            <a:r>
              <a:rPr lang="fr-FR" dirty="0"/>
              <a:t>Par conséquent les CES se regroupent et des trous commencent à se former dans la couche endothéliale</a:t>
            </a:r>
          </a:p>
          <a:p>
            <a:pPr>
              <a:lnSpc>
                <a:spcPct val="120000"/>
              </a:lnSpc>
              <a:spcBef>
                <a:spcPts val="0"/>
              </a:spcBef>
            </a:pPr>
            <a:r>
              <a:rPr lang="fr-FR" dirty="0"/>
              <a:t>Les globules rouges, les globules blancs et d’autres débris cellulaires sortent par ces espacements dans l’espace de Disse, l’espace </a:t>
            </a:r>
            <a:r>
              <a:rPr lang="fr-FR" dirty="0" err="1"/>
              <a:t>périsinusoïdal</a:t>
            </a:r>
            <a:r>
              <a:rPr lang="fr-FR" dirty="0"/>
              <a:t> situé entre l’endothélium et les hépatocytes</a:t>
            </a:r>
          </a:p>
          <a:p>
            <a:pPr>
              <a:lnSpc>
                <a:spcPct val="120000"/>
              </a:lnSpc>
              <a:spcBef>
                <a:spcPts val="0"/>
              </a:spcBef>
            </a:pPr>
            <a:r>
              <a:rPr lang="fr-FR" dirty="0"/>
              <a:t>Les cellules endothéliales peuvent se désagréger et se créer une embolie en aval</a:t>
            </a:r>
          </a:p>
          <a:p>
            <a:endParaRPr lang="en-GB" dirty="0"/>
          </a:p>
        </p:txBody>
      </p:sp>
      <p:sp>
        <p:nvSpPr>
          <p:cNvPr id="18" name="Text Placeholder 17"/>
          <p:cNvSpPr>
            <a:spLocks noGrp="1"/>
          </p:cNvSpPr>
          <p:nvPr>
            <p:ph type="body" sz="quarter" idx="10"/>
          </p:nvPr>
        </p:nvSpPr>
        <p:spPr/>
        <p:txBody>
          <a:bodyPr/>
          <a:lstStyle/>
          <a:p>
            <a:r>
              <a:rPr lang="fr-FR"/>
              <a:t>Richardson PG et al. </a:t>
            </a:r>
            <a:r>
              <a:rPr lang="fr-FR" i="1" dirty="0"/>
              <a:t>Expert Opin Drug Saf</a:t>
            </a:r>
            <a:r>
              <a:rPr lang="fr-FR"/>
              <a:t> 2013;12:123–36</a:t>
            </a:r>
          </a:p>
        </p:txBody>
      </p:sp>
      <p:sp>
        <p:nvSpPr>
          <p:cNvPr id="21" name="Text Placeholder 20"/>
          <p:cNvSpPr>
            <a:spLocks noGrp="1"/>
          </p:cNvSpPr>
          <p:nvPr>
            <p:ph type="body" sz="quarter" idx="11"/>
          </p:nvPr>
        </p:nvSpPr>
        <p:spPr/>
        <p:txBody>
          <a:bodyPr/>
          <a:lstStyle/>
          <a:p>
            <a:r>
              <a:rPr lang="fr-FR" dirty="0"/>
              <a:t>CES, cellules endothéliales sinusoïdales</a:t>
            </a:r>
          </a:p>
        </p:txBody>
      </p:sp>
      <p:grpSp>
        <p:nvGrpSpPr>
          <p:cNvPr id="5" name="Group 4"/>
          <p:cNvGrpSpPr/>
          <p:nvPr/>
        </p:nvGrpSpPr>
        <p:grpSpPr>
          <a:xfrm>
            <a:off x="236429" y="4716875"/>
            <a:ext cx="5909033" cy="839159"/>
            <a:chOff x="491928" y="4977358"/>
            <a:chExt cx="5909033" cy="839159"/>
          </a:xfrm>
        </p:grpSpPr>
        <p:sp>
          <p:nvSpPr>
            <p:cNvPr id="6" name="Rectangle 5"/>
            <p:cNvSpPr/>
            <p:nvPr/>
          </p:nvSpPr>
          <p:spPr>
            <a:xfrm>
              <a:off x="5018704" y="5173352"/>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6"/>
            <p:cNvGrpSpPr/>
            <p:nvPr/>
          </p:nvGrpSpPr>
          <p:grpSpPr>
            <a:xfrm>
              <a:off x="491928" y="4977358"/>
              <a:ext cx="5909033" cy="839159"/>
              <a:chOff x="1307706" y="4970641"/>
              <a:chExt cx="5909033" cy="839159"/>
            </a:xfrm>
          </p:grpSpPr>
          <p:sp>
            <p:nvSpPr>
              <p:cNvPr id="10" name="TextBox 9"/>
              <p:cNvSpPr txBox="1"/>
              <p:nvPr/>
            </p:nvSpPr>
            <p:spPr>
              <a:xfrm>
                <a:off x="1307706" y="4985710"/>
                <a:ext cx="5909033" cy="369332"/>
              </a:xfrm>
              <a:prstGeom prst="rect">
                <a:avLst/>
              </a:prstGeom>
              <a:solidFill>
                <a:schemeClr val="tx2"/>
              </a:solidFill>
              <a:ln>
                <a:noFill/>
              </a:ln>
            </p:spPr>
            <p:txBody>
              <a:bodyPr wrap="square" rtlCol="0">
                <a:spAutoFit/>
              </a:bodyPr>
              <a:lstStyle/>
              <a:p>
                <a:endParaRPr lang="en-GB" dirty="0">
                  <a:solidFill>
                    <a:srgbClr val="850C70"/>
                  </a:solidFill>
                </a:endParaRPr>
              </a:p>
            </p:txBody>
          </p:sp>
          <p:pic>
            <p:nvPicPr>
              <p:cNvPr id="12" name="Picture 5" descr="\\health-fp-08\company\LiveProjects\Liveprojects\Gentium\Defibrotide\200100477 - 3D video\3D image\From Olaf\Image3\Image1 - leg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92" y="5003652"/>
                <a:ext cx="3499411" cy="798490"/>
              </a:xfrm>
              <a:prstGeom prst="rect">
                <a:avLst/>
              </a:prstGeom>
              <a:solidFill>
                <a:schemeClr val="tx2"/>
              </a:solidFill>
              <a:extLst/>
            </p:spPr>
          </p:pic>
          <p:sp>
            <p:nvSpPr>
              <p:cNvPr id="13" name="TextBox 12"/>
              <p:cNvSpPr txBox="1"/>
              <p:nvPr/>
            </p:nvSpPr>
            <p:spPr>
              <a:xfrm>
                <a:off x="2354223" y="5039891"/>
                <a:ext cx="972108" cy="230832"/>
              </a:xfrm>
              <a:prstGeom prst="rect">
                <a:avLst/>
              </a:prstGeom>
              <a:solidFill>
                <a:schemeClr val="tx2"/>
              </a:solidFill>
            </p:spPr>
            <p:txBody>
              <a:bodyPr wrap="square" rtlCol="0">
                <a:spAutoFit/>
              </a:bodyPr>
              <a:lstStyle/>
              <a:p>
                <a:pPr algn="ctr"/>
                <a:r>
                  <a:rPr lang="fr-FR" sz="900" dirty="0">
                    <a:solidFill>
                      <a:prstClr val="white"/>
                    </a:solidFill>
                  </a:rPr>
                  <a:t>Red blood cells</a:t>
                </a:r>
              </a:p>
            </p:txBody>
          </p:sp>
          <p:sp>
            <p:nvSpPr>
              <p:cNvPr id="14" name="TextBox 13"/>
              <p:cNvSpPr txBox="1"/>
              <p:nvPr/>
            </p:nvSpPr>
            <p:spPr>
              <a:xfrm>
                <a:off x="3290327" y="5039891"/>
                <a:ext cx="1080120" cy="230832"/>
              </a:xfrm>
              <a:prstGeom prst="rect">
                <a:avLst/>
              </a:prstGeom>
              <a:solidFill>
                <a:schemeClr val="tx2"/>
              </a:solidFill>
            </p:spPr>
            <p:txBody>
              <a:bodyPr wrap="square" rtlCol="0">
                <a:spAutoFit/>
              </a:bodyPr>
              <a:lstStyle/>
              <a:p>
                <a:pPr algn="ctr"/>
                <a:r>
                  <a:rPr lang="fr-FR" sz="900" dirty="0">
                    <a:solidFill>
                      <a:prstClr val="white"/>
                    </a:solidFill>
                  </a:rPr>
                  <a:t>Toxic metabolites</a:t>
                </a:r>
              </a:p>
            </p:txBody>
          </p:sp>
          <p:sp>
            <p:nvSpPr>
              <p:cNvPr id="15" name="TextBox 14"/>
              <p:cNvSpPr txBox="1"/>
              <p:nvPr/>
            </p:nvSpPr>
            <p:spPr>
              <a:xfrm>
                <a:off x="4392680" y="4970641"/>
                <a:ext cx="1165899" cy="369332"/>
              </a:xfrm>
              <a:prstGeom prst="rect">
                <a:avLst/>
              </a:prstGeom>
              <a:solidFill>
                <a:schemeClr val="tx2"/>
              </a:solidFill>
            </p:spPr>
            <p:txBody>
              <a:bodyPr wrap="square" rtlCol="0">
                <a:spAutoFit/>
              </a:bodyPr>
              <a:lstStyle/>
              <a:p>
                <a:pPr algn="ctr"/>
                <a:r>
                  <a:rPr lang="fr-FR" sz="900" dirty="0">
                    <a:solidFill>
                      <a:prstClr val="white"/>
                    </a:solidFill>
                  </a:rPr>
                  <a:t>Sinusoidal endothelial cells</a:t>
                </a:r>
              </a:p>
            </p:txBody>
          </p:sp>
          <p:pic>
            <p:nvPicPr>
              <p:cNvPr id="16" name="Picture 15"/>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17" name="TextBox 16"/>
              <p:cNvSpPr txBox="1"/>
              <p:nvPr/>
            </p:nvSpPr>
            <p:spPr>
              <a:xfrm>
                <a:off x="5558579" y="5039891"/>
                <a:ext cx="693906" cy="230832"/>
              </a:xfrm>
              <a:prstGeom prst="rect">
                <a:avLst/>
              </a:prstGeom>
              <a:solidFill>
                <a:schemeClr val="tx2"/>
              </a:solidFill>
            </p:spPr>
            <p:txBody>
              <a:bodyPr wrap="square" rtlCol="0">
                <a:spAutoFit/>
              </a:bodyPr>
              <a:lstStyle/>
              <a:p>
                <a:pPr algn="ctr"/>
                <a:r>
                  <a:rPr lang="fr-FR" sz="900" dirty="0">
                    <a:solidFill>
                      <a:prstClr val="white"/>
                    </a:solidFill>
                  </a:rPr>
                  <a:t>Platelets</a:t>
                </a:r>
              </a:p>
            </p:txBody>
          </p:sp>
        </p:grpSp>
        <p:sp>
          <p:nvSpPr>
            <p:cNvPr id="8" name="Rectangle 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20" name="Picture 2" descr="\\health-fp-08\company\LiveProjects\Liveprojects\Gentium\Defibrotide\200100477 - 3D video\3D image\From Olaf\Image3\Image2 - cropp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427" y="1419121"/>
            <a:ext cx="5909035" cy="334739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36428" y="4752637"/>
            <a:ext cx="5901719" cy="369332"/>
          </a:xfrm>
          <a:prstGeom prst="rect">
            <a:avLst/>
          </a:prstGeom>
          <a:solidFill>
            <a:schemeClr val="tx2"/>
          </a:solidFill>
          <a:ln>
            <a:noFill/>
          </a:ln>
        </p:spPr>
        <p:txBody>
          <a:bodyPr wrap="square" rtlCol="0">
            <a:spAutoFit/>
          </a:bodyPr>
          <a:lstStyle/>
          <a:p>
            <a:endParaRPr lang="en-GB" dirty="0">
              <a:solidFill>
                <a:srgbClr val="000000"/>
              </a:solidFill>
            </a:endParaRPr>
          </a:p>
        </p:txBody>
      </p:sp>
      <p:sp>
        <p:nvSpPr>
          <p:cNvPr id="30" name="Rectangle 29"/>
          <p:cNvSpPr/>
          <p:nvPr/>
        </p:nvSpPr>
        <p:spPr>
          <a:xfrm>
            <a:off x="418252" y="4782644"/>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a:off x="3318063" y="4794010"/>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2" name="Picture 31"/>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09395" y="5079612"/>
            <a:ext cx="242143" cy="298455"/>
          </a:xfrm>
          <a:prstGeom prst="rect">
            <a:avLst/>
          </a:prstGeom>
        </p:spPr>
      </p:pic>
      <p:sp>
        <p:nvSpPr>
          <p:cNvPr id="33" name="TextBox 32"/>
          <p:cNvSpPr txBox="1"/>
          <p:nvPr/>
        </p:nvSpPr>
        <p:spPr>
          <a:xfrm>
            <a:off x="5337520" y="4809525"/>
            <a:ext cx="657903" cy="230832"/>
          </a:xfrm>
          <a:prstGeom prst="rect">
            <a:avLst/>
          </a:prstGeom>
          <a:solidFill>
            <a:schemeClr val="tx2"/>
          </a:solidFill>
        </p:spPr>
        <p:txBody>
          <a:bodyPr wrap="square" rtlCol="0">
            <a:spAutoFit/>
          </a:bodyPr>
          <a:lstStyle/>
          <a:p>
            <a:pPr algn="ctr"/>
            <a:r>
              <a:rPr lang="fr-FR" sz="900" dirty="0">
                <a:solidFill>
                  <a:prstClr val="white"/>
                </a:solidFill>
              </a:rPr>
              <a:t>Platelets</a:t>
            </a:r>
          </a:p>
        </p:txBody>
      </p:sp>
      <p:grpSp>
        <p:nvGrpSpPr>
          <p:cNvPr id="35" name="Group 34"/>
          <p:cNvGrpSpPr/>
          <p:nvPr/>
        </p:nvGrpSpPr>
        <p:grpSpPr>
          <a:xfrm>
            <a:off x="236429" y="4794010"/>
            <a:ext cx="5909033" cy="839159"/>
            <a:chOff x="491928" y="4977358"/>
            <a:chExt cx="5909033" cy="839159"/>
          </a:xfrm>
        </p:grpSpPr>
        <p:sp>
          <p:nvSpPr>
            <p:cNvPr id="36" name="Rectangle 35"/>
            <p:cNvSpPr/>
            <p:nvPr/>
          </p:nvSpPr>
          <p:spPr>
            <a:xfrm>
              <a:off x="5018704" y="5173352"/>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37" name="Group 36"/>
            <p:cNvGrpSpPr/>
            <p:nvPr/>
          </p:nvGrpSpPr>
          <p:grpSpPr>
            <a:xfrm>
              <a:off x="491928" y="4977358"/>
              <a:ext cx="5909033" cy="839159"/>
              <a:chOff x="1307706" y="4970641"/>
              <a:chExt cx="5909033" cy="839159"/>
            </a:xfrm>
          </p:grpSpPr>
          <p:sp>
            <p:nvSpPr>
              <p:cNvPr id="39" name="TextBox 38"/>
              <p:cNvSpPr txBox="1"/>
              <p:nvPr/>
            </p:nvSpPr>
            <p:spPr>
              <a:xfrm>
                <a:off x="1307706" y="4985710"/>
                <a:ext cx="5909033" cy="369332"/>
              </a:xfrm>
              <a:prstGeom prst="rect">
                <a:avLst/>
              </a:prstGeom>
              <a:solidFill>
                <a:schemeClr val="tx2"/>
              </a:solidFill>
              <a:ln>
                <a:noFill/>
              </a:ln>
            </p:spPr>
            <p:txBody>
              <a:bodyPr wrap="square" rtlCol="0">
                <a:spAutoFit/>
              </a:bodyPr>
              <a:lstStyle/>
              <a:p>
                <a:endParaRPr lang="en-GB" dirty="0">
                  <a:solidFill>
                    <a:srgbClr val="850C70"/>
                  </a:solidFill>
                </a:endParaRPr>
              </a:p>
            </p:txBody>
          </p:sp>
          <p:pic>
            <p:nvPicPr>
              <p:cNvPr id="40" name="Picture 5" descr="\\health-fp-08\company\LiveProjects\Liveprojects\Gentium\Defibrotide\200100477 - 3D video\3D image\From Olaf\Image3\Image1 - leg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92" y="5003652"/>
                <a:ext cx="3499411" cy="798490"/>
              </a:xfrm>
              <a:prstGeom prst="rect">
                <a:avLst/>
              </a:prstGeom>
              <a:solidFill>
                <a:schemeClr val="tx2"/>
              </a:solidFill>
              <a:extLst/>
            </p:spPr>
          </p:pic>
          <p:sp>
            <p:nvSpPr>
              <p:cNvPr id="41" name="TextBox 40"/>
              <p:cNvSpPr txBox="1"/>
              <p:nvPr/>
            </p:nvSpPr>
            <p:spPr>
              <a:xfrm>
                <a:off x="2354223" y="5039891"/>
                <a:ext cx="972108" cy="230832"/>
              </a:xfrm>
              <a:prstGeom prst="rect">
                <a:avLst/>
              </a:prstGeom>
              <a:solidFill>
                <a:schemeClr val="tx2"/>
              </a:solidFill>
            </p:spPr>
            <p:txBody>
              <a:bodyPr wrap="square" rtlCol="0">
                <a:spAutoFit/>
              </a:bodyPr>
              <a:lstStyle/>
              <a:p>
                <a:pPr algn="ctr"/>
                <a:r>
                  <a:rPr lang="fr-FR" sz="900" dirty="0">
                    <a:solidFill>
                      <a:prstClr val="white"/>
                    </a:solidFill>
                  </a:rPr>
                  <a:t>Red blood cells</a:t>
                </a:r>
              </a:p>
            </p:txBody>
          </p:sp>
          <p:sp>
            <p:nvSpPr>
              <p:cNvPr id="42" name="TextBox 41"/>
              <p:cNvSpPr txBox="1"/>
              <p:nvPr/>
            </p:nvSpPr>
            <p:spPr>
              <a:xfrm>
                <a:off x="3290327" y="5039891"/>
                <a:ext cx="1080120" cy="230832"/>
              </a:xfrm>
              <a:prstGeom prst="rect">
                <a:avLst/>
              </a:prstGeom>
              <a:solidFill>
                <a:schemeClr val="tx2"/>
              </a:solidFill>
            </p:spPr>
            <p:txBody>
              <a:bodyPr wrap="square" rtlCol="0">
                <a:spAutoFit/>
              </a:bodyPr>
              <a:lstStyle/>
              <a:p>
                <a:pPr algn="ctr"/>
                <a:r>
                  <a:rPr lang="fr-FR" sz="900" dirty="0">
                    <a:solidFill>
                      <a:prstClr val="white"/>
                    </a:solidFill>
                  </a:rPr>
                  <a:t>Toxic metabolites</a:t>
                </a:r>
              </a:p>
            </p:txBody>
          </p:sp>
          <p:sp>
            <p:nvSpPr>
              <p:cNvPr id="43" name="TextBox 42"/>
              <p:cNvSpPr txBox="1"/>
              <p:nvPr/>
            </p:nvSpPr>
            <p:spPr>
              <a:xfrm>
                <a:off x="4392680" y="4970641"/>
                <a:ext cx="1165899" cy="369332"/>
              </a:xfrm>
              <a:prstGeom prst="rect">
                <a:avLst/>
              </a:prstGeom>
              <a:solidFill>
                <a:schemeClr val="tx2"/>
              </a:solidFill>
            </p:spPr>
            <p:txBody>
              <a:bodyPr wrap="square" rtlCol="0">
                <a:spAutoFit/>
              </a:bodyPr>
              <a:lstStyle/>
              <a:p>
                <a:pPr algn="ctr"/>
                <a:r>
                  <a:rPr lang="fr-FR" sz="900" dirty="0">
                    <a:solidFill>
                      <a:prstClr val="white"/>
                    </a:solidFill>
                  </a:rPr>
                  <a:t>Sinusoidal endothelial cells</a:t>
                </a:r>
              </a:p>
            </p:txBody>
          </p:sp>
          <p:pic>
            <p:nvPicPr>
              <p:cNvPr id="44" name="Picture 43"/>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45" name="TextBox 44"/>
              <p:cNvSpPr txBox="1"/>
              <p:nvPr/>
            </p:nvSpPr>
            <p:spPr>
              <a:xfrm>
                <a:off x="5558579" y="5039891"/>
                <a:ext cx="693906" cy="230832"/>
              </a:xfrm>
              <a:prstGeom prst="rect">
                <a:avLst/>
              </a:prstGeom>
              <a:solidFill>
                <a:schemeClr val="tx2"/>
              </a:solidFill>
            </p:spPr>
            <p:txBody>
              <a:bodyPr wrap="square" rtlCol="0">
                <a:spAutoFit/>
              </a:bodyPr>
              <a:lstStyle/>
              <a:p>
                <a:pPr algn="ctr"/>
                <a:r>
                  <a:rPr lang="fr-FR" sz="900" dirty="0">
                    <a:solidFill>
                      <a:prstClr val="white"/>
                    </a:solidFill>
                  </a:rPr>
                  <a:t>Platelets</a:t>
                </a:r>
              </a:p>
            </p:txBody>
          </p:sp>
        </p:grpSp>
        <p:sp>
          <p:nvSpPr>
            <p:cNvPr id="38" name="Rectangle 3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6" name="TextBox 45"/>
          <p:cNvSpPr txBox="1"/>
          <p:nvPr/>
        </p:nvSpPr>
        <p:spPr>
          <a:xfrm>
            <a:off x="236428" y="4829772"/>
            <a:ext cx="5901719" cy="369332"/>
          </a:xfrm>
          <a:prstGeom prst="rect">
            <a:avLst/>
          </a:prstGeom>
          <a:solidFill>
            <a:schemeClr val="tx2"/>
          </a:solidFill>
          <a:ln>
            <a:noFill/>
          </a:ln>
        </p:spPr>
        <p:txBody>
          <a:bodyPr wrap="square" rtlCol="0">
            <a:spAutoFit/>
          </a:bodyPr>
          <a:lstStyle/>
          <a:p>
            <a:endParaRPr lang="en-GB" dirty="0">
              <a:solidFill>
                <a:srgbClr val="000000"/>
              </a:solidFill>
            </a:endParaRPr>
          </a:p>
        </p:txBody>
      </p:sp>
      <p:sp>
        <p:nvSpPr>
          <p:cNvPr id="47" name="TextBox 46"/>
          <p:cNvSpPr txBox="1"/>
          <p:nvPr/>
        </p:nvSpPr>
        <p:spPr>
          <a:xfrm>
            <a:off x="1375717" y="4894004"/>
            <a:ext cx="718211" cy="230832"/>
          </a:xfrm>
          <a:prstGeom prst="rect">
            <a:avLst/>
          </a:prstGeom>
          <a:solidFill>
            <a:schemeClr val="tx2"/>
          </a:solidFill>
        </p:spPr>
        <p:txBody>
          <a:bodyPr wrap="square" rtlCol="0">
            <a:spAutoFit/>
          </a:bodyPr>
          <a:lstStyle/>
          <a:p>
            <a:r>
              <a:rPr lang="fr-FR" sz="900" dirty="0">
                <a:solidFill>
                  <a:prstClr val="white"/>
                </a:solidFill>
              </a:rPr>
              <a:t>Cytokines</a:t>
            </a:r>
          </a:p>
        </p:txBody>
      </p:sp>
      <p:sp>
        <p:nvSpPr>
          <p:cNvPr id="48" name="Rectangle 47"/>
          <p:cNvSpPr/>
          <p:nvPr/>
        </p:nvSpPr>
        <p:spPr>
          <a:xfrm>
            <a:off x="418252" y="4859779"/>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Rectangle 48"/>
          <p:cNvSpPr/>
          <p:nvPr/>
        </p:nvSpPr>
        <p:spPr>
          <a:xfrm>
            <a:off x="3318063" y="4871145"/>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1" name="Picture 50"/>
          <p:cNvPicPr>
            <a:picLocks noChangeAspect="1"/>
          </p:cNvPicPr>
          <p:nvPr/>
        </p:nvPicPr>
        <p:blipFill rotWithShape="1">
          <a:blip r:embed="rId7">
            <a:extLst>
              <a:ext uri="{BEBA8EAE-BF5A-486C-A8C5-ECC9F3942E4B}">
                <a14:imgProps xmlns:a14="http://schemas.microsoft.com/office/drawing/2010/main">
                  <a14:imgLayer r:embed="rId8">
                    <a14:imgEffect>
                      <a14:backgroundRemoval t="70310" b="82514" l="12590" r="19298">
                        <a14:backgroundMark x1="13622" y1="80328" x2="13622" y2="80328"/>
                        <a14:backgroundMark x1="12797" y1="77231" x2="12797" y2="77231"/>
                        <a14:backgroundMark x1="13003" y1="72313" x2="13003" y2="72313"/>
                        <a14:backgroundMark x1="13725" y1="70856" x2="13725" y2="70856"/>
                        <a14:backgroundMark x1="18060" y1="71403" x2="18060" y2="71403"/>
                        <a14:backgroundMark x1="18885" y1="77960" x2="18885" y2="77960"/>
                        <a14:backgroundMark x1="18473" y1="79964" x2="18473" y2="79964"/>
                        <a14:backgroundMark x1="17441" y1="81239" x2="17441" y2="81239"/>
                      </a14:backgroundRemoval>
                    </a14:imgEffect>
                  </a14:imgLayer>
                </a14:imgProps>
              </a:ext>
            </a:extLst>
          </a:blip>
          <a:srcRect l="11962" t="68912" r="80359" b="16510"/>
          <a:stretch/>
        </p:blipFill>
        <p:spPr>
          <a:xfrm>
            <a:off x="5499190" y="5157482"/>
            <a:ext cx="419563" cy="451219"/>
          </a:xfrm>
          <a:prstGeom prst="ellipse">
            <a:avLst/>
          </a:prstGeom>
        </p:spPr>
      </p:pic>
      <p:sp>
        <p:nvSpPr>
          <p:cNvPr id="52" name="TextBox 51"/>
          <p:cNvSpPr txBox="1"/>
          <p:nvPr/>
        </p:nvSpPr>
        <p:spPr>
          <a:xfrm>
            <a:off x="5231904" y="4824254"/>
            <a:ext cx="912328" cy="369332"/>
          </a:xfrm>
          <a:prstGeom prst="rect">
            <a:avLst/>
          </a:prstGeom>
          <a:solidFill>
            <a:schemeClr val="tx2"/>
          </a:solidFill>
        </p:spPr>
        <p:txBody>
          <a:bodyPr wrap="square" rtlCol="0">
            <a:spAutoFit/>
          </a:bodyPr>
          <a:lstStyle/>
          <a:p>
            <a:pPr algn="ctr"/>
            <a:r>
              <a:rPr lang="fr-FR" sz="900" dirty="0">
                <a:solidFill>
                  <a:prstClr val="white"/>
                </a:solidFill>
              </a:rPr>
              <a:t>Les globules blancs </a:t>
            </a:r>
          </a:p>
        </p:txBody>
      </p:sp>
      <p:grpSp>
        <p:nvGrpSpPr>
          <p:cNvPr id="53" name="Group 52"/>
          <p:cNvGrpSpPr/>
          <p:nvPr/>
        </p:nvGrpSpPr>
        <p:grpSpPr>
          <a:xfrm>
            <a:off x="315765" y="4853862"/>
            <a:ext cx="4556099" cy="771840"/>
            <a:chOff x="287624" y="5789513"/>
            <a:chExt cx="4646401" cy="771840"/>
          </a:xfrm>
        </p:grpSpPr>
        <p:pic>
          <p:nvPicPr>
            <p:cNvPr id="54" name="Picture 3" descr="\\health-fp-08\company\LiveProjects\Liveprojects\Gentium\Defibrotide\200100477 - 3D video\3D image\From Olaf\Image3\Image2 - legen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7624" y="5792220"/>
              <a:ext cx="4646401" cy="769133"/>
            </a:xfrm>
            <a:prstGeom prst="rect">
              <a:avLst/>
            </a:prstGeom>
            <a:solidFill>
              <a:schemeClr val="tx1"/>
            </a:solidFill>
            <a:extLst/>
          </p:spPr>
        </p:pic>
        <p:sp>
          <p:nvSpPr>
            <p:cNvPr id="55" name="Rectangle 54"/>
            <p:cNvSpPr/>
            <p:nvPr/>
          </p:nvSpPr>
          <p:spPr>
            <a:xfrm>
              <a:off x="287624" y="5789513"/>
              <a:ext cx="4622391" cy="197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6" name="TextBox 55"/>
          <p:cNvSpPr txBox="1"/>
          <p:nvPr/>
        </p:nvSpPr>
        <p:spPr>
          <a:xfrm>
            <a:off x="282335" y="4787860"/>
            <a:ext cx="873619" cy="3693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Les globules rouges</a:t>
            </a:r>
          </a:p>
        </p:txBody>
      </p:sp>
      <p:sp>
        <p:nvSpPr>
          <p:cNvPr id="57" name="TextBox 56"/>
          <p:cNvSpPr txBox="1"/>
          <p:nvPr/>
        </p:nvSpPr>
        <p:spPr>
          <a:xfrm>
            <a:off x="1116941" y="4909759"/>
            <a:ext cx="718211" cy="230832"/>
          </a:xfrm>
          <a:prstGeom prst="rect">
            <a:avLst/>
          </a:prstGeom>
          <a:solidFill>
            <a:schemeClr val="tx2"/>
          </a:solidFill>
        </p:spPr>
        <p:txBody>
          <a:bodyPr wrap="square" rtlCol="0">
            <a:spAutoFit/>
          </a:bodyPr>
          <a:lstStyle/>
          <a:p>
            <a:pPr algn="ctr"/>
            <a:r>
              <a:rPr lang="fr-FR" sz="900" dirty="0">
                <a:solidFill>
                  <a:prstClr val="white"/>
                </a:solidFill>
              </a:rPr>
              <a:t>Cytokines</a:t>
            </a:r>
          </a:p>
        </p:txBody>
      </p:sp>
      <p:sp>
        <p:nvSpPr>
          <p:cNvPr id="58" name="TextBox 57"/>
          <p:cNvSpPr txBox="1"/>
          <p:nvPr/>
        </p:nvSpPr>
        <p:spPr>
          <a:xfrm>
            <a:off x="1775520" y="4840509"/>
            <a:ext cx="1358641" cy="3693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Cellules </a:t>
            </a:r>
            <a:r>
              <a:rPr lang="en-GB" sz="900" dirty="0" err="1">
                <a:solidFill>
                  <a:schemeClr val="bg1"/>
                </a:solidFill>
                <a:latin typeface="Arial" pitchFamily="34" charset="0"/>
                <a:cs typeface="Arial" pitchFamily="34" charset="0"/>
              </a:rPr>
              <a:t>endothéliales</a:t>
            </a:r>
            <a:r>
              <a:rPr lang="en-GB" sz="900" dirty="0">
                <a:solidFill>
                  <a:schemeClr val="bg1"/>
                </a:solidFill>
                <a:latin typeface="Arial" pitchFamily="34" charset="0"/>
                <a:cs typeface="Arial" pitchFamily="34" charset="0"/>
              </a:rPr>
              <a:t> </a:t>
            </a:r>
            <a:r>
              <a:rPr lang="en-GB" sz="900" dirty="0" err="1">
                <a:solidFill>
                  <a:schemeClr val="bg1"/>
                </a:solidFill>
                <a:latin typeface="Arial" pitchFamily="34" charset="0"/>
                <a:cs typeface="Arial" pitchFamily="34" charset="0"/>
              </a:rPr>
              <a:t>sinusoïdales</a:t>
            </a:r>
            <a:endParaRPr lang="en-GB" sz="900" dirty="0">
              <a:solidFill>
                <a:schemeClr val="bg1"/>
              </a:solidFill>
              <a:latin typeface="Arial" pitchFamily="34" charset="0"/>
              <a:cs typeface="Arial" pitchFamily="34" charset="0"/>
            </a:endParaRPr>
          </a:p>
        </p:txBody>
      </p:sp>
      <p:sp>
        <p:nvSpPr>
          <p:cNvPr id="59" name="TextBox 58"/>
          <p:cNvSpPr txBox="1"/>
          <p:nvPr/>
        </p:nvSpPr>
        <p:spPr>
          <a:xfrm>
            <a:off x="3069573" y="4909759"/>
            <a:ext cx="832637"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cs typeface="Arial" pitchFamily="34" charset="0"/>
              </a:rPr>
              <a:t>Héparanase</a:t>
            </a:r>
            <a:endParaRPr lang="en-GB" sz="900" dirty="0">
              <a:solidFill>
                <a:schemeClr val="bg1"/>
              </a:solidFill>
              <a:latin typeface="Arial" pitchFamily="34" charset="0"/>
              <a:cs typeface="Arial" pitchFamily="34" charset="0"/>
            </a:endParaRPr>
          </a:p>
        </p:txBody>
      </p:sp>
      <p:sp>
        <p:nvSpPr>
          <p:cNvPr id="60" name="TextBox 59"/>
          <p:cNvSpPr txBox="1"/>
          <p:nvPr/>
        </p:nvSpPr>
        <p:spPr>
          <a:xfrm>
            <a:off x="3863752" y="4840509"/>
            <a:ext cx="855310" cy="3693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cs typeface="Arial" pitchFamily="34" charset="0"/>
              </a:rPr>
              <a:t>Molécules</a:t>
            </a:r>
            <a:r>
              <a:rPr lang="en-GB" sz="900" dirty="0">
                <a:solidFill>
                  <a:schemeClr val="bg1"/>
                </a:solidFill>
                <a:latin typeface="Arial" pitchFamily="34" charset="0"/>
                <a:cs typeface="Arial" pitchFamily="34" charset="0"/>
              </a:rPr>
              <a:t> </a:t>
            </a:r>
            <a:r>
              <a:rPr lang="en-GB" sz="900" dirty="0" err="1">
                <a:solidFill>
                  <a:schemeClr val="bg1"/>
                </a:solidFill>
                <a:latin typeface="Arial" pitchFamily="34" charset="0"/>
                <a:cs typeface="Arial" pitchFamily="34" charset="0"/>
              </a:rPr>
              <a:t>d'adhérence</a:t>
            </a:r>
            <a:endParaRPr lang="en-GB" sz="900" dirty="0">
              <a:solidFill>
                <a:schemeClr val="bg1"/>
              </a:solidFill>
              <a:latin typeface="Arial" pitchFamily="34" charset="0"/>
              <a:cs typeface="Arial" pitchFamily="34" charset="0"/>
            </a:endParaRPr>
          </a:p>
        </p:txBody>
      </p:sp>
      <p:sp>
        <p:nvSpPr>
          <p:cNvPr id="61" name="Rectangle 60"/>
          <p:cNvSpPr/>
          <p:nvPr/>
        </p:nvSpPr>
        <p:spPr>
          <a:xfrm>
            <a:off x="4767145" y="5159379"/>
            <a:ext cx="280908" cy="4857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2" name="Picture 61"/>
          <p:cNvPicPr>
            <a:picLocks noChangeAspect="1"/>
          </p:cNvPicPr>
          <p:nvPr/>
        </p:nvPicPr>
        <p:blipFill>
          <a:blip r:embed="rId10" cstate="print">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4873112" y="5128555"/>
            <a:ext cx="330077" cy="406839"/>
          </a:xfrm>
          <a:prstGeom prst="rect">
            <a:avLst/>
          </a:prstGeom>
        </p:spPr>
      </p:pic>
      <p:sp>
        <p:nvSpPr>
          <p:cNvPr id="50" name="TextBox 49"/>
          <p:cNvSpPr txBox="1"/>
          <p:nvPr/>
        </p:nvSpPr>
        <p:spPr>
          <a:xfrm>
            <a:off x="4623219" y="4909759"/>
            <a:ext cx="752701"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cs typeface="Arial" pitchFamily="34" charset="0"/>
              </a:rPr>
              <a:t>Plaquettes</a:t>
            </a:r>
            <a:endParaRPr lang="en-GB" sz="9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7353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Autofit/>
          </a:bodyPr>
          <a:lstStyle/>
          <a:p>
            <a:pPr marL="514350" indent="-514350">
              <a:buFont typeface="+mj-lt"/>
              <a:buAutoNum type="arabicPeriod" startAt="3"/>
            </a:pPr>
            <a:r>
              <a:rPr lang="fr-FR" sz="2400" dirty="0"/>
              <a:t>La MVO se caractérise par une augmentation de la formation de caillots et une réduction de la désintégration des caillots</a:t>
            </a:r>
          </a:p>
        </p:txBody>
      </p:sp>
      <p:sp>
        <p:nvSpPr>
          <p:cNvPr id="9" name="Content Placeholder 8"/>
          <p:cNvSpPr>
            <a:spLocks noGrp="1"/>
          </p:cNvSpPr>
          <p:nvPr>
            <p:ph sz="half" idx="2"/>
          </p:nvPr>
        </p:nvSpPr>
        <p:spPr/>
        <p:txBody>
          <a:bodyPr>
            <a:normAutofit lnSpcReduction="10000"/>
          </a:bodyPr>
          <a:lstStyle/>
          <a:p>
            <a:r>
              <a:rPr lang="fr-FR" dirty="0"/>
              <a:t>L’augmentation de l’expression du facteur tissulaire (FT) et de l’inhibiteur de l'activateur du plasminogène -1 (PAI-1) provoque une augmentation de la formation de caillots et une diminution de la désintégration des caillots</a:t>
            </a:r>
          </a:p>
          <a:p>
            <a:r>
              <a:rPr lang="fr-FR" dirty="0"/>
              <a:t>Cela contribue au dépôt de fibrine, à la formation de caillots et au rétrécissement des sinusoïdes. Cela peut entraîner à terme l’obstruction des sinusoïdes</a:t>
            </a:r>
          </a:p>
          <a:p>
            <a:r>
              <a:rPr lang="fr-FR" dirty="0"/>
              <a:t>Le rétrécissement des cellules endothéliales sinusoïdales </a:t>
            </a:r>
            <a:r>
              <a:rPr lang="fr-FR" dirty="0" err="1"/>
              <a:t>embolisées</a:t>
            </a:r>
            <a:r>
              <a:rPr lang="fr-FR" dirty="0"/>
              <a:t> et l’augmentation de la formation de caillots finissent par entraîner une MVO, c.-à-d. l’obstruction des sinusoïdes et enfin la réduction du débit veineux hépatique</a:t>
            </a:r>
          </a:p>
          <a:p>
            <a:endParaRPr lang="fr-FR" dirty="0"/>
          </a:p>
        </p:txBody>
      </p:sp>
      <p:sp>
        <p:nvSpPr>
          <p:cNvPr id="18" name="Text Placeholder 17"/>
          <p:cNvSpPr>
            <a:spLocks noGrp="1"/>
          </p:cNvSpPr>
          <p:nvPr>
            <p:ph type="body" sz="quarter" idx="10"/>
          </p:nvPr>
        </p:nvSpPr>
        <p:spPr/>
        <p:txBody>
          <a:bodyPr/>
          <a:lstStyle/>
          <a:p>
            <a:r>
              <a:rPr lang="fr-FR"/>
              <a:t>Richardson PG et al. </a:t>
            </a:r>
            <a:r>
              <a:rPr lang="fr-FR" i="1" dirty="0"/>
              <a:t>Expert Opin Drug Saf</a:t>
            </a:r>
            <a:r>
              <a:rPr lang="fr-FR"/>
              <a:t> 2013;12:123–36</a:t>
            </a:r>
          </a:p>
        </p:txBody>
      </p:sp>
      <p:sp>
        <p:nvSpPr>
          <p:cNvPr id="21" name="Text Placeholder 20"/>
          <p:cNvSpPr>
            <a:spLocks noGrp="1"/>
          </p:cNvSpPr>
          <p:nvPr>
            <p:ph type="body" sz="quarter" idx="11"/>
          </p:nvPr>
        </p:nvSpPr>
        <p:spPr/>
        <p:txBody>
          <a:bodyPr/>
          <a:lstStyle/>
          <a:p>
            <a:r>
              <a:rPr lang="en-GB" dirty="0"/>
              <a:t>MVO, </a:t>
            </a:r>
            <a:r>
              <a:rPr lang="en-GB" dirty="0" err="1"/>
              <a:t>maladie</a:t>
            </a:r>
            <a:r>
              <a:rPr lang="en-GB" dirty="0"/>
              <a:t> </a:t>
            </a:r>
            <a:r>
              <a:rPr lang="en-GB" dirty="0" err="1"/>
              <a:t>veino</a:t>
            </a:r>
            <a:r>
              <a:rPr lang="en-GB" dirty="0"/>
              <a:t>-occlusive</a:t>
            </a:r>
            <a:endParaRPr lang="fr-FR" dirty="0"/>
          </a:p>
        </p:txBody>
      </p:sp>
      <p:grpSp>
        <p:nvGrpSpPr>
          <p:cNvPr id="5" name="Group 4"/>
          <p:cNvGrpSpPr/>
          <p:nvPr/>
        </p:nvGrpSpPr>
        <p:grpSpPr>
          <a:xfrm>
            <a:off x="236429" y="4714813"/>
            <a:ext cx="5909033" cy="842518"/>
            <a:chOff x="491928" y="4977358"/>
            <a:chExt cx="5930525" cy="842518"/>
          </a:xfrm>
        </p:grpSpPr>
        <p:sp>
          <p:nvSpPr>
            <p:cNvPr id="6" name="Rectangle 5"/>
            <p:cNvSpPr/>
            <p:nvPr/>
          </p:nvSpPr>
          <p:spPr>
            <a:xfrm>
              <a:off x="5018703" y="5173352"/>
              <a:ext cx="1403750"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6"/>
            <p:cNvGrpSpPr/>
            <p:nvPr/>
          </p:nvGrpSpPr>
          <p:grpSpPr>
            <a:xfrm>
              <a:off x="1538445" y="4977358"/>
              <a:ext cx="3898262" cy="842518"/>
              <a:chOff x="2354223" y="4970641"/>
              <a:chExt cx="3898262" cy="842518"/>
            </a:xfrm>
          </p:grpSpPr>
          <p:pic>
            <p:nvPicPr>
              <p:cNvPr id="12" name="Picture 5" descr="\\health-fp-08\company\LiveProjects\Liveprojects\Gentium\Defibrotide\200100477 - 3D video\3D image\From Olaf\Image3\Image1 - leg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92" y="5014669"/>
                <a:ext cx="3499411" cy="798490"/>
              </a:xfrm>
              <a:prstGeom prst="rect">
                <a:avLst/>
              </a:prstGeom>
              <a:solidFill>
                <a:schemeClr val="tx2"/>
              </a:solidFill>
              <a:extLst/>
            </p:spPr>
          </p:pic>
          <p:sp>
            <p:nvSpPr>
              <p:cNvPr id="13" name="TextBox 12"/>
              <p:cNvSpPr txBox="1"/>
              <p:nvPr/>
            </p:nvSpPr>
            <p:spPr>
              <a:xfrm>
                <a:off x="2354223" y="5039891"/>
                <a:ext cx="972108" cy="230832"/>
              </a:xfrm>
              <a:prstGeom prst="rect">
                <a:avLst/>
              </a:prstGeom>
              <a:solidFill>
                <a:schemeClr val="tx2"/>
              </a:solidFill>
            </p:spPr>
            <p:txBody>
              <a:bodyPr wrap="square" rtlCol="0">
                <a:spAutoFit/>
              </a:bodyPr>
              <a:lstStyle/>
              <a:p>
                <a:pPr algn="ctr"/>
                <a:r>
                  <a:rPr lang="fr-FR" sz="900" dirty="0">
                    <a:solidFill>
                      <a:prstClr val="white"/>
                    </a:solidFill>
                  </a:rPr>
                  <a:t>Red blood cells</a:t>
                </a:r>
              </a:p>
            </p:txBody>
          </p:sp>
          <p:sp>
            <p:nvSpPr>
              <p:cNvPr id="14" name="TextBox 13"/>
              <p:cNvSpPr txBox="1"/>
              <p:nvPr/>
            </p:nvSpPr>
            <p:spPr>
              <a:xfrm>
                <a:off x="3290327" y="5039891"/>
                <a:ext cx="1080120" cy="230832"/>
              </a:xfrm>
              <a:prstGeom prst="rect">
                <a:avLst/>
              </a:prstGeom>
              <a:solidFill>
                <a:schemeClr val="tx2"/>
              </a:solidFill>
            </p:spPr>
            <p:txBody>
              <a:bodyPr wrap="square" rtlCol="0">
                <a:spAutoFit/>
              </a:bodyPr>
              <a:lstStyle/>
              <a:p>
                <a:pPr algn="ctr"/>
                <a:r>
                  <a:rPr lang="fr-FR" sz="900" dirty="0">
                    <a:solidFill>
                      <a:prstClr val="white"/>
                    </a:solidFill>
                  </a:rPr>
                  <a:t>Toxic metabolites</a:t>
                </a:r>
              </a:p>
            </p:txBody>
          </p:sp>
          <p:sp>
            <p:nvSpPr>
              <p:cNvPr id="15" name="TextBox 14"/>
              <p:cNvSpPr txBox="1"/>
              <p:nvPr/>
            </p:nvSpPr>
            <p:spPr>
              <a:xfrm>
                <a:off x="4392680" y="4970641"/>
                <a:ext cx="1165899" cy="369332"/>
              </a:xfrm>
              <a:prstGeom prst="rect">
                <a:avLst/>
              </a:prstGeom>
              <a:solidFill>
                <a:schemeClr val="tx2"/>
              </a:solidFill>
            </p:spPr>
            <p:txBody>
              <a:bodyPr wrap="square" rtlCol="0">
                <a:spAutoFit/>
              </a:bodyPr>
              <a:lstStyle/>
              <a:p>
                <a:pPr algn="ctr"/>
                <a:r>
                  <a:rPr lang="fr-FR" sz="900" dirty="0">
                    <a:solidFill>
                      <a:prstClr val="white"/>
                    </a:solidFill>
                  </a:rPr>
                  <a:t>Sinusoidal endothelial cells</a:t>
                </a:r>
              </a:p>
            </p:txBody>
          </p:sp>
          <p:pic>
            <p:nvPicPr>
              <p:cNvPr id="16" name="Picture 15"/>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17" name="TextBox 16"/>
              <p:cNvSpPr txBox="1"/>
              <p:nvPr/>
            </p:nvSpPr>
            <p:spPr>
              <a:xfrm>
                <a:off x="5558579" y="5039891"/>
                <a:ext cx="693906" cy="230832"/>
              </a:xfrm>
              <a:prstGeom prst="rect">
                <a:avLst/>
              </a:prstGeom>
              <a:solidFill>
                <a:schemeClr val="tx2"/>
              </a:solidFill>
            </p:spPr>
            <p:txBody>
              <a:bodyPr wrap="square" rtlCol="0">
                <a:spAutoFit/>
              </a:bodyPr>
              <a:lstStyle/>
              <a:p>
                <a:pPr algn="ctr"/>
                <a:r>
                  <a:rPr lang="fr-FR" sz="900" dirty="0">
                    <a:solidFill>
                      <a:prstClr val="white"/>
                    </a:solidFill>
                  </a:rPr>
                  <a:t>Platelets</a:t>
                </a:r>
              </a:p>
            </p:txBody>
          </p:sp>
        </p:grpSp>
        <p:sp>
          <p:nvSpPr>
            <p:cNvPr id="8" name="Rectangle 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2" name="TextBox 21"/>
          <p:cNvSpPr txBox="1"/>
          <p:nvPr/>
        </p:nvSpPr>
        <p:spPr>
          <a:xfrm>
            <a:off x="236428" y="4743580"/>
            <a:ext cx="5901719" cy="369332"/>
          </a:xfrm>
          <a:prstGeom prst="rect">
            <a:avLst/>
          </a:prstGeom>
          <a:solidFill>
            <a:schemeClr val="tx2"/>
          </a:solidFill>
          <a:ln>
            <a:noFill/>
          </a:ln>
        </p:spPr>
        <p:txBody>
          <a:bodyPr wrap="square" rtlCol="0">
            <a:spAutoFit/>
          </a:bodyPr>
          <a:lstStyle/>
          <a:p>
            <a:endParaRPr lang="en-GB" dirty="0">
              <a:solidFill>
                <a:srgbClr val="850C70"/>
              </a:solidFill>
            </a:endParaRPr>
          </a:p>
        </p:txBody>
      </p:sp>
      <p:pic>
        <p:nvPicPr>
          <p:cNvPr id="23" name="Picture 3" descr="\\health-fp-08\company\LiveProjects\Liveprojects\Gentium\Defibrotide\200100477 - 3D video\3D image\From Olaf\Image3\Image2 - leg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253" y="4773587"/>
            <a:ext cx="4863517" cy="769133"/>
          </a:xfrm>
          <a:prstGeom prst="rect">
            <a:avLst/>
          </a:prstGeom>
          <a:solidFill>
            <a:schemeClr val="tx1"/>
          </a:solidFill>
          <a:extLst/>
        </p:spPr>
      </p:pic>
      <p:sp>
        <p:nvSpPr>
          <p:cNvPr id="24" name="TextBox 23"/>
          <p:cNvSpPr txBox="1"/>
          <p:nvPr/>
        </p:nvSpPr>
        <p:spPr>
          <a:xfrm>
            <a:off x="418252" y="4811984"/>
            <a:ext cx="972108" cy="230832"/>
          </a:xfrm>
          <a:prstGeom prst="rect">
            <a:avLst/>
          </a:prstGeom>
          <a:solidFill>
            <a:schemeClr val="tx2"/>
          </a:solidFill>
        </p:spPr>
        <p:txBody>
          <a:bodyPr wrap="square" rtlCol="0">
            <a:spAutoFit/>
          </a:bodyPr>
          <a:lstStyle/>
          <a:p>
            <a:pPr algn="ctr"/>
            <a:r>
              <a:rPr lang="fr-FR" sz="900" dirty="0">
                <a:solidFill>
                  <a:prstClr val="white"/>
                </a:solidFill>
              </a:rPr>
              <a:t>Red blood cells</a:t>
            </a:r>
          </a:p>
        </p:txBody>
      </p:sp>
      <p:sp>
        <p:nvSpPr>
          <p:cNvPr id="25" name="TextBox 24"/>
          <p:cNvSpPr txBox="1"/>
          <p:nvPr/>
        </p:nvSpPr>
        <p:spPr>
          <a:xfrm>
            <a:off x="1375717" y="4807812"/>
            <a:ext cx="718211" cy="230832"/>
          </a:xfrm>
          <a:prstGeom prst="rect">
            <a:avLst/>
          </a:prstGeom>
          <a:solidFill>
            <a:schemeClr val="tx2"/>
          </a:solidFill>
        </p:spPr>
        <p:txBody>
          <a:bodyPr wrap="square" rtlCol="0">
            <a:spAutoFit/>
          </a:bodyPr>
          <a:lstStyle/>
          <a:p>
            <a:r>
              <a:rPr lang="fr-FR" sz="900" dirty="0">
                <a:solidFill>
                  <a:prstClr val="white"/>
                </a:solidFill>
              </a:rPr>
              <a:t>Cytokines</a:t>
            </a:r>
          </a:p>
        </p:txBody>
      </p:sp>
      <p:sp>
        <p:nvSpPr>
          <p:cNvPr id="26" name="TextBox 25"/>
          <p:cNvSpPr txBox="1"/>
          <p:nvPr/>
        </p:nvSpPr>
        <p:spPr>
          <a:xfrm>
            <a:off x="2267062" y="4784929"/>
            <a:ext cx="1165899" cy="369332"/>
          </a:xfrm>
          <a:prstGeom prst="rect">
            <a:avLst/>
          </a:prstGeom>
          <a:solidFill>
            <a:schemeClr val="tx2"/>
          </a:solidFill>
        </p:spPr>
        <p:txBody>
          <a:bodyPr wrap="square" rtlCol="0">
            <a:spAutoFit/>
          </a:bodyPr>
          <a:lstStyle/>
          <a:p>
            <a:pPr algn="ctr"/>
            <a:r>
              <a:rPr lang="fr-FR" sz="900" dirty="0">
                <a:solidFill>
                  <a:prstClr val="white"/>
                </a:solidFill>
              </a:rPr>
              <a:t>Sinusoidal endothelial cells</a:t>
            </a:r>
          </a:p>
        </p:txBody>
      </p:sp>
      <p:sp>
        <p:nvSpPr>
          <p:cNvPr id="27" name="TextBox 26"/>
          <p:cNvSpPr txBox="1"/>
          <p:nvPr/>
        </p:nvSpPr>
        <p:spPr>
          <a:xfrm>
            <a:off x="1409852" y="4811984"/>
            <a:ext cx="718211" cy="230832"/>
          </a:xfrm>
          <a:prstGeom prst="rect">
            <a:avLst/>
          </a:prstGeom>
          <a:solidFill>
            <a:schemeClr val="tx2"/>
          </a:solidFill>
        </p:spPr>
        <p:txBody>
          <a:bodyPr wrap="square" rtlCol="0">
            <a:spAutoFit/>
          </a:bodyPr>
          <a:lstStyle/>
          <a:p>
            <a:pPr algn="ctr"/>
            <a:r>
              <a:rPr lang="fr-FR" sz="900" dirty="0">
                <a:solidFill>
                  <a:prstClr val="white"/>
                </a:solidFill>
              </a:rPr>
              <a:t>Cytokines</a:t>
            </a:r>
          </a:p>
        </p:txBody>
      </p:sp>
      <p:sp>
        <p:nvSpPr>
          <p:cNvPr id="28" name="TextBox 27"/>
          <p:cNvSpPr txBox="1"/>
          <p:nvPr/>
        </p:nvSpPr>
        <p:spPr>
          <a:xfrm>
            <a:off x="3426075" y="4800468"/>
            <a:ext cx="1008112" cy="230832"/>
          </a:xfrm>
          <a:prstGeom prst="rect">
            <a:avLst/>
          </a:prstGeom>
          <a:solidFill>
            <a:schemeClr val="tx2"/>
          </a:solidFill>
        </p:spPr>
        <p:txBody>
          <a:bodyPr wrap="square" rtlCol="0">
            <a:spAutoFit/>
          </a:bodyPr>
          <a:lstStyle/>
          <a:p>
            <a:pPr algn="ctr"/>
            <a:r>
              <a:rPr lang="fr-FR" sz="900" dirty="0">
                <a:solidFill>
                  <a:prstClr val="white"/>
                </a:solidFill>
              </a:rPr>
              <a:t>Heparanase</a:t>
            </a:r>
            <a:endParaRPr lang="fr-FR" sz="900" dirty="0">
              <a:solidFill>
                <a:prstClr val="white"/>
              </a:solidFill>
              <a:cs typeface="Arial" pitchFamily="34" charset="0"/>
            </a:endParaRPr>
          </a:p>
        </p:txBody>
      </p:sp>
      <p:sp>
        <p:nvSpPr>
          <p:cNvPr id="29" name="TextBox 28"/>
          <p:cNvSpPr txBox="1"/>
          <p:nvPr/>
        </p:nvSpPr>
        <p:spPr>
          <a:xfrm>
            <a:off x="4455547" y="4785956"/>
            <a:ext cx="826223" cy="369332"/>
          </a:xfrm>
          <a:prstGeom prst="rect">
            <a:avLst/>
          </a:prstGeom>
          <a:solidFill>
            <a:schemeClr val="tx2"/>
          </a:solidFill>
        </p:spPr>
        <p:txBody>
          <a:bodyPr wrap="square" rtlCol="0">
            <a:spAutoFit/>
          </a:bodyPr>
          <a:lstStyle/>
          <a:p>
            <a:pPr algn="ctr"/>
            <a:r>
              <a:rPr lang="fr-FR" sz="900" dirty="0">
                <a:solidFill>
                  <a:prstClr val="white"/>
                </a:solidFill>
              </a:rPr>
              <a:t>Adhesion molecules</a:t>
            </a:r>
          </a:p>
        </p:txBody>
      </p:sp>
      <p:sp>
        <p:nvSpPr>
          <p:cNvPr id="30" name="Rectangle 29"/>
          <p:cNvSpPr/>
          <p:nvPr/>
        </p:nvSpPr>
        <p:spPr>
          <a:xfrm>
            <a:off x="418252" y="4773587"/>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a:off x="3318063" y="4784953"/>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2" name="Picture 31"/>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09395" y="5070555"/>
            <a:ext cx="242143" cy="298455"/>
          </a:xfrm>
          <a:prstGeom prst="rect">
            <a:avLst/>
          </a:prstGeom>
        </p:spPr>
      </p:pic>
      <p:sp>
        <p:nvSpPr>
          <p:cNvPr id="33" name="TextBox 32"/>
          <p:cNvSpPr txBox="1"/>
          <p:nvPr/>
        </p:nvSpPr>
        <p:spPr>
          <a:xfrm>
            <a:off x="5337520" y="4800468"/>
            <a:ext cx="657903" cy="230832"/>
          </a:xfrm>
          <a:prstGeom prst="rect">
            <a:avLst/>
          </a:prstGeom>
          <a:solidFill>
            <a:schemeClr val="tx2"/>
          </a:solidFill>
        </p:spPr>
        <p:txBody>
          <a:bodyPr wrap="square" rtlCol="0">
            <a:spAutoFit/>
          </a:bodyPr>
          <a:lstStyle/>
          <a:p>
            <a:pPr algn="ctr"/>
            <a:r>
              <a:rPr lang="fr-FR" sz="900" dirty="0">
                <a:solidFill>
                  <a:prstClr val="white"/>
                </a:solidFill>
              </a:rPr>
              <a:t>Platelets</a:t>
            </a:r>
          </a:p>
        </p:txBody>
      </p:sp>
      <p:sp>
        <p:nvSpPr>
          <p:cNvPr id="52" name="TextBox 51"/>
          <p:cNvSpPr txBox="1"/>
          <p:nvPr/>
        </p:nvSpPr>
        <p:spPr>
          <a:xfrm>
            <a:off x="245483" y="4738942"/>
            <a:ext cx="5899980" cy="369332"/>
          </a:xfrm>
          <a:prstGeom prst="rect">
            <a:avLst/>
          </a:prstGeom>
          <a:solidFill>
            <a:schemeClr val="tx2"/>
          </a:solidFill>
          <a:ln>
            <a:noFill/>
          </a:ln>
        </p:spPr>
        <p:txBody>
          <a:bodyPr wrap="square" rtlCol="0">
            <a:spAutoFit/>
          </a:bodyPr>
          <a:lstStyle/>
          <a:p>
            <a:endParaRPr lang="en-GB" dirty="0">
              <a:solidFill>
                <a:srgbClr val="850C70"/>
              </a:solidFill>
            </a:endParaRPr>
          </a:p>
        </p:txBody>
      </p:sp>
      <p:sp>
        <p:nvSpPr>
          <p:cNvPr id="37" name="Rectangle 36"/>
          <p:cNvSpPr/>
          <p:nvPr/>
        </p:nvSpPr>
        <p:spPr>
          <a:xfrm>
            <a:off x="279456" y="4789284"/>
            <a:ext cx="218470" cy="761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6" name="Picture 45"/>
          <p:cNvPicPr>
            <a:picLocks noChangeAspect="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97424" y="5049628"/>
            <a:ext cx="242433" cy="345581"/>
          </a:xfrm>
          <a:prstGeom prst="rect">
            <a:avLst/>
          </a:prstGeom>
        </p:spPr>
      </p:pic>
      <p:sp>
        <p:nvSpPr>
          <p:cNvPr id="51" name="Rectangle 50"/>
          <p:cNvSpPr/>
          <p:nvPr/>
        </p:nvSpPr>
        <p:spPr>
          <a:xfrm>
            <a:off x="237451" y="5537640"/>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3" name="Group 52"/>
          <p:cNvGrpSpPr/>
          <p:nvPr/>
        </p:nvGrpSpPr>
        <p:grpSpPr>
          <a:xfrm>
            <a:off x="237452" y="4733002"/>
            <a:ext cx="5909033" cy="842518"/>
            <a:chOff x="491928" y="4977358"/>
            <a:chExt cx="5930525" cy="842518"/>
          </a:xfrm>
        </p:grpSpPr>
        <p:sp>
          <p:nvSpPr>
            <p:cNvPr id="54" name="Rectangle 53"/>
            <p:cNvSpPr/>
            <p:nvPr/>
          </p:nvSpPr>
          <p:spPr>
            <a:xfrm>
              <a:off x="5018703" y="5173352"/>
              <a:ext cx="1403750"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5" name="Group 54"/>
            <p:cNvGrpSpPr/>
            <p:nvPr/>
          </p:nvGrpSpPr>
          <p:grpSpPr>
            <a:xfrm>
              <a:off x="1538445" y="4977358"/>
              <a:ext cx="3898262" cy="842518"/>
              <a:chOff x="2354223" y="4970641"/>
              <a:chExt cx="3898262" cy="842518"/>
            </a:xfrm>
          </p:grpSpPr>
          <p:pic>
            <p:nvPicPr>
              <p:cNvPr id="57" name="Picture 5" descr="\\health-fp-08\company\LiveProjects\Liveprojects\Gentium\Defibrotide\200100477 - 3D video\3D image\From Olaf\Image3\Image1 - leg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92" y="5014669"/>
                <a:ext cx="3499411" cy="798490"/>
              </a:xfrm>
              <a:prstGeom prst="rect">
                <a:avLst/>
              </a:prstGeom>
              <a:solidFill>
                <a:schemeClr val="tx2"/>
              </a:solidFill>
              <a:extLst/>
            </p:spPr>
          </p:pic>
          <p:sp>
            <p:nvSpPr>
              <p:cNvPr id="58" name="TextBox 57"/>
              <p:cNvSpPr txBox="1"/>
              <p:nvPr/>
            </p:nvSpPr>
            <p:spPr>
              <a:xfrm>
                <a:off x="2354223" y="5039891"/>
                <a:ext cx="972108" cy="230832"/>
              </a:xfrm>
              <a:prstGeom prst="rect">
                <a:avLst/>
              </a:prstGeom>
              <a:solidFill>
                <a:schemeClr val="tx2"/>
              </a:solidFill>
            </p:spPr>
            <p:txBody>
              <a:bodyPr wrap="square" rtlCol="0">
                <a:spAutoFit/>
              </a:bodyPr>
              <a:lstStyle/>
              <a:p>
                <a:pPr algn="ctr"/>
                <a:r>
                  <a:rPr lang="fr-FR" sz="900" dirty="0">
                    <a:solidFill>
                      <a:prstClr val="white"/>
                    </a:solidFill>
                  </a:rPr>
                  <a:t>Red blood cells</a:t>
                </a:r>
              </a:p>
            </p:txBody>
          </p:sp>
          <p:sp>
            <p:nvSpPr>
              <p:cNvPr id="59" name="TextBox 58"/>
              <p:cNvSpPr txBox="1"/>
              <p:nvPr/>
            </p:nvSpPr>
            <p:spPr>
              <a:xfrm>
                <a:off x="3290327" y="5039891"/>
                <a:ext cx="1080120" cy="230832"/>
              </a:xfrm>
              <a:prstGeom prst="rect">
                <a:avLst/>
              </a:prstGeom>
              <a:solidFill>
                <a:schemeClr val="tx2"/>
              </a:solidFill>
            </p:spPr>
            <p:txBody>
              <a:bodyPr wrap="square" rtlCol="0">
                <a:spAutoFit/>
              </a:bodyPr>
              <a:lstStyle/>
              <a:p>
                <a:pPr algn="ctr"/>
                <a:r>
                  <a:rPr lang="fr-FR" sz="900" dirty="0">
                    <a:solidFill>
                      <a:prstClr val="white"/>
                    </a:solidFill>
                  </a:rPr>
                  <a:t>Toxic metabolites</a:t>
                </a:r>
              </a:p>
            </p:txBody>
          </p:sp>
          <p:sp>
            <p:nvSpPr>
              <p:cNvPr id="60" name="TextBox 59"/>
              <p:cNvSpPr txBox="1"/>
              <p:nvPr/>
            </p:nvSpPr>
            <p:spPr>
              <a:xfrm>
                <a:off x="4392680" y="4970641"/>
                <a:ext cx="1165899" cy="369332"/>
              </a:xfrm>
              <a:prstGeom prst="rect">
                <a:avLst/>
              </a:prstGeom>
              <a:solidFill>
                <a:schemeClr val="tx2"/>
              </a:solidFill>
            </p:spPr>
            <p:txBody>
              <a:bodyPr wrap="square" rtlCol="0">
                <a:spAutoFit/>
              </a:bodyPr>
              <a:lstStyle/>
              <a:p>
                <a:pPr algn="ctr"/>
                <a:r>
                  <a:rPr lang="fr-FR" sz="900" dirty="0">
                    <a:solidFill>
                      <a:prstClr val="white"/>
                    </a:solidFill>
                  </a:rPr>
                  <a:t>Sinusoidal endothelial cells</a:t>
                </a:r>
              </a:p>
            </p:txBody>
          </p:sp>
          <p:pic>
            <p:nvPicPr>
              <p:cNvPr id="61" name="Picture 60"/>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62" name="TextBox 61"/>
              <p:cNvSpPr txBox="1"/>
              <p:nvPr/>
            </p:nvSpPr>
            <p:spPr>
              <a:xfrm>
                <a:off x="5558579" y="5039891"/>
                <a:ext cx="693906" cy="230832"/>
              </a:xfrm>
              <a:prstGeom prst="rect">
                <a:avLst/>
              </a:prstGeom>
              <a:solidFill>
                <a:schemeClr val="tx2"/>
              </a:solidFill>
            </p:spPr>
            <p:txBody>
              <a:bodyPr wrap="square" rtlCol="0">
                <a:spAutoFit/>
              </a:bodyPr>
              <a:lstStyle/>
              <a:p>
                <a:pPr algn="ctr"/>
                <a:r>
                  <a:rPr lang="fr-FR" sz="900" dirty="0">
                    <a:solidFill>
                      <a:prstClr val="white"/>
                    </a:solidFill>
                  </a:rPr>
                  <a:t>Platelets</a:t>
                </a:r>
              </a:p>
            </p:txBody>
          </p:sp>
        </p:grpSp>
        <p:sp>
          <p:nvSpPr>
            <p:cNvPr id="56" name="Rectangle 55"/>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63" name="TextBox 62"/>
          <p:cNvSpPr txBox="1"/>
          <p:nvPr/>
        </p:nvSpPr>
        <p:spPr>
          <a:xfrm>
            <a:off x="237451" y="4761769"/>
            <a:ext cx="5901719" cy="369332"/>
          </a:xfrm>
          <a:prstGeom prst="rect">
            <a:avLst/>
          </a:prstGeom>
          <a:solidFill>
            <a:schemeClr val="tx2"/>
          </a:solidFill>
          <a:ln>
            <a:noFill/>
          </a:ln>
        </p:spPr>
        <p:txBody>
          <a:bodyPr wrap="square" rtlCol="0">
            <a:spAutoFit/>
          </a:bodyPr>
          <a:lstStyle/>
          <a:p>
            <a:endParaRPr lang="en-GB" dirty="0">
              <a:solidFill>
                <a:srgbClr val="850C70"/>
              </a:solidFill>
            </a:endParaRPr>
          </a:p>
        </p:txBody>
      </p:sp>
      <p:sp>
        <p:nvSpPr>
          <p:cNvPr id="64" name="TextBox 63"/>
          <p:cNvSpPr txBox="1"/>
          <p:nvPr/>
        </p:nvSpPr>
        <p:spPr>
          <a:xfrm>
            <a:off x="419275" y="4830173"/>
            <a:ext cx="972108" cy="230832"/>
          </a:xfrm>
          <a:prstGeom prst="rect">
            <a:avLst/>
          </a:prstGeom>
          <a:solidFill>
            <a:schemeClr val="tx2"/>
          </a:solidFill>
        </p:spPr>
        <p:txBody>
          <a:bodyPr wrap="square" rtlCol="0">
            <a:spAutoFit/>
          </a:bodyPr>
          <a:lstStyle/>
          <a:p>
            <a:pPr algn="ctr"/>
            <a:r>
              <a:rPr lang="fr-FR" sz="900" dirty="0">
                <a:solidFill>
                  <a:prstClr val="white"/>
                </a:solidFill>
              </a:rPr>
              <a:t>Red blood cells</a:t>
            </a:r>
          </a:p>
        </p:txBody>
      </p:sp>
      <p:sp>
        <p:nvSpPr>
          <p:cNvPr id="65" name="TextBox 64"/>
          <p:cNvSpPr txBox="1"/>
          <p:nvPr/>
        </p:nvSpPr>
        <p:spPr>
          <a:xfrm>
            <a:off x="1376740" y="4826001"/>
            <a:ext cx="718211" cy="230832"/>
          </a:xfrm>
          <a:prstGeom prst="rect">
            <a:avLst/>
          </a:prstGeom>
          <a:solidFill>
            <a:schemeClr val="tx2"/>
          </a:solidFill>
        </p:spPr>
        <p:txBody>
          <a:bodyPr wrap="square" rtlCol="0">
            <a:spAutoFit/>
          </a:bodyPr>
          <a:lstStyle/>
          <a:p>
            <a:r>
              <a:rPr lang="fr-FR" sz="900" dirty="0">
                <a:solidFill>
                  <a:prstClr val="white"/>
                </a:solidFill>
              </a:rPr>
              <a:t>Cytokines</a:t>
            </a:r>
          </a:p>
        </p:txBody>
      </p:sp>
      <p:sp>
        <p:nvSpPr>
          <p:cNvPr id="66" name="TextBox 65"/>
          <p:cNvSpPr txBox="1"/>
          <p:nvPr/>
        </p:nvSpPr>
        <p:spPr>
          <a:xfrm>
            <a:off x="2268085" y="4803118"/>
            <a:ext cx="1165899" cy="369332"/>
          </a:xfrm>
          <a:prstGeom prst="rect">
            <a:avLst/>
          </a:prstGeom>
          <a:solidFill>
            <a:schemeClr val="tx2"/>
          </a:solidFill>
        </p:spPr>
        <p:txBody>
          <a:bodyPr wrap="square" rtlCol="0">
            <a:spAutoFit/>
          </a:bodyPr>
          <a:lstStyle/>
          <a:p>
            <a:pPr algn="ctr"/>
            <a:r>
              <a:rPr lang="fr-FR" sz="900" dirty="0">
                <a:solidFill>
                  <a:prstClr val="white"/>
                </a:solidFill>
              </a:rPr>
              <a:t>Sinusoidal endothelial cells</a:t>
            </a:r>
          </a:p>
        </p:txBody>
      </p:sp>
      <p:sp>
        <p:nvSpPr>
          <p:cNvPr id="67" name="TextBox 66"/>
          <p:cNvSpPr txBox="1"/>
          <p:nvPr/>
        </p:nvSpPr>
        <p:spPr>
          <a:xfrm>
            <a:off x="1410875" y="4830173"/>
            <a:ext cx="718211" cy="230832"/>
          </a:xfrm>
          <a:prstGeom prst="rect">
            <a:avLst/>
          </a:prstGeom>
          <a:solidFill>
            <a:schemeClr val="tx2"/>
          </a:solidFill>
        </p:spPr>
        <p:txBody>
          <a:bodyPr wrap="square" rtlCol="0">
            <a:spAutoFit/>
          </a:bodyPr>
          <a:lstStyle/>
          <a:p>
            <a:pPr algn="ctr"/>
            <a:r>
              <a:rPr lang="fr-FR" sz="900" dirty="0">
                <a:solidFill>
                  <a:prstClr val="white"/>
                </a:solidFill>
              </a:rPr>
              <a:t>Cytokines</a:t>
            </a:r>
          </a:p>
        </p:txBody>
      </p:sp>
      <p:sp>
        <p:nvSpPr>
          <p:cNvPr id="68" name="TextBox 67"/>
          <p:cNvSpPr txBox="1"/>
          <p:nvPr/>
        </p:nvSpPr>
        <p:spPr>
          <a:xfrm>
            <a:off x="3427098" y="4818657"/>
            <a:ext cx="1008112" cy="230832"/>
          </a:xfrm>
          <a:prstGeom prst="rect">
            <a:avLst/>
          </a:prstGeom>
          <a:solidFill>
            <a:schemeClr val="tx2"/>
          </a:solidFill>
        </p:spPr>
        <p:txBody>
          <a:bodyPr wrap="square" rtlCol="0">
            <a:spAutoFit/>
          </a:bodyPr>
          <a:lstStyle/>
          <a:p>
            <a:pPr algn="ctr"/>
            <a:r>
              <a:rPr lang="fr-FR" sz="900" dirty="0">
                <a:solidFill>
                  <a:prstClr val="white"/>
                </a:solidFill>
              </a:rPr>
              <a:t>Heparanase</a:t>
            </a:r>
            <a:endParaRPr lang="fr-FR" sz="900" dirty="0">
              <a:solidFill>
                <a:prstClr val="white"/>
              </a:solidFill>
              <a:cs typeface="Arial" pitchFamily="34" charset="0"/>
            </a:endParaRPr>
          </a:p>
        </p:txBody>
      </p:sp>
      <p:sp>
        <p:nvSpPr>
          <p:cNvPr id="69" name="TextBox 68"/>
          <p:cNvSpPr txBox="1"/>
          <p:nvPr/>
        </p:nvSpPr>
        <p:spPr>
          <a:xfrm>
            <a:off x="4456570" y="4804145"/>
            <a:ext cx="826223" cy="369332"/>
          </a:xfrm>
          <a:prstGeom prst="rect">
            <a:avLst/>
          </a:prstGeom>
          <a:solidFill>
            <a:schemeClr val="tx2"/>
          </a:solidFill>
        </p:spPr>
        <p:txBody>
          <a:bodyPr wrap="square" rtlCol="0">
            <a:spAutoFit/>
          </a:bodyPr>
          <a:lstStyle/>
          <a:p>
            <a:pPr algn="ctr"/>
            <a:r>
              <a:rPr lang="fr-FR" sz="900" dirty="0">
                <a:solidFill>
                  <a:prstClr val="white"/>
                </a:solidFill>
              </a:rPr>
              <a:t>Adhesion molecules</a:t>
            </a:r>
          </a:p>
        </p:txBody>
      </p:sp>
      <p:sp>
        <p:nvSpPr>
          <p:cNvPr id="70" name="Rectangle 69"/>
          <p:cNvSpPr/>
          <p:nvPr/>
        </p:nvSpPr>
        <p:spPr>
          <a:xfrm>
            <a:off x="419275" y="4791776"/>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Rectangle 70"/>
          <p:cNvSpPr/>
          <p:nvPr/>
        </p:nvSpPr>
        <p:spPr>
          <a:xfrm>
            <a:off x="3319086" y="4803142"/>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TextBox 71"/>
          <p:cNvSpPr txBox="1"/>
          <p:nvPr/>
        </p:nvSpPr>
        <p:spPr>
          <a:xfrm>
            <a:off x="5338543" y="4818657"/>
            <a:ext cx="657903" cy="230832"/>
          </a:xfrm>
          <a:prstGeom prst="rect">
            <a:avLst/>
          </a:prstGeom>
          <a:solidFill>
            <a:schemeClr val="tx2"/>
          </a:solidFill>
        </p:spPr>
        <p:txBody>
          <a:bodyPr wrap="square" rtlCol="0">
            <a:spAutoFit/>
          </a:bodyPr>
          <a:lstStyle/>
          <a:p>
            <a:pPr algn="ctr"/>
            <a:r>
              <a:rPr lang="fr-FR" sz="900" dirty="0">
                <a:solidFill>
                  <a:prstClr val="white"/>
                </a:solidFill>
              </a:rPr>
              <a:t>Platelets</a:t>
            </a:r>
          </a:p>
        </p:txBody>
      </p:sp>
      <p:sp>
        <p:nvSpPr>
          <p:cNvPr id="73" name="TextBox 72"/>
          <p:cNvSpPr txBox="1"/>
          <p:nvPr/>
        </p:nvSpPr>
        <p:spPr>
          <a:xfrm>
            <a:off x="246506" y="4757131"/>
            <a:ext cx="5899980" cy="369332"/>
          </a:xfrm>
          <a:prstGeom prst="rect">
            <a:avLst/>
          </a:prstGeom>
          <a:solidFill>
            <a:schemeClr val="tx2"/>
          </a:solidFill>
          <a:ln>
            <a:noFill/>
          </a:ln>
        </p:spPr>
        <p:txBody>
          <a:bodyPr wrap="square" rtlCol="0">
            <a:spAutoFit/>
          </a:bodyPr>
          <a:lstStyle/>
          <a:p>
            <a:endParaRPr lang="en-GB" dirty="0">
              <a:solidFill>
                <a:srgbClr val="850C70"/>
              </a:solidFill>
            </a:endParaRPr>
          </a:p>
        </p:txBody>
      </p:sp>
      <p:sp>
        <p:nvSpPr>
          <p:cNvPr id="74" name="TextBox 73"/>
          <p:cNvSpPr txBox="1"/>
          <p:nvPr/>
        </p:nvSpPr>
        <p:spPr>
          <a:xfrm>
            <a:off x="259756" y="4803052"/>
            <a:ext cx="5780101" cy="369332"/>
          </a:xfrm>
          <a:prstGeom prst="rect">
            <a:avLst/>
          </a:prstGeom>
          <a:solidFill>
            <a:schemeClr val="tx2"/>
          </a:solidFill>
          <a:ln>
            <a:solidFill>
              <a:schemeClr val="tx2"/>
            </a:solidFill>
          </a:ln>
        </p:spPr>
        <p:txBody>
          <a:bodyPr wrap="square" rtlCol="0">
            <a:spAutoFit/>
          </a:bodyPr>
          <a:lstStyle/>
          <a:p>
            <a:endParaRPr lang="en-GB" dirty="0">
              <a:solidFill>
                <a:srgbClr val="000000"/>
              </a:solidFill>
            </a:endParaRPr>
          </a:p>
        </p:txBody>
      </p:sp>
      <p:sp>
        <p:nvSpPr>
          <p:cNvPr id="75" name="Rectangle 74"/>
          <p:cNvSpPr/>
          <p:nvPr/>
        </p:nvSpPr>
        <p:spPr>
          <a:xfrm>
            <a:off x="280479" y="4807473"/>
            <a:ext cx="218470" cy="761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6" name="Group 75"/>
          <p:cNvGrpSpPr/>
          <p:nvPr/>
        </p:nvGrpSpPr>
        <p:grpSpPr>
          <a:xfrm>
            <a:off x="259753" y="4898402"/>
            <a:ext cx="4786295" cy="718872"/>
            <a:chOff x="2303748" y="4902491"/>
            <a:chExt cx="5128313" cy="681124"/>
          </a:xfrm>
          <a:solidFill>
            <a:schemeClr val="tx2"/>
          </a:solidFill>
        </p:grpSpPr>
        <p:pic>
          <p:nvPicPr>
            <p:cNvPr id="77" name="Picture 3" descr="\\health-fp-08\company\LiveProjects\Liveprojects\Gentium\Defibrotide\200100477 - 3D video\3D image\From Olaf\Image3\Image3 - legend pt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3748" y="4902492"/>
              <a:ext cx="1887488" cy="681123"/>
            </a:xfrm>
            <a:prstGeom prst="rect">
              <a:avLst/>
            </a:prstGeom>
            <a:grpFill/>
            <a:extLst/>
          </p:spPr>
        </p:pic>
        <p:pic>
          <p:nvPicPr>
            <p:cNvPr id="78" name="Picture 4" descr="\\health-fp-08\company\LiveProjects\Liveprojects\Gentium\Defibrotide\200100477 - 3D video\3D image\From Olaf\Image3\Image3 - legend pt 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1236" y="4902491"/>
              <a:ext cx="3240825" cy="681123"/>
            </a:xfrm>
            <a:prstGeom prst="rect">
              <a:avLst/>
            </a:prstGeom>
            <a:grpFill/>
            <a:extLst/>
          </p:spPr>
        </p:pic>
      </p:grpSp>
      <p:sp>
        <p:nvSpPr>
          <p:cNvPr id="81" name="TextBox 80"/>
          <p:cNvSpPr txBox="1"/>
          <p:nvPr/>
        </p:nvSpPr>
        <p:spPr>
          <a:xfrm>
            <a:off x="1396226" y="4845208"/>
            <a:ext cx="554483" cy="215444"/>
          </a:xfrm>
          <a:prstGeom prst="rect">
            <a:avLst/>
          </a:prstGeom>
          <a:solidFill>
            <a:schemeClr val="tx2"/>
          </a:solidFill>
        </p:spPr>
        <p:txBody>
          <a:bodyPr wrap="square" rtlCol="0" anchor="ctr">
            <a:spAutoFit/>
          </a:bodyPr>
          <a:lstStyle/>
          <a:p>
            <a:pPr algn="ctr"/>
            <a:r>
              <a:rPr lang="en-GB" sz="800" dirty="0" err="1">
                <a:solidFill>
                  <a:schemeClr val="bg1"/>
                </a:solidFill>
                <a:latin typeface="Arial" pitchFamily="34" charset="0"/>
                <a:cs typeface="Arial" pitchFamily="34" charset="0"/>
              </a:rPr>
              <a:t>Fibrine</a:t>
            </a:r>
            <a:endParaRPr lang="en-GB" sz="800" dirty="0">
              <a:solidFill>
                <a:schemeClr val="bg1"/>
              </a:solidFill>
              <a:latin typeface="Arial" pitchFamily="34" charset="0"/>
              <a:cs typeface="Arial" pitchFamily="34" charset="0"/>
            </a:endParaRPr>
          </a:p>
        </p:txBody>
      </p:sp>
      <p:sp>
        <p:nvSpPr>
          <p:cNvPr id="82" name="TextBox 81"/>
          <p:cNvSpPr txBox="1"/>
          <p:nvPr/>
        </p:nvSpPr>
        <p:spPr>
          <a:xfrm>
            <a:off x="1886363" y="4861597"/>
            <a:ext cx="902280" cy="215444"/>
          </a:xfrm>
          <a:prstGeom prst="rect">
            <a:avLst/>
          </a:prstGeom>
          <a:solidFill>
            <a:schemeClr val="tx2"/>
          </a:solidFill>
        </p:spPr>
        <p:txBody>
          <a:bodyPr wrap="square" rtlCol="0" anchor="ctr">
            <a:spAutoFit/>
          </a:bodyPr>
          <a:lstStyle/>
          <a:p>
            <a:pPr algn="ctr"/>
            <a:r>
              <a:rPr lang="en-GB" sz="800" dirty="0" err="1">
                <a:solidFill>
                  <a:schemeClr val="bg1"/>
                </a:solidFill>
                <a:latin typeface="Arial" pitchFamily="34" charset="0"/>
                <a:cs typeface="Arial" pitchFamily="34" charset="0"/>
              </a:rPr>
              <a:t>Héparanase</a:t>
            </a:r>
            <a:endParaRPr lang="en-GB" sz="800" dirty="0">
              <a:solidFill>
                <a:schemeClr val="bg1"/>
              </a:solidFill>
              <a:latin typeface="Arial" pitchFamily="34" charset="0"/>
              <a:cs typeface="Arial" pitchFamily="34" charset="0"/>
            </a:endParaRPr>
          </a:p>
        </p:txBody>
      </p:sp>
      <p:sp>
        <p:nvSpPr>
          <p:cNvPr id="83" name="TextBox 82"/>
          <p:cNvSpPr txBox="1"/>
          <p:nvPr/>
        </p:nvSpPr>
        <p:spPr>
          <a:xfrm>
            <a:off x="3600193" y="4802171"/>
            <a:ext cx="728800" cy="338554"/>
          </a:xfrm>
          <a:prstGeom prst="rect">
            <a:avLst/>
          </a:prstGeom>
          <a:solidFill>
            <a:schemeClr val="tx2"/>
          </a:solidFill>
        </p:spPr>
        <p:txBody>
          <a:bodyPr wrap="square" rtlCol="0" anchor="ctr">
            <a:spAutoFit/>
          </a:bodyPr>
          <a:lstStyle/>
          <a:p>
            <a:pPr algn="ctr"/>
            <a:r>
              <a:rPr lang="en-GB" sz="800" dirty="0" err="1">
                <a:solidFill>
                  <a:schemeClr val="bg1"/>
                </a:solidFill>
                <a:latin typeface="Arial" pitchFamily="34" charset="0"/>
                <a:cs typeface="Arial" pitchFamily="34" charset="0"/>
              </a:rPr>
              <a:t>Facteur</a:t>
            </a:r>
            <a:r>
              <a:rPr lang="en-GB" sz="800" dirty="0">
                <a:solidFill>
                  <a:schemeClr val="bg1"/>
                </a:solidFill>
                <a:latin typeface="Arial" pitchFamily="34" charset="0"/>
                <a:cs typeface="Arial" pitchFamily="34" charset="0"/>
              </a:rPr>
              <a:t> </a:t>
            </a:r>
            <a:r>
              <a:rPr lang="en-GB" sz="800" dirty="0" err="1">
                <a:solidFill>
                  <a:schemeClr val="bg1"/>
                </a:solidFill>
                <a:latin typeface="Arial" pitchFamily="34" charset="0"/>
                <a:cs typeface="Arial" pitchFamily="34" charset="0"/>
              </a:rPr>
              <a:t>tissulaire</a:t>
            </a:r>
            <a:endParaRPr lang="en-GB" sz="800" dirty="0">
              <a:solidFill>
                <a:schemeClr val="bg1"/>
              </a:solidFill>
              <a:latin typeface="Arial" pitchFamily="34" charset="0"/>
              <a:cs typeface="Arial" pitchFamily="34" charset="0"/>
            </a:endParaRPr>
          </a:p>
        </p:txBody>
      </p:sp>
      <p:sp>
        <p:nvSpPr>
          <p:cNvPr id="84" name="TextBox 83"/>
          <p:cNvSpPr txBox="1"/>
          <p:nvPr/>
        </p:nvSpPr>
        <p:spPr>
          <a:xfrm>
            <a:off x="4421435" y="4867574"/>
            <a:ext cx="460219" cy="207749"/>
          </a:xfrm>
          <a:prstGeom prst="rect">
            <a:avLst/>
          </a:prstGeom>
          <a:solidFill>
            <a:schemeClr val="tx2"/>
          </a:solidFill>
        </p:spPr>
        <p:txBody>
          <a:bodyPr wrap="square" rtlCol="0" anchor="ctr">
            <a:spAutoFit/>
          </a:bodyPr>
          <a:lstStyle/>
          <a:p>
            <a:pPr algn="ctr"/>
            <a:r>
              <a:rPr lang="fr-FR" sz="750" dirty="0">
                <a:solidFill>
                  <a:prstClr val="white"/>
                </a:solidFill>
              </a:rPr>
              <a:t>PAI-1</a:t>
            </a:r>
          </a:p>
        </p:txBody>
      </p:sp>
      <p:pic>
        <p:nvPicPr>
          <p:cNvPr id="86" name="Picture 85"/>
          <p:cNvPicPr>
            <a:picLocks noChangeAspect="1"/>
          </p:cNvPicPr>
          <p:nvPr/>
        </p:nvPicPr>
        <p:blipFill>
          <a:blip r:embed="rId7" cstate="print">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5098187" y="5079987"/>
            <a:ext cx="327648" cy="467052"/>
          </a:xfrm>
          <a:prstGeom prst="rect">
            <a:avLst/>
          </a:prstGeom>
        </p:spPr>
      </p:pic>
      <p:pic>
        <p:nvPicPr>
          <p:cNvPr id="87" name="Picture 86"/>
          <p:cNvPicPr>
            <a:picLocks noChangeAspect="1"/>
          </p:cNvPicPr>
          <p:nvPr/>
        </p:nvPicPr>
        <p:blipFill rotWithShape="1">
          <a:blip r:embed="rId10">
            <a:extLst>
              <a:ext uri="{BEBA8EAE-BF5A-486C-A8C5-ECC9F3942E4B}">
                <a14:imgProps xmlns:a14="http://schemas.microsoft.com/office/drawing/2010/main">
                  <a14:imgLayer r:embed="rId11">
                    <a14:imgEffect>
                      <a14:backgroundRemoval t="70310" b="82514" l="12590" r="19298">
                        <a14:backgroundMark x1="13622" y1="80328" x2="13622" y2="80328"/>
                        <a14:backgroundMark x1="12797" y1="77231" x2="12797" y2="77231"/>
                        <a14:backgroundMark x1="13003" y1="72313" x2="13003" y2="72313"/>
                        <a14:backgroundMark x1="13725" y1="70856" x2="13725" y2="70856"/>
                        <a14:backgroundMark x1="18060" y1="71403" x2="18060" y2="71403"/>
                        <a14:backgroundMark x1="18885" y1="77960" x2="18885" y2="77960"/>
                        <a14:backgroundMark x1="18473" y1="79964" x2="18473" y2="79964"/>
                        <a14:backgroundMark x1="17441" y1="81239" x2="17441" y2="81239"/>
                      </a14:backgroundRemoval>
                    </a14:imgEffect>
                  </a14:imgLayer>
                </a14:imgProps>
              </a:ext>
            </a:extLst>
          </a:blip>
          <a:srcRect l="11962" t="68912" r="80359" b="16510"/>
          <a:stretch/>
        </p:blipFill>
        <p:spPr>
          <a:xfrm>
            <a:off x="5622986" y="5146973"/>
            <a:ext cx="419563" cy="451219"/>
          </a:xfrm>
          <a:prstGeom prst="ellipse">
            <a:avLst/>
          </a:prstGeom>
        </p:spPr>
      </p:pic>
      <p:sp>
        <p:nvSpPr>
          <p:cNvPr id="88" name="TextBox 87"/>
          <p:cNvSpPr txBox="1"/>
          <p:nvPr/>
        </p:nvSpPr>
        <p:spPr>
          <a:xfrm>
            <a:off x="5476505" y="4740616"/>
            <a:ext cx="608370" cy="461665"/>
          </a:xfrm>
          <a:prstGeom prst="rect">
            <a:avLst/>
          </a:prstGeom>
          <a:solidFill>
            <a:schemeClr val="tx2"/>
          </a:solidFill>
        </p:spPr>
        <p:txBody>
          <a:bodyPr wrap="square" rtlCol="0" anchor="ctr">
            <a:spAutoFit/>
          </a:bodyPr>
          <a:lstStyle/>
          <a:p>
            <a:pPr algn="ctr"/>
            <a:r>
              <a:rPr lang="fr-FR" sz="800" dirty="0">
                <a:solidFill>
                  <a:prstClr val="white"/>
                </a:solidFill>
              </a:rPr>
              <a:t>Les globules blancs </a:t>
            </a:r>
          </a:p>
        </p:txBody>
      </p:sp>
      <p:sp>
        <p:nvSpPr>
          <p:cNvPr id="89" name="TextBox 88"/>
          <p:cNvSpPr txBox="1"/>
          <p:nvPr/>
        </p:nvSpPr>
        <p:spPr>
          <a:xfrm>
            <a:off x="2641876" y="4802172"/>
            <a:ext cx="1057283" cy="338554"/>
          </a:xfrm>
          <a:prstGeom prst="rect">
            <a:avLst/>
          </a:prstGeom>
          <a:solidFill>
            <a:schemeClr val="tx2"/>
          </a:solidFill>
        </p:spPr>
        <p:txBody>
          <a:bodyPr wrap="square" rtlCol="0" anchor="ctr">
            <a:spAutoFit/>
          </a:bodyPr>
          <a:lstStyle/>
          <a:p>
            <a:pPr algn="ctr"/>
            <a:r>
              <a:rPr lang="en-GB" sz="800" dirty="0" err="1">
                <a:solidFill>
                  <a:schemeClr val="bg1"/>
                </a:solidFill>
                <a:latin typeface="Arial" pitchFamily="34" charset="0"/>
                <a:cs typeface="Arial" pitchFamily="34" charset="0"/>
              </a:rPr>
              <a:t>Molécules</a:t>
            </a:r>
            <a:r>
              <a:rPr lang="en-GB" sz="800" dirty="0">
                <a:solidFill>
                  <a:schemeClr val="bg1"/>
                </a:solidFill>
                <a:latin typeface="Arial" pitchFamily="34" charset="0"/>
                <a:cs typeface="Arial" pitchFamily="34" charset="0"/>
              </a:rPr>
              <a:t> </a:t>
            </a:r>
            <a:r>
              <a:rPr lang="en-GB" sz="800" dirty="0" err="1">
                <a:solidFill>
                  <a:schemeClr val="bg1"/>
                </a:solidFill>
                <a:latin typeface="Arial" pitchFamily="34" charset="0"/>
                <a:cs typeface="Arial" pitchFamily="34" charset="0"/>
              </a:rPr>
              <a:t>d'adhérence</a:t>
            </a:r>
            <a:endParaRPr lang="en-GB" sz="800" dirty="0">
              <a:solidFill>
                <a:schemeClr val="bg1"/>
              </a:solidFill>
              <a:latin typeface="Arial" pitchFamily="34" charset="0"/>
              <a:cs typeface="Arial" pitchFamily="34" charset="0"/>
            </a:endParaRPr>
          </a:p>
        </p:txBody>
      </p:sp>
      <p:pic>
        <p:nvPicPr>
          <p:cNvPr id="34" name="Picture 2" descr="\\health-fp-08\company\LiveProjects\Liveprojects\Gentium\Defibrotide\200100477 - 3D video\3D image\From Olaf\Image3\Image3 - croppe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1084" y="1398406"/>
            <a:ext cx="5907064" cy="338400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007247" y="4863727"/>
            <a:ext cx="564752" cy="215444"/>
          </a:xfrm>
          <a:prstGeom prst="rect">
            <a:avLst/>
          </a:prstGeom>
          <a:solidFill>
            <a:schemeClr val="tx2"/>
          </a:solidFill>
        </p:spPr>
        <p:txBody>
          <a:bodyPr wrap="square" lIns="0" rIns="0" rtlCol="0" anchor="ctr">
            <a:spAutoFit/>
          </a:bodyPr>
          <a:lstStyle/>
          <a:p>
            <a:pPr algn="ctr"/>
            <a:r>
              <a:rPr lang="en-GB" sz="800" dirty="0" err="1">
                <a:solidFill>
                  <a:schemeClr val="bg1"/>
                </a:solidFill>
                <a:latin typeface="Arial" pitchFamily="34" charset="0"/>
                <a:cs typeface="Arial" pitchFamily="34" charset="0"/>
              </a:rPr>
              <a:t>Plaquettes</a:t>
            </a:r>
            <a:endParaRPr lang="en-GB" sz="800" dirty="0">
              <a:solidFill>
                <a:schemeClr val="bg1"/>
              </a:solidFill>
              <a:latin typeface="Arial" pitchFamily="34" charset="0"/>
              <a:cs typeface="Arial" pitchFamily="34" charset="0"/>
            </a:endParaRPr>
          </a:p>
        </p:txBody>
      </p:sp>
      <p:sp>
        <p:nvSpPr>
          <p:cNvPr id="79" name="TextBox 78"/>
          <p:cNvSpPr txBox="1"/>
          <p:nvPr/>
        </p:nvSpPr>
        <p:spPr>
          <a:xfrm>
            <a:off x="236032" y="4752158"/>
            <a:ext cx="707885" cy="438582"/>
          </a:xfrm>
          <a:prstGeom prst="rect">
            <a:avLst/>
          </a:prstGeom>
          <a:solidFill>
            <a:schemeClr val="tx2"/>
          </a:solidFill>
        </p:spPr>
        <p:txBody>
          <a:bodyPr wrap="square" rtlCol="0" anchor="ctr">
            <a:spAutoFit/>
          </a:bodyPr>
          <a:lstStyle/>
          <a:p>
            <a:pPr algn="ctr"/>
            <a:r>
              <a:rPr lang="fr-FR" sz="750" dirty="0">
                <a:solidFill>
                  <a:prstClr val="white"/>
                </a:solidFill>
              </a:rPr>
              <a:t>Les globules rouges</a:t>
            </a:r>
          </a:p>
        </p:txBody>
      </p:sp>
      <p:sp>
        <p:nvSpPr>
          <p:cNvPr id="80" name="TextBox 79"/>
          <p:cNvSpPr txBox="1"/>
          <p:nvPr/>
        </p:nvSpPr>
        <p:spPr>
          <a:xfrm>
            <a:off x="831878" y="4863727"/>
            <a:ext cx="632061" cy="215444"/>
          </a:xfrm>
          <a:prstGeom prst="rect">
            <a:avLst/>
          </a:prstGeom>
          <a:solidFill>
            <a:schemeClr val="tx2"/>
          </a:solidFill>
        </p:spPr>
        <p:txBody>
          <a:bodyPr wrap="square" rtlCol="0" anchor="ctr">
            <a:spAutoFit/>
          </a:bodyPr>
          <a:lstStyle/>
          <a:p>
            <a:pPr algn="ctr"/>
            <a:r>
              <a:rPr lang="en-GB" sz="800" dirty="0">
                <a:solidFill>
                  <a:schemeClr val="bg1"/>
                </a:solidFill>
                <a:latin typeface="Arial" pitchFamily="34" charset="0"/>
                <a:cs typeface="Arial" pitchFamily="34" charset="0"/>
              </a:rPr>
              <a:t>Cytokines</a:t>
            </a:r>
          </a:p>
        </p:txBody>
      </p:sp>
    </p:spTree>
    <p:extLst>
      <p:ext uri="{BB962C8B-B14F-4D97-AF65-F5344CB8AC3E}">
        <p14:creationId xmlns:p14="http://schemas.microsoft.com/office/powerpoint/2010/main" val="4001012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La MVO peut également survenir plus de 21 jours après </a:t>
            </a:r>
            <a:br>
              <a:rPr lang="fr-FR" dirty="0"/>
            </a:br>
            <a:r>
              <a:rPr lang="fr-FR" dirty="0"/>
              <a:t>la GCSH</a:t>
            </a:r>
          </a:p>
        </p:txBody>
      </p:sp>
      <p:sp>
        <p:nvSpPr>
          <p:cNvPr id="3" name="Content Placeholder 2"/>
          <p:cNvSpPr>
            <a:spLocks noGrp="1"/>
          </p:cNvSpPr>
          <p:nvPr>
            <p:ph idx="1"/>
          </p:nvPr>
        </p:nvSpPr>
        <p:spPr/>
        <p:txBody>
          <a:bodyPr>
            <a:normAutofit/>
          </a:bodyPr>
          <a:lstStyle/>
          <a:p>
            <a:r>
              <a:rPr lang="fr-FR" sz="2400" dirty="0"/>
              <a:t>La MVO se développe généralement dans les 21 jours qui suivent la GCSH, mais elle peut aussi survenir plus tard dans 15 à 20 % des cas (MVO à déclenchement tardif) </a:t>
            </a:r>
          </a:p>
          <a:p>
            <a:pPr lvl="1"/>
            <a:r>
              <a:rPr lang="fr-FR" sz="2000" dirty="0"/>
              <a:t>Dans un tiers des cas, elle survient après la sortie du patient</a:t>
            </a:r>
          </a:p>
          <a:p>
            <a:r>
              <a:rPr lang="fr-FR" sz="2400" dirty="0"/>
              <a:t>La fréquence de la MVO à déclenchement tardif a augmenté ces dernières années à cause de la modification de l’évolution naturelle de la GCSH</a:t>
            </a:r>
          </a:p>
          <a:p>
            <a:pPr lvl="1"/>
            <a:r>
              <a:rPr lang="fr-FR" sz="2000" dirty="0"/>
              <a:t>Donneurs alternatifs</a:t>
            </a:r>
          </a:p>
          <a:p>
            <a:pPr lvl="1"/>
            <a:r>
              <a:rPr lang="fr-FR" sz="2000" dirty="0"/>
              <a:t>Schémas de conditionnement à intensité réduite (CIR) </a:t>
            </a:r>
          </a:p>
          <a:p>
            <a:r>
              <a:rPr lang="fr-FR" sz="2400" dirty="0"/>
              <a:t>La MVO à déclenchement tardif est souvent confondue avec d’autres causes de dysfonctionnement hépatique telles qu’une RGCH, une hépatite virale, une maladie hépatique d’origine médicamenteuse ou une septicémie</a:t>
            </a:r>
          </a:p>
        </p:txBody>
      </p:sp>
      <p:sp>
        <p:nvSpPr>
          <p:cNvPr id="6" name="Text Placeholder 5"/>
          <p:cNvSpPr>
            <a:spLocks noGrp="1"/>
          </p:cNvSpPr>
          <p:nvPr>
            <p:ph type="body" sz="quarter" idx="10"/>
          </p:nvPr>
        </p:nvSpPr>
        <p:spPr>
          <a:xfrm>
            <a:off x="98777" y="6495526"/>
            <a:ext cx="8483907" cy="288925"/>
          </a:xfrm>
        </p:spPr>
        <p:txBody>
          <a:bodyPr/>
          <a:lstStyle/>
          <a:p>
            <a:r>
              <a:rPr lang="fr-FR"/>
              <a:t>Mohty M et al. </a:t>
            </a:r>
            <a:r>
              <a:rPr lang="fr-FR" i="1" dirty="0"/>
              <a:t>Bone Marrow Transplant </a:t>
            </a:r>
            <a:r>
              <a:rPr lang="fr-FR"/>
              <a:t>2016;51:906–12; Carreras E. Early complications after HSCT. In: Apperley J, Carreras E, </a:t>
            </a:r>
            <a:br/>
            <a:r>
              <a:rPr lang="fr-FR"/>
              <a:t>Gluckman E, Masszi T eds. </a:t>
            </a:r>
            <a:r>
              <a:rPr lang="fr-FR" i="1" dirty="0"/>
              <a:t>ESH-EBMT Handbook on Haematopoietic Stem Cell Transplantation</a:t>
            </a:r>
            <a:r>
              <a:rPr lang="fr-FR"/>
              <a:t>. Genova: Forum Service Editore, 2012;176–95</a:t>
            </a:r>
          </a:p>
        </p:txBody>
      </p:sp>
      <p:sp>
        <p:nvSpPr>
          <p:cNvPr id="7" name="Text Placeholder 6"/>
          <p:cNvSpPr>
            <a:spLocks noGrp="1"/>
          </p:cNvSpPr>
          <p:nvPr>
            <p:ph type="body" sz="quarter" idx="11"/>
          </p:nvPr>
        </p:nvSpPr>
        <p:spPr/>
        <p:txBody>
          <a:bodyPr/>
          <a:lstStyle/>
          <a:p>
            <a:r>
              <a:rPr lang="fr-FR" dirty="0"/>
              <a:t>RGCH, réaction du greffon contre l’hôte ; </a:t>
            </a:r>
            <a:br>
              <a:rPr lang="fr-FR" dirty="0"/>
            </a:br>
            <a:r>
              <a:rPr lang="fr-FR" dirty="0"/>
              <a:t>GCSH, greffe de cellules souches hématopoïétiques ; </a:t>
            </a:r>
            <a:br>
              <a:rPr lang="fr-FR" dirty="0"/>
            </a:br>
            <a:r>
              <a:rPr lang="fr-FR" dirty="0"/>
              <a:t>MVO, maladie </a:t>
            </a:r>
            <a:r>
              <a:rPr lang="fr-FR" dirty="0" err="1"/>
              <a:t>veino</a:t>
            </a:r>
            <a:r>
              <a:rPr lang="fr-FR" dirty="0"/>
              <a:t>-occlusive</a:t>
            </a:r>
          </a:p>
        </p:txBody>
      </p:sp>
    </p:spTree>
    <p:extLst>
      <p:ext uri="{BB962C8B-B14F-4D97-AF65-F5344CB8AC3E}">
        <p14:creationId xmlns:p14="http://schemas.microsoft.com/office/powerpoint/2010/main" val="412395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Résumé de la </a:t>
            </a:r>
            <a:r>
              <a:rPr lang="en-GB" dirty="0" err="1"/>
              <a:t>pathophysiologie</a:t>
            </a:r>
            <a:r>
              <a:rPr lang="en-GB" dirty="0"/>
              <a:t> de la MVO</a:t>
            </a:r>
            <a:endParaRPr lang="fr-FR" dirty="0"/>
          </a:p>
        </p:txBody>
      </p:sp>
      <p:sp>
        <p:nvSpPr>
          <p:cNvPr id="3" name="Content Placeholder 2"/>
          <p:cNvSpPr>
            <a:spLocks noGrp="1"/>
          </p:cNvSpPr>
          <p:nvPr>
            <p:ph idx="1"/>
          </p:nvPr>
        </p:nvSpPr>
        <p:spPr/>
        <p:txBody>
          <a:bodyPr>
            <a:normAutofit lnSpcReduction="10000"/>
          </a:bodyPr>
          <a:lstStyle/>
          <a:p>
            <a:r>
              <a:rPr lang="fr-FR" sz="2400" dirty="0"/>
              <a:t>La MVO, également appelée syndrome d’obstruction sinusoïdale, est une complication potentiellement mortelle de la GCSH cela se produit chez 10─15 % des patients GCSH adultes</a:t>
            </a:r>
          </a:p>
          <a:p>
            <a:r>
              <a:rPr lang="fr-FR" sz="2400" dirty="0"/>
              <a:t>Elle constitue généralement une complication précoce (dans les 21 jours), mais elle peut se produire plus tard chez certains patients</a:t>
            </a:r>
          </a:p>
          <a:p>
            <a:r>
              <a:rPr lang="fr-FR" sz="2400" dirty="0"/>
              <a:t>Le protocole de conditionnement administré avant une GCSH augmente l’activation des cellules endothéliales, ce qui provoque une lésion des CES et des hépatocytes</a:t>
            </a:r>
          </a:p>
          <a:p>
            <a:r>
              <a:rPr lang="fr-FR" sz="2400" dirty="0"/>
              <a:t>L’accumulation de cellules dans l’espace de Disse (espace </a:t>
            </a:r>
            <a:r>
              <a:rPr lang="fr-FR" sz="2400" dirty="0" err="1"/>
              <a:t>périsinusoïdal</a:t>
            </a:r>
            <a:r>
              <a:rPr lang="fr-FR" sz="2400" dirty="0"/>
              <a:t>), l’augmentation de l’inflammation et la formation de caillots entraînent le rétrécissement des sinusoïdes</a:t>
            </a:r>
          </a:p>
          <a:p>
            <a:r>
              <a:rPr lang="fr-FR" sz="2400" dirty="0"/>
              <a:t>Ce qui provoque la MVO, caractérisée par le blocage des sinusoïdes, l'hypotension portale, et la diminution du flux veineux hépatique sortant</a:t>
            </a:r>
          </a:p>
          <a:p>
            <a:pPr marL="0" indent="0">
              <a:buNone/>
            </a:pPr>
            <a:endParaRPr lang="fr-FR" sz="2400" dirty="0"/>
          </a:p>
        </p:txBody>
      </p:sp>
      <p:sp>
        <p:nvSpPr>
          <p:cNvPr id="6" name="Text Placeholder 5"/>
          <p:cNvSpPr>
            <a:spLocks noGrp="1"/>
          </p:cNvSpPr>
          <p:nvPr>
            <p:ph type="body" sz="quarter" idx="10"/>
          </p:nvPr>
        </p:nvSpPr>
        <p:spPr/>
        <p:txBody>
          <a:bodyPr/>
          <a:lstStyle/>
          <a:p>
            <a:endParaRPr lang="en-GB"/>
          </a:p>
        </p:txBody>
      </p:sp>
      <p:sp>
        <p:nvSpPr>
          <p:cNvPr id="7" name="Text Placeholder 6"/>
          <p:cNvSpPr>
            <a:spLocks noGrp="1"/>
          </p:cNvSpPr>
          <p:nvPr>
            <p:ph type="body" sz="quarter" idx="11"/>
          </p:nvPr>
        </p:nvSpPr>
        <p:spPr/>
        <p:txBody>
          <a:bodyPr/>
          <a:lstStyle/>
          <a:p>
            <a:r>
              <a:rPr lang="fr-FR" dirty="0"/>
              <a:t>CES, cellules endothéliales sinusoïdales</a:t>
            </a:r>
          </a:p>
          <a:p>
            <a:r>
              <a:rPr lang="fr-FR" dirty="0"/>
              <a:t>GCSH, greffe de cellules souches hématopoïétiques ; </a:t>
            </a:r>
            <a:br>
              <a:rPr lang="fr-FR" dirty="0"/>
            </a:br>
            <a:r>
              <a:rPr lang="fr-FR" dirty="0"/>
              <a:t>MVO, maladie </a:t>
            </a:r>
            <a:r>
              <a:rPr lang="fr-FR" dirty="0" err="1"/>
              <a:t>veino</a:t>
            </a:r>
            <a:r>
              <a:rPr lang="fr-FR" dirty="0"/>
              <a:t>-occlusive</a:t>
            </a:r>
          </a:p>
        </p:txBody>
      </p:sp>
    </p:spTree>
    <p:custDataLst>
      <p:tags r:id="rId1"/>
    </p:custDataLst>
    <p:extLst>
      <p:ext uri="{BB962C8B-B14F-4D97-AF65-F5344CB8AC3E}">
        <p14:creationId xmlns:p14="http://schemas.microsoft.com/office/powerpoint/2010/main" val="33601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d’autoévaluation</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fr-FR" sz="2000" dirty="0"/>
              <a:t>En moyenne, chez quelle proportion de patients adultes ayant subi une GCSH la MVO </a:t>
            </a:r>
            <a:br>
              <a:rPr lang="fr-FR" sz="2000" dirty="0"/>
            </a:br>
            <a:r>
              <a:rPr lang="fr-FR" sz="2000" dirty="0"/>
              <a:t>survient-elle ? </a:t>
            </a:r>
          </a:p>
          <a:p>
            <a:pPr marL="857250" lvl="1" indent="-457200">
              <a:buFont typeface="+mj-lt"/>
              <a:buAutoNum type="alphaLcParenR"/>
            </a:pPr>
            <a:r>
              <a:rPr lang="fr-FR" sz="1800" dirty="0">
                <a:hlinkClick r:id="" action="ppaction://customshow?id=7&amp;return=true"/>
              </a:rPr>
              <a:t>15 à 21 %</a:t>
            </a:r>
            <a:endParaRPr lang="fr-FR" sz="1800" dirty="0"/>
          </a:p>
          <a:p>
            <a:pPr marL="857250" lvl="1" indent="-457200">
              <a:buFont typeface="+mj-lt"/>
              <a:buAutoNum type="alphaLcParenR"/>
            </a:pPr>
            <a:r>
              <a:rPr lang="fr-FR" sz="1800" dirty="0">
                <a:hlinkClick r:id="" action="ppaction://customshow?id=1&amp;return=true"/>
              </a:rPr>
              <a:t>10 à 15 %</a:t>
            </a:r>
            <a:endParaRPr lang="fr-FR" sz="1800" dirty="0"/>
          </a:p>
          <a:p>
            <a:pPr marL="857250" lvl="1" indent="-457200">
              <a:buFont typeface="+mj-lt"/>
              <a:buAutoNum type="alphaLcParenR"/>
            </a:pPr>
            <a:r>
              <a:rPr lang="fr-FR" sz="1800" dirty="0">
                <a:hlinkClick r:id="" action="ppaction://customshow?id=7&amp;return=true"/>
              </a:rPr>
              <a:t>25 à 31 %</a:t>
            </a:r>
            <a:endParaRPr lang="fr-FR" sz="1800" dirty="0"/>
          </a:p>
          <a:p>
            <a:pPr marL="857250" lvl="1" indent="-457200">
              <a:buFont typeface="+mj-lt"/>
              <a:buAutoNum type="alphaLcParenR"/>
            </a:pPr>
            <a:r>
              <a:rPr lang="fr-FR" sz="1800" dirty="0">
                <a:hlinkClick r:id="" action="ppaction://customshow?id=7&amp;return=true"/>
              </a:rPr>
              <a:t>40 à 47 %</a:t>
            </a:r>
            <a:endParaRPr lang="fr-FR" sz="1800" dirty="0"/>
          </a:p>
          <a:p>
            <a:pPr marL="0" indent="0">
              <a:buNone/>
            </a:pPr>
            <a:endParaRPr lang="fr-FR"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fr-FR" dirty="0"/>
              <a:t>GCSH, greffe de cellules souches hématopoïétiques ; MVO, maladie </a:t>
            </a:r>
            <a:r>
              <a:rPr lang="fr-FR" dirty="0" err="1"/>
              <a:t>veino</a:t>
            </a:r>
            <a:r>
              <a:rPr lang="fr-FR" dirty="0"/>
              <a:t>-occlusive</a:t>
            </a:r>
          </a:p>
        </p:txBody>
      </p:sp>
    </p:spTree>
    <p:extLst>
      <p:ext uri="{BB962C8B-B14F-4D97-AF65-F5344CB8AC3E}">
        <p14:creationId xmlns:p14="http://schemas.microsoft.com/office/powerpoint/2010/main" val="200011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d’autoévaluation</a:t>
            </a:r>
          </a:p>
        </p:txBody>
      </p:sp>
      <p:sp>
        <p:nvSpPr>
          <p:cNvPr id="3" name="Content Placeholder 2"/>
          <p:cNvSpPr>
            <a:spLocks noGrp="1"/>
          </p:cNvSpPr>
          <p:nvPr>
            <p:ph idx="1"/>
          </p:nvPr>
        </p:nvSpPr>
        <p:spPr/>
        <p:txBody>
          <a:bodyPr>
            <a:normAutofit/>
          </a:bodyPr>
          <a:lstStyle/>
          <a:p>
            <a:pPr marL="457200" indent="-457200">
              <a:buFont typeface="+mj-lt"/>
              <a:buAutoNum type="arabicPeriod" startAt="2"/>
            </a:pPr>
            <a:r>
              <a:rPr lang="fr-FR" sz="2000" dirty="0"/>
              <a:t>À quels autres syndromes vasculaires devez-vous faire attention lors du diagnostic d’une MVO potentielle ?</a:t>
            </a:r>
          </a:p>
          <a:p>
            <a:pPr marL="857250" lvl="1" indent="-457200">
              <a:buFont typeface="+mj-lt"/>
              <a:buAutoNum type="alphaLcParenR"/>
            </a:pPr>
            <a:r>
              <a:rPr lang="fr-FR" sz="1800" dirty="0"/>
              <a:t>Syndrome de fuite capillaire</a:t>
            </a:r>
          </a:p>
          <a:p>
            <a:pPr marL="857250" lvl="1" indent="-457200">
              <a:buFont typeface="+mj-lt"/>
              <a:buAutoNum type="alphaLcParenR"/>
            </a:pPr>
            <a:r>
              <a:rPr lang="fr-FR" sz="1800" dirty="0"/>
              <a:t>Maladie artérielle périphérique</a:t>
            </a:r>
          </a:p>
          <a:p>
            <a:pPr marL="857250" lvl="1" indent="-457200">
              <a:buFont typeface="+mj-lt"/>
              <a:buAutoNum type="alphaLcParenR"/>
            </a:pPr>
            <a:r>
              <a:rPr lang="fr-FR" sz="1800" dirty="0"/>
              <a:t>Syndrome de prise de greffe</a:t>
            </a:r>
          </a:p>
          <a:p>
            <a:pPr marL="857250" lvl="1" indent="-457200">
              <a:buFont typeface="+mj-lt"/>
              <a:buAutoNum type="alphaLcParenR"/>
            </a:pPr>
            <a:r>
              <a:rPr lang="fr-FR" sz="1800" dirty="0"/>
              <a:t>Microangiopathie associée à la transplantation</a:t>
            </a:r>
          </a:p>
          <a:p>
            <a:pPr marL="857250" lvl="1" indent="-457200">
              <a:buFont typeface="+mj-lt"/>
              <a:buAutoNum type="alphaLcParenR"/>
            </a:pPr>
            <a:r>
              <a:rPr lang="fr-FR" sz="1800" dirty="0"/>
              <a:t>Hémorragie alvéolaire diffuse</a:t>
            </a:r>
          </a:p>
          <a:p>
            <a:pPr marL="857250" lvl="1" indent="-457200">
              <a:buFont typeface="+mj-lt"/>
              <a:buAutoNum type="alphaLcParenR"/>
            </a:pPr>
            <a:r>
              <a:rPr lang="fr-FR" sz="1800" dirty="0"/>
              <a:t>Syndrome de pneumonie idiopathique </a:t>
            </a:r>
          </a:p>
          <a:p>
            <a:pPr marL="0" indent="0">
              <a:buNone/>
            </a:pPr>
            <a:endParaRPr lang="fr-FR" sz="2000" dirty="0"/>
          </a:p>
          <a:p>
            <a:pPr marL="720725" indent="-273050">
              <a:buNone/>
            </a:pPr>
            <a:r>
              <a:rPr lang="fr-FR" sz="2000" dirty="0"/>
              <a:t>Cliquez sur la réponse qui est correcte selon vous</a:t>
            </a:r>
          </a:p>
          <a:p>
            <a:pPr marL="720725" indent="-273050"/>
            <a:r>
              <a:rPr lang="fr-FR" sz="2000" dirty="0">
                <a:hlinkClick r:id="" action="ppaction://customshow?id=2&amp;return=true"/>
              </a:rPr>
              <a:t>a, c, d, e, f</a:t>
            </a:r>
            <a:endParaRPr lang="fr-FR" sz="2000" dirty="0"/>
          </a:p>
          <a:p>
            <a:pPr marL="720725" indent="-273050"/>
            <a:r>
              <a:rPr lang="fr-FR" sz="2000" dirty="0">
                <a:hlinkClick r:id="" action="ppaction://customshow?id=7&amp;return=true"/>
              </a:rPr>
              <a:t>c, d, e</a:t>
            </a:r>
            <a:endParaRPr lang="fr-FR" sz="2000" dirty="0"/>
          </a:p>
          <a:p>
            <a:pPr marL="720725" indent="-273050"/>
            <a:r>
              <a:rPr lang="fr-FR" sz="2000" dirty="0">
                <a:hlinkClick r:id="" action="ppaction://customshow?id=7&amp;return=true"/>
              </a:rPr>
              <a:t>b, c, e, f</a:t>
            </a:r>
            <a:endParaRPr lang="fr-FR"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fr-FR" dirty="0"/>
              <a:t>MVO, maladie </a:t>
            </a:r>
            <a:r>
              <a:rPr lang="fr-FR" dirty="0" err="1"/>
              <a:t>veino</a:t>
            </a:r>
            <a:r>
              <a:rPr lang="fr-FR" dirty="0"/>
              <a:t>-occlusive</a:t>
            </a:r>
          </a:p>
        </p:txBody>
      </p:sp>
    </p:spTree>
    <p:extLst>
      <p:ext uri="{BB962C8B-B14F-4D97-AF65-F5344CB8AC3E}">
        <p14:creationId xmlns:p14="http://schemas.microsoft.com/office/powerpoint/2010/main" val="381402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d’autoévaluation</a:t>
            </a:r>
          </a:p>
        </p:txBody>
      </p:sp>
      <p:sp>
        <p:nvSpPr>
          <p:cNvPr id="3" name="Content Placeholder 2"/>
          <p:cNvSpPr>
            <a:spLocks noGrp="1"/>
          </p:cNvSpPr>
          <p:nvPr>
            <p:ph idx="1"/>
          </p:nvPr>
        </p:nvSpPr>
        <p:spPr/>
        <p:txBody>
          <a:bodyPr>
            <a:normAutofit/>
          </a:bodyPr>
          <a:lstStyle/>
          <a:p>
            <a:pPr marL="457200" indent="-457200">
              <a:buFont typeface="+mj-lt"/>
              <a:buAutoNum type="arabicPeriod" startAt="3"/>
            </a:pPr>
            <a:r>
              <a:rPr lang="fr-FR" dirty="0"/>
              <a:t>Que sont les cellules endothéliales sinusoïdales (CES) ? </a:t>
            </a:r>
          </a:p>
          <a:p>
            <a:pPr marL="857250" lvl="1" indent="-457200">
              <a:buFont typeface="+mj-lt"/>
              <a:buAutoNum type="alphaLcParenR"/>
            </a:pPr>
            <a:r>
              <a:rPr lang="fr-FR" dirty="0">
                <a:hlinkClick r:id="" action="ppaction://customshow?id=3&amp;return=true"/>
              </a:rPr>
              <a:t>Les cellules qui tapissent les vaisseaux sanguins de type capillaire dans le foie</a:t>
            </a:r>
            <a:endParaRPr lang="fr-FR" dirty="0"/>
          </a:p>
          <a:p>
            <a:pPr marL="857250" lvl="1" indent="-457200">
              <a:buFont typeface="+mj-lt"/>
              <a:buAutoNum type="alphaLcParenR"/>
            </a:pPr>
            <a:r>
              <a:rPr lang="fr-FR" dirty="0">
                <a:hlinkClick r:id="" action="ppaction://customshow?id=7&amp;return=true"/>
              </a:rPr>
              <a:t>Les cellules souches issues de la transplantation</a:t>
            </a:r>
            <a:endParaRPr lang="fr-FR" dirty="0"/>
          </a:p>
          <a:p>
            <a:pPr marL="857250" lvl="1" indent="-457200">
              <a:buFont typeface="+mj-lt"/>
              <a:buAutoNum type="alphaLcParenR"/>
            </a:pPr>
            <a:r>
              <a:rPr lang="fr-FR" dirty="0">
                <a:hlinkClick r:id="" action="ppaction://customshow?id=7&amp;return=true"/>
              </a:rPr>
              <a:t>Les globules rouges dans le foie</a:t>
            </a:r>
            <a:endParaRPr lang="fr-FR"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91086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d’autoévaluation</a:t>
            </a:r>
          </a:p>
        </p:txBody>
      </p:sp>
      <p:sp>
        <p:nvSpPr>
          <p:cNvPr id="3" name="Content Placeholder 2"/>
          <p:cNvSpPr>
            <a:spLocks noGrp="1"/>
          </p:cNvSpPr>
          <p:nvPr>
            <p:ph idx="1"/>
          </p:nvPr>
        </p:nvSpPr>
        <p:spPr/>
        <p:txBody>
          <a:bodyPr>
            <a:normAutofit/>
          </a:bodyPr>
          <a:lstStyle/>
          <a:p>
            <a:pPr marL="457200" indent="-457200">
              <a:buFont typeface="+mj-lt"/>
              <a:buAutoNum type="arabicPeriod" startAt="4"/>
            </a:pPr>
            <a:r>
              <a:rPr lang="fr-FR" sz="2000" dirty="0"/>
              <a:t>Dans un contexte de MVO, remettez dans l’ordre les éléments suivants :</a:t>
            </a:r>
          </a:p>
          <a:p>
            <a:pPr marL="857250" lvl="1" indent="-457200" defTabSz="1250950">
              <a:buFont typeface="+mj-lt"/>
              <a:buAutoNum type="alphaLcParenR"/>
            </a:pPr>
            <a:r>
              <a:rPr lang="fr-FR" sz="1800" dirty="0"/>
              <a:t>Inflammation / thrombose / lésions de la structure cytosquelettique et baisse de la fibrinolyse </a:t>
            </a:r>
          </a:p>
          <a:p>
            <a:pPr marL="857250" lvl="1" indent="-457200">
              <a:buFont typeface="+mj-lt"/>
              <a:buAutoNum type="alphaLcParenR"/>
            </a:pPr>
            <a:r>
              <a:rPr lang="fr-FR" sz="1800" dirty="0"/>
              <a:t>Lésions des cellules endothéliales </a:t>
            </a:r>
          </a:p>
          <a:p>
            <a:pPr marL="857250" lvl="1" indent="-457200">
              <a:buFont typeface="+mj-lt"/>
              <a:buAutoNum type="alphaLcParenR"/>
            </a:pPr>
            <a:r>
              <a:rPr lang="fr-FR" sz="1800" dirty="0"/>
              <a:t>Obstruction sinusoïdale</a:t>
            </a:r>
          </a:p>
          <a:p>
            <a:pPr marL="857250" lvl="1" indent="-457200">
              <a:buFont typeface="+mj-lt"/>
              <a:buAutoNum type="alphaLcParenR"/>
            </a:pPr>
            <a:r>
              <a:rPr lang="fr-FR" sz="1800" dirty="0"/>
              <a:t>Conditionnement de la GCSH </a:t>
            </a:r>
          </a:p>
          <a:p>
            <a:pPr marL="0" indent="0">
              <a:buNone/>
            </a:pPr>
            <a:endParaRPr lang="fr-FR" sz="2000" dirty="0"/>
          </a:p>
          <a:p>
            <a:pPr marL="896938" indent="-449263">
              <a:buNone/>
            </a:pPr>
            <a:r>
              <a:rPr lang="fr-FR" sz="2000" dirty="0"/>
              <a:t>Cliquez sur la réponse qui est correcte selon vous :</a:t>
            </a:r>
          </a:p>
          <a:p>
            <a:pPr marL="896938" indent="-449263"/>
            <a:r>
              <a:rPr lang="fr-FR" sz="2000" dirty="0">
                <a:hlinkClick r:id="" action="ppaction://customshow?id=7&amp;return=true"/>
              </a:rPr>
              <a:t>a, c, d, b </a:t>
            </a:r>
            <a:endParaRPr lang="fr-FR" sz="2000" dirty="0"/>
          </a:p>
          <a:p>
            <a:pPr marL="896938" indent="-449263"/>
            <a:r>
              <a:rPr lang="fr-FR" sz="2000" dirty="0">
                <a:hlinkClick r:id="" action="ppaction://customshow?id=4&amp;return=true"/>
              </a:rPr>
              <a:t>d, b, a, c</a:t>
            </a:r>
            <a:endParaRPr lang="fr-FR" sz="2000" dirty="0"/>
          </a:p>
          <a:p>
            <a:pPr marL="896938" indent="-449263"/>
            <a:r>
              <a:rPr lang="fr-FR" sz="2000" dirty="0">
                <a:hlinkClick r:id="" action="ppaction://customshow?id=7&amp;return=true"/>
              </a:rPr>
              <a:t>d, c, b, a</a:t>
            </a:r>
            <a:endParaRPr lang="fr-FR"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fr-FR" dirty="0"/>
              <a:t>GCSH, greffe de cellules souches hématopoïétiques ; MVO, maladie </a:t>
            </a:r>
            <a:r>
              <a:rPr lang="fr-FR" dirty="0" err="1"/>
              <a:t>veino</a:t>
            </a:r>
            <a:r>
              <a:rPr lang="fr-FR" dirty="0"/>
              <a:t>-occlusive</a:t>
            </a:r>
          </a:p>
        </p:txBody>
      </p:sp>
    </p:spTree>
    <p:extLst>
      <p:ext uri="{BB962C8B-B14F-4D97-AF65-F5344CB8AC3E}">
        <p14:creationId xmlns:p14="http://schemas.microsoft.com/office/powerpoint/2010/main" val="756489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d’autoévaluation</a:t>
            </a:r>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fr-FR" sz="2000" dirty="0"/>
              <a:t>Parmi les propositions suivantes, laquelle n’est pas un critère d’évaluation de la MVO ?</a:t>
            </a:r>
          </a:p>
          <a:p>
            <a:pPr marL="857250" lvl="1" indent="-457200">
              <a:buFont typeface="+mj-lt"/>
              <a:buAutoNum type="alphaLcParenR"/>
            </a:pPr>
            <a:r>
              <a:rPr lang="fr-FR" sz="1800" dirty="0">
                <a:hlinkClick r:id="" action="ppaction://customshow?id=7&amp;return=true"/>
              </a:rPr>
              <a:t>Hypotension de la veine porte</a:t>
            </a:r>
            <a:endParaRPr lang="fr-FR" sz="1800" dirty="0"/>
          </a:p>
          <a:p>
            <a:pPr marL="857250" lvl="1" indent="-457200">
              <a:buFont typeface="+mj-lt"/>
              <a:buAutoNum type="alphaLcParenR"/>
            </a:pPr>
            <a:r>
              <a:rPr lang="fr-FR" sz="1800" dirty="0">
                <a:hlinkClick r:id="" action="ppaction://customshow?id=7&amp;return=true"/>
              </a:rPr>
              <a:t>Réduction du débit veineux hépatique</a:t>
            </a:r>
            <a:endParaRPr lang="fr-FR" sz="1800" dirty="0"/>
          </a:p>
          <a:p>
            <a:pPr marL="857250" lvl="1" indent="-457200">
              <a:buFont typeface="+mj-lt"/>
              <a:buAutoNum type="alphaLcParenR"/>
            </a:pPr>
            <a:r>
              <a:rPr lang="fr-FR" sz="1800" dirty="0">
                <a:hlinkClick r:id="" action="ppaction://customshow?id=5&amp;return=true"/>
              </a:rPr>
              <a:t>Expansion des sinusoïdes</a:t>
            </a:r>
            <a:endParaRPr lang="fr-FR" sz="1800" dirty="0"/>
          </a:p>
          <a:p>
            <a:pPr marL="857250" lvl="1" indent="-457200">
              <a:buFont typeface="+mj-lt"/>
              <a:buAutoNum type="alphaLcParenR"/>
            </a:pPr>
            <a:r>
              <a:rPr lang="fr-FR" sz="1800" dirty="0">
                <a:hlinkClick r:id="" action="ppaction://customshow?id=7&amp;return=true"/>
              </a:rPr>
              <a:t>Obstruction des sinusoïdes</a:t>
            </a:r>
            <a:endParaRPr lang="fr-FR" sz="1800" dirty="0"/>
          </a:p>
        </p:txBody>
      </p:sp>
      <p:sp>
        <p:nvSpPr>
          <p:cNvPr id="4" name="Text Placeholder 3"/>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fr-FR" dirty="0"/>
              <a:t>MVO, maladie </a:t>
            </a:r>
            <a:r>
              <a:rPr lang="fr-FR" dirty="0" err="1"/>
              <a:t>veino</a:t>
            </a:r>
            <a:r>
              <a:rPr lang="fr-FR" dirty="0"/>
              <a:t>-occlusive</a:t>
            </a:r>
          </a:p>
        </p:txBody>
      </p:sp>
    </p:spTree>
    <p:extLst>
      <p:ext uri="{BB962C8B-B14F-4D97-AF65-F5344CB8AC3E}">
        <p14:creationId xmlns:p14="http://schemas.microsoft.com/office/powerpoint/2010/main" val="279008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fr-FR"/>
              <a:t>Table des matières</a:t>
            </a:r>
            <a:endParaRPr lang="fr-FR" dirty="0"/>
          </a:p>
        </p:txBody>
      </p:sp>
      <p:sp>
        <p:nvSpPr>
          <p:cNvPr id="21" name="Content Placeholder 20"/>
          <p:cNvSpPr>
            <a:spLocks noGrp="1"/>
          </p:cNvSpPr>
          <p:nvPr>
            <p:ph idx="1"/>
          </p:nvPr>
        </p:nvSpPr>
        <p:spPr/>
        <p:txBody>
          <a:bodyPr/>
          <a:lstStyle/>
          <a:p>
            <a:r>
              <a:rPr lang="fr-FR" dirty="0"/>
              <a:t>Module 1 : Greffe de cellules souches hématopoïétiques</a:t>
            </a:r>
          </a:p>
          <a:p>
            <a:endParaRPr lang="fr-FR" dirty="0"/>
          </a:p>
          <a:p>
            <a:r>
              <a:rPr lang="fr-FR" dirty="0"/>
              <a:t>Module 2 : Physiopathologie de la MVO</a:t>
            </a:r>
          </a:p>
          <a:p>
            <a:endParaRPr lang="fr-FR" dirty="0"/>
          </a:p>
          <a:p>
            <a:r>
              <a:rPr lang="fr-FR" dirty="0"/>
              <a:t>Module 3 : Diagnostic de la MVO</a:t>
            </a:r>
          </a:p>
          <a:p>
            <a:endParaRPr lang="fr-FR" dirty="0"/>
          </a:p>
          <a:p>
            <a:r>
              <a:rPr lang="fr-FR" dirty="0"/>
              <a:t>Module 4 : Évaluation et prise en charge de la MVO</a:t>
            </a:r>
          </a:p>
          <a:p>
            <a:endParaRPr lang="fr-FR" dirty="0"/>
          </a:p>
          <a:p>
            <a:r>
              <a:rPr lang="fr-FR" dirty="0"/>
              <a:t>Module 5 : Études de cas de MVO</a:t>
            </a:r>
          </a:p>
          <a:p>
            <a:endParaRPr lang="fr-FR" dirty="0"/>
          </a:p>
          <a:p>
            <a:endParaRPr lang="fr-FR" dirty="0"/>
          </a:p>
          <a:p>
            <a:endParaRPr lang="fr-FR" dirty="0"/>
          </a:p>
        </p:txBody>
      </p:sp>
      <p:sp>
        <p:nvSpPr>
          <p:cNvPr id="4" name="Text Placeholder 3">
            <a:extLst>
              <a:ext uri="{FF2B5EF4-FFF2-40B4-BE49-F238E27FC236}">
                <a16:creationId xmlns:a16="http://schemas.microsoft.com/office/drawing/2014/main" id="{17628BAC-FA4A-4DA7-B3B8-791551B94B9A}"/>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D55B4048-CF8A-4B15-A698-5356557BCD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12061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d’autoévaluation</a:t>
            </a:r>
          </a:p>
        </p:txBody>
      </p:sp>
      <p:sp>
        <p:nvSpPr>
          <p:cNvPr id="3" name="Content Placeholder 2"/>
          <p:cNvSpPr>
            <a:spLocks noGrp="1"/>
          </p:cNvSpPr>
          <p:nvPr>
            <p:ph idx="1"/>
          </p:nvPr>
        </p:nvSpPr>
        <p:spPr/>
        <p:txBody>
          <a:bodyPr>
            <a:normAutofit/>
          </a:bodyPr>
          <a:lstStyle/>
          <a:p>
            <a:pPr marL="457200" indent="-457200">
              <a:buFont typeface="+mj-lt"/>
              <a:buAutoNum type="arabicPeriod" startAt="6"/>
            </a:pPr>
            <a:r>
              <a:rPr lang="fr-FR" sz="2000" dirty="0"/>
              <a:t>Par définition, combien de jours après la GCSH une MVO à déclenchement tardif survient-elle ?</a:t>
            </a:r>
          </a:p>
          <a:p>
            <a:pPr marL="857250" lvl="1" indent="-457200">
              <a:buFont typeface="+mj-lt"/>
              <a:buAutoNum type="alphaLcParenR"/>
            </a:pPr>
            <a:r>
              <a:rPr lang="fr-FR" sz="1800" dirty="0">
                <a:hlinkClick r:id="" action="ppaction://customshow?id=7&amp;return=true"/>
              </a:rPr>
              <a:t>&gt; 7 jours</a:t>
            </a:r>
            <a:endParaRPr lang="fr-FR" sz="1800" dirty="0"/>
          </a:p>
          <a:p>
            <a:pPr marL="857250" lvl="1" indent="-457200">
              <a:buFont typeface="+mj-lt"/>
              <a:buAutoNum type="alphaLcParenR"/>
            </a:pPr>
            <a:r>
              <a:rPr lang="fr-FR" sz="1800" dirty="0">
                <a:hlinkClick r:id="" action="ppaction://customshow?id=7&amp;return=true"/>
              </a:rPr>
              <a:t>&gt; 14 jours</a:t>
            </a:r>
            <a:endParaRPr lang="fr-FR" sz="1800" dirty="0"/>
          </a:p>
          <a:p>
            <a:pPr marL="857250" lvl="1" indent="-457200">
              <a:buFont typeface="+mj-lt"/>
              <a:buAutoNum type="alphaLcParenR"/>
            </a:pPr>
            <a:r>
              <a:rPr lang="fr-FR" sz="1800" dirty="0">
                <a:hlinkClick r:id="" action="ppaction://customshow?id=6&amp;return=true"/>
              </a:rPr>
              <a:t>&gt; 21 jours</a:t>
            </a:r>
            <a:endParaRPr lang="fr-FR" sz="1800" dirty="0"/>
          </a:p>
          <a:p>
            <a:pPr marL="857250" lvl="1" indent="-457200">
              <a:buFont typeface="+mj-lt"/>
              <a:buAutoNum type="alphaLcParenR"/>
            </a:pPr>
            <a:r>
              <a:rPr lang="fr-FR" sz="1800" dirty="0">
                <a:hlinkClick r:id="" action="ppaction://customshow?id=7&amp;return=true"/>
              </a:rPr>
              <a:t>&gt; 28 jours</a:t>
            </a:r>
            <a:endParaRPr lang="fr-FR" sz="18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fr-FR" dirty="0"/>
              <a:t>GCSH, greffe de cellules souches hématopoïétiques ; MVO, maladie </a:t>
            </a:r>
            <a:r>
              <a:rPr lang="fr-FR" dirty="0" err="1"/>
              <a:t>veino</a:t>
            </a:r>
            <a:r>
              <a:rPr lang="fr-FR" dirty="0"/>
              <a:t>-occlusive</a:t>
            </a:r>
          </a:p>
        </p:txBody>
      </p:sp>
    </p:spTree>
    <p:extLst>
      <p:ext uri="{BB962C8B-B14F-4D97-AF65-F5344CB8AC3E}">
        <p14:creationId xmlns:p14="http://schemas.microsoft.com/office/powerpoint/2010/main" val="3657313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FR" dirty="0"/>
              <a:t>GCSH, greffe de cellules souches hématopoïétiques ; MVO, maladie </a:t>
            </a:r>
            <a:r>
              <a:rPr lang="fr-FR" dirty="0" err="1"/>
              <a:t>veino</a:t>
            </a:r>
            <a:r>
              <a:rPr lang="fr-FR" dirty="0"/>
              <a:t>-occlusive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00979E"/>
                </a:solidFill>
              </a:rPr>
              <a:t>Correct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La MVO, aussi appelée syndrome d’obstruction sinusoïdale (SOS), est une complication potentiellement mortelle de la GCSH qui survient chez ~10 à 15 % des patients adultes qui subissent une GCSH</a:t>
            </a:r>
          </a:p>
        </p:txBody>
      </p:sp>
    </p:spTree>
    <p:extLst>
      <p:ext uri="{BB962C8B-B14F-4D97-AF65-F5344CB8AC3E}">
        <p14:creationId xmlns:p14="http://schemas.microsoft.com/office/powerpoint/2010/main" val="1861644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FR"/>
              <a:t>GCSH, greffe de cellules souches hématopoïétiques</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00979E"/>
                </a:solidFill>
              </a:rPr>
              <a:t>Correct</a:t>
            </a:r>
          </a:p>
        </p:txBody>
      </p:sp>
      <p:sp>
        <p:nvSpPr>
          <p:cNvPr id="8" name="Subtitle 4"/>
          <p:cNvSpPr txBox="1">
            <a:spLocks/>
          </p:cNvSpPr>
          <p:nvPr/>
        </p:nvSpPr>
        <p:spPr>
          <a:xfrm>
            <a:off x="404446" y="3420224"/>
            <a:ext cx="11383108"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Un certain nombre de syndromes vasculaires endothéliaux précoces, présentant une pathogenèse commune, peuvent survenir après une GCSH, notamment un syndrome de fuite capillaire, un syndrome de prise de greffe, une microangiopathie associée à la transplantation, une hémorragie alvéolaire diffuse et un syndrome de pneumonie idiopathique. La maladie artérielle périphérique n’est pas une complication précoce de la GCSH</a:t>
            </a:r>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350050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00979E"/>
                </a:solidFill>
              </a:rPr>
              <a:t>Correct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Les cellules endothéliales sinusoïdales (CES) sont les cellules qui tapissent les vaisseaux sanguins de type capillaire dans le foie (appelés sinusoïdes)</a:t>
            </a:r>
          </a:p>
        </p:txBody>
      </p:sp>
    </p:spTree>
    <p:extLst>
      <p:ext uri="{BB962C8B-B14F-4D97-AF65-F5344CB8AC3E}">
        <p14:creationId xmlns:p14="http://schemas.microsoft.com/office/powerpoint/2010/main" val="413151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FR" dirty="0"/>
              <a:t>GCSH, greffe de cellules souches hématopoïétiques ; CES, cellules endothéliales sinusoïdales ; MVO, maladie </a:t>
            </a:r>
            <a:r>
              <a:rPr lang="fr-FR" dirty="0" err="1"/>
              <a:t>veino</a:t>
            </a:r>
            <a:r>
              <a:rPr lang="fr-FR" dirty="0"/>
              <a:t>-occlusive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00979E"/>
                </a:solidFill>
              </a:rPr>
              <a:t>Correct</a:t>
            </a:r>
          </a:p>
        </p:txBody>
      </p:sp>
      <p:sp>
        <p:nvSpPr>
          <p:cNvPr id="8" name="Subtitle 4"/>
          <p:cNvSpPr txBox="1">
            <a:spLocks/>
          </p:cNvSpPr>
          <p:nvPr/>
        </p:nvSpPr>
        <p:spPr>
          <a:xfrm>
            <a:off x="457201" y="3886200"/>
            <a:ext cx="1118357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rgbClr val="000000"/>
                </a:solidFill>
              </a:rPr>
              <a:t>Le schéma de conditionnement administré avant la GCSH augmente l’activation des cellules endothéliales, entraînant des lésions au niveau des CES et des hépatocytes. L’accumulation de cellules dans l’espace de Disse </a:t>
            </a:r>
            <a:br>
              <a:rPr lang="fr-FR" sz="2400" dirty="0">
                <a:solidFill>
                  <a:srgbClr val="000000"/>
                </a:solidFill>
              </a:rPr>
            </a:br>
            <a:r>
              <a:rPr lang="fr-FR" sz="2400" dirty="0">
                <a:solidFill>
                  <a:srgbClr val="000000"/>
                </a:solidFill>
              </a:rPr>
              <a:t>(l’espace péri-sinusoïdal) augmente l’inflammation, et la formation de caillots entraîne le rétrécissement des sinusoïdes. Cela entraîne une MVO caractérisée par une obstruction des sinusoïdes, une hypotension de la veine porte et une réduction du débit veineux hépatique</a:t>
            </a:r>
          </a:p>
        </p:txBody>
      </p:sp>
    </p:spTree>
    <p:extLst>
      <p:ext uri="{BB962C8B-B14F-4D97-AF65-F5344CB8AC3E}">
        <p14:creationId xmlns:p14="http://schemas.microsoft.com/office/powerpoint/2010/main" val="317017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FR" dirty="0"/>
              <a:t>MVO, maladie </a:t>
            </a:r>
            <a:r>
              <a:rPr lang="fr-FR" dirty="0" err="1"/>
              <a:t>veino</a:t>
            </a:r>
            <a:r>
              <a:rPr lang="fr-FR" dirty="0"/>
              <a:t>-occlusive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00979E"/>
                </a:solidFill>
              </a:rPr>
              <a:t>Correct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La MVO est provoquée par un rétrécissement et une obstruction des sinusoïdes, et non par l’expansion de ceux-ci</a:t>
            </a:r>
          </a:p>
        </p:txBody>
      </p:sp>
    </p:spTree>
    <p:extLst>
      <p:ext uri="{BB962C8B-B14F-4D97-AF65-F5344CB8AC3E}">
        <p14:creationId xmlns:p14="http://schemas.microsoft.com/office/powerpoint/2010/main" val="2022600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FR" dirty="0"/>
              <a:t>GCSH, greffe de cellules souches hématopoïétiques ; MVO, maladie </a:t>
            </a:r>
            <a:r>
              <a:rPr lang="fr-FR" dirty="0" err="1"/>
              <a:t>veino</a:t>
            </a:r>
            <a:r>
              <a:rPr lang="fr-FR" dirty="0"/>
              <a:t>-occlusive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00979E"/>
                </a:solidFill>
              </a:rPr>
              <a:t>Correct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Une MVO à déclenchement tardif est une MVO qui survient &gt; 21 jours après la GCSH, et représente 15 à 20 % des cas ; un tiers des patients qui présentent une MVO à déclenchement tardif seront déjà sortis de l’hôpital</a:t>
            </a:r>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85434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00979E"/>
                </a:solidFill>
              </a:rPr>
              <a:t>Incorrect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Veuillez réessayer</a:t>
            </a:r>
          </a:p>
        </p:txBody>
      </p:sp>
    </p:spTree>
    <p:extLst>
      <p:ext uri="{BB962C8B-B14F-4D97-AF65-F5344CB8AC3E}">
        <p14:creationId xmlns:p14="http://schemas.microsoft.com/office/powerpoint/2010/main" val="739779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FR" dirty="0"/>
              <a:t>GCSH, greffe de cellules souches hématopoïétiques ; MVO, maladie </a:t>
            </a:r>
            <a:r>
              <a:rPr lang="fr-FR" dirty="0" err="1"/>
              <a:t>veino</a:t>
            </a:r>
            <a:r>
              <a:rPr lang="fr-FR" dirty="0"/>
              <a:t>-occlusive</a:t>
            </a:r>
          </a:p>
        </p:txBody>
      </p:sp>
      <p:sp>
        <p:nvSpPr>
          <p:cNvPr id="2" name="Title 1"/>
          <p:cNvSpPr>
            <a:spLocks noGrp="1"/>
          </p:cNvSpPr>
          <p:nvPr>
            <p:ph type="title"/>
          </p:nvPr>
        </p:nvSpPr>
        <p:spPr/>
        <p:txBody>
          <a:bodyPr>
            <a:noAutofit/>
          </a:bodyPr>
          <a:lstStyle/>
          <a:p>
            <a:r>
              <a:rPr lang="fr-FR"/>
              <a:t>La MVO est une complication importante qui nécessite une intervention</a:t>
            </a:r>
          </a:p>
        </p:txBody>
      </p:sp>
      <p:sp>
        <p:nvSpPr>
          <p:cNvPr id="3" name="Text Placeholder 2"/>
          <p:cNvSpPr>
            <a:spLocks noGrp="1"/>
          </p:cNvSpPr>
          <p:nvPr>
            <p:ph type="body" sz="quarter" idx="10"/>
          </p:nvPr>
        </p:nvSpPr>
        <p:spPr>
          <a:xfrm>
            <a:off x="98778" y="6495526"/>
            <a:ext cx="8156222" cy="288925"/>
          </a:xfrm>
        </p:spPr>
        <p:txBody>
          <a:bodyPr/>
          <a:lstStyle/>
          <a:p>
            <a:r>
              <a:rPr lang="fr-FR"/>
              <a:t>Carreras E. Early complications after HSCT. In: Apperley J, Carreras E, Gluckman E, Masszi T eds. </a:t>
            </a:r>
            <a:r>
              <a:rPr lang="fr-FR" i="1" dirty="0"/>
              <a:t>ESH-EBMT Handbook on Haematopoietic Stem Cell Transplantation</a:t>
            </a:r>
            <a:r>
              <a:rPr lang="fr-FR"/>
              <a:t>. Genova: Forum Service Editore, 2012;156–74; Saria MG et al. </a:t>
            </a:r>
            <a:r>
              <a:rPr lang="fr-FR" i="1" dirty="0"/>
              <a:t>Clin J Oncol</a:t>
            </a:r>
            <a:r>
              <a:rPr lang="fr-FR"/>
              <a:t> </a:t>
            </a:r>
            <a:r>
              <a:rPr lang="fr-FR" i="1" dirty="0"/>
              <a:t>Nurs</a:t>
            </a:r>
            <a:r>
              <a:rPr lang="fr-FR"/>
              <a:t> 2007;11:53–63; </a:t>
            </a:r>
            <a:br/>
            <a:r>
              <a:rPr lang="fr-FR"/>
              <a:t>Barker CC et al. </a:t>
            </a:r>
            <a:r>
              <a:rPr lang="fr-FR" i="1" dirty="0"/>
              <a:t>Bone Marrow Transplant </a:t>
            </a:r>
            <a:r>
              <a:rPr lang="fr-FR"/>
              <a:t>2003;32:79</a:t>
            </a:r>
            <a:r>
              <a:rPr lang="fr-FR" dirty="0">
                <a:latin typeface="Calibri" panose="020F0502020204030204" pitchFamily="34" charset="0"/>
              </a:rPr>
              <a:t>─</a:t>
            </a:r>
            <a:r>
              <a:rPr lang="fr-FR"/>
              <a:t>87; Corbacioglu S et al. </a:t>
            </a:r>
            <a:r>
              <a:rPr lang="fr-FR" i="1" dirty="0"/>
              <a:t>Bone Marrow Transplant </a:t>
            </a:r>
            <a:r>
              <a:rPr lang="fr-FR"/>
              <a:t>2006;38:547</a:t>
            </a:r>
            <a:r>
              <a:rPr lang="fr-FR" dirty="0">
                <a:latin typeface="Calibri" panose="020F0502020204030204" pitchFamily="34" charset="0"/>
              </a:rPr>
              <a:t>─</a:t>
            </a:r>
            <a:r>
              <a:rPr lang="fr-FR"/>
              <a:t>53 </a:t>
            </a:r>
            <a:endParaRPr lang="fr-FR" dirty="0"/>
          </a:p>
        </p:txBody>
      </p:sp>
      <p:sp>
        <p:nvSpPr>
          <p:cNvPr id="9" name="Rounded Rectangle 8"/>
          <p:cNvSpPr/>
          <p:nvPr/>
        </p:nvSpPr>
        <p:spPr>
          <a:xfrm>
            <a:off x="325315" y="1365712"/>
            <a:ext cx="11676185" cy="4806487"/>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fr-FR" sz="2000" dirty="0">
                <a:solidFill>
                  <a:srgbClr val="000000"/>
                </a:solidFill>
              </a:rPr>
              <a:t>La MVO, aussi appelée syndrome d’obstruction sinusoïdale (SOS), est une complication potentiellement mortelle de la GCSH</a:t>
            </a:r>
          </a:p>
          <a:p>
            <a:pPr marL="273050" lvl="1" indent="-273050" defTabSz="666750">
              <a:spcBef>
                <a:spcPct val="0"/>
              </a:spcBef>
              <a:spcAft>
                <a:spcPct val="15000"/>
              </a:spcAft>
              <a:buFontTx/>
              <a:buChar char="••"/>
            </a:pPr>
            <a:r>
              <a:rPr lang="fr-FR" sz="2000" dirty="0">
                <a:solidFill>
                  <a:srgbClr val="000000"/>
                </a:solidFill>
              </a:rPr>
              <a:t>L’incidence moyenne va généralement de 10 à 15 % chez l’adulte, avec une incidence plus élevée chez les patients pédiatriques (de 20 à 60 %, surtout en fonction de la pathologie sous-jacente)</a:t>
            </a:r>
          </a:p>
          <a:p>
            <a:pPr marL="273050" lvl="1" indent="-273050" defTabSz="666750">
              <a:spcBef>
                <a:spcPct val="0"/>
              </a:spcBef>
              <a:spcAft>
                <a:spcPct val="15000"/>
              </a:spcAft>
              <a:buFontTx/>
              <a:buChar char="••"/>
            </a:pPr>
            <a:r>
              <a:rPr lang="fr-FR" sz="2000" dirty="0">
                <a:solidFill>
                  <a:srgbClr val="000000"/>
                </a:solidFill>
              </a:rPr>
              <a:t>La MVO peut survenir après une GCSH autologue ou allogénique, quelle que soit la pathologie sous-jacente, la source des cellules souches ou le type de conditionnement pré-transplantation</a:t>
            </a:r>
          </a:p>
          <a:p>
            <a:pPr marL="273050" lvl="1" indent="-273050" defTabSz="666750">
              <a:spcBef>
                <a:spcPct val="0"/>
              </a:spcBef>
              <a:spcAft>
                <a:spcPct val="15000"/>
              </a:spcAft>
              <a:buFontTx/>
              <a:buChar char="••"/>
            </a:pPr>
            <a:r>
              <a:rPr lang="fr-FR" sz="2000" dirty="0">
                <a:solidFill>
                  <a:srgbClr val="000000"/>
                </a:solidFill>
              </a:rPr>
              <a:t>Les schémas de conditionnement administrés avant une GCSH peuvent entraîner la production de métabolites toxiques par les hépatocytes présents dans le foie, qui déclenche l’activation, la lésion et l’inflammation des cellules endothéliales qui tapissent les sinusoïdes (petits vaisseaux sanguins de type capillaire que l’on trouve dans le foie)</a:t>
            </a:r>
          </a:p>
          <a:p>
            <a:pPr marL="273050" lvl="1" indent="-273050" defTabSz="666750">
              <a:spcBef>
                <a:spcPct val="0"/>
              </a:spcBef>
              <a:spcAft>
                <a:spcPct val="15000"/>
              </a:spcAft>
              <a:buFontTx/>
              <a:buChar char="••"/>
            </a:pPr>
            <a:r>
              <a:rPr lang="fr-FR" sz="2000" dirty="0">
                <a:solidFill>
                  <a:srgbClr val="000000"/>
                </a:solidFill>
              </a:rPr>
              <a:t>La MVO sévère, généralement caractérisée par une défaillance multi-organique, a été associée à un taux de mortalité &gt; 80 %</a:t>
            </a:r>
          </a:p>
          <a:p>
            <a:pPr marL="273050" lvl="1" indent="-273050" defTabSz="666750">
              <a:spcBef>
                <a:spcPct val="0"/>
              </a:spcBef>
              <a:spcAft>
                <a:spcPct val="15000"/>
              </a:spcAft>
              <a:buFontTx/>
              <a:buChar char="••"/>
            </a:pPr>
            <a:r>
              <a:rPr lang="fr-FR" sz="2000" dirty="0">
                <a:solidFill>
                  <a:srgbClr val="000000"/>
                </a:solidFill>
              </a:rPr>
              <a:t>Le défibrotide est le seul traitement actuellement approuvé pour le traitement de la MVO sévère</a:t>
            </a:r>
          </a:p>
        </p:txBody>
      </p:sp>
    </p:spTree>
    <p:extLst>
      <p:ext uri="{BB962C8B-B14F-4D97-AF65-F5344CB8AC3E}">
        <p14:creationId xmlns:p14="http://schemas.microsoft.com/office/powerpoint/2010/main" val="256584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t>Comment utiliser les modules du programme d’apprentissage la maladie veino-occlusive (MVO) ?</a:t>
            </a:r>
            <a:endParaRPr lang="fr-FR" dirty="0"/>
          </a:p>
        </p:txBody>
      </p:sp>
      <p:sp>
        <p:nvSpPr>
          <p:cNvPr id="3" name="Content Placeholder 2"/>
          <p:cNvSpPr>
            <a:spLocks noGrp="1"/>
          </p:cNvSpPr>
          <p:nvPr>
            <p:ph idx="1"/>
          </p:nvPr>
        </p:nvSpPr>
        <p:spPr/>
        <p:txBody>
          <a:bodyPr>
            <a:noAutofit/>
          </a:bodyPr>
          <a:lstStyle/>
          <a:p>
            <a:r>
              <a:rPr lang="fr-FR"/>
              <a:t>Veuillez télécharger le fichier contenant l’ensemble des modules sur votre ordinateur. Cela activera le fonctionnement des liens entre les modules</a:t>
            </a:r>
          </a:p>
          <a:p>
            <a:r>
              <a:rPr lang="fr-FR"/>
              <a:t>Vous devez naviguer dans les modules en mode présentation des diapositives. Les modules comportent des liens vers d’autres modules, vers des informations complémentaires et vers des références externes</a:t>
            </a:r>
          </a:p>
          <a:p>
            <a:r>
              <a:rPr lang="fr-FR"/>
              <a:t>L’icône     indique que des informations complémentaires sont disponibles sur le sujet. Veuillez cliquer sur ce symbole pour accéder aux informations complémentaires. Passez simplement à la diapositive suivante pour revenir à la diapositive sur laquelle vous étiez</a:t>
            </a:r>
          </a:p>
          <a:p>
            <a:r>
              <a:rPr lang="fr-FR"/>
              <a:t>Certaines sections comportent des séquences vidéos auxquelles vous pouvez accéder en cliquant sur le bouton « Play » que vous trouverez sur les diapositives</a:t>
            </a:r>
          </a:p>
          <a:p>
            <a:endParaRPr lang="fr-FR" sz="2400" dirty="0"/>
          </a:p>
        </p:txBody>
      </p:sp>
      <p:sp>
        <p:nvSpPr>
          <p:cNvPr id="6" name="Text Placeholder 5">
            <a:extLst>
              <a:ext uri="{FF2B5EF4-FFF2-40B4-BE49-F238E27FC236}">
                <a16:creationId xmlns:a16="http://schemas.microsoft.com/office/drawing/2014/main" id="{662D1BC8-9781-4B31-BB46-63BB83D78946}"/>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843F34AE-9D73-4065-B2D9-A518D525EDA5}"/>
              </a:ext>
            </a:extLst>
          </p:cNvPr>
          <p:cNvSpPr>
            <a:spLocks noGrp="1"/>
          </p:cNvSpPr>
          <p:nvPr>
            <p:ph type="body" sz="quarter" idx="11"/>
          </p:nvPr>
        </p:nvSpPr>
        <p:spPr/>
        <p:txBody>
          <a:bodyPr/>
          <a:lstStyle/>
          <a:p>
            <a:endParaRPr lang="en-GB"/>
          </a:p>
        </p:txBody>
      </p:sp>
      <p:pic>
        <p:nvPicPr>
          <p:cNvPr id="9" name="Picture 8">
            <a:hlinkClick r:id="" action="ppaction://customshow?id=0&amp;return=true"/>
            <a:extLst>
              <a:ext uri="{FF2B5EF4-FFF2-40B4-BE49-F238E27FC236}">
                <a16:creationId xmlns:a16="http://schemas.microsoft.com/office/drawing/2014/main" id="{58BFEFFC-BEA1-4318-8166-66DA227A48A3}"/>
              </a:ext>
            </a:extLst>
          </p:cNvPr>
          <p:cNvPicPr>
            <a:picLocks noChangeAspect="1"/>
          </p:cNvPicPr>
          <p:nvPr/>
        </p:nvPicPr>
        <p:blipFill>
          <a:blip r:embed="rId2">
            <a:clrChange>
              <a:clrFrom>
                <a:srgbClr val="FFFFFF"/>
              </a:clrFrom>
              <a:clrTo>
                <a:srgbClr val="FFFFFF">
                  <a:alpha val="0"/>
                </a:srgbClr>
              </a:clrTo>
            </a:clrChange>
            <a:duotone>
              <a:srgbClr val="00979E">
                <a:shade val="45000"/>
                <a:satMod val="135000"/>
              </a:srgbClr>
              <a:prstClr val="white"/>
            </a:duotone>
          </a:blip>
          <a:stretch>
            <a:fillRect/>
          </a:stretch>
        </p:blipFill>
        <p:spPr>
          <a:xfrm>
            <a:off x="1775520" y="3335022"/>
            <a:ext cx="324000" cy="324000"/>
          </a:xfrm>
          <a:prstGeom prst="rect">
            <a:avLst/>
          </a:prstGeom>
        </p:spPr>
      </p:pic>
    </p:spTree>
    <p:extLst>
      <p:ext uri="{BB962C8B-B14F-4D97-AF65-F5344CB8AC3E}">
        <p14:creationId xmlns:p14="http://schemas.microsoft.com/office/powerpoint/2010/main" val="379855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Module 2 : </a:t>
            </a:r>
            <a:br>
              <a:rPr lang="en-GB" dirty="0"/>
            </a:br>
            <a:r>
              <a:rPr lang="fr-FR" dirty="0"/>
              <a:t>Pathophysiologie de la maladie </a:t>
            </a:r>
            <a:br>
              <a:rPr lang="fr-FR" dirty="0"/>
            </a:br>
            <a:r>
              <a:rPr lang="fr-FR" dirty="0" err="1"/>
              <a:t>veino</a:t>
            </a:r>
            <a:r>
              <a:rPr lang="fr-FR" dirty="0"/>
              <a:t>-occlusive</a:t>
            </a:r>
          </a:p>
        </p:txBody>
      </p:sp>
    </p:spTree>
    <p:extLst>
      <p:ext uri="{BB962C8B-B14F-4D97-AF65-F5344CB8AC3E}">
        <p14:creationId xmlns:p14="http://schemas.microsoft.com/office/powerpoint/2010/main" val="208718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Objectifs pédagogiques</a:t>
            </a:r>
            <a:endParaRPr lang="en-GB" dirty="0"/>
          </a:p>
        </p:txBody>
      </p:sp>
      <p:sp>
        <p:nvSpPr>
          <p:cNvPr id="3" name="Content Placeholder 2"/>
          <p:cNvSpPr>
            <a:spLocks noGrp="1"/>
          </p:cNvSpPr>
          <p:nvPr>
            <p:ph idx="1"/>
          </p:nvPr>
        </p:nvSpPr>
        <p:spPr/>
        <p:txBody>
          <a:bodyPr/>
          <a:lstStyle/>
          <a:p>
            <a:r>
              <a:rPr lang="fr-FR"/>
              <a:t>Connaître la cause de la MVO</a:t>
            </a:r>
          </a:p>
          <a:p>
            <a:endParaRPr lang="fr-FR"/>
          </a:p>
          <a:p>
            <a:r>
              <a:rPr lang="fr-FR"/>
              <a:t>Connaître la séquence des étapes de la pathophysiologie de la MVO</a:t>
            </a:r>
          </a:p>
          <a:p>
            <a:endParaRPr lang="fr-FR"/>
          </a:p>
          <a:p>
            <a:r>
              <a:rPr lang="fr-FR"/>
              <a:t>Reconnaître le critère d’évaluation pathophysiologique de la MVO</a:t>
            </a:r>
          </a:p>
          <a:p>
            <a:endParaRPr lang="fr-FR" dirty="0"/>
          </a:p>
        </p:txBody>
      </p:sp>
      <p:sp>
        <p:nvSpPr>
          <p:cNvPr id="16" name="Text Placeholder 15"/>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r>
              <a:rPr lang="en-GB"/>
              <a:t>MVO, maladie veino-occlusive</a:t>
            </a:r>
            <a:endParaRPr lang="en-GB" dirty="0"/>
          </a:p>
        </p:txBody>
      </p:sp>
    </p:spTree>
    <p:extLst>
      <p:ext uri="{BB962C8B-B14F-4D97-AF65-F5344CB8AC3E}">
        <p14:creationId xmlns:p14="http://schemas.microsoft.com/office/powerpoint/2010/main" val="26387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p:nvPr/>
        </p:nvSpPr>
        <p:spPr>
          <a:xfrm rot="8360422" flipV="1">
            <a:off x="2529769" y="4922368"/>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Left Arrow 16"/>
          <p:cNvSpPr/>
          <p:nvPr/>
        </p:nvSpPr>
        <p:spPr>
          <a:xfrm rot="10800000">
            <a:off x="5436115" y="3699153"/>
            <a:ext cx="1412173" cy="460536"/>
          </a:xfrm>
          <a:prstGeom prst="leftArrow">
            <a:avLst>
              <a:gd name="adj1" fmla="val 60000"/>
              <a:gd name="adj2" fmla="val 50000"/>
            </a:avLst>
          </a:prstGeom>
          <a:solidFill>
            <a:schemeClr val="accent4">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Left Arrow 11"/>
          <p:cNvSpPr/>
          <p:nvPr/>
        </p:nvSpPr>
        <p:spPr>
          <a:xfrm rot="9777640">
            <a:off x="2089798" y="4239929"/>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Title 1"/>
          <p:cNvSpPr>
            <a:spLocks noGrp="1"/>
          </p:cNvSpPr>
          <p:nvPr>
            <p:ph type="title"/>
          </p:nvPr>
        </p:nvSpPr>
        <p:spPr/>
        <p:txBody>
          <a:bodyPr>
            <a:normAutofit/>
          </a:bodyPr>
          <a:lstStyle/>
          <a:p>
            <a:r>
              <a:rPr lang="en-GB" dirty="0"/>
              <a:t>Complications </a:t>
            </a:r>
            <a:r>
              <a:rPr lang="en-GB" dirty="0" err="1"/>
              <a:t>précoces</a:t>
            </a:r>
            <a:r>
              <a:rPr lang="en-GB" dirty="0"/>
              <a:t> de la GCSH :</a:t>
            </a:r>
            <a:br>
              <a:rPr lang="en-GB" dirty="0"/>
            </a:br>
            <a:r>
              <a:rPr lang="en-GB" dirty="0"/>
              <a:t>syndromes </a:t>
            </a:r>
            <a:r>
              <a:rPr lang="en-GB" dirty="0" err="1"/>
              <a:t>vasculaires</a:t>
            </a:r>
            <a:r>
              <a:rPr lang="en-GB" dirty="0"/>
              <a:t> </a:t>
            </a:r>
            <a:r>
              <a:rPr lang="en-GB" dirty="0" err="1"/>
              <a:t>endothéliaux</a:t>
            </a:r>
            <a:endParaRPr lang="fr-FR" dirty="0"/>
          </a:p>
        </p:txBody>
      </p:sp>
      <p:sp>
        <p:nvSpPr>
          <p:cNvPr id="6" name="Content Placeholder 5"/>
          <p:cNvSpPr>
            <a:spLocks noGrp="1"/>
          </p:cNvSpPr>
          <p:nvPr>
            <p:ph sz="half" idx="2"/>
          </p:nvPr>
        </p:nvSpPr>
        <p:spPr>
          <a:xfrm>
            <a:off x="6753884" y="1268760"/>
            <a:ext cx="5102755" cy="4857403"/>
          </a:xfrm>
        </p:spPr>
        <p:txBody>
          <a:bodyPr/>
          <a:lstStyle/>
          <a:p>
            <a:endParaRPr lang="fr-FR" dirty="0"/>
          </a:p>
          <a:p>
            <a:endParaRPr lang="fr-FR" dirty="0"/>
          </a:p>
          <a:p>
            <a:r>
              <a:rPr lang="fr-FR" dirty="0"/>
              <a:t>L’activation intense et soutenue des cellules endothéliales entraîne une </a:t>
            </a:r>
            <a:br>
              <a:rPr lang="fr-FR" dirty="0"/>
            </a:br>
            <a:r>
              <a:rPr lang="fr-FR" dirty="0"/>
              <a:t>lésion cellulaire</a:t>
            </a:r>
          </a:p>
          <a:p>
            <a:r>
              <a:rPr lang="fr-FR" dirty="0"/>
              <a:t>Il a été avancé que l’</a:t>
            </a:r>
            <a:r>
              <a:rPr lang="fr-FR" dirty="0" err="1"/>
              <a:t>alloréactivité</a:t>
            </a:r>
            <a:r>
              <a:rPr lang="fr-FR" dirty="0"/>
              <a:t> (la réponse immunitaire en réaction aux cellules souches transplantées) jouait un rôle dans ces lésions et cette activation</a:t>
            </a:r>
          </a:p>
          <a:p>
            <a:pPr lvl="1"/>
            <a:r>
              <a:rPr lang="fr-FR" dirty="0"/>
              <a:t>Ce qui explique la plus grande incidence de ces complications après la greffe </a:t>
            </a:r>
            <a:r>
              <a:rPr lang="fr-FR" dirty="0" err="1"/>
              <a:t>allogénique</a:t>
            </a:r>
            <a:endParaRPr lang="fr-FR" dirty="0"/>
          </a:p>
          <a:p>
            <a:endParaRPr lang="fr-FR" dirty="0"/>
          </a:p>
        </p:txBody>
      </p:sp>
      <p:sp>
        <p:nvSpPr>
          <p:cNvPr id="15" name="Text Placeholder 14"/>
          <p:cNvSpPr>
            <a:spLocks noGrp="1"/>
          </p:cNvSpPr>
          <p:nvPr>
            <p:ph type="body" sz="quarter" idx="10"/>
          </p:nvPr>
        </p:nvSpPr>
        <p:spPr/>
        <p:txBody>
          <a:bodyPr/>
          <a:lstStyle/>
          <a:p>
            <a:r>
              <a:rPr lang="fr-FR"/>
              <a:t>Carreras E, Diaz-Ricart M. </a:t>
            </a:r>
            <a:r>
              <a:rPr lang="fr-FR" i="1" dirty="0"/>
              <a:t>Bone Marrow Transplant </a:t>
            </a:r>
            <a:r>
              <a:rPr lang="fr-FR"/>
              <a:t>2011;46:1495–502</a:t>
            </a:r>
            <a:endParaRPr lang="fr-FR" dirty="0"/>
          </a:p>
        </p:txBody>
      </p:sp>
      <p:sp>
        <p:nvSpPr>
          <p:cNvPr id="24" name="Text Placeholder 23"/>
          <p:cNvSpPr>
            <a:spLocks noGrp="1"/>
          </p:cNvSpPr>
          <p:nvPr>
            <p:ph type="body" sz="quarter" idx="11"/>
          </p:nvPr>
        </p:nvSpPr>
        <p:spPr/>
        <p:txBody>
          <a:bodyPr/>
          <a:lstStyle/>
          <a:p>
            <a:r>
              <a:rPr lang="en-GB" dirty="0"/>
              <a:t>GCSH, </a:t>
            </a:r>
            <a:r>
              <a:rPr lang="en-GB" dirty="0" err="1"/>
              <a:t>greffe</a:t>
            </a:r>
            <a:r>
              <a:rPr lang="en-GB" dirty="0"/>
              <a:t> de cellules </a:t>
            </a:r>
            <a:r>
              <a:rPr lang="en-GB" dirty="0" err="1"/>
              <a:t>souches</a:t>
            </a:r>
            <a:r>
              <a:rPr lang="en-GB" dirty="0"/>
              <a:t> </a:t>
            </a:r>
            <a:r>
              <a:rPr lang="en-GB" dirty="0" err="1"/>
              <a:t>hématopoïétiques</a:t>
            </a:r>
            <a:endParaRPr lang="fr-FR" dirty="0"/>
          </a:p>
        </p:txBody>
      </p:sp>
      <p:sp>
        <p:nvSpPr>
          <p:cNvPr id="7" name="Freeform 6"/>
          <p:cNvSpPr/>
          <p:nvPr/>
        </p:nvSpPr>
        <p:spPr>
          <a:xfrm>
            <a:off x="3698657" y="2939421"/>
            <a:ext cx="1980000" cy="1980000"/>
          </a:xfrm>
          <a:custGeom>
            <a:avLst/>
            <a:gdLst>
              <a:gd name="connsiteX0" fmla="*/ 0 w 1615916"/>
              <a:gd name="connsiteY0" fmla="*/ 807958 h 1615916"/>
              <a:gd name="connsiteX1" fmla="*/ 807958 w 1615916"/>
              <a:gd name="connsiteY1" fmla="*/ 0 h 1615916"/>
              <a:gd name="connsiteX2" fmla="*/ 1615916 w 1615916"/>
              <a:gd name="connsiteY2" fmla="*/ 807958 h 1615916"/>
              <a:gd name="connsiteX3" fmla="*/ 807958 w 1615916"/>
              <a:gd name="connsiteY3" fmla="*/ 1615916 h 1615916"/>
              <a:gd name="connsiteX4" fmla="*/ 0 w 1615916"/>
              <a:gd name="connsiteY4" fmla="*/ 807958 h 161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16" h="1615916">
                <a:moveTo>
                  <a:pt x="0" y="807958"/>
                </a:moveTo>
                <a:cubicBezTo>
                  <a:pt x="0" y="361735"/>
                  <a:pt x="361735" y="0"/>
                  <a:pt x="807958" y="0"/>
                </a:cubicBezTo>
                <a:cubicBezTo>
                  <a:pt x="1254181" y="0"/>
                  <a:pt x="1615916" y="361735"/>
                  <a:pt x="1615916" y="807958"/>
                </a:cubicBezTo>
                <a:cubicBezTo>
                  <a:pt x="1615916" y="1254181"/>
                  <a:pt x="1254181" y="1615916"/>
                  <a:pt x="807958" y="1615916"/>
                </a:cubicBezTo>
                <a:cubicBezTo>
                  <a:pt x="361735" y="1615916"/>
                  <a:pt x="0" y="1254181"/>
                  <a:pt x="0" y="807958"/>
                </a:cubicBez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805" tIns="246805" rIns="246805" bIns="246805" numCol="1" spcCol="1270" anchor="ctr" anchorCtr="0">
            <a:noAutofit/>
          </a:bodyPr>
          <a:lstStyle/>
          <a:p>
            <a:pPr algn="ctr" defTabSz="711200">
              <a:lnSpc>
                <a:spcPct val="90000"/>
              </a:lnSpc>
              <a:spcBef>
                <a:spcPct val="0"/>
              </a:spcBef>
              <a:spcAft>
                <a:spcPct val="35000"/>
              </a:spcAft>
            </a:pPr>
            <a:r>
              <a:rPr lang="fr-FR" sz="1600" b="1" dirty="0">
                <a:solidFill>
                  <a:prstClr val="white"/>
                </a:solidFill>
              </a:rPr>
              <a:t>Activation des cellules endothéliales tapissant les vaisseaux sanguins</a:t>
            </a:r>
          </a:p>
        </p:txBody>
      </p:sp>
      <p:sp>
        <p:nvSpPr>
          <p:cNvPr id="8" name="Left Arrow 7"/>
          <p:cNvSpPr/>
          <p:nvPr/>
        </p:nvSpPr>
        <p:spPr>
          <a:xfrm rot="11700000">
            <a:off x="2051543" y="3323214"/>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8"/>
          <p:cNvSpPr/>
          <p:nvPr/>
        </p:nvSpPr>
        <p:spPr>
          <a:xfrm>
            <a:off x="335360" y="4141933"/>
            <a:ext cx="1812312"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algn="ctr" defTabSz="711200">
              <a:lnSpc>
                <a:spcPct val="90000"/>
              </a:lnSpc>
              <a:spcBef>
                <a:spcPct val="0"/>
              </a:spcBef>
              <a:spcAft>
                <a:spcPct val="35000"/>
              </a:spcAft>
            </a:pPr>
            <a:r>
              <a:rPr lang="fr-FR" sz="1600" dirty="0">
                <a:solidFill>
                  <a:prstClr val="white"/>
                </a:solidFill>
              </a:rPr>
              <a:t>Les produits microbiens </a:t>
            </a:r>
            <a:r>
              <a:rPr lang="fr-FR" sz="1600" dirty="0" err="1">
                <a:solidFill>
                  <a:prstClr val="white"/>
                </a:solidFill>
              </a:rPr>
              <a:t>transloqués</a:t>
            </a:r>
            <a:r>
              <a:rPr lang="fr-FR" sz="1600" dirty="0">
                <a:solidFill>
                  <a:prstClr val="white"/>
                </a:solidFill>
              </a:rPr>
              <a:t> à travers les barrières des </a:t>
            </a:r>
            <a:r>
              <a:rPr lang="fr-FR" sz="1600" dirty="0" err="1">
                <a:solidFill>
                  <a:prstClr val="white"/>
                </a:solidFill>
              </a:rPr>
              <a:t>muq</a:t>
            </a:r>
            <a:endParaRPr lang="fr-FR" sz="1600" dirty="0">
              <a:solidFill>
                <a:prstClr val="white"/>
              </a:solidFill>
            </a:endParaRPr>
          </a:p>
        </p:txBody>
      </p:sp>
      <p:sp>
        <p:nvSpPr>
          <p:cNvPr id="10" name="Left Arrow 9"/>
          <p:cNvSpPr/>
          <p:nvPr/>
        </p:nvSpPr>
        <p:spPr>
          <a:xfrm rot="13239578">
            <a:off x="2529769" y="2658787"/>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p:cNvSpPr/>
          <p:nvPr/>
        </p:nvSpPr>
        <p:spPr>
          <a:xfrm>
            <a:off x="608342" y="2734426"/>
            <a:ext cx="1535120"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algn="ctr" defTabSz="711200">
              <a:lnSpc>
                <a:spcPct val="90000"/>
              </a:lnSpc>
              <a:spcBef>
                <a:spcPct val="0"/>
              </a:spcBef>
              <a:spcAft>
                <a:spcPct val="35000"/>
              </a:spcAft>
            </a:pPr>
            <a:r>
              <a:rPr lang="fr-FR" sz="1600" dirty="0">
                <a:solidFill>
                  <a:prstClr val="white"/>
                </a:solidFill>
              </a:rPr>
              <a:t>Les cytokines produites par les tissus lésés</a:t>
            </a:r>
          </a:p>
        </p:txBody>
      </p:sp>
      <p:sp>
        <p:nvSpPr>
          <p:cNvPr id="13" name="Freeform 12"/>
          <p:cNvSpPr/>
          <p:nvPr/>
        </p:nvSpPr>
        <p:spPr>
          <a:xfrm>
            <a:off x="2096076" y="1469224"/>
            <a:ext cx="1760621"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algn="ctr" defTabSz="711200">
              <a:lnSpc>
                <a:spcPct val="90000"/>
              </a:lnSpc>
              <a:spcBef>
                <a:spcPct val="0"/>
              </a:spcBef>
              <a:spcAft>
                <a:spcPct val="35000"/>
              </a:spcAft>
            </a:pPr>
            <a:r>
              <a:rPr lang="fr-FR" sz="1600" dirty="0">
                <a:solidFill>
                  <a:prstClr val="white"/>
                </a:solidFill>
              </a:rPr>
              <a:t>Le protocole de conditionnement</a:t>
            </a:r>
          </a:p>
        </p:txBody>
      </p:sp>
      <p:sp>
        <p:nvSpPr>
          <p:cNvPr id="16" name="Freeform 15"/>
          <p:cNvSpPr/>
          <p:nvPr/>
        </p:nvSpPr>
        <p:spPr>
          <a:xfrm>
            <a:off x="2400723" y="5043582"/>
            <a:ext cx="1535120"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algn="ctr" defTabSz="711200">
              <a:lnSpc>
                <a:spcPct val="90000"/>
              </a:lnSpc>
              <a:spcBef>
                <a:spcPct val="0"/>
              </a:spcBef>
              <a:spcAft>
                <a:spcPct val="35000"/>
              </a:spcAft>
            </a:pPr>
            <a:r>
              <a:rPr lang="fr-FR" sz="1600" dirty="0">
                <a:solidFill>
                  <a:prstClr val="white"/>
                </a:solidFill>
              </a:rPr>
              <a:t>Le processus de prise de greffe</a:t>
            </a:r>
          </a:p>
        </p:txBody>
      </p:sp>
      <p:grpSp>
        <p:nvGrpSpPr>
          <p:cNvPr id="29" name="Group 28"/>
          <p:cNvGrpSpPr/>
          <p:nvPr/>
        </p:nvGrpSpPr>
        <p:grpSpPr>
          <a:xfrm>
            <a:off x="3698657" y="1586837"/>
            <a:ext cx="2841413" cy="369332"/>
            <a:chOff x="1508759" y="4551330"/>
            <a:chExt cx="1825447" cy="369332"/>
          </a:xfrm>
        </p:grpSpPr>
        <p:sp>
          <p:nvSpPr>
            <p:cNvPr id="30" name="TextBox 29">
              <a:hlinkClick r:id="rId3" action="ppaction://hlinkpres?slideindex=4&amp;slidetitle=Module 1:  Greffe de cellules  souches hématopoïétiques"/>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fr-FR" dirty="0">
                  <a:solidFill>
                    <a:srgbClr val="000000"/>
                  </a:solidFill>
                </a:rPr>
                <a:t>Lien vers le module 1</a:t>
              </a: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
        <p:nvSpPr>
          <p:cNvPr id="21" name="Rectangle 20"/>
          <p:cNvSpPr/>
          <p:nvPr/>
        </p:nvSpPr>
        <p:spPr>
          <a:xfrm>
            <a:off x="191344" y="1696486"/>
            <a:ext cx="1873848" cy="830997"/>
          </a:xfrm>
          <a:prstGeom prst="rect">
            <a:avLst/>
          </a:prstGeom>
        </p:spPr>
        <p:txBody>
          <a:bodyPr wrap="square">
            <a:spAutoFit/>
          </a:bodyPr>
          <a:lstStyle/>
          <a:p>
            <a:pPr algn="ctr"/>
            <a:r>
              <a:rPr lang="fr-FR" sz="2400" b="1" dirty="0">
                <a:solidFill>
                  <a:srgbClr val="000000"/>
                </a:solidFill>
              </a:rPr>
              <a:t>PENDANT</a:t>
            </a:r>
            <a:br>
              <a:rPr lang="fr-FR" sz="2400" b="1" dirty="0">
                <a:solidFill>
                  <a:srgbClr val="000000"/>
                </a:solidFill>
              </a:rPr>
            </a:br>
            <a:r>
              <a:rPr lang="fr-FR" sz="2400" b="1" dirty="0">
                <a:solidFill>
                  <a:srgbClr val="000000"/>
                </a:solidFill>
              </a:rPr>
              <a:t>GCSH</a:t>
            </a:r>
          </a:p>
        </p:txBody>
      </p:sp>
    </p:spTree>
    <p:custDataLst>
      <p:tags r:id="rId1"/>
    </p:custDataLst>
    <p:extLst>
      <p:ext uri="{BB962C8B-B14F-4D97-AF65-F5344CB8AC3E}">
        <p14:creationId xmlns:p14="http://schemas.microsoft.com/office/powerpoint/2010/main" val="310566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a:t>Les syndromes endothéliaux vasculaires précoces consécutifs à une GCSH ont une pathogenèse commune</a:t>
            </a:r>
            <a:endParaRPr lang="en-GB" dirty="0"/>
          </a:p>
        </p:txBody>
      </p:sp>
      <p:sp>
        <p:nvSpPr>
          <p:cNvPr id="7" name="Text Placeholder 6"/>
          <p:cNvSpPr>
            <a:spLocks noGrp="1"/>
          </p:cNvSpPr>
          <p:nvPr>
            <p:ph type="body" sz="quarter" idx="10"/>
          </p:nvPr>
        </p:nvSpPr>
        <p:spPr>
          <a:xfrm>
            <a:off x="98779" y="6495526"/>
            <a:ext cx="2756862" cy="288925"/>
          </a:xfrm>
        </p:spPr>
        <p:txBody>
          <a:bodyPr/>
          <a:lstStyle/>
          <a:p>
            <a:r>
              <a:rPr lang="pt-BR" dirty="0"/>
              <a:t>Carreras E &amp; Diaz-Ricart M. </a:t>
            </a:r>
            <a:br>
              <a:rPr lang="pt-BR" dirty="0"/>
            </a:br>
            <a:r>
              <a:rPr lang="pt-BR" i="1" dirty="0"/>
              <a:t>Bone Marrow Transplant </a:t>
            </a:r>
            <a:r>
              <a:rPr lang="pt-BR" dirty="0"/>
              <a:t>2011;46:1495–1502</a:t>
            </a:r>
          </a:p>
        </p:txBody>
      </p:sp>
      <p:sp>
        <p:nvSpPr>
          <p:cNvPr id="8" name="Text Placeholder 7"/>
          <p:cNvSpPr>
            <a:spLocks noGrp="1"/>
          </p:cNvSpPr>
          <p:nvPr>
            <p:ph type="body" sz="quarter" idx="11"/>
          </p:nvPr>
        </p:nvSpPr>
        <p:spPr>
          <a:xfrm>
            <a:off x="2927648" y="6495526"/>
            <a:ext cx="9168359" cy="288925"/>
          </a:xfrm>
        </p:spPr>
        <p:txBody>
          <a:bodyPr/>
          <a:lstStyle/>
          <a:p>
            <a:r>
              <a:rPr lang="en-GB" dirty="0"/>
              <a:t>CLS, syndrome de </a:t>
            </a:r>
            <a:r>
              <a:rPr lang="en-GB" dirty="0" err="1"/>
              <a:t>fuite</a:t>
            </a:r>
            <a:r>
              <a:rPr lang="en-GB" dirty="0"/>
              <a:t> </a:t>
            </a:r>
            <a:r>
              <a:rPr lang="en-GB" dirty="0" err="1"/>
              <a:t>capillaire</a:t>
            </a:r>
            <a:r>
              <a:rPr lang="en-GB" dirty="0"/>
              <a:t>; CNI, </a:t>
            </a:r>
            <a:r>
              <a:rPr lang="en-GB" dirty="0" err="1"/>
              <a:t>inhibiteurs</a:t>
            </a:r>
            <a:r>
              <a:rPr lang="en-GB" dirty="0"/>
              <a:t> de la </a:t>
            </a:r>
            <a:r>
              <a:rPr lang="en-GB" dirty="0" err="1"/>
              <a:t>calcineurine</a:t>
            </a:r>
            <a:r>
              <a:rPr lang="en-GB" dirty="0"/>
              <a:t> ; DAH, </a:t>
            </a:r>
            <a:r>
              <a:rPr lang="en-GB" dirty="0" err="1"/>
              <a:t>hémorragie</a:t>
            </a:r>
            <a:r>
              <a:rPr lang="en-GB" dirty="0"/>
              <a:t> </a:t>
            </a:r>
            <a:r>
              <a:rPr lang="en-GB" dirty="0" err="1"/>
              <a:t>alvéolaire</a:t>
            </a:r>
            <a:r>
              <a:rPr lang="en-GB" dirty="0"/>
              <a:t> diffuse ; ES, syndrome de la prise de </a:t>
            </a:r>
            <a:r>
              <a:rPr lang="en-GB" dirty="0" err="1"/>
              <a:t>greffe</a:t>
            </a:r>
            <a:r>
              <a:rPr lang="en-GB" dirty="0"/>
              <a:t> ; </a:t>
            </a:r>
            <a:br>
              <a:rPr lang="en-GB" dirty="0"/>
            </a:br>
            <a:r>
              <a:rPr lang="en-GB" dirty="0"/>
              <a:t>GCSF, </a:t>
            </a:r>
            <a:r>
              <a:rPr lang="en-GB" dirty="0" err="1"/>
              <a:t>facteur</a:t>
            </a:r>
            <a:r>
              <a:rPr lang="en-GB" dirty="0"/>
              <a:t> stimulant  la formation et le </a:t>
            </a:r>
            <a:r>
              <a:rPr lang="en-GB" dirty="0" err="1"/>
              <a:t>développement</a:t>
            </a:r>
            <a:r>
              <a:rPr lang="en-GB" dirty="0"/>
              <a:t> de colonies de </a:t>
            </a:r>
            <a:r>
              <a:rPr lang="en-GB" dirty="0" err="1"/>
              <a:t>granuocytes</a:t>
            </a:r>
            <a:r>
              <a:rPr lang="en-GB" dirty="0"/>
              <a:t>;  GCSH ; </a:t>
            </a:r>
            <a:r>
              <a:rPr lang="en-GB" dirty="0" err="1"/>
              <a:t>greffe</a:t>
            </a:r>
            <a:r>
              <a:rPr lang="en-GB" dirty="0"/>
              <a:t> de cellules </a:t>
            </a:r>
            <a:r>
              <a:rPr lang="en-GB" dirty="0" err="1"/>
              <a:t>souches</a:t>
            </a:r>
            <a:r>
              <a:rPr lang="en-GB" dirty="0"/>
              <a:t> </a:t>
            </a:r>
            <a:r>
              <a:rPr lang="en-GB" dirty="0" err="1"/>
              <a:t>hématopoïétiques</a:t>
            </a:r>
            <a:r>
              <a:rPr lang="en-GB" dirty="0"/>
              <a:t> ; </a:t>
            </a:r>
            <a:br>
              <a:rPr lang="en-GB" dirty="0"/>
            </a:br>
            <a:r>
              <a:rPr lang="en-GB" dirty="0"/>
              <a:t>IPS, syndrome de </a:t>
            </a:r>
            <a:r>
              <a:rPr lang="en-GB" dirty="0" err="1"/>
              <a:t>pneumonie</a:t>
            </a:r>
            <a:r>
              <a:rPr lang="en-GB" dirty="0"/>
              <a:t> </a:t>
            </a:r>
            <a:r>
              <a:rPr lang="en-GB" dirty="0" err="1"/>
              <a:t>idiopathique</a:t>
            </a:r>
            <a:r>
              <a:rPr lang="en-GB" dirty="0"/>
              <a:t> ; LPS, lipopolysaccharide; TAM, micro-</a:t>
            </a:r>
            <a:r>
              <a:rPr lang="en-GB" dirty="0" err="1"/>
              <a:t>angiopathie</a:t>
            </a:r>
            <a:r>
              <a:rPr lang="en-GB" dirty="0"/>
              <a:t> </a:t>
            </a:r>
            <a:r>
              <a:rPr lang="en-GB" dirty="0" err="1"/>
              <a:t>associée</a:t>
            </a:r>
            <a:r>
              <a:rPr lang="en-GB" dirty="0"/>
              <a:t> à la </a:t>
            </a:r>
            <a:r>
              <a:rPr lang="en-GB" dirty="0" err="1"/>
              <a:t>greffe</a:t>
            </a:r>
            <a:r>
              <a:rPr lang="en-GB" dirty="0"/>
              <a:t> ; MVO, </a:t>
            </a:r>
            <a:r>
              <a:rPr lang="en-GB" dirty="0" err="1"/>
              <a:t>maladie</a:t>
            </a:r>
            <a:r>
              <a:rPr lang="en-GB" dirty="0"/>
              <a:t> </a:t>
            </a:r>
            <a:r>
              <a:rPr lang="en-GB" dirty="0" err="1"/>
              <a:t>veino</a:t>
            </a:r>
            <a:r>
              <a:rPr lang="en-GB" dirty="0"/>
              <a:t>-occlusive</a:t>
            </a:r>
          </a:p>
        </p:txBody>
      </p:sp>
      <p:grpSp>
        <p:nvGrpSpPr>
          <p:cNvPr id="56" name="Group 55"/>
          <p:cNvGrpSpPr/>
          <p:nvPr/>
        </p:nvGrpSpPr>
        <p:grpSpPr>
          <a:xfrm>
            <a:off x="695400" y="1340769"/>
            <a:ext cx="10297144" cy="4824535"/>
            <a:chOff x="650664" y="1340769"/>
            <a:chExt cx="9101622" cy="4824535"/>
          </a:xfrm>
        </p:grpSpPr>
        <p:pic>
          <p:nvPicPr>
            <p:cNvPr id="30" name="Picture 2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91744" y="2492896"/>
              <a:ext cx="5859920" cy="827811"/>
            </a:xfrm>
            <a:prstGeom prst="rect">
              <a:avLst/>
            </a:prstGeom>
          </p:spPr>
        </p:pic>
        <p:sp>
          <p:nvSpPr>
            <p:cNvPr id="9" name="Rounded Rectangle 8"/>
            <p:cNvSpPr/>
            <p:nvPr/>
          </p:nvSpPr>
          <p:spPr>
            <a:xfrm>
              <a:off x="4151784" y="1340769"/>
              <a:ext cx="5328592" cy="293852"/>
            </a:xfrm>
            <a:prstGeom prst="roundRect">
              <a:avLst/>
            </a:prstGeom>
            <a:solidFill>
              <a:srgbClr val="4AB6BB"/>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400" dirty="0">
                  <a:latin typeface="Arial" pitchFamily="34" charset="0"/>
                  <a:cs typeface="Arial" pitchFamily="34" charset="0"/>
                </a:rPr>
                <a:t>Syndrome de </a:t>
              </a:r>
              <a:r>
                <a:rPr lang="en-GB" sz="1400" dirty="0" err="1">
                  <a:latin typeface="Arial" pitchFamily="34" charset="0"/>
                  <a:cs typeface="Arial" pitchFamily="34" charset="0"/>
                </a:rPr>
                <a:t>défaillance</a:t>
              </a:r>
              <a:r>
                <a:rPr lang="en-GB" sz="1400" dirty="0">
                  <a:latin typeface="Arial" pitchFamily="34" charset="0"/>
                  <a:cs typeface="Arial" pitchFamily="34" charset="0"/>
                </a:rPr>
                <a:t> </a:t>
              </a:r>
              <a:r>
                <a:rPr lang="en-GB" sz="1400" dirty="0" err="1">
                  <a:latin typeface="Arial" pitchFamily="34" charset="0"/>
                  <a:cs typeface="Arial" pitchFamily="34" charset="0"/>
                </a:rPr>
                <a:t>multiviscérale</a:t>
              </a:r>
              <a:endParaRPr lang="en-GB" sz="1400" dirty="0">
                <a:latin typeface="Arial" pitchFamily="34" charset="0"/>
                <a:cs typeface="Arial" pitchFamily="34" charset="0"/>
              </a:endParaRPr>
            </a:p>
          </p:txBody>
        </p:sp>
        <p:sp>
          <p:nvSpPr>
            <p:cNvPr id="10" name="Rounded Rectangle 9"/>
            <p:cNvSpPr/>
            <p:nvPr/>
          </p:nvSpPr>
          <p:spPr>
            <a:xfrm>
              <a:off x="3675000" y="3316902"/>
              <a:ext cx="6077286" cy="687600"/>
            </a:xfrm>
            <a:prstGeom prst="roundRect">
              <a:avLst/>
            </a:prstGeom>
            <a:solidFill>
              <a:srgbClr val="92D050"/>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r>
                <a:rPr lang="en-GB" sz="1400" dirty="0">
                  <a:latin typeface="Arial" pitchFamily="34" charset="0"/>
                  <a:cs typeface="Arial" pitchFamily="34" charset="0"/>
                </a:rPr>
                <a:t>Le </a:t>
              </a:r>
              <a:r>
                <a:rPr lang="en-GB" sz="1400" dirty="0" err="1">
                  <a:latin typeface="Arial" pitchFamily="34" charset="0"/>
                  <a:cs typeface="Arial" pitchFamily="34" charset="0"/>
                </a:rPr>
                <a:t>phénotype</a:t>
              </a:r>
              <a:r>
                <a:rPr lang="en-GB" sz="1400" dirty="0">
                  <a:latin typeface="Arial" pitchFamily="34" charset="0"/>
                  <a:cs typeface="Arial" pitchFamily="34" charset="0"/>
                </a:rPr>
                <a:t> </a:t>
              </a:r>
              <a:r>
                <a:rPr lang="en-GB" sz="1400" dirty="0" err="1">
                  <a:latin typeface="Arial" pitchFamily="34" charset="0"/>
                  <a:cs typeface="Arial" pitchFamily="34" charset="0"/>
                </a:rPr>
                <a:t>endothélial</a:t>
              </a:r>
              <a:r>
                <a:rPr lang="en-GB" sz="1400" dirty="0">
                  <a:latin typeface="Arial" pitchFamily="34" charset="0"/>
                  <a:cs typeface="Arial" pitchFamily="34" charset="0"/>
                </a:rPr>
                <a:t> </a:t>
              </a:r>
              <a:r>
                <a:rPr lang="en-GB" sz="1400" dirty="0" err="1">
                  <a:latin typeface="Arial" pitchFamily="34" charset="0"/>
                  <a:cs typeface="Arial" pitchFamily="34" charset="0"/>
                </a:rPr>
                <a:t>représente</a:t>
              </a:r>
              <a:r>
                <a:rPr lang="en-GB" sz="1400" dirty="0">
                  <a:latin typeface="Arial" pitchFamily="34" charset="0"/>
                  <a:cs typeface="Arial" pitchFamily="34" charset="0"/>
                </a:rPr>
                <a:t> </a:t>
              </a:r>
              <a:r>
                <a:rPr lang="en-GB" sz="1400" dirty="0" err="1">
                  <a:latin typeface="Arial" pitchFamily="34" charset="0"/>
                  <a:cs typeface="Arial" pitchFamily="34" charset="0"/>
                </a:rPr>
                <a:t>clairement</a:t>
              </a:r>
              <a:r>
                <a:rPr lang="en-GB" sz="1400" dirty="0">
                  <a:latin typeface="Arial" pitchFamily="34" charset="0"/>
                  <a:cs typeface="Arial" pitchFamily="34" charset="0"/>
                </a:rPr>
                <a:t> un handicap pour </a:t>
              </a:r>
              <a:r>
                <a:rPr lang="en-GB" sz="1400" dirty="0" err="1">
                  <a:latin typeface="Arial" pitchFamily="34" charset="0"/>
                  <a:cs typeface="Arial" pitchFamily="34" charset="0"/>
                </a:rPr>
                <a:t>l’hôte</a:t>
              </a:r>
              <a:endParaRPr lang="en-GB" sz="1400" dirty="0">
                <a:latin typeface="Arial" pitchFamily="34" charset="0"/>
                <a:cs typeface="Arial" pitchFamily="34" charset="0"/>
              </a:endParaRPr>
            </a:p>
            <a:p>
              <a:pPr algn="ctr" eaLnBrk="0" hangingPunct="0">
                <a:defRPr/>
              </a:pPr>
              <a:r>
                <a:rPr lang="en-GB" sz="1400" dirty="0">
                  <a:latin typeface="Arial" pitchFamily="34" charset="0"/>
                  <a:cs typeface="Arial" pitchFamily="34" charset="0"/>
                </a:rPr>
                <a:t>(obstruction du flux </a:t>
              </a:r>
              <a:r>
                <a:rPr lang="en-GB" sz="1400" dirty="0" err="1">
                  <a:latin typeface="Arial" pitchFamily="34" charset="0"/>
                  <a:cs typeface="Arial" pitchFamily="34" charset="0"/>
                </a:rPr>
                <a:t>capillaire</a:t>
              </a:r>
              <a:r>
                <a:rPr lang="en-GB" sz="1400" dirty="0">
                  <a:latin typeface="Arial" pitchFamily="34" charset="0"/>
                  <a:cs typeface="Arial" pitchFamily="34" charset="0"/>
                </a:rPr>
                <a:t>, </a:t>
              </a:r>
              <a:r>
                <a:rPr lang="en-GB" sz="1400" dirty="0" err="1">
                  <a:latin typeface="Arial" pitchFamily="34" charset="0"/>
                  <a:cs typeface="Arial" pitchFamily="34" charset="0"/>
                </a:rPr>
                <a:t>agrégats</a:t>
              </a:r>
              <a:r>
                <a:rPr lang="en-GB" sz="1400" dirty="0">
                  <a:latin typeface="Arial" pitchFamily="34" charset="0"/>
                  <a:cs typeface="Arial" pitchFamily="34" charset="0"/>
                </a:rPr>
                <a:t> </a:t>
              </a:r>
              <a:r>
                <a:rPr lang="en-GB" sz="1400" dirty="0" err="1">
                  <a:latin typeface="Arial" pitchFamily="34" charset="0"/>
                  <a:cs typeface="Arial" pitchFamily="34" charset="0"/>
                </a:rPr>
                <a:t>liés</a:t>
              </a:r>
              <a:r>
                <a:rPr lang="en-GB" sz="1400" dirty="0">
                  <a:latin typeface="Arial" pitchFamily="34" charset="0"/>
                  <a:cs typeface="Arial" pitchFamily="34" charset="0"/>
                </a:rPr>
                <a:t> à la </a:t>
              </a:r>
              <a:r>
                <a:rPr lang="en-GB" sz="1400" dirty="0" err="1">
                  <a:latin typeface="Arial" pitchFamily="34" charset="0"/>
                  <a:cs typeface="Arial" pitchFamily="34" charset="0"/>
                </a:rPr>
                <a:t>fibrine</a:t>
              </a:r>
              <a:r>
                <a:rPr lang="en-GB" sz="1400" dirty="0">
                  <a:latin typeface="Arial" pitchFamily="34" charset="0"/>
                  <a:cs typeface="Arial" pitchFamily="34" charset="0"/>
                </a:rPr>
                <a:t>, </a:t>
              </a:r>
              <a:br>
                <a:rPr lang="en-GB" sz="1400" dirty="0">
                  <a:latin typeface="Arial" pitchFamily="34" charset="0"/>
                  <a:cs typeface="Arial" pitchFamily="34" charset="0"/>
                </a:rPr>
              </a:br>
              <a:r>
                <a:rPr lang="en-GB" sz="1400" dirty="0" err="1">
                  <a:latin typeface="Arial" pitchFamily="34" charset="0"/>
                  <a:cs typeface="Arial" pitchFamily="34" charset="0"/>
                </a:rPr>
                <a:t>adhésion</a:t>
              </a:r>
              <a:r>
                <a:rPr lang="en-GB" sz="1400" dirty="0">
                  <a:latin typeface="Arial" pitchFamily="34" charset="0"/>
                  <a:cs typeface="Arial" pitchFamily="34" charset="0"/>
                </a:rPr>
                <a:t> des </a:t>
              </a:r>
              <a:r>
                <a:rPr lang="en-GB" sz="1400" dirty="0" err="1">
                  <a:latin typeface="Arial" pitchFamily="34" charset="0"/>
                  <a:cs typeface="Arial" pitchFamily="34" charset="0"/>
                </a:rPr>
                <a:t>plaquettes</a:t>
              </a:r>
              <a:r>
                <a:rPr lang="en-GB" sz="1400" dirty="0">
                  <a:latin typeface="Arial" pitchFamily="34" charset="0"/>
                  <a:cs typeface="Arial" pitchFamily="34" charset="0"/>
                </a:rPr>
                <a:t> et des leucocytes, </a:t>
              </a:r>
              <a:r>
                <a:rPr lang="en-GB" sz="1400" dirty="0" err="1">
                  <a:latin typeface="Arial" pitchFamily="34" charset="0"/>
                  <a:cs typeface="Arial" pitchFamily="34" charset="0"/>
                </a:rPr>
                <a:t>apoptose</a:t>
              </a:r>
              <a:r>
                <a:rPr lang="en-GB" sz="1400" dirty="0">
                  <a:latin typeface="Arial" pitchFamily="34" charset="0"/>
                  <a:cs typeface="Arial" pitchFamily="34" charset="0"/>
                </a:rPr>
                <a:t> </a:t>
              </a:r>
              <a:r>
                <a:rPr lang="en-GB" sz="1400" dirty="0" err="1">
                  <a:latin typeface="Arial" pitchFamily="34" charset="0"/>
                  <a:cs typeface="Arial" pitchFamily="34" charset="0"/>
                </a:rPr>
                <a:t>endothéliale</a:t>
              </a:r>
              <a:r>
                <a:rPr lang="en-GB" sz="1400" dirty="0">
                  <a:latin typeface="Arial" pitchFamily="34" charset="0"/>
                  <a:cs typeface="Arial" pitchFamily="34" charset="0"/>
                </a:rPr>
                <a:t>)</a:t>
              </a:r>
            </a:p>
          </p:txBody>
        </p:sp>
        <p:sp>
          <p:nvSpPr>
            <p:cNvPr id="11" name="Rounded Rectangle 10"/>
            <p:cNvSpPr/>
            <p:nvPr/>
          </p:nvSpPr>
          <p:spPr>
            <a:xfrm>
              <a:off x="650664" y="2627418"/>
              <a:ext cx="2935445" cy="630356"/>
            </a:xfrm>
            <a:prstGeom prst="roundRect">
              <a:avLst/>
            </a:prstGeom>
            <a:solidFill>
              <a:srgbClr val="4AB6BB"/>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fr-FR" sz="1600" dirty="0">
                  <a:latin typeface="Arial" pitchFamily="34" charset="0"/>
                  <a:cs typeface="Arial" pitchFamily="34" charset="0"/>
                </a:rPr>
                <a:t>Défaillance viscérale</a:t>
              </a:r>
            </a:p>
          </p:txBody>
        </p:sp>
        <p:sp>
          <p:nvSpPr>
            <p:cNvPr id="12" name="Rounded Rectangle 11"/>
            <p:cNvSpPr/>
            <p:nvPr/>
          </p:nvSpPr>
          <p:spPr>
            <a:xfrm>
              <a:off x="650664" y="3327120"/>
              <a:ext cx="2935445" cy="630356"/>
            </a:xfrm>
            <a:prstGeom prst="roundRect">
              <a:avLst/>
            </a:prstGeom>
            <a:solidFill>
              <a:srgbClr val="4AB6BB"/>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p>
              <a:pPr algn="ctr" eaLnBrk="0" hangingPunct="0">
                <a:spcBef>
                  <a:spcPct val="20000"/>
                </a:spcBef>
                <a:defRPr/>
              </a:pPr>
              <a:r>
                <a:rPr lang="fr-FR" sz="1600" dirty="0">
                  <a:latin typeface="Arial" pitchFamily="34" charset="0"/>
                  <a:cs typeface="Arial" pitchFamily="34" charset="0"/>
                </a:rPr>
                <a:t>Dysfonctionnement endothélial</a:t>
              </a:r>
            </a:p>
            <a:p>
              <a:pPr algn="ctr" eaLnBrk="0" hangingPunct="0">
                <a:spcBef>
                  <a:spcPct val="20000"/>
                </a:spcBef>
                <a:defRPr/>
              </a:pPr>
              <a:r>
                <a:rPr lang="fr-FR" sz="1600" dirty="0">
                  <a:latin typeface="Arial" pitchFamily="34" charset="0"/>
                  <a:cs typeface="Arial" pitchFamily="34" charset="0"/>
                </a:rPr>
                <a:t>(pathologique</a:t>
              </a:r>
              <a:r>
                <a:rPr lang="en-GB" sz="1600" dirty="0">
                  <a:latin typeface="Arial" pitchFamily="34" charset="0"/>
                  <a:cs typeface="Arial" pitchFamily="34" charset="0"/>
                </a:rPr>
                <a:t>)</a:t>
              </a:r>
            </a:p>
          </p:txBody>
        </p:sp>
        <p:sp>
          <p:nvSpPr>
            <p:cNvPr id="13" name="Rounded Rectangle 12"/>
            <p:cNvSpPr/>
            <p:nvPr/>
          </p:nvSpPr>
          <p:spPr>
            <a:xfrm>
              <a:off x="650664" y="4017334"/>
              <a:ext cx="2935445" cy="630356"/>
            </a:xfrm>
            <a:prstGeom prst="roundRect">
              <a:avLst/>
            </a:prstGeom>
            <a:solidFill>
              <a:srgbClr val="4AB6BB"/>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a:latin typeface="Arial" pitchFamily="34" charset="0"/>
                  <a:cs typeface="Arial" pitchFamily="34" charset="0"/>
                </a:rPr>
                <a:t>Activation </a:t>
              </a:r>
              <a:r>
                <a:rPr lang="en-GB" sz="1600" dirty="0" err="1">
                  <a:latin typeface="Arial" pitchFamily="34" charset="0"/>
                  <a:cs typeface="Arial" pitchFamily="34" charset="0"/>
                </a:rPr>
                <a:t>endothéliale</a:t>
              </a:r>
              <a:endParaRPr lang="en-GB" sz="1600" dirty="0">
                <a:latin typeface="Arial" pitchFamily="34" charset="0"/>
                <a:cs typeface="Arial" pitchFamily="34" charset="0"/>
              </a:endParaRPr>
            </a:p>
            <a:p>
              <a:pPr algn="ctr" eaLnBrk="0" hangingPunct="0">
                <a:spcBef>
                  <a:spcPct val="20000"/>
                </a:spcBef>
                <a:defRPr/>
              </a:pPr>
              <a:r>
                <a:rPr lang="en-GB" sz="1600" dirty="0">
                  <a:latin typeface="Arial" pitchFamily="34" charset="0"/>
                  <a:cs typeface="Arial" pitchFamily="34" charset="0"/>
                </a:rPr>
                <a:t>(</a:t>
              </a:r>
              <a:r>
                <a:rPr lang="en-GB" sz="1600" dirty="0" err="1">
                  <a:latin typeface="Arial" pitchFamily="34" charset="0"/>
                  <a:cs typeface="Arial" pitchFamily="34" charset="0"/>
                </a:rPr>
                <a:t>physiologique</a:t>
              </a:r>
              <a:r>
                <a:rPr lang="en-GB" sz="1600" dirty="0">
                  <a:latin typeface="Arial" pitchFamily="34" charset="0"/>
                  <a:cs typeface="Arial" pitchFamily="34" charset="0"/>
                </a:rPr>
                <a:t>)</a:t>
              </a:r>
            </a:p>
          </p:txBody>
        </p:sp>
        <p:sp>
          <p:nvSpPr>
            <p:cNvPr id="14" name="Rounded Rectangle 13"/>
            <p:cNvSpPr/>
            <p:nvPr/>
          </p:nvSpPr>
          <p:spPr>
            <a:xfrm>
              <a:off x="2647951" y="5839537"/>
              <a:ext cx="7048500" cy="325767"/>
            </a:xfrm>
            <a:prstGeom prst="roundRect">
              <a:avLst/>
            </a:prstGeom>
            <a:solidFill>
              <a:srgbClr val="4AB6BB"/>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400" dirty="0" err="1">
                  <a:latin typeface="Arial" pitchFamily="34" charset="0"/>
                  <a:cs typeface="Arial" pitchFamily="34" charset="0"/>
                </a:rPr>
                <a:t>Greffe</a:t>
              </a:r>
              <a:r>
                <a:rPr lang="en-GB" sz="1400" dirty="0">
                  <a:latin typeface="Arial" pitchFamily="34" charset="0"/>
                  <a:cs typeface="Arial" pitchFamily="34" charset="0"/>
                </a:rPr>
                <a:t> de cellules </a:t>
              </a:r>
              <a:r>
                <a:rPr lang="en-GB" sz="1400" dirty="0" err="1">
                  <a:latin typeface="Arial" pitchFamily="34" charset="0"/>
                  <a:cs typeface="Arial" pitchFamily="34" charset="0"/>
                </a:rPr>
                <a:t>souches</a:t>
              </a:r>
              <a:r>
                <a:rPr lang="en-GB" sz="1400" dirty="0">
                  <a:latin typeface="Arial" pitchFamily="34" charset="0"/>
                  <a:cs typeface="Arial" pitchFamily="34" charset="0"/>
                </a:rPr>
                <a:t> </a:t>
              </a:r>
              <a:r>
                <a:rPr lang="en-GB" sz="1400" dirty="0" err="1">
                  <a:latin typeface="Arial" pitchFamily="34" charset="0"/>
                  <a:cs typeface="Arial" pitchFamily="34" charset="0"/>
                </a:rPr>
                <a:t>hématopoïétiques</a:t>
              </a:r>
              <a:endParaRPr lang="en-GB" sz="1400" dirty="0">
                <a:latin typeface="Arial" pitchFamily="34" charset="0"/>
                <a:cs typeface="Arial" pitchFamily="34" charset="0"/>
              </a:endParaRPr>
            </a:p>
          </p:txBody>
        </p:sp>
        <p:sp>
          <p:nvSpPr>
            <p:cNvPr id="19" name="Rounded Rectangle 18"/>
            <p:cNvSpPr/>
            <p:nvPr/>
          </p:nvSpPr>
          <p:spPr>
            <a:xfrm>
              <a:off x="4179056" y="2131019"/>
              <a:ext cx="645318" cy="297839"/>
            </a:xfrm>
            <a:prstGeom prst="roundRec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lIns="0" tIns="72000" rIns="0" bIns="36000" anchor="ctr"/>
            <a:lstStyle/>
            <a:p>
              <a:pPr algn="ctr" eaLnBrk="0" hangingPunct="0">
                <a:lnSpc>
                  <a:spcPts val="800"/>
                </a:lnSpc>
                <a:spcBef>
                  <a:spcPct val="20000"/>
                </a:spcBef>
                <a:defRPr/>
              </a:pPr>
              <a:r>
                <a:rPr lang="en-GB" sz="1200" dirty="0">
                  <a:latin typeface="Arial" pitchFamily="34" charset="0"/>
                  <a:cs typeface="Arial" pitchFamily="34" charset="0"/>
                </a:rPr>
                <a:t>MVO</a:t>
              </a:r>
            </a:p>
          </p:txBody>
        </p:sp>
        <p:sp>
          <p:nvSpPr>
            <p:cNvPr id="20" name="Rounded Rectangle 19"/>
            <p:cNvSpPr/>
            <p:nvPr/>
          </p:nvSpPr>
          <p:spPr>
            <a:xfrm>
              <a:off x="5564792" y="1833180"/>
              <a:ext cx="645318" cy="595678"/>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algn="ctr" eaLnBrk="0" hangingPunct="0"/>
              <a:r>
                <a:rPr lang="en-GB" sz="1400" kern="0" dirty="0">
                  <a:solidFill>
                    <a:prstClr val="white"/>
                  </a:solidFill>
                  <a:latin typeface="Arial" panose="020B0604020202020204" pitchFamily="34" charset="0"/>
                </a:rPr>
                <a:t>DAH</a:t>
              </a:r>
              <a:br>
                <a:rPr lang="en-GB" sz="1400" kern="0" dirty="0">
                  <a:solidFill>
                    <a:prstClr val="white"/>
                  </a:solidFill>
                  <a:latin typeface="Arial" panose="020B0604020202020204" pitchFamily="34" charset="0"/>
                </a:rPr>
              </a:br>
              <a:r>
                <a:rPr lang="en-GB" sz="1400" kern="0" dirty="0">
                  <a:solidFill>
                    <a:prstClr val="white"/>
                  </a:solidFill>
                  <a:latin typeface="Arial" panose="020B0604020202020204" pitchFamily="34" charset="0"/>
                </a:rPr>
                <a:t>ES</a:t>
              </a:r>
            </a:p>
            <a:p>
              <a:pPr algn="ctr" eaLnBrk="0" hangingPunct="0"/>
              <a:r>
                <a:rPr lang="en-GB" sz="1400" kern="0" dirty="0">
                  <a:solidFill>
                    <a:prstClr val="white"/>
                  </a:solidFill>
                  <a:latin typeface="Arial" panose="020B0604020202020204" pitchFamily="34" charset="0"/>
                </a:rPr>
                <a:t>IPS</a:t>
              </a:r>
            </a:p>
          </p:txBody>
        </p:sp>
        <p:sp>
          <p:nvSpPr>
            <p:cNvPr id="21" name="Rounded Rectangle 20"/>
            <p:cNvSpPr/>
            <p:nvPr/>
          </p:nvSpPr>
          <p:spPr>
            <a:xfrm>
              <a:off x="6699336" y="2131019"/>
              <a:ext cx="645318" cy="297839"/>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algn="ctr" eaLnBrk="0" hangingPunct="0"/>
              <a:r>
                <a:rPr lang="en-GB" sz="1400" kern="0" dirty="0">
                  <a:solidFill>
                    <a:prstClr val="white"/>
                  </a:solidFill>
                  <a:latin typeface="Arial" panose="020B0604020202020204" pitchFamily="34" charset="0"/>
                </a:rPr>
                <a:t>TAM</a:t>
              </a:r>
            </a:p>
          </p:txBody>
        </p:sp>
        <p:sp>
          <p:nvSpPr>
            <p:cNvPr id="22" name="Rounded Rectangle 21"/>
            <p:cNvSpPr/>
            <p:nvPr/>
          </p:nvSpPr>
          <p:spPr>
            <a:xfrm>
              <a:off x="7707448" y="2131019"/>
              <a:ext cx="645318" cy="297839"/>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algn="ctr" eaLnBrk="0" hangingPunct="0"/>
              <a:r>
                <a:rPr lang="en-GB" sz="1400" kern="0" dirty="0">
                  <a:solidFill>
                    <a:prstClr val="white"/>
                  </a:solidFill>
                  <a:latin typeface="Arial" panose="020B0604020202020204" pitchFamily="34" charset="0"/>
                </a:rPr>
                <a:t>TAM</a:t>
              </a:r>
            </a:p>
          </p:txBody>
        </p:sp>
        <p:sp>
          <p:nvSpPr>
            <p:cNvPr id="23" name="Rounded Rectangle 22"/>
            <p:cNvSpPr/>
            <p:nvPr/>
          </p:nvSpPr>
          <p:spPr>
            <a:xfrm>
              <a:off x="8797370" y="1833180"/>
              <a:ext cx="645318" cy="595678"/>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algn="ctr" eaLnBrk="0" hangingPunct="0"/>
              <a:r>
                <a:rPr lang="en-GB" sz="1400" kern="0" dirty="0">
                  <a:solidFill>
                    <a:prstClr val="white"/>
                  </a:solidFill>
                  <a:latin typeface="Arial" panose="020B0604020202020204" pitchFamily="34" charset="0"/>
                </a:rPr>
                <a:t>CLS</a:t>
              </a:r>
              <a:br>
                <a:rPr lang="en-GB" sz="1400" kern="0" dirty="0">
                  <a:solidFill>
                    <a:prstClr val="white"/>
                  </a:solidFill>
                  <a:latin typeface="Arial" panose="020B0604020202020204" pitchFamily="34" charset="0"/>
                </a:rPr>
              </a:br>
              <a:r>
                <a:rPr lang="en-GB" sz="1400" kern="0" dirty="0">
                  <a:solidFill>
                    <a:prstClr val="white"/>
                  </a:solidFill>
                  <a:latin typeface="Arial" panose="020B0604020202020204" pitchFamily="34" charset="0"/>
                </a:rPr>
                <a:t>ES</a:t>
              </a:r>
              <a:br>
                <a:rPr lang="en-GB" sz="1400" kern="0" dirty="0">
                  <a:solidFill>
                    <a:prstClr val="white"/>
                  </a:solidFill>
                  <a:latin typeface="Arial" panose="020B0604020202020204" pitchFamily="34" charset="0"/>
                </a:rPr>
              </a:br>
              <a:r>
                <a:rPr lang="en-GB" sz="1400" kern="0" dirty="0">
                  <a:solidFill>
                    <a:prstClr val="white"/>
                  </a:solidFill>
                  <a:latin typeface="Arial" panose="020B0604020202020204" pitchFamily="34" charset="0"/>
                </a:rPr>
                <a:t>TAM</a:t>
              </a:r>
            </a:p>
          </p:txBody>
        </p:sp>
        <p:pic>
          <p:nvPicPr>
            <p:cNvPr id="31" name="Picture 30"/>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89494" y="4801946"/>
              <a:ext cx="7118154" cy="289301"/>
            </a:xfrm>
            <a:prstGeom prst="rect">
              <a:avLst/>
            </a:prstGeom>
          </p:spPr>
        </p:pic>
        <p:sp>
          <p:nvSpPr>
            <p:cNvPr id="32" name="Isosceles Triangle 31"/>
            <p:cNvSpPr/>
            <p:nvPr/>
          </p:nvSpPr>
          <p:spPr>
            <a:xfrm>
              <a:off x="4413831" y="1957379"/>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814145" y="1658455"/>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6936020" y="1954092"/>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7945082" y="1953874"/>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9035004" y="1658455"/>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319640" y="4032569"/>
              <a:ext cx="1092077" cy="771169"/>
              <a:chOff x="4883821" y="4032569"/>
              <a:chExt cx="1092077" cy="771169"/>
            </a:xfrm>
          </p:grpSpPr>
          <p:sp>
            <p:nvSpPr>
              <p:cNvPr id="16" name="Rounded Rectangle 15"/>
              <p:cNvSpPr/>
              <p:nvPr/>
            </p:nvSpPr>
            <p:spPr>
              <a:xfrm>
                <a:off x="4883821" y="4214121"/>
                <a:ext cx="1092077" cy="39711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algn="ctr" eaLnBrk="0" hangingPunct="0">
                  <a:spcBef>
                    <a:spcPct val="20000"/>
                  </a:spcBef>
                </a:pPr>
                <a:r>
                  <a:rPr lang="en-GB" sz="1200" kern="0" dirty="0" err="1">
                    <a:solidFill>
                      <a:schemeClr val="accent1"/>
                    </a:solidFill>
                    <a:latin typeface="Arial" panose="020B0604020202020204" pitchFamily="34" charset="0"/>
                  </a:rPr>
                  <a:t>Réponse</a:t>
                </a:r>
                <a:r>
                  <a:rPr lang="en-GB" sz="1200" kern="0" dirty="0">
                    <a:solidFill>
                      <a:schemeClr val="accent1"/>
                    </a:solidFill>
                    <a:latin typeface="Arial" panose="020B0604020202020204" pitchFamily="34" charset="0"/>
                  </a:rPr>
                  <a:t> </a:t>
                </a:r>
                <a:r>
                  <a:rPr lang="en-GB" sz="1200" kern="0" dirty="0" err="1">
                    <a:solidFill>
                      <a:schemeClr val="accent1"/>
                    </a:solidFill>
                    <a:latin typeface="Arial" panose="020B0604020202020204" pitchFamily="34" charset="0"/>
                  </a:rPr>
                  <a:t>inflammatoire</a:t>
                </a:r>
                <a:endParaRPr lang="en-GB" sz="1200" kern="0" dirty="0">
                  <a:solidFill>
                    <a:schemeClr val="accent1"/>
                  </a:solidFill>
                  <a:latin typeface="Arial" panose="020B0604020202020204" pitchFamily="34" charset="0"/>
                </a:endParaRPr>
              </a:p>
            </p:txBody>
          </p:sp>
          <p:sp>
            <p:nvSpPr>
              <p:cNvPr id="38" name="Isosceles Triangle 37"/>
              <p:cNvSpPr/>
              <p:nvPr/>
            </p:nvSpPr>
            <p:spPr>
              <a:xfrm>
                <a:off x="5344834" y="4032569"/>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5344834" y="4657143"/>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3692465" y="4032569"/>
              <a:ext cx="1092077" cy="771169"/>
              <a:chOff x="3692465" y="4032569"/>
              <a:chExt cx="1092077" cy="771169"/>
            </a:xfrm>
          </p:grpSpPr>
          <p:sp>
            <p:nvSpPr>
              <p:cNvPr id="15" name="Rounded Rectangle 14"/>
              <p:cNvSpPr/>
              <p:nvPr/>
            </p:nvSpPr>
            <p:spPr>
              <a:xfrm>
                <a:off x="3692465" y="4214121"/>
                <a:ext cx="1092077" cy="39711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algn="ctr" eaLnBrk="0" hangingPunct="0">
                  <a:spcBef>
                    <a:spcPct val="20000"/>
                  </a:spcBef>
                </a:pPr>
                <a:r>
                  <a:rPr lang="en-GB" sz="1200" kern="0" dirty="0" err="1">
                    <a:solidFill>
                      <a:schemeClr val="accent1"/>
                    </a:solidFill>
                    <a:latin typeface="Arial" panose="020B0604020202020204" pitchFamily="34" charset="0"/>
                  </a:rPr>
                  <a:t>État</a:t>
                </a:r>
                <a:endParaRPr lang="en-GB" sz="1200" kern="0" dirty="0">
                  <a:solidFill>
                    <a:schemeClr val="accent1"/>
                  </a:solidFill>
                  <a:latin typeface="Arial" panose="020B0604020202020204" pitchFamily="34" charset="0"/>
                </a:endParaRPr>
              </a:p>
              <a:p>
                <a:pPr algn="ctr" eaLnBrk="0" hangingPunct="0">
                  <a:spcBef>
                    <a:spcPct val="20000"/>
                  </a:spcBef>
                </a:pPr>
                <a:r>
                  <a:rPr lang="en-GB" sz="1200" kern="0" dirty="0">
                    <a:solidFill>
                      <a:schemeClr val="accent1"/>
                    </a:solidFill>
                    <a:latin typeface="Arial" panose="020B0604020202020204" pitchFamily="34" charset="0"/>
                  </a:rPr>
                  <a:t>pro-coagulant</a:t>
                </a:r>
              </a:p>
            </p:txBody>
          </p:sp>
          <p:sp>
            <p:nvSpPr>
              <p:cNvPr id="37" name="Isosceles Triangle 36"/>
              <p:cNvSpPr/>
              <p:nvPr/>
            </p:nvSpPr>
            <p:spPr>
              <a:xfrm>
                <a:off x="4153478" y="4032569"/>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4153478" y="4657143"/>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8573991" y="4032569"/>
              <a:ext cx="1092077" cy="771169"/>
              <a:chOff x="8573991" y="4032569"/>
              <a:chExt cx="1092077" cy="771169"/>
            </a:xfrm>
          </p:grpSpPr>
          <p:sp>
            <p:nvSpPr>
              <p:cNvPr id="18" name="Rounded Rectangle 17"/>
              <p:cNvSpPr/>
              <p:nvPr/>
            </p:nvSpPr>
            <p:spPr>
              <a:xfrm>
                <a:off x="8573991" y="4214121"/>
                <a:ext cx="1092077" cy="39711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algn="ctr" eaLnBrk="0" hangingPunct="0">
                  <a:spcBef>
                    <a:spcPct val="20000"/>
                  </a:spcBef>
                </a:pPr>
                <a:r>
                  <a:rPr lang="en-GB" sz="1200" kern="0" dirty="0">
                    <a:solidFill>
                      <a:schemeClr val="accent1"/>
                    </a:solidFill>
                    <a:latin typeface="Arial" panose="020B0604020202020204" pitchFamily="34" charset="0"/>
                  </a:rPr>
                  <a:t>Vasoconstriction</a:t>
                </a:r>
              </a:p>
            </p:txBody>
          </p:sp>
          <p:sp>
            <p:nvSpPr>
              <p:cNvPr id="42" name="Isosceles Triangle 41"/>
              <p:cNvSpPr/>
              <p:nvPr/>
            </p:nvSpPr>
            <p:spPr>
              <a:xfrm>
                <a:off x="9035004" y="4032569"/>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9035004" y="4657143"/>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946815" y="4032351"/>
              <a:ext cx="1092077" cy="771169"/>
              <a:chOff x="7059376" y="4032351"/>
              <a:chExt cx="1092077" cy="771169"/>
            </a:xfrm>
          </p:grpSpPr>
          <p:sp>
            <p:nvSpPr>
              <p:cNvPr id="17" name="Rounded Rectangle 16"/>
              <p:cNvSpPr/>
              <p:nvPr/>
            </p:nvSpPr>
            <p:spPr>
              <a:xfrm>
                <a:off x="7059376" y="4213903"/>
                <a:ext cx="1092077" cy="39711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algn="ctr" eaLnBrk="0" hangingPunct="0">
                  <a:spcBef>
                    <a:spcPct val="20000"/>
                  </a:spcBef>
                </a:pPr>
                <a:r>
                  <a:rPr lang="en-GB" sz="1100" kern="0" dirty="0">
                    <a:solidFill>
                      <a:schemeClr val="accent1"/>
                    </a:solidFill>
                    <a:latin typeface="Arial" panose="020B0604020202020204" pitchFamily="34" charset="0"/>
                  </a:rPr>
                  <a:t>Augmentation de la </a:t>
                </a:r>
                <a:r>
                  <a:rPr lang="en-GB" sz="1100" kern="0" dirty="0" err="1">
                    <a:solidFill>
                      <a:schemeClr val="accent1"/>
                    </a:solidFill>
                    <a:latin typeface="Arial" panose="020B0604020202020204" pitchFamily="34" charset="0"/>
                  </a:rPr>
                  <a:t>perméabilité</a:t>
                </a:r>
                <a:endParaRPr lang="en-GB" sz="1100" kern="0" dirty="0">
                  <a:solidFill>
                    <a:schemeClr val="accent1"/>
                  </a:solidFill>
                  <a:latin typeface="Arial" panose="020B0604020202020204" pitchFamily="34" charset="0"/>
                </a:endParaRPr>
              </a:p>
            </p:txBody>
          </p:sp>
          <p:sp>
            <p:nvSpPr>
              <p:cNvPr id="41" name="Isosceles Triangle 40"/>
              <p:cNvSpPr/>
              <p:nvPr/>
            </p:nvSpPr>
            <p:spPr>
              <a:xfrm>
                <a:off x="7520389" y="4032351"/>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7520389" y="4656925"/>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Isosceles Triangle 44"/>
            <p:cNvSpPr/>
            <p:nvPr/>
          </p:nvSpPr>
          <p:spPr>
            <a:xfrm>
              <a:off x="6083038" y="5640768"/>
              <a:ext cx="170050" cy="146595"/>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en-US"/>
            </a:p>
          </p:txBody>
        </p:sp>
        <p:cxnSp>
          <p:nvCxnSpPr>
            <p:cNvPr id="46" name="Straight Arrow Connector 45"/>
            <p:cNvCxnSpPr/>
            <p:nvPr/>
          </p:nvCxnSpPr>
          <p:spPr>
            <a:xfrm rot="10800000">
              <a:off x="6756911" y="5094350"/>
              <a:ext cx="0" cy="235133"/>
            </a:xfrm>
            <a:prstGeom prst="straightConnector1">
              <a:avLst/>
            </a:prstGeom>
            <a:ln>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7949156" y="5094132"/>
              <a:ext cx="0" cy="235133"/>
            </a:xfrm>
            <a:prstGeom prst="straightConnector1">
              <a:avLst/>
            </a:prstGeom>
            <a:ln>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5576809" y="5094350"/>
              <a:ext cx="0" cy="235133"/>
            </a:xfrm>
            <a:prstGeom prst="straightConnector1">
              <a:avLst/>
            </a:prstGeom>
            <a:ln>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a:off x="4390641" y="5094350"/>
              <a:ext cx="0" cy="235133"/>
            </a:xfrm>
            <a:prstGeom prst="straightConnector1">
              <a:avLst/>
            </a:prstGeom>
            <a:ln>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3206806" y="5094350"/>
              <a:ext cx="0" cy="235133"/>
            </a:xfrm>
            <a:prstGeom prst="straightConnector1">
              <a:avLst/>
            </a:prstGeom>
            <a:ln>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a:off x="9134318" y="5094350"/>
              <a:ext cx="0" cy="235133"/>
            </a:xfrm>
            <a:prstGeom prst="straightConnector1">
              <a:avLst/>
            </a:prstGeom>
            <a:ln>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389494" y="5334127"/>
              <a:ext cx="1370103" cy="267173"/>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algn="ctr" eaLnBrk="0" hangingPunct="0">
                <a:spcBef>
                  <a:spcPct val="20000"/>
                </a:spcBef>
              </a:pPr>
              <a:r>
                <a:rPr lang="en-GB" sz="1400" kern="0" dirty="0" err="1">
                  <a:solidFill>
                    <a:schemeClr val="accent1"/>
                  </a:solidFill>
                  <a:latin typeface="Arial" panose="020B0604020202020204" pitchFamily="34" charset="0"/>
                </a:rPr>
                <a:t>Conditionnement</a:t>
              </a:r>
              <a:endParaRPr lang="en-GB" sz="1400" kern="0" dirty="0">
                <a:solidFill>
                  <a:schemeClr val="accent1"/>
                </a:solidFill>
                <a:latin typeface="Arial" panose="020B0604020202020204" pitchFamily="34" charset="0"/>
              </a:endParaRPr>
            </a:p>
          </p:txBody>
        </p:sp>
        <p:sp>
          <p:nvSpPr>
            <p:cNvPr id="25" name="Rounded Rectangle 24"/>
            <p:cNvSpPr/>
            <p:nvPr/>
          </p:nvSpPr>
          <p:spPr>
            <a:xfrm>
              <a:off x="3829676" y="5334128"/>
              <a:ext cx="1116000" cy="254894"/>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algn="ctr" eaLnBrk="0" hangingPunct="0">
                <a:spcBef>
                  <a:spcPct val="20000"/>
                </a:spcBef>
              </a:pPr>
              <a:r>
                <a:rPr lang="en-GB" sz="1400" kern="0" dirty="0">
                  <a:solidFill>
                    <a:schemeClr val="accent1"/>
                  </a:solidFill>
                  <a:latin typeface="Arial" panose="020B0604020202020204" pitchFamily="34" charset="0"/>
                </a:rPr>
                <a:t>GCSF</a:t>
              </a:r>
            </a:p>
          </p:txBody>
        </p:sp>
        <p:sp>
          <p:nvSpPr>
            <p:cNvPr id="26" name="Rounded Rectangle 25"/>
            <p:cNvSpPr/>
            <p:nvPr/>
          </p:nvSpPr>
          <p:spPr>
            <a:xfrm>
              <a:off x="5015755" y="5334128"/>
              <a:ext cx="1116000" cy="254894"/>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algn="ctr" eaLnBrk="0" hangingPunct="0">
                <a:spcBef>
                  <a:spcPct val="20000"/>
                </a:spcBef>
              </a:pPr>
              <a:r>
                <a:rPr lang="en-GB" sz="1400" kern="0" dirty="0">
                  <a:solidFill>
                    <a:schemeClr val="accent1"/>
                  </a:solidFill>
                  <a:latin typeface="Arial" panose="020B0604020202020204" pitchFamily="34" charset="0"/>
                </a:rPr>
                <a:t>CNI</a:t>
              </a:r>
            </a:p>
          </p:txBody>
        </p:sp>
        <p:sp>
          <p:nvSpPr>
            <p:cNvPr id="27" name="Rounded Rectangle 26"/>
            <p:cNvSpPr/>
            <p:nvPr/>
          </p:nvSpPr>
          <p:spPr>
            <a:xfrm>
              <a:off x="6201834" y="5334128"/>
              <a:ext cx="1116000" cy="254894"/>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algn="ctr" eaLnBrk="0" hangingPunct="0">
                <a:spcBef>
                  <a:spcPct val="20000"/>
                </a:spcBef>
              </a:pPr>
              <a:r>
                <a:rPr lang="en-GB" sz="1400" kern="0" dirty="0">
                  <a:solidFill>
                    <a:schemeClr val="accent1"/>
                  </a:solidFill>
                  <a:latin typeface="Arial" panose="020B0604020202020204" pitchFamily="34" charset="0"/>
                </a:rPr>
                <a:t>LPS/infections</a:t>
              </a:r>
            </a:p>
          </p:txBody>
        </p:sp>
        <p:sp>
          <p:nvSpPr>
            <p:cNvPr id="28" name="Rounded Rectangle 27"/>
            <p:cNvSpPr/>
            <p:nvPr/>
          </p:nvSpPr>
          <p:spPr>
            <a:xfrm>
              <a:off x="7387913" y="5334128"/>
              <a:ext cx="1116000" cy="254894"/>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algn="ctr" eaLnBrk="0" hangingPunct="0">
                <a:spcBef>
                  <a:spcPct val="20000"/>
                </a:spcBef>
              </a:pPr>
              <a:r>
                <a:rPr lang="en-GB" sz="1400" kern="0" dirty="0">
                  <a:solidFill>
                    <a:schemeClr val="accent1"/>
                  </a:solidFill>
                  <a:latin typeface="Arial" panose="020B0604020202020204" pitchFamily="34" charset="0"/>
                </a:rPr>
                <a:t>Prise de </a:t>
              </a:r>
              <a:r>
                <a:rPr lang="en-GB" sz="1400" kern="0" dirty="0" err="1">
                  <a:solidFill>
                    <a:schemeClr val="accent1"/>
                  </a:solidFill>
                  <a:latin typeface="Arial" panose="020B0604020202020204" pitchFamily="34" charset="0"/>
                </a:rPr>
                <a:t>greffe</a:t>
              </a:r>
              <a:endParaRPr lang="en-GB" sz="1400" kern="0" dirty="0">
                <a:solidFill>
                  <a:schemeClr val="accent1"/>
                </a:solidFill>
                <a:latin typeface="Arial" panose="020B0604020202020204" pitchFamily="34" charset="0"/>
              </a:endParaRPr>
            </a:p>
          </p:txBody>
        </p:sp>
        <p:sp>
          <p:nvSpPr>
            <p:cNvPr id="29" name="Rounded Rectangle 28"/>
            <p:cNvSpPr/>
            <p:nvPr/>
          </p:nvSpPr>
          <p:spPr>
            <a:xfrm>
              <a:off x="8573991" y="5334128"/>
              <a:ext cx="1116000" cy="254894"/>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algn="ctr" eaLnBrk="0" hangingPunct="0">
                <a:spcBef>
                  <a:spcPct val="20000"/>
                </a:spcBef>
              </a:pPr>
              <a:r>
                <a:rPr lang="en-GB" sz="1400" kern="0" dirty="0" err="1">
                  <a:solidFill>
                    <a:schemeClr val="accent1"/>
                  </a:solidFill>
                  <a:latin typeface="Arial" panose="020B0604020202020204" pitchFamily="34" charset="0"/>
                </a:rPr>
                <a:t>Alloréactivité</a:t>
              </a:r>
              <a:endParaRPr lang="en-GB" sz="1400" kern="0" dirty="0">
                <a:solidFill>
                  <a:schemeClr val="accent1"/>
                </a:solidFill>
                <a:latin typeface="Arial" panose="020B0604020202020204" pitchFamily="34" charset="0"/>
              </a:endParaRPr>
            </a:p>
          </p:txBody>
        </p:sp>
      </p:grpSp>
    </p:spTree>
    <p:extLst>
      <p:ext uri="{BB962C8B-B14F-4D97-AF65-F5344CB8AC3E}">
        <p14:creationId xmlns:p14="http://schemas.microsoft.com/office/powerpoint/2010/main" val="327921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268760"/>
            <a:ext cx="8615159" cy="4857403"/>
          </a:xfrm>
        </p:spPr>
        <p:txBody>
          <a:bodyPr>
            <a:normAutofit fontScale="92500" lnSpcReduction="20000"/>
          </a:bodyPr>
          <a:lstStyle/>
          <a:p>
            <a:endParaRPr lang="fr-FR" dirty="0"/>
          </a:p>
          <a:p>
            <a:endParaRPr lang="fr-FR" dirty="0"/>
          </a:p>
          <a:p>
            <a:r>
              <a:rPr lang="fr-FR" dirty="0"/>
              <a:t>  </a:t>
            </a:r>
          </a:p>
          <a:p>
            <a:endParaRPr lang="fr-FR" dirty="0"/>
          </a:p>
          <a:p>
            <a:r>
              <a:rPr lang="fr-FR" dirty="0"/>
              <a:t>Une MVO classique survient au cours des 21 premiers jours suivant </a:t>
            </a:r>
            <a:br>
              <a:rPr lang="fr-FR" dirty="0"/>
            </a:br>
            <a:r>
              <a:rPr lang="fr-FR" dirty="0"/>
              <a:t>la GCSH</a:t>
            </a:r>
          </a:p>
          <a:p>
            <a:r>
              <a:rPr lang="fr-FR" dirty="0"/>
              <a:t>Les protocoles de conditionnement administrés avant une GCSH entraînent la production de métabolites toxiques par les </a:t>
            </a:r>
            <a:br>
              <a:rPr lang="fr-FR" dirty="0"/>
            </a:br>
            <a:r>
              <a:rPr lang="fr-FR" dirty="0"/>
              <a:t>hépatocytes du foie</a:t>
            </a:r>
          </a:p>
          <a:p>
            <a:r>
              <a:rPr lang="fr-FR" dirty="0"/>
              <a:t>Ces métabolites déclenchent l’activation, la lésion et l’inflammation des cellules endothéliales qui tapissent les sinusoïdes – de petits vaisseaux sanguins ressemblant à des capillaires qui se trouvent dans </a:t>
            </a:r>
            <a:br>
              <a:rPr lang="fr-FR" dirty="0"/>
            </a:br>
            <a:r>
              <a:rPr lang="fr-FR" dirty="0"/>
              <a:t>le foie</a:t>
            </a:r>
          </a:p>
          <a:p>
            <a:r>
              <a:rPr lang="fr-FR" dirty="0"/>
              <a:t>Cela finit par entraîner une MVO, qui est caractérisée par une rétention d’eau et une ascite, une jaunisse, une prise de poids et une </a:t>
            </a:r>
            <a:br>
              <a:rPr lang="fr-FR" dirty="0"/>
            </a:br>
            <a:r>
              <a:rPr lang="fr-FR" dirty="0"/>
              <a:t>hépatomégalie douloureuse</a:t>
            </a:r>
          </a:p>
          <a:p>
            <a:r>
              <a:rPr lang="fr-FR" dirty="0"/>
              <a:t>Dans les cas sévères, la MVO est associée à une défaillance multi-organique et à un taux de mortalité &gt;80%</a:t>
            </a:r>
          </a:p>
        </p:txBody>
      </p:sp>
      <p:sp>
        <p:nvSpPr>
          <p:cNvPr id="2" name="Title 1"/>
          <p:cNvSpPr>
            <a:spLocks noGrp="1"/>
          </p:cNvSpPr>
          <p:nvPr>
            <p:ph type="title"/>
          </p:nvPr>
        </p:nvSpPr>
        <p:spPr/>
        <p:txBody>
          <a:bodyPr/>
          <a:lstStyle/>
          <a:p>
            <a:r>
              <a:rPr lang="fr-FR" dirty="0"/>
              <a:t>Lésions endothéliales vasculaires dans le foie : </a:t>
            </a:r>
            <a:br>
              <a:rPr lang="fr-FR" dirty="0"/>
            </a:br>
            <a:r>
              <a:rPr lang="fr-FR" dirty="0"/>
              <a:t>maladie veino-occlusive (MVO)</a:t>
            </a:r>
          </a:p>
        </p:txBody>
      </p:sp>
      <p:sp>
        <p:nvSpPr>
          <p:cNvPr id="16" name="Text Placeholder 15"/>
          <p:cNvSpPr>
            <a:spLocks noGrp="1"/>
          </p:cNvSpPr>
          <p:nvPr>
            <p:ph type="body" sz="quarter" idx="10"/>
          </p:nvPr>
        </p:nvSpPr>
        <p:spPr/>
        <p:txBody>
          <a:bodyPr>
            <a:noAutofit/>
          </a:bodyPr>
          <a:lstStyle/>
          <a:p>
            <a:r>
              <a:rPr lang="fr-FR"/>
              <a:t>Dalle JH, Giralt SA. </a:t>
            </a:r>
            <a:r>
              <a:rPr lang="fr-FR" i="1" dirty="0"/>
              <a:t>Biol Blood Marrow Transplant </a:t>
            </a:r>
            <a:r>
              <a:rPr lang="fr-FR"/>
              <a:t>2016;22:400–9; </a:t>
            </a:r>
            <a:br/>
            <a:r>
              <a:rPr lang="fr-FR"/>
              <a:t>Richardson PG et al. </a:t>
            </a:r>
            <a:r>
              <a:rPr lang="fr-FR" i="1" dirty="0"/>
              <a:t>Expert Opin Drug Saf</a:t>
            </a:r>
            <a:r>
              <a:rPr lang="fr-FR"/>
              <a:t> 2013;12:123–36; </a:t>
            </a:r>
            <a:br/>
            <a:r>
              <a:rPr lang="fr-FR"/>
              <a:t>Mohty M et al. </a:t>
            </a:r>
            <a:r>
              <a:rPr lang="fr-FR" i="1" dirty="0"/>
              <a:t>Bone Marrow Transplant </a:t>
            </a:r>
            <a:r>
              <a:rPr lang="fr-FR"/>
              <a:t>2016;51:906–12</a:t>
            </a:r>
          </a:p>
        </p:txBody>
      </p:sp>
      <p:sp>
        <p:nvSpPr>
          <p:cNvPr id="4" name="Text Placeholder 3"/>
          <p:cNvSpPr>
            <a:spLocks noGrp="1"/>
          </p:cNvSpPr>
          <p:nvPr>
            <p:ph type="body" sz="quarter" idx="11"/>
          </p:nvPr>
        </p:nvSpPr>
        <p:spPr/>
        <p:txBody>
          <a:bodyPr/>
          <a:lstStyle/>
          <a:p>
            <a:r>
              <a:rPr lang="en-GB" dirty="0"/>
              <a:t>GCSH, </a:t>
            </a:r>
            <a:r>
              <a:rPr lang="en-GB" dirty="0" err="1"/>
              <a:t>greffe</a:t>
            </a:r>
            <a:r>
              <a:rPr lang="en-GB" dirty="0"/>
              <a:t> de cellules </a:t>
            </a:r>
            <a:r>
              <a:rPr lang="en-GB" dirty="0" err="1"/>
              <a:t>souches</a:t>
            </a:r>
            <a:r>
              <a:rPr lang="en-GB" dirty="0"/>
              <a:t> </a:t>
            </a:r>
            <a:r>
              <a:rPr lang="en-GB" dirty="0" err="1"/>
              <a:t>hématopoïétiques</a:t>
            </a:r>
            <a:endParaRPr lang="fr-FR" dirty="0"/>
          </a:p>
        </p:txBody>
      </p:sp>
      <p:pic>
        <p:nvPicPr>
          <p:cNvPr id="1027" name="Picture 3" descr="T:\FROM STUDIO\SylviaY\istock images\iStock_000001927127Mediu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125597" y="2459317"/>
            <a:ext cx="2801720" cy="3027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056501" y="5609961"/>
            <a:ext cx="3045893" cy="830997"/>
          </a:xfrm>
          <a:prstGeom prst="rect">
            <a:avLst/>
          </a:prstGeom>
          <a:noFill/>
        </p:spPr>
        <p:txBody>
          <a:bodyPr wrap="square" rtlCol="0">
            <a:spAutoFit/>
          </a:bodyPr>
          <a:lstStyle/>
          <a:p>
            <a:pPr algn="ctr"/>
            <a:r>
              <a:rPr lang="fr-FR" sz="1200" dirty="0">
                <a:solidFill>
                  <a:srgbClr val="000000"/>
                </a:solidFill>
              </a:rPr>
              <a:t>Coupe histologique du foie observée au microscope. Les vaisseaux sanguins sont montrés en rouge, les noyaux cellulaires en bleu, le cytoplasme en rose</a:t>
            </a:r>
          </a:p>
        </p:txBody>
      </p:sp>
      <p:sp>
        <p:nvSpPr>
          <p:cNvPr id="9" name="Content Placeholder 2"/>
          <p:cNvSpPr txBox="1">
            <a:spLocks/>
          </p:cNvSpPr>
          <p:nvPr/>
        </p:nvSpPr>
        <p:spPr>
          <a:xfrm>
            <a:off x="179511" y="1390330"/>
            <a:ext cx="11725151" cy="856692"/>
          </a:xfrm>
          <a:prstGeom prst="round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fr-FR" sz="2000" dirty="0">
                <a:solidFill>
                  <a:srgbClr val="000000"/>
                </a:solidFill>
              </a:rPr>
              <a:t>La MVO, également appelée syndrome d’obstruction sinusoïdale, est une complication potentiellement mortelle de la GCSH </a:t>
            </a:r>
            <a:r>
              <a:rPr lang="fr-FR" sz="2000" dirty="0">
                <a:solidFill>
                  <a:schemeClr val="tx1"/>
                </a:solidFill>
              </a:rPr>
              <a:t>cela se produit chez 10</a:t>
            </a:r>
            <a:r>
              <a:rPr lang="fr-FR" sz="2000" dirty="0">
                <a:solidFill>
                  <a:schemeClr val="tx1"/>
                </a:solidFill>
                <a:latin typeface="Calibri" panose="020F0502020204030204" pitchFamily="34" charset="0"/>
              </a:rPr>
              <a:t>─</a:t>
            </a:r>
            <a:r>
              <a:rPr lang="fr-FR" sz="2000" dirty="0">
                <a:solidFill>
                  <a:schemeClr val="tx1"/>
                </a:solidFill>
              </a:rPr>
              <a:t>15 % des patients GCSH adultes</a:t>
            </a:r>
            <a:endParaRPr lang="fr-FR" sz="2000" dirty="0">
              <a:solidFill>
                <a:srgbClr val="000000"/>
              </a:solidFill>
            </a:endParaRPr>
          </a:p>
        </p:txBody>
      </p:sp>
      <p:grpSp>
        <p:nvGrpSpPr>
          <p:cNvPr id="11" name="Group 10"/>
          <p:cNvGrpSpPr/>
          <p:nvPr/>
        </p:nvGrpSpPr>
        <p:grpSpPr>
          <a:xfrm>
            <a:off x="6816080" y="3301043"/>
            <a:ext cx="2821340" cy="369332"/>
            <a:chOff x="1508759" y="4551330"/>
            <a:chExt cx="1825447" cy="369332"/>
          </a:xfrm>
        </p:grpSpPr>
        <p:sp>
          <p:nvSpPr>
            <p:cNvPr id="12" name="TextBox 11">
              <a:hlinkClick r:id="rId5" action="ppaction://hlinkpres?slideindex=4&amp;slidetitle=Module 1:  Greffe de cellules  souches hématopoïétiques"/>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fr-FR" dirty="0">
                  <a:solidFill>
                    <a:srgbClr val="000000"/>
                  </a:solidFill>
                </a:rPr>
                <a:t>Lien vers le module 1</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5109" y="4610266"/>
              <a:ext cx="251460" cy="251460"/>
            </a:xfrm>
            <a:prstGeom prst="rect">
              <a:avLst/>
            </a:prstGeom>
            <a:noFill/>
          </p:spPr>
        </p:pic>
      </p:grpSp>
      <p:pic>
        <p:nvPicPr>
          <p:cNvPr id="14" name="Picture 13">
            <a:hlinkClick r:id="" action="ppaction://customshow?id=0&amp;return=true"/>
          </p:cNvPr>
          <p:cNvPicPr>
            <a:picLocks noChangeAspect="1"/>
          </p:cNvPicPr>
          <p:nvPr/>
        </p:nvPicPr>
        <p:blipFill>
          <a:blip r:embed="rId7">
            <a:clrChange>
              <a:clrFrom>
                <a:srgbClr val="FFFFFF"/>
              </a:clrFrom>
              <a:clrTo>
                <a:srgbClr val="FFFFFF">
                  <a:alpha val="0"/>
                </a:srgbClr>
              </a:clrTo>
            </a:clrChange>
            <a:duotone>
              <a:srgbClr val="00979E">
                <a:shade val="45000"/>
                <a:satMod val="135000"/>
              </a:srgbClr>
              <a:prstClr val="white"/>
            </a:duotone>
          </a:blip>
          <a:stretch>
            <a:fillRect/>
          </a:stretch>
        </p:blipFill>
        <p:spPr>
          <a:xfrm>
            <a:off x="5781617" y="660071"/>
            <a:ext cx="324000" cy="324000"/>
          </a:xfrm>
          <a:prstGeom prst="rect">
            <a:avLst/>
          </a:prstGeom>
        </p:spPr>
      </p:pic>
    </p:spTree>
    <p:custDataLst>
      <p:tags r:id="rId1"/>
    </p:custDataLst>
    <p:extLst>
      <p:ext uri="{BB962C8B-B14F-4D97-AF65-F5344CB8AC3E}">
        <p14:creationId xmlns:p14="http://schemas.microsoft.com/office/powerpoint/2010/main" val="130706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a:off x="5873541" y="2928977"/>
            <a:ext cx="0" cy="288000"/>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grpSp>
        <p:nvGrpSpPr>
          <p:cNvPr id="40" name="Group 39"/>
          <p:cNvGrpSpPr/>
          <p:nvPr/>
        </p:nvGrpSpPr>
        <p:grpSpPr>
          <a:xfrm flipV="1">
            <a:off x="3098133" y="3923965"/>
            <a:ext cx="5541050" cy="329764"/>
            <a:chOff x="1392087" y="3444237"/>
            <a:chExt cx="5541050" cy="329764"/>
          </a:xfrm>
          <a:effectLst/>
        </p:grpSpPr>
        <p:cxnSp>
          <p:nvCxnSpPr>
            <p:cNvPr id="41" name="Straight Connector 40"/>
            <p:cNvCxnSpPr/>
            <p:nvPr/>
          </p:nvCxnSpPr>
          <p:spPr>
            <a:xfrm>
              <a:off x="1392087" y="3462883"/>
              <a:ext cx="5541050" cy="0"/>
            </a:xfrm>
            <a:prstGeom prst="line">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a:off x="1392087" y="3449816"/>
              <a:ext cx="0" cy="318903"/>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a:off x="3260750" y="3444237"/>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a:off x="5085823" y="3451866"/>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a:off x="6933137" y="3451866"/>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grpSp>
      <p:sp>
        <p:nvSpPr>
          <p:cNvPr id="2" name="Title 1"/>
          <p:cNvSpPr>
            <a:spLocks noGrp="1"/>
          </p:cNvSpPr>
          <p:nvPr>
            <p:ph type="title"/>
          </p:nvPr>
        </p:nvSpPr>
        <p:spPr/>
        <p:txBody>
          <a:bodyPr/>
          <a:lstStyle/>
          <a:p>
            <a:r>
              <a:rPr lang="en-GB"/>
              <a:t>Pathophysiologie de la MVO </a:t>
            </a:r>
            <a:r>
              <a:rPr lang="fr-FR"/>
              <a:t>est multifactorielle et complexe</a:t>
            </a:r>
            <a:endParaRPr lang="fr-FR" dirty="0"/>
          </a:p>
        </p:txBody>
      </p:sp>
      <p:sp>
        <p:nvSpPr>
          <p:cNvPr id="4" name="Text Placeholder 3"/>
          <p:cNvSpPr>
            <a:spLocks noGrp="1"/>
          </p:cNvSpPr>
          <p:nvPr>
            <p:ph type="body" sz="quarter" idx="10"/>
          </p:nvPr>
        </p:nvSpPr>
        <p:spPr/>
        <p:txBody>
          <a:bodyPr/>
          <a:lstStyle/>
          <a:p>
            <a:r>
              <a:rPr lang="fr-FR" dirty="0"/>
              <a:t>Richardson PG et al. </a:t>
            </a:r>
            <a:r>
              <a:rPr lang="fr-FR" i="1" dirty="0"/>
              <a:t>Expert </a:t>
            </a:r>
            <a:r>
              <a:rPr lang="fr-FR" i="1" dirty="0" err="1"/>
              <a:t>Opin</a:t>
            </a:r>
            <a:r>
              <a:rPr lang="fr-FR" i="1" dirty="0"/>
              <a:t> Drug </a:t>
            </a:r>
            <a:r>
              <a:rPr lang="fr-FR" i="1" dirty="0" err="1"/>
              <a:t>Saf</a:t>
            </a:r>
            <a:r>
              <a:rPr lang="fr-FR" i="1" dirty="0"/>
              <a:t> </a:t>
            </a:r>
            <a:r>
              <a:rPr lang="fr-FR" dirty="0"/>
              <a:t>2013;12:123–36; </a:t>
            </a:r>
            <a:br>
              <a:rPr lang="fr-FR" dirty="0"/>
            </a:br>
            <a:r>
              <a:rPr lang="fr-FR" dirty="0" err="1"/>
              <a:t>Coppell</a:t>
            </a:r>
            <a:r>
              <a:rPr lang="fr-FR" dirty="0"/>
              <a:t> JA et al. </a:t>
            </a:r>
            <a:r>
              <a:rPr lang="fr-FR" i="1" dirty="0"/>
              <a:t>Blood </a:t>
            </a:r>
            <a:r>
              <a:rPr lang="fr-FR" i="1" dirty="0" err="1"/>
              <a:t>Rev</a:t>
            </a:r>
            <a:r>
              <a:rPr lang="fr-FR" i="1" dirty="0"/>
              <a:t> </a:t>
            </a:r>
            <a:r>
              <a:rPr lang="fr-FR" dirty="0"/>
              <a:t>2003;17:63–70; Carreras E et al. </a:t>
            </a:r>
            <a:r>
              <a:rPr lang="fr-FR" i="1" dirty="0" err="1"/>
              <a:t>Bone</a:t>
            </a:r>
            <a:r>
              <a:rPr lang="fr-FR" i="1" dirty="0"/>
              <a:t> </a:t>
            </a:r>
            <a:r>
              <a:rPr lang="fr-FR" i="1" dirty="0" err="1"/>
              <a:t>Marrow</a:t>
            </a:r>
            <a:r>
              <a:rPr lang="fr-FR" i="1" dirty="0"/>
              <a:t> Transplant </a:t>
            </a:r>
            <a:r>
              <a:rPr lang="fr-FR" dirty="0"/>
              <a:t>2011;46:1495–502</a:t>
            </a:r>
          </a:p>
        </p:txBody>
      </p:sp>
      <p:sp>
        <p:nvSpPr>
          <p:cNvPr id="14" name="Text Placeholder 13"/>
          <p:cNvSpPr>
            <a:spLocks noGrp="1"/>
          </p:cNvSpPr>
          <p:nvPr>
            <p:ph type="body" sz="quarter" idx="11"/>
          </p:nvPr>
        </p:nvSpPr>
        <p:spPr/>
        <p:txBody>
          <a:bodyPr/>
          <a:lstStyle/>
          <a:p>
            <a:r>
              <a:rPr lang="en-GB"/>
              <a:t>MVO, maladie veino-occlusive</a:t>
            </a:r>
            <a:endParaRPr lang="fr-FR" dirty="0"/>
          </a:p>
        </p:txBody>
      </p:sp>
      <p:sp>
        <p:nvSpPr>
          <p:cNvPr id="5" name="Rounded Rectangle 4"/>
          <p:cNvSpPr/>
          <p:nvPr/>
        </p:nvSpPr>
        <p:spPr>
          <a:xfrm>
            <a:off x="4275868" y="2472665"/>
            <a:ext cx="3207356" cy="532800"/>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err="1">
                <a:latin typeface="Arial" pitchFamily="34" charset="0"/>
                <a:cs typeface="Arial" pitchFamily="34" charset="0"/>
              </a:rPr>
              <a:t>Déclenchement</a:t>
            </a:r>
            <a:r>
              <a:rPr lang="en-GB" sz="1600" dirty="0">
                <a:latin typeface="Arial" pitchFamily="34" charset="0"/>
                <a:cs typeface="Arial" pitchFamily="34" charset="0"/>
              </a:rPr>
              <a:t> de </a:t>
            </a:r>
            <a:br>
              <a:rPr lang="en-GB" sz="1600" dirty="0">
                <a:latin typeface="Arial" pitchFamily="34" charset="0"/>
                <a:cs typeface="Arial" pitchFamily="34" charset="0"/>
              </a:rPr>
            </a:br>
            <a:r>
              <a:rPr lang="en-GB" sz="1600" dirty="0" err="1">
                <a:latin typeface="Arial" pitchFamily="34" charset="0"/>
                <a:cs typeface="Arial" pitchFamily="34" charset="0"/>
              </a:rPr>
              <a:t>nombreuses</a:t>
            </a:r>
            <a:r>
              <a:rPr lang="en-GB" sz="1600" dirty="0">
                <a:latin typeface="Arial" pitchFamily="34" charset="0"/>
                <a:cs typeface="Arial" pitchFamily="34" charset="0"/>
              </a:rPr>
              <a:t> </a:t>
            </a:r>
            <a:r>
              <a:rPr lang="en-GB" sz="1600" dirty="0" err="1">
                <a:latin typeface="Arial" pitchFamily="34" charset="0"/>
                <a:cs typeface="Arial" pitchFamily="34" charset="0"/>
              </a:rPr>
              <a:t>voies</a:t>
            </a:r>
            <a:endParaRPr lang="en-GB" sz="1600" dirty="0">
              <a:latin typeface="Arial" pitchFamily="34" charset="0"/>
              <a:cs typeface="Arial" pitchFamily="34" charset="0"/>
            </a:endParaRPr>
          </a:p>
        </p:txBody>
      </p:sp>
      <p:sp>
        <p:nvSpPr>
          <p:cNvPr id="15" name="Down Arrow 14"/>
          <p:cNvSpPr/>
          <p:nvPr/>
        </p:nvSpPr>
        <p:spPr>
          <a:xfrm>
            <a:off x="5738020" y="2016886"/>
            <a:ext cx="283056" cy="431800"/>
          </a:xfrm>
          <a:prstGeom prst="downArrow">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anchor="ctr"/>
          <a:lstStyle/>
          <a:p>
            <a:pPr algn="ctr" eaLnBrk="0" hangingPunct="0">
              <a:spcBef>
                <a:spcPct val="20000"/>
              </a:spcBef>
              <a:buFont typeface="Arial" charset="0"/>
              <a:buNone/>
              <a:defRPr/>
            </a:pPr>
            <a:endParaRPr lang="en-GB" sz="1600">
              <a:solidFill>
                <a:prstClr val="white"/>
              </a:solidFill>
              <a:ea typeface="ＭＳ Ｐゴシック"/>
              <a:cs typeface="Arial" pitchFamily="34" charset="0"/>
            </a:endParaRPr>
          </a:p>
        </p:txBody>
      </p:sp>
      <p:sp>
        <p:nvSpPr>
          <p:cNvPr id="24" name="Rounded Rectangle 23"/>
          <p:cNvSpPr/>
          <p:nvPr/>
        </p:nvSpPr>
        <p:spPr>
          <a:xfrm>
            <a:off x="5103868" y="5540506"/>
            <a:ext cx="1537816" cy="532800"/>
          </a:xfrm>
          <a:prstGeom prst="roundRect">
            <a:avLst/>
          </a:prstGeom>
          <a:solidFill>
            <a:schemeClr val="accent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0" hangingPunct="0">
              <a:spcBef>
                <a:spcPct val="20000"/>
              </a:spcBef>
              <a:buFont typeface="Arial" charset="0"/>
              <a:buNone/>
              <a:defRPr/>
            </a:pPr>
            <a:r>
              <a:rPr lang="fr-FR" sz="1600" b="1" dirty="0">
                <a:solidFill>
                  <a:prstClr val="white"/>
                </a:solidFill>
              </a:rPr>
              <a:t>MVO</a:t>
            </a:r>
          </a:p>
        </p:txBody>
      </p:sp>
      <p:sp>
        <p:nvSpPr>
          <p:cNvPr id="28" name="Down Arrow 27"/>
          <p:cNvSpPr/>
          <p:nvPr/>
        </p:nvSpPr>
        <p:spPr>
          <a:xfrm>
            <a:off x="5731249" y="5085866"/>
            <a:ext cx="283056" cy="431800"/>
          </a:xfrm>
          <a:prstGeom prst="downArrow">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anchor="ctr"/>
          <a:lstStyle/>
          <a:p>
            <a:pPr algn="ctr" eaLnBrk="0" hangingPunct="0">
              <a:spcBef>
                <a:spcPct val="20000"/>
              </a:spcBef>
              <a:buFont typeface="Arial" charset="0"/>
              <a:buNone/>
              <a:defRPr/>
            </a:pPr>
            <a:endParaRPr lang="en-GB" sz="1600">
              <a:solidFill>
                <a:prstClr val="white"/>
              </a:solidFill>
              <a:ea typeface="ＭＳ Ｐゴシック"/>
              <a:cs typeface="Arial" pitchFamily="34" charset="0"/>
            </a:endParaRPr>
          </a:p>
        </p:txBody>
      </p:sp>
      <p:grpSp>
        <p:nvGrpSpPr>
          <p:cNvPr id="13" name="Group 12"/>
          <p:cNvGrpSpPr/>
          <p:nvPr/>
        </p:nvGrpSpPr>
        <p:grpSpPr>
          <a:xfrm>
            <a:off x="7755018" y="3533339"/>
            <a:ext cx="2013390" cy="542522"/>
            <a:chOff x="6074760" y="3768720"/>
            <a:chExt cx="2013390" cy="542522"/>
          </a:xfrm>
          <a:solidFill>
            <a:schemeClr val="accent1"/>
          </a:solidFill>
        </p:grpSpPr>
        <p:sp>
          <p:nvSpPr>
            <p:cNvPr id="7" name="Rounded Rectangle 6"/>
            <p:cNvSpPr/>
            <p:nvPr/>
          </p:nvSpPr>
          <p:spPr>
            <a:xfrm>
              <a:off x="6074760" y="3768720"/>
              <a:ext cx="2013390"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a:latin typeface="Arial" pitchFamily="34" charset="0"/>
                  <a:cs typeface="Arial" pitchFamily="34" charset="0"/>
                </a:rPr>
                <a:t>Structure </a:t>
              </a:r>
              <a:r>
                <a:rPr lang="en-GB" sz="1600" dirty="0" err="1">
                  <a:latin typeface="Arial" pitchFamily="34" charset="0"/>
                  <a:cs typeface="Arial" pitchFamily="34" charset="0"/>
                </a:rPr>
                <a:t>cytosquelettique</a:t>
              </a:r>
              <a:endParaRPr lang="en-GB" sz="1600" dirty="0">
                <a:latin typeface="Arial" pitchFamily="34" charset="0"/>
                <a:cs typeface="Arial" pitchFamily="34" charset="0"/>
              </a:endParaRPr>
            </a:p>
          </p:txBody>
        </p:sp>
        <p:cxnSp>
          <p:nvCxnSpPr>
            <p:cNvPr id="30" name="Straight Arrow Connector 29"/>
            <p:cNvCxnSpPr/>
            <p:nvPr/>
          </p:nvCxnSpPr>
          <p:spPr>
            <a:xfrm>
              <a:off x="6257787" y="3881264"/>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908152" y="3533339"/>
            <a:ext cx="1743994" cy="542522"/>
            <a:chOff x="4302922" y="3768720"/>
            <a:chExt cx="1743994" cy="542522"/>
          </a:xfrm>
          <a:solidFill>
            <a:schemeClr val="accent1"/>
          </a:solidFill>
        </p:grpSpPr>
        <p:sp>
          <p:nvSpPr>
            <p:cNvPr id="6" name="Rounded Rectangle 5"/>
            <p:cNvSpPr/>
            <p:nvPr/>
          </p:nvSpPr>
          <p:spPr>
            <a:xfrm>
              <a:off x="4302922"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fr-FR" sz="1600" dirty="0">
                  <a:solidFill>
                    <a:prstClr val="white"/>
                  </a:solidFill>
                </a:rPr>
                <a:t>  Inflammation</a:t>
              </a:r>
            </a:p>
          </p:txBody>
        </p:sp>
        <p:cxnSp>
          <p:nvCxnSpPr>
            <p:cNvPr id="31" name="Straight Arrow Connector 30"/>
            <p:cNvCxnSpPr/>
            <p:nvPr/>
          </p:nvCxnSpPr>
          <p:spPr>
            <a:xfrm flipV="1">
              <a:off x="4509208" y="3867196"/>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214416" y="3533339"/>
            <a:ext cx="1743994" cy="542522"/>
            <a:chOff x="618566" y="3768720"/>
            <a:chExt cx="1743994" cy="542522"/>
          </a:xfrm>
          <a:solidFill>
            <a:schemeClr val="accent1"/>
          </a:solidFill>
        </p:grpSpPr>
        <p:sp>
          <p:nvSpPr>
            <p:cNvPr id="23" name="Rounded Rectangle 22"/>
            <p:cNvSpPr/>
            <p:nvPr/>
          </p:nvSpPr>
          <p:spPr>
            <a:xfrm>
              <a:off x="618566"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fr-FR" sz="1600" dirty="0">
                  <a:solidFill>
                    <a:prstClr val="white"/>
                  </a:solidFill>
                </a:rPr>
                <a:t>  Thrombose</a:t>
              </a:r>
            </a:p>
          </p:txBody>
        </p:sp>
        <p:cxnSp>
          <p:nvCxnSpPr>
            <p:cNvPr id="29" name="Straight Arrow Connector 28"/>
            <p:cNvCxnSpPr/>
            <p:nvPr/>
          </p:nvCxnSpPr>
          <p:spPr>
            <a:xfrm flipV="1">
              <a:off x="857725" y="3881264"/>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061284" y="3533339"/>
            <a:ext cx="1743994" cy="542522"/>
            <a:chOff x="2531084" y="3768720"/>
            <a:chExt cx="1743994" cy="542522"/>
          </a:xfrm>
          <a:solidFill>
            <a:schemeClr val="accent1"/>
          </a:solidFill>
        </p:grpSpPr>
        <p:sp>
          <p:nvSpPr>
            <p:cNvPr id="33" name="Rounded Rectangle 32"/>
            <p:cNvSpPr/>
            <p:nvPr/>
          </p:nvSpPr>
          <p:spPr>
            <a:xfrm>
              <a:off x="2531084"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fr-FR" sz="1600" dirty="0">
                  <a:solidFill>
                    <a:prstClr val="white"/>
                  </a:solidFill>
                </a:rPr>
                <a:t>   Fibrinolyse</a:t>
              </a:r>
            </a:p>
          </p:txBody>
        </p:sp>
        <p:cxnSp>
          <p:nvCxnSpPr>
            <p:cNvPr id="35" name="Straight Arrow Connector 34"/>
            <p:cNvCxnSpPr/>
            <p:nvPr/>
          </p:nvCxnSpPr>
          <p:spPr>
            <a:xfrm>
              <a:off x="2785169" y="3878916"/>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077869" y="3208856"/>
            <a:ext cx="5549594" cy="329764"/>
            <a:chOff x="1383543" y="3444237"/>
            <a:chExt cx="5549594" cy="329764"/>
          </a:xfrm>
          <a:effectLst/>
        </p:grpSpPr>
        <p:cxnSp>
          <p:nvCxnSpPr>
            <p:cNvPr id="17" name="Straight Connector 16"/>
            <p:cNvCxnSpPr/>
            <p:nvPr/>
          </p:nvCxnSpPr>
          <p:spPr>
            <a:xfrm>
              <a:off x="1392087" y="3462883"/>
              <a:ext cx="5541050" cy="0"/>
            </a:xfrm>
            <a:prstGeom prst="line">
              <a:avLst/>
            </a:prstGeom>
            <a:ln>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1383543"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3260750" y="3444237"/>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5085823"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6933137"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grpSp>
      <p:cxnSp>
        <p:nvCxnSpPr>
          <p:cNvPr id="46" name="Straight Arrow Connector 45"/>
          <p:cNvCxnSpPr/>
          <p:nvPr/>
        </p:nvCxnSpPr>
        <p:spPr>
          <a:xfrm>
            <a:off x="5873541" y="4246100"/>
            <a:ext cx="0" cy="288000"/>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sp>
        <p:nvSpPr>
          <p:cNvPr id="8" name="Rounded Rectangle 7"/>
          <p:cNvSpPr/>
          <p:nvPr/>
        </p:nvSpPr>
        <p:spPr>
          <a:xfrm>
            <a:off x="4275868" y="4541242"/>
            <a:ext cx="3205914" cy="532800"/>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buFont typeface="Arial" charset="0"/>
              <a:buNone/>
              <a:defRPr/>
            </a:pPr>
            <a:r>
              <a:rPr lang="en-GB" sz="1600" dirty="0" err="1">
                <a:solidFill>
                  <a:schemeClr val="bg1"/>
                </a:solidFill>
                <a:latin typeface="Arial" pitchFamily="34" charset="0"/>
                <a:ea typeface="ＭＳ Ｐゴシック"/>
                <a:cs typeface="Arial" pitchFamily="34" charset="0"/>
              </a:rPr>
              <a:t>Rétrécissement</a:t>
            </a:r>
            <a:r>
              <a:rPr lang="en-GB" sz="1600" dirty="0">
                <a:solidFill>
                  <a:schemeClr val="bg1"/>
                </a:solidFill>
                <a:latin typeface="Arial" pitchFamily="34" charset="0"/>
                <a:ea typeface="ＭＳ Ｐゴシック"/>
                <a:cs typeface="Arial" pitchFamily="34" charset="0"/>
              </a:rPr>
              <a:t> </a:t>
            </a:r>
            <a:r>
              <a:rPr lang="en-GB" sz="1600" dirty="0" err="1">
                <a:solidFill>
                  <a:schemeClr val="bg1"/>
                </a:solidFill>
                <a:latin typeface="Arial" pitchFamily="34" charset="0"/>
                <a:ea typeface="ＭＳ Ｐゴシック"/>
                <a:cs typeface="Arial" pitchFamily="34" charset="0"/>
              </a:rPr>
              <a:t>sinusoïdal</a:t>
            </a:r>
            <a:endParaRPr lang="en-GB" sz="1600" dirty="0">
              <a:solidFill>
                <a:schemeClr val="bg1"/>
              </a:solidFill>
              <a:latin typeface="Arial" pitchFamily="34" charset="0"/>
              <a:ea typeface="ＭＳ Ｐゴシック"/>
              <a:cs typeface="Arial" pitchFamily="34" charset="0"/>
            </a:endParaRPr>
          </a:p>
        </p:txBody>
      </p:sp>
      <p:sp>
        <p:nvSpPr>
          <p:cNvPr id="9" name="Rounded Rectangle 8"/>
          <p:cNvSpPr/>
          <p:nvPr/>
        </p:nvSpPr>
        <p:spPr>
          <a:xfrm>
            <a:off x="4275868" y="1473265"/>
            <a:ext cx="3207356" cy="532694"/>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fr-FR" sz="1600" dirty="0">
                <a:latin typeface="Arial" pitchFamily="34" charset="0"/>
                <a:cs typeface="Arial" pitchFamily="34" charset="0"/>
              </a:rPr>
              <a:t>Lésions endothéliales et </a:t>
            </a:r>
            <a:br>
              <a:rPr lang="fr-FR" sz="1600" dirty="0">
                <a:latin typeface="Arial" pitchFamily="34" charset="0"/>
                <a:cs typeface="Arial" pitchFamily="34" charset="0"/>
              </a:rPr>
            </a:br>
            <a:r>
              <a:rPr lang="fr-FR" sz="1600" dirty="0">
                <a:latin typeface="Arial" pitchFamily="34" charset="0"/>
                <a:cs typeface="Arial" pitchFamily="34" charset="0"/>
              </a:rPr>
              <a:t>des hépatocytes</a:t>
            </a:r>
            <a:endParaRPr lang="en-GB" sz="16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684952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MyKE - Blue">
      <a:dk1>
        <a:srgbClr val="000000"/>
      </a:dk1>
      <a:lt1>
        <a:sysClr val="window" lastClr="FFFFFF"/>
      </a:lt1>
      <a:dk2>
        <a:srgbClr val="000000"/>
      </a:dk2>
      <a:lt2>
        <a:srgbClr val="EEECE1"/>
      </a:lt2>
      <a:accent1>
        <a:srgbClr val="00979E"/>
      </a:accent1>
      <a:accent2>
        <a:srgbClr val="7B428F"/>
      </a:accent2>
      <a:accent3>
        <a:srgbClr val="96CA12"/>
      </a:accent3>
      <a:accent4>
        <a:srgbClr val="E60060"/>
      </a:accent4>
      <a:accent5>
        <a:srgbClr val="F59E09"/>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MyKE - Blue">
      <a:dk1>
        <a:srgbClr val="000000"/>
      </a:dk1>
      <a:lt1>
        <a:sysClr val="window" lastClr="FFFFFF"/>
      </a:lt1>
      <a:dk2>
        <a:srgbClr val="000000"/>
      </a:dk2>
      <a:lt2>
        <a:srgbClr val="EEECE1"/>
      </a:lt2>
      <a:accent1>
        <a:srgbClr val="00979E"/>
      </a:accent1>
      <a:accent2>
        <a:srgbClr val="7B428F"/>
      </a:accent2>
      <a:accent3>
        <a:srgbClr val="96CA12"/>
      </a:accent3>
      <a:accent4>
        <a:srgbClr val="E60060"/>
      </a:accent4>
      <a:accent5>
        <a:srgbClr val="F59E09"/>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EBMT colour chart">
      <a:dk1>
        <a:srgbClr val="850C70"/>
      </a:dk1>
      <a:lt1>
        <a:sysClr val="window" lastClr="FFFFFF"/>
      </a:lt1>
      <a:dk2>
        <a:srgbClr val="000000"/>
      </a:dk2>
      <a:lt2>
        <a:srgbClr val="F2F2F2"/>
      </a:lt2>
      <a:accent1>
        <a:srgbClr val="00A69C"/>
      </a:accent1>
      <a:accent2>
        <a:srgbClr val="850C70"/>
      </a:accent2>
      <a:accent3>
        <a:srgbClr val="6BA2B9"/>
      </a:accent3>
      <a:accent4>
        <a:srgbClr val="ECAA20"/>
      </a:accent4>
      <a:accent5>
        <a:srgbClr val="8A8A8D"/>
      </a:accent5>
      <a:accent6>
        <a:srgbClr val="0070C0"/>
      </a:accent6>
      <a:hlink>
        <a:srgbClr val="ECAA20"/>
      </a:hlink>
      <a:folHlink>
        <a:srgbClr val="00A6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211FA7C122343943D0C15D2A149A4" ma:contentTypeVersion="1" ma:contentTypeDescription="Create a new document." ma:contentTypeScope="" ma:versionID="666f8110f639de87c191bb9f4fba245e">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DE4BCC-C204-49FF-8FB6-63377AC626A2}"/>
</file>

<file path=customXml/itemProps2.xml><?xml version="1.0" encoding="utf-8"?>
<ds:datastoreItem xmlns:ds="http://schemas.openxmlformats.org/officeDocument/2006/customXml" ds:itemID="{C7EB2C86-012B-4E0F-893C-17A2AE7A3B32}"/>
</file>

<file path=customXml/itemProps3.xml><?xml version="1.0" encoding="utf-8"?>
<ds:datastoreItem xmlns:ds="http://schemas.openxmlformats.org/officeDocument/2006/customXml" ds:itemID="{6D50AC81-E887-4537-86E3-CC09955FE99C}"/>
</file>

<file path=docProps/app.xml><?xml version="1.0" encoding="utf-8"?>
<Properties xmlns="http://schemas.openxmlformats.org/officeDocument/2006/extended-properties" xmlns:vt="http://schemas.openxmlformats.org/officeDocument/2006/docPropsVTypes">
  <Template>blank</Template>
  <TotalTime>0</TotalTime>
  <Words>1651</Words>
  <Application>Microsoft Office PowerPoint</Application>
  <PresentationFormat>Widescreen</PresentationFormat>
  <Paragraphs>292</Paragraphs>
  <Slides>28</Slides>
  <Notes>13</Notes>
  <HiddenSlides>8</HiddenSlides>
  <MMClips>0</MMClips>
  <ScaleCrop>false</ScaleCrop>
  <HeadingPairs>
    <vt:vector size="8" baseType="variant">
      <vt:variant>
        <vt:lpstr>Fonts Used</vt:lpstr>
      </vt:variant>
      <vt:variant>
        <vt:i4>3</vt:i4>
      </vt:variant>
      <vt:variant>
        <vt:lpstr>Theme</vt:lpstr>
      </vt:variant>
      <vt:variant>
        <vt:i4>4</vt:i4>
      </vt:variant>
      <vt:variant>
        <vt:lpstr>Slide Titles</vt:lpstr>
      </vt:variant>
      <vt:variant>
        <vt:i4>28</vt:i4>
      </vt:variant>
      <vt:variant>
        <vt:lpstr>Custom Shows</vt:lpstr>
      </vt:variant>
      <vt:variant>
        <vt:i4>8</vt:i4>
      </vt:variant>
    </vt:vector>
  </HeadingPairs>
  <TitlesOfParts>
    <vt:vector size="43" baseType="lpstr">
      <vt:lpstr>ＭＳ Ｐゴシック</vt:lpstr>
      <vt:lpstr>Arial</vt:lpstr>
      <vt:lpstr>Calibri</vt:lpstr>
      <vt:lpstr>blank</vt:lpstr>
      <vt:lpstr>1_blank</vt:lpstr>
      <vt:lpstr>6_Custom Design</vt:lpstr>
      <vt:lpstr>2_blank</vt:lpstr>
      <vt:lpstr>Prise en charge active de la maladie veino-occlusive (MVO) </vt:lpstr>
      <vt:lpstr>Table des matières</vt:lpstr>
      <vt:lpstr>Comment utiliser les modules du programme d’apprentissage la maladie veino-occlusive (MVO) ?</vt:lpstr>
      <vt:lpstr>Module 2 :  Pathophysiologie de la maladie  veino-occlusive</vt:lpstr>
      <vt:lpstr>Objectifs pédagogiques</vt:lpstr>
      <vt:lpstr>Complications précoces de la GCSH : syndromes vasculaires endothéliaux</vt:lpstr>
      <vt:lpstr>Les syndromes endothéliaux vasculaires précoces consécutifs à une GCSH ont une pathogenèse commune</vt:lpstr>
      <vt:lpstr>Lésions endothéliales vasculaires dans le foie :  maladie veino-occlusive (MVO)</vt:lpstr>
      <vt:lpstr>Pathophysiologie de la MVO est multifactorielle et complexe</vt:lpstr>
      <vt:lpstr>La toxicité cellulaire induite par la chimiothérapie endommage la paroi des sinusoïdes hépatiques</vt:lpstr>
      <vt:lpstr>L’activation des cellules endothéliales sinusoïdales peut déclencher  de nombreuses réactions qui entraînent une inflammation et le rétrécissement des sinusoïdes</vt:lpstr>
      <vt:lpstr>La MVO se caractérise par une augmentation de la formation de caillots et une réduction de la désintégration des caillots</vt:lpstr>
      <vt:lpstr>La MVO peut également survenir plus de 21 jours après  la GCSH</vt:lpstr>
      <vt:lpstr>Résumé de la pathophysiologie de la MVO</vt:lpstr>
      <vt:lpstr>Questions d’autoévaluation</vt:lpstr>
      <vt:lpstr>Questions d’autoévaluation</vt:lpstr>
      <vt:lpstr>Questions d’autoévaluation</vt:lpstr>
      <vt:lpstr>Questions d’autoévaluation</vt:lpstr>
      <vt:lpstr>Questions d’autoévaluation</vt:lpstr>
      <vt:lpstr>Questions d’autoévaluation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MVO est une complication importante qui nécessite une intervention</vt:lpstr>
      <vt:lpstr>Pop-up slide 5</vt:lpstr>
      <vt:lpstr>Correct 1</vt:lpstr>
      <vt:lpstr>Correct 2</vt:lpstr>
      <vt:lpstr>Correct 3</vt:lpstr>
      <vt:lpstr>Correct 4</vt:lpstr>
      <vt:lpstr>Correct 5</vt:lpstr>
      <vt:lpstr>Correct 6</vt:lpstr>
      <vt:lpstr>Incorrect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2017-02-20T15:49:05Z</dcterms:created>
  <dcterms:modified xsi:type="dcterms:W3CDTF">2017-09-18T10:01:17Z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0x010100A78211FA7C122343943D0C15D2A149A4</vt:lpwstr>
  </property>
</Properties>
</file>