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4.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9" r:id="rId1"/>
    <p:sldMasterId id="2147483676" r:id="rId2"/>
  </p:sldMasterIdLst>
  <p:notesMasterIdLst>
    <p:notesMasterId r:id="rId39"/>
  </p:notesMasterIdLst>
  <p:sldIdLst>
    <p:sldId id="308" r:id="rId3"/>
    <p:sldId id="281" r:id="rId4"/>
    <p:sldId id="296" r:id="rId5"/>
    <p:sldId id="256" r:id="rId6"/>
    <p:sldId id="269" r:id="rId7"/>
    <p:sldId id="265" r:id="rId8"/>
    <p:sldId id="284" r:id="rId9"/>
    <p:sldId id="276" r:id="rId10"/>
    <p:sldId id="277" r:id="rId11"/>
    <p:sldId id="263" r:id="rId12"/>
    <p:sldId id="286" r:id="rId13"/>
    <p:sldId id="280" r:id="rId14"/>
    <p:sldId id="279" r:id="rId15"/>
    <p:sldId id="262" r:id="rId16"/>
    <p:sldId id="295" r:id="rId17"/>
    <p:sldId id="278" r:id="rId18"/>
    <p:sldId id="270" r:id="rId19"/>
    <p:sldId id="272" r:id="rId20"/>
    <p:sldId id="273" r:id="rId21"/>
    <p:sldId id="290" r:id="rId22"/>
    <p:sldId id="274" r:id="rId23"/>
    <p:sldId id="275" r:id="rId24"/>
    <p:sldId id="288" r:id="rId25"/>
    <p:sldId id="287" r:id="rId26"/>
    <p:sldId id="289" r:id="rId27"/>
    <p:sldId id="299" r:id="rId28"/>
    <p:sldId id="302" r:id="rId29"/>
    <p:sldId id="301" r:id="rId30"/>
    <p:sldId id="300" r:id="rId31"/>
    <p:sldId id="297" r:id="rId32"/>
    <p:sldId id="303" r:id="rId33"/>
    <p:sldId id="304" r:id="rId34"/>
    <p:sldId id="305" r:id="rId35"/>
    <p:sldId id="306" r:id="rId36"/>
    <p:sldId id="307" r:id="rId37"/>
    <p:sldId id="298" r:id="rId38"/>
  </p:sldIdLst>
  <p:sldSz cx="12192000" cy="6858000"/>
  <p:notesSz cx="6858000" cy="9144000"/>
  <p:custShowLst>
    <p:custShow name="HLA compatability" id="0">
      <p:sldLst>
        <p:sld r:id="rId25"/>
      </p:sldLst>
    </p:custShow>
    <p:custShow name="Indications for HSCT" id="1">
      <p:sldLst>
        <p:sld r:id="rId26"/>
      </p:sldLst>
    </p:custShow>
    <p:custShow name="Multiple complications" id="2">
      <p:sldLst>
        <p:sld r:id="rId27"/>
      </p:sldLst>
    </p:custShow>
    <p:custShow name="Correct Q1" id="3">
      <p:sldLst>
        <p:sld r:id="rId32"/>
      </p:sldLst>
    </p:custShow>
    <p:custShow name="Incorrect" id="4">
      <p:sldLst>
        <p:sld r:id="rId38"/>
      </p:sldLst>
    </p:custShow>
    <p:custShow name="Neutropenia" id="5">
      <p:sldLst>
        <p:sld r:id="rId28"/>
      </p:sldLst>
    </p:custShow>
    <p:custShow name="GvHD" id="6">
      <p:sldLst>
        <p:sld r:id="rId29"/>
      </p:sldLst>
    </p:custShow>
    <p:custShow name="Infection" id="7">
      <p:sldLst>
        <p:sld r:id="rId30"/>
      </p:sldLst>
    </p:custShow>
    <p:custShow name="VOD" id="8">
      <p:sldLst>
        <p:sld r:id="rId31"/>
      </p:sldLst>
    </p:custShow>
    <p:custShow name="Correct Q2" id="9">
      <p:sldLst>
        <p:sld r:id="rId33"/>
      </p:sldLst>
    </p:custShow>
    <p:custShow name="Correct Q3" id="10">
      <p:sldLst>
        <p:sld r:id="rId34"/>
      </p:sldLst>
    </p:custShow>
    <p:custShow name="Correct Q4" id="11">
      <p:sldLst>
        <p:sld r:id="rId35"/>
      </p:sldLst>
    </p:custShow>
    <p:custShow name="Correct Q5" id="12">
      <p:sldLst>
        <p:sld r:id="rId36"/>
      </p:sldLst>
    </p:custShow>
    <p:custShow name="Correct Q6" id="13">
      <p:sldLst>
        <p:sld r:id="rId37"/>
      </p:sldLst>
    </p:custShow>
  </p:custShow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8" pos="3840" userDrawn="1">
          <p15:clr>
            <a:srgbClr val="A4A3A4"/>
          </p15:clr>
        </p15:guide>
        <p15:guide id="9"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9C"/>
    <a:srgbClr val="00C4B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326" autoAdjust="0"/>
    <p:restoredTop sz="86384" autoAdjust="0"/>
  </p:normalViewPr>
  <p:slideViewPr>
    <p:cSldViewPr snapToGrid="0">
      <p:cViewPr varScale="1">
        <p:scale>
          <a:sx n="85" d="100"/>
          <a:sy n="85" d="100"/>
        </p:scale>
        <p:origin x="1032" y="9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FD369-AEB2-4774-B79C-FF8CD0B9BA2E}" type="datetimeFigureOut">
              <a:rPr lang="en-GB" smtClean="0"/>
              <a:t>23/01/2018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49F0C-518A-4985-9394-9CE7E029A775}" type="slidenum">
              <a:rPr lang="en-GB" smtClean="0"/>
              <a:t>‹#›</a:t>
            </a:fld>
            <a:endParaRPr lang="en-GB"/>
          </a:p>
        </p:txBody>
      </p:sp>
    </p:spTree>
    <p:extLst>
      <p:ext uri="{BB962C8B-B14F-4D97-AF65-F5344CB8AC3E}">
        <p14:creationId xmlns:p14="http://schemas.microsoft.com/office/powerpoint/2010/main" val="308141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4</a:t>
            </a:fld>
            <a:endParaRPr lang="en-GB"/>
          </a:p>
        </p:txBody>
      </p:sp>
    </p:spTree>
    <p:extLst>
      <p:ext uri="{BB962C8B-B14F-4D97-AF65-F5344CB8AC3E}">
        <p14:creationId xmlns:p14="http://schemas.microsoft.com/office/powerpoint/2010/main" val="435451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14</a:t>
            </a:fld>
            <a:endParaRPr lang="en-GB"/>
          </a:p>
        </p:txBody>
      </p:sp>
    </p:spTree>
    <p:extLst>
      <p:ext uri="{BB962C8B-B14F-4D97-AF65-F5344CB8AC3E}">
        <p14:creationId xmlns:p14="http://schemas.microsoft.com/office/powerpoint/2010/main" val="55269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90059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16</a:t>
            </a:fld>
            <a:endParaRPr lang="en-GB"/>
          </a:p>
        </p:txBody>
      </p:sp>
    </p:spTree>
    <p:extLst>
      <p:ext uri="{BB962C8B-B14F-4D97-AF65-F5344CB8AC3E}">
        <p14:creationId xmlns:p14="http://schemas.microsoft.com/office/powerpoint/2010/main" val="85592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Answers</a:t>
            </a:r>
            <a:r>
              <a:rPr lang="en-GB" b="0" dirty="0"/>
              <a:t>:</a:t>
            </a:r>
          </a:p>
          <a:p>
            <a:endParaRPr lang="en-GB" b="0" dirty="0"/>
          </a:p>
          <a:p>
            <a:pPr marL="0" indent="0">
              <a:buNone/>
            </a:pPr>
            <a:r>
              <a:rPr lang="en-GB" b="0" baseline="0" dirty="0"/>
              <a:t>b) Graft-versus-host disease is not a risk of autologous HSCT</a:t>
            </a:r>
          </a:p>
          <a:p>
            <a:pPr marL="0" indent="0">
              <a:buNone/>
            </a:pPr>
            <a:endParaRPr lang="en-GB" b="1" dirty="0"/>
          </a:p>
        </p:txBody>
      </p:sp>
      <p:sp>
        <p:nvSpPr>
          <p:cNvPr id="4" name="Slide Number Placeholder 3"/>
          <p:cNvSpPr>
            <a:spLocks noGrp="1"/>
          </p:cNvSpPr>
          <p:nvPr>
            <p:ph type="sldNum" sz="quarter" idx="10"/>
          </p:nvPr>
        </p:nvSpPr>
        <p:spPr/>
        <p:txBody>
          <a:bodyPr/>
          <a:lstStyle/>
          <a:p>
            <a:fld id="{1B649F0C-518A-4985-9394-9CE7E029A775}" type="slidenum">
              <a:rPr lang="en-GB" smtClean="0"/>
              <a:t>17</a:t>
            </a:fld>
            <a:endParaRPr lang="en-GB"/>
          </a:p>
        </p:txBody>
      </p:sp>
    </p:spTree>
    <p:extLst>
      <p:ext uri="{BB962C8B-B14F-4D97-AF65-F5344CB8AC3E}">
        <p14:creationId xmlns:p14="http://schemas.microsoft.com/office/powerpoint/2010/main" val="50480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Answers</a:t>
            </a:r>
            <a:r>
              <a:rPr lang="en-GB" b="0" dirty="0"/>
              <a:t>:</a:t>
            </a:r>
          </a:p>
          <a:p>
            <a:endParaRPr lang="en-GB" sz="2000" dirty="0">
              <a:solidFill>
                <a:schemeClr val="bg1">
                  <a:lumMod val="50000"/>
                </a:schemeClr>
              </a:solidFill>
            </a:endParaRPr>
          </a:p>
          <a:p>
            <a:r>
              <a:rPr lang="en-GB" sz="2000" dirty="0">
                <a:solidFill>
                  <a:schemeClr val="bg1">
                    <a:lumMod val="50000"/>
                  </a:schemeClr>
                </a:solidFill>
              </a:rPr>
              <a:t>All of the above</a:t>
            </a:r>
            <a:r>
              <a:rPr lang="en-GB" sz="2000" baseline="0" dirty="0">
                <a:solidFill>
                  <a:schemeClr val="bg1">
                    <a:lumMod val="50000"/>
                  </a:schemeClr>
                </a:solidFill>
              </a:rPr>
              <a:t> are </a:t>
            </a:r>
            <a:r>
              <a:rPr lang="en-GB" sz="2000" dirty="0">
                <a:solidFill>
                  <a:schemeClr val="bg1">
                    <a:lumMod val="50000"/>
                  </a:schemeClr>
                </a:solidFill>
              </a:rPr>
              <a:t>objectives of conditioning:</a:t>
            </a:r>
          </a:p>
          <a:p>
            <a:pPr marL="800100" lvl="1" indent="-342900">
              <a:buFont typeface="+mj-lt"/>
              <a:buAutoNum type="alphaLcParenR"/>
            </a:pPr>
            <a:r>
              <a:rPr lang="en-GB" sz="1800" dirty="0">
                <a:solidFill>
                  <a:schemeClr val="bg1">
                    <a:lumMod val="50000"/>
                  </a:schemeClr>
                </a:solidFill>
              </a:rPr>
              <a:t>Disease eradication</a:t>
            </a:r>
          </a:p>
          <a:p>
            <a:pPr marL="800100" lvl="1" indent="-342900">
              <a:buFont typeface="+mj-lt"/>
              <a:buAutoNum type="alphaLcParenR"/>
            </a:pPr>
            <a:r>
              <a:rPr lang="en-GB" sz="1800" dirty="0">
                <a:solidFill>
                  <a:schemeClr val="bg1">
                    <a:lumMod val="50000"/>
                  </a:schemeClr>
                </a:solidFill>
              </a:rPr>
              <a:t>Immunosuppression to prevent </a:t>
            </a:r>
            <a:r>
              <a:rPr lang="en-GB" sz="1800" dirty="0" err="1">
                <a:solidFill>
                  <a:schemeClr val="bg1">
                    <a:lumMod val="50000"/>
                  </a:schemeClr>
                </a:solidFill>
              </a:rPr>
              <a:t>GvHD</a:t>
            </a:r>
            <a:r>
              <a:rPr lang="en-GB" sz="1800" dirty="0">
                <a:solidFill>
                  <a:schemeClr val="bg1">
                    <a:lumMod val="50000"/>
                  </a:schemeClr>
                </a:solidFill>
              </a:rPr>
              <a:t> (allogeneic HSCT)</a:t>
            </a:r>
          </a:p>
          <a:p>
            <a:pPr marL="800100" lvl="1" indent="-342900">
              <a:buFont typeface="+mj-lt"/>
              <a:buAutoNum type="alphaLcParenR"/>
            </a:pPr>
            <a:r>
              <a:rPr lang="en-GB" sz="1800" dirty="0">
                <a:solidFill>
                  <a:schemeClr val="bg1">
                    <a:lumMod val="50000"/>
                  </a:schemeClr>
                </a:solidFill>
              </a:rPr>
              <a:t>‘Creation of space’ in the bone marrow to allow engraftment of donor cells</a:t>
            </a:r>
          </a:p>
        </p:txBody>
      </p:sp>
      <p:sp>
        <p:nvSpPr>
          <p:cNvPr id="4" name="Slide Number Placeholder 3"/>
          <p:cNvSpPr>
            <a:spLocks noGrp="1"/>
          </p:cNvSpPr>
          <p:nvPr>
            <p:ph type="sldNum" sz="quarter" idx="10"/>
          </p:nvPr>
        </p:nvSpPr>
        <p:spPr/>
        <p:txBody>
          <a:bodyPr/>
          <a:lstStyle/>
          <a:p>
            <a:fld id="{1B649F0C-518A-4985-9394-9CE7E029A775}" type="slidenum">
              <a:rPr lang="en-GB" smtClean="0"/>
              <a:t>18</a:t>
            </a:fld>
            <a:endParaRPr lang="en-GB"/>
          </a:p>
        </p:txBody>
      </p:sp>
    </p:spTree>
    <p:extLst>
      <p:ext uri="{BB962C8B-B14F-4D97-AF65-F5344CB8AC3E}">
        <p14:creationId xmlns:p14="http://schemas.microsoft.com/office/powerpoint/2010/main" val="50480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Answers</a:t>
            </a:r>
            <a:r>
              <a:rPr lang="en-GB" b="0" dirty="0"/>
              <a:t>:</a:t>
            </a:r>
          </a:p>
          <a:p>
            <a:endParaRPr lang="en-GB"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0" baseline="0" dirty="0"/>
              <a:t>Answers b and d are false. Myeloablative regimens irreversibly destroy the bone marrow, whereas reduced intensity conditioning (RIC) and non-</a:t>
            </a:r>
            <a:r>
              <a:rPr lang="en-GB" b="0" baseline="0" dirty="0" err="1"/>
              <a:t>myeloablative</a:t>
            </a:r>
            <a:r>
              <a:rPr lang="en-GB" b="0" baseline="0" dirty="0"/>
              <a:t> regimens are less aggressive, causing reversible or minimal </a:t>
            </a:r>
            <a:r>
              <a:rPr lang="en-GB" b="0" baseline="0" dirty="0" err="1"/>
              <a:t>cytopenia</a:t>
            </a:r>
            <a:r>
              <a:rPr lang="en-GB" b="0" baseline="0" dirty="0"/>
              <a:t>. Unlike </a:t>
            </a:r>
            <a:r>
              <a:rPr lang="en-GB" b="0" baseline="0" dirty="0" err="1"/>
              <a:t>myeloablative</a:t>
            </a:r>
            <a:r>
              <a:rPr lang="en-GB" b="0" baseline="0" dirty="0"/>
              <a:t> regimens, RIC and NMA regimens enable older and less medically fit patients to undergo HSCT.</a:t>
            </a:r>
            <a:endParaRPr lang="en-GB" b="1" dirty="0"/>
          </a:p>
        </p:txBody>
      </p:sp>
      <p:sp>
        <p:nvSpPr>
          <p:cNvPr id="4" name="Slide Number Placeholder 3"/>
          <p:cNvSpPr>
            <a:spLocks noGrp="1"/>
          </p:cNvSpPr>
          <p:nvPr>
            <p:ph type="sldNum" sz="quarter" idx="10"/>
          </p:nvPr>
        </p:nvSpPr>
        <p:spPr/>
        <p:txBody>
          <a:bodyPr/>
          <a:lstStyle/>
          <a:p>
            <a:fld id="{1B649F0C-518A-4985-9394-9CE7E029A775}" type="slidenum">
              <a:rPr lang="en-GB" smtClean="0"/>
              <a:t>19</a:t>
            </a:fld>
            <a:endParaRPr lang="en-GB"/>
          </a:p>
        </p:txBody>
      </p:sp>
    </p:spTree>
    <p:extLst>
      <p:ext uri="{BB962C8B-B14F-4D97-AF65-F5344CB8AC3E}">
        <p14:creationId xmlns:p14="http://schemas.microsoft.com/office/powerpoint/2010/main" val="50480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Answers</a:t>
            </a:r>
            <a:r>
              <a:rPr lang="en-GB" b="0" dirty="0"/>
              <a:t>:</a:t>
            </a:r>
          </a:p>
          <a:p>
            <a:endParaRPr lang="en-GB" b="0" dirty="0"/>
          </a:p>
          <a:p>
            <a:pPr marL="0" indent="0">
              <a:buNone/>
            </a:pPr>
            <a:r>
              <a:rPr lang="en-GB" b="0" dirty="0"/>
              <a:t>False.</a:t>
            </a:r>
            <a:r>
              <a:rPr lang="en-GB" b="0" baseline="0" dirty="0"/>
              <a:t> Although RIC and NMA regimens limit HSCT toxicity, life-threatening complications, such as </a:t>
            </a:r>
            <a:r>
              <a:rPr lang="en-GB" b="0" baseline="0" dirty="0" err="1"/>
              <a:t>veno</a:t>
            </a:r>
            <a:r>
              <a:rPr lang="en-GB" b="0" baseline="0" dirty="0"/>
              <a:t>-occlusive disease (VOD), may still occur. </a:t>
            </a:r>
          </a:p>
          <a:p>
            <a:pPr marL="0" indent="0">
              <a:buNone/>
            </a:pPr>
            <a:endParaRPr lang="en-GB" b="0"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410935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Answers</a:t>
            </a:r>
            <a:r>
              <a:rPr lang="en-GB" b="0" dirty="0"/>
              <a:t>:</a:t>
            </a:r>
          </a:p>
          <a:p>
            <a:pPr marL="0" indent="0">
              <a:buFont typeface="+mj-lt"/>
              <a:buNone/>
            </a:pPr>
            <a:endParaRPr lang="en-GB" b="0" baseline="0" dirty="0"/>
          </a:p>
          <a:p>
            <a:pPr marL="0" indent="0">
              <a:buFont typeface="+mj-lt"/>
              <a:buNone/>
            </a:pPr>
            <a:r>
              <a:rPr lang="en-GB" b="0" baseline="0" dirty="0"/>
              <a:t>b) Immunosuppressive drugs such as corticosteroids are given in order to manage graft-versus-host disease, in which an allogeneic graft attacks host tissue</a:t>
            </a:r>
          </a:p>
          <a:p>
            <a:pPr marL="228600" indent="-228600">
              <a:buAutoNum type="arabicPeriod" startAt="4"/>
            </a:pPr>
            <a:endParaRPr lang="en-GB" b="1" dirty="0"/>
          </a:p>
        </p:txBody>
      </p:sp>
      <p:sp>
        <p:nvSpPr>
          <p:cNvPr id="4" name="Slide Number Placeholder 3"/>
          <p:cNvSpPr>
            <a:spLocks noGrp="1"/>
          </p:cNvSpPr>
          <p:nvPr>
            <p:ph type="sldNum" sz="quarter" idx="10"/>
          </p:nvPr>
        </p:nvSpPr>
        <p:spPr/>
        <p:txBody>
          <a:bodyPr/>
          <a:lstStyle/>
          <a:p>
            <a:fld id="{1B649F0C-518A-4985-9394-9CE7E029A775}" type="slidenum">
              <a:rPr lang="en-GB" smtClean="0"/>
              <a:t>21</a:t>
            </a:fld>
            <a:endParaRPr lang="en-GB"/>
          </a:p>
        </p:txBody>
      </p:sp>
    </p:spTree>
    <p:extLst>
      <p:ext uri="{BB962C8B-B14F-4D97-AF65-F5344CB8AC3E}">
        <p14:creationId xmlns:p14="http://schemas.microsoft.com/office/powerpoint/2010/main" val="5048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Answers</a:t>
            </a:r>
            <a:r>
              <a:rPr lang="en-GB" b="0" dirty="0"/>
              <a:t>:</a:t>
            </a:r>
          </a:p>
          <a:p>
            <a:pPr marL="0" indent="0">
              <a:buFont typeface="+mj-lt"/>
              <a:buNone/>
            </a:pPr>
            <a:endParaRPr lang="en-GB" b="0" baseline="0" dirty="0"/>
          </a:p>
          <a:p>
            <a:pPr marL="0" indent="0">
              <a:buFont typeface="+mj-lt"/>
              <a:buNone/>
            </a:pPr>
            <a:r>
              <a:rPr lang="en-GB" b="0" baseline="0" dirty="0"/>
              <a:t>b) Nausea is most feared by patients, and has a significant impact on quality of life</a:t>
            </a:r>
          </a:p>
          <a:p>
            <a:pPr marL="228600" indent="-228600">
              <a:buAutoNum type="arabicPeriod" startAt="5"/>
            </a:pPr>
            <a:endParaRPr lang="en-GB" b="1" dirty="0"/>
          </a:p>
        </p:txBody>
      </p:sp>
      <p:sp>
        <p:nvSpPr>
          <p:cNvPr id="4" name="Slide Number Placeholder 3"/>
          <p:cNvSpPr>
            <a:spLocks noGrp="1"/>
          </p:cNvSpPr>
          <p:nvPr>
            <p:ph type="sldNum" sz="quarter" idx="10"/>
          </p:nvPr>
        </p:nvSpPr>
        <p:spPr/>
        <p:txBody>
          <a:bodyPr/>
          <a:lstStyle/>
          <a:p>
            <a:fld id="{1B649F0C-518A-4985-9394-9CE7E029A775}" type="slidenum">
              <a:rPr lang="en-GB" smtClean="0"/>
              <a:t>22</a:t>
            </a:fld>
            <a:endParaRPr lang="en-GB"/>
          </a:p>
        </p:txBody>
      </p:sp>
    </p:spTree>
    <p:extLst>
      <p:ext uri="{BB962C8B-B14F-4D97-AF65-F5344CB8AC3E}">
        <p14:creationId xmlns:p14="http://schemas.microsoft.com/office/powerpoint/2010/main" val="5048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31</a:t>
            </a:fld>
            <a:endParaRPr lang="en-GB"/>
          </a:p>
        </p:txBody>
      </p:sp>
    </p:spTree>
    <p:extLst>
      <p:ext uri="{BB962C8B-B14F-4D97-AF65-F5344CB8AC3E}">
        <p14:creationId xmlns:p14="http://schemas.microsoft.com/office/powerpoint/2010/main" val="72183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5</a:t>
            </a:fld>
            <a:endParaRPr lang="en-GB"/>
          </a:p>
        </p:txBody>
      </p:sp>
    </p:spTree>
    <p:extLst>
      <p:ext uri="{BB962C8B-B14F-4D97-AF65-F5344CB8AC3E}">
        <p14:creationId xmlns:p14="http://schemas.microsoft.com/office/powerpoint/2010/main" val="2264878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33</a:t>
            </a:fld>
            <a:endParaRPr lang="en-GB"/>
          </a:p>
        </p:txBody>
      </p:sp>
    </p:spTree>
    <p:extLst>
      <p:ext uri="{BB962C8B-B14F-4D97-AF65-F5344CB8AC3E}">
        <p14:creationId xmlns:p14="http://schemas.microsoft.com/office/powerpoint/2010/main" val="1957653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35</a:t>
            </a:fld>
            <a:endParaRPr lang="en-GB"/>
          </a:p>
        </p:txBody>
      </p:sp>
    </p:spTree>
    <p:extLst>
      <p:ext uri="{BB962C8B-B14F-4D97-AF65-F5344CB8AC3E}">
        <p14:creationId xmlns:p14="http://schemas.microsoft.com/office/powerpoint/2010/main" val="370038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36</a:t>
            </a:fld>
            <a:endParaRPr lang="en-GB"/>
          </a:p>
        </p:txBody>
      </p:sp>
    </p:spTree>
    <p:extLst>
      <p:ext uri="{BB962C8B-B14F-4D97-AF65-F5344CB8AC3E}">
        <p14:creationId xmlns:p14="http://schemas.microsoft.com/office/powerpoint/2010/main" val="181401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itchFamily="34" charset="0"/>
                  <a:buNone/>
                </a:pPr>
                <a:endParaRPr lang="en-GB" b="0" i="0" baseline="0" dirty="0"/>
              </a:p>
            </p:txBody>
          </p:sp>
        </mc:Choice>
        <mc:Fallback xmlns="">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HSCT is</a:t>
                </a:r>
                <a:r>
                  <a:rPr lang="en-GB" baseline="0" dirty="0" smtClean="0"/>
                  <a:t> the infusion of stem cells derived from bone marrow, which aims to re-establish haematopoietic function of patients with a damaged or defective immune system</a:t>
                </a:r>
                <a:endParaRPr lang="en-GB" dirty="0" smtClean="0"/>
              </a:p>
              <a:p>
                <a:pPr marL="171450" indent="-171450">
                  <a:buFont typeface="Arial" pitchFamily="34" charset="0"/>
                  <a:buChar char="•"/>
                </a:pPr>
                <a:r>
                  <a:rPr lang="en-GB" dirty="0" smtClean="0"/>
                  <a:t>The goal of HSCT for patients with malignancy is to rescue their marrow from the toxic effects of chemotherapy, with or without total body irradiation (TBI), permitting the administration of higher and potentially more curative doses of chemotherapy</a:t>
                </a:r>
              </a:p>
              <a:p>
                <a:pPr marL="171450" indent="-171450">
                  <a:buFont typeface="Arial" pitchFamily="34" charset="0"/>
                  <a:buChar char="•"/>
                </a:pPr>
                <a:r>
                  <a:rPr lang="en-GB" dirty="0" smtClean="0"/>
                  <a:t>In contrast, the goal of HSCT in patients with </a:t>
                </a:r>
                <a:r>
                  <a:rPr lang="en-GB" dirty="0" err="1" smtClean="0"/>
                  <a:t>nonmalignant</a:t>
                </a:r>
                <a:r>
                  <a:rPr lang="en-GB" dirty="0" smtClean="0"/>
                  <a:t> diseases is to replace </a:t>
                </a:r>
                <a:r>
                  <a:rPr lang="en-GB" dirty="0" err="1" smtClean="0"/>
                  <a:t>nonfunctional</a:t>
                </a:r>
                <a:r>
                  <a:rPr lang="en-GB" dirty="0" smtClean="0"/>
                  <a:t> or failed marrow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r>
                  <a:rPr lang="en-GB" dirty="0" smtClean="0"/>
                  <a:t>Autologous</a:t>
                </a:r>
                <a:r>
                  <a:rPr lang="en-GB" baseline="0" dirty="0" smtClean="0"/>
                  <a:t> HSCT is indicated for malignant diseases such as:</a:t>
                </a:r>
              </a:p>
              <a:p>
                <a:pPr marL="171450" indent="-171450">
                  <a:buFont typeface="Arial" pitchFamily="34" charset="0"/>
                  <a:buChar char="•"/>
                </a:pPr>
                <a:r>
                  <a:rPr lang="en-GB" baseline="0" dirty="0" smtClean="0"/>
                  <a:t>Hodgkin’s </a:t>
                </a:r>
                <a:r>
                  <a:rPr lang="en-GB" baseline="0" dirty="0" smtClean="0"/>
                  <a:t>disease</a:t>
                </a:r>
              </a:p>
              <a:p>
                <a:pPr marL="171450" indent="-171450">
                  <a:buFont typeface="Arial" pitchFamily="34" charset="0"/>
                  <a:buChar char="•"/>
                </a:pPr>
                <a:r>
                  <a:rPr lang="en-GB" baseline="0" dirty="0" smtClean="0"/>
                  <a:t>Non-Hodgkin’s </a:t>
                </a:r>
                <a:r>
                  <a:rPr lang="en-GB" baseline="0" dirty="0" smtClean="0"/>
                  <a:t>lymphoma</a:t>
                </a:r>
              </a:p>
              <a:p>
                <a:pPr marL="171450" indent="-171450">
                  <a:buFont typeface="Arial" pitchFamily="34" charset="0"/>
                  <a:buChar char="•"/>
                </a:pPr>
                <a:r>
                  <a:rPr lang="en-GB" baseline="0" dirty="0" smtClean="0"/>
                  <a:t>Multiple myeloma</a:t>
                </a:r>
              </a:p>
              <a:p>
                <a:pPr marL="171450" indent="-171450">
                  <a:buFont typeface="Arial" pitchFamily="34" charset="0"/>
                  <a:buChar char="•"/>
                </a:pPr>
                <a:r>
                  <a:rPr lang="en-GB" baseline="0" dirty="0" err="1" smtClean="0"/>
                  <a:t>Neuroblastoma</a:t>
                </a:r>
                <a:endParaRPr lang="en-GB" baseline="0" dirty="0" smtClean="0"/>
              </a:p>
              <a:p>
                <a:pPr marL="171450" indent="-171450">
                  <a:buFont typeface="Arial" pitchFamily="34" charset="0"/>
                  <a:buChar char="•"/>
                </a:pPr>
                <a:r>
                  <a:rPr lang="en-GB" baseline="0" dirty="0" smtClean="0"/>
                  <a:t>Sarcoma</a:t>
                </a:r>
              </a:p>
              <a:p>
                <a:pPr marL="171450" indent="-171450">
                  <a:buFont typeface="Arial" pitchFamily="34" charset="0"/>
                  <a:buChar char="•"/>
                </a:pPr>
                <a:r>
                  <a:rPr lang="en-GB" baseline="0" dirty="0" smtClean="0"/>
                  <a:t>Germ cell tumour</a:t>
                </a:r>
              </a:p>
              <a:p>
                <a:pPr marL="0" indent="0">
                  <a:buFont typeface="Arial" pitchFamily="34" charset="0"/>
                  <a:buNone/>
                </a:pPr>
                <a:endParaRPr lang="en-GB" baseline="0" dirty="0" smtClean="0"/>
              </a:p>
              <a:p>
                <a:pPr marL="0" indent="0">
                  <a:buFont typeface="Arial" pitchFamily="34" charset="0"/>
                  <a:buNone/>
                </a:pPr>
                <a:r>
                  <a:rPr lang="en-GB" baseline="0" dirty="0" smtClean="0"/>
                  <a:t>Allogeneic HSCT is indicated for malignant diseases such as:</a:t>
                </a:r>
              </a:p>
              <a:p>
                <a:pPr marL="171450" indent="-171450">
                  <a:buFont typeface="Arial" pitchFamily="34" charset="0"/>
                  <a:buChar char="•"/>
                </a:pPr>
                <a:r>
                  <a:rPr lang="en-GB" baseline="0" dirty="0" smtClean="0"/>
                  <a:t>Acute lymphocytic leukaemia</a:t>
                </a:r>
              </a:p>
              <a:p>
                <a:pPr marL="171450" indent="-171450">
                  <a:buFont typeface="Arial" pitchFamily="34" charset="0"/>
                  <a:buChar char="•"/>
                </a:pPr>
                <a:r>
                  <a:rPr lang="en-GB" baseline="0" dirty="0" smtClean="0"/>
                  <a:t>Acute and chronic </a:t>
                </a:r>
                <a:r>
                  <a:rPr lang="en-GB" baseline="0" dirty="0" err="1" smtClean="0"/>
                  <a:t>myelogenous</a:t>
                </a:r>
                <a:r>
                  <a:rPr lang="en-GB" baseline="0" dirty="0" smtClean="0"/>
                  <a:t> leukaemia</a:t>
                </a:r>
              </a:p>
              <a:p>
                <a:pPr marL="171450" indent="-171450">
                  <a:buFont typeface="Arial" pitchFamily="34" charset="0"/>
                  <a:buChar char="•"/>
                </a:pPr>
                <a:r>
                  <a:rPr lang="en-GB" baseline="0" dirty="0" err="1" smtClean="0"/>
                  <a:t>Myelodysplastic</a:t>
                </a:r>
                <a:r>
                  <a:rPr lang="en-GB" baseline="0" dirty="0" smtClean="0"/>
                  <a:t> syndrome</a:t>
                </a:r>
              </a:p>
              <a:p>
                <a:pPr marL="171450" indent="-171450">
                  <a:buFont typeface="Arial" pitchFamily="34" charset="0"/>
                  <a:buChar char="•"/>
                </a:pPr>
                <a:r>
                  <a:rPr lang="en-GB" baseline="0" dirty="0" smtClean="0"/>
                  <a:t>Non-Hodgkin’s </a:t>
                </a:r>
                <a:r>
                  <a:rPr lang="en-GB" baseline="0" dirty="0" smtClean="0"/>
                  <a:t>lymphoma</a:t>
                </a:r>
              </a:p>
              <a:p>
                <a:pPr marL="0" indent="0">
                  <a:buFont typeface="Arial" pitchFamily="34" charset="0"/>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Allogeneic HSCT is also indicated for non-malignant </a:t>
                </a:r>
                <a:r>
                  <a:rPr lang="en-GB" baseline="0" dirty="0" smtClean="0"/>
                  <a:t>haematological, </a:t>
                </a:r>
                <a:r>
                  <a:rPr lang="en-GB" baseline="0" dirty="0" err="1" smtClean="0"/>
                  <a:t>immunodeficient</a:t>
                </a:r>
                <a:r>
                  <a:rPr lang="en-GB" baseline="0" dirty="0" smtClean="0"/>
                  <a:t> and genetic diseases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aplastic anaemia, </a:t>
                </a:r>
                <a:r>
                  <a:rPr lang="en-GB" baseline="0" dirty="0" err="1" smtClean="0"/>
                  <a:t>Fanconi</a:t>
                </a:r>
                <a:r>
                  <a:rPr lang="en-GB" baseline="0" dirty="0" smtClean="0"/>
                  <a:t> anaemia, </a:t>
                </a:r>
                <a:r>
                  <a:rPr lang="en-GB" baseline="0" dirty="0" err="1" smtClean="0"/>
                  <a:t>thalassaemia</a:t>
                </a:r>
                <a:r>
                  <a:rPr lang="en-GB" baseline="0" dirty="0" smtClean="0"/>
                  <a:t>, sickle cell disease, Diamond </a:t>
                </a:r>
                <a:r>
                  <a:rPr lang="en-GB" baseline="0" dirty="0" err="1" smtClean="0"/>
                  <a:t>Blackfan</a:t>
                </a:r>
                <a:r>
                  <a:rPr lang="en-GB" baseline="0" dirty="0" smtClean="0"/>
                  <a:t> anaemia, </a:t>
                </a:r>
                <a:r>
                  <a:rPr lang="en-GB" baseline="0" dirty="0" err="1" smtClean="0"/>
                  <a:t>Chediak</a:t>
                </a:r>
                <a:r>
                  <a:rPr lang="en-GB" baseline="0" dirty="0" smtClean="0"/>
                  <a:t>–Higashi </a:t>
                </a:r>
                <a:r>
                  <a:rPr lang="en-GB" baseline="0" dirty="0" smtClean="0"/>
                  <a:t>syndrome, chronic granulomatous disease, congenital neutropenia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combined immunodeficiency disease, </a:t>
                </a:r>
                <a:r>
                  <a:rPr lang="en-GB" baseline="0" dirty="0" err="1" smtClean="0"/>
                  <a:t>Wiskott</a:t>
                </a:r>
                <a:r>
                  <a:rPr lang="en-GB" i="0" baseline="0" smtClean="0">
                    <a:latin typeface="Cambria Math"/>
                  </a:rPr>
                  <a:t>–</a:t>
                </a:r>
                <a:r>
                  <a:rPr lang="en-GB" baseline="0" dirty="0" smtClean="0"/>
                  <a:t>Aldrich </a:t>
                </a:r>
                <a:r>
                  <a:rPr lang="en-GB" baseline="0" dirty="0" smtClean="0"/>
                  <a:t>syndrome, functional T-cell disease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err="1" smtClean="0"/>
                  <a:t>Adrenoleukodystrophy</a:t>
                </a:r>
                <a:r>
                  <a:rPr lang="en-GB" baseline="0" dirty="0" smtClean="0"/>
                  <a:t>, metachromatic </a:t>
                </a:r>
                <a:r>
                  <a:rPr lang="en-GB" baseline="0" dirty="0" err="1" smtClean="0"/>
                  <a:t>leukodystrophy</a:t>
                </a:r>
                <a:r>
                  <a:rPr lang="en-GB" baseline="0" dirty="0" smtClean="0"/>
                  <a:t>, Hurler syndrome, </a:t>
                </a:r>
                <a:r>
                  <a:rPr lang="en-GB" baseline="0" dirty="0" smtClean="0"/>
                  <a:t>Hunter’s </a:t>
                </a:r>
                <a:r>
                  <a:rPr lang="en-GB" baseline="0" dirty="0" smtClean="0"/>
                  <a:t>disease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smtClean="0"/>
                  <a:t>References</a:t>
                </a: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GB" b="0" baseline="0" dirty="0" err="1" smtClean="0"/>
                  <a:t>Saria</a:t>
                </a:r>
                <a:r>
                  <a:rPr lang="en-GB" b="0" baseline="0" dirty="0" smtClean="0"/>
                  <a:t> MG et al. </a:t>
                </a:r>
                <a:r>
                  <a:rPr lang="en-GB" b="0" i="1" baseline="0" dirty="0" err="1" smtClean="0"/>
                  <a:t>Clin</a:t>
                </a:r>
                <a:r>
                  <a:rPr lang="en-GB" b="0" i="1" baseline="0" dirty="0" smtClean="0"/>
                  <a:t> J </a:t>
                </a:r>
                <a:r>
                  <a:rPr lang="en-GB" b="0" i="1" baseline="0" dirty="0" err="1" smtClean="0"/>
                  <a:t>Oncol</a:t>
                </a:r>
                <a:r>
                  <a:rPr lang="en-GB" b="0" i="1" baseline="0" dirty="0" smtClean="0"/>
                  <a:t> </a:t>
                </a:r>
                <a:r>
                  <a:rPr lang="en-GB" b="0" i="1" baseline="0" dirty="0" err="1" smtClean="0"/>
                  <a:t>Nurs</a:t>
                </a:r>
                <a:r>
                  <a:rPr lang="en-GB" b="0" i="0" baseline="0" dirty="0" smtClean="0"/>
                  <a:t> 2007;11:53–63</a:t>
                </a:r>
              </a:p>
            </p:txBody>
          </p:sp>
        </mc:Fallback>
      </mc:AlternateContent>
      <p:sp>
        <p:nvSpPr>
          <p:cNvPr id="4" name="Slide Number Placeholder 3"/>
          <p:cNvSpPr>
            <a:spLocks noGrp="1"/>
          </p:cNvSpPr>
          <p:nvPr>
            <p:ph type="sldNum" sz="quarter" idx="10"/>
          </p:nvPr>
        </p:nvSpPr>
        <p:spPr/>
        <p:txBody>
          <a:bodyPr/>
          <a:lstStyle/>
          <a:p>
            <a:fld id="{1B649F0C-518A-4985-9394-9CE7E029A775}" type="slidenum">
              <a:rPr lang="en-GB" smtClean="0"/>
              <a:t>6</a:t>
            </a:fld>
            <a:endParaRPr lang="en-GB"/>
          </a:p>
        </p:txBody>
      </p:sp>
    </p:spTree>
    <p:extLst>
      <p:ext uri="{BB962C8B-B14F-4D97-AF65-F5344CB8AC3E}">
        <p14:creationId xmlns:p14="http://schemas.microsoft.com/office/powerpoint/2010/main" val="103601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itchFamily="34" charset="0"/>
                  <a:buNone/>
                </a:pPr>
                <a:endParaRPr lang="en-GB" b="0" i="0" baseline="0" dirty="0"/>
              </a:p>
            </p:txBody>
          </p:sp>
        </mc:Choice>
        <mc:Fallback xmlns="">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HSCT is</a:t>
                </a:r>
                <a:r>
                  <a:rPr lang="en-GB" baseline="0" dirty="0" smtClean="0"/>
                  <a:t> the infusion of stem cells derived from bone marrow, which aims to re-establish haematopoietic function of patients with a damaged or defective immune system</a:t>
                </a:r>
                <a:endParaRPr lang="en-GB" dirty="0" smtClean="0"/>
              </a:p>
              <a:p>
                <a:pPr marL="171450" indent="-171450">
                  <a:buFont typeface="Arial" pitchFamily="34" charset="0"/>
                  <a:buChar char="•"/>
                </a:pPr>
                <a:r>
                  <a:rPr lang="en-GB" dirty="0" smtClean="0"/>
                  <a:t>The goal of HSCT for patients with malignancy is to rescue their marrow from the toxic effects of chemotherapy, with or without total body irradiation (TBI), permitting the administration of higher and potentially more curative doses of chemotherapy</a:t>
                </a:r>
              </a:p>
              <a:p>
                <a:pPr marL="171450" indent="-171450">
                  <a:buFont typeface="Arial" pitchFamily="34" charset="0"/>
                  <a:buChar char="•"/>
                </a:pPr>
                <a:r>
                  <a:rPr lang="en-GB" dirty="0" smtClean="0"/>
                  <a:t>In contrast, the goal of HSCT in patients with </a:t>
                </a:r>
                <a:r>
                  <a:rPr lang="en-GB" dirty="0" err="1" smtClean="0"/>
                  <a:t>nonmalignant</a:t>
                </a:r>
                <a:r>
                  <a:rPr lang="en-GB" dirty="0" smtClean="0"/>
                  <a:t> diseases is to replace </a:t>
                </a:r>
                <a:r>
                  <a:rPr lang="en-GB" dirty="0" err="1" smtClean="0"/>
                  <a:t>nonfunctional</a:t>
                </a:r>
                <a:r>
                  <a:rPr lang="en-GB" dirty="0" smtClean="0"/>
                  <a:t> or failed marrow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r>
                  <a:rPr lang="en-GB" dirty="0" smtClean="0"/>
                  <a:t>Autologous</a:t>
                </a:r>
                <a:r>
                  <a:rPr lang="en-GB" baseline="0" dirty="0" smtClean="0"/>
                  <a:t> HSCT is indicated for malignant diseases such as:</a:t>
                </a:r>
              </a:p>
              <a:p>
                <a:pPr marL="171450" indent="-171450">
                  <a:buFont typeface="Arial" pitchFamily="34" charset="0"/>
                  <a:buChar char="•"/>
                </a:pPr>
                <a:r>
                  <a:rPr lang="en-GB" baseline="0" dirty="0" smtClean="0"/>
                  <a:t>Hodgkin’s </a:t>
                </a:r>
                <a:r>
                  <a:rPr lang="en-GB" baseline="0" dirty="0" smtClean="0"/>
                  <a:t>disease</a:t>
                </a:r>
              </a:p>
              <a:p>
                <a:pPr marL="171450" indent="-171450">
                  <a:buFont typeface="Arial" pitchFamily="34" charset="0"/>
                  <a:buChar char="•"/>
                </a:pPr>
                <a:r>
                  <a:rPr lang="en-GB" baseline="0" dirty="0" smtClean="0"/>
                  <a:t>Non-Hodgkin’s </a:t>
                </a:r>
                <a:r>
                  <a:rPr lang="en-GB" baseline="0" dirty="0" smtClean="0"/>
                  <a:t>lymphoma</a:t>
                </a:r>
              </a:p>
              <a:p>
                <a:pPr marL="171450" indent="-171450">
                  <a:buFont typeface="Arial" pitchFamily="34" charset="0"/>
                  <a:buChar char="•"/>
                </a:pPr>
                <a:r>
                  <a:rPr lang="en-GB" baseline="0" dirty="0" smtClean="0"/>
                  <a:t>Multiple myeloma</a:t>
                </a:r>
              </a:p>
              <a:p>
                <a:pPr marL="171450" indent="-171450">
                  <a:buFont typeface="Arial" pitchFamily="34" charset="0"/>
                  <a:buChar char="•"/>
                </a:pPr>
                <a:r>
                  <a:rPr lang="en-GB" baseline="0" dirty="0" err="1" smtClean="0"/>
                  <a:t>Neuroblastoma</a:t>
                </a:r>
                <a:endParaRPr lang="en-GB" baseline="0" dirty="0" smtClean="0"/>
              </a:p>
              <a:p>
                <a:pPr marL="171450" indent="-171450">
                  <a:buFont typeface="Arial" pitchFamily="34" charset="0"/>
                  <a:buChar char="•"/>
                </a:pPr>
                <a:r>
                  <a:rPr lang="en-GB" baseline="0" dirty="0" smtClean="0"/>
                  <a:t>Sarcoma</a:t>
                </a:r>
              </a:p>
              <a:p>
                <a:pPr marL="171450" indent="-171450">
                  <a:buFont typeface="Arial" pitchFamily="34" charset="0"/>
                  <a:buChar char="•"/>
                </a:pPr>
                <a:r>
                  <a:rPr lang="en-GB" baseline="0" dirty="0" smtClean="0"/>
                  <a:t>Germ cell tumour</a:t>
                </a:r>
              </a:p>
              <a:p>
                <a:pPr marL="0" indent="0">
                  <a:buFont typeface="Arial" pitchFamily="34" charset="0"/>
                  <a:buNone/>
                </a:pPr>
                <a:endParaRPr lang="en-GB" baseline="0" dirty="0" smtClean="0"/>
              </a:p>
              <a:p>
                <a:pPr marL="0" indent="0">
                  <a:buFont typeface="Arial" pitchFamily="34" charset="0"/>
                  <a:buNone/>
                </a:pPr>
                <a:r>
                  <a:rPr lang="en-GB" baseline="0" dirty="0" smtClean="0"/>
                  <a:t>Allogeneic HSCT is indicated for malignant diseases such as:</a:t>
                </a:r>
              </a:p>
              <a:p>
                <a:pPr marL="171450" indent="-171450">
                  <a:buFont typeface="Arial" pitchFamily="34" charset="0"/>
                  <a:buChar char="•"/>
                </a:pPr>
                <a:r>
                  <a:rPr lang="en-GB" baseline="0" dirty="0" smtClean="0"/>
                  <a:t>Acute lymphocytic leukaemia</a:t>
                </a:r>
              </a:p>
              <a:p>
                <a:pPr marL="171450" indent="-171450">
                  <a:buFont typeface="Arial" pitchFamily="34" charset="0"/>
                  <a:buChar char="•"/>
                </a:pPr>
                <a:r>
                  <a:rPr lang="en-GB" baseline="0" dirty="0" smtClean="0"/>
                  <a:t>Acute and chronic </a:t>
                </a:r>
                <a:r>
                  <a:rPr lang="en-GB" baseline="0" dirty="0" err="1" smtClean="0"/>
                  <a:t>myelogenous</a:t>
                </a:r>
                <a:r>
                  <a:rPr lang="en-GB" baseline="0" dirty="0" smtClean="0"/>
                  <a:t> leukaemia</a:t>
                </a:r>
              </a:p>
              <a:p>
                <a:pPr marL="171450" indent="-171450">
                  <a:buFont typeface="Arial" pitchFamily="34" charset="0"/>
                  <a:buChar char="•"/>
                </a:pPr>
                <a:r>
                  <a:rPr lang="en-GB" baseline="0" dirty="0" err="1" smtClean="0"/>
                  <a:t>Myelodysplastic</a:t>
                </a:r>
                <a:r>
                  <a:rPr lang="en-GB" baseline="0" dirty="0" smtClean="0"/>
                  <a:t> syndrome</a:t>
                </a:r>
              </a:p>
              <a:p>
                <a:pPr marL="171450" indent="-171450">
                  <a:buFont typeface="Arial" pitchFamily="34" charset="0"/>
                  <a:buChar char="•"/>
                </a:pPr>
                <a:r>
                  <a:rPr lang="en-GB" baseline="0" dirty="0" smtClean="0"/>
                  <a:t>Non-Hodgkin’s </a:t>
                </a:r>
                <a:r>
                  <a:rPr lang="en-GB" baseline="0" dirty="0" smtClean="0"/>
                  <a:t>lymphoma</a:t>
                </a:r>
              </a:p>
              <a:p>
                <a:pPr marL="0" indent="0">
                  <a:buFont typeface="Arial" pitchFamily="34" charset="0"/>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Allogeneic HSCT is also indicated for non-malignant </a:t>
                </a:r>
                <a:r>
                  <a:rPr lang="en-GB" baseline="0" dirty="0" smtClean="0"/>
                  <a:t>haematological, </a:t>
                </a:r>
                <a:r>
                  <a:rPr lang="en-GB" baseline="0" dirty="0" err="1" smtClean="0"/>
                  <a:t>immunodeficient</a:t>
                </a:r>
                <a:r>
                  <a:rPr lang="en-GB" baseline="0" dirty="0" smtClean="0"/>
                  <a:t> and genetic diseases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aplastic anaemia, </a:t>
                </a:r>
                <a:r>
                  <a:rPr lang="en-GB" baseline="0" dirty="0" err="1" smtClean="0"/>
                  <a:t>Fanconi</a:t>
                </a:r>
                <a:r>
                  <a:rPr lang="en-GB" baseline="0" dirty="0" smtClean="0"/>
                  <a:t> anaemia, </a:t>
                </a:r>
                <a:r>
                  <a:rPr lang="en-GB" baseline="0" dirty="0" err="1" smtClean="0"/>
                  <a:t>thalassaemia</a:t>
                </a:r>
                <a:r>
                  <a:rPr lang="en-GB" baseline="0" dirty="0" smtClean="0"/>
                  <a:t>, sickle cell disease, Diamond </a:t>
                </a:r>
                <a:r>
                  <a:rPr lang="en-GB" baseline="0" dirty="0" err="1" smtClean="0"/>
                  <a:t>Blackfan</a:t>
                </a:r>
                <a:r>
                  <a:rPr lang="en-GB" baseline="0" dirty="0" smtClean="0"/>
                  <a:t> anaemia, </a:t>
                </a:r>
                <a:r>
                  <a:rPr lang="en-GB" baseline="0" dirty="0" err="1" smtClean="0"/>
                  <a:t>Chediak</a:t>
                </a:r>
                <a:r>
                  <a:rPr lang="en-GB" baseline="0" dirty="0" smtClean="0"/>
                  <a:t>–Higashi </a:t>
                </a:r>
                <a:r>
                  <a:rPr lang="en-GB" baseline="0" dirty="0" smtClean="0"/>
                  <a:t>syndrome, chronic granulomatous disease, congenital neutropenia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combined immunodeficiency disease, </a:t>
                </a:r>
                <a:r>
                  <a:rPr lang="en-GB" baseline="0" dirty="0" err="1" smtClean="0"/>
                  <a:t>Wiskott</a:t>
                </a:r>
                <a:r>
                  <a:rPr lang="en-GB" i="0" baseline="0" smtClean="0">
                    <a:latin typeface="Cambria Math"/>
                  </a:rPr>
                  <a:t>–</a:t>
                </a:r>
                <a:r>
                  <a:rPr lang="en-GB" baseline="0" dirty="0" smtClean="0"/>
                  <a:t>Aldrich </a:t>
                </a:r>
                <a:r>
                  <a:rPr lang="en-GB" baseline="0" dirty="0" smtClean="0"/>
                  <a:t>syndrome, functional T-cell disease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err="1" smtClean="0"/>
                  <a:t>Adrenoleukodystrophy</a:t>
                </a:r>
                <a:r>
                  <a:rPr lang="en-GB" baseline="0" dirty="0" smtClean="0"/>
                  <a:t>, metachromatic </a:t>
                </a:r>
                <a:r>
                  <a:rPr lang="en-GB" baseline="0" dirty="0" err="1" smtClean="0"/>
                  <a:t>leukodystrophy</a:t>
                </a:r>
                <a:r>
                  <a:rPr lang="en-GB" baseline="0" dirty="0" smtClean="0"/>
                  <a:t>, Hurler syndrome, </a:t>
                </a:r>
                <a:r>
                  <a:rPr lang="en-GB" baseline="0" dirty="0" smtClean="0"/>
                  <a:t>Hunter’s </a:t>
                </a:r>
                <a:r>
                  <a:rPr lang="en-GB" baseline="0" dirty="0" smtClean="0"/>
                  <a:t>disease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smtClean="0"/>
                  <a:t>References</a:t>
                </a: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GB" b="0" baseline="0" dirty="0" err="1" smtClean="0"/>
                  <a:t>Saria</a:t>
                </a:r>
                <a:r>
                  <a:rPr lang="en-GB" b="0" baseline="0" dirty="0" smtClean="0"/>
                  <a:t> MG et al. </a:t>
                </a:r>
                <a:r>
                  <a:rPr lang="en-GB" b="0" i="1" baseline="0" dirty="0" err="1" smtClean="0"/>
                  <a:t>Clin</a:t>
                </a:r>
                <a:r>
                  <a:rPr lang="en-GB" b="0" i="1" baseline="0" dirty="0" smtClean="0"/>
                  <a:t> J </a:t>
                </a:r>
                <a:r>
                  <a:rPr lang="en-GB" b="0" i="1" baseline="0" dirty="0" err="1" smtClean="0"/>
                  <a:t>Oncol</a:t>
                </a:r>
                <a:r>
                  <a:rPr lang="en-GB" b="0" i="1" baseline="0" dirty="0" smtClean="0"/>
                  <a:t> </a:t>
                </a:r>
                <a:r>
                  <a:rPr lang="en-GB" b="0" i="1" baseline="0" dirty="0" err="1" smtClean="0"/>
                  <a:t>Nurs</a:t>
                </a:r>
                <a:r>
                  <a:rPr lang="en-GB" b="0" i="0" baseline="0" dirty="0" smtClean="0"/>
                  <a:t> 2007;11:53–63</a:t>
                </a:r>
              </a:p>
            </p:txBody>
          </p:sp>
        </mc:Fallback>
      </mc:AlternateContent>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76054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200" dirty="0"/>
          </a:p>
        </p:txBody>
      </p:sp>
      <p:sp>
        <p:nvSpPr>
          <p:cNvPr id="4" name="Slide Number Placeholder 3"/>
          <p:cNvSpPr>
            <a:spLocks noGrp="1"/>
          </p:cNvSpPr>
          <p:nvPr>
            <p:ph type="sldNum" sz="quarter" idx="10"/>
          </p:nvPr>
        </p:nvSpPr>
        <p:spPr/>
        <p:txBody>
          <a:bodyPr/>
          <a:lstStyle/>
          <a:p>
            <a:fld id="{1B649F0C-518A-4985-9394-9CE7E029A775}" type="slidenum">
              <a:rPr lang="en-GB" smtClean="0"/>
              <a:t>8</a:t>
            </a:fld>
            <a:endParaRPr lang="en-GB"/>
          </a:p>
        </p:txBody>
      </p:sp>
    </p:spTree>
    <p:extLst>
      <p:ext uri="{BB962C8B-B14F-4D97-AF65-F5344CB8AC3E}">
        <p14:creationId xmlns:p14="http://schemas.microsoft.com/office/powerpoint/2010/main" val="103601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GB" baseline="0" dirty="0"/>
          </a:p>
        </p:txBody>
      </p:sp>
      <p:sp>
        <p:nvSpPr>
          <p:cNvPr id="4" name="Slide Number Placeholder 3"/>
          <p:cNvSpPr>
            <a:spLocks noGrp="1"/>
          </p:cNvSpPr>
          <p:nvPr>
            <p:ph type="sldNum" sz="quarter" idx="10"/>
          </p:nvPr>
        </p:nvSpPr>
        <p:spPr/>
        <p:txBody>
          <a:bodyPr/>
          <a:lstStyle/>
          <a:p>
            <a:fld id="{1B649F0C-518A-4985-9394-9CE7E029A775}" type="slidenum">
              <a:rPr lang="en-GB" smtClean="0"/>
              <a:t>9</a:t>
            </a:fld>
            <a:endParaRPr lang="en-GB"/>
          </a:p>
        </p:txBody>
      </p:sp>
    </p:spTree>
    <p:extLst>
      <p:ext uri="{BB962C8B-B14F-4D97-AF65-F5344CB8AC3E}">
        <p14:creationId xmlns:p14="http://schemas.microsoft.com/office/powerpoint/2010/main" val="164553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10</a:t>
            </a:fld>
            <a:endParaRPr lang="en-GB"/>
          </a:p>
        </p:txBody>
      </p:sp>
    </p:spTree>
    <p:extLst>
      <p:ext uri="{BB962C8B-B14F-4D97-AF65-F5344CB8AC3E}">
        <p14:creationId xmlns:p14="http://schemas.microsoft.com/office/powerpoint/2010/main" val="277181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12</a:t>
            </a:fld>
            <a:endParaRPr lang="en-GB"/>
          </a:p>
        </p:txBody>
      </p:sp>
    </p:spTree>
    <p:extLst>
      <p:ext uri="{BB962C8B-B14F-4D97-AF65-F5344CB8AC3E}">
        <p14:creationId xmlns:p14="http://schemas.microsoft.com/office/powerpoint/2010/main" val="6849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13</a:t>
            </a:fld>
            <a:endParaRPr lang="en-GB"/>
          </a:p>
        </p:txBody>
      </p:sp>
    </p:spTree>
    <p:extLst>
      <p:ext uri="{BB962C8B-B14F-4D97-AF65-F5344CB8AC3E}">
        <p14:creationId xmlns:p14="http://schemas.microsoft.com/office/powerpoint/2010/main" val="2906121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82481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98724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67651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01491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19337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3713007061"/>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51198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2609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57981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416158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7254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166445180"/>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23/01/2018</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9934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t>23/01/2018</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t>‹#›</a:t>
            </a:fld>
            <a:endParaRPr lang="en-GB"/>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11071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odule%204_VOD%20management%20FINAL%20approved.pptx#-1,4,Assessment and management of VOD" TargetMode="External"/><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hyperlink" Target="Module%201_HSCT%20FINAL%20approved.pptx#-1,4,Haematopoietic stem cell transplantation" TargetMode="External"/><Relationship Id="rId1" Type="http://schemas.openxmlformats.org/officeDocument/2006/relationships/slideLayout" Target="../slideLayouts/slideLayout7.xml"/><Relationship Id="rId6" Type="http://schemas.openxmlformats.org/officeDocument/2006/relationships/hyperlink" Target="Module%203_Clinical%20VOD%20FINAL%20approved.pptx#-1,4,Diagnosis of VOD"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Module%205_Case%20studies%20FINAL%20approved.pptx#-1,4,VOD case studies" TargetMode="External"/><Relationship Id="rId4" Type="http://schemas.openxmlformats.org/officeDocument/2006/relationships/hyperlink" Target="Module%202_VOD%20pathophysiology%20FINAL%20approved.pptx#-1,4,Pathophysiology of VOD"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odule%202_VOD%20pathophysiology%20FINAL%20approved.pptx#-1,4,Pathophysiology of VOD"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Module%202_VOD%20pathophysiology%20FINAL%20approved.pptx#-1,4,Pathophysiology of VOD"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Module%202_VOD%20pathophysiology%20FINAL%20approved.pptx#-1,4,Pathophysiology of VOD"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hyperlink" Target="Module%204_VOD%20management%20FINAL%20approved.pptx#-1,4,Assessment and management of VOD"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Active management of </a:t>
            </a:r>
            <a:r>
              <a:rPr lang="en-GB" dirty="0" err="1"/>
              <a:t>veno</a:t>
            </a:r>
            <a:r>
              <a:rPr lang="en-GB" dirty="0"/>
              <a:t>-occlusive disease (VOD)</a:t>
            </a:r>
            <a:br>
              <a:rPr lang="en-GB" dirty="0"/>
            </a:br>
            <a:endParaRPr lang="en-GB"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hlinkClick r:id="rId2" action="ppaction://hlinkpres?slideindex=4&amp;slidetitle=Haematopoietic stem cell transplanta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hlinkClick r:id="rId4" action="ppaction://hlinkpres?slideindex=4&amp;slidetitle=Pathophysiology of VOD"/>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hlinkClick r:id="rId6" action="ppaction://hlinkpres?slideindex=4&amp;slidetitle=Diagnosis of VOD"/>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hlinkClick r:id="rId8" action="ppaction://hlinkpres?slideindex=4&amp;slidetitle=Assessment and management of VOD"/>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hlinkClick r:id="rId10" action="ppaction://hlinkpres?slideindex=4&amp;slidetitle=VOD case studies"/>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293646" y="5640885"/>
            <a:ext cx="20162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Haematopoietic stem cell transplantation</a:t>
            </a:r>
          </a:p>
        </p:txBody>
      </p:sp>
      <p:sp>
        <p:nvSpPr>
          <p:cNvPr id="19" name="TextBox 18"/>
          <p:cNvSpPr txBox="1"/>
          <p:nvPr/>
        </p:nvSpPr>
        <p:spPr>
          <a:xfrm>
            <a:off x="2603807" y="5640885"/>
            <a:ext cx="2170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Pathophysiology of VOD</a:t>
            </a:r>
          </a:p>
        </p:txBody>
      </p:sp>
      <p:sp>
        <p:nvSpPr>
          <p:cNvPr id="20" name="TextBox 19"/>
          <p:cNvSpPr txBox="1"/>
          <p:nvPr/>
        </p:nvSpPr>
        <p:spPr>
          <a:xfrm>
            <a:off x="5012515"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Diagnosis of VOD</a:t>
            </a:r>
          </a:p>
        </p:txBody>
      </p:sp>
      <p:sp>
        <p:nvSpPr>
          <p:cNvPr id="21" name="TextBox 20"/>
          <p:cNvSpPr txBox="1"/>
          <p:nvPr/>
        </p:nvSpPr>
        <p:spPr>
          <a:xfrm>
            <a:off x="7420409" y="5640885"/>
            <a:ext cx="21708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Assessment and management </a:t>
            </a:r>
            <a:b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of VOD</a:t>
            </a:r>
          </a:p>
        </p:txBody>
      </p:sp>
      <p:sp>
        <p:nvSpPr>
          <p:cNvPr id="22" name="TextBox 21"/>
          <p:cNvSpPr txBox="1"/>
          <p:nvPr/>
        </p:nvSpPr>
        <p:spPr>
          <a:xfrm>
            <a:off x="9828301"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VOD case studies</a:t>
            </a:r>
          </a:p>
        </p:txBody>
      </p:sp>
    </p:spTree>
    <p:extLst>
      <p:ext uri="{BB962C8B-B14F-4D97-AF65-F5344CB8AC3E}">
        <p14:creationId xmlns:p14="http://schemas.microsoft.com/office/powerpoint/2010/main" val="208718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conditioning regimens: </a:t>
            </a:r>
            <a:r>
              <a:rPr lang="en-GB" dirty="0" err="1"/>
              <a:t>myeloablative</a:t>
            </a:r>
            <a:r>
              <a:rPr lang="en-GB" dirty="0"/>
              <a:t> conditioning</a:t>
            </a:r>
          </a:p>
        </p:txBody>
      </p:sp>
      <p:sp>
        <p:nvSpPr>
          <p:cNvPr id="3" name="Content Placeholder 2"/>
          <p:cNvSpPr>
            <a:spLocks noGrp="1"/>
          </p:cNvSpPr>
          <p:nvPr>
            <p:ph idx="1"/>
          </p:nvPr>
        </p:nvSpPr>
        <p:spPr>
          <a:xfrm>
            <a:off x="335359" y="1268760"/>
            <a:ext cx="8471289" cy="4857403"/>
          </a:xfrm>
        </p:spPr>
        <p:txBody>
          <a:bodyPr>
            <a:normAutofit/>
          </a:bodyPr>
          <a:lstStyle/>
          <a:p>
            <a:r>
              <a:rPr lang="en-GB" sz="2200" dirty="0"/>
              <a:t>Traditionally, </a:t>
            </a:r>
            <a:r>
              <a:rPr lang="en-GB" sz="2200" dirty="0" err="1"/>
              <a:t>myeloablative</a:t>
            </a:r>
            <a:r>
              <a:rPr lang="en-GB" sz="2200" dirty="0"/>
              <a:t> (high-dose) conditioning regimens were used for HSCT</a:t>
            </a:r>
          </a:p>
          <a:p>
            <a:pPr lvl="1"/>
            <a:r>
              <a:rPr lang="en-GB" sz="2000" dirty="0"/>
              <a:t>Usually restricted to younger patients without comorbidities</a:t>
            </a:r>
          </a:p>
          <a:p>
            <a:r>
              <a:rPr lang="en-GB" sz="2200" dirty="0"/>
              <a:t>These irreversibly destroy the bone marrow, preventing haematological recovery</a:t>
            </a:r>
          </a:p>
          <a:p>
            <a:r>
              <a:rPr lang="en-GB" sz="2200" dirty="0"/>
              <a:t>Regimens include high-dose total body irradiation (TBI) and/or alkylating agents (</a:t>
            </a:r>
            <a:r>
              <a:rPr lang="en-GB" sz="2200" dirty="0" err="1"/>
              <a:t>eg</a:t>
            </a:r>
            <a:r>
              <a:rPr lang="en-GB" sz="2200" dirty="0"/>
              <a:t> </a:t>
            </a:r>
            <a:r>
              <a:rPr lang="en-GB" sz="2200" dirty="0" err="1"/>
              <a:t>busulfan</a:t>
            </a:r>
            <a:r>
              <a:rPr lang="en-GB" sz="2200" dirty="0"/>
              <a:t>, cyclophosphamide, etoposide, </a:t>
            </a:r>
            <a:r>
              <a:rPr lang="en-GB" sz="2200" dirty="0" err="1"/>
              <a:t>melphalan</a:t>
            </a:r>
            <a:r>
              <a:rPr lang="en-GB" sz="2200" dirty="0"/>
              <a:t>, </a:t>
            </a:r>
            <a:r>
              <a:rPr lang="en-GB" sz="2200" dirty="0" err="1"/>
              <a:t>cytarabine</a:t>
            </a:r>
            <a:r>
              <a:rPr lang="en-GB" sz="2200" dirty="0"/>
              <a:t>) </a:t>
            </a:r>
          </a:p>
          <a:p>
            <a:r>
              <a:rPr lang="en-GB" sz="2200" dirty="0"/>
              <a:t>These regimens are associated with significant morbidity and transplant-related mortality (TRM)</a:t>
            </a:r>
          </a:p>
          <a:p>
            <a:pPr lvl="1"/>
            <a:r>
              <a:rPr lang="en-GB" sz="2000" dirty="0"/>
              <a:t>In the last 20 years this has led to the development of the alternative regimens reduced-intensity (RIC) and </a:t>
            </a:r>
            <a:br>
              <a:rPr lang="en-GB" sz="2000" dirty="0"/>
            </a:br>
            <a:r>
              <a:rPr lang="en-GB" sz="2000" dirty="0"/>
              <a:t>non-myeloablative (NMA) conditioning</a:t>
            </a:r>
          </a:p>
        </p:txBody>
      </p:sp>
      <p:sp>
        <p:nvSpPr>
          <p:cNvPr id="6" name="Text Placeholder 5"/>
          <p:cNvSpPr>
            <a:spLocks noGrp="1"/>
          </p:cNvSpPr>
          <p:nvPr>
            <p:ph type="body" sz="quarter" idx="10"/>
          </p:nvPr>
        </p:nvSpPr>
        <p:spPr/>
        <p:txBody>
          <a:bodyPr/>
          <a:lstStyle/>
          <a:p>
            <a:br>
              <a:rPr lang="en-GB" dirty="0"/>
            </a:br>
            <a:endParaRPr lang="en-GB" dirty="0"/>
          </a:p>
          <a:p>
            <a:r>
              <a:rPr lang="en-GB" dirty="0" err="1"/>
              <a:t>Gyurkocza</a:t>
            </a:r>
            <a:r>
              <a:rPr lang="en-GB" dirty="0"/>
              <a:t> B, </a:t>
            </a:r>
            <a:r>
              <a:rPr lang="en-GB" dirty="0" err="1"/>
              <a:t>Sandmaier</a:t>
            </a:r>
            <a:r>
              <a:rPr lang="en-GB" dirty="0"/>
              <a:t> BM. </a:t>
            </a:r>
            <a:r>
              <a:rPr lang="en-GB" i="1" dirty="0"/>
              <a:t>Blood </a:t>
            </a:r>
            <a:r>
              <a:rPr lang="en-GB" dirty="0"/>
              <a:t>2014;124:344–53; Shi M et al. </a:t>
            </a:r>
            <a:r>
              <a:rPr lang="en-GB" i="1" dirty="0"/>
              <a:t>Blood </a:t>
            </a:r>
            <a:r>
              <a:rPr lang="en-GB" i="1" dirty="0" err="1"/>
              <a:t>Lymphat</a:t>
            </a:r>
            <a:r>
              <a:rPr lang="en-GB" i="1" dirty="0"/>
              <a:t> Cancer </a:t>
            </a:r>
            <a:r>
              <a:rPr lang="en-GB" dirty="0"/>
              <a:t>2013;3:1–9; </a:t>
            </a:r>
            <a:br>
              <a:rPr lang="en-GB" dirty="0"/>
            </a:br>
            <a:r>
              <a:rPr lang="en-GB" dirty="0" err="1"/>
              <a:t>Passweg</a:t>
            </a:r>
            <a:r>
              <a:rPr lang="en-GB" dirty="0"/>
              <a:t> JR et al. </a:t>
            </a:r>
            <a:r>
              <a:rPr lang="en-GB" i="1" dirty="0"/>
              <a:t>Swiss Med </a:t>
            </a:r>
            <a:r>
              <a:rPr lang="en-GB" i="1" dirty="0" err="1"/>
              <a:t>Wkly</a:t>
            </a:r>
            <a:r>
              <a:rPr lang="en-GB" i="1" dirty="0"/>
              <a:t> </a:t>
            </a:r>
            <a:r>
              <a:rPr lang="en-GB" dirty="0"/>
              <a:t>2012;142:13696</a:t>
            </a:r>
          </a:p>
        </p:txBody>
      </p:sp>
      <p:sp>
        <p:nvSpPr>
          <p:cNvPr id="4" name="Text Placeholder 3"/>
          <p:cNvSpPr>
            <a:spLocks noGrp="1"/>
          </p:cNvSpPr>
          <p:nvPr>
            <p:ph type="body" sz="quarter" idx="11"/>
          </p:nvPr>
        </p:nvSpPr>
        <p:spPr/>
        <p:txBody>
          <a:bodyPr/>
          <a:lstStyle/>
          <a:p>
            <a:r>
              <a:rPr lang="en-GB" dirty="0"/>
              <a:t>HSCT, haematopoietic stem cell transplantation </a:t>
            </a:r>
          </a:p>
        </p:txBody>
      </p:sp>
      <p:pic>
        <p:nvPicPr>
          <p:cNvPr id="2050" name="Picture 2" descr="T:\FROM STUDIO\SylviaY\istock images\iStock_000014382765Mediu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837131" y="2065885"/>
            <a:ext cx="3010828" cy="3147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84383" y="5326026"/>
            <a:ext cx="2916324" cy="276999"/>
          </a:xfrm>
          <a:prstGeom prst="rect">
            <a:avLst/>
          </a:prstGeom>
          <a:noFill/>
        </p:spPr>
        <p:txBody>
          <a:bodyPr wrap="square" rtlCol="0">
            <a:spAutoFit/>
          </a:bodyPr>
          <a:lstStyle/>
          <a:p>
            <a:pPr algn="ctr"/>
            <a:r>
              <a:rPr lang="en-GB" sz="1200" dirty="0">
                <a:latin typeface="Arial" pitchFamily="34" charset="0"/>
                <a:cs typeface="Arial" pitchFamily="34" charset="0"/>
              </a:rPr>
              <a:t>Patient receiving radiotherapy</a:t>
            </a:r>
          </a:p>
        </p:txBody>
      </p:sp>
    </p:spTree>
    <p:custDataLst>
      <p:tags r:id="rId1"/>
    </p:custDataLst>
    <p:extLst>
      <p:ext uri="{BB962C8B-B14F-4D97-AF65-F5344CB8AC3E}">
        <p14:creationId xmlns:p14="http://schemas.microsoft.com/office/powerpoint/2010/main" val="131596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Types of conditioning regimens: reduced intensity conditioning (RIC) and non-myeloablative (NMA) regimens</a:t>
            </a:r>
          </a:p>
        </p:txBody>
      </p:sp>
      <p:sp>
        <p:nvSpPr>
          <p:cNvPr id="3" name="Text Placeholder 2"/>
          <p:cNvSpPr>
            <a:spLocks noGrp="1"/>
          </p:cNvSpPr>
          <p:nvPr>
            <p:ph type="body" sz="quarter" idx="10"/>
          </p:nvPr>
        </p:nvSpPr>
        <p:spPr/>
        <p:txBody>
          <a:bodyPr/>
          <a:lstStyle/>
          <a:p>
            <a:r>
              <a:rPr lang="en-GB" dirty="0" err="1"/>
              <a:t>Dalle</a:t>
            </a:r>
            <a:r>
              <a:rPr lang="en-GB" dirty="0"/>
              <a:t> JH, Giralt SA. </a:t>
            </a:r>
            <a:r>
              <a:rPr lang="en-GB" i="1" dirty="0" err="1"/>
              <a:t>Biol</a:t>
            </a:r>
            <a:r>
              <a:rPr lang="en-GB" i="1" dirty="0"/>
              <a:t> Blood Marrow Transplant </a:t>
            </a:r>
            <a:r>
              <a:rPr lang="en-GB" dirty="0"/>
              <a:t>2016;22:400–9;</a:t>
            </a:r>
            <a:br>
              <a:rPr lang="en-GB" dirty="0"/>
            </a:br>
            <a:r>
              <a:rPr lang="en-GB" dirty="0" err="1"/>
              <a:t>Bacigalupo</a:t>
            </a:r>
            <a:r>
              <a:rPr lang="en-GB" dirty="0"/>
              <a:t> A et al. </a:t>
            </a:r>
            <a:r>
              <a:rPr lang="en-GB" i="1" dirty="0" err="1"/>
              <a:t>Biol</a:t>
            </a:r>
            <a:r>
              <a:rPr lang="en-GB" i="1" dirty="0"/>
              <a:t> Blood Marrow Transplant </a:t>
            </a:r>
            <a:r>
              <a:rPr lang="en-GB" dirty="0"/>
              <a:t>2009;15:1628–33</a:t>
            </a:r>
          </a:p>
        </p:txBody>
      </p:sp>
      <p:sp>
        <p:nvSpPr>
          <p:cNvPr id="5" name="Text Placeholder 4"/>
          <p:cNvSpPr>
            <a:spLocks noGrp="1"/>
          </p:cNvSpPr>
          <p:nvPr>
            <p:ph type="body" sz="quarter" idx="11"/>
          </p:nvPr>
        </p:nvSpPr>
        <p:spPr/>
        <p:txBody>
          <a:bodyPr/>
          <a:lstStyle/>
          <a:p>
            <a:r>
              <a:rPr lang="en-GB" dirty="0"/>
              <a:t>HSCT, haematopoietic stem cell transplantation; TBI, total body irradiation </a:t>
            </a:r>
          </a:p>
        </p:txBody>
      </p:sp>
      <p:graphicFrame>
        <p:nvGraphicFramePr>
          <p:cNvPr id="4" name="Table 3"/>
          <p:cNvGraphicFramePr>
            <a:graphicFrameLocks noGrp="1"/>
          </p:cNvGraphicFramePr>
          <p:nvPr>
            <p:extLst>
              <p:ext uri="{D42A27DB-BD31-4B8C-83A1-F6EECF244321}">
                <p14:modId xmlns:p14="http://schemas.microsoft.com/office/powerpoint/2010/main" val="2069372330"/>
              </p:ext>
            </p:extLst>
          </p:nvPr>
        </p:nvGraphicFramePr>
        <p:xfrm>
          <a:off x="609599" y="2766055"/>
          <a:ext cx="10972802" cy="2440911"/>
        </p:xfrm>
        <a:graphic>
          <a:graphicData uri="http://schemas.openxmlformats.org/drawingml/2006/table">
            <a:tbl>
              <a:tblPr firstRow="1" bandRow="1">
                <a:tableStyleId>{5C22544A-7EE6-4342-B048-85BDC9FD1C3A}</a:tableStyleId>
              </a:tblPr>
              <a:tblGrid>
                <a:gridCol w="5486401">
                  <a:extLst>
                    <a:ext uri="{9D8B030D-6E8A-4147-A177-3AD203B41FA5}">
                      <a16:colId xmlns:a16="http://schemas.microsoft.com/office/drawing/2014/main" val="20000"/>
                    </a:ext>
                  </a:extLst>
                </a:gridCol>
                <a:gridCol w="5486401">
                  <a:extLst>
                    <a:ext uri="{9D8B030D-6E8A-4147-A177-3AD203B41FA5}">
                      <a16:colId xmlns:a16="http://schemas.microsoft.com/office/drawing/2014/main" val="20001"/>
                    </a:ext>
                  </a:extLst>
                </a:gridCol>
              </a:tblGrid>
              <a:tr h="461767">
                <a:tc>
                  <a:txBody>
                    <a:bodyPr/>
                    <a:lstStyle/>
                    <a:p>
                      <a:pPr algn="ctr"/>
                      <a:r>
                        <a:rPr lang="en-GB" sz="1600" dirty="0"/>
                        <a:t>Non-</a:t>
                      </a:r>
                      <a:r>
                        <a:rPr lang="en-GB" sz="1600" dirty="0" err="1"/>
                        <a:t>myeloablative</a:t>
                      </a:r>
                      <a:r>
                        <a:rPr lang="en-GB" sz="1600" dirty="0"/>
                        <a:t> regimens</a:t>
                      </a:r>
                      <a:endParaRPr lang="en-GB" sz="1600" dirty="0">
                        <a:latin typeface="Arial" panose="020B0604020202020204" pitchFamily="34" charset="0"/>
                        <a:cs typeface="Arial" panose="020B0604020202020204" pitchFamily="34" charset="0"/>
                      </a:endParaRPr>
                    </a:p>
                  </a:txBody>
                  <a:tcPr/>
                </a:tc>
                <a:tc>
                  <a:txBody>
                    <a:bodyPr/>
                    <a:lstStyle/>
                    <a:p>
                      <a:pPr algn="ctr"/>
                      <a:r>
                        <a:rPr lang="en-GB" sz="1600" dirty="0"/>
                        <a:t>Reduced intensity conditioning</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979144">
                <a:tc>
                  <a:txBody>
                    <a:bodyPr/>
                    <a:lstStyle/>
                    <a:p>
                      <a:pPr marL="285750" indent="-285750">
                        <a:buFont typeface="Arial" panose="020B0604020202020204" pitchFamily="34" charset="0"/>
                        <a:buChar char="•"/>
                      </a:pPr>
                      <a:r>
                        <a:rPr lang="en-GB" sz="1600" dirty="0"/>
                        <a:t>Cause minimal </a:t>
                      </a:r>
                      <a:r>
                        <a:rPr lang="en-GB" sz="1600" dirty="0" err="1"/>
                        <a:t>cytopenia</a:t>
                      </a: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Do not</a:t>
                      </a:r>
                      <a:r>
                        <a:rPr lang="en-GB" sz="1600" baseline="0" dirty="0"/>
                        <a:t> </a:t>
                      </a:r>
                      <a:r>
                        <a:rPr lang="en-GB" sz="1600" dirty="0"/>
                        <a:t>require stem cell support for </a:t>
                      </a:r>
                      <a:br>
                        <a:rPr lang="en-GB" sz="1600" dirty="0"/>
                      </a:br>
                      <a:r>
                        <a:rPr lang="en-GB" sz="1600" dirty="0"/>
                        <a:t>haematopoietic recovery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Regimens can</a:t>
                      </a:r>
                      <a:r>
                        <a:rPr lang="en-GB" sz="1600" baseline="0" dirty="0"/>
                        <a:t> include low-dose TBI, </a:t>
                      </a:r>
                      <a:r>
                        <a:rPr lang="en-GB" sz="1600" baseline="0" dirty="0" err="1"/>
                        <a:t>f</a:t>
                      </a:r>
                      <a:r>
                        <a:rPr lang="en-GB" sz="1600" dirty="0" err="1"/>
                        <a:t>ludarabine</a:t>
                      </a:r>
                      <a:r>
                        <a:rPr lang="en-GB" sz="1600" baseline="0" dirty="0"/>
                        <a:t> and </a:t>
                      </a:r>
                      <a:r>
                        <a:rPr lang="en-GB" sz="1600" dirty="0"/>
                        <a:t>cyclophosphamide or </a:t>
                      </a:r>
                      <a:r>
                        <a:rPr lang="en-GB" sz="1600" dirty="0" err="1"/>
                        <a:t>cytarabine</a:t>
                      </a:r>
                      <a:r>
                        <a:rPr lang="en-GB" sz="1600" baseline="0" dirty="0"/>
                        <a:t> </a:t>
                      </a:r>
                      <a:endParaRPr lang="en-GB" sz="1600" dirty="0"/>
                    </a:p>
                    <a:p>
                      <a:pPr marL="285750" indent="-285750">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t>Causes </a:t>
                      </a:r>
                      <a:r>
                        <a:rPr lang="en-GB" sz="1600" dirty="0" err="1"/>
                        <a:t>cytopenia</a:t>
                      </a:r>
                      <a:r>
                        <a:rPr lang="en-GB" sz="1600" baseline="0" dirty="0"/>
                        <a:t> of variable duration, which is </a:t>
                      </a:r>
                      <a:br>
                        <a:rPr lang="en-GB" sz="1600" baseline="0" dirty="0"/>
                      </a:br>
                      <a:r>
                        <a:rPr lang="en-GB" sz="1600" baseline="0" dirty="0"/>
                        <a:t>usually reversible</a:t>
                      </a:r>
                    </a:p>
                    <a:p>
                      <a:pPr marL="285750" indent="-285750">
                        <a:buFont typeface="Arial" panose="020B0604020202020204" pitchFamily="34" charset="0"/>
                        <a:buChar char="•"/>
                      </a:pPr>
                      <a:r>
                        <a:rPr lang="en-GB" sz="1600" dirty="0"/>
                        <a:t>Requires stem cell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Dose of</a:t>
                      </a:r>
                      <a:r>
                        <a:rPr lang="en-GB" sz="1600" baseline="0" dirty="0"/>
                        <a:t> </a:t>
                      </a:r>
                      <a:r>
                        <a:rPr lang="en-GB" sz="1600" dirty="0"/>
                        <a:t>chemotherapy or TBI is reduced by ≥ 30% versus </a:t>
                      </a:r>
                      <a:r>
                        <a:rPr lang="en-GB" sz="1600" dirty="0" err="1"/>
                        <a:t>myeloablative</a:t>
                      </a:r>
                      <a:r>
                        <a:rPr lang="en-GB" sz="1600" dirty="0"/>
                        <a:t> conditioning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Regimens</a:t>
                      </a:r>
                      <a:r>
                        <a:rPr lang="en-GB" sz="1600" baseline="0" dirty="0"/>
                        <a:t> can include l</a:t>
                      </a:r>
                      <a:r>
                        <a:rPr lang="en-GB" sz="1600" dirty="0"/>
                        <a:t>ow-doses of TBI,</a:t>
                      </a:r>
                      <a:r>
                        <a:rPr lang="en-GB" sz="1600" baseline="0" dirty="0"/>
                        <a:t> </a:t>
                      </a:r>
                      <a:r>
                        <a:rPr lang="en-GB" sz="1600" dirty="0" err="1"/>
                        <a:t>busulphan</a:t>
                      </a:r>
                      <a:r>
                        <a:rPr lang="en-GB" sz="1600" dirty="0"/>
                        <a:t>,</a:t>
                      </a:r>
                      <a:r>
                        <a:rPr lang="en-GB" sz="1600" baseline="0" dirty="0"/>
                        <a:t> melphalan or </a:t>
                      </a:r>
                      <a:r>
                        <a:rPr lang="en-GB" sz="1600" baseline="0" dirty="0" err="1"/>
                        <a:t>thiotepa</a:t>
                      </a:r>
                      <a:r>
                        <a:rPr lang="en-GB" sz="1600" baseline="0" dirty="0"/>
                        <a:t>, or </a:t>
                      </a:r>
                      <a:r>
                        <a:rPr lang="en-GB" sz="1600" baseline="0" dirty="0" err="1"/>
                        <a:t>fludarabine</a:t>
                      </a:r>
                      <a:endParaRPr lang="en-GB"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7" name="Rounded Rectangle 6"/>
          <p:cNvSpPr/>
          <p:nvPr/>
        </p:nvSpPr>
        <p:spPr>
          <a:xfrm>
            <a:off x="609599" y="5339889"/>
            <a:ext cx="10972802" cy="7831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2000" dirty="0">
                <a:solidFill>
                  <a:schemeClr val="bg1"/>
                </a:solidFill>
                <a:latin typeface="Arial" panose="020B0604020202020204" pitchFamily="34" charset="0"/>
                <a:cs typeface="Arial" panose="020B0604020202020204" pitchFamily="34" charset="0"/>
              </a:rPr>
              <a:t>Although these regimens limit toxicity, life-threatening complications, </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such as </a:t>
            </a:r>
            <a:r>
              <a:rPr lang="en-GB" sz="2000" dirty="0" err="1">
                <a:solidFill>
                  <a:schemeClr val="bg1"/>
                </a:solidFill>
                <a:latin typeface="Arial" panose="020B0604020202020204" pitchFamily="34" charset="0"/>
                <a:cs typeface="Arial" panose="020B0604020202020204" pitchFamily="34" charset="0"/>
              </a:rPr>
              <a:t>veno</a:t>
            </a:r>
            <a:r>
              <a:rPr lang="en-GB" sz="2000" dirty="0">
                <a:solidFill>
                  <a:schemeClr val="bg1"/>
                </a:solidFill>
                <a:latin typeface="Arial" panose="020B0604020202020204" pitchFamily="34" charset="0"/>
                <a:cs typeface="Arial" panose="020B0604020202020204" pitchFamily="34" charset="0"/>
              </a:rPr>
              <a:t>-occlusive disease (VOD), may still occur</a:t>
            </a:r>
          </a:p>
        </p:txBody>
      </p:sp>
      <p:sp>
        <p:nvSpPr>
          <p:cNvPr id="9" name="Content Placeholder 2"/>
          <p:cNvSpPr txBox="1">
            <a:spLocks/>
          </p:cNvSpPr>
          <p:nvPr/>
        </p:nvSpPr>
        <p:spPr>
          <a:xfrm>
            <a:off x="609600" y="1364275"/>
            <a:ext cx="10972800" cy="1268857"/>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2400" dirty="0">
                <a:solidFill>
                  <a:schemeClr val="tx1"/>
                </a:solidFill>
              </a:rPr>
              <a:t>With these regimens, the goal is to promote disease eradication, </a:t>
            </a:r>
            <a:br>
              <a:rPr lang="en-GB" sz="2400" dirty="0">
                <a:solidFill>
                  <a:schemeClr val="tx1"/>
                </a:solidFill>
              </a:rPr>
            </a:br>
            <a:r>
              <a:rPr lang="en-GB" sz="2400" dirty="0">
                <a:solidFill>
                  <a:schemeClr val="tx1"/>
                </a:solidFill>
              </a:rPr>
              <a:t>promote engraftment, and exploit the graft-versus-cancer effect </a:t>
            </a:r>
            <a:br>
              <a:rPr lang="en-GB" sz="2400" dirty="0">
                <a:solidFill>
                  <a:schemeClr val="tx1"/>
                </a:solidFill>
              </a:rPr>
            </a:br>
            <a:r>
              <a:rPr lang="en-GB" sz="2400" dirty="0">
                <a:solidFill>
                  <a:schemeClr val="tx1"/>
                </a:solidFill>
              </a:rPr>
              <a:t>to eliminate the tumour cells</a:t>
            </a:r>
          </a:p>
        </p:txBody>
      </p:sp>
      <p:grpSp>
        <p:nvGrpSpPr>
          <p:cNvPr id="14" name="Group 13"/>
          <p:cNvGrpSpPr/>
          <p:nvPr/>
        </p:nvGrpSpPr>
        <p:grpSpPr>
          <a:xfrm>
            <a:off x="9936658" y="5924033"/>
            <a:ext cx="1825447" cy="369332"/>
            <a:chOff x="1508759" y="4551330"/>
            <a:chExt cx="1825447" cy="369332"/>
          </a:xfrm>
        </p:grpSpPr>
        <p:sp>
          <p:nvSpPr>
            <p:cNvPr id="15" name="TextBox 14">
              <a:hlinkClick r:id="rId2" action="ppaction://hlinkpres?slideindex=4&amp;slidetitle=Pathophysiology of VOD"/>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n-GB" dirty="0">
                  <a:solidFill>
                    <a:schemeClr val="tx1"/>
                  </a:solidFill>
                </a:rPr>
                <a:t>Module 2 link</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Tree>
    <p:extLst>
      <p:ext uri="{BB962C8B-B14F-4D97-AF65-F5344CB8AC3E}">
        <p14:creationId xmlns:p14="http://schemas.microsoft.com/office/powerpoint/2010/main" val="288788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HSCT is now available to higher risk patients</a:t>
            </a:r>
          </a:p>
        </p:txBody>
      </p:sp>
      <p:sp>
        <p:nvSpPr>
          <p:cNvPr id="3" name="Content Placeholder 2"/>
          <p:cNvSpPr>
            <a:spLocks noGrp="1"/>
          </p:cNvSpPr>
          <p:nvPr>
            <p:ph idx="1"/>
          </p:nvPr>
        </p:nvSpPr>
        <p:spPr>
          <a:xfrm>
            <a:off x="335360" y="1268760"/>
            <a:ext cx="8467446" cy="4857403"/>
          </a:xfrm>
        </p:spPr>
        <p:txBody>
          <a:bodyPr/>
          <a:lstStyle/>
          <a:p>
            <a:endParaRPr lang="en-GB" dirty="0"/>
          </a:p>
          <a:p>
            <a:endParaRPr lang="en-GB" dirty="0"/>
          </a:p>
          <a:p>
            <a:endParaRPr lang="en-GB" dirty="0"/>
          </a:p>
          <a:p>
            <a:r>
              <a:rPr lang="en-GB" dirty="0"/>
              <a:t>RIC and NMA regimens have enabled patients who may have been unsuitable for </a:t>
            </a:r>
            <a:r>
              <a:rPr lang="en-GB" dirty="0" err="1"/>
              <a:t>myeloablative</a:t>
            </a:r>
            <a:r>
              <a:rPr lang="en-GB" dirty="0"/>
              <a:t> regimens to now undergo HSCT:</a:t>
            </a:r>
          </a:p>
          <a:p>
            <a:pPr lvl="1"/>
            <a:r>
              <a:rPr lang="en-GB" dirty="0"/>
              <a:t>Older patients (&gt;60 years)</a:t>
            </a:r>
          </a:p>
          <a:p>
            <a:pPr lvl="1"/>
            <a:r>
              <a:rPr lang="en-GB" dirty="0"/>
              <a:t>Medically unfit patients</a:t>
            </a:r>
          </a:p>
          <a:p>
            <a:pPr lvl="1"/>
            <a:r>
              <a:rPr lang="en-GB" dirty="0"/>
              <a:t>Patients with a high HCT comorbidity index</a:t>
            </a:r>
          </a:p>
          <a:p>
            <a:pPr lvl="1"/>
            <a:r>
              <a:rPr lang="en-GB" dirty="0"/>
              <a:t>Heavily pre-treated patients</a:t>
            </a:r>
          </a:p>
          <a:p>
            <a:r>
              <a:rPr lang="en-GB" dirty="0"/>
              <a:t>These patients are likely to have a higher potential for post-HSCT complications, such as VOD</a:t>
            </a:r>
          </a:p>
        </p:txBody>
      </p:sp>
      <p:sp>
        <p:nvSpPr>
          <p:cNvPr id="7" name="Text Placeholder 6"/>
          <p:cNvSpPr>
            <a:spLocks noGrp="1"/>
          </p:cNvSpPr>
          <p:nvPr>
            <p:ph type="body" sz="quarter" idx="10"/>
          </p:nvPr>
        </p:nvSpPr>
        <p:spPr/>
        <p:txBody>
          <a:bodyPr/>
          <a:lstStyle/>
          <a:p>
            <a:r>
              <a:rPr lang="en-GB" dirty="0"/>
              <a:t>Goyal G, et al. </a:t>
            </a:r>
            <a:r>
              <a:rPr lang="en-GB" i="1" dirty="0" err="1"/>
              <a:t>Ther</a:t>
            </a:r>
            <a:r>
              <a:rPr lang="en-GB" i="1" dirty="0"/>
              <a:t> </a:t>
            </a:r>
            <a:r>
              <a:rPr lang="en-GB" i="1" dirty="0" err="1"/>
              <a:t>Adv</a:t>
            </a:r>
            <a:r>
              <a:rPr lang="en-GB" i="1" dirty="0"/>
              <a:t> </a:t>
            </a:r>
            <a:r>
              <a:rPr lang="en-GB" i="1" dirty="0" err="1"/>
              <a:t>Hematol</a:t>
            </a:r>
            <a:r>
              <a:rPr lang="en-GB" i="1" dirty="0"/>
              <a:t> </a:t>
            </a:r>
            <a:r>
              <a:rPr lang="en-GB" dirty="0"/>
              <a:t>2016;7:131–41; </a:t>
            </a:r>
            <a:r>
              <a:rPr lang="en-GB" dirty="0" err="1"/>
              <a:t>Dalle</a:t>
            </a:r>
            <a:r>
              <a:rPr lang="en-GB" dirty="0"/>
              <a:t> JH, Giralt SA. </a:t>
            </a:r>
            <a:r>
              <a:rPr lang="en-GB" i="1" dirty="0" err="1"/>
              <a:t>Biol</a:t>
            </a:r>
            <a:r>
              <a:rPr lang="en-GB" i="1" dirty="0"/>
              <a:t> Blood Marrow Transplant </a:t>
            </a:r>
            <a:r>
              <a:rPr lang="en-GB" dirty="0"/>
              <a:t>2016;22:400–9</a:t>
            </a:r>
          </a:p>
        </p:txBody>
      </p:sp>
      <p:sp>
        <p:nvSpPr>
          <p:cNvPr id="9" name="Text Placeholder 8"/>
          <p:cNvSpPr>
            <a:spLocks noGrp="1"/>
          </p:cNvSpPr>
          <p:nvPr>
            <p:ph type="body" sz="quarter" idx="11"/>
          </p:nvPr>
        </p:nvSpPr>
        <p:spPr/>
        <p:txBody>
          <a:bodyPr/>
          <a:lstStyle/>
          <a:p>
            <a:r>
              <a:rPr lang="en-GB" dirty="0"/>
              <a:t>HCT, haematopoietic cell transplantation;</a:t>
            </a:r>
            <a:br>
              <a:rPr lang="en-GB" dirty="0"/>
            </a:br>
            <a:r>
              <a:rPr lang="en-GB" dirty="0"/>
              <a:t>HSCT, haematopoietic stem cell transplantation; NMA, non-myeloablative; </a:t>
            </a:r>
            <a:br>
              <a:rPr lang="en-GB" dirty="0"/>
            </a:br>
            <a:r>
              <a:rPr lang="en-GB" dirty="0"/>
              <a:t>RIC, reduced-intensity conditioning; VOD, veno-occlusive disease</a:t>
            </a:r>
          </a:p>
        </p:txBody>
      </p:sp>
      <p:sp>
        <p:nvSpPr>
          <p:cNvPr id="6" name="TextBox 5"/>
          <p:cNvSpPr txBox="1"/>
          <p:nvPr/>
        </p:nvSpPr>
        <p:spPr>
          <a:xfrm>
            <a:off x="622300" y="1361913"/>
            <a:ext cx="10972800"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a:solidFill>
                  <a:schemeClr val="tx1"/>
                </a:solidFill>
                <a:latin typeface="Arial" pitchFamily="34" charset="0"/>
                <a:cs typeface="Arial" pitchFamily="34" charset="0"/>
              </a:rPr>
              <a:t>The use of RIC and NMA regimens broadens HSCT eligibility to older and </a:t>
            </a:r>
            <a:br>
              <a:rPr lang="en-GB" sz="2400" dirty="0">
                <a:solidFill>
                  <a:schemeClr val="tx1"/>
                </a:solidFill>
                <a:latin typeface="Arial" pitchFamily="34" charset="0"/>
                <a:cs typeface="Arial" pitchFamily="34" charset="0"/>
              </a:rPr>
            </a:br>
            <a:r>
              <a:rPr lang="en-GB" sz="2400" dirty="0">
                <a:solidFill>
                  <a:schemeClr val="tx1"/>
                </a:solidFill>
                <a:latin typeface="Arial" pitchFamily="34" charset="0"/>
                <a:cs typeface="Arial" pitchFamily="34" charset="0"/>
              </a:rPr>
              <a:t>less medically fit patients</a:t>
            </a:r>
            <a:endParaRPr lang="en-GB" sz="2400" dirty="0">
              <a:solidFill>
                <a:schemeClr val="tx1"/>
              </a:solidFill>
            </a:endParaRPr>
          </a:p>
        </p:txBody>
      </p:sp>
      <p:pic>
        <p:nvPicPr>
          <p:cNvPr id="4" name="Picture 3"/>
          <p:cNvPicPr>
            <a:picLocks noChangeAspect="1"/>
          </p:cNvPicPr>
          <p:nvPr/>
        </p:nvPicPr>
        <p:blipFill>
          <a:blip r:embed="rId3"/>
          <a:stretch>
            <a:fillRect/>
          </a:stretch>
        </p:blipFill>
        <p:spPr>
          <a:xfrm>
            <a:off x="8802806" y="2781300"/>
            <a:ext cx="3198694" cy="2132463"/>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8652681" y="5603892"/>
            <a:ext cx="1825447" cy="369332"/>
            <a:chOff x="1508759" y="4551330"/>
            <a:chExt cx="1825447" cy="369332"/>
          </a:xfrm>
        </p:grpSpPr>
        <p:sp>
          <p:nvSpPr>
            <p:cNvPr id="16" name="TextBox 15">
              <a:hlinkClick r:id="rId4" action="ppaction://hlinkpres?slideindex=4&amp;slidetitle=Pathophysiology of VOD"/>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n-GB" dirty="0">
                  <a:solidFill>
                    <a:schemeClr val="tx1"/>
                  </a:solidFill>
                </a:rPr>
                <a:t>Module 2 link</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Tree>
    <p:extLst>
      <p:ext uri="{BB962C8B-B14F-4D97-AF65-F5344CB8AC3E}">
        <p14:creationId xmlns:p14="http://schemas.microsoft.com/office/powerpoint/2010/main" val="426323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HSCT is associated with multiple complications, mainly related to conditioning and immunosuppression</a:t>
            </a:r>
          </a:p>
        </p:txBody>
      </p:sp>
      <p:sp>
        <p:nvSpPr>
          <p:cNvPr id="3" name="Text Placeholder 2"/>
          <p:cNvSpPr>
            <a:spLocks noGrp="1"/>
          </p:cNvSpPr>
          <p:nvPr>
            <p:ph type="body" sz="quarter" idx="10"/>
          </p:nvPr>
        </p:nvSpPr>
        <p:spPr>
          <a:xfrm>
            <a:off x="98778" y="6538230"/>
            <a:ext cx="7296151" cy="246221"/>
          </a:xfrm>
        </p:spPr>
        <p:txBody>
          <a:bodyPr anchor="b" anchorCtr="0">
            <a:spAutoFit/>
          </a:bodyPr>
          <a:lstStyle/>
          <a:p>
            <a:pPr marL="0" indent="0">
              <a:spcBef>
                <a:spcPts val="0"/>
              </a:spcBef>
              <a:buNone/>
              <a:defRPr/>
            </a:pPr>
            <a:r>
              <a:rPr lang="en-GB" sz="1000" dirty="0"/>
              <a:t>Adapted from </a:t>
            </a:r>
            <a:r>
              <a:rPr lang="en-GB" sz="1000" dirty="0" err="1"/>
              <a:t>Saria</a:t>
            </a:r>
            <a:r>
              <a:rPr lang="en-GB" sz="1000" dirty="0"/>
              <a:t> MG et al. </a:t>
            </a:r>
            <a:r>
              <a:rPr lang="en-GB" sz="1000" i="1" dirty="0" err="1"/>
              <a:t>Clin</a:t>
            </a:r>
            <a:r>
              <a:rPr lang="en-GB" sz="1000" i="1" dirty="0"/>
              <a:t> J </a:t>
            </a:r>
            <a:r>
              <a:rPr lang="en-GB" sz="1000" i="1" dirty="0" err="1"/>
              <a:t>Oncol</a:t>
            </a:r>
            <a:r>
              <a:rPr lang="en-GB" sz="1000" i="1" dirty="0"/>
              <a:t> </a:t>
            </a:r>
            <a:r>
              <a:rPr lang="en-GB" sz="1000" i="1" dirty="0" err="1"/>
              <a:t>Nurs</a:t>
            </a:r>
            <a:r>
              <a:rPr lang="en-GB" sz="1000" dirty="0"/>
              <a:t> 2007;11:53–63</a:t>
            </a:r>
          </a:p>
        </p:txBody>
      </p:sp>
      <p:sp>
        <p:nvSpPr>
          <p:cNvPr id="13" name="Text Placeholder 12"/>
          <p:cNvSpPr>
            <a:spLocks noGrp="1"/>
          </p:cNvSpPr>
          <p:nvPr>
            <p:ph type="body" sz="quarter" idx="11"/>
          </p:nvPr>
        </p:nvSpPr>
        <p:spPr/>
        <p:txBody>
          <a:bodyPr/>
          <a:lstStyle/>
          <a:p>
            <a:r>
              <a:rPr lang="en-GB" dirty="0" err="1"/>
              <a:t>GvHD</a:t>
            </a:r>
            <a:r>
              <a:rPr lang="en-GB" dirty="0"/>
              <a:t>, graft-versus-host disease; HSCT, haematopoietic stem cell transplantation </a:t>
            </a:r>
          </a:p>
        </p:txBody>
      </p:sp>
      <p:grpSp>
        <p:nvGrpSpPr>
          <p:cNvPr id="5" name="Group 4"/>
          <p:cNvGrpSpPr/>
          <p:nvPr/>
        </p:nvGrpSpPr>
        <p:grpSpPr>
          <a:xfrm>
            <a:off x="622300" y="1649587"/>
            <a:ext cx="10833231" cy="4378075"/>
            <a:chOff x="869348" y="1711842"/>
            <a:chExt cx="7337950" cy="4378075"/>
          </a:xfrm>
        </p:grpSpPr>
        <p:sp>
          <p:nvSpPr>
            <p:cNvPr id="7" name="Rounded Rectangle 6"/>
            <p:cNvSpPr/>
            <p:nvPr/>
          </p:nvSpPr>
          <p:spPr>
            <a:xfrm>
              <a:off x="1896083" y="2226965"/>
              <a:ext cx="18288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Gram-negative bacteria </a:t>
              </a:r>
            </a:p>
          </p:txBody>
        </p:sp>
        <p:sp>
          <p:nvSpPr>
            <p:cNvPr id="10" name="Rounded Rectangle 9"/>
            <p:cNvSpPr/>
            <p:nvPr/>
          </p:nvSpPr>
          <p:spPr>
            <a:xfrm>
              <a:off x="869495" y="2722265"/>
              <a:ext cx="1304243" cy="4495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Conditioning</a:t>
              </a:r>
              <a:br>
                <a:rPr lang="en-GB" sz="1000" dirty="0">
                  <a:latin typeface="Arial" pitchFamily="34" charset="0"/>
                  <a:cs typeface="Arial" pitchFamily="34" charset="0"/>
                </a:rPr>
              </a:br>
              <a:r>
                <a:rPr lang="en-GB" sz="1000" dirty="0">
                  <a:latin typeface="Arial" pitchFamily="34" charset="0"/>
                  <a:cs typeface="Arial" pitchFamily="34" charset="0"/>
                </a:rPr>
                <a:t>regimen toxicities</a:t>
              </a:r>
            </a:p>
          </p:txBody>
        </p:sp>
        <p:sp>
          <p:nvSpPr>
            <p:cNvPr id="11" name="Rounded Rectangle 10"/>
            <p:cNvSpPr/>
            <p:nvPr/>
          </p:nvSpPr>
          <p:spPr>
            <a:xfrm>
              <a:off x="982640" y="3949700"/>
              <a:ext cx="1065236" cy="3238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GB" sz="1000" dirty="0">
                  <a:latin typeface="Arial" pitchFamily="34" charset="0"/>
                  <a:cs typeface="Arial" pitchFamily="34" charset="0"/>
                </a:rPr>
                <a:t>Haemorrhagic</a:t>
              </a:r>
              <a:br>
                <a:rPr lang="en-GB" sz="1000" dirty="0">
                  <a:latin typeface="Arial" pitchFamily="34" charset="0"/>
                  <a:cs typeface="Arial" pitchFamily="34" charset="0"/>
                </a:rPr>
              </a:br>
              <a:r>
                <a:rPr lang="en-GB" sz="1000" dirty="0">
                  <a:latin typeface="Arial" pitchFamily="34" charset="0"/>
                  <a:cs typeface="Arial" pitchFamily="34" charset="0"/>
                </a:rPr>
                <a:t>cystitis</a:t>
              </a:r>
            </a:p>
          </p:txBody>
        </p:sp>
        <p:sp>
          <p:nvSpPr>
            <p:cNvPr id="12" name="Rounded Rectangle 11"/>
            <p:cNvSpPr/>
            <p:nvPr/>
          </p:nvSpPr>
          <p:spPr>
            <a:xfrm>
              <a:off x="2648558" y="2731790"/>
              <a:ext cx="18288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Engraftment syndrome</a:t>
              </a:r>
            </a:p>
          </p:txBody>
        </p:sp>
        <p:sp>
          <p:nvSpPr>
            <p:cNvPr id="19" name="Rounded Rectangle 18"/>
            <p:cNvSpPr/>
            <p:nvPr/>
          </p:nvSpPr>
          <p:spPr>
            <a:xfrm>
              <a:off x="1905608" y="3481090"/>
              <a:ext cx="192024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Diffuse alveolar haemorrhage</a:t>
              </a:r>
            </a:p>
          </p:txBody>
        </p:sp>
        <p:sp>
          <p:nvSpPr>
            <p:cNvPr id="24" name="Rounded Rectangle 23"/>
            <p:cNvSpPr/>
            <p:nvPr/>
          </p:nvSpPr>
          <p:spPr>
            <a:xfrm>
              <a:off x="1657349" y="4321175"/>
              <a:ext cx="1228726" cy="3238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Haemorrhagic</a:t>
              </a:r>
              <a:br>
                <a:rPr lang="en-GB" sz="1000" dirty="0">
                  <a:latin typeface="Arial" pitchFamily="34" charset="0"/>
                  <a:cs typeface="Arial" pitchFamily="34" charset="0"/>
                </a:rPr>
              </a:br>
              <a:r>
                <a:rPr lang="en-GB" sz="1000" dirty="0">
                  <a:latin typeface="Arial" pitchFamily="34" charset="0"/>
                  <a:cs typeface="Arial" pitchFamily="34" charset="0"/>
                </a:rPr>
                <a:t>cardiomyopathy</a:t>
              </a:r>
            </a:p>
          </p:txBody>
        </p:sp>
        <p:sp>
          <p:nvSpPr>
            <p:cNvPr id="4" name="TextBox 3"/>
            <p:cNvSpPr txBox="1"/>
            <p:nvPr/>
          </p:nvSpPr>
          <p:spPr>
            <a:xfrm>
              <a:off x="2032674" y="1711842"/>
              <a:ext cx="1068648" cy="246221"/>
            </a:xfrm>
            <a:prstGeom prst="rect">
              <a:avLst/>
            </a:prstGeom>
            <a:noFill/>
          </p:spPr>
          <p:txBody>
            <a:bodyPr wrap="none" rtlCol="0">
              <a:spAutoFit/>
            </a:bodyPr>
            <a:lstStyle/>
            <a:p>
              <a:r>
                <a:rPr lang="en-GB" sz="1000" b="1" dirty="0">
                  <a:latin typeface="Arial" pitchFamily="34" charset="0"/>
                  <a:cs typeface="Arial" pitchFamily="34" charset="0"/>
                </a:rPr>
                <a:t>Pre-engraftment phase</a:t>
              </a:r>
              <a:endParaRPr lang="en-US" sz="1000" b="1" dirty="0"/>
            </a:p>
          </p:txBody>
        </p:sp>
        <p:sp>
          <p:nvSpPr>
            <p:cNvPr id="27" name="TextBox 26"/>
            <p:cNvSpPr txBox="1"/>
            <p:nvPr/>
          </p:nvSpPr>
          <p:spPr>
            <a:xfrm>
              <a:off x="4778479" y="1711842"/>
              <a:ext cx="1074076" cy="246221"/>
            </a:xfrm>
            <a:prstGeom prst="rect">
              <a:avLst/>
            </a:prstGeom>
            <a:noFill/>
          </p:spPr>
          <p:txBody>
            <a:bodyPr wrap="none" rtlCol="0">
              <a:spAutoFit/>
            </a:bodyPr>
            <a:lstStyle/>
            <a:p>
              <a:r>
                <a:rPr lang="en-GB" sz="1000" b="1" dirty="0">
                  <a:latin typeface="Arial" pitchFamily="34" charset="0"/>
                  <a:cs typeface="Arial" pitchFamily="34" charset="0"/>
                </a:rPr>
                <a:t>Early post-engraftment</a:t>
              </a:r>
              <a:endParaRPr lang="en-US" sz="1000" b="1" dirty="0"/>
            </a:p>
          </p:txBody>
        </p:sp>
        <p:sp>
          <p:nvSpPr>
            <p:cNvPr id="28" name="TextBox 27"/>
            <p:cNvSpPr txBox="1"/>
            <p:nvPr/>
          </p:nvSpPr>
          <p:spPr>
            <a:xfrm>
              <a:off x="6764236" y="1711843"/>
              <a:ext cx="1041502" cy="246221"/>
            </a:xfrm>
            <a:prstGeom prst="rect">
              <a:avLst/>
            </a:prstGeom>
            <a:noFill/>
          </p:spPr>
          <p:txBody>
            <a:bodyPr wrap="none" rtlCol="0">
              <a:spAutoFit/>
            </a:bodyPr>
            <a:lstStyle/>
            <a:p>
              <a:r>
                <a:rPr lang="en-GB" sz="1000" b="1" dirty="0">
                  <a:latin typeface="Arial" pitchFamily="34" charset="0"/>
                  <a:cs typeface="Arial" pitchFamily="34" charset="0"/>
                </a:rPr>
                <a:t>Late post-engraftment</a:t>
              </a:r>
              <a:endParaRPr lang="en-US" sz="1000" b="1" dirty="0"/>
            </a:p>
          </p:txBody>
        </p:sp>
        <p:cxnSp>
          <p:nvCxnSpPr>
            <p:cNvPr id="29" name="Straight Connector 28"/>
            <p:cNvCxnSpPr/>
            <p:nvPr/>
          </p:nvCxnSpPr>
          <p:spPr>
            <a:xfrm>
              <a:off x="4544704" y="1856096"/>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0925" y="1856096"/>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896083" y="1979315"/>
              <a:ext cx="3096344"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Gram-positive bacteria </a:t>
              </a:r>
            </a:p>
          </p:txBody>
        </p:sp>
        <p:sp>
          <p:nvSpPr>
            <p:cNvPr id="9" name="Rounded Rectangle 8"/>
            <p:cNvSpPr/>
            <p:nvPr/>
          </p:nvSpPr>
          <p:spPr>
            <a:xfrm>
              <a:off x="1896083" y="2474615"/>
              <a:ext cx="3096344"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latin typeface="Arial" pitchFamily="34" charset="0"/>
                  <a:cs typeface="Arial" pitchFamily="34" charset="0"/>
                </a:rPr>
                <a:t>Aspergillus, Candida</a:t>
              </a:r>
            </a:p>
          </p:txBody>
        </p:sp>
        <p:sp>
          <p:nvSpPr>
            <p:cNvPr id="14" name="Rounded Rectangle 13"/>
            <p:cNvSpPr/>
            <p:nvPr/>
          </p:nvSpPr>
          <p:spPr>
            <a:xfrm>
              <a:off x="4467833" y="2226965"/>
              <a:ext cx="30175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Cytomegalovirus infections</a:t>
              </a:r>
            </a:p>
          </p:txBody>
        </p:sp>
        <p:sp>
          <p:nvSpPr>
            <p:cNvPr id="15" name="Rounded Rectangle 14"/>
            <p:cNvSpPr/>
            <p:nvPr/>
          </p:nvSpPr>
          <p:spPr>
            <a:xfrm>
              <a:off x="6106133" y="2474615"/>
              <a:ext cx="201168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Varicella-zoster virus</a:t>
              </a:r>
            </a:p>
          </p:txBody>
        </p:sp>
        <p:sp>
          <p:nvSpPr>
            <p:cNvPr id="16" name="Rounded Rectangle 15"/>
            <p:cNvSpPr/>
            <p:nvPr/>
          </p:nvSpPr>
          <p:spPr>
            <a:xfrm>
              <a:off x="6553808" y="2969915"/>
              <a:ext cx="155448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Chronic </a:t>
              </a:r>
              <a:r>
                <a:rPr lang="en-GB" sz="1000" dirty="0" err="1">
                  <a:latin typeface="Arial" pitchFamily="34" charset="0"/>
                  <a:cs typeface="Arial" pitchFamily="34" charset="0"/>
                </a:rPr>
                <a:t>GvHD</a:t>
              </a:r>
              <a:endParaRPr lang="en-GB" sz="1000" dirty="0">
                <a:latin typeface="Arial" pitchFamily="34" charset="0"/>
                <a:cs typeface="Arial" pitchFamily="34" charset="0"/>
              </a:endParaRPr>
            </a:p>
          </p:txBody>
        </p:sp>
        <p:sp>
          <p:nvSpPr>
            <p:cNvPr id="21" name="Rounded Rectangle 20"/>
            <p:cNvSpPr/>
            <p:nvPr/>
          </p:nvSpPr>
          <p:spPr>
            <a:xfrm>
              <a:off x="3258158" y="3722390"/>
              <a:ext cx="48463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Idiopathic pneumonia syndrome</a:t>
              </a:r>
            </a:p>
          </p:txBody>
        </p:sp>
        <p:sp>
          <p:nvSpPr>
            <p:cNvPr id="23" name="Rounded Rectangle 22"/>
            <p:cNvSpPr/>
            <p:nvPr/>
          </p:nvSpPr>
          <p:spPr>
            <a:xfrm>
              <a:off x="4553558" y="4204990"/>
              <a:ext cx="192024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Haemorrhagic cystitis</a:t>
              </a:r>
            </a:p>
          </p:txBody>
        </p:sp>
        <p:sp>
          <p:nvSpPr>
            <p:cNvPr id="25" name="Rounded Rectangle 24"/>
            <p:cNvSpPr/>
            <p:nvPr/>
          </p:nvSpPr>
          <p:spPr>
            <a:xfrm>
              <a:off x="2934308" y="4452640"/>
              <a:ext cx="27432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Acute renal failure</a:t>
              </a:r>
            </a:p>
          </p:txBody>
        </p:sp>
        <p:sp>
          <p:nvSpPr>
            <p:cNvPr id="31" name="Freeform 30"/>
            <p:cNvSpPr/>
            <p:nvPr/>
          </p:nvSpPr>
          <p:spPr>
            <a:xfrm>
              <a:off x="982639" y="4872251"/>
              <a:ext cx="7151427" cy="245659"/>
            </a:xfrm>
            <a:custGeom>
              <a:avLst/>
              <a:gdLst>
                <a:gd name="connsiteX0" fmla="*/ 0 w 7151427"/>
                <a:gd name="connsiteY0" fmla="*/ 109182 h 245659"/>
                <a:gd name="connsiteX1" fmla="*/ 4776716 w 7151427"/>
                <a:gd name="connsiteY1" fmla="*/ 109182 h 245659"/>
                <a:gd name="connsiteX2" fmla="*/ 4776716 w 7151427"/>
                <a:gd name="connsiteY2" fmla="*/ 245659 h 245659"/>
                <a:gd name="connsiteX3" fmla="*/ 4926842 w 7151427"/>
                <a:gd name="connsiteY3" fmla="*/ 0 h 245659"/>
                <a:gd name="connsiteX4" fmla="*/ 5022376 w 7151427"/>
                <a:gd name="connsiteY4" fmla="*/ 245659 h 245659"/>
                <a:gd name="connsiteX5" fmla="*/ 5145206 w 7151427"/>
                <a:gd name="connsiteY5" fmla="*/ 13648 h 245659"/>
                <a:gd name="connsiteX6" fmla="*/ 5227092 w 7151427"/>
                <a:gd name="connsiteY6" fmla="*/ 109182 h 245659"/>
                <a:gd name="connsiteX7" fmla="*/ 7151427 w 7151427"/>
                <a:gd name="connsiteY7" fmla="*/ 109182 h 24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1427" h="245659">
                  <a:moveTo>
                    <a:pt x="0" y="109182"/>
                  </a:moveTo>
                  <a:lnTo>
                    <a:pt x="4776716" y="109182"/>
                  </a:lnTo>
                  <a:lnTo>
                    <a:pt x="4776716" y="245659"/>
                  </a:lnTo>
                  <a:lnTo>
                    <a:pt x="4926842" y="0"/>
                  </a:lnTo>
                  <a:lnTo>
                    <a:pt x="5022376" y="245659"/>
                  </a:lnTo>
                  <a:lnTo>
                    <a:pt x="5145206" y="13648"/>
                  </a:lnTo>
                  <a:lnTo>
                    <a:pt x="5227092" y="109182"/>
                  </a:lnTo>
                  <a:lnTo>
                    <a:pt x="7151427" y="109182"/>
                  </a:lnTo>
                </a:path>
              </a:pathLst>
            </a:cu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TextBox 33"/>
            <p:cNvSpPr txBox="1"/>
            <p:nvPr/>
          </p:nvSpPr>
          <p:spPr>
            <a:xfrm>
              <a:off x="1445820" y="5287552"/>
              <a:ext cx="931837" cy="246221"/>
            </a:xfrm>
            <a:prstGeom prst="rect">
              <a:avLst/>
            </a:prstGeom>
            <a:noFill/>
          </p:spPr>
          <p:txBody>
            <a:bodyPr wrap="none" rtlCol="0">
              <a:spAutoFit/>
            </a:bodyPr>
            <a:lstStyle/>
            <a:p>
              <a:r>
                <a:rPr lang="en-GB" sz="1000" b="1" dirty="0">
                  <a:latin typeface="Arial" pitchFamily="34" charset="0"/>
                  <a:cs typeface="Arial" pitchFamily="34" charset="0"/>
                </a:rPr>
                <a:t>(Day 0 = transplant)</a:t>
              </a:r>
              <a:endParaRPr lang="en-US" sz="1000" b="1" dirty="0"/>
            </a:p>
          </p:txBody>
        </p:sp>
        <p:sp>
          <p:nvSpPr>
            <p:cNvPr id="35" name="TextBox 34"/>
            <p:cNvSpPr txBox="1"/>
            <p:nvPr/>
          </p:nvSpPr>
          <p:spPr>
            <a:xfrm>
              <a:off x="4270912" y="5287552"/>
              <a:ext cx="461684" cy="246221"/>
            </a:xfrm>
            <a:prstGeom prst="rect">
              <a:avLst/>
            </a:prstGeom>
            <a:noFill/>
          </p:spPr>
          <p:txBody>
            <a:bodyPr wrap="none" rtlCol="0">
              <a:spAutoFit/>
            </a:bodyPr>
            <a:lstStyle/>
            <a:p>
              <a:r>
                <a:rPr lang="en-GB" sz="1000" b="1" dirty="0"/>
                <a:t>(Day 30)</a:t>
              </a:r>
              <a:endParaRPr lang="en-US" sz="1000" b="1" dirty="0"/>
            </a:p>
          </p:txBody>
        </p:sp>
        <p:sp>
          <p:nvSpPr>
            <p:cNvPr id="36" name="TextBox 35"/>
            <p:cNvSpPr txBox="1"/>
            <p:nvPr/>
          </p:nvSpPr>
          <p:spPr>
            <a:xfrm>
              <a:off x="6290808" y="5273904"/>
              <a:ext cx="509459" cy="246221"/>
            </a:xfrm>
            <a:prstGeom prst="rect">
              <a:avLst/>
            </a:prstGeom>
            <a:noFill/>
          </p:spPr>
          <p:txBody>
            <a:bodyPr wrap="none" rtlCol="0">
              <a:spAutoFit/>
            </a:bodyPr>
            <a:lstStyle/>
            <a:p>
              <a:r>
                <a:rPr lang="en-GB" sz="1000" b="1" dirty="0"/>
                <a:t>(Day 100)</a:t>
              </a:r>
              <a:endParaRPr lang="en-US" sz="1000" b="1" dirty="0"/>
            </a:p>
          </p:txBody>
        </p:sp>
        <p:sp>
          <p:nvSpPr>
            <p:cNvPr id="37" name="TextBox 36"/>
            <p:cNvSpPr txBox="1"/>
            <p:nvPr/>
          </p:nvSpPr>
          <p:spPr>
            <a:xfrm>
              <a:off x="3888773" y="5505915"/>
              <a:ext cx="1053447" cy="246221"/>
            </a:xfrm>
            <a:prstGeom prst="rect">
              <a:avLst/>
            </a:prstGeom>
            <a:noFill/>
          </p:spPr>
          <p:txBody>
            <a:bodyPr wrap="none" rtlCol="0">
              <a:spAutoFit/>
            </a:bodyPr>
            <a:lstStyle/>
            <a:p>
              <a:r>
                <a:rPr lang="en-GB" sz="1000" b="1" dirty="0"/>
                <a:t>Weeks after transplant</a:t>
              </a:r>
              <a:endParaRPr lang="en-US" sz="1000" b="1" dirty="0"/>
            </a:p>
          </p:txBody>
        </p:sp>
        <p:sp>
          <p:nvSpPr>
            <p:cNvPr id="20" name="Rounded Rectangle 19"/>
            <p:cNvSpPr/>
            <p:nvPr/>
          </p:nvSpPr>
          <p:spPr>
            <a:xfrm>
              <a:off x="5877533" y="3474740"/>
              <a:ext cx="22860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Bronchiolitis obliterans</a:t>
              </a:r>
            </a:p>
          </p:txBody>
        </p:sp>
        <p:sp>
          <p:nvSpPr>
            <p:cNvPr id="18" name="Rounded Rectangle 17"/>
            <p:cNvSpPr/>
            <p:nvPr/>
          </p:nvSpPr>
          <p:spPr>
            <a:xfrm>
              <a:off x="1905608" y="3236615"/>
              <a:ext cx="43891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Hepatic </a:t>
              </a:r>
              <a:r>
                <a:rPr lang="en-GB" sz="1000" dirty="0" err="1">
                  <a:latin typeface="Arial" pitchFamily="34" charset="0"/>
                  <a:cs typeface="Arial" pitchFamily="34" charset="0"/>
                </a:rPr>
                <a:t>veno</a:t>
              </a:r>
              <a:r>
                <a:rPr lang="en-GB" sz="1000" dirty="0">
                  <a:latin typeface="Arial" pitchFamily="34" charset="0"/>
                  <a:cs typeface="Arial" pitchFamily="34" charset="0"/>
                </a:rPr>
                <a:t>-occlusive disease (VOD)</a:t>
              </a:r>
            </a:p>
          </p:txBody>
        </p:sp>
        <p:sp>
          <p:nvSpPr>
            <p:cNvPr id="17" name="Rounded Rectangle 16"/>
            <p:cNvSpPr/>
            <p:nvPr/>
          </p:nvSpPr>
          <p:spPr>
            <a:xfrm>
              <a:off x="3248633" y="2979440"/>
              <a:ext cx="30175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cs typeface="Arial" pitchFamily="34" charset="0"/>
                </a:rPr>
                <a:t>Acute graft-versus-host disease (</a:t>
              </a:r>
              <a:r>
                <a:rPr lang="en-GB" sz="1000" dirty="0" err="1">
                  <a:latin typeface="Arial" pitchFamily="34" charset="0"/>
                  <a:cs typeface="Arial" pitchFamily="34" charset="0"/>
                </a:rPr>
                <a:t>GvHD</a:t>
              </a:r>
              <a:r>
                <a:rPr lang="en-GB" sz="1000" dirty="0">
                  <a:latin typeface="Arial" pitchFamily="34" charset="0"/>
                  <a:cs typeface="Arial" pitchFamily="34" charset="0"/>
                </a:rPr>
                <a:t>)</a:t>
              </a:r>
            </a:p>
          </p:txBody>
        </p:sp>
        <p:sp>
          <p:nvSpPr>
            <p:cNvPr id="38" name="TextBox 37"/>
            <p:cNvSpPr txBox="1"/>
            <p:nvPr/>
          </p:nvSpPr>
          <p:spPr>
            <a:xfrm>
              <a:off x="1194610" y="5028807"/>
              <a:ext cx="202177" cy="246221"/>
            </a:xfrm>
            <a:prstGeom prst="rect">
              <a:avLst/>
            </a:prstGeom>
            <a:noFill/>
          </p:spPr>
          <p:txBody>
            <a:bodyPr wrap="none" rtlCol="0">
              <a:spAutoFit/>
            </a:bodyPr>
            <a:lstStyle/>
            <a:p>
              <a:r>
                <a:rPr lang="en-GB" sz="1000" b="1" dirty="0">
                  <a:latin typeface="Arial" pitchFamily="34" charset="0"/>
                  <a:cs typeface="Arial" pitchFamily="34" charset="0"/>
                </a:rPr>
                <a:t>-1</a:t>
              </a:r>
              <a:endParaRPr lang="en-US" sz="1000" b="1" dirty="0"/>
            </a:p>
          </p:txBody>
        </p:sp>
        <p:sp>
          <p:nvSpPr>
            <p:cNvPr id="39" name="TextBox 38"/>
            <p:cNvSpPr txBox="1"/>
            <p:nvPr/>
          </p:nvSpPr>
          <p:spPr>
            <a:xfrm>
              <a:off x="2445629" y="5028807"/>
              <a:ext cx="172860" cy="246221"/>
            </a:xfrm>
            <a:prstGeom prst="rect">
              <a:avLst/>
            </a:prstGeom>
            <a:noFill/>
          </p:spPr>
          <p:txBody>
            <a:bodyPr wrap="none" rtlCol="0">
              <a:spAutoFit/>
            </a:bodyPr>
            <a:lstStyle/>
            <a:p>
              <a:r>
                <a:rPr lang="en-GB" sz="1000" b="1" dirty="0">
                  <a:latin typeface="Arial" pitchFamily="34" charset="0"/>
                  <a:cs typeface="Arial" pitchFamily="34" charset="0"/>
                </a:rPr>
                <a:t>1</a:t>
              </a:r>
              <a:endParaRPr lang="en-US" sz="1000" b="1" dirty="0"/>
            </a:p>
          </p:txBody>
        </p:sp>
        <p:sp>
          <p:nvSpPr>
            <p:cNvPr id="40" name="TextBox 39"/>
            <p:cNvSpPr txBox="1"/>
            <p:nvPr/>
          </p:nvSpPr>
          <p:spPr>
            <a:xfrm>
              <a:off x="3023409" y="5028807"/>
              <a:ext cx="172860" cy="246221"/>
            </a:xfrm>
            <a:prstGeom prst="rect">
              <a:avLst/>
            </a:prstGeom>
            <a:noFill/>
          </p:spPr>
          <p:txBody>
            <a:bodyPr wrap="none" rtlCol="0">
              <a:spAutoFit/>
            </a:bodyPr>
            <a:lstStyle/>
            <a:p>
              <a:r>
                <a:rPr lang="en-GB" sz="1000" b="1" dirty="0">
                  <a:latin typeface="Arial" pitchFamily="34" charset="0"/>
                  <a:cs typeface="Arial" pitchFamily="34" charset="0"/>
                </a:rPr>
                <a:t>2</a:t>
              </a:r>
              <a:endParaRPr lang="en-US" sz="1000" b="1" dirty="0"/>
            </a:p>
          </p:txBody>
        </p:sp>
        <p:sp>
          <p:nvSpPr>
            <p:cNvPr id="41" name="TextBox 40"/>
            <p:cNvSpPr txBox="1"/>
            <p:nvPr/>
          </p:nvSpPr>
          <p:spPr>
            <a:xfrm>
              <a:off x="3606213" y="5028807"/>
              <a:ext cx="172860" cy="246221"/>
            </a:xfrm>
            <a:prstGeom prst="rect">
              <a:avLst/>
            </a:prstGeom>
            <a:noFill/>
          </p:spPr>
          <p:txBody>
            <a:bodyPr wrap="none" rtlCol="0">
              <a:spAutoFit/>
            </a:bodyPr>
            <a:lstStyle/>
            <a:p>
              <a:r>
                <a:rPr lang="en-GB" sz="1000" b="1" dirty="0">
                  <a:latin typeface="Arial" pitchFamily="34" charset="0"/>
                  <a:cs typeface="Arial" pitchFamily="34" charset="0"/>
                </a:rPr>
                <a:t>3</a:t>
              </a:r>
              <a:endParaRPr lang="en-US" sz="1000" b="1" dirty="0"/>
            </a:p>
          </p:txBody>
        </p:sp>
        <p:sp>
          <p:nvSpPr>
            <p:cNvPr id="42" name="TextBox 41"/>
            <p:cNvSpPr txBox="1"/>
            <p:nvPr/>
          </p:nvSpPr>
          <p:spPr>
            <a:xfrm>
              <a:off x="4224186" y="5028807"/>
              <a:ext cx="172860" cy="246221"/>
            </a:xfrm>
            <a:prstGeom prst="rect">
              <a:avLst/>
            </a:prstGeom>
            <a:noFill/>
          </p:spPr>
          <p:txBody>
            <a:bodyPr wrap="none" rtlCol="0">
              <a:spAutoFit/>
            </a:bodyPr>
            <a:lstStyle/>
            <a:p>
              <a:r>
                <a:rPr lang="en-GB" sz="1000" b="1" dirty="0">
                  <a:latin typeface="Arial" pitchFamily="34" charset="0"/>
                  <a:cs typeface="Arial" pitchFamily="34" charset="0"/>
                </a:rPr>
                <a:t>4</a:t>
              </a:r>
              <a:endParaRPr lang="en-US" sz="1000" b="1" dirty="0"/>
            </a:p>
          </p:txBody>
        </p:sp>
        <p:sp>
          <p:nvSpPr>
            <p:cNvPr id="43" name="TextBox 42"/>
            <p:cNvSpPr txBox="1"/>
            <p:nvPr/>
          </p:nvSpPr>
          <p:spPr>
            <a:xfrm>
              <a:off x="4932594" y="5028807"/>
              <a:ext cx="172860" cy="246221"/>
            </a:xfrm>
            <a:prstGeom prst="rect">
              <a:avLst/>
            </a:prstGeom>
            <a:noFill/>
          </p:spPr>
          <p:txBody>
            <a:bodyPr wrap="none" rtlCol="0">
              <a:spAutoFit/>
            </a:bodyPr>
            <a:lstStyle/>
            <a:p>
              <a:r>
                <a:rPr lang="en-GB" sz="1000" b="1" dirty="0">
                  <a:latin typeface="Arial" pitchFamily="34" charset="0"/>
                  <a:cs typeface="Arial" pitchFamily="34" charset="0"/>
                </a:rPr>
                <a:t>5</a:t>
              </a:r>
              <a:endParaRPr lang="en-US" sz="1000" b="1" dirty="0"/>
            </a:p>
          </p:txBody>
        </p:sp>
        <p:sp>
          <p:nvSpPr>
            <p:cNvPr id="44" name="TextBox 43"/>
            <p:cNvSpPr txBox="1"/>
            <p:nvPr/>
          </p:nvSpPr>
          <p:spPr>
            <a:xfrm>
              <a:off x="5495301" y="5028807"/>
              <a:ext cx="172860" cy="246221"/>
            </a:xfrm>
            <a:prstGeom prst="rect">
              <a:avLst/>
            </a:prstGeom>
            <a:noFill/>
          </p:spPr>
          <p:txBody>
            <a:bodyPr wrap="none" rtlCol="0">
              <a:spAutoFit/>
            </a:bodyPr>
            <a:lstStyle/>
            <a:p>
              <a:r>
                <a:rPr lang="en-GB" sz="1000" b="1" dirty="0">
                  <a:latin typeface="Arial" pitchFamily="34" charset="0"/>
                  <a:cs typeface="Arial" pitchFamily="34" charset="0"/>
                </a:rPr>
                <a:t>8</a:t>
              </a:r>
              <a:endParaRPr lang="en-US" sz="1000" b="1" dirty="0"/>
            </a:p>
          </p:txBody>
        </p:sp>
        <p:sp>
          <p:nvSpPr>
            <p:cNvPr id="45" name="TextBox 44"/>
            <p:cNvSpPr txBox="1"/>
            <p:nvPr/>
          </p:nvSpPr>
          <p:spPr>
            <a:xfrm>
              <a:off x="6052986" y="5028807"/>
              <a:ext cx="220635" cy="246221"/>
            </a:xfrm>
            <a:prstGeom prst="rect">
              <a:avLst/>
            </a:prstGeom>
            <a:noFill/>
          </p:spPr>
          <p:txBody>
            <a:bodyPr wrap="none" rtlCol="0">
              <a:spAutoFit/>
            </a:bodyPr>
            <a:lstStyle/>
            <a:p>
              <a:r>
                <a:rPr lang="en-GB" sz="1000" b="1" dirty="0">
                  <a:latin typeface="Arial" pitchFamily="34" charset="0"/>
                  <a:cs typeface="Arial" pitchFamily="34" charset="0"/>
                </a:rPr>
                <a:t>12</a:t>
              </a:r>
              <a:endParaRPr lang="en-US" sz="1000" b="1" dirty="0"/>
            </a:p>
          </p:txBody>
        </p:sp>
        <p:sp>
          <p:nvSpPr>
            <p:cNvPr id="46" name="TextBox 45"/>
            <p:cNvSpPr txBox="1"/>
            <p:nvPr/>
          </p:nvSpPr>
          <p:spPr>
            <a:xfrm>
              <a:off x="6716177" y="5028807"/>
              <a:ext cx="220635" cy="246221"/>
            </a:xfrm>
            <a:prstGeom prst="rect">
              <a:avLst/>
            </a:prstGeom>
            <a:noFill/>
          </p:spPr>
          <p:txBody>
            <a:bodyPr wrap="none" rtlCol="0">
              <a:spAutoFit/>
            </a:bodyPr>
            <a:lstStyle/>
            <a:p>
              <a:r>
                <a:rPr lang="en-GB" sz="1000" b="1" dirty="0">
                  <a:latin typeface="Arial" pitchFamily="34" charset="0"/>
                  <a:cs typeface="Arial" pitchFamily="34" charset="0"/>
                </a:rPr>
                <a:t>16</a:t>
              </a:r>
              <a:endParaRPr lang="en-US" sz="1000" b="1" dirty="0"/>
            </a:p>
          </p:txBody>
        </p:sp>
        <p:sp>
          <p:nvSpPr>
            <p:cNvPr id="47" name="TextBox 46"/>
            <p:cNvSpPr txBox="1"/>
            <p:nvPr/>
          </p:nvSpPr>
          <p:spPr>
            <a:xfrm>
              <a:off x="7379368" y="5028807"/>
              <a:ext cx="220635" cy="246221"/>
            </a:xfrm>
            <a:prstGeom prst="rect">
              <a:avLst/>
            </a:prstGeom>
            <a:noFill/>
          </p:spPr>
          <p:txBody>
            <a:bodyPr wrap="none" rtlCol="0">
              <a:spAutoFit/>
            </a:bodyPr>
            <a:lstStyle/>
            <a:p>
              <a:r>
                <a:rPr lang="en-GB" sz="1000" b="1" dirty="0">
                  <a:latin typeface="Arial" pitchFamily="34" charset="0"/>
                  <a:cs typeface="Arial" pitchFamily="34" charset="0"/>
                </a:rPr>
                <a:t>20</a:t>
              </a:r>
              <a:endParaRPr lang="en-US" sz="1000" b="1" dirty="0"/>
            </a:p>
          </p:txBody>
        </p:sp>
        <p:sp>
          <p:nvSpPr>
            <p:cNvPr id="48" name="TextBox 47"/>
            <p:cNvSpPr txBox="1"/>
            <p:nvPr/>
          </p:nvSpPr>
          <p:spPr>
            <a:xfrm>
              <a:off x="869348" y="5782140"/>
              <a:ext cx="3893908" cy="307777"/>
            </a:xfrm>
            <a:prstGeom prst="rect">
              <a:avLst/>
            </a:prstGeom>
            <a:noFill/>
          </p:spPr>
          <p:txBody>
            <a:bodyPr wrap="none" rtlCol="0">
              <a:spAutoFit/>
            </a:bodyPr>
            <a:lstStyle/>
            <a:p>
              <a:r>
                <a:rPr lang="en-GB" sz="1400" b="1" dirty="0"/>
                <a:t>Chronology of haematopoietic stem cell transplant complications</a:t>
              </a:r>
              <a:endParaRPr lang="en-US" sz="1400" b="1" dirty="0"/>
            </a:p>
          </p:txBody>
        </p:sp>
        <p:cxnSp>
          <p:nvCxnSpPr>
            <p:cNvPr id="50" name="Straight Connector 49"/>
            <p:cNvCxnSpPr/>
            <p:nvPr/>
          </p:nvCxnSpPr>
          <p:spPr>
            <a:xfrm>
              <a:off x="959005" y="5776330"/>
              <a:ext cx="7248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064190"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549366"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553381"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 name="Picture 7">
            <a:hlinkClick r:id="" action="ppaction://customshow?id=2&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153480" y="1680030"/>
            <a:ext cx="324000" cy="324000"/>
          </a:xfrm>
          <a:prstGeom prst="rect">
            <a:avLst/>
          </a:prstGeom>
        </p:spPr>
      </p:pic>
    </p:spTree>
    <p:custDataLst>
      <p:tags r:id="rId1"/>
    </p:custDataLst>
    <p:extLst>
      <p:ext uri="{BB962C8B-B14F-4D97-AF65-F5344CB8AC3E}">
        <p14:creationId xmlns:p14="http://schemas.microsoft.com/office/powerpoint/2010/main" val="316781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Neutropenia, GvHD, infection and VOD are important complications requiring intervention</a:t>
            </a:r>
          </a:p>
        </p:txBody>
      </p:sp>
      <p:sp>
        <p:nvSpPr>
          <p:cNvPr id="30" name="Content Placeholder 2"/>
          <p:cNvSpPr>
            <a:spLocks noGrp="1"/>
          </p:cNvSpPr>
          <p:nvPr>
            <p:ph idx="1"/>
          </p:nvPr>
        </p:nvSpPr>
        <p:spPr/>
        <p:txBody>
          <a:bodyPr/>
          <a:lstStyle/>
          <a:p>
            <a:r>
              <a:rPr lang="en-GB" dirty="0"/>
              <a:t>Complications associated with HSCT require prophylaxis or treatment:</a:t>
            </a:r>
          </a:p>
        </p:txBody>
      </p:sp>
      <p:sp>
        <p:nvSpPr>
          <p:cNvPr id="9" name="Text Placeholder 8"/>
          <p:cNvSpPr>
            <a:spLocks noGrp="1"/>
          </p:cNvSpPr>
          <p:nvPr>
            <p:ph type="body" sz="quarter" idx="10"/>
          </p:nvPr>
        </p:nvSpPr>
        <p:spPr/>
        <p:txBody>
          <a:bodyPr/>
          <a:lstStyle/>
          <a:p>
            <a:br>
              <a:rPr lang="en-GB" dirty="0"/>
            </a:br>
            <a:r>
              <a:rPr lang="en-GB" dirty="0" err="1"/>
              <a:t>Saria</a:t>
            </a:r>
            <a:r>
              <a:rPr lang="en-GB" dirty="0"/>
              <a:t>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a:t>
            </a:r>
            <a:r>
              <a:rPr lang="en-GB" dirty="0" err="1"/>
              <a:t>Dalle</a:t>
            </a:r>
            <a:r>
              <a:rPr lang="en-GB" dirty="0"/>
              <a:t> JH, Giralt SA. </a:t>
            </a:r>
            <a:r>
              <a:rPr lang="en-GB" i="1" dirty="0" err="1"/>
              <a:t>Biol</a:t>
            </a:r>
            <a:r>
              <a:rPr lang="en-GB" i="1" dirty="0"/>
              <a:t> Blood Marrow Transplant </a:t>
            </a:r>
            <a:r>
              <a:rPr lang="en-GB" dirty="0"/>
              <a:t>2016;22:400–9</a:t>
            </a:r>
          </a:p>
        </p:txBody>
      </p:sp>
      <p:sp>
        <p:nvSpPr>
          <p:cNvPr id="3" name="Text Placeholder 2"/>
          <p:cNvSpPr>
            <a:spLocks noGrp="1"/>
          </p:cNvSpPr>
          <p:nvPr>
            <p:ph type="body" sz="quarter" idx="11"/>
          </p:nvPr>
        </p:nvSpPr>
        <p:spPr/>
        <p:txBody>
          <a:bodyPr/>
          <a:lstStyle/>
          <a:p>
            <a:r>
              <a:rPr lang="en-GB" dirty="0"/>
              <a:t>*Defibrotide is only licensed for the treatment of severe hepatic VOD in </a:t>
            </a:r>
            <a:br>
              <a:rPr lang="en-GB" dirty="0"/>
            </a:br>
            <a:r>
              <a:rPr lang="en-GB" dirty="0"/>
              <a:t>haematopoietic stem cell transplantation therapy.</a:t>
            </a:r>
          </a:p>
          <a:p>
            <a:r>
              <a:rPr lang="en-GB" dirty="0"/>
              <a:t>GCSF, granulocyte colony-stimulating factor; </a:t>
            </a:r>
            <a:r>
              <a:rPr lang="en-GB" dirty="0" err="1"/>
              <a:t>GvHD</a:t>
            </a:r>
            <a:r>
              <a:rPr lang="en-GB" dirty="0"/>
              <a:t>, graft-versus-host disease; </a:t>
            </a:r>
            <a:br>
              <a:rPr lang="en-GB" dirty="0"/>
            </a:br>
            <a:r>
              <a:rPr lang="en-GB" dirty="0"/>
              <a:t>HSCT, haematopoietic stem cell transplantation; VOD, </a:t>
            </a:r>
            <a:r>
              <a:rPr lang="en-GB" dirty="0" err="1"/>
              <a:t>veno</a:t>
            </a:r>
            <a:r>
              <a:rPr lang="en-GB" dirty="0"/>
              <a:t>-occlusive disease</a:t>
            </a:r>
          </a:p>
        </p:txBody>
      </p:sp>
      <p:sp>
        <p:nvSpPr>
          <p:cNvPr id="4" name="Rounded Rectangle 3"/>
          <p:cNvSpPr/>
          <p:nvPr/>
        </p:nvSpPr>
        <p:spPr>
          <a:xfrm>
            <a:off x="5187997" y="1860173"/>
            <a:ext cx="4399886"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itchFamily="34" charset="0"/>
                <a:cs typeface="Arial" pitchFamily="34" charset="0"/>
              </a:rPr>
              <a:t>Growth factors</a:t>
            </a:r>
          </a:p>
          <a:p>
            <a:pPr algn="ctr"/>
            <a:r>
              <a:rPr lang="en-GB" sz="2000" dirty="0">
                <a:latin typeface="Arial" pitchFamily="34" charset="0"/>
                <a:cs typeface="Arial" pitchFamily="34" charset="0"/>
              </a:rPr>
              <a:t>(</a:t>
            </a:r>
            <a:r>
              <a:rPr lang="en-GB" sz="2000" dirty="0" err="1">
                <a:latin typeface="Arial" pitchFamily="34" charset="0"/>
                <a:cs typeface="Arial" pitchFamily="34" charset="0"/>
              </a:rPr>
              <a:t>eg</a:t>
            </a:r>
            <a:r>
              <a:rPr lang="en-GB" sz="2000" dirty="0">
                <a:latin typeface="Arial" pitchFamily="34" charset="0"/>
                <a:cs typeface="Arial" pitchFamily="34" charset="0"/>
              </a:rPr>
              <a:t> GCSF)</a:t>
            </a:r>
          </a:p>
        </p:txBody>
      </p:sp>
      <p:sp>
        <p:nvSpPr>
          <p:cNvPr id="6" name="Rounded Rectangle 5"/>
          <p:cNvSpPr/>
          <p:nvPr/>
        </p:nvSpPr>
        <p:spPr>
          <a:xfrm>
            <a:off x="5179119" y="2819421"/>
            <a:ext cx="4417642"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itchFamily="34" charset="0"/>
                <a:cs typeface="Arial" pitchFamily="34" charset="0"/>
              </a:rPr>
              <a:t>Immunosuppressive drugs</a:t>
            </a:r>
          </a:p>
          <a:p>
            <a:pPr algn="ctr"/>
            <a:r>
              <a:rPr lang="en-GB" sz="2000" dirty="0">
                <a:latin typeface="Arial" pitchFamily="34" charset="0"/>
                <a:cs typeface="Arial" pitchFamily="34" charset="0"/>
              </a:rPr>
              <a:t>(</a:t>
            </a:r>
            <a:r>
              <a:rPr lang="en-GB" sz="2000" dirty="0" err="1">
                <a:latin typeface="Arial" pitchFamily="34" charset="0"/>
                <a:cs typeface="Arial" pitchFamily="34" charset="0"/>
              </a:rPr>
              <a:t>eg</a:t>
            </a:r>
            <a:r>
              <a:rPr lang="en-GB" sz="2000" dirty="0">
                <a:latin typeface="Arial" pitchFamily="34" charset="0"/>
                <a:cs typeface="Arial" pitchFamily="34" charset="0"/>
              </a:rPr>
              <a:t> corticosteroids, cyclosporine)</a:t>
            </a:r>
          </a:p>
        </p:txBody>
      </p:sp>
      <p:sp>
        <p:nvSpPr>
          <p:cNvPr id="7" name="Rounded Rectangle 6"/>
          <p:cNvSpPr/>
          <p:nvPr/>
        </p:nvSpPr>
        <p:spPr>
          <a:xfrm>
            <a:off x="5170241" y="3765022"/>
            <a:ext cx="4435398"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itchFamily="34" charset="0"/>
                <a:cs typeface="Arial" pitchFamily="34" charset="0"/>
              </a:rPr>
              <a:t>Antimicrobials</a:t>
            </a:r>
          </a:p>
          <a:p>
            <a:pPr algn="ctr"/>
            <a:r>
              <a:rPr lang="en-GB" sz="2000" dirty="0">
                <a:latin typeface="Arial" pitchFamily="34" charset="0"/>
                <a:cs typeface="Arial" pitchFamily="34" charset="0"/>
              </a:rPr>
              <a:t>(</a:t>
            </a:r>
            <a:r>
              <a:rPr lang="en-GB" sz="2000" dirty="0" err="1">
                <a:latin typeface="Arial" pitchFamily="34" charset="0"/>
                <a:cs typeface="Arial" pitchFamily="34" charset="0"/>
              </a:rPr>
              <a:t>eg</a:t>
            </a:r>
            <a:r>
              <a:rPr lang="en-GB" sz="2000" dirty="0">
                <a:latin typeface="Arial" pitchFamily="34" charset="0"/>
                <a:cs typeface="Arial" pitchFamily="34" charset="0"/>
              </a:rPr>
              <a:t> antibiotics, antifungals</a:t>
            </a:r>
            <a:r>
              <a:rPr lang="en-GB" sz="2000" dirty="0">
                <a:solidFill>
                  <a:schemeClr val="bg1"/>
                </a:solidFill>
                <a:latin typeface="Arial" pitchFamily="34" charset="0"/>
                <a:cs typeface="Arial" pitchFamily="34" charset="0"/>
              </a:rPr>
              <a:t>, antivirals</a:t>
            </a:r>
            <a:r>
              <a:rPr lang="en-GB" sz="2000" dirty="0">
                <a:latin typeface="Arial" pitchFamily="34" charset="0"/>
                <a:cs typeface="Arial" pitchFamily="34" charset="0"/>
              </a:rPr>
              <a:t>)</a:t>
            </a:r>
          </a:p>
        </p:txBody>
      </p:sp>
      <p:sp>
        <p:nvSpPr>
          <p:cNvPr id="16" name="TextBox 15"/>
          <p:cNvSpPr txBox="1"/>
          <p:nvPr/>
        </p:nvSpPr>
        <p:spPr>
          <a:xfrm>
            <a:off x="2730464" y="2055411"/>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2000" dirty="0">
                <a:solidFill>
                  <a:schemeClr val="tx1"/>
                </a:solidFill>
                <a:latin typeface="Arial" pitchFamily="34" charset="0"/>
                <a:cs typeface="Arial" pitchFamily="34" charset="0"/>
              </a:rPr>
              <a:t>Neutropenia</a:t>
            </a:r>
          </a:p>
        </p:txBody>
      </p:sp>
      <p:sp>
        <p:nvSpPr>
          <p:cNvPr id="17" name="TextBox 16"/>
          <p:cNvSpPr txBox="1"/>
          <p:nvPr/>
        </p:nvSpPr>
        <p:spPr>
          <a:xfrm>
            <a:off x="2730464" y="3014660"/>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2000" dirty="0" err="1">
                <a:solidFill>
                  <a:schemeClr val="tx1"/>
                </a:solidFill>
                <a:latin typeface="Arial" pitchFamily="34" charset="0"/>
                <a:cs typeface="Arial" pitchFamily="34" charset="0"/>
              </a:rPr>
              <a:t>GvHD</a:t>
            </a:r>
            <a:endParaRPr lang="en-GB" sz="2000" dirty="0">
              <a:solidFill>
                <a:schemeClr val="tx1"/>
              </a:solidFill>
              <a:latin typeface="Arial" pitchFamily="34" charset="0"/>
              <a:cs typeface="Arial" pitchFamily="34" charset="0"/>
            </a:endParaRPr>
          </a:p>
        </p:txBody>
      </p:sp>
      <p:sp>
        <p:nvSpPr>
          <p:cNvPr id="18" name="TextBox 17"/>
          <p:cNvSpPr txBox="1"/>
          <p:nvPr/>
        </p:nvSpPr>
        <p:spPr>
          <a:xfrm>
            <a:off x="2730464" y="3960261"/>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2000" dirty="0">
                <a:solidFill>
                  <a:schemeClr val="tx1"/>
                </a:solidFill>
                <a:latin typeface="Arial" pitchFamily="34" charset="0"/>
                <a:cs typeface="Arial" pitchFamily="34" charset="0"/>
              </a:rPr>
              <a:t>Infection</a:t>
            </a:r>
          </a:p>
        </p:txBody>
      </p:sp>
      <p:cxnSp>
        <p:nvCxnSpPr>
          <p:cNvPr id="20" name="Straight Arrow Connector 19"/>
          <p:cNvCxnSpPr>
            <a:endCxn id="4" idx="1"/>
          </p:cNvCxnSpPr>
          <p:nvPr/>
        </p:nvCxnSpPr>
        <p:spPr>
          <a:xfrm flipV="1">
            <a:off x="4464827" y="2276748"/>
            <a:ext cx="723170"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endCxn id="6" idx="1"/>
          </p:cNvCxnSpPr>
          <p:nvPr/>
        </p:nvCxnSpPr>
        <p:spPr>
          <a:xfrm flipV="1">
            <a:off x="4464827" y="3235996"/>
            <a:ext cx="714292"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endCxn id="7" idx="1"/>
          </p:cNvCxnSpPr>
          <p:nvPr/>
        </p:nvCxnSpPr>
        <p:spPr>
          <a:xfrm flipV="1">
            <a:off x="4464827" y="4181597"/>
            <a:ext cx="705414"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26" name="Rounded Rectangle 25"/>
          <p:cNvSpPr/>
          <p:nvPr/>
        </p:nvSpPr>
        <p:spPr>
          <a:xfrm>
            <a:off x="5174785" y="4722647"/>
            <a:ext cx="4430854"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itchFamily="34" charset="0"/>
                <a:cs typeface="Arial" pitchFamily="34" charset="0"/>
              </a:rPr>
              <a:t>Defibrotide*</a:t>
            </a:r>
          </a:p>
        </p:txBody>
      </p:sp>
      <p:sp>
        <p:nvSpPr>
          <p:cNvPr id="27" name="TextBox 26"/>
          <p:cNvSpPr txBox="1"/>
          <p:nvPr/>
        </p:nvSpPr>
        <p:spPr>
          <a:xfrm>
            <a:off x="2732736" y="4917886"/>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2000" dirty="0">
                <a:solidFill>
                  <a:schemeClr val="tx1"/>
                </a:solidFill>
                <a:latin typeface="Arial" pitchFamily="34" charset="0"/>
                <a:cs typeface="Arial" pitchFamily="34" charset="0"/>
              </a:rPr>
              <a:t>VOD</a:t>
            </a:r>
          </a:p>
        </p:txBody>
      </p:sp>
      <p:cxnSp>
        <p:nvCxnSpPr>
          <p:cNvPr id="28" name="Straight Arrow Connector 27"/>
          <p:cNvCxnSpPr>
            <a:endCxn id="26" idx="1"/>
          </p:cNvCxnSpPr>
          <p:nvPr/>
        </p:nvCxnSpPr>
        <p:spPr>
          <a:xfrm flipV="1">
            <a:off x="4467099" y="5139222"/>
            <a:ext cx="707686"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pic>
        <p:nvPicPr>
          <p:cNvPr id="22" name="Picture 21">
            <a:hlinkClick r:id="" action="ppaction://customshow?id=5&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2105882"/>
            <a:ext cx="324000" cy="324000"/>
          </a:xfrm>
          <a:prstGeom prst="rect">
            <a:avLst/>
          </a:prstGeom>
        </p:spPr>
      </p:pic>
      <p:grpSp>
        <p:nvGrpSpPr>
          <p:cNvPr id="23" name="Group 22"/>
          <p:cNvGrpSpPr/>
          <p:nvPr/>
        </p:nvGrpSpPr>
        <p:grpSpPr>
          <a:xfrm>
            <a:off x="8293412" y="5001791"/>
            <a:ext cx="1825447" cy="369332"/>
            <a:chOff x="1508759" y="4551330"/>
            <a:chExt cx="1825447" cy="369332"/>
          </a:xfrm>
        </p:grpSpPr>
        <p:sp>
          <p:nvSpPr>
            <p:cNvPr id="25" name="TextBox 24">
              <a:hlinkClick r:id="rId5" action="ppaction://hlinkpres?slideindex=4&amp;slidetitle=Assessment and management of VOD"/>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n-GB" dirty="0">
                  <a:solidFill>
                    <a:schemeClr val="tx1"/>
                  </a:solidFill>
                </a:rPr>
                <a:t>Module 4 link</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065" y="4601877"/>
              <a:ext cx="251460" cy="251460"/>
            </a:xfrm>
            <a:prstGeom prst="rect">
              <a:avLst/>
            </a:prstGeom>
            <a:noFill/>
          </p:spPr>
        </p:pic>
      </p:grpSp>
      <p:grpSp>
        <p:nvGrpSpPr>
          <p:cNvPr id="34" name="Group 33"/>
          <p:cNvGrpSpPr/>
          <p:nvPr/>
        </p:nvGrpSpPr>
        <p:grpSpPr>
          <a:xfrm>
            <a:off x="3047763" y="5328732"/>
            <a:ext cx="1825447" cy="369332"/>
            <a:chOff x="1508759" y="4551330"/>
            <a:chExt cx="1825447" cy="369332"/>
          </a:xfrm>
        </p:grpSpPr>
        <p:sp>
          <p:nvSpPr>
            <p:cNvPr id="35" name="TextBox 34">
              <a:hlinkClick r:id="rId7" action="ppaction://hlinkpres?slideindex=4&amp;slidetitle=Pathophysiology of VOD"/>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n-GB" dirty="0">
                  <a:solidFill>
                    <a:schemeClr val="tx1"/>
                  </a:solidFill>
                </a:rPr>
                <a:t>Module 2 link</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pic>
        <p:nvPicPr>
          <p:cNvPr id="37" name="Picture 36">
            <a:hlinkClick r:id="" action="ppaction://customshow?id=6&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3093552"/>
            <a:ext cx="324000" cy="324000"/>
          </a:xfrm>
          <a:prstGeom prst="rect">
            <a:avLst/>
          </a:prstGeom>
        </p:spPr>
      </p:pic>
      <p:pic>
        <p:nvPicPr>
          <p:cNvPr id="38" name="Picture 37">
            <a:hlinkClick r:id="" action="ppaction://customshow?id=7&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4008521"/>
            <a:ext cx="324000" cy="324000"/>
          </a:xfrm>
          <a:prstGeom prst="rect">
            <a:avLst/>
          </a:prstGeom>
        </p:spPr>
      </p:pic>
      <p:pic>
        <p:nvPicPr>
          <p:cNvPr id="39" name="Picture 38">
            <a:hlinkClick r:id="" action="ppaction://customshow?id=8&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4977222"/>
            <a:ext cx="324000" cy="324000"/>
          </a:xfrm>
          <a:prstGeom prst="rect">
            <a:avLst/>
          </a:prstGeom>
        </p:spPr>
      </p:pic>
    </p:spTree>
    <p:custDataLst>
      <p:tags r:id="rId1"/>
    </p:custDataLst>
    <p:extLst>
      <p:ext uri="{BB962C8B-B14F-4D97-AF65-F5344CB8AC3E}">
        <p14:creationId xmlns:p14="http://schemas.microsoft.com/office/powerpoint/2010/main" val="251756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039014" y="4580114"/>
            <a:ext cx="7994746"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latin typeface="Arial" panose="020B0604020202020204" pitchFamily="34" charset="0"/>
              <a:cs typeface="Arial" panose="020B0604020202020204" pitchFamily="34" charset="0"/>
            </a:endParaRPr>
          </a:p>
        </p:txBody>
      </p:sp>
      <p:sp>
        <p:nvSpPr>
          <p:cNvPr id="27" name="Rounded Rectangle 26"/>
          <p:cNvSpPr/>
          <p:nvPr/>
        </p:nvSpPr>
        <p:spPr>
          <a:xfrm>
            <a:off x="3369712" y="3372294"/>
            <a:ext cx="7641188"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latin typeface="Arial" panose="020B0604020202020204" pitchFamily="34" charset="0"/>
              <a:cs typeface="Arial" panose="020B0604020202020204" pitchFamily="34" charset="0"/>
            </a:endParaRPr>
          </a:p>
        </p:txBody>
      </p:sp>
      <p:sp>
        <p:nvSpPr>
          <p:cNvPr id="25" name="Rounded Rectangle 24"/>
          <p:cNvSpPr/>
          <p:nvPr/>
        </p:nvSpPr>
        <p:spPr>
          <a:xfrm>
            <a:off x="3039015" y="2165750"/>
            <a:ext cx="7949025"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dirty="0"/>
              <a:t>Immediate post-HSCT period requires supportive care</a:t>
            </a:r>
          </a:p>
        </p:txBody>
      </p:sp>
      <p:sp>
        <p:nvSpPr>
          <p:cNvPr id="31" name="Text Placeholder 3"/>
          <p:cNvSpPr>
            <a:spLocks noGrp="1"/>
          </p:cNvSpPr>
          <p:nvPr>
            <p:ph type="body" sz="quarter" idx="10"/>
          </p:nvPr>
        </p:nvSpPr>
        <p:spPr>
          <a:xfrm>
            <a:off x="98779" y="6495526"/>
            <a:ext cx="7949952"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Flynn M. Chemotherapy induced nausea &amp; vomiting: a nurse’s perspective. Available at: http://www.ebmt.org/Contents/Resources/Library/Slidebank/EBMT2013SlideBank/Documents/Nurses/N1239.pdf. Accessed March 2017</a:t>
            </a:r>
          </a:p>
        </p:txBody>
      </p:sp>
      <p:sp>
        <p:nvSpPr>
          <p:cNvPr id="5" name="Text Placeholder 4"/>
          <p:cNvSpPr>
            <a:spLocks noGrp="1"/>
          </p:cNvSpPr>
          <p:nvPr>
            <p:ph type="body" sz="quarter" idx="11"/>
          </p:nvPr>
        </p:nvSpPr>
        <p:spPr/>
        <p:txBody>
          <a:bodyPr/>
          <a:lstStyle/>
          <a:p>
            <a:r>
              <a:rPr lang="en-GB" dirty="0"/>
              <a:t>HSCT, haematopoietic stem cell transplantation; iv, intravenous </a:t>
            </a:r>
          </a:p>
        </p:txBody>
      </p:sp>
      <p:sp>
        <p:nvSpPr>
          <p:cNvPr id="12" name="TextBox 11"/>
          <p:cNvSpPr txBox="1"/>
          <p:nvPr/>
        </p:nvSpPr>
        <p:spPr>
          <a:xfrm>
            <a:off x="622300" y="1366560"/>
            <a:ext cx="10972800"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dirty="0">
                <a:solidFill>
                  <a:schemeClr val="tx1"/>
                </a:solidFill>
                <a:latin typeface="Arial" pitchFamily="34" charset="0"/>
                <a:cs typeface="Arial" pitchFamily="34" charset="0"/>
              </a:rPr>
              <a:t>Several clinical problems that arise after HSCT frequently require supportive care</a:t>
            </a:r>
          </a:p>
        </p:txBody>
      </p:sp>
      <p:sp>
        <p:nvSpPr>
          <p:cNvPr id="6" name="Freeform 5"/>
          <p:cNvSpPr/>
          <p:nvPr/>
        </p:nvSpPr>
        <p:spPr>
          <a:xfrm rot="2563804">
            <a:off x="2288083" y="4528209"/>
            <a:ext cx="562698" cy="39462"/>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362765" y="3883028"/>
            <a:ext cx="626402" cy="39462"/>
          </a:xfrm>
          <a:custGeom>
            <a:avLst/>
            <a:gdLst/>
            <a:ahLst/>
            <a:cxnLst/>
            <a:rect l="0" t="0" r="0" b="0"/>
            <a:pathLst>
              <a:path>
                <a:moveTo>
                  <a:pt x="0" y="19731"/>
                </a:moveTo>
                <a:lnTo>
                  <a:pt x="626402"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rot="19036196">
            <a:off x="2288083" y="3237846"/>
            <a:ext cx="562698" cy="39462"/>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Oval 13"/>
          <p:cNvSpPr/>
          <p:nvPr/>
        </p:nvSpPr>
        <p:spPr>
          <a:xfrm>
            <a:off x="1056781" y="3226677"/>
            <a:ext cx="1440000" cy="1440000"/>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2632785" y="2160398"/>
            <a:ext cx="1079831" cy="1079831"/>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en-GB" sz="1200" dirty="0">
                <a:latin typeface="Arial" panose="020B0604020202020204" pitchFamily="34" charset="0"/>
                <a:cs typeface="Arial" panose="020B0604020202020204" pitchFamily="34" charset="0"/>
              </a:rPr>
              <a:t>Impaired nutritional status</a:t>
            </a:r>
          </a:p>
        </p:txBody>
      </p:sp>
      <p:sp>
        <p:nvSpPr>
          <p:cNvPr id="17" name="Freeform 16"/>
          <p:cNvSpPr/>
          <p:nvPr/>
        </p:nvSpPr>
        <p:spPr>
          <a:xfrm>
            <a:off x="3820596" y="2176659"/>
            <a:ext cx="7136964"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Negative prognostic factor</a:t>
            </a:r>
          </a:p>
          <a:p>
            <a:pPr marL="285750" lvl="1" indent="-285750" defTabSz="311150">
              <a:lnSpc>
                <a:spcPct val="90000"/>
              </a:lnSpc>
              <a:spcBef>
                <a:spcPct val="0"/>
              </a:spcBef>
              <a:spcAft>
                <a:spcPct val="15000"/>
              </a:spcAft>
              <a:buClr>
                <a:schemeClr val="tx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Enteral or parenteral feeding commonly administered prophylactically after HSCT</a:t>
            </a:r>
          </a:p>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 most common complications of iv nutrition are related to the central venous catheter, </a:t>
            </a:r>
            <a:r>
              <a:rPr lang="en-GB" sz="1400" dirty="0" err="1">
                <a:solidFill>
                  <a:schemeClr val="tx1"/>
                </a:solidFill>
                <a:latin typeface="Arial" panose="020B0604020202020204" pitchFamily="34" charset="0"/>
                <a:cs typeface="Arial" panose="020B0604020202020204" pitchFamily="34" charset="0"/>
              </a:rPr>
              <a:t>eg</a:t>
            </a:r>
            <a:r>
              <a:rPr lang="en-GB" sz="1400" dirty="0">
                <a:solidFill>
                  <a:schemeClr val="tx1"/>
                </a:solidFill>
                <a:latin typeface="Arial" panose="020B0604020202020204" pitchFamily="34" charset="0"/>
                <a:cs typeface="Arial" panose="020B0604020202020204" pitchFamily="34" charset="0"/>
              </a:rPr>
              <a:t> infections, thromboembolism, obstruction, dislodgement and leakage</a:t>
            </a:r>
          </a:p>
        </p:txBody>
      </p:sp>
      <p:sp>
        <p:nvSpPr>
          <p:cNvPr id="18" name="Freeform 17"/>
          <p:cNvSpPr/>
          <p:nvPr/>
        </p:nvSpPr>
        <p:spPr>
          <a:xfrm>
            <a:off x="2921933" y="3362843"/>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en-GB" sz="1200" b="1" dirty="0">
                <a:latin typeface="Arial" panose="020B0604020202020204" pitchFamily="34" charset="0"/>
                <a:cs typeface="Arial" panose="020B0604020202020204" pitchFamily="34" charset="0"/>
              </a:rPr>
              <a:t>Mucositis</a:t>
            </a:r>
          </a:p>
        </p:txBody>
      </p:sp>
      <p:sp>
        <p:nvSpPr>
          <p:cNvPr id="19" name="Freeform 18"/>
          <p:cNvSpPr/>
          <p:nvPr/>
        </p:nvSpPr>
        <p:spPr>
          <a:xfrm>
            <a:off x="4180248" y="3387375"/>
            <a:ext cx="6792552"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Associated with systemic infection risk</a:t>
            </a:r>
          </a:p>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Patients should use a soft toothbrush</a:t>
            </a:r>
          </a:p>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Many patients require specific care: mouthwashes, laser therapy and narcotic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pain medication</a:t>
            </a:r>
          </a:p>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Evidence supporting the benefit of mucosal coating agents is weak</a:t>
            </a:r>
          </a:p>
        </p:txBody>
      </p:sp>
      <p:sp>
        <p:nvSpPr>
          <p:cNvPr id="20" name="Freeform 19"/>
          <p:cNvSpPr/>
          <p:nvPr/>
        </p:nvSpPr>
        <p:spPr>
          <a:xfrm>
            <a:off x="2565549" y="4565290"/>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en-GB" sz="1200" b="1" dirty="0">
                <a:latin typeface="Arial" panose="020B0604020202020204" pitchFamily="34" charset="0"/>
                <a:cs typeface="Arial" panose="020B0604020202020204" pitchFamily="34" charset="0"/>
              </a:rPr>
              <a:t>Nausea</a:t>
            </a:r>
          </a:p>
        </p:txBody>
      </p:sp>
      <p:sp>
        <p:nvSpPr>
          <p:cNvPr id="21" name="Freeform 20"/>
          <p:cNvSpPr/>
          <p:nvPr/>
        </p:nvSpPr>
        <p:spPr>
          <a:xfrm>
            <a:off x="3820597" y="4772943"/>
            <a:ext cx="7182683" cy="738722"/>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Continues to have a great impact on quality of life following chemotherapy conditioning</a:t>
            </a:r>
          </a:p>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Most feared side effect</a:t>
            </a:r>
          </a:p>
          <a:p>
            <a:pPr marL="285750" lvl="1" indent="-285750" defTabSz="311150">
              <a:lnSpc>
                <a:spcPct val="90000"/>
              </a:lnSpc>
              <a:spcBef>
                <a:spcPct val="0"/>
              </a:spcBef>
              <a:spcAft>
                <a:spcPct val="150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Serotonin receptor antagonists and dexamethasone are the standard prophylaxis</a:t>
            </a:r>
          </a:p>
        </p:txBody>
      </p:sp>
      <p:sp>
        <p:nvSpPr>
          <p:cNvPr id="24" name="Freeform 23"/>
          <p:cNvSpPr/>
          <p:nvPr/>
        </p:nvSpPr>
        <p:spPr>
          <a:xfrm>
            <a:off x="2554474" y="2149764"/>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en-GB" sz="1200" b="1" dirty="0">
                <a:latin typeface="Arial" panose="020B0604020202020204" pitchFamily="34" charset="0"/>
                <a:cs typeface="Arial" panose="020B0604020202020204" pitchFamily="34" charset="0"/>
              </a:rPr>
              <a:t>Impaired nutritional status</a:t>
            </a:r>
          </a:p>
        </p:txBody>
      </p:sp>
      <p:sp>
        <p:nvSpPr>
          <p:cNvPr id="22" name="TextBox 21"/>
          <p:cNvSpPr txBox="1"/>
          <p:nvPr/>
        </p:nvSpPr>
        <p:spPr>
          <a:xfrm>
            <a:off x="1100611" y="3684537"/>
            <a:ext cx="1355226" cy="584775"/>
          </a:xfrm>
          <a:prstGeom prst="rect">
            <a:avLst/>
          </a:prstGeom>
          <a:noFill/>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Supportive care</a:t>
            </a:r>
          </a:p>
        </p:txBody>
      </p:sp>
    </p:spTree>
    <p:extLst>
      <p:ext uri="{BB962C8B-B14F-4D97-AF65-F5344CB8AC3E}">
        <p14:creationId xmlns:p14="http://schemas.microsoft.com/office/powerpoint/2010/main" val="232501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HSCT</a:t>
            </a:r>
          </a:p>
        </p:txBody>
      </p:sp>
      <p:sp>
        <p:nvSpPr>
          <p:cNvPr id="3" name="Content Placeholder 2"/>
          <p:cNvSpPr>
            <a:spLocks noGrp="1"/>
          </p:cNvSpPr>
          <p:nvPr>
            <p:ph idx="1"/>
          </p:nvPr>
        </p:nvSpPr>
        <p:spPr/>
        <p:txBody>
          <a:bodyPr>
            <a:noAutofit/>
          </a:bodyPr>
          <a:lstStyle/>
          <a:p>
            <a:pPr>
              <a:spcBef>
                <a:spcPts val="600"/>
              </a:spcBef>
            </a:pPr>
            <a:r>
              <a:rPr lang="en-GB" sz="2000" dirty="0"/>
              <a:t>Autologous HSCT uses stem cells derived from the patient’s own bone marrow; allogeneic HSCT uses stem cells from a related or unrelated donor</a:t>
            </a:r>
          </a:p>
          <a:p>
            <a:pPr>
              <a:spcBef>
                <a:spcPts val="600"/>
              </a:spcBef>
            </a:pPr>
            <a:r>
              <a:rPr lang="en-GB" sz="2000" dirty="0"/>
              <a:t>Autologous HSCT has no risk of rejection, however, cancer cells may be transplanted along with normal stem cells</a:t>
            </a:r>
          </a:p>
          <a:p>
            <a:pPr>
              <a:spcBef>
                <a:spcPts val="600"/>
              </a:spcBef>
            </a:pPr>
            <a:r>
              <a:rPr lang="en-GB" sz="2000" dirty="0"/>
              <a:t>Allogeneic HSCT may result in a beneficial graft-versus-cancer effect, but it carries a small risk of  engraftment failure and GvHD</a:t>
            </a:r>
          </a:p>
          <a:p>
            <a:pPr>
              <a:spcBef>
                <a:spcPts val="600"/>
              </a:spcBef>
            </a:pPr>
            <a:r>
              <a:rPr lang="en-GB" sz="2000" dirty="0"/>
              <a:t>Conditioning prior to HSCT is required in order to eradicate the disease, prevent rejection, or </a:t>
            </a:r>
            <a:br>
              <a:rPr lang="en-GB" sz="2000" dirty="0"/>
            </a:br>
            <a:r>
              <a:rPr lang="en-GB" sz="2000" dirty="0"/>
              <a:t>aid engraftment</a:t>
            </a:r>
          </a:p>
          <a:p>
            <a:pPr>
              <a:spcBef>
                <a:spcPts val="600"/>
              </a:spcBef>
            </a:pPr>
            <a:r>
              <a:rPr lang="en-GB" sz="2000" dirty="0"/>
              <a:t>RIC/NMA regimens aim to reduce morbidity and mortality and have enabled older, less medically fit patients to undergo HSCT and </a:t>
            </a:r>
            <a:r>
              <a:rPr lang="en-GB" sz="2000" dirty="0" err="1"/>
              <a:t>haploidentical</a:t>
            </a:r>
            <a:r>
              <a:rPr lang="en-GB" sz="2000" dirty="0"/>
              <a:t> transplants to be carried out</a:t>
            </a:r>
          </a:p>
          <a:p>
            <a:pPr>
              <a:spcBef>
                <a:spcPts val="600"/>
              </a:spcBef>
            </a:pPr>
            <a:r>
              <a:rPr lang="en-GB" sz="2000" dirty="0"/>
              <a:t>HSCT and conditioning are associated with multiple complications, such as neutropenia, mucositis, nausea, infection and VOD, that require treatment and supportive care</a:t>
            </a:r>
          </a:p>
          <a:p>
            <a:endParaRPr lang="en-GB" sz="2000" dirty="0"/>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r>
              <a:rPr lang="en-GB" dirty="0" err="1"/>
              <a:t>GvHD</a:t>
            </a:r>
            <a:r>
              <a:rPr lang="en-GB" dirty="0"/>
              <a:t>, graft-versus-host disease; HSCT, haematopoietic stem cell transplantation; NMA, non-</a:t>
            </a:r>
            <a:r>
              <a:rPr lang="en-GB" dirty="0" err="1"/>
              <a:t>myeloablative</a:t>
            </a:r>
            <a:r>
              <a:rPr lang="en-GB" dirty="0"/>
              <a:t>; </a:t>
            </a:r>
            <a:br>
              <a:rPr lang="en-GB" dirty="0"/>
            </a:br>
            <a:r>
              <a:rPr lang="en-GB" dirty="0"/>
              <a:t>RIC, reduced-intensity conditioning; VOD, </a:t>
            </a:r>
            <a:r>
              <a:rPr lang="en-GB" dirty="0" err="1"/>
              <a:t>veno</a:t>
            </a:r>
            <a:r>
              <a:rPr lang="en-GB" dirty="0"/>
              <a:t>-occlusive disease</a:t>
            </a:r>
          </a:p>
        </p:txBody>
      </p:sp>
    </p:spTree>
    <p:extLst>
      <p:ext uri="{BB962C8B-B14F-4D97-AF65-F5344CB8AC3E}">
        <p14:creationId xmlns:p14="http://schemas.microsoft.com/office/powerpoint/2010/main" val="71177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514350" indent="-514350">
              <a:lnSpc>
                <a:spcPts val="2400"/>
              </a:lnSpc>
              <a:spcBef>
                <a:spcPts val="600"/>
              </a:spcBef>
              <a:buFont typeface="+mj-lt"/>
              <a:buAutoNum type="arabicPeriod"/>
            </a:pPr>
            <a:r>
              <a:rPr lang="en-GB" sz="2000" dirty="0"/>
              <a:t>Of the following, which is </a:t>
            </a:r>
            <a:r>
              <a:rPr lang="en-GB" sz="2000" b="1" dirty="0"/>
              <a:t>not</a:t>
            </a:r>
            <a:r>
              <a:rPr lang="en-GB" sz="2000" dirty="0"/>
              <a:t> a risk associated with autologous HSCT? Click on the answer that you think is correct</a:t>
            </a:r>
          </a:p>
          <a:p>
            <a:pPr marL="919163" lvl="1" indent="-406400">
              <a:lnSpc>
                <a:spcPts val="2400"/>
              </a:lnSpc>
              <a:spcBef>
                <a:spcPts val="600"/>
              </a:spcBef>
              <a:buClr>
                <a:schemeClr val="tx1"/>
              </a:buClr>
              <a:buFont typeface="+mj-lt"/>
              <a:buAutoNum type="alphaLcParenR"/>
            </a:pPr>
            <a:r>
              <a:rPr lang="en-GB" sz="2000" dirty="0">
                <a:solidFill>
                  <a:srgbClr val="7F7F7F"/>
                </a:solidFill>
                <a:hlinkClick r:id="" action="ppaction://customshow?id=4&amp;return=true"/>
              </a:rPr>
              <a:t>Harvesting of cancer cells</a:t>
            </a:r>
            <a:endParaRPr lang="en-GB" sz="2000" dirty="0">
              <a:solidFill>
                <a:srgbClr val="7F7F7F"/>
              </a:solidFill>
            </a:endParaRPr>
          </a:p>
          <a:p>
            <a:pPr marL="919163" lvl="1" indent="-406400">
              <a:lnSpc>
                <a:spcPts val="2400"/>
              </a:lnSpc>
              <a:spcBef>
                <a:spcPts val="600"/>
              </a:spcBef>
              <a:buClr>
                <a:schemeClr val="tx1"/>
              </a:buClr>
              <a:buFont typeface="+mj-lt"/>
              <a:buAutoNum type="alphaLcParenR"/>
            </a:pPr>
            <a:r>
              <a:rPr lang="en-GB" sz="2000" dirty="0">
                <a:solidFill>
                  <a:srgbClr val="7F7F7F"/>
                </a:solidFill>
                <a:hlinkClick r:id="" action="ppaction://customshow?id=3&amp;return=true"/>
              </a:rPr>
              <a:t>Graft-versus-host disease</a:t>
            </a:r>
            <a:endParaRPr lang="en-GB" sz="2000" dirty="0">
              <a:solidFill>
                <a:srgbClr val="7F7F7F"/>
              </a:solidFill>
            </a:endParaRPr>
          </a:p>
          <a:p>
            <a:pPr marL="919163" lvl="1" indent="-406400">
              <a:lnSpc>
                <a:spcPts val="2400"/>
              </a:lnSpc>
              <a:spcBef>
                <a:spcPts val="600"/>
              </a:spcBef>
              <a:buClr>
                <a:schemeClr val="tx1"/>
              </a:buClr>
              <a:buFont typeface="+mj-lt"/>
              <a:buAutoNum type="alphaLcParenR"/>
            </a:pPr>
            <a:r>
              <a:rPr lang="en-GB" sz="2000" dirty="0">
                <a:solidFill>
                  <a:srgbClr val="7F7F7F"/>
                </a:solidFill>
                <a:hlinkClick r:id="" action="ppaction://customshow?id=4&amp;return=true"/>
              </a:rPr>
              <a:t>Evasion of transplanted cells by the cancer</a:t>
            </a:r>
            <a:endParaRPr lang="en-GB" sz="2000" dirty="0">
              <a:solidFill>
                <a:srgbClr val="7F7F7F"/>
              </a:solidFill>
            </a:endParaRP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r>
              <a:rPr lang="en-GB" dirty="0"/>
              <a:t>HSCT, haematopoietic stem cell transplantation</a:t>
            </a:r>
          </a:p>
        </p:txBody>
      </p:sp>
    </p:spTree>
    <p:extLst>
      <p:ext uri="{BB962C8B-B14F-4D97-AF65-F5344CB8AC3E}">
        <p14:creationId xmlns:p14="http://schemas.microsoft.com/office/powerpoint/2010/main" val="2691922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2"/>
            </a:pPr>
            <a:r>
              <a:rPr lang="en-GB" sz="2000" dirty="0"/>
              <a:t>Which of the following are objectives of conditioning regimens prior to allogeneic HSCT?</a:t>
            </a:r>
          </a:p>
          <a:p>
            <a:pPr marL="914400" lvl="1" indent="-401638">
              <a:lnSpc>
                <a:spcPts val="2400"/>
              </a:lnSpc>
              <a:spcBef>
                <a:spcPts val="600"/>
              </a:spcBef>
              <a:buFont typeface="+mj-lt"/>
              <a:buAutoNum type="alphaLcParenR"/>
            </a:pPr>
            <a:r>
              <a:rPr lang="en-GB" sz="2000" dirty="0"/>
              <a:t>Disease eradication</a:t>
            </a:r>
          </a:p>
          <a:p>
            <a:pPr marL="914400" lvl="1" indent="-401638">
              <a:lnSpc>
                <a:spcPts val="2400"/>
              </a:lnSpc>
              <a:spcBef>
                <a:spcPts val="600"/>
              </a:spcBef>
              <a:buFont typeface="+mj-lt"/>
              <a:buAutoNum type="alphaLcParenR"/>
            </a:pPr>
            <a:r>
              <a:rPr lang="en-GB" sz="2000" dirty="0"/>
              <a:t>Immunosuppression</a:t>
            </a:r>
          </a:p>
          <a:p>
            <a:pPr marL="914400" lvl="1" indent="-401638">
              <a:lnSpc>
                <a:spcPts val="2400"/>
              </a:lnSpc>
              <a:spcBef>
                <a:spcPts val="600"/>
              </a:spcBef>
              <a:buFont typeface="+mj-lt"/>
              <a:buAutoNum type="alphaLcParenR"/>
            </a:pPr>
            <a:r>
              <a:rPr lang="en-GB" sz="2000" dirty="0"/>
              <a:t>‘Creation of space’ in the bone marrow</a:t>
            </a:r>
          </a:p>
          <a:p>
            <a:pPr marL="200024" indent="0">
              <a:lnSpc>
                <a:spcPts val="2400"/>
              </a:lnSpc>
              <a:spcBef>
                <a:spcPts val="600"/>
              </a:spcBef>
              <a:buNone/>
            </a:pPr>
            <a:endParaRPr lang="en-GB" sz="2000" dirty="0"/>
          </a:p>
          <a:p>
            <a:pPr marL="896938" indent="-355600">
              <a:lnSpc>
                <a:spcPts val="2400"/>
              </a:lnSpc>
              <a:spcBef>
                <a:spcPts val="600"/>
              </a:spcBef>
              <a:buNone/>
            </a:pPr>
            <a:r>
              <a:rPr lang="en-GB" sz="2000" dirty="0"/>
              <a:t>Click on the answers that you think are correct:</a:t>
            </a:r>
          </a:p>
          <a:p>
            <a:pPr marL="896938" indent="-355600">
              <a:lnSpc>
                <a:spcPts val="2400"/>
              </a:lnSpc>
              <a:spcBef>
                <a:spcPts val="600"/>
              </a:spcBef>
            </a:pPr>
            <a:r>
              <a:rPr lang="en-GB" sz="2000" dirty="0">
                <a:hlinkClick r:id="" action="ppaction://customshow?id=4&amp;return=true"/>
              </a:rPr>
              <a:t>a and b</a:t>
            </a:r>
            <a:endParaRPr lang="en-GB" sz="2000" dirty="0"/>
          </a:p>
          <a:p>
            <a:pPr marL="896938" indent="-355600">
              <a:lnSpc>
                <a:spcPts val="2400"/>
              </a:lnSpc>
              <a:spcBef>
                <a:spcPts val="600"/>
              </a:spcBef>
            </a:pPr>
            <a:r>
              <a:rPr lang="en-GB" sz="2000" dirty="0">
                <a:hlinkClick r:id="" action="ppaction://customshow?id=4&amp;return=true"/>
              </a:rPr>
              <a:t>b and c</a:t>
            </a:r>
            <a:endParaRPr lang="en-GB" sz="2000" dirty="0"/>
          </a:p>
          <a:p>
            <a:pPr marL="896938" indent="-355600">
              <a:lnSpc>
                <a:spcPts val="2400"/>
              </a:lnSpc>
              <a:spcBef>
                <a:spcPts val="600"/>
              </a:spcBef>
            </a:pPr>
            <a:r>
              <a:rPr lang="en-GB" sz="2000" dirty="0">
                <a:hlinkClick r:id="" action="ppaction://customshow?id=9&amp;return=true"/>
              </a:rPr>
              <a:t>a, b and c</a:t>
            </a:r>
            <a:endParaRPr lang="en-GB"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HSCT, haematopoietic stem cell transplantation</a:t>
            </a:r>
          </a:p>
        </p:txBody>
      </p:sp>
    </p:spTree>
    <p:extLst>
      <p:ext uri="{BB962C8B-B14F-4D97-AF65-F5344CB8AC3E}">
        <p14:creationId xmlns:p14="http://schemas.microsoft.com/office/powerpoint/2010/main" val="157481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3"/>
            </a:pPr>
            <a:r>
              <a:rPr lang="en-GB" sz="2000" dirty="0"/>
              <a:t>Which of the following statements about non-</a:t>
            </a:r>
            <a:r>
              <a:rPr lang="en-GB" sz="2000" dirty="0" err="1"/>
              <a:t>myeloablative</a:t>
            </a:r>
            <a:r>
              <a:rPr lang="en-GB" sz="2000" dirty="0"/>
              <a:t> (NMA) and reduced-intensity conditioning (RIC) regimens are false?</a:t>
            </a:r>
          </a:p>
          <a:p>
            <a:pPr marL="914400" lvl="1" indent="-401638">
              <a:lnSpc>
                <a:spcPts val="2400"/>
              </a:lnSpc>
              <a:spcBef>
                <a:spcPts val="600"/>
              </a:spcBef>
              <a:buFont typeface="+mj-lt"/>
              <a:buAutoNum type="alphaLcParenR"/>
            </a:pPr>
            <a:r>
              <a:rPr lang="en-GB" sz="2000" dirty="0"/>
              <a:t>The goal is to promote disease eradication, promote engraftment, and exploit the </a:t>
            </a:r>
            <a:br>
              <a:rPr lang="en-GB" sz="2000" dirty="0"/>
            </a:br>
            <a:r>
              <a:rPr lang="en-GB" sz="2000" dirty="0"/>
              <a:t>graft-versus-cancer effect to eliminate the tumour cells</a:t>
            </a:r>
          </a:p>
          <a:p>
            <a:pPr marL="914400" lvl="1" indent="-401638">
              <a:lnSpc>
                <a:spcPts val="2400"/>
              </a:lnSpc>
              <a:spcBef>
                <a:spcPts val="600"/>
              </a:spcBef>
              <a:buFont typeface="+mj-lt"/>
              <a:buAutoNum type="alphaLcParenR"/>
            </a:pPr>
            <a:r>
              <a:rPr lang="en-GB" sz="2000" dirty="0"/>
              <a:t>They irreversibly destroy the bone marrow, preventing haematological recovery</a:t>
            </a:r>
          </a:p>
          <a:p>
            <a:pPr marL="914400" lvl="1" indent="-401638">
              <a:lnSpc>
                <a:spcPts val="2400"/>
              </a:lnSpc>
              <a:spcBef>
                <a:spcPts val="600"/>
              </a:spcBef>
              <a:buFont typeface="+mj-lt"/>
              <a:buAutoNum type="alphaLcParenR"/>
            </a:pPr>
            <a:r>
              <a:rPr lang="en-GB" sz="2000" dirty="0"/>
              <a:t>They use low doses of total body irradiation and/or chemotherapy agents </a:t>
            </a:r>
          </a:p>
          <a:p>
            <a:pPr marL="914400" lvl="1" indent="-401638">
              <a:lnSpc>
                <a:spcPts val="2400"/>
              </a:lnSpc>
              <a:spcBef>
                <a:spcPts val="600"/>
              </a:spcBef>
              <a:buFont typeface="+mj-lt"/>
              <a:buAutoNum type="alphaLcParenR"/>
            </a:pPr>
            <a:r>
              <a:rPr lang="en-GB" sz="2000" dirty="0"/>
              <a:t>They are generally restricted to medically fit patients under the age of 50 years</a:t>
            </a:r>
          </a:p>
          <a:p>
            <a:pPr marL="200024" indent="0">
              <a:lnSpc>
                <a:spcPts val="2400"/>
              </a:lnSpc>
              <a:spcBef>
                <a:spcPts val="600"/>
              </a:spcBef>
              <a:buNone/>
            </a:pPr>
            <a:endParaRPr lang="en-GB" sz="2000" dirty="0"/>
          </a:p>
          <a:p>
            <a:pPr marL="896938" indent="-355600">
              <a:lnSpc>
                <a:spcPts val="2400"/>
              </a:lnSpc>
              <a:spcBef>
                <a:spcPts val="600"/>
              </a:spcBef>
              <a:buNone/>
            </a:pPr>
            <a:r>
              <a:rPr lang="en-GB" sz="2000" dirty="0"/>
              <a:t>Click on the answers that you think are false:</a:t>
            </a:r>
          </a:p>
          <a:p>
            <a:pPr marL="896938" indent="-355600">
              <a:lnSpc>
                <a:spcPts val="2400"/>
              </a:lnSpc>
              <a:spcBef>
                <a:spcPts val="600"/>
              </a:spcBef>
            </a:pPr>
            <a:r>
              <a:rPr lang="en-GB" sz="2000" dirty="0">
                <a:hlinkClick r:id="" action="ppaction://customshow?id=4&amp;return=true"/>
              </a:rPr>
              <a:t>a and c</a:t>
            </a:r>
            <a:endParaRPr lang="en-GB" sz="2000" dirty="0"/>
          </a:p>
          <a:p>
            <a:pPr marL="896938" indent="-355600">
              <a:lnSpc>
                <a:spcPts val="2400"/>
              </a:lnSpc>
              <a:spcBef>
                <a:spcPts val="600"/>
              </a:spcBef>
            </a:pPr>
            <a:r>
              <a:rPr lang="en-GB" sz="2000" dirty="0">
                <a:hlinkClick r:id="" action="ppaction://customshow?id=10&amp;return=true"/>
              </a:rPr>
              <a:t>b and d </a:t>
            </a:r>
            <a:endParaRPr lang="en-GB" sz="2000" dirty="0"/>
          </a:p>
          <a:p>
            <a:pPr marL="896938" indent="-355600">
              <a:lnSpc>
                <a:spcPts val="2400"/>
              </a:lnSpc>
              <a:spcBef>
                <a:spcPts val="600"/>
              </a:spcBef>
            </a:pPr>
            <a:r>
              <a:rPr lang="en-GB" sz="2000" dirty="0">
                <a:hlinkClick r:id="" action="ppaction://customshow?id=4&amp;return=true"/>
              </a:rPr>
              <a:t>b, c and d</a:t>
            </a:r>
            <a:endParaRPr lang="en-GB" sz="2000" dirty="0"/>
          </a:p>
          <a:p>
            <a:pPr marL="200024" indent="0">
              <a:lnSpc>
                <a:spcPts val="2400"/>
              </a:lnSpc>
              <a:spcBef>
                <a:spcPts val="600"/>
              </a:spcBef>
              <a:buNone/>
            </a:pPr>
            <a:endParaRPr lang="en-GB" sz="2000" dirty="0"/>
          </a:p>
          <a:p>
            <a:pPr marL="914400" lvl="1" indent="-401638">
              <a:lnSpc>
                <a:spcPts val="2400"/>
              </a:lnSpc>
              <a:spcBef>
                <a:spcPts val="600"/>
              </a:spcBef>
              <a:buFont typeface="+mj-lt"/>
              <a:buAutoNum type="alphaLcParenR"/>
            </a:pPr>
            <a:endParaRPr lang="en-GB" sz="2000" dirty="0"/>
          </a:p>
          <a:p>
            <a:pPr marL="914400" lvl="1" indent="-401638">
              <a:lnSpc>
                <a:spcPts val="2400"/>
              </a:lnSpc>
              <a:spcBef>
                <a:spcPts val="600"/>
              </a:spcBef>
              <a:buFont typeface="+mj-lt"/>
              <a:buAutoNum type="alphaLcParenR"/>
            </a:pPr>
            <a:endParaRPr lang="en-GB" sz="2000" dirty="0"/>
          </a:p>
          <a:p>
            <a:pPr marL="514350" indent="-514350">
              <a:lnSpc>
                <a:spcPts val="2400"/>
              </a:lnSpc>
              <a:buFont typeface="+mj-lt"/>
              <a:buAutoNum type="arabicPeriod" startAt="3"/>
            </a:pPr>
            <a:endParaRPr lang="en-GB" sz="2000" dirty="0"/>
          </a:p>
          <a:p>
            <a:pPr marL="514350" indent="-514350">
              <a:lnSpc>
                <a:spcPts val="2400"/>
              </a:lnSpc>
              <a:buFont typeface="+mj-lt"/>
              <a:buAutoNum type="arabicPeriod" startAt="3"/>
            </a:pPr>
            <a:endParaRPr lang="en-GB"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HSCT, haematopoietic stem cell transplantation</a:t>
            </a:r>
          </a:p>
        </p:txBody>
      </p:sp>
    </p:spTree>
    <p:extLst>
      <p:ext uri="{BB962C8B-B14F-4D97-AF65-F5344CB8AC3E}">
        <p14:creationId xmlns:p14="http://schemas.microsoft.com/office/powerpoint/2010/main" val="157481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Contents</a:t>
            </a:r>
          </a:p>
        </p:txBody>
      </p:sp>
      <p:sp>
        <p:nvSpPr>
          <p:cNvPr id="21" name="Content Placeholder 20"/>
          <p:cNvSpPr>
            <a:spLocks noGrp="1"/>
          </p:cNvSpPr>
          <p:nvPr>
            <p:ph idx="1"/>
          </p:nvPr>
        </p:nvSpPr>
        <p:spPr/>
        <p:txBody>
          <a:bodyPr>
            <a:normAutofit/>
          </a:bodyPr>
          <a:lstStyle/>
          <a:p>
            <a:pPr marL="0" indent="0">
              <a:buNone/>
            </a:pPr>
            <a:r>
              <a:rPr lang="en-GB" sz="2400" dirty="0"/>
              <a:t>Module 1: Haematopoietic stem cell transplantation</a:t>
            </a:r>
          </a:p>
          <a:p>
            <a:pPr marL="0" indent="0">
              <a:buNone/>
            </a:pPr>
            <a:endParaRPr lang="en-GB" sz="2400" dirty="0"/>
          </a:p>
          <a:p>
            <a:pPr marL="0" indent="0" defTabSz="1609725">
              <a:buNone/>
            </a:pPr>
            <a:r>
              <a:rPr lang="en-GB" sz="2400" dirty="0"/>
              <a:t>Module 2: Pathophysiology of VOD</a:t>
            </a:r>
          </a:p>
          <a:p>
            <a:pPr marL="0" indent="0" defTabSz="1609725">
              <a:buNone/>
            </a:pPr>
            <a:endParaRPr lang="en-GB" sz="2400" dirty="0"/>
          </a:p>
          <a:p>
            <a:pPr marL="0" indent="0" defTabSz="1609725">
              <a:buNone/>
            </a:pPr>
            <a:r>
              <a:rPr lang="en-GB" sz="2400" dirty="0"/>
              <a:t>Module 3: Diagnosis of VOD</a:t>
            </a:r>
          </a:p>
          <a:p>
            <a:pPr marL="0" indent="0">
              <a:buNone/>
            </a:pPr>
            <a:endParaRPr lang="en-GB" sz="2400" dirty="0"/>
          </a:p>
          <a:p>
            <a:pPr marL="0" indent="0" defTabSz="1609725">
              <a:buNone/>
            </a:pPr>
            <a:r>
              <a:rPr lang="en-GB" sz="2400" dirty="0"/>
              <a:t>Module 4: Assessment and management of VOD</a:t>
            </a:r>
          </a:p>
          <a:p>
            <a:pPr marL="0" indent="0">
              <a:buNone/>
            </a:pPr>
            <a:endParaRPr lang="en-GB" sz="2400" dirty="0"/>
          </a:p>
          <a:p>
            <a:pPr marL="0" indent="0">
              <a:buNone/>
            </a:pPr>
            <a:r>
              <a:rPr lang="en-GB" sz="2400" dirty="0"/>
              <a:t>Module 5: VOD case studies</a:t>
            </a:r>
          </a:p>
          <a:p>
            <a:endParaRPr lang="en-GB" sz="2400" dirty="0"/>
          </a:p>
          <a:p>
            <a:endParaRPr lang="en-GB" sz="2400" dirty="0"/>
          </a:p>
          <a:p>
            <a:endParaRPr lang="en-GB" sz="2400" dirty="0"/>
          </a:p>
        </p:txBody>
      </p:sp>
      <p:sp>
        <p:nvSpPr>
          <p:cNvPr id="2" name="Text Placeholder 1"/>
          <p:cNvSpPr>
            <a:spLocks noGrp="1"/>
          </p:cNvSpPr>
          <p:nvPr>
            <p:ph type="body" sz="quarter" idx="10"/>
          </p:nvPr>
        </p:nvSpPr>
        <p:spPr/>
        <p:txBody>
          <a:bodyPr/>
          <a:lstStyle/>
          <a:p>
            <a:endParaRPr lang="en-GB"/>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36865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514350" indent="-514350">
              <a:lnSpc>
                <a:spcPts val="2400"/>
              </a:lnSpc>
              <a:spcBef>
                <a:spcPts val="600"/>
              </a:spcBef>
              <a:buFont typeface="+mj-lt"/>
              <a:buAutoNum type="arabicPeriod" startAt="4"/>
            </a:pPr>
            <a:r>
              <a:rPr lang="en-GB" dirty="0"/>
              <a:t>Reduced-intensity conditioning (RIC) and non-</a:t>
            </a:r>
            <a:r>
              <a:rPr lang="en-GB" dirty="0" err="1"/>
              <a:t>myeloablative</a:t>
            </a:r>
            <a:r>
              <a:rPr lang="en-GB" dirty="0"/>
              <a:t> (NMA) regimens remove the risk of life-threatening complications, such as </a:t>
            </a:r>
            <a:r>
              <a:rPr lang="en-GB" dirty="0" err="1"/>
              <a:t>veno</a:t>
            </a:r>
            <a:r>
              <a:rPr lang="en-GB" dirty="0"/>
              <a:t>-occlusive disease (VOD). </a:t>
            </a:r>
            <a:br>
              <a:rPr lang="en-GB" dirty="0"/>
            </a:br>
            <a:r>
              <a:rPr lang="en-GB" dirty="0"/>
              <a:t>True or false?</a:t>
            </a:r>
          </a:p>
          <a:p>
            <a:pPr marL="914400" lvl="1" indent="-401638">
              <a:lnSpc>
                <a:spcPts val="2400"/>
              </a:lnSpc>
              <a:spcBef>
                <a:spcPts val="600"/>
              </a:spcBef>
              <a:buFont typeface="+mj-lt"/>
              <a:buAutoNum type="alphaLcParenR"/>
            </a:pPr>
            <a:r>
              <a:rPr lang="en-GB" sz="2000" dirty="0">
                <a:hlinkClick r:id="" action="ppaction://customshow?id=4&amp;return=true"/>
              </a:rPr>
              <a:t>True</a:t>
            </a:r>
            <a:endParaRPr lang="en-GB" sz="2000" dirty="0"/>
          </a:p>
          <a:p>
            <a:pPr marL="914400" lvl="1" indent="-401638">
              <a:lnSpc>
                <a:spcPts val="2400"/>
              </a:lnSpc>
              <a:spcBef>
                <a:spcPts val="600"/>
              </a:spcBef>
              <a:buFont typeface="+mj-lt"/>
              <a:buAutoNum type="alphaLcParenR"/>
            </a:pPr>
            <a:r>
              <a:rPr lang="en-GB" sz="2000" dirty="0">
                <a:hlinkClick r:id="" action="ppaction://customshow?id=11&amp;return=true"/>
              </a:rPr>
              <a:t>False</a:t>
            </a:r>
            <a:endParaRPr lang="en-GB"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60009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534988" indent="-534988">
              <a:lnSpc>
                <a:spcPts val="2400"/>
              </a:lnSpc>
              <a:spcBef>
                <a:spcPts val="600"/>
              </a:spcBef>
              <a:buFont typeface="+mj-lt"/>
              <a:buAutoNum type="arabicPeriod" startAt="5"/>
            </a:pPr>
            <a:r>
              <a:rPr lang="en-GB" sz="2000" dirty="0"/>
              <a:t>Immunosuppressive drugs, such as corticosteroids, are given in order to manage which </a:t>
            </a:r>
            <a:br>
              <a:rPr lang="en-GB" sz="2000" dirty="0"/>
            </a:br>
            <a:r>
              <a:rPr lang="en-GB" sz="2000" dirty="0"/>
              <a:t>HSCT-related condition?</a:t>
            </a:r>
          </a:p>
          <a:p>
            <a:pPr marL="914400" lvl="1" indent="-401638">
              <a:lnSpc>
                <a:spcPts val="2400"/>
              </a:lnSpc>
              <a:spcBef>
                <a:spcPts val="600"/>
              </a:spcBef>
              <a:buFont typeface="+mj-lt"/>
              <a:buAutoNum type="alphaLcParenR"/>
            </a:pPr>
            <a:r>
              <a:rPr lang="en-GB" sz="2000" dirty="0">
                <a:hlinkClick r:id="" action="ppaction://customshow?id=4&amp;return=true"/>
              </a:rPr>
              <a:t>Neutropenia</a:t>
            </a:r>
            <a:endParaRPr lang="en-GB" sz="2000" dirty="0"/>
          </a:p>
          <a:p>
            <a:pPr marL="914400" lvl="1" indent="-401638">
              <a:lnSpc>
                <a:spcPts val="2400"/>
              </a:lnSpc>
              <a:spcBef>
                <a:spcPts val="600"/>
              </a:spcBef>
              <a:buFont typeface="+mj-lt"/>
              <a:buAutoNum type="alphaLcParenR"/>
            </a:pPr>
            <a:r>
              <a:rPr lang="en-GB" sz="2000" dirty="0">
                <a:hlinkClick r:id="" action="ppaction://customshow?id=12&amp;return=true"/>
              </a:rPr>
              <a:t>Graft-versus-host disease</a:t>
            </a:r>
            <a:endParaRPr lang="en-GB" sz="2000" dirty="0"/>
          </a:p>
          <a:p>
            <a:pPr marL="914400" lvl="1" indent="-401638">
              <a:lnSpc>
                <a:spcPts val="2400"/>
              </a:lnSpc>
              <a:spcBef>
                <a:spcPts val="600"/>
              </a:spcBef>
              <a:buFont typeface="+mj-lt"/>
              <a:buAutoNum type="alphaLcParenR"/>
            </a:pPr>
            <a:r>
              <a:rPr lang="en-GB" sz="2000" dirty="0">
                <a:hlinkClick r:id="" action="ppaction://customshow?id=4&amp;return=true"/>
              </a:rPr>
              <a:t>Infection</a:t>
            </a:r>
            <a:endParaRPr lang="en-GB" sz="2000"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r>
              <a:rPr lang="en-GB" dirty="0"/>
              <a:t>HSCT, haematopoietic stem cell transplantation</a:t>
            </a:r>
          </a:p>
        </p:txBody>
      </p:sp>
    </p:spTree>
    <p:extLst>
      <p:ext uri="{BB962C8B-B14F-4D97-AF65-F5344CB8AC3E}">
        <p14:creationId xmlns:p14="http://schemas.microsoft.com/office/powerpoint/2010/main" val="157481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6"/>
            </a:pPr>
            <a:r>
              <a:rPr lang="en-GB" sz="2000" dirty="0"/>
              <a:t>Of these three clinical problems arising after HSCT, which is most feared by patients?</a:t>
            </a:r>
          </a:p>
          <a:p>
            <a:pPr marL="914400" lvl="1" indent="-401638">
              <a:lnSpc>
                <a:spcPts val="2400"/>
              </a:lnSpc>
              <a:buFont typeface="+mj-lt"/>
              <a:buAutoNum type="alphaLcParenR"/>
            </a:pPr>
            <a:r>
              <a:rPr lang="en-GB" sz="2000" dirty="0">
                <a:hlinkClick r:id="" action="ppaction://customshow?id=4&amp;return=true"/>
              </a:rPr>
              <a:t>Impaired nutritional status</a:t>
            </a:r>
            <a:endParaRPr lang="en-GB" sz="2000" dirty="0"/>
          </a:p>
          <a:p>
            <a:pPr marL="914400" lvl="1" indent="-401638">
              <a:lnSpc>
                <a:spcPts val="2400"/>
              </a:lnSpc>
              <a:buFont typeface="+mj-lt"/>
              <a:buAutoNum type="alphaLcParenR"/>
            </a:pPr>
            <a:r>
              <a:rPr lang="en-GB" sz="2000" dirty="0">
                <a:hlinkClick r:id="" action="ppaction://customshow?id=13&amp;return=true"/>
              </a:rPr>
              <a:t>Nausea</a:t>
            </a:r>
            <a:endParaRPr lang="en-GB" sz="2000" dirty="0"/>
          </a:p>
          <a:p>
            <a:pPr marL="914400" lvl="1" indent="-401638">
              <a:lnSpc>
                <a:spcPts val="2400"/>
              </a:lnSpc>
              <a:buFont typeface="+mj-lt"/>
              <a:buAutoNum type="alphaLcParenR"/>
            </a:pPr>
            <a:r>
              <a:rPr lang="en-GB" sz="2000" dirty="0">
                <a:hlinkClick r:id="" action="ppaction://customshow?id=4&amp;return=true"/>
              </a:rPr>
              <a:t>Mucositis</a:t>
            </a:r>
            <a:endParaRPr lang="en-GB" sz="2000"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r>
              <a:rPr lang="en-GB" dirty="0"/>
              <a:t>HSCT, haematopoietic stem cell transplantation</a:t>
            </a:r>
          </a:p>
        </p:txBody>
      </p:sp>
    </p:spTree>
    <p:extLst>
      <p:ext uri="{BB962C8B-B14F-4D97-AF65-F5344CB8AC3E}">
        <p14:creationId xmlns:p14="http://schemas.microsoft.com/office/powerpoint/2010/main" val="157481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HLA compatibility in allogeneic HSCT</a:t>
            </a:r>
          </a:p>
        </p:txBody>
      </p:sp>
      <p:sp>
        <p:nvSpPr>
          <p:cNvPr id="3" name="Content Placeholder 2"/>
          <p:cNvSpPr>
            <a:spLocks noGrp="1"/>
          </p:cNvSpPr>
          <p:nvPr>
            <p:ph idx="1"/>
          </p:nvPr>
        </p:nvSpPr>
        <p:spPr>
          <a:xfrm>
            <a:off x="335360" y="1268760"/>
            <a:ext cx="9551283" cy="4857403"/>
          </a:xfrm>
        </p:spPr>
        <p:txBody>
          <a:bodyPr>
            <a:noAutofit/>
          </a:bodyPr>
          <a:lstStyle/>
          <a:p>
            <a:r>
              <a:rPr lang="en-GB" sz="2000" dirty="0"/>
              <a:t>HLA proteins are found on all cells of our body and are the main way the immune system tells the difference between our own cells and foreign cells</a:t>
            </a:r>
          </a:p>
          <a:p>
            <a:r>
              <a:rPr lang="en-GB" sz="2000" dirty="0"/>
              <a:t>HLA compatibility in HSCT is of greater importance than in organ transplantation, as rejection occurs not only in the host-versus-graft direction, but also as </a:t>
            </a:r>
            <a:r>
              <a:rPr lang="en-GB" sz="2000" dirty="0" err="1"/>
              <a:t>GvHD</a:t>
            </a:r>
            <a:endParaRPr lang="en-GB" sz="2000" baseline="30000" dirty="0"/>
          </a:p>
          <a:p>
            <a:r>
              <a:rPr lang="en-GB" sz="2000" dirty="0"/>
              <a:t>Approximately 15–30% of patients referred for allogeneic HSCT have at least one suitable HLA-identical sibling donor</a:t>
            </a:r>
          </a:p>
          <a:p>
            <a:pPr lvl="1"/>
            <a:r>
              <a:rPr lang="en-GB" sz="1800" dirty="0"/>
              <a:t>For patients without a suited family donor, a search for an HLA-matched unrelated donor is undertaken – this kind of donor is available for 30–70% of patients</a:t>
            </a:r>
          </a:p>
          <a:p>
            <a:pPr lvl="1"/>
            <a:r>
              <a:rPr lang="en-GB" sz="1800" dirty="0"/>
              <a:t>For patients without a HLA-matched donor, using a half-matched (</a:t>
            </a:r>
            <a:r>
              <a:rPr lang="en-GB" sz="1800" dirty="0" err="1"/>
              <a:t>haploidentical</a:t>
            </a:r>
            <a:r>
              <a:rPr lang="en-GB" sz="1800" dirty="0"/>
              <a:t>) donor (</a:t>
            </a:r>
            <a:r>
              <a:rPr lang="en-GB" sz="1800" dirty="0" err="1"/>
              <a:t>eg</a:t>
            </a:r>
            <a:r>
              <a:rPr lang="en-GB" sz="1800" dirty="0"/>
              <a:t> a parent) is an option</a:t>
            </a:r>
            <a:endParaRPr lang="en-GB" sz="1800" baseline="30000" dirty="0"/>
          </a:p>
          <a:p>
            <a:r>
              <a:rPr lang="en-GB" sz="2000" dirty="0"/>
              <a:t>Problems from incomplete matches include graft rejection, infection and disease relapse because of reduced graft-versus-host activity after depletion of donor lymphocytes and poor immune reconstitution</a:t>
            </a:r>
          </a:p>
        </p:txBody>
      </p:sp>
      <p:sp>
        <p:nvSpPr>
          <p:cNvPr id="6" name="Text Placeholder 5"/>
          <p:cNvSpPr>
            <a:spLocks noGrp="1"/>
          </p:cNvSpPr>
          <p:nvPr>
            <p:ph type="body" sz="quarter" idx="10"/>
          </p:nvPr>
        </p:nvSpPr>
        <p:spPr>
          <a:xfrm>
            <a:off x="98778" y="6495526"/>
            <a:ext cx="8012289" cy="288925"/>
          </a:xfrm>
        </p:spPr>
        <p:txBody>
          <a:bodyPr/>
          <a:lstStyle/>
          <a:p>
            <a:r>
              <a:rPr lang="en-GB" dirty="0" err="1"/>
              <a:t>Passweg</a:t>
            </a:r>
            <a:r>
              <a:rPr lang="en-GB" dirty="0"/>
              <a:t> JR et al. </a:t>
            </a:r>
            <a:r>
              <a:rPr lang="en-GB" i="1" dirty="0"/>
              <a:t>Swiss Med </a:t>
            </a:r>
            <a:r>
              <a:rPr lang="en-GB" i="1" dirty="0" err="1"/>
              <a:t>Wkly</a:t>
            </a:r>
            <a:r>
              <a:rPr lang="en-GB" i="1" dirty="0"/>
              <a:t> </a:t>
            </a:r>
            <a:r>
              <a:rPr lang="en-GB" dirty="0"/>
              <a:t>2012;142:w13696; Nowak J. </a:t>
            </a:r>
            <a:r>
              <a:rPr lang="en-GB" i="1" dirty="0"/>
              <a:t>Bone Marrow </a:t>
            </a:r>
            <a:r>
              <a:rPr lang="en-GB" i="1" dirty="0" err="1"/>
              <a:t>Transpl</a:t>
            </a:r>
            <a:r>
              <a:rPr lang="en-GB" i="1" dirty="0"/>
              <a:t> </a:t>
            </a:r>
            <a:r>
              <a:rPr lang="en-GB" dirty="0"/>
              <a:t>2008;42:S71–6; Forman SJ, Nakamura R, Cancer Management: A Multidisciplinary Approach. Haller DG et. al. editors,</a:t>
            </a:r>
            <a:r>
              <a:rPr lang="en-GB" i="1" dirty="0"/>
              <a:t> </a:t>
            </a:r>
            <a:r>
              <a:rPr lang="en-GB" dirty="0"/>
              <a:t>2015. Available at: http://www.cancernetwork.com/cancer-management/hematopoietic-cell-transplantation. Accessed March 2017</a:t>
            </a:r>
          </a:p>
        </p:txBody>
      </p:sp>
      <p:sp>
        <p:nvSpPr>
          <p:cNvPr id="8" name="Text Placeholder 7"/>
          <p:cNvSpPr>
            <a:spLocks noGrp="1"/>
          </p:cNvSpPr>
          <p:nvPr>
            <p:ph type="body" sz="quarter" idx="11"/>
          </p:nvPr>
        </p:nvSpPr>
        <p:spPr/>
        <p:txBody>
          <a:bodyPr/>
          <a:lstStyle/>
          <a:p>
            <a:r>
              <a:rPr lang="en-GB" dirty="0" err="1"/>
              <a:t>GvHD</a:t>
            </a:r>
            <a:r>
              <a:rPr lang="en-GB" dirty="0"/>
              <a:t>, graft-versus-host disease; HLA, human leukocyte antigen; </a:t>
            </a:r>
            <a:br>
              <a:rPr lang="en-GB" dirty="0"/>
            </a:br>
            <a:r>
              <a:rPr lang="en-GB" dirty="0"/>
              <a:t>HSCT, haematopoietic stem cell transplantation</a:t>
            </a:r>
          </a:p>
        </p:txBody>
      </p:sp>
      <p:pic>
        <p:nvPicPr>
          <p:cNvPr id="5" name="Picture 4"/>
          <p:cNvPicPr>
            <a:picLocks noChangeAspect="1"/>
          </p:cNvPicPr>
          <p:nvPr/>
        </p:nvPicPr>
        <p:blipFill>
          <a:blip r:embed="rId2"/>
          <a:stretch>
            <a:fillRect/>
          </a:stretch>
        </p:blipFill>
        <p:spPr>
          <a:xfrm>
            <a:off x="9886643" y="1628776"/>
            <a:ext cx="2213040" cy="4163929"/>
          </a:xfrm>
          <a:prstGeom prst="rect">
            <a:avLst/>
          </a:prstGeom>
        </p:spPr>
      </p:pic>
    </p:spTree>
    <p:extLst>
      <p:ext uri="{BB962C8B-B14F-4D97-AF65-F5344CB8AC3E}">
        <p14:creationId xmlns:p14="http://schemas.microsoft.com/office/powerpoint/2010/main" val="272889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Indications for HSCT</a:t>
            </a:r>
          </a:p>
        </p:txBody>
      </p:sp>
      <p:sp>
        <p:nvSpPr>
          <p:cNvPr id="9" name="Text Placeholder 8"/>
          <p:cNvSpPr>
            <a:spLocks noGrp="1"/>
          </p:cNvSpPr>
          <p:nvPr>
            <p:ph type="body" sz="quarter" idx="10"/>
          </p:nvPr>
        </p:nvSpPr>
        <p:spPr>
          <a:xfrm>
            <a:off x="98778" y="6495526"/>
            <a:ext cx="4955543" cy="288925"/>
          </a:xfrm>
        </p:spPr>
        <p:txBody>
          <a:bodyPr/>
          <a:lstStyle/>
          <a:p>
            <a:r>
              <a:rPr lang="en-GB" dirty="0" err="1"/>
              <a:t>Sureda</a:t>
            </a:r>
            <a:r>
              <a:rPr lang="en-GB" dirty="0"/>
              <a:t> A et al. </a:t>
            </a:r>
            <a:r>
              <a:rPr lang="en-GB" i="1" dirty="0"/>
              <a:t>Bone Marrow </a:t>
            </a:r>
            <a:r>
              <a:rPr lang="en-GB" i="1" dirty="0" err="1"/>
              <a:t>Transpl</a:t>
            </a:r>
            <a:r>
              <a:rPr lang="en-GB" i="1" dirty="0"/>
              <a:t> </a:t>
            </a:r>
            <a:r>
              <a:rPr lang="en-GB" dirty="0"/>
              <a:t>2015;50:1037–56; </a:t>
            </a:r>
          </a:p>
          <a:p>
            <a:r>
              <a:rPr lang="en-GB" dirty="0" err="1"/>
              <a:t>Majhail</a:t>
            </a:r>
            <a:r>
              <a:rPr lang="en-GB" dirty="0"/>
              <a:t> NS et al. </a:t>
            </a:r>
            <a:r>
              <a:rPr lang="en-GB" i="1" dirty="0" err="1"/>
              <a:t>Biol</a:t>
            </a:r>
            <a:r>
              <a:rPr lang="en-GB" i="1" dirty="0"/>
              <a:t> Blood Marrow Transplant </a:t>
            </a:r>
            <a:r>
              <a:rPr lang="en-GB" dirty="0"/>
              <a:t>2015;21:1863–9</a:t>
            </a:r>
          </a:p>
        </p:txBody>
      </p:sp>
      <p:sp>
        <p:nvSpPr>
          <p:cNvPr id="10" name="Text Placeholder 9"/>
          <p:cNvSpPr>
            <a:spLocks noGrp="1"/>
          </p:cNvSpPr>
          <p:nvPr>
            <p:ph type="body" sz="quarter" idx="11"/>
          </p:nvPr>
        </p:nvSpPr>
        <p:spPr/>
        <p:txBody>
          <a:bodyPr/>
          <a:lstStyle/>
          <a:p>
            <a:r>
              <a:rPr lang="en-GB" dirty="0"/>
              <a:t>*Certain situations. </a:t>
            </a:r>
            <a:r>
              <a:rPr lang="en-GB" baseline="30000" dirty="0"/>
              <a:t>†</a:t>
            </a:r>
            <a:r>
              <a:rPr lang="en-GB" dirty="0"/>
              <a:t>Developmental indication. This list is not exhaustive. </a:t>
            </a:r>
            <a:br>
              <a:rPr lang="en-GB" dirty="0"/>
            </a:br>
            <a:r>
              <a:rPr lang="en-GB" dirty="0"/>
              <a:t>HSCT, haematopoietic stem cell transplantation; POEMS, polyneuropathy, </a:t>
            </a:r>
            <a:r>
              <a:rPr lang="en-GB" dirty="0" err="1"/>
              <a:t>organomegaly</a:t>
            </a:r>
            <a:r>
              <a:rPr lang="en-GB" dirty="0"/>
              <a:t>, </a:t>
            </a:r>
          </a:p>
          <a:p>
            <a:r>
              <a:rPr lang="en-GB" dirty="0"/>
              <a:t>endocrinopathy, monoclonal gammopathy and skin abnormalities</a:t>
            </a:r>
          </a:p>
        </p:txBody>
      </p:sp>
      <p:graphicFrame>
        <p:nvGraphicFramePr>
          <p:cNvPr id="6" name="Table 5"/>
          <p:cNvGraphicFramePr>
            <a:graphicFrameLocks noGrp="1"/>
          </p:cNvGraphicFramePr>
          <p:nvPr>
            <p:extLst>
              <p:ext uri="{D42A27DB-BD31-4B8C-83A1-F6EECF244321}">
                <p14:modId xmlns:p14="http://schemas.microsoft.com/office/powerpoint/2010/main" val="1344281078"/>
              </p:ext>
            </p:extLst>
          </p:nvPr>
        </p:nvGraphicFramePr>
        <p:xfrm>
          <a:off x="622299" y="1383242"/>
          <a:ext cx="10972800" cy="483648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55929">
                <a:tc gridSpan="2">
                  <a:txBody>
                    <a:bodyPr/>
                    <a:lstStyle/>
                    <a:p>
                      <a:pPr marL="0" indent="0" algn="ctr">
                        <a:buFont typeface="Arial" panose="020B0604020202020204" pitchFamily="34" charset="0"/>
                        <a:buNone/>
                      </a:pPr>
                      <a:r>
                        <a:rPr lang="en-GB" sz="1600" dirty="0">
                          <a:latin typeface="Arial" panose="020B0604020202020204" pitchFamily="34" charset="0"/>
                          <a:cs typeface="Arial" panose="020B0604020202020204" pitchFamily="34" charset="0"/>
                        </a:rPr>
                        <a:t>Autologous HSCT</a:t>
                      </a:r>
                    </a:p>
                  </a:txBody>
                  <a:tcPr>
                    <a:lnR w="57150" cap="flat" cmpd="sng" algn="ctr">
                      <a:solidFill>
                        <a:schemeClr val="bg1"/>
                      </a:solidFill>
                      <a:prstDash val="solid"/>
                      <a:round/>
                      <a:headEnd type="none" w="med" len="med"/>
                      <a:tailEnd type="none" w="med" len="med"/>
                    </a:lnR>
                  </a:tcPr>
                </a:tc>
                <a:tc hMerge="1">
                  <a:txBody>
                    <a:bodyPr/>
                    <a:lstStyle/>
                    <a:p>
                      <a:pPr algn="l"/>
                      <a:endParaRPr lang="en-GB" sz="1600" dirty="0"/>
                    </a:p>
                  </a:txBody>
                  <a:tcPr/>
                </a:tc>
                <a:tc gridSpan="2">
                  <a:txBody>
                    <a:bodyPr/>
                    <a:lstStyle/>
                    <a:p>
                      <a:pPr algn="ctr"/>
                      <a:r>
                        <a:rPr lang="en-GB" sz="1600" dirty="0">
                          <a:latin typeface="Arial" panose="020B0604020202020204" pitchFamily="34" charset="0"/>
                          <a:cs typeface="Arial" panose="020B0604020202020204" pitchFamily="34" charset="0"/>
                        </a:rPr>
                        <a:t>Allogeneic HSCT</a:t>
                      </a:r>
                    </a:p>
                  </a:txBody>
                  <a:tcPr>
                    <a:lnL w="57150" cap="flat" cmpd="sng" algn="ctr">
                      <a:solidFill>
                        <a:schemeClr val="bg1"/>
                      </a:solidFill>
                      <a:prstDash val="solid"/>
                      <a:round/>
                      <a:headEnd type="none" w="med" len="med"/>
                      <a:tailEnd type="none" w="med" len="med"/>
                    </a:lnL>
                    <a:solidFill>
                      <a:schemeClr val="accent4"/>
                    </a:solidFill>
                  </a:tcPr>
                </a:tc>
                <a:tc hMerge="1">
                  <a:txBody>
                    <a:bodyPr/>
                    <a:lstStyle/>
                    <a:p>
                      <a:endParaRPr lang="en-GB"/>
                    </a:p>
                  </a:txBody>
                  <a:tcPr/>
                </a:tc>
                <a:extLst>
                  <a:ext uri="{0D108BD9-81ED-4DB2-BD59-A6C34878D82A}">
                    <a16:rowId xmlns:a16="http://schemas.microsoft.com/office/drawing/2014/main" val="10000"/>
                  </a:ext>
                </a:extLst>
              </a:tr>
              <a:tr h="4403395">
                <a:tc>
                  <a:txBody>
                    <a:bodyPr/>
                    <a:lstStyle/>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Acute myeloid leukaemia (AML)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Acute </a:t>
                      </a:r>
                      <a:r>
                        <a:rPr lang="en-GB" sz="1600" dirty="0" err="1">
                          <a:solidFill>
                            <a:schemeClr val="tx1"/>
                          </a:solidFill>
                          <a:latin typeface="Arial" panose="020B0604020202020204" pitchFamily="34" charset="0"/>
                          <a:cs typeface="Arial" panose="020B0604020202020204" pitchFamily="34" charset="0"/>
                        </a:rPr>
                        <a:t>promyelocyte</a:t>
                      </a:r>
                      <a:r>
                        <a:rPr lang="en-GB" sz="1600" dirty="0">
                          <a:solidFill>
                            <a:schemeClr val="tx1"/>
                          </a:solidFill>
                          <a:latin typeface="Arial" panose="020B0604020202020204" pitchFamily="34" charset="0"/>
                          <a:cs typeface="Arial" panose="020B0604020202020204" pitchFamily="34" charset="0"/>
                        </a:rPr>
                        <a:t> leukaemia*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Acute lymphoblastic leukaemia</a:t>
                      </a:r>
                      <a:r>
                        <a:rPr lang="en-GB" sz="1600" baseline="0" dirty="0">
                          <a:solidFill>
                            <a:schemeClr val="tx1"/>
                          </a:solidFill>
                          <a:latin typeface="Arial" panose="020B0604020202020204" pitchFamily="34" charset="0"/>
                          <a:cs typeface="Arial" panose="020B0604020202020204" pitchFamily="34" charset="0"/>
                        </a:rPr>
                        <a:t> (ALL)*</a:t>
                      </a:r>
                      <a:endParaRPr lang="en-GB" sz="16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Plasma</a:t>
                      </a:r>
                      <a:r>
                        <a:rPr lang="en-GB" sz="1600" baseline="0" dirty="0">
                          <a:solidFill>
                            <a:schemeClr val="tx1"/>
                          </a:solidFill>
                          <a:latin typeface="Arial" panose="020B0604020202020204" pitchFamily="34" charset="0"/>
                          <a:cs typeface="Arial" panose="020B0604020202020204" pitchFamily="34" charset="0"/>
                        </a:rPr>
                        <a:t> cell leukaemia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solidFill>
                            <a:schemeClr val="tx1"/>
                          </a:solidFill>
                          <a:latin typeface="Arial" panose="020B0604020202020204" pitchFamily="34" charset="0"/>
                          <a:cs typeface="Arial" panose="020B0604020202020204" pitchFamily="34" charset="0"/>
                        </a:rPr>
                        <a:t>Primary amyloidosis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solidFill>
                            <a:schemeClr val="tx1"/>
                          </a:solidFill>
                          <a:latin typeface="Arial" panose="020B0604020202020204" pitchFamily="34" charset="0"/>
                          <a:cs typeface="Arial" panose="020B0604020202020204" pitchFamily="34" charset="0"/>
                        </a:rPr>
                        <a:t>POEMS syndrome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solidFill>
                            <a:schemeClr val="tx1"/>
                          </a:solidFill>
                          <a:latin typeface="Arial" panose="020B0604020202020204" pitchFamily="34" charset="0"/>
                          <a:cs typeface="Arial" panose="020B0604020202020204" pitchFamily="34" charset="0"/>
                        </a:rPr>
                        <a:t>Hodgkin lymphoma*</a:t>
                      </a:r>
                      <a:endParaRPr lang="en-GB" sz="16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Diffuse large B-cell lymphoma*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Follicular lymphoma*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Mantle cell lymphoma*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T-cell lymphoma*</a:t>
                      </a:r>
                    </a:p>
                    <a:p>
                      <a:pPr marL="285750" indent="-285750" algn="l">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Lymphoplasmacytic</a:t>
                      </a:r>
                      <a:r>
                        <a:rPr lang="en-GB" sz="1600" dirty="0">
                          <a:solidFill>
                            <a:schemeClr val="tx1"/>
                          </a:solidFill>
                          <a:latin typeface="Arial" panose="020B0604020202020204" pitchFamily="34" charset="0"/>
                          <a:cs typeface="Arial" panose="020B0604020202020204" pitchFamily="34" charset="0"/>
                        </a:rPr>
                        <a:t> lymphoma*</a:t>
                      </a:r>
                    </a:p>
                  </a:txBody>
                  <a:tcPr/>
                </a:tc>
                <a:tc>
                  <a:txBody>
                    <a:bodyPr/>
                    <a:lstStyle/>
                    <a:p>
                      <a:pPr marL="285750" indent="-285750" algn="l">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Burkitt's</a:t>
                      </a:r>
                      <a:r>
                        <a:rPr lang="en-GB" sz="1600" dirty="0">
                          <a:solidFill>
                            <a:schemeClr val="tx1"/>
                          </a:solidFill>
                          <a:latin typeface="Arial" panose="020B0604020202020204" pitchFamily="34" charset="0"/>
                          <a:cs typeface="Arial" panose="020B0604020202020204" pitchFamily="34" charset="0"/>
                        </a:rPr>
                        <a:t> lymphoma*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Cutaneous T-cell lymphoma*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Chronic lymphocytic leukaemia (CLL)*</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Solid tumours (germ cell, Ewing’s sarcoma, brain</a:t>
                      </a:r>
                      <a:r>
                        <a:rPr lang="en-GB" sz="1600" baseline="0" dirty="0">
                          <a:solidFill>
                            <a:schemeClr val="tx1"/>
                          </a:solidFill>
                          <a:latin typeface="Arial" panose="020B0604020202020204" pitchFamily="34" charset="0"/>
                          <a:cs typeface="Arial" panose="020B0604020202020204" pitchFamily="34" charset="0"/>
                        </a:rPr>
                        <a:t> tumours*</a:t>
                      </a:r>
                      <a:r>
                        <a:rPr lang="en-GB" sz="1600" dirty="0">
                          <a:solidFill>
                            <a:schemeClr val="tx1"/>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Multiple sclerosis</a:t>
                      </a:r>
                      <a:r>
                        <a:rPr lang="en-GB" sz="1600" baseline="30000" dirty="0">
                          <a:solidFill>
                            <a:schemeClr val="tx1"/>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Rheumatoid arthritis</a:t>
                      </a:r>
                      <a:r>
                        <a:rPr lang="en-GB" sz="1600" baseline="30000" dirty="0">
                          <a:solidFill>
                            <a:schemeClr val="tx1"/>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Systemic lupus erythematosus</a:t>
                      </a:r>
                      <a:r>
                        <a:rPr lang="en-GB" sz="1600" baseline="30000" dirty="0">
                          <a:solidFill>
                            <a:schemeClr val="tx1"/>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Crohn's disease</a:t>
                      </a:r>
                      <a:r>
                        <a:rPr lang="en-GB" sz="1600" baseline="30000" dirty="0">
                          <a:solidFill>
                            <a:schemeClr val="tx1"/>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solidFill>
                            <a:schemeClr val="tx1"/>
                          </a:solidFill>
                          <a:latin typeface="Arial" panose="020B0604020202020204" pitchFamily="34" charset="0"/>
                          <a:cs typeface="Arial" panose="020B0604020202020204" pitchFamily="34" charset="0"/>
                        </a:rPr>
                        <a:t>Polymyositis-dermatomyositis</a:t>
                      </a:r>
                      <a:r>
                        <a:rPr lang="en-GB" sz="1600" baseline="30000" dirty="0">
                          <a:solidFill>
                            <a:schemeClr val="tx1"/>
                          </a:solidFill>
                          <a:latin typeface="Arial" panose="020B0604020202020204" pitchFamily="34" charset="0"/>
                          <a:cs typeface="Arial" panose="020B0604020202020204" pitchFamily="34" charset="0"/>
                        </a:rPr>
                        <a:t>†</a:t>
                      </a:r>
                      <a:endParaRPr lang="en-GB" sz="1600" baseline="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aseline="0" dirty="0">
                        <a:solidFill>
                          <a:schemeClr val="tx1"/>
                        </a:solidFill>
                        <a:latin typeface="Arial" panose="020B0604020202020204" pitchFamily="34" charset="0"/>
                        <a:cs typeface="Arial" panose="020B0604020202020204" pitchFamily="34" charset="0"/>
                      </a:endParaRPr>
                    </a:p>
                  </a:txBody>
                  <a:tcPr>
                    <a:lnR w="57150" cap="flat" cmpd="sng" algn="ctr">
                      <a:solidFill>
                        <a:schemeClr val="bg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latin typeface="Arial" panose="020B0604020202020204" pitchFamily="34" charset="0"/>
                          <a:cs typeface="Arial" panose="020B0604020202020204" pitchFamily="34" charset="0"/>
                        </a:rPr>
                        <a:t>Acute myeloid leukaemia (AML)</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Acute </a:t>
                      </a:r>
                      <a:r>
                        <a:rPr lang="en-GB" sz="1600" dirty="0" err="1">
                          <a:solidFill>
                            <a:schemeClr val="tx1"/>
                          </a:solidFill>
                          <a:latin typeface="Arial" panose="020B0604020202020204" pitchFamily="34" charset="0"/>
                          <a:cs typeface="Arial" panose="020B0604020202020204" pitchFamily="34" charset="0"/>
                        </a:rPr>
                        <a:t>promyelocyte</a:t>
                      </a:r>
                      <a:r>
                        <a:rPr lang="en-GB" sz="1600" dirty="0">
                          <a:solidFill>
                            <a:schemeClr val="tx1"/>
                          </a:solidFill>
                          <a:latin typeface="Arial" panose="020B0604020202020204" pitchFamily="34" charset="0"/>
                          <a:cs typeface="Arial" panose="020B0604020202020204" pitchFamily="34" charset="0"/>
                        </a:rPr>
                        <a:t> leukaemia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Acute lymphoblastic leukaemia</a:t>
                      </a:r>
                      <a:r>
                        <a:rPr lang="en-GB" sz="1600" baseline="0" dirty="0">
                          <a:solidFill>
                            <a:schemeClr val="tx1"/>
                          </a:solidFill>
                          <a:latin typeface="Arial" panose="020B0604020202020204" pitchFamily="34" charset="0"/>
                          <a:cs typeface="Arial" panose="020B0604020202020204" pitchFamily="34" charset="0"/>
                        </a:rPr>
                        <a:t> (ALL)</a:t>
                      </a:r>
                    </a:p>
                    <a:p>
                      <a:pPr marL="285750" indent="-285750" algn="l">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Chronic myeloid leukaemia (CML)</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Myelodysplastic syndromes (MDS)</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Therapy-related AML/MDS</a:t>
                      </a:r>
                    </a:p>
                    <a:p>
                      <a:pPr marL="285750" indent="-285750" algn="l">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Myelofibrosis</a:t>
                      </a:r>
                      <a:r>
                        <a:rPr lang="en-GB" sz="1600" dirty="0">
                          <a:solidFill>
                            <a:schemeClr val="tx1"/>
                          </a:solidFill>
                          <a:latin typeface="Arial" panose="020B0604020202020204" pitchFamily="34" charset="0"/>
                          <a:cs typeface="Arial" panose="020B0604020202020204" pitchFamily="34" charset="0"/>
                        </a:rPr>
                        <a:t> and myeloproliferative diseases</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Multiple myeloma*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Plasma cell leukaemia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a:solidFill>
                            <a:schemeClr val="tx1"/>
                          </a:solidFill>
                          <a:latin typeface="Arial" panose="020B0604020202020204" pitchFamily="34" charset="0"/>
                          <a:cs typeface="Arial" panose="020B0604020202020204" pitchFamily="34" charset="0"/>
                        </a:rPr>
                        <a:t>Hodgkin lymphoma*</a:t>
                      </a:r>
                      <a:endParaRPr lang="en-GB" sz="1600" dirty="0">
                        <a:solidFill>
                          <a:schemeClr val="tx1"/>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Diffuse large B-cell lymphoma*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Follicular lymphoma*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Mantle cell lymphoma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T-cell lymphoma*</a:t>
                      </a:r>
                    </a:p>
                    <a:p>
                      <a:pPr marL="285750" indent="-285750" algn="l">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Lymphoplasmacytic</a:t>
                      </a:r>
                      <a:r>
                        <a:rPr lang="en-GB" sz="1600" dirty="0">
                          <a:solidFill>
                            <a:schemeClr val="tx1"/>
                          </a:solidFill>
                          <a:latin typeface="Arial" panose="020B0604020202020204" pitchFamily="34" charset="0"/>
                          <a:cs typeface="Arial" panose="020B0604020202020204" pitchFamily="34" charset="0"/>
                        </a:rPr>
                        <a:t> lymphoma*</a:t>
                      </a:r>
                    </a:p>
                    <a:p>
                      <a:pPr marL="285750" indent="-285750" algn="l">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Burkitt's</a:t>
                      </a:r>
                      <a:r>
                        <a:rPr lang="en-GB" sz="1600" dirty="0">
                          <a:solidFill>
                            <a:schemeClr val="tx1"/>
                          </a:solidFill>
                          <a:latin typeface="Arial" panose="020B0604020202020204" pitchFamily="34" charset="0"/>
                          <a:cs typeface="Arial" panose="020B0604020202020204" pitchFamily="34" charset="0"/>
                        </a:rPr>
                        <a:t> lymphoma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Cutaneous T-cell lymphoma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Chronic lymphocytic leukaemia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Severe aplastic anaemia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Sickle cell disease</a:t>
                      </a:r>
                    </a:p>
                    <a:p>
                      <a:pPr marL="285750" indent="-285750" algn="l">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Fanconi's</a:t>
                      </a:r>
                      <a:r>
                        <a:rPr lang="en-GB" sz="1600" dirty="0">
                          <a:solidFill>
                            <a:schemeClr val="tx1"/>
                          </a:solidFill>
                          <a:latin typeface="Arial" panose="020B0604020202020204" pitchFamily="34" charset="0"/>
                          <a:cs typeface="Arial" panose="020B0604020202020204" pitchFamily="34" charset="0"/>
                        </a:rPr>
                        <a:t> anaemia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Thalassaemia</a:t>
                      </a:r>
                    </a:p>
                    <a:p>
                      <a:pPr marL="285750" indent="-285750" algn="l">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Metabolic diseases</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619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HSCT is associated with multiple complications</a:t>
            </a:r>
          </a:p>
        </p:txBody>
      </p:sp>
      <p:sp>
        <p:nvSpPr>
          <p:cNvPr id="3" name="Content Placeholder 2"/>
          <p:cNvSpPr>
            <a:spLocks noGrp="1"/>
          </p:cNvSpPr>
          <p:nvPr>
            <p:ph idx="1"/>
          </p:nvPr>
        </p:nvSpPr>
        <p:spPr/>
        <p:txBody>
          <a:bodyPr>
            <a:noAutofit/>
          </a:bodyPr>
          <a:lstStyle/>
          <a:p>
            <a:endParaRPr lang="en-GB" sz="2000" dirty="0"/>
          </a:p>
          <a:p>
            <a:endParaRPr lang="en-GB" sz="2000" dirty="0"/>
          </a:p>
          <a:p>
            <a:endParaRPr lang="en-GB" dirty="0"/>
          </a:p>
          <a:p>
            <a:r>
              <a:rPr lang="en-GB" sz="2000" dirty="0"/>
              <a:t>HSCT-related complications can be classified according to the time at which they occur:</a:t>
            </a:r>
          </a:p>
          <a:p>
            <a:pPr lvl="1"/>
            <a:r>
              <a:rPr lang="en-GB" sz="1800" dirty="0"/>
              <a:t>Pre-engraftment, from Day 0–30 post-transplant</a:t>
            </a:r>
          </a:p>
          <a:p>
            <a:pPr lvl="1"/>
            <a:r>
              <a:rPr lang="en-GB" sz="1800" dirty="0"/>
              <a:t>Early after engraftment, from Days 30–100 post-transplant</a:t>
            </a:r>
          </a:p>
          <a:p>
            <a:pPr lvl="1"/>
            <a:r>
              <a:rPr lang="en-GB" sz="1800" dirty="0"/>
              <a:t>Late after engraftment, after &gt;100 days post-transplant</a:t>
            </a:r>
          </a:p>
          <a:p>
            <a:r>
              <a:rPr lang="en-GB" sz="2000" dirty="0"/>
              <a:t>HSCT-related complications may also be classified by cause:</a:t>
            </a:r>
          </a:p>
          <a:p>
            <a:pPr lvl="1"/>
            <a:r>
              <a:rPr lang="en-GB" sz="1800" dirty="0"/>
              <a:t>Conditioning-related toxicity</a:t>
            </a:r>
          </a:p>
          <a:p>
            <a:pPr lvl="1"/>
            <a:r>
              <a:rPr lang="en-GB" sz="1800" dirty="0"/>
              <a:t>Immunosuppression</a:t>
            </a:r>
          </a:p>
          <a:p>
            <a:pPr lvl="1"/>
            <a:r>
              <a:rPr lang="en-GB" sz="1800" dirty="0"/>
              <a:t>Donor cell-mediated toxicity</a:t>
            </a:r>
          </a:p>
          <a:p>
            <a:pPr lvl="1"/>
            <a:r>
              <a:rPr lang="en-GB" sz="1800" dirty="0"/>
              <a:t>Recipient cell-mediated toxicity</a:t>
            </a:r>
          </a:p>
          <a:p>
            <a:pPr lvl="1"/>
            <a:r>
              <a:rPr lang="en-GB" sz="1800" dirty="0"/>
              <a:t>Relapse of underlying malignancy</a:t>
            </a:r>
          </a:p>
          <a:p>
            <a:endParaRPr lang="en-GB" sz="2000" dirty="0"/>
          </a:p>
          <a:p>
            <a:endParaRPr lang="en-GB" sz="2000" dirty="0"/>
          </a:p>
        </p:txBody>
      </p:sp>
      <p:sp>
        <p:nvSpPr>
          <p:cNvPr id="6" name="Text Placeholder 5"/>
          <p:cNvSpPr>
            <a:spLocks noGrp="1"/>
          </p:cNvSpPr>
          <p:nvPr>
            <p:ph type="body" sz="quarter" idx="10"/>
          </p:nvPr>
        </p:nvSpPr>
        <p:spPr/>
        <p:txBody>
          <a:bodyPr/>
          <a:lstStyle/>
          <a:p>
            <a:r>
              <a:rPr lang="it-IT" dirty="0"/>
              <a:t>Saria MG et al. </a:t>
            </a:r>
            <a:r>
              <a:rPr lang="it-IT" i="1" dirty="0"/>
              <a:t>Clin J Oncol Nurs </a:t>
            </a:r>
            <a:r>
              <a:rPr lang="it-IT" dirty="0"/>
              <a:t>2007;11:53–63</a:t>
            </a:r>
            <a:endParaRPr lang="en-GB" dirty="0"/>
          </a:p>
        </p:txBody>
      </p:sp>
      <p:sp>
        <p:nvSpPr>
          <p:cNvPr id="8" name="Text Placeholder 7"/>
          <p:cNvSpPr>
            <a:spLocks noGrp="1"/>
          </p:cNvSpPr>
          <p:nvPr>
            <p:ph type="body" sz="quarter" idx="11"/>
          </p:nvPr>
        </p:nvSpPr>
        <p:spPr/>
        <p:txBody>
          <a:bodyPr/>
          <a:lstStyle/>
          <a:p>
            <a:r>
              <a:rPr lang="en-GB" dirty="0"/>
              <a:t>HSCT, haematopoietic stem cell transplantation</a:t>
            </a:r>
          </a:p>
        </p:txBody>
      </p:sp>
      <p:sp>
        <p:nvSpPr>
          <p:cNvPr id="4" name="Rounded Rectangle 3"/>
          <p:cNvSpPr/>
          <p:nvPr/>
        </p:nvSpPr>
        <p:spPr>
          <a:xfrm>
            <a:off x="1436594" y="1335995"/>
            <a:ext cx="9318812" cy="88276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Recipients of HSCT </a:t>
            </a:r>
            <a:r>
              <a:rPr lang="en-GB" sz="2400" dirty="0">
                <a:solidFill>
                  <a:schemeClr val="tx1"/>
                </a:solidFill>
              </a:rPr>
              <a:t>require close monitoring and sometimes advanced support</a:t>
            </a:r>
          </a:p>
        </p:txBody>
      </p:sp>
    </p:spTree>
    <p:extLst>
      <p:ext uri="{BB962C8B-B14F-4D97-AF65-F5344CB8AC3E}">
        <p14:creationId xmlns:p14="http://schemas.microsoft.com/office/powerpoint/2010/main" val="193121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t>Neutropenia is an important complication </a:t>
            </a:r>
            <a:br>
              <a:rPr lang="en-GB" sz="3200" dirty="0"/>
            </a:br>
            <a:r>
              <a:rPr lang="en-GB" sz="3200" dirty="0"/>
              <a:t>requiring intervention</a:t>
            </a:r>
          </a:p>
        </p:txBody>
      </p:sp>
      <p:sp>
        <p:nvSpPr>
          <p:cNvPr id="3" name="Text Placeholder 2"/>
          <p:cNvSpPr>
            <a:spLocks noGrp="1"/>
          </p:cNvSpPr>
          <p:nvPr>
            <p:ph type="body" sz="quarter" idx="10"/>
          </p:nvPr>
        </p:nvSpPr>
        <p:spPr>
          <a:xfrm>
            <a:off x="98778" y="6495526"/>
            <a:ext cx="8139289"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endParaRPr lang="en-GB"/>
          </a:p>
        </p:txBody>
      </p:sp>
      <p:sp>
        <p:nvSpPr>
          <p:cNvPr id="9" name="Rounded Rectangle 8"/>
          <p:cNvSpPr/>
          <p:nvPr/>
        </p:nvSpPr>
        <p:spPr>
          <a:xfrm>
            <a:off x="800874" y="2675253"/>
            <a:ext cx="10558405" cy="1507495"/>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Conditioning regimens suppress the bone marrow, therefore white blood cell counts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will drop </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Growth factor is recommended to improve haematopoietic recovery time, lower infection rates, decrease length of hospital stay and potentially reduce treatment costs</a:t>
            </a:r>
          </a:p>
        </p:txBody>
      </p:sp>
    </p:spTree>
    <p:extLst>
      <p:ext uri="{BB962C8B-B14F-4D97-AF65-F5344CB8AC3E}">
        <p14:creationId xmlns:p14="http://schemas.microsoft.com/office/powerpoint/2010/main" val="277384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err="1"/>
              <a:t>GvHD</a:t>
            </a:r>
            <a:r>
              <a:rPr lang="en-GB" sz="3200" dirty="0"/>
              <a:t> is an important complication requiring intervention</a:t>
            </a:r>
          </a:p>
        </p:txBody>
      </p:sp>
      <p:sp>
        <p:nvSpPr>
          <p:cNvPr id="3" name="Text Placeholder 2"/>
          <p:cNvSpPr>
            <a:spLocks noGrp="1"/>
          </p:cNvSpPr>
          <p:nvPr>
            <p:ph type="body" sz="quarter" idx="10"/>
          </p:nvPr>
        </p:nvSpPr>
        <p:spPr>
          <a:xfrm>
            <a:off x="98778" y="6495526"/>
            <a:ext cx="8046155"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en-GB" dirty="0" err="1"/>
              <a:t>GvHD</a:t>
            </a:r>
            <a:r>
              <a:rPr lang="en-GB" dirty="0"/>
              <a:t>, graft-versus-host disease; </a:t>
            </a:r>
            <a:br>
              <a:rPr lang="en-GB" dirty="0"/>
            </a:br>
            <a:r>
              <a:rPr lang="en-GB" dirty="0"/>
              <a:t>HSCT, haematopoietic stem cell transplantation</a:t>
            </a:r>
          </a:p>
        </p:txBody>
      </p:sp>
      <p:sp>
        <p:nvSpPr>
          <p:cNvPr id="9" name="Rounded Rectangle 8"/>
          <p:cNvSpPr/>
          <p:nvPr/>
        </p:nvSpPr>
        <p:spPr>
          <a:xfrm>
            <a:off x="800874" y="2369889"/>
            <a:ext cx="10558405" cy="311651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Char char="••"/>
            </a:pPr>
            <a:r>
              <a:rPr lang="en-GB" sz="2000" dirty="0">
                <a:solidFill>
                  <a:schemeClr val="tx1"/>
                </a:solidFill>
                <a:latin typeface="Arial" panose="020B0604020202020204" pitchFamily="34" charset="0"/>
                <a:cs typeface="Arial" panose="020B0604020202020204" pitchFamily="34" charset="0"/>
              </a:rPr>
              <a:t>Serious complication of allogeneic HSCT in which the donor immune cells attack the host tissue</a:t>
            </a:r>
          </a:p>
          <a:p>
            <a:pPr marL="273050" lvl="1" indent="-273050" defTabSz="666750">
              <a:spcBef>
                <a:spcPct val="0"/>
              </a:spcBef>
              <a:spcAft>
                <a:spcPct val="15000"/>
              </a:spcAft>
              <a:buChar char="••"/>
            </a:pPr>
            <a:r>
              <a:rPr lang="en-GB" sz="2000" dirty="0">
                <a:solidFill>
                  <a:schemeClr val="tx1"/>
                </a:solidFill>
                <a:latin typeface="Arial" panose="020B0604020202020204" pitchFamily="34" charset="0"/>
                <a:cs typeface="Arial" panose="020B0604020202020204" pitchFamily="34" charset="0"/>
              </a:rPr>
              <a:t>Immunosuppressive therapy is given at a level to partially suppress immunity to prevent </a:t>
            </a:r>
            <a:r>
              <a:rPr lang="en-GB" sz="2000" dirty="0" err="1">
                <a:solidFill>
                  <a:schemeClr val="tx1"/>
                </a:solidFill>
                <a:latin typeface="Arial" panose="020B0604020202020204" pitchFamily="34" charset="0"/>
                <a:cs typeface="Arial" panose="020B0604020202020204" pitchFamily="34" charset="0"/>
              </a:rPr>
              <a:t>GvHD</a:t>
            </a:r>
            <a:r>
              <a:rPr lang="en-GB" sz="2000" dirty="0">
                <a:solidFill>
                  <a:schemeClr val="tx1"/>
                </a:solidFill>
                <a:latin typeface="Arial" panose="020B0604020202020204" pitchFamily="34" charset="0"/>
                <a:cs typeface="Arial" panose="020B0604020202020204" pitchFamily="34" charset="0"/>
              </a:rPr>
              <a:t>, but also to maximise benefit from graft-versus-cancer effect</a:t>
            </a:r>
          </a:p>
          <a:p>
            <a:pPr marL="273050" lvl="1" indent="-273050" defTabSz="666750">
              <a:spcBef>
                <a:spcPct val="0"/>
              </a:spcBef>
              <a:spcAft>
                <a:spcPct val="15000"/>
              </a:spcAft>
              <a:buChar char="••"/>
            </a:pPr>
            <a:r>
              <a:rPr lang="en-GB" sz="2000" dirty="0">
                <a:solidFill>
                  <a:schemeClr val="tx1"/>
                </a:solidFill>
                <a:latin typeface="Arial" panose="020B0604020202020204" pitchFamily="34" charset="0"/>
                <a:cs typeface="Arial" panose="020B0604020202020204" pitchFamily="34" charset="0"/>
              </a:rPr>
              <a:t>Corticosteroids, cyclosporine, tacrolimus, mycophenolate </a:t>
            </a:r>
            <a:r>
              <a:rPr lang="en-GB" sz="2000" dirty="0" err="1">
                <a:solidFill>
                  <a:schemeClr val="tx1"/>
                </a:solidFill>
                <a:latin typeface="Arial" panose="020B0604020202020204" pitchFamily="34" charset="0"/>
                <a:cs typeface="Arial" panose="020B0604020202020204" pitchFamily="34" charset="0"/>
              </a:rPr>
              <a:t>mofetil</a:t>
            </a:r>
            <a:r>
              <a:rPr lang="en-GB" sz="2000" dirty="0">
                <a:solidFill>
                  <a:schemeClr val="tx1"/>
                </a:solidFill>
                <a:latin typeface="Arial" panose="020B0604020202020204" pitchFamily="34" charset="0"/>
                <a:cs typeface="Arial" panose="020B0604020202020204" pitchFamily="34" charset="0"/>
              </a:rPr>
              <a:t>, and methotrexate are the most commonly used </a:t>
            </a:r>
            <a:r>
              <a:rPr lang="en-GB" sz="2000" dirty="0" err="1">
                <a:solidFill>
                  <a:schemeClr val="tx1"/>
                </a:solidFill>
                <a:latin typeface="Arial" panose="020B0604020202020204" pitchFamily="34" charset="0"/>
                <a:cs typeface="Arial" panose="020B0604020202020204" pitchFamily="34" charset="0"/>
              </a:rPr>
              <a:t>immunosuppressants</a:t>
            </a:r>
            <a:endParaRPr lang="en-GB" sz="2000"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Char char="••"/>
            </a:pPr>
            <a:r>
              <a:rPr lang="en-GB" sz="2000" dirty="0">
                <a:solidFill>
                  <a:schemeClr val="tx1"/>
                </a:solidFill>
                <a:latin typeface="Arial" panose="020B0604020202020204" pitchFamily="34" charset="0"/>
                <a:cs typeface="Arial" panose="020B0604020202020204" pitchFamily="34" charset="0"/>
              </a:rPr>
              <a:t>Variation in formulations, bioavailability and therapeutic levels, combined with drug interactions, can cause increased toxicity</a:t>
            </a:r>
          </a:p>
        </p:txBody>
      </p:sp>
    </p:spTree>
    <p:extLst>
      <p:ext uri="{BB962C8B-B14F-4D97-AF65-F5344CB8AC3E}">
        <p14:creationId xmlns:p14="http://schemas.microsoft.com/office/powerpoint/2010/main" val="2642901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Infection is an important complication </a:t>
            </a:r>
            <a:br>
              <a:rPr lang="en-GB" sz="3200" dirty="0"/>
            </a:br>
            <a:r>
              <a:rPr lang="en-GB" sz="3200" dirty="0"/>
              <a:t>requiring intervention</a:t>
            </a:r>
          </a:p>
        </p:txBody>
      </p:sp>
      <p:sp>
        <p:nvSpPr>
          <p:cNvPr id="3" name="Text Placeholder 2"/>
          <p:cNvSpPr>
            <a:spLocks noGrp="1"/>
          </p:cNvSpPr>
          <p:nvPr>
            <p:ph type="body" sz="quarter" idx="10"/>
          </p:nvPr>
        </p:nvSpPr>
        <p:spPr>
          <a:xfrm>
            <a:off x="98778" y="6495526"/>
            <a:ext cx="8012289"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en-GB" dirty="0"/>
              <a:t>HSCT, haematopoietic stem cell transplantation</a:t>
            </a:r>
          </a:p>
        </p:txBody>
      </p:sp>
      <p:sp>
        <p:nvSpPr>
          <p:cNvPr id="9" name="Rounded Rectangle 8"/>
          <p:cNvSpPr/>
          <p:nvPr/>
        </p:nvSpPr>
        <p:spPr>
          <a:xfrm>
            <a:off x="800874" y="1364195"/>
            <a:ext cx="10558405" cy="4714872"/>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The immunocompromised state of a patient undergoing HSCT renders them susceptible to severe infection</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Infections account for ~20% of deaths following HSCT, most of which occur in the first 100 days post-transplant</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Prophylactic antibiotics can be administered for bacterial infections, which most commonly occur during the neutropenic phase after conditioning</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Antifungals are used prophylactically (general prevention), empirically (</a:t>
            </a:r>
            <a:r>
              <a:rPr lang="en-GB" sz="2000" dirty="0" err="1">
                <a:solidFill>
                  <a:schemeClr val="tx1"/>
                </a:solidFill>
                <a:latin typeface="Arial" panose="020B0604020202020204" pitchFamily="34" charset="0"/>
                <a:cs typeface="Arial" panose="020B0604020202020204" pitchFamily="34" charset="0"/>
              </a:rPr>
              <a:t>eg</a:t>
            </a:r>
            <a:r>
              <a:rPr lang="en-GB" sz="2000" dirty="0">
                <a:solidFill>
                  <a:schemeClr val="tx1"/>
                </a:solidFill>
                <a:latin typeface="Arial" panose="020B0604020202020204" pitchFamily="34" charset="0"/>
                <a:cs typeface="Arial" panose="020B0604020202020204" pitchFamily="34" charset="0"/>
              </a:rPr>
              <a:t> for neutropenic patients with negative clinical/laboratory findings), and pre-emptively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a:t>
            </a:r>
            <a:r>
              <a:rPr lang="en-GB" sz="2000" dirty="0" err="1">
                <a:solidFill>
                  <a:schemeClr val="tx1"/>
                </a:solidFill>
                <a:latin typeface="Arial" panose="020B0604020202020204" pitchFamily="34" charset="0"/>
                <a:cs typeface="Arial" panose="020B0604020202020204" pitchFamily="34" charset="0"/>
              </a:rPr>
              <a:t>eg</a:t>
            </a:r>
            <a:r>
              <a:rPr lang="en-GB" sz="2000" dirty="0">
                <a:solidFill>
                  <a:schemeClr val="tx1"/>
                </a:solidFill>
                <a:latin typeface="Arial" panose="020B0604020202020204" pitchFamily="34" charset="0"/>
                <a:cs typeface="Arial" panose="020B0604020202020204" pitchFamily="34" charset="0"/>
              </a:rPr>
              <a:t> for patients with a high risk of life-threatening disease prior to clinical recognition)</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Prophylaxis against </a:t>
            </a:r>
            <a:r>
              <a:rPr lang="en-GB" sz="2000" i="1" dirty="0">
                <a:solidFill>
                  <a:schemeClr val="tx1"/>
                </a:solidFill>
                <a:latin typeface="Arial" panose="020B0604020202020204" pitchFamily="34" charset="0"/>
                <a:cs typeface="Arial" panose="020B0604020202020204" pitchFamily="34" charset="0"/>
              </a:rPr>
              <a:t>Pneumocystis </a:t>
            </a:r>
            <a:r>
              <a:rPr lang="en-GB" sz="2000" i="1" dirty="0" err="1">
                <a:solidFill>
                  <a:schemeClr val="tx1"/>
                </a:solidFill>
                <a:latin typeface="Arial" panose="020B0604020202020204" pitchFamily="34" charset="0"/>
                <a:cs typeface="Arial" panose="020B0604020202020204" pitchFamily="34" charset="0"/>
              </a:rPr>
              <a:t>carinii</a:t>
            </a:r>
            <a:r>
              <a:rPr lang="en-GB" sz="2000" i="1" dirty="0">
                <a:solidFill>
                  <a:schemeClr val="tx1"/>
                </a:solidFill>
                <a:latin typeface="Arial" panose="020B0604020202020204" pitchFamily="34" charset="0"/>
                <a:cs typeface="Arial" panose="020B0604020202020204" pitchFamily="34" charset="0"/>
              </a:rPr>
              <a:t> </a:t>
            </a:r>
            <a:r>
              <a:rPr lang="en-GB" sz="2000" dirty="0">
                <a:solidFill>
                  <a:schemeClr val="tx1"/>
                </a:solidFill>
                <a:latin typeface="Arial" panose="020B0604020202020204" pitchFamily="34" charset="0"/>
                <a:cs typeface="Arial" panose="020B0604020202020204" pitchFamily="34" charset="0"/>
              </a:rPr>
              <a:t>using trimethoprim/sulfamethoxazole or nebulised </a:t>
            </a:r>
            <a:r>
              <a:rPr lang="en-GB" sz="2000" dirty="0" err="1">
                <a:solidFill>
                  <a:schemeClr val="tx1"/>
                </a:solidFill>
                <a:latin typeface="Arial" panose="020B0604020202020204" pitchFamily="34" charset="0"/>
                <a:cs typeface="Arial" panose="020B0604020202020204" pitchFamily="34" charset="0"/>
              </a:rPr>
              <a:t>pentamidine</a:t>
            </a:r>
            <a:r>
              <a:rPr lang="en-GB" sz="2000" dirty="0">
                <a:solidFill>
                  <a:schemeClr val="tx1"/>
                </a:solidFill>
                <a:latin typeface="Arial" panose="020B0604020202020204" pitchFamily="34" charset="0"/>
                <a:cs typeface="Arial" panose="020B0604020202020204" pitchFamily="34" charset="0"/>
              </a:rPr>
              <a:t> is recommended for all allogeneic HSCT recipients. Prophylactic or pre-emptive agents are recommended for high-risk or positive individuals for viruses such as cytomegalovirus, Epstein–Barr virus, herpes simplex virus, varicella zoster virus, and respiratory viruses</a:t>
            </a:r>
          </a:p>
        </p:txBody>
      </p:sp>
    </p:spTree>
    <p:extLst>
      <p:ext uri="{BB962C8B-B14F-4D97-AF65-F5344CB8AC3E}">
        <p14:creationId xmlns:p14="http://schemas.microsoft.com/office/powerpoint/2010/main" val="234960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VOD is an important complication </a:t>
            </a:r>
            <a:br>
              <a:rPr lang="en-GB" sz="3200" dirty="0"/>
            </a:br>
            <a:r>
              <a:rPr lang="en-GB" sz="3200" dirty="0"/>
              <a:t>requiring intervention</a:t>
            </a:r>
          </a:p>
        </p:txBody>
      </p:sp>
      <p:sp>
        <p:nvSpPr>
          <p:cNvPr id="3" name="Text Placeholder 2"/>
          <p:cNvSpPr>
            <a:spLocks noGrp="1"/>
          </p:cNvSpPr>
          <p:nvPr>
            <p:ph type="body" sz="quarter" idx="10"/>
          </p:nvPr>
        </p:nvSpPr>
        <p:spPr>
          <a:xfrm>
            <a:off x="98778" y="6495526"/>
            <a:ext cx="8156222" cy="288925"/>
          </a:xfrm>
        </p:spPr>
        <p:txBody>
          <a:bodyPr/>
          <a:lstStyle/>
          <a:p>
            <a:r>
              <a:rPr lang="en-GB" dirty="0"/>
              <a:t>Carreras E. Early complications after HSCT.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br>
              <a:rPr lang="en-GB" dirty="0"/>
            </a:br>
            <a:r>
              <a:rPr lang="en-GB" dirty="0" err="1"/>
              <a:t>Corbacioglu</a:t>
            </a:r>
            <a:r>
              <a:rPr lang="en-GB" dirty="0"/>
              <a:t> S et al. </a:t>
            </a:r>
            <a:r>
              <a:rPr lang="en-GB" i="1" dirty="0"/>
              <a:t>Bone Marrow Transplant</a:t>
            </a:r>
            <a:r>
              <a:rPr lang="en-GB" dirty="0"/>
              <a:t>; in press</a:t>
            </a:r>
          </a:p>
        </p:txBody>
      </p:sp>
      <p:sp>
        <p:nvSpPr>
          <p:cNvPr id="5" name="Text Placeholder 4"/>
          <p:cNvSpPr>
            <a:spLocks noGrp="1"/>
          </p:cNvSpPr>
          <p:nvPr>
            <p:ph type="body" sz="quarter" idx="11"/>
          </p:nvPr>
        </p:nvSpPr>
        <p:spPr/>
        <p:txBody>
          <a:bodyPr/>
          <a:lstStyle/>
          <a:p>
            <a:r>
              <a:rPr lang="en-GB" dirty="0"/>
              <a:t>HSCT, haematopoietic stem cell transplantation; </a:t>
            </a:r>
            <a:br>
              <a:rPr lang="en-GB" dirty="0"/>
            </a:br>
            <a:r>
              <a:rPr lang="en-GB" dirty="0"/>
              <a:t>VOD, </a:t>
            </a:r>
            <a:r>
              <a:rPr lang="en-GB" dirty="0" err="1"/>
              <a:t>veno</a:t>
            </a:r>
            <a:r>
              <a:rPr lang="en-GB" dirty="0"/>
              <a:t>-occlusive disease</a:t>
            </a:r>
          </a:p>
        </p:txBody>
      </p:sp>
      <p:sp>
        <p:nvSpPr>
          <p:cNvPr id="9" name="Rounded Rectangle 8"/>
          <p:cNvSpPr/>
          <p:nvPr/>
        </p:nvSpPr>
        <p:spPr>
          <a:xfrm>
            <a:off x="800874" y="1365713"/>
            <a:ext cx="10558405" cy="477959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VOD, also known as sinusoidal obstruction syndrome (SOS), is a potentially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life-threatening complication of HSCT</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Mean incidence typically ranges from 10–15% in adults, </a:t>
            </a:r>
            <a:r>
              <a:rPr lang="en-GB" sz="2000" dirty="0">
                <a:solidFill>
                  <a:schemeClr val="tx1"/>
                </a:solidFill>
              </a:rPr>
              <a:t>with a higher incidence in paediatric patients (20</a:t>
            </a:r>
            <a:r>
              <a:rPr lang="en-GB" sz="2000" dirty="0">
                <a:solidFill>
                  <a:schemeClr val="tx1"/>
                </a:solidFill>
                <a:latin typeface="Calibri" panose="020F0502020204030204" pitchFamily="34" charset="0"/>
              </a:rPr>
              <a:t>─</a:t>
            </a:r>
            <a:r>
              <a:rPr lang="en-GB" sz="2000" dirty="0">
                <a:solidFill>
                  <a:schemeClr val="tx1"/>
                </a:solidFill>
              </a:rPr>
              <a:t>60% depending mainly on underlying condition</a:t>
            </a:r>
            <a:r>
              <a:rPr lang="en-GB" sz="2000" dirty="0"/>
              <a:t>)</a:t>
            </a:r>
            <a:endParaRPr lang="en-GB" sz="2000"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VOD can occur after autologous or allogeneic HSCT, regardless of the underlying disease, stem cell source or type of pre-transplant conditioning</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The conditioning regimens given before HSCT can result in the production of toxic metabolites by the hepatocytes in the liver, which trigger the activation, damage and inflammation of the endothelial cells that line the sinusoids (small capillary-like blood vessels found in the liver)</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Severe VOD, typically characterised by multi-organ failure, has been associated with a mortality rate &gt;80%</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Defibrotide is the only treatment currently licenced for the treatment of severe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hepatic VOD in HSCT therapy</a:t>
            </a:r>
          </a:p>
        </p:txBody>
      </p:sp>
    </p:spTree>
    <p:extLst>
      <p:ext uri="{BB962C8B-B14F-4D97-AF65-F5344CB8AC3E}">
        <p14:creationId xmlns:p14="http://schemas.microsoft.com/office/powerpoint/2010/main" val="96172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to use the </a:t>
            </a:r>
            <a:r>
              <a:rPr lang="en-GB" dirty="0" err="1"/>
              <a:t>veno</a:t>
            </a:r>
            <a:r>
              <a:rPr lang="en-GB" dirty="0"/>
              <a:t>-occlusive disease (VOD) learning programme modules</a:t>
            </a:r>
          </a:p>
        </p:txBody>
      </p:sp>
      <p:sp>
        <p:nvSpPr>
          <p:cNvPr id="3" name="Content Placeholder 2"/>
          <p:cNvSpPr>
            <a:spLocks noGrp="1"/>
          </p:cNvSpPr>
          <p:nvPr>
            <p:ph idx="1"/>
          </p:nvPr>
        </p:nvSpPr>
        <p:spPr/>
        <p:txBody>
          <a:bodyPr>
            <a:noAutofit/>
          </a:bodyPr>
          <a:lstStyle/>
          <a:p>
            <a:r>
              <a:rPr lang="en-GB" sz="2400" dirty="0"/>
              <a:t>Please download the folder containing all of the modules onto your computer. This will ensure that the links between the modules work</a:t>
            </a:r>
          </a:p>
          <a:p>
            <a:r>
              <a:rPr lang="en-GB" altLang="en-US" sz="2400" dirty="0"/>
              <a:t>You should navigate through the modules in the slide presentation mode. There are links to content in other modules, additional information and external references</a:t>
            </a:r>
          </a:p>
          <a:p>
            <a:r>
              <a:rPr lang="en-GB" sz="2400" dirty="0"/>
              <a:t>The     icon indicates that further information is available on the topic. Please click on this symbol to access the additional information. Simply advance to the next slide to return to the slide you were on</a:t>
            </a:r>
          </a:p>
          <a:p>
            <a:r>
              <a:rPr lang="en-GB" altLang="en-US" sz="2400" dirty="0"/>
              <a:t>There are video clips within some sections that you can access by clicking the play button indicated on the slides</a:t>
            </a:r>
          </a:p>
          <a:p>
            <a:r>
              <a:rPr lang="en-GB" altLang="en-US" sz="2400" dirty="0"/>
              <a:t>The multi-choice questions at the end of each module allow you to test your knowledge</a:t>
            </a:r>
          </a:p>
          <a:p>
            <a:endParaRPr lang="en-GB" sz="2400" dirty="0"/>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endParaRPr lang="en-GB"/>
          </a:p>
        </p:txBody>
      </p:sp>
      <p:pic>
        <p:nvPicPr>
          <p:cNvPr id="5" name="Picture 4">
            <a:hlinkClick r:id="" action="ppaction://customshow?id=0&amp;return=true"/>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332810" y="3324797"/>
            <a:ext cx="324000" cy="324000"/>
          </a:xfrm>
          <a:prstGeom prst="rect">
            <a:avLst/>
          </a:prstGeom>
        </p:spPr>
      </p:pic>
    </p:spTree>
    <p:extLst>
      <p:ext uri="{BB962C8B-B14F-4D97-AF65-F5344CB8AC3E}">
        <p14:creationId xmlns:p14="http://schemas.microsoft.com/office/powerpoint/2010/main" val="3456871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endParaRPr lang="en-GB"/>
          </a:p>
        </p:txBody>
      </p:sp>
      <p:sp>
        <p:nvSpPr>
          <p:cNvPr id="17" name="Text Placeholder 16"/>
          <p:cNvSpPr>
            <a:spLocks noGrp="1"/>
          </p:cNvSpPr>
          <p:nvPr>
            <p:ph type="body" sz="quarter" idx="11"/>
          </p:nvPr>
        </p:nvSpPr>
        <p:spPr/>
        <p:txBody>
          <a:bodyPr/>
          <a:lstStyle/>
          <a:p>
            <a:r>
              <a:rPr lang="en-GB" dirty="0"/>
              <a:t>HSCT, haematopoietic stem cell transplantation</a:t>
            </a:r>
          </a:p>
        </p:txBody>
      </p:sp>
      <p:sp>
        <p:nvSpPr>
          <p:cNvPr id="20"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21" name="Subtitle 4"/>
          <p:cNvSpPr txBox="1">
            <a:spLocks/>
          </p:cNvSpPr>
          <p:nvPr/>
        </p:nvSpPr>
        <p:spPr>
          <a:xfrm>
            <a:off x="1828800" y="38862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Graft-versus-host disease is a complication associated with allogeneic HSCT and not  autologous HSCT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rgbClr val="8A8A8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42809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err="1"/>
              <a:t>GvHD</a:t>
            </a:r>
            <a:r>
              <a:rPr lang="en-GB" dirty="0"/>
              <a:t>, graft-versus-host disease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7" name="Subtitle 4"/>
          <p:cNvSpPr txBox="1">
            <a:spLocks/>
          </p:cNvSpPr>
          <p:nvPr/>
        </p:nvSpPr>
        <p:spPr>
          <a:xfrm>
            <a:off x="677333" y="3886200"/>
            <a:ext cx="10837334"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The objectives of conditioning are disease eradication, immunosuppression to prevent </a:t>
            </a:r>
            <a:r>
              <a:rPr lang="en-GB" sz="2800" dirty="0" err="1">
                <a:solidFill>
                  <a:schemeClr val="tx1"/>
                </a:solidFill>
              </a:rPr>
              <a:t>GvHD</a:t>
            </a:r>
            <a:r>
              <a:rPr lang="en-GB" sz="2800" dirty="0">
                <a:solidFill>
                  <a:schemeClr val="tx1"/>
                </a:solidFill>
              </a:rPr>
              <a:t>, and ‘creation of space’ in the bone marrow to allow engraftment of donor cells</a:t>
            </a:r>
            <a:endParaRPr kumimoji="0" lang="en-GB" sz="2800" b="0" i="0" u="none" strike="noStrike" kern="1200" cap="none" spc="0" normalizeH="0" baseline="0" noProof="0" dirty="0">
              <a:ln>
                <a:noFill/>
              </a:ln>
              <a:solidFill>
                <a:schemeClr val="tx1"/>
              </a:solidFill>
              <a:effectLst/>
              <a:uLnTx/>
              <a:uFillTx/>
            </a:endParaRP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9291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HSCT, haematopoietic stem cell transplantation</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7" name="Subtitle 4"/>
          <p:cNvSpPr txBox="1">
            <a:spLocks/>
          </p:cNvSpPr>
          <p:nvPr/>
        </p:nvSpPr>
        <p:spPr>
          <a:xfrm>
            <a:off x="567267" y="3886200"/>
            <a:ext cx="110574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err="1">
                <a:solidFill>
                  <a:schemeClr val="tx1"/>
                </a:solidFill>
              </a:rPr>
              <a:t>Myeloablative</a:t>
            </a:r>
            <a:r>
              <a:rPr lang="en-GB" sz="2800" dirty="0">
                <a:solidFill>
                  <a:schemeClr val="tx1"/>
                </a:solidFill>
              </a:rPr>
              <a:t> regimens irreversibly destroy the bone marrow, whereas reduced intensity conditioning (RIC) and non-</a:t>
            </a:r>
            <a:r>
              <a:rPr lang="en-GB" sz="2800" dirty="0" err="1">
                <a:solidFill>
                  <a:schemeClr val="tx1"/>
                </a:solidFill>
              </a:rPr>
              <a:t>myeloablative</a:t>
            </a:r>
            <a:r>
              <a:rPr lang="en-GB" sz="2800" dirty="0">
                <a:solidFill>
                  <a:schemeClr val="tx1"/>
                </a:solidFill>
              </a:rPr>
              <a:t> (NMA) regimens are less aggressive, causing reversible or minimal </a:t>
            </a:r>
            <a:r>
              <a:rPr lang="en-GB" sz="2800" dirty="0" err="1">
                <a:solidFill>
                  <a:schemeClr val="tx1"/>
                </a:solidFill>
              </a:rPr>
              <a:t>cytopenia</a:t>
            </a:r>
            <a:r>
              <a:rPr lang="en-GB" sz="2800" dirty="0">
                <a:solidFill>
                  <a:schemeClr val="tx1"/>
                </a:solidFill>
              </a:rPr>
              <a:t>. Unlike </a:t>
            </a:r>
            <a:r>
              <a:rPr lang="en-GB" sz="2800" dirty="0" err="1">
                <a:solidFill>
                  <a:schemeClr val="tx1"/>
                </a:solidFill>
              </a:rPr>
              <a:t>myeloablative</a:t>
            </a:r>
            <a:r>
              <a:rPr lang="en-GB" sz="2800" dirty="0">
                <a:solidFill>
                  <a:schemeClr val="tx1"/>
                </a:solidFill>
              </a:rPr>
              <a:t> regimens, RIC and NMA regimens enable older and less medically fit patients to undergo HSCT</a:t>
            </a:r>
            <a:endParaRPr kumimoji="0" lang="en-GB" sz="2800" b="0" i="0" u="none" strike="noStrike" kern="1200" cap="none" spc="0" normalizeH="0" baseline="0" noProof="0" dirty="0">
              <a:ln>
                <a:noFill/>
              </a:ln>
              <a:solidFill>
                <a:schemeClr val="tx1"/>
              </a:solidFill>
              <a:effectLst/>
              <a:uLnTx/>
              <a:uFillTx/>
            </a:endParaRP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6997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NMA, non-</a:t>
            </a:r>
            <a:r>
              <a:rPr lang="en-GB" dirty="0" err="1"/>
              <a:t>myeloablative</a:t>
            </a:r>
            <a:r>
              <a:rPr lang="en-GB" dirty="0"/>
              <a:t>; RIC, reduced intensity conditioning </a:t>
            </a:r>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Although RIC and NMA regimens limit toxicity, </a:t>
            </a:r>
            <a:br>
              <a:rPr lang="en-GB" sz="2800" dirty="0">
                <a:solidFill>
                  <a:schemeClr val="tx1"/>
                </a:solidFill>
              </a:rPr>
            </a:br>
            <a:r>
              <a:rPr lang="en-GB" sz="2800" dirty="0">
                <a:solidFill>
                  <a:schemeClr val="tx1"/>
                </a:solidFill>
              </a:rPr>
              <a:t>life-threatening complications, such as </a:t>
            </a:r>
            <a:r>
              <a:rPr lang="en-GB" sz="2800" dirty="0" err="1">
                <a:solidFill>
                  <a:schemeClr val="tx1"/>
                </a:solidFill>
              </a:rPr>
              <a:t>veno</a:t>
            </a:r>
            <a:r>
              <a:rPr lang="en-GB" sz="2800" dirty="0">
                <a:solidFill>
                  <a:schemeClr val="tx1"/>
                </a:solidFill>
              </a:rPr>
              <a:t>-occlusive </a:t>
            </a:r>
            <a:br>
              <a:rPr lang="en-GB" sz="2800" dirty="0">
                <a:solidFill>
                  <a:schemeClr val="tx1"/>
                </a:solidFill>
              </a:rPr>
            </a:br>
            <a:r>
              <a:rPr lang="en-GB" sz="2800" dirty="0">
                <a:solidFill>
                  <a:schemeClr val="tx1"/>
                </a:solidFill>
              </a:rPr>
              <a:t>disease (VOD), may still occur</a:t>
            </a:r>
            <a:endParaRPr kumimoji="0" lang="en-GB" sz="2800" b="0" i="0" u="none" strike="noStrike" kern="1200" cap="none" spc="0" normalizeH="0" baseline="0" noProof="0" dirty="0">
              <a:ln>
                <a:noFill/>
              </a:ln>
              <a:solidFill>
                <a:schemeClr val="tx1"/>
              </a:solidFill>
              <a:effectLst/>
              <a:uLnTx/>
              <a:uFillTx/>
            </a:endParaRPr>
          </a:p>
        </p:txBody>
      </p:sp>
      <p:sp>
        <p:nvSpPr>
          <p:cNvPr id="9" name="Text Placeholder 8"/>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4731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Immunosuppressive drugs such as corticosteroids are given in order to manage graft-versus-host disease, in which an allogeneic graft attacks host tissue</a:t>
            </a:r>
            <a:endParaRPr kumimoji="0" lang="en-GB"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650777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Nausea is reportedly most feared by patients, and has a significant impact on quality of life</a:t>
            </a:r>
            <a:endParaRPr kumimoji="0" lang="en-GB" sz="2800" b="0" i="0" u="none" strike="noStrike" kern="1200" cap="none" spc="0" normalizeH="0" baseline="0" noProof="0" dirty="0">
              <a:ln>
                <a:noFill/>
              </a:ln>
              <a:solidFill>
                <a:schemeClr val="tx1"/>
              </a:solidFill>
              <a:effectLst/>
              <a:uLnTx/>
              <a:uFillTx/>
            </a:endParaRP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3846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Incorrect</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Please try again</a:t>
            </a:r>
            <a:endParaRPr kumimoji="0" lang="en-GB"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11850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Module 1:</a:t>
            </a:r>
            <a:br>
              <a:rPr lang="en-GB" dirty="0"/>
            </a:br>
            <a:r>
              <a:rPr lang="en-GB" dirty="0"/>
              <a:t>Haematopoietic stem cell transplantation</a:t>
            </a:r>
          </a:p>
        </p:txBody>
      </p:sp>
    </p:spTree>
    <p:custDataLst>
      <p:tags r:id="rId1"/>
    </p:custDataLst>
    <p:extLst>
      <p:ext uri="{BB962C8B-B14F-4D97-AF65-F5344CB8AC3E}">
        <p14:creationId xmlns:p14="http://schemas.microsoft.com/office/powerpoint/2010/main" val="19160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r>
              <a:rPr lang="en-GB"/>
              <a:t>To understand the difference between allogeneic and autologous HSCT</a:t>
            </a:r>
          </a:p>
          <a:p>
            <a:endParaRPr lang="en-GB"/>
          </a:p>
          <a:p>
            <a:r>
              <a:rPr lang="en-GB"/>
              <a:t>To understand the types of and reasons for the different HSCT conditioning regimens</a:t>
            </a:r>
          </a:p>
          <a:p>
            <a:endParaRPr lang="en-GB"/>
          </a:p>
          <a:p>
            <a:r>
              <a:rPr lang="en-GB"/>
              <a:t>To recognise potential complications associated with HSCT</a:t>
            </a:r>
          </a:p>
          <a:p>
            <a:endParaRPr lang="en-GB"/>
          </a:p>
          <a:p>
            <a:r>
              <a:rPr lang="en-GB"/>
              <a:t>To understand the most common aspects of supportive care and to be able to implement this in clinical practice </a:t>
            </a:r>
            <a:endParaRPr lang="en-GB" dirty="0"/>
          </a:p>
        </p:txBody>
      </p:sp>
      <p:sp>
        <p:nvSpPr>
          <p:cNvPr id="9" name="Text Placeholder 8"/>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r>
              <a:rPr lang="en-GB" dirty="0"/>
              <a:t>HSCT, haematopoietic stem cell transplantation</a:t>
            </a:r>
          </a:p>
        </p:txBody>
      </p:sp>
    </p:spTree>
    <p:extLst>
      <p:ext uri="{BB962C8B-B14F-4D97-AF65-F5344CB8AC3E}">
        <p14:creationId xmlns:p14="http://schemas.microsoft.com/office/powerpoint/2010/main" val="284020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haematopoietic stem cell transplantation (HSCT)?</a:t>
            </a:r>
          </a:p>
        </p:txBody>
      </p:sp>
      <p:sp>
        <p:nvSpPr>
          <p:cNvPr id="3" name="Content Placeholder 2"/>
          <p:cNvSpPr>
            <a:spLocks noGrp="1"/>
          </p:cNvSpPr>
          <p:nvPr>
            <p:ph idx="1"/>
          </p:nvPr>
        </p:nvSpPr>
        <p:spPr>
          <a:xfrm>
            <a:off x="335360" y="1268760"/>
            <a:ext cx="9013427" cy="4857403"/>
          </a:xfrm>
        </p:spPr>
        <p:txBody>
          <a:bodyPr>
            <a:normAutofit/>
          </a:bodyPr>
          <a:lstStyle/>
          <a:p>
            <a:r>
              <a:rPr lang="en-GB" sz="2000" dirty="0"/>
              <a:t>Formerly called bone marrow transplantation (BMT)</a:t>
            </a:r>
          </a:p>
          <a:p>
            <a:r>
              <a:rPr lang="en-GB" sz="2000" dirty="0"/>
              <a:t>Involves intravenous (iv) infusion of haematopoietic stem cells to </a:t>
            </a:r>
            <a:br>
              <a:rPr lang="en-GB" sz="2000" dirty="0"/>
            </a:br>
            <a:r>
              <a:rPr lang="en-GB" sz="2000" dirty="0"/>
              <a:t>re-establish haematopoietic function in patients with a damaged or defective bone marrow or immune system</a:t>
            </a:r>
          </a:p>
          <a:p>
            <a:pPr lvl="1"/>
            <a:r>
              <a:rPr lang="en-GB" sz="1800" dirty="0"/>
              <a:t>Patients with malignant cancers require HSCT to rescue their bone marrow from the toxic effects of high-dose chemotherapy</a:t>
            </a:r>
          </a:p>
          <a:p>
            <a:pPr lvl="1"/>
            <a:r>
              <a:rPr lang="en-GB" sz="1800" dirty="0"/>
              <a:t>In non-malignant diseases, the goal of HSCT is to replace non-functional or failed marrow and immune system</a:t>
            </a:r>
          </a:p>
          <a:p>
            <a:r>
              <a:rPr lang="en-GB" sz="2000" dirty="0"/>
              <a:t>Stem cells are usually derived from bone marrow, peripheral blood or umbilical cord blood</a:t>
            </a:r>
          </a:p>
        </p:txBody>
      </p:sp>
      <p:sp>
        <p:nvSpPr>
          <p:cNvPr id="10" name="Text Placeholder 9"/>
          <p:cNvSpPr>
            <a:spLocks noGrp="1"/>
          </p:cNvSpPr>
          <p:nvPr>
            <p:ph type="body" sz="quarter" idx="10"/>
          </p:nvPr>
        </p:nvSpPr>
        <p:spPr/>
        <p:txBody>
          <a:bodyPr/>
          <a:lstStyle/>
          <a:p>
            <a:r>
              <a:rPr lang="en-GB" dirty="0" err="1"/>
              <a:t>Saria</a:t>
            </a:r>
            <a:r>
              <a:rPr lang="en-GB" dirty="0"/>
              <a:t>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r>
              <a:rPr lang="en-GB" dirty="0" err="1"/>
              <a:t>Passweg</a:t>
            </a:r>
            <a:r>
              <a:rPr lang="en-GB" dirty="0"/>
              <a:t> JR et al. </a:t>
            </a:r>
            <a:r>
              <a:rPr lang="en-GB" i="1" dirty="0"/>
              <a:t>Bone Marrow Transplant </a:t>
            </a:r>
            <a:r>
              <a:rPr lang="en-GB" dirty="0"/>
              <a:t>2016;51:786–92</a:t>
            </a:r>
          </a:p>
        </p:txBody>
      </p:sp>
      <p:sp>
        <p:nvSpPr>
          <p:cNvPr id="13" name="Text Placeholder 12"/>
          <p:cNvSpPr>
            <a:spLocks noGrp="1"/>
          </p:cNvSpPr>
          <p:nvPr>
            <p:ph type="body" sz="quarter" idx="11"/>
          </p:nvPr>
        </p:nvSpPr>
        <p:spPr/>
        <p:txBody>
          <a:bodyPr/>
          <a:lstStyle/>
          <a:p>
            <a:r>
              <a:rPr lang="en-GB" dirty="0"/>
              <a:t>HSCT, haematopoietic stem cell transplantation</a:t>
            </a:r>
          </a:p>
        </p:txBody>
      </p:sp>
      <p:sp>
        <p:nvSpPr>
          <p:cNvPr id="5" name="Rounded Rectangle 4"/>
          <p:cNvSpPr/>
          <p:nvPr/>
        </p:nvSpPr>
        <p:spPr>
          <a:xfrm>
            <a:off x="9348787" y="4606975"/>
            <a:ext cx="2449513" cy="13280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dirty="0">
                <a:solidFill>
                  <a:schemeClr val="bg1"/>
                </a:solidFill>
                <a:latin typeface="Arial" panose="020B0604020202020204" pitchFamily="34" charset="0"/>
                <a:cs typeface="Arial" panose="020B0604020202020204" pitchFamily="34" charset="0"/>
              </a:rPr>
              <a:t>Haematopoiesis is the formation of blood cellular components</a:t>
            </a:r>
          </a:p>
        </p:txBody>
      </p:sp>
      <p:pic>
        <p:nvPicPr>
          <p:cNvPr id="6" name="Picture 5"/>
          <p:cNvPicPr>
            <a:picLocks noChangeAspect="1"/>
          </p:cNvPicPr>
          <p:nvPr/>
        </p:nvPicPr>
        <p:blipFill rotWithShape="1">
          <a:blip r:embed="rId3"/>
          <a:srcRect l="28011" r="9091"/>
          <a:stretch/>
        </p:blipFill>
        <p:spPr>
          <a:xfrm>
            <a:off x="9551988" y="1883594"/>
            <a:ext cx="2043112" cy="217170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22300" y="5492324"/>
            <a:ext cx="7916582" cy="442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2000" dirty="0">
                <a:solidFill>
                  <a:schemeClr val="bg1"/>
                </a:solidFill>
                <a:latin typeface="Arial" panose="020B0604020202020204" pitchFamily="34" charset="0"/>
                <a:cs typeface="Arial" panose="020B0604020202020204" pitchFamily="34" charset="0"/>
              </a:rPr>
              <a:t>Over 40,000 HSCTs are carried out in Europe each year</a:t>
            </a:r>
          </a:p>
        </p:txBody>
      </p:sp>
    </p:spTree>
    <p:extLst>
      <p:ext uri="{BB962C8B-B14F-4D97-AF65-F5344CB8AC3E}">
        <p14:creationId xmlns:p14="http://schemas.microsoft.com/office/powerpoint/2010/main" val="79967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688590" y="4803196"/>
            <a:ext cx="1533802" cy="276999"/>
          </a:xfrm>
          <a:prstGeom prst="rect">
            <a:avLst/>
          </a:prstGeom>
          <a:noFill/>
        </p:spPr>
        <p:txBody>
          <a:bodyPr wrap="square" rtlCol="0">
            <a:spAutoFit/>
          </a:bodyPr>
          <a:lstStyle/>
          <a:p>
            <a:pPr algn="ctr"/>
            <a:r>
              <a:rPr lang="en-GB" sz="1200" dirty="0">
                <a:solidFill>
                  <a:schemeClr val="accent1"/>
                </a:solidFill>
                <a:latin typeface="Arial" panose="020B0604020202020204" pitchFamily="34" charset="0"/>
                <a:cs typeface="Arial" panose="020B0604020202020204" pitchFamily="34" charset="0"/>
              </a:rPr>
              <a:t>Patient</a:t>
            </a:r>
          </a:p>
        </p:txBody>
      </p:sp>
      <p:grpSp>
        <p:nvGrpSpPr>
          <p:cNvPr id="68" name="Group 67"/>
          <p:cNvGrpSpPr/>
          <p:nvPr/>
        </p:nvGrpSpPr>
        <p:grpSpPr>
          <a:xfrm>
            <a:off x="3958282" y="3824108"/>
            <a:ext cx="6709919" cy="2462135"/>
            <a:chOff x="2434281" y="3991822"/>
            <a:chExt cx="6709919" cy="2462135"/>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4281" y="3991822"/>
              <a:ext cx="1023215" cy="1089212"/>
            </a:xfrm>
            <a:prstGeom prst="rect">
              <a:avLst/>
            </a:prstGeom>
          </p:spPr>
        </p:pic>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01491" y="3991822"/>
              <a:ext cx="1023215" cy="1089212"/>
            </a:xfrm>
            <a:prstGeom prst="rect">
              <a:avLst/>
            </a:prstGeom>
          </p:spPr>
        </p:pic>
        <p:pic>
          <p:nvPicPr>
            <p:cNvPr id="11" name="Picture 1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67167" y="3991822"/>
              <a:ext cx="1023215" cy="1089212"/>
            </a:xfrm>
            <a:prstGeom prst="rect">
              <a:avLst/>
            </a:prstGeom>
          </p:spPr>
        </p:pic>
        <p:sp>
          <p:nvSpPr>
            <p:cNvPr id="6" name="TextBox 5"/>
            <p:cNvSpPr txBox="1"/>
            <p:nvPr/>
          </p:nvSpPr>
          <p:spPr>
            <a:xfrm>
              <a:off x="4946197" y="5018934"/>
              <a:ext cx="1533802" cy="461665"/>
            </a:xfrm>
            <a:prstGeom prst="rect">
              <a:avLst/>
            </a:prstGeom>
            <a:noFill/>
          </p:spPr>
          <p:txBody>
            <a:bodyPr wrap="square" rtlCol="0">
              <a:spAutoFit/>
            </a:bodyPr>
            <a:lstStyle/>
            <a:p>
              <a:pPr algn="ctr"/>
              <a:r>
                <a:rPr lang="en-GB" sz="1200" dirty="0">
                  <a:solidFill>
                    <a:schemeClr val="accent1"/>
                  </a:solidFill>
                  <a:latin typeface="Arial" panose="020B0604020202020204" pitchFamily="34" charset="0"/>
                  <a:cs typeface="Arial" panose="020B0604020202020204" pitchFamily="34" charset="0"/>
                </a:rPr>
                <a:t>Patient without immune system</a:t>
              </a:r>
            </a:p>
          </p:txBody>
        </p:sp>
        <p:cxnSp>
          <p:nvCxnSpPr>
            <p:cNvPr id="13" name="Straight Arrow Connector 12"/>
            <p:cNvCxnSpPr/>
            <p:nvPr/>
          </p:nvCxnSpPr>
          <p:spPr>
            <a:xfrm>
              <a:off x="3372784" y="4414277"/>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94884" y="4431365"/>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88634" y="4439393"/>
              <a:ext cx="1533802" cy="646331"/>
            </a:xfrm>
            <a:prstGeom prst="rect">
              <a:avLst/>
            </a:prstGeom>
            <a:noFill/>
            <a:ln>
              <a:noFill/>
            </a:ln>
          </p:spPr>
          <p:txBody>
            <a:bodyPr wrap="square" rtlCol="0">
              <a:spAutoFit/>
            </a:bodyPr>
            <a:lstStyle/>
            <a:p>
              <a:pPr algn="ctr"/>
              <a:r>
                <a:rPr lang="en-GB" sz="1200" dirty="0">
                  <a:latin typeface="Arial" panose="020B0604020202020204" pitchFamily="34" charset="0"/>
                  <a:cs typeface="Arial" panose="020B0604020202020204" pitchFamily="34" charset="0"/>
                </a:rPr>
                <a:t>Conditioning to eliminate patient’s immune system</a:t>
              </a:r>
            </a:p>
          </p:txBody>
        </p:sp>
        <p:sp>
          <p:nvSpPr>
            <p:cNvPr id="27" name="TextBox 26"/>
            <p:cNvSpPr txBox="1"/>
            <p:nvPr/>
          </p:nvSpPr>
          <p:spPr>
            <a:xfrm>
              <a:off x="6349107" y="4439393"/>
              <a:ext cx="1533802" cy="646331"/>
            </a:xfrm>
            <a:prstGeom prst="rect">
              <a:avLst/>
            </a:prstGeom>
            <a:noFill/>
            <a:ln>
              <a:noFill/>
            </a:ln>
          </p:spPr>
          <p:txBody>
            <a:bodyPr wrap="square" rtlCol="0">
              <a:spAutoFit/>
            </a:bodyPr>
            <a:lstStyle/>
            <a:p>
              <a:pPr algn="ctr"/>
              <a:r>
                <a:rPr lang="en-GB" sz="1200" dirty="0">
                  <a:latin typeface="Arial" panose="020B0604020202020204" pitchFamily="34" charset="0"/>
                  <a:cs typeface="Arial" panose="020B0604020202020204" pitchFamily="34" charset="0"/>
                </a:rPr>
                <a:t>Rebuild immune system with donor cells</a:t>
              </a:r>
            </a:p>
          </p:txBody>
        </p:sp>
        <p:sp>
          <p:nvSpPr>
            <p:cNvPr id="29" name="TextBox 28"/>
            <p:cNvSpPr txBox="1"/>
            <p:nvPr/>
          </p:nvSpPr>
          <p:spPr>
            <a:xfrm>
              <a:off x="7610398" y="5018934"/>
              <a:ext cx="1533802" cy="646331"/>
            </a:xfrm>
            <a:prstGeom prst="rect">
              <a:avLst/>
            </a:prstGeom>
            <a:noFill/>
          </p:spPr>
          <p:txBody>
            <a:bodyPr wrap="square" rtlCol="0">
              <a:spAutoFit/>
            </a:bodyPr>
            <a:lstStyle/>
            <a:p>
              <a:pPr algn="ctr"/>
              <a:r>
                <a:rPr lang="en-GB" sz="1200" dirty="0">
                  <a:solidFill>
                    <a:schemeClr val="accent1"/>
                  </a:solidFill>
                  <a:latin typeface="Arial" panose="020B0604020202020204" pitchFamily="34" charset="0"/>
                  <a:cs typeface="Arial" panose="020B0604020202020204" pitchFamily="34" charset="0"/>
                </a:rPr>
                <a:t>Patient with new haematopoietic system</a:t>
              </a:r>
            </a:p>
          </p:txBody>
        </p:sp>
        <p:grpSp>
          <p:nvGrpSpPr>
            <p:cNvPr id="65" name="Group 64"/>
            <p:cNvGrpSpPr/>
            <p:nvPr/>
          </p:nvGrpSpPr>
          <p:grpSpPr>
            <a:xfrm>
              <a:off x="2434969" y="5193230"/>
              <a:ext cx="3430660" cy="1260727"/>
              <a:chOff x="2434969" y="5193230"/>
              <a:chExt cx="3430660" cy="1260727"/>
            </a:xfrm>
          </p:grpSpPr>
          <p:pic>
            <p:nvPicPr>
              <p:cNvPr id="8" name="Pictur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4969" y="5193230"/>
                <a:ext cx="1023215" cy="1089212"/>
              </a:xfrm>
              <a:prstGeom prst="rect">
                <a:avLst/>
              </a:prstGeom>
            </p:spPr>
          </p:pic>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71806" y="5471743"/>
                <a:ext cx="747497" cy="747497"/>
              </a:xfrm>
              <a:prstGeom prst="rect">
                <a:avLst/>
              </a:prstGeom>
            </p:spPr>
          </p:pic>
          <p:cxnSp>
            <p:nvCxnSpPr>
              <p:cNvPr id="17" name="Straight Arrow Connector 16"/>
              <p:cNvCxnSpPr/>
              <p:nvPr/>
            </p:nvCxnSpPr>
            <p:spPr>
              <a:xfrm>
                <a:off x="3301270" y="5762812"/>
                <a:ext cx="8907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2768" y="5785362"/>
                <a:ext cx="1240060"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Stem cell collection</a:t>
                </a:r>
              </a:p>
            </p:txBody>
          </p:sp>
          <p:sp>
            <p:nvSpPr>
              <p:cNvPr id="20" name="TextBox 19"/>
              <p:cNvSpPr txBox="1"/>
              <p:nvPr/>
            </p:nvSpPr>
            <p:spPr>
              <a:xfrm>
                <a:off x="4804992" y="5785362"/>
                <a:ext cx="1060637"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Stem cell infusion</a:t>
                </a:r>
              </a:p>
            </p:txBody>
          </p:sp>
          <p:cxnSp>
            <p:nvCxnSpPr>
              <p:cNvPr id="24" name="Straight Arrow Connector 23"/>
              <p:cNvCxnSpPr/>
              <p:nvPr/>
            </p:nvCxnSpPr>
            <p:spPr>
              <a:xfrm flipV="1">
                <a:off x="5717912" y="5484396"/>
                <a:ext cx="0" cy="2817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23389" y="5766193"/>
                <a:ext cx="894523"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48988" y="6176958"/>
                <a:ext cx="795176"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Donor</a:t>
                </a:r>
              </a:p>
            </p:txBody>
          </p:sp>
        </p:grpSp>
      </p:grpSp>
      <p:sp>
        <p:nvSpPr>
          <p:cNvPr id="37" name="Rounded Rectangle 36"/>
          <p:cNvSpPr/>
          <p:nvPr/>
        </p:nvSpPr>
        <p:spPr>
          <a:xfrm>
            <a:off x="928428" y="4231084"/>
            <a:ext cx="2413228" cy="1736646"/>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spcBef>
                <a:spcPct val="20000"/>
              </a:spcBef>
            </a:pPr>
            <a:r>
              <a:rPr lang="en-GB" sz="1600" b="1" dirty="0">
                <a:solidFill>
                  <a:schemeClr val="tx1"/>
                </a:solidFill>
                <a:latin typeface="Arial" panose="020B0604020202020204" pitchFamily="34" charset="0"/>
                <a:cs typeface="Arial" pitchFamily="34" charset="0"/>
              </a:rPr>
              <a:t>Allogeneic</a:t>
            </a:r>
            <a:br>
              <a:rPr lang="en-GB" sz="1600" b="1" dirty="0">
                <a:solidFill>
                  <a:schemeClr val="tx1"/>
                </a:solidFill>
                <a:latin typeface="Arial" panose="020B0604020202020204" pitchFamily="34" charset="0"/>
                <a:cs typeface="Arial" pitchFamily="34" charset="0"/>
              </a:rPr>
            </a:br>
            <a:r>
              <a:rPr lang="en-GB" sz="1600" dirty="0">
                <a:solidFill>
                  <a:schemeClr val="tx1"/>
                </a:solidFill>
                <a:latin typeface="Arial" pitchFamily="34" charset="0"/>
                <a:cs typeface="Arial" pitchFamily="34" charset="0"/>
              </a:rPr>
              <a:t>From another person, related or unrelated, who has been selected as suitably HLA-matched</a:t>
            </a:r>
          </a:p>
        </p:txBody>
      </p:sp>
      <p:cxnSp>
        <p:nvCxnSpPr>
          <p:cNvPr id="64" name="Straight Connector 63"/>
          <p:cNvCxnSpPr/>
          <p:nvPr/>
        </p:nvCxnSpPr>
        <p:spPr>
          <a:xfrm>
            <a:off x="196595" y="3663417"/>
            <a:ext cx="11753476" cy="0"/>
          </a:xfrm>
          <a:prstGeom prst="line">
            <a:avLst/>
          </a:prstGeom>
          <a:ln>
            <a:solidFill>
              <a:schemeClr val="tx2">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9" name="Picture 58">
            <a:hlinkClick r:id="" action="ppaction://customshow?id=0&amp;return=true"/>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69777" y="4678974"/>
            <a:ext cx="324000" cy="324000"/>
          </a:xfrm>
          <a:prstGeom prst="rect">
            <a:avLst/>
          </a:prstGeom>
        </p:spPr>
      </p:pic>
      <p:sp>
        <p:nvSpPr>
          <p:cNvPr id="2" name="Title 1"/>
          <p:cNvSpPr>
            <a:spLocks noGrp="1"/>
          </p:cNvSpPr>
          <p:nvPr>
            <p:ph type="title"/>
          </p:nvPr>
        </p:nvSpPr>
        <p:spPr/>
        <p:txBody>
          <a:bodyPr/>
          <a:lstStyle/>
          <a:p>
            <a:r>
              <a:rPr lang="en-GB" dirty="0"/>
              <a:t>HSCT is categorised by the donor source</a:t>
            </a:r>
          </a:p>
        </p:txBody>
      </p:sp>
      <p:sp>
        <p:nvSpPr>
          <p:cNvPr id="10" name="Text Placeholder 9"/>
          <p:cNvSpPr>
            <a:spLocks noGrp="1"/>
          </p:cNvSpPr>
          <p:nvPr>
            <p:ph type="body" sz="quarter" idx="10"/>
          </p:nvPr>
        </p:nvSpPr>
        <p:spPr>
          <a:xfrm>
            <a:off x="98778" y="6495526"/>
            <a:ext cx="9175851" cy="288925"/>
          </a:xfrm>
        </p:spPr>
        <p:txBody>
          <a:bodyPr/>
          <a:lstStyle/>
          <a:p>
            <a:br>
              <a:rPr lang="en-GB" dirty="0"/>
            </a:br>
            <a:r>
              <a:rPr lang="en-GB" dirty="0"/>
              <a:t>Forman SJ, Nakamura R, Cancer Management: A Multidisciplinary Approach. Haller DG et. al. editors,</a:t>
            </a:r>
            <a:r>
              <a:rPr lang="en-GB" i="1" dirty="0"/>
              <a:t> </a:t>
            </a:r>
            <a:r>
              <a:rPr lang="en-GB" dirty="0"/>
              <a:t>2015. </a:t>
            </a:r>
            <a:br>
              <a:rPr lang="en-GB" dirty="0"/>
            </a:br>
            <a:r>
              <a:rPr lang="en-GB" dirty="0"/>
              <a:t>Available at: http://www.cancernetwork.com/cancer-management/hematopoietic-cell-transplantation. Accessed March 2017; </a:t>
            </a:r>
            <a:br>
              <a:rPr lang="en-GB" dirty="0"/>
            </a:br>
            <a:r>
              <a:rPr lang="en-GB" dirty="0"/>
              <a:t>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12" name="Text Placeholder 11"/>
          <p:cNvSpPr>
            <a:spLocks noGrp="1"/>
          </p:cNvSpPr>
          <p:nvPr>
            <p:ph type="body" sz="quarter" idx="11"/>
          </p:nvPr>
        </p:nvSpPr>
        <p:spPr/>
        <p:txBody>
          <a:bodyPr/>
          <a:lstStyle/>
          <a:p>
            <a:r>
              <a:rPr lang="en-GB" dirty="0"/>
              <a:t>HLA, human leukocyte antigen; </a:t>
            </a:r>
          </a:p>
          <a:p>
            <a:r>
              <a:rPr lang="en-GB" dirty="0"/>
              <a:t>HSCT, haematopoietic stem cell transplantation</a:t>
            </a:r>
          </a:p>
        </p:txBody>
      </p:sp>
      <p:sp>
        <p:nvSpPr>
          <p:cNvPr id="41" name="TextBox 40"/>
          <p:cNvSpPr txBox="1"/>
          <p:nvPr/>
        </p:nvSpPr>
        <p:spPr>
          <a:xfrm>
            <a:off x="4831385" y="2267125"/>
            <a:ext cx="1533802" cy="276999"/>
          </a:xfrm>
          <a:prstGeom prst="rect">
            <a:avLst/>
          </a:prstGeom>
          <a:noFill/>
        </p:spPr>
        <p:txBody>
          <a:bodyPr wrap="square" rtlCol="0">
            <a:spAutoFit/>
          </a:bodyPr>
          <a:lstStyle/>
          <a:p>
            <a:pPr algn="ctr"/>
            <a:r>
              <a:rPr lang="en-GB" sz="1200" dirty="0">
                <a:solidFill>
                  <a:schemeClr val="accent1"/>
                </a:solidFill>
                <a:latin typeface="Arial" panose="020B0604020202020204" pitchFamily="34" charset="0"/>
                <a:cs typeface="Arial" panose="020B0604020202020204" pitchFamily="34" charset="0"/>
              </a:rPr>
              <a:t>Patient</a:t>
            </a:r>
          </a:p>
        </p:txBody>
      </p:sp>
      <p:pic>
        <p:nvPicPr>
          <p:cNvPr id="43" name="Picture 4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8614" y="1233607"/>
            <a:ext cx="1023215" cy="1089212"/>
          </a:xfrm>
          <a:prstGeom prst="rect">
            <a:avLst/>
          </a:prstGeom>
        </p:spPr>
      </p:pic>
      <p:pic>
        <p:nvPicPr>
          <p:cNvPr id="45" name="Picture 4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60711" y="1233607"/>
            <a:ext cx="1023215" cy="1089212"/>
          </a:xfrm>
          <a:prstGeom prst="rect">
            <a:avLst/>
          </a:prstGeom>
        </p:spPr>
      </p:pic>
      <p:pic>
        <p:nvPicPr>
          <p:cNvPr id="46" name="Picture 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26387" y="1233607"/>
            <a:ext cx="1023215" cy="1089212"/>
          </a:xfrm>
          <a:prstGeom prst="rect">
            <a:avLst/>
          </a:prstGeom>
        </p:spPr>
      </p:pic>
      <p:sp>
        <p:nvSpPr>
          <p:cNvPr id="47" name="TextBox 46"/>
          <p:cNvSpPr txBox="1"/>
          <p:nvPr/>
        </p:nvSpPr>
        <p:spPr>
          <a:xfrm>
            <a:off x="7403812" y="2260719"/>
            <a:ext cx="1757511" cy="461665"/>
          </a:xfrm>
          <a:prstGeom prst="rect">
            <a:avLst/>
          </a:prstGeom>
          <a:noFill/>
        </p:spPr>
        <p:txBody>
          <a:bodyPr wrap="square" rtlCol="0">
            <a:spAutoFit/>
          </a:bodyPr>
          <a:lstStyle/>
          <a:p>
            <a:pPr algn="ctr"/>
            <a:r>
              <a:rPr lang="en-GB" sz="1200" dirty="0">
                <a:solidFill>
                  <a:schemeClr val="accent1"/>
                </a:solidFill>
                <a:latin typeface="Arial" panose="020B0604020202020204" pitchFamily="34" charset="0"/>
                <a:cs typeface="Arial" panose="020B0604020202020204" pitchFamily="34" charset="0"/>
              </a:rPr>
              <a:t>Side effect: Patient in haematopoietic failure</a:t>
            </a:r>
          </a:p>
        </p:txBody>
      </p:sp>
      <p:cxnSp>
        <p:nvCxnSpPr>
          <p:cNvPr id="48" name="Straight Arrow Connector 47"/>
          <p:cNvCxnSpPr/>
          <p:nvPr/>
        </p:nvCxnSpPr>
        <p:spPr>
          <a:xfrm>
            <a:off x="5932004" y="1656062"/>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754104" y="1673150"/>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61301" y="1694625"/>
            <a:ext cx="1533802" cy="830997"/>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High-dose chemotherapy and/or radiation to treat cancer</a:t>
            </a:r>
          </a:p>
        </p:txBody>
      </p:sp>
      <p:pic>
        <p:nvPicPr>
          <p:cNvPr id="50" name="Picture 4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31225" y="2739628"/>
            <a:ext cx="747497" cy="747497"/>
          </a:xfrm>
          <a:prstGeom prst="rect">
            <a:avLst/>
          </a:prstGeom>
        </p:spPr>
      </p:pic>
      <p:sp>
        <p:nvSpPr>
          <p:cNvPr id="52" name="TextBox 51"/>
          <p:cNvSpPr txBox="1"/>
          <p:nvPr/>
        </p:nvSpPr>
        <p:spPr>
          <a:xfrm>
            <a:off x="4230534" y="1723897"/>
            <a:ext cx="1292452"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Stem cell collection</a:t>
            </a:r>
          </a:p>
        </p:txBody>
      </p:sp>
      <p:sp>
        <p:nvSpPr>
          <p:cNvPr id="53" name="TextBox 52"/>
          <p:cNvSpPr txBox="1"/>
          <p:nvPr/>
        </p:nvSpPr>
        <p:spPr>
          <a:xfrm>
            <a:off x="7350765" y="3040594"/>
            <a:ext cx="1060837"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Stem cell infusion</a:t>
            </a:r>
          </a:p>
        </p:txBody>
      </p:sp>
      <p:cxnSp>
        <p:nvCxnSpPr>
          <p:cNvPr id="55" name="Straight Arrow Connector 54"/>
          <p:cNvCxnSpPr/>
          <p:nvPr/>
        </p:nvCxnSpPr>
        <p:spPr>
          <a:xfrm flipV="1">
            <a:off x="8277132" y="2739628"/>
            <a:ext cx="0" cy="28179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382809" y="3021425"/>
            <a:ext cx="894323" cy="0"/>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881433" y="1694625"/>
            <a:ext cx="1533802" cy="646331"/>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Rebuild immune system with collected cells</a:t>
            </a:r>
          </a:p>
        </p:txBody>
      </p:sp>
      <p:sp>
        <p:nvSpPr>
          <p:cNvPr id="58" name="TextBox 57"/>
          <p:cNvSpPr txBox="1"/>
          <p:nvPr/>
        </p:nvSpPr>
        <p:spPr>
          <a:xfrm>
            <a:off x="10169618" y="2260719"/>
            <a:ext cx="1533802" cy="646331"/>
          </a:xfrm>
          <a:prstGeom prst="rect">
            <a:avLst/>
          </a:prstGeom>
          <a:noFill/>
        </p:spPr>
        <p:txBody>
          <a:bodyPr wrap="square" rtlCol="0">
            <a:spAutoFit/>
          </a:bodyPr>
          <a:lstStyle/>
          <a:p>
            <a:pPr algn="ctr"/>
            <a:r>
              <a:rPr lang="en-GB" sz="1200" dirty="0">
                <a:solidFill>
                  <a:schemeClr val="accent1"/>
                </a:solidFill>
                <a:latin typeface="Arial" panose="020B0604020202020204" pitchFamily="34" charset="0"/>
                <a:cs typeface="Arial" panose="020B0604020202020204" pitchFamily="34" charset="0"/>
              </a:rPr>
              <a:t>Patient with new haematopoietic system</a:t>
            </a:r>
          </a:p>
        </p:txBody>
      </p:sp>
      <p:sp>
        <p:nvSpPr>
          <p:cNvPr id="60" name="Rounded Rectangle 59"/>
          <p:cNvSpPr/>
          <p:nvPr/>
        </p:nvSpPr>
        <p:spPr>
          <a:xfrm>
            <a:off x="928428" y="1773777"/>
            <a:ext cx="2413228" cy="973884"/>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spcBef>
                <a:spcPct val="20000"/>
              </a:spcBef>
            </a:pPr>
            <a:r>
              <a:rPr lang="en-GB" sz="1600" b="1" dirty="0">
                <a:solidFill>
                  <a:schemeClr val="tx1"/>
                </a:solidFill>
                <a:latin typeface="Arial" panose="020B0604020202020204" pitchFamily="34" charset="0"/>
                <a:cs typeface="Arial" pitchFamily="34" charset="0"/>
              </a:rPr>
              <a:t>Autologous</a:t>
            </a:r>
          </a:p>
          <a:p>
            <a:pPr lvl="0" algn="ctr">
              <a:spcBef>
                <a:spcPct val="20000"/>
              </a:spcBef>
            </a:pPr>
            <a:r>
              <a:rPr lang="en-GB" sz="1600" dirty="0">
                <a:solidFill>
                  <a:schemeClr val="tx1"/>
                </a:solidFill>
                <a:latin typeface="Arial" pitchFamily="34" charset="0"/>
                <a:cs typeface="Arial" pitchFamily="34" charset="0"/>
              </a:rPr>
              <a:t>From the patient’s own bone marrow</a:t>
            </a:r>
          </a:p>
        </p:txBody>
      </p:sp>
      <p:cxnSp>
        <p:nvCxnSpPr>
          <p:cNvPr id="62" name="Straight Arrow Connector 61"/>
          <p:cNvCxnSpPr/>
          <p:nvPr/>
        </p:nvCxnSpPr>
        <p:spPr>
          <a:xfrm>
            <a:off x="4896785" y="3011035"/>
            <a:ext cx="186286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3127" y="1233607"/>
            <a:ext cx="1023215" cy="1089212"/>
          </a:xfrm>
          <a:prstGeom prst="rect">
            <a:avLst/>
          </a:prstGeom>
        </p:spPr>
      </p:pic>
      <p:sp>
        <p:nvSpPr>
          <p:cNvPr id="69" name="TextBox 68"/>
          <p:cNvSpPr txBox="1"/>
          <p:nvPr/>
        </p:nvSpPr>
        <p:spPr>
          <a:xfrm>
            <a:off x="3408020" y="2267125"/>
            <a:ext cx="1533802" cy="276999"/>
          </a:xfrm>
          <a:prstGeom prst="rect">
            <a:avLst/>
          </a:prstGeom>
          <a:noFill/>
        </p:spPr>
        <p:txBody>
          <a:bodyPr wrap="square" rtlCol="0">
            <a:spAutoFit/>
          </a:bodyPr>
          <a:lstStyle/>
          <a:p>
            <a:pPr algn="ctr"/>
            <a:r>
              <a:rPr lang="en-GB" sz="1200" dirty="0">
                <a:solidFill>
                  <a:schemeClr val="accent1"/>
                </a:solidFill>
                <a:latin typeface="Arial" panose="020B0604020202020204" pitchFamily="34" charset="0"/>
                <a:cs typeface="Arial" panose="020B0604020202020204" pitchFamily="34" charset="0"/>
              </a:rPr>
              <a:t>Patient</a:t>
            </a:r>
          </a:p>
        </p:txBody>
      </p:sp>
      <p:cxnSp>
        <p:nvCxnSpPr>
          <p:cNvPr id="76" name="Straight Arrow Connector 75"/>
          <p:cNvCxnSpPr/>
          <p:nvPr/>
        </p:nvCxnSpPr>
        <p:spPr>
          <a:xfrm>
            <a:off x="4523677" y="1656062"/>
            <a:ext cx="74087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96785" y="2233825"/>
            <a:ext cx="0" cy="779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31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Autologous versus allogeneic HSCT</a:t>
            </a:r>
          </a:p>
        </p:txBody>
      </p:sp>
      <p:sp>
        <p:nvSpPr>
          <p:cNvPr id="10" name="Text Placeholder 9"/>
          <p:cNvSpPr>
            <a:spLocks noGrp="1"/>
          </p:cNvSpPr>
          <p:nvPr>
            <p:ph type="body" sz="quarter" idx="10"/>
          </p:nvPr>
        </p:nvSpPr>
        <p:spPr>
          <a:xfrm>
            <a:off x="98777" y="6495526"/>
            <a:ext cx="8231307" cy="288925"/>
          </a:xfrm>
        </p:spPr>
        <p:txBody>
          <a:bodyPr anchor="b" anchorCtr="0">
            <a:noAutofit/>
          </a:bodyPr>
          <a:lstStyle/>
          <a:p>
            <a:pPr marL="0" indent="0">
              <a:lnSpc>
                <a:spcPts val="1100"/>
              </a:lnSpc>
              <a:spcBef>
                <a:spcPts val="0"/>
              </a:spcBef>
              <a:buNone/>
            </a:pPr>
            <a:endParaRPr lang="en-GB" sz="1000" dirty="0">
              <a:solidFill>
                <a:schemeClr val="bg1">
                  <a:lumMod val="50000"/>
                </a:schemeClr>
              </a:solidFill>
            </a:endParaRPr>
          </a:p>
          <a:p>
            <a:pPr>
              <a:lnSpc>
                <a:spcPts val="1100"/>
              </a:lnSpc>
            </a:pPr>
            <a:r>
              <a:rPr lang="en-GB" sz="1000" dirty="0" err="1"/>
              <a:t>Passweg</a:t>
            </a:r>
            <a:r>
              <a:rPr lang="en-GB" sz="1000" dirty="0"/>
              <a:t> JR et al. </a:t>
            </a:r>
            <a:r>
              <a:rPr lang="en-GB" sz="1000" i="1" dirty="0"/>
              <a:t>Bone Marrow Transplant </a:t>
            </a:r>
            <a:r>
              <a:rPr lang="en-GB" sz="1000" dirty="0"/>
              <a:t>2016;51:786–92; </a:t>
            </a:r>
            <a:r>
              <a:rPr lang="en-GB" sz="1000" dirty="0" err="1"/>
              <a:t>Majhail</a:t>
            </a:r>
            <a:r>
              <a:rPr lang="en-GB" sz="1000" dirty="0"/>
              <a:t> NS et al. </a:t>
            </a:r>
            <a:r>
              <a:rPr lang="en-GB" sz="1000" i="1" dirty="0" err="1"/>
              <a:t>Biol</a:t>
            </a:r>
            <a:r>
              <a:rPr lang="en-GB" sz="1000" i="1" dirty="0"/>
              <a:t> Blood Marrow Transplant </a:t>
            </a:r>
            <a:r>
              <a:rPr lang="en-GB" sz="1000" dirty="0"/>
              <a:t>2015;21:1863–9; </a:t>
            </a:r>
            <a:br>
              <a:rPr lang="en-GB" sz="1000" dirty="0"/>
            </a:br>
            <a:r>
              <a:rPr lang="en-GB" sz="1000" dirty="0"/>
              <a:t>Saria MG et al. </a:t>
            </a:r>
            <a:r>
              <a:rPr lang="en-GB" sz="1000" i="1" dirty="0" err="1"/>
              <a:t>Clin</a:t>
            </a:r>
            <a:r>
              <a:rPr lang="en-GB" sz="1000" i="1" dirty="0"/>
              <a:t> J </a:t>
            </a:r>
            <a:r>
              <a:rPr lang="en-GB" sz="1000" i="1" dirty="0" err="1"/>
              <a:t>Oncol</a:t>
            </a:r>
            <a:r>
              <a:rPr lang="en-GB" sz="1000" i="1" dirty="0"/>
              <a:t> </a:t>
            </a:r>
            <a:r>
              <a:rPr lang="en-GB" sz="1000" i="1" dirty="0" err="1"/>
              <a:t>Nurs</a:t>
            </a:r>
            <a:r>
              <a:rPr lang="en-GB" sz="1000" i="1" dirty="0"/>
              <a:t> </a:t>
            </a:r>
            <a:r>
              <a:rPr lang="en-GB" sz="1000" dirty="0"/>
              <a:t>2007;11:53–63; </a:t>
            </a:r>
            <a:r>
              <a:rPr lang="en-GB" dirty="0"/>
              <a:t>Forman SJ, Nakamura R, Cancer Management: A Multidisciplinary Approach. Haller DG </a:t>
            </a:r>
            <a:br>
              <a:rPr lang="en-GB" dirty="0"/>
            </a:br>
            <a:r>
              <a:rPr lang="en-GB" dirty="0"/>
              <a:t>et. al. editors,</a:t>
            </a:r>
            <a:r>
              <a:rPr lang="en-GB" i="1" dirty="0"/>
              <a:t> </a:t>
            </a:r>
            <a:r>
              <a:rPr lang="en-GB" dirty="0"/>
              <a:t>2015. Available at: http://www.cancernetwork.com/cancer-management/hematopoietic-cell-transplantation. Accessed March 2017</a:t>
            </a:r>
            <a:endParaRPr lang="en-GB" sz="1000" dirty="0"/>
          </a:p>
        </p:txBody>
      </p:sp>
      <p:sp>
        <p:nvSpPr>
          <p:cNvPr id="8" name="Text Placeholder 7"/>
          <p:cNvSpPr>
            <a:spLocks noGrp="1"/>
          </p:cNvSpPr>
          <p:nvPr>
            <p:ph type="body" sz="quarter" idx="11"/>
          </p:nvPr>
        </p:nvSpPr>
        <p:spPr/>
        <p:txBody>
          <a:bodyPr/>
          <a:lstStyle/>
          <a:p>
            <a:r>
              <a:rPr lang="en-GB" dirty="0" err="1"/>
              <a:t>GvHD</a:t>
            </a:r>
            <a:r>
              <a:rPr lang="en-GB" dirty="0"/>
              <a:t>, graft-versus-host disease; </a:t>
            </a:r>
            <a:br>
              <a:rPr lang="en-GB" dirty="0"/>
            </a:br>
            <a:r>
              <a:rPr lang="en-GB" dirty="0"/>
              <a:t>HSCT, haematopoietic stem cell transplantation </a:t>
            </a:r>
          </a:p>
        </p:txBody>
      </p:sp>
      <p:graphicFrame>
        <p:nvGraphicFramePr>
          <p:cNvPr id="4" name="Table 3"/>
          <p:cNvGraphicFramePr>
            <a:graphicFrameLocks noGrp="1"/>
          </p:cNvGraphicFramePr>
          <p:nvPr>
            <p:extLst>
              <p:ext uri="{D42A27DB-BD31-4B8C-83A1-F6EECF244321}">
                <p14:modId xmlns:p14="http://schemas.microsoft.com/office/powerpoint/2010/main" val="1929223941"/>
              </p:ext>
            </p:extLst>
          </p:nvPr>
        </p:nvGraphicFramePr>
        <p:xfrm>
          <a:off x="565796" y="1633625"/>
          <a:ext cx="11060408" cy="4036042"/>
        </p:xfrm>
        <a:graphic>
          <a:graphicData uri="http://schemas.openxmlformats.org/drawingml/2006/table">
            <a:tbl>
              <a:tblPr firstRow="1" bandRow="1">
                <a:tableStyleId>{5C22544A-7EE6-4342-B048-85BDC9FD1C3A}</a:tableStyleId>
              </a:tblPr>
              <a:tblGrid>
                <a:gridCol w="1788016">
                  <a:extLst>
                    <a:ext uri="{9D8B030D-6E8A-4147-A177-3AD203B41FA5}">
                      <a16:colId xmlns:a16="http://schemas.microsoft.com/office/drawing/2014/main" val="20000"/>
                    </a:ext>
                  </a:extLst>
                </a:gridCol>
                <a:gridCol w="4592392">
                  <a:extLst>
                    <a:ext uri="{9D8B030D-6E8A-4147-A177-3AD203B41FA5}">
                      <a16:colId xmlns:a16="http://schemas.microsoft.com/office/drawing/2014/main" val="20001"/>
                    </a:ext>
                  </a:extLst>
                </a:gridCol>
                <a:gridCol w="4680000">
                  <a:extLst>
                    <a:ext uri="{9D8B030D-6E8A-4147-A177-3AD203B41FA5}">
                      <a16:colId xmlns:a16="http://schemas.microsoft.com/office/drawing/2014/main" val="20002"/>
                    </a:ext>
                  </a:extLst>
                </a:gridCol>
              </a:tblGrid>
              <a:tr h="364843">
                <a:tc>
                  <a:txBody>
                    <a:bodyPr/>
                    <a:lstStyle/>
                    <a:p>
                      <a:endParaRPr lang="en-GB" sz="1600" b="1" dirty="0">
                        <a:solidFill>
                          <a:schemeClr val="accent5"/>
                        </a:solidFill>
                        <a:latin typeface="Arial" pitchFamily="34" charset="0"/>
                        <a:cs typeface="Arial" pitchFamily="34" charset="0"/>
                      </a:endParaRPr>
                    </a:p>
                  </a:txBody>
                  <a:tcPr anchor="ctr"/>
                </a:tc>
                <a:tc>
                  <a:txBody>
                    <a:bodyPr/>
                    <a:lstStyle/>
                    <a:p>
                      <a:pPr algn="ctr"/>
                      <a:r>
                        <a:rPr lang="en-GB" sz="1600" dirty="0"/>
                        <a:t>Autologous transplantation</a:t>
                      </a:r>
                      <a:endParaRPr lang="en-GB" sz="1600" dirty="0">
                        <a:solidFill>
                          <a:schemeClr val="accent5"/>
                        </a:solidFill>
                        <a:latin typeface="Arial" pitchFamily="34" charset="0"/>
                        <a:cs typeface="Arial" pitchFamily="34" charset="0"/>
                      </a:endParaRPr>
                    </a:p>
                  </a:txBody>
                  <a:tcPr anchor="ctr"/>
                </a:tc>
                <a:tc>
                  <a:txBody>
                    <a:bodyPr/>
                    <a:lstStyle/>
                    <a:p>
                      <a:pPr algn="ctr"/>
                      <a:r>
                        <a:rPr lang="en-GB" sz="1600" dirty="0"/>
                        <a:t>Allogeneic transplantation</a:t>
                      </a:r>
                      <a:endParaRPr lang="en-GB" sz="1600" dirty="0">
                        <a:solidFill>
                          <a:schemeClr val="accent5"/>
                        </a:solidFill>
                        <a:latin typeface="Arial" pitchFamily="34" charset="0"/>
                        <a:cs typeface="Arial" pitchFamily="34" charset="0"/>
                      </a:endParaRPr>
                    </a:p>
                  </a:txBody>
                  <a:tcPr anchor="ctr"/>
                </a:tc>
                <a:extLst>
                  <a:ext uri="{0D108BD9-81ED-4DB2-BD59-A6C34878D82A}">
                    <a16:rowId xmlns:a16="http://schemas.microsoft.com/office/drawing/2014/main" val="10000"/>
                  </a:ext>
                </a:extLst>
              </a:tr>
              <a:tr h="324780">
                <a:tc>
                  <a:txBody>
                    <a:bodyPr/>
                    <a:lstStyle/>
                    <a:p>
                      <a:r>
                        <a:rPr lang="en-GB" sz="1400" dirty="0">
                          <a:solidFill>
                            <a:schemeClr val="tx1"/>
                          </a:solidFill>
                        </a:rPr>
                        <a:t>%</a:t>
                      </a:r>
                      <a:r>
                        <a:rPr lang="en-GB" sz="1400" baseline="0" dirty="0">
                          <a:solidFill>
                            <a:schemeClr val="tx1"/>
                          </a:solidFill>
                        </a:rPr>
                        <a:t> of all HSCTs</a:t>
                      </a:r>
                      <a:endParaRPr lang="en-GB"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dirty="0">
                          <a:solidFill>
                            <a:schemeClr val="tx1"/>
                          </a:solidFill>
                        </a:rPr>
                        <a:t>57% </a:t>
                      </a:r>
                      <a:endParaRPr lang="en-GB" sz="1400" b="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43%</a:t>
                      </a:r>
                      <a:endParaRPr lang="en-GB" sz="14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779473">
                <a:tc>
                  <a:txBody>
                    <a:bodyPr/>
                    <a:lstStyle/>
                    <a:p>
                      <a:r>
                        <a:rPr lang="en-GB" sz="1400" dirty="0">
                          <a:solidFill>
                            <a:schemeClr val="tx1"/>
                          </a:solidFill>
                        </a:rPr>
                        <a:t>Main</a:t>
                      </a:r>
                      <a:r>
                        <a:rPr lang="en-GB" sz="1400" baseline="0" dirty="0">
                          <a:solidFill>
                            <a:schemeClr val="tx1"/>
                          </a:solidFill>
                        </a:rPr>
                        <a:t> i</a:t>
                      </a:r>
                      <a:r>
                        <a:rPr lang="en-GB" sz="1400" dirty="0">
                          <a:solidFill>
                            <a:schemeClr val="tx1"/>
                          </a:solidFill>
                        </a:rPr>
                        <a:t>ndications</a:t>
                      </a:r>
                      <a:endParaRPr lang="en-GB" sz="1400" b="1" dirty="0">
                        <a:solidFill>
                          <a:schemeClr val="tx1"/>
                        </a:solidFill>
                        <a:latin typeface="Arial" pitchFamily="34" charset="0"/>
                        <a:cs typeface="Arial" pitchFamily="34" charset="0"/>
                      </a:endParaRPr>
                    </a:p>
                  </a:txBody>
                  <a:tcPr anchor="ctr"/>
                </a:tc>
                <a:tc>
                  <a:txBody>
                    <a:bodyPr/>
                    <a:lstStyle/>
                    <a:p>
                      <a:r>
                        <a:rPr lang="en-GB" sz="1400" dirty="0">
                          <a:solidFill>
                            <a:schemeClr val="tx1"/>
                          </a:solidFill>
                        </a:rPr>
                        <a:t>L</a:t>
                      </a:r>
                      <a:r>
                        <a:rPr lang="en-GB" sz="1400" baseline="0" dirty="0">
                          <a:solidFill>
                            <a:schemeClr val="tx1"/>
                          </a:solidFill>
                        </a:rPr>
                        <a:t>ymphomas, multiple myeloma, </a:t>
                      </a:r>
                      <a:br>
                        <a:rPr lang="en-GB" sz="1400" baseline="0" dirty="0">
                          <a:solidFill>
                            <a:schemeClr val="tx1"/>
                          </a:solidFill>
                        </a:rPr>
                      </a:br>
                      <a:r>
                        <a:rPr lang="en-GB" sz="1400" baseline="0" dirty="0">
                          <a:solidFill>
                            <a:schemeClr val="tx1"/>
                          </a:solidFill>
                        </a:rPr>
                        <a:t>some solid tumours, autoimmune disorders</a:t>
                      </a:r>
                      <a:endParaRPr lang="en-GB" sz="1400" dirty="0">
                        <a:solidFill>
                          <a:schemeClr val="tx1"/>
                        </a:solidFill>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err="1">
                          <a:solidFill>
                            <a:schemeClr val="tx1"/>
                          </a:solidFill>
                        </a:rPr>
                        <a:t>Leukaemias</a:t>
                      </a:r>
                      <a:r>
                        <a:rPr lang="en-GB" sz="1400" baseline="0" dirty="0">
                          <a:solidFill>
                            <a:schemeClr val="tx1"/>
                          </a:solidFill>
                        </a:rPr>
                        <a:t>, lymphomas, non-malignant disorders </a:t>
                      </a:r>
                      <a:br>
                        <a:rPr lang="en-GB" sz="1400" baseline="0" dirty="0">
                          <a:solidFill>
                            <a:schemeClr val="tx1"/>
                          </a:solidFill>
                        </a:rPr>
                      </a:br>
                      <a:r>
                        <a:rPr lang="en-GB" sz="1400" baseline="0" dirty="0">
                          <a:solidFill>
                            <a:schemeClr val="tx1"/>
                          </a:solidFill>
                        </a:rPr>
                        <a:t>(</a:t>
                      </a:r>
                      <a:r>
                        <a:rPr lang="en-GB" sz="1400" baseline="0" dirty="0" err="1">
                          <a:solidFill>
                            <a:schemeClr val="tx1"/>
                          </a:solidFill>
                        </a:rPr>
                        <a:t>eg</a:t>
                      </a:r>
                      <a:r>
                        <a:rPr lang="en-GB" sz="1400" baseline="0" dirty="0">
                          <a:solidFill>
                            <a:schemeClr val="tx1"/>
                          </a:solidFill>
                        </a:rPr>
                        <a:t> aplastic anaemia, sickle cell disease, </a:t>
                      </a:r>
                      <a:br>
                        <a:rPr lang="en-GB" sz="1400" baseline="0" dirty="0">
                          <a:solidFill>
                            <a:schemeClr val="tx1"/>
                          </a:solidFill>
                        </a:rPr>
                      </a:br>
                      <a:r>
                        <a:rPr lang="en-GB" sz="1400" baseline="0" dirty="0">
                          <a:solidFill>
                            <a:schemeClr val="tx1"/>
                          </a:solidFill>
                        </a:rPr>
                        <a:t>autoimmune disorders)</a:t>
                      </a:r>
                      <a:endParaRPr lang="en-GB"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779473">
                <a:tc>
                  <a:txBody>
                    <a:bodyPr/>
                    <a:lstStyle/>
                    <a:p>
                      <a:r>
                        <a:rPr lang="en-GB" sz="1400" dirty="0">
                          <a:solidFill>
                            <a:schemeClr val="tx1"/>
                          </a:solidFill>
                        </a:rPr>
                        <a:t>Uses</a:t>
                      </a:r>
                      <a:endParaRPr lang="en-GB" sz="1400" b="1" dirty="0">
                        <a:solidFill>
                          <a:schemeClr val="tx1"/>
                        </a:solidFill>
                        <a:latin typeface="Arial" pitchFamily="34" charset="0"/>
                        <a:cs typeface="Arial" pitchFamily="34" charset="0"/>
                      </a:endParaRPr>
                    </a:p>
                  </a:txBody>
                  <a:tcPr anchor="ctr"/>
                </a:tc>
                <a:tc>
                  <a:txBody>
                    <a:bodyPr/>
                    <a:lstStyle/>
                    <a:p>
                      <a:r>
                        <a:rPr lang="en-GB" sz="1400" dirty="0">
                          <a:solidFill>
                            <a:schemeClr val="tx1"/>
                          </a:solidFill>
                        </a:rPr>
                        <a:t>To bridge haematopoietic failure during high-dose chemotherapy</a:t>
                      </a:r>
                      <a:r>
                        <a:rPr lang="en-GB" sz="1400" baseline="0" dirty="0">
                          <a:solidFill>
                            <a:schemeClr val="tx1"/>
                          </a:solidFill>
                        </a:rPr>
                        <a:t> for treatment of tumours of the haematopoietic system</a:t>
                      </a:r>
                      <a:endParaRPr lang="en-GB" sz="1400" dirty="0">
                        <a:solidFill>
                          <a:schemeClr val="tx1"/>
                        </a:solidFill>
                        <a:latin typeface="Arial" pitchFamily="34" charset="0"/>
                        <a:cs typeface="Arial" pitchFamily="34" charset="0"/>
                      </a:endParaRPr>
                    </a:p>
                  </a:txBody>
                  <a:tcPr anchor="ctr"/>
                </a:tc>
                <a:tc>
                  <a:txBody>
                    <a:bodyPr/>
                    <a:lstStyle/>
                    <a:p>
                      <a:r>
                        <a:rPr lang="en-GB" sz="1400" dirty="0">
                          <a:solidFill>
                            <a:schemeClr val="tx1"/>
                          </a:solidFill>
                        </a:rPr>
                        <a:t>To replace the haematopoietic and immune system in patients</a:t>
                      </a:r>
                      <a:r>
                        <a:rPr lang="en-GB" sz="1400" baseline="0" dirty="0">
                          <a:solidFill>
                            <a:schemeClr val="tx1"/>
                          </a:solidFill>
                        </a:rPr>
                        <a:t> with acquired or congenital failure and to exploit the graft-versus-cancer effect</a:t>
                      </a:r>
                      <a:endParaRPr lang="en-GB"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3"/>
                  </a:ext>
                </a:extLst>
              </a:tr>
              <a:tr h="779473">
                <a:tc>
                  <a:txBody>
                    <a:bodyPr/>
                    <a:lstStyle/>
                    <a:p>
                      <a:r>
                        <a:rPr lang="en-GB" sz="1400" dirty="0">
                          <a:solidFill>
                            <a:schemeClr val="tx1"/>
                          </a:solidFill>
                        </a:rPr>
                        <a:t>Advantages</a:t>
                      </a:r>
                      <a:endParaRPr lang="en-GB" sz="1400" b="1" dirty="0">
                        <a:solidFill>
                          <a:schemeClr val="tx1"/>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a:solidFill>
                            <a:schemeClr val="tx1"/>
                          </a:solidFill>
                        </a:rPr>
                        <a:t>No risk of graft rejection</a:t>
                      </a:r>
                      <a:endParaRPr lang="en-GB" sz="1400" dirty="0">
                        <a:solidFill>
                          <a:schemeClr val="tx1"/>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a:solidFill>
                            <a:schemeClr val="tx1"/>
                          </a:solidFill>
                        </a:rPr>
                        <a:t>No risk of cancer cell contamination</a:t>
                      </a:r>
                    </a:p>
                    <a:p>
                      <a:pPr marL="285750" indent="-285750">
                        <a:buFont typeface="Arial" panose="020B0604020202020204" pitchFamily="34" charset="0"/>
                        <a:buChar char="•"/>
                      </a:pPr>
                      <a:r>
                        <a:rPr lang="en-GB" sz="1400" dirty="0">
                          <a:solidFill>
                            <a:schemeClr val="tx1"/>
                          </a:solidFill>
                        </a:rPr>
                        <a:t>Donor</a:t>
                      </a:r>
                      <a:r>
                        <a:rPr lang="en-GB" sz="1400" baseline="0" dirty="0">
                          <a:solidFill>
                            <a:schemeClr val="tx1"/>
                          </a:solidFill>
                        </a:rPr>
                        <a:t> cells may attack remaining cancer cells </a:t>
                      </a:r>
                      <a:br>
                        <a:rPr lang="en-GB" sz="1400" baseline="0" dirty="0">
                          <a:solidFill>
                            <a:schemeClr val="tx1"/>
                          </a:solidFill>
                        </a:rPr>
                      </a:br>
                      <a:r>
                        <a:rPr lang="en-GB" sz="1400" baseline="0" dirty="0">
                          <a:solidFill>
                            <a:schemeClr val="tx1"/>
                          </a:solidFill>
                        </a:rPr>
                        <a:t>(graft-versus-cancer effect)</a:t>
                      </a:r>
                      <a:endParaRPr lang="en-GB"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4"/>
                  </a:ext>
                </a:extLst>
              </a:tr>
              <a:tr h="1008000">
                <a:tc>
                  <a:txBody>
                    <a:bodyPr/>
                    <a:lstStyle/>
                    <a:p>
                      <a:r>
                        <a:rPr lang="en-GB" sz="1400" dirty="0">
                          <a:solidFill>
                            <a:schemeClr val="tx1"/>
                          </a:solidFill>
                        </a:rPr>
                        <a:t>Disadvantages</a:t>
                      </a:r>
                      <a:endParaRPr lang="en-GB" sz="1400" b="1" dirty="0">
                        <a:solidFill>
                          <a:schemeClr val="tx1"/>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a:solidFill>
                            <a:schemeClr val="tx1"/>
                          </a:solidFill>
                        </a:rPr>
                        <a:t>Cancer cells may be harvested</a:t>
                      </a:r>
                      <a:r>
                        <a:rPr lang="en-GB" sz="1400" baseline="0" dirty="0">
                          <a:solidFill>
                            <a:schemeClr val="tx1"/>
                          </a:solidFill>
                        </a:rPr>
                        <a:t> along with </a:t>
                      </a:r>
                      <a:br>
                        <a:rPr lang="en-GB" sz="1400" baseline="0" dirty="0">
                          <a:solidFill>
                            <a:schemeClr val="tx1"/>
                          </a:solidFill>
                        </a:rPr>
                      </a:br>
                      <a:r>
                        <a:rPr lang="en-GB" sz="1400" baseline="0" dirty="0">
                          <a:solidFill>
                            <a:schemeClr val="tx1"/>
                          </a:solidFill>
                        </a:rPr>
                        <a:t>stem cells, leading to relapse</a:t>
                      </a:r>
                    </a:p>
                    <a:p>
                      <a:pPr marL="285750" indent="-285750">
                        <a:buFont typeface="Arial" panose="020B0604020202020204" pitchFamily="34" charset="0"/>
                        <a:buChar char="•"/>
                      </a:pPr>
                      <a:r>
                        <a:rPr lang="en-GB" sz="1400" baseline="0" dirty="0">
                          <a:solidFill>
                            <a:schemeClr val="tx1"/>
                          </a:solidFill>
                        </a:rPr>
                        <a:t>Cancer cells may be able to evade immune system </a:t>
                      </a:r>
                    </a:p>
                    <a:p>
                      <a:pPr marL="285750" indent="-285750">
                        <a:buFont typeface="Arial" panose="020B0604020202020204" pitchFamily="34" charset="0"/>
                        <a:buChar char="•"/>
                      </a:pPr>
                      <a:r>
                        <a:rPr lang="en-GB" sz="1400" baseline="0" dirty="0">
                          <a:solidFill>
                            <a:schemeClr val="tx1"/>
                          </a:solidFill>
                        </a:rPr>
                        <a:t>No graft-versus-cancer effect</a:t>
                      </a:r>
                      <a:endParaRPr lang="en-GB" sz="1400" dirty="0">
                        <a:solidFill>
                          <a:schemeClr val="tx1"/>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a:solidFill>
                            <a:schemeClr val="tx1"/>
                          </a:solidFill>
                        </a:rPr>
                        <a:t>Difficulty finding suitable donors</a:t>
                      </a:r>
                    </a:p>
                    <a:p>
                      <a:pPr marL="285750" indent="-285750">
                        <a:buFont typeface="Arial" panose="020B0604020202020204" pitchFamily="34" charset="0"/>
                        <a:buChar char="•"/>
                      </a:pPr>
                      <a:r>
                        <a:rPr lang="en-GB" sz="1400" dirty="0">
                          <a:solidFill>
                            <a:schemeClr val="tx1"/>
                          </a:solidFill>
                        </a:rPr>
                        <a:t>Risk of graft rejection</a:t>
                      </a:r>
                    </a:p>
                    <a:p>
                      <a:pPr marL="285750" indent="-285750">
                        <a:buFont typeface="Arial" panose="020B0604020202020204" pitchFamily="34" charset="0"/>
                        <a:buChar char="•"/>
                      </a:pPr>
                      <a:r>
                        <a:rPr lang="en-GB" sz="1400" dirty="0">
                          <a:solidFill>
                            <a:schemeClr val="tx1"/>
                          </a:solidFill>
                        </a:rPr>
                        <a:t>Donor</a:t>
                      </a:r>
                      <a:r>
                        <a:rPr lang="en-GB" sz="1400" baseline="0" dirty="0">
                          <a:solidFill>
                            <a:schemeClr val="tx1"/>
                          </a:solidFill>
                        </a:rPr>
                        <a:t> cells may attack the patient’s body (</a:t>
                      </a:r>
                      <a:r>
                        <a:rPr lang="en-GB" sz="1400" baseline="0" dirty="0" err="1">
                          <a:solidFill>
                            <a:schemeClr val="tx1"/>
                          </a:solidFill>
                        </a:rPr>
                        <a:t>GvHD</a:t>
                      </a:r>
                      <a:r>
                        <a:rPr lang="en-GB" sz="1400" baseline="0" dirty="0">
                          <a:solidFill>
                            <a:schemeClr val="tx1"/>
                          </a:solidFill>
                        </a:rPr>
                        <a:t>)</a:t>
                      </a:r>
                    </a:p>
                    <a:p>
                      <a:pPr marL="285750" indent="-285750">
                        <a:buFont typeface="Arial" panose="020B0604020202020204" pitchFamily="34" charset="0"/>
                        <a:buChar char="•"/>
                      </a:pPr>
                      <a:r>
                        <a:rPr lang="en-GB" sz="1400" baseline="0" dirty="0">
                          <a:solidFill>
                            <a:schemeClr val="tx1"/>
                          </a:solidFill>
                        </a:rPr>
                        <a:t>Increased risk of infection due to immunosuppression</a:t>
                      </a:r>
                      <a:endParaRPr lang="en-GB"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pic>
        <p:nvPicPr>
          <p:cNvPr id="6" name="Picture 5">
            <a:hlinkClick r:id="" action="ppaction://customshow?id=1&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45405" y="2457300"/>
            <a:ext cx="324000" cy="324000"/>
          </a:xfrm>
          <a:prstGeom prst="rect">
            <a:avLst/>
          </a:prstGeom>
        </p:spPr>
      </p:pic>
    </p:spTree>
    <p:extLst>
      <p:ext uri="{BB962C8B-B14F-4D97-AF65-F5344CB8AC3E}">
        <p14:creationId xmlns:p14="http://schemas.microsoft.com/office/powerpoint/2010/main" val="400318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Conditioning is required for HSCT</a:t>
            </a:r>
          </a:p>
        </p:txBody>
      </p:sp>
      <p:sp>
        <p:nvSpPr>
          <p:cNvPr id="10" name="Content Placeholder 9"/>
          <p:cNvSpPr>
            <a:spLocks noGrp="1"/>
          </p:cNvSpPr>
          <p:nvPr>
            <p:ph idx="1"/>
          </p:nvPr>
        </p:nvSpPr>
        <p:spPr>
          <a:xfrm>
            <a:off x="335360" y="1268760"/>
            <a:ext cx="7911078" cy="4857403"/>
          </a:xfrm>
        </p:spPr>
        <p:txBody>
          <a:bodyPr>
            <a:normAutofit/>
          </a:bodyPr>
          <a:lstStyle/>
          <a:p>
            <a:endParaRPr lang="en-GB" sz="2000" dirty="0"/>
          </a:p>
          <a:p>
            <a:endParaRPr lang="en-GB" sz="2000" dirty="0"/>
          </a:p>
          <a:p>
            <a:endParaRPr lang="en-GB" sz="2000" dirty="0"/>
          </a:p>
          <a:p>
            <a:pPr marL="0" indent="0">
              <a:buNone/>
            </a:pPr>
            <a:r>
              <a:rPr lang="en-GB" sz="2000" dirty="0"/>
              <a:t>Objectives of conditioning:</a:t>
            </a:r>
          </a:p>
          <a:p>
            <a:pPr marL="400050"/>
            <a:r>
              <a:rPr lang="en-GB" sz="2200" dirty="0"/>
              <a:t>Autologous HSCT</a:t>
            </a:r>
          </a:p>
          <a:p>
            <a:pPr lvl="1"/>
            <a:r>
              <a:rPr lang="en-GB" dirty="0"/>
              <a:t>Chemotherapy is administered at an effective dose to treat cancer, with the side effect of bone marrow toxicity, but preserving </a:t>
            </a:r>
            <a:br>
              <a:rPr lang="en-GB" dirty="0"/>
            </a:br>
            <a:r>
              <a:rPr lang="en-GB" dirty="0"/>
              <a:t>non-haematopoietic organ function</a:t>
            </a:r>
          </a:p>
          <a:p>
            <a:r>
              <a:rPr lang="en-GB" dirty="0"/>
              <a:t>Allogeneic HSCT</a:t>
            </a:r>
            <a:endParaRPr lang="en-GB" sz="2000" dirty="0"/>
          </a:p>
          <a:p>
            <a:pPr marL="800100" lvl="1" indent="-342900">
              <a:buFont typeface="+mj-lt"/>
              <a:buAutoNum type="arabicPeriod"/>
            </a:pPr>
            <a:r>
              <a:rPr lang="en-GB" sz="1800" dirty="0"/>
              <a:t>Disease eradication</a:t>
            </a:r>
          </a:p>
          <a:p>
            <a:pPr marL="800100" lvl="1" indent="-342900">
              <a:buFont typeface="+mj-lt"/>
              <a:buAutoNum type="arabicPeriod"/>
            </a:pPr>
            <a:r>
              <a:rPr lang="en-GB" sz="1800" dirty="0"/>
              <a:t>Immunosuppression to prevent </a:t>
            </a:r>
            <a:r>
              <a:rPr lang="en-GB" sz="1800" dirty="0" err="1"/>
              <a:t>GvHD</a:t>
            </a:r>
            <a:r>
              <a:rPr lang="en-GB" sz="1800" dirty="0"/>
              <a:t> (allogeneic HSCT)</a:t>
            </a:r>
          </a:p>
          <a:p>
            <a:pPr marL="800100" lvl="1" indent="-342900">
              <a:buFont typeface="+mj-lt"/>
              <a:buAutoNum type="arabicPeriod"/>
            </a:pPr>
            <a:r>
              <a:rPr lang="en-GB" sz="1800" dirty="0"/>
              <a:t>‘Creation of space’ in the bone marrow to allow engraftment of </a:t>
            </a:r>
            <a:br>
              <a:rPr lang="en-GB" sz="1800" dirty="0"/>
            </a:br>
            <a:r>
              <a:rPr lang="en-GB" sz="1800" dirty="0"/>
              <a:t>donor cells </a:t>
            </a:r>
          </a:p>
          <a:p>
            <a:pPr marL="0" indent="0">
              <a:buNone/>
            </a:pPr>
            <a:endParaRPr lang="en-GB" dirty="0">
              <a:solidFill>
                <a:srgbClr val="FF0000"/>
              </a:solidFill>
            </a:endParaRPr>
          </a:p>
          <a:p>
            <a:pPr lvl="1"/>
            <a:endParaRPr lang="en-GB" sz="1800" dirty="0"/>
          </a:p>
        </p:txBody>
      </p:sp>
      <p:sp>
        <p:nvSpPr>
          <p:cNvPr id="16" name="Text Placeholder 15"/>
          <p:cNvSpPr>
            <a:spLocks noGrp="1"/>
          </p:cNvSpPr>
          <p:nvPr>
            <p:ph type="body" sz="quarter" idx="10"/>
          </p:nvPr>
        </p:nvSpPr>
        <p:spPr>
          <a:xfrm>
            <a:off x="98778" y="6495526"/>
            <a:ext cx="7419622" cy="288925"/>
          </a:xfrm>
        </p:spPr>
        <p:txBody>
          <a:bodyPr/>
          <a:lstStyle/>
          <a:p>
            <a:r>
              <a:rPr lang="en-GB" dirty="0" err="1"/>
              <a:t>Saria</a:t>
            </a:r>
            <a:r>
              <a:rPr lang="en-GB" dirty="0"/>
              <a:t>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r>
              <a:rPr lang="en-GB" dirty="0" err="1"/>
              <a:t>Passweg</a:t>
            </a:r>
            <a:r>
              <a:rPr lang="en-GB" dirty="0"/>
              <a:t> JR et al. </a:t>
            </a:r>
            <a:r>
              <a:rPr lang="en-GB" i="1" dirty="0"/>
              <a:t>Swiss Med </a:t>
            </a:r>
            <a:r>
              <a:rPr lang="en-GB" i="1" dirty="0" err="1"/>
              <a:t>Wkly</a:t>
            </a:r>
            <a:r>
              <a:rPr lang="en-GB" i="1" dirty="0"/>
              <a:t> </a:t>
            </a:r>
            <a:r>
              <a:rPr lang="en-GB" dirty="0"/>
              <a:t>2012;142:13696; </a:t>
            </a:r>
            <a:r>
              <a:rPr lang="en-GB" dirty="0" err="1"/>
              <a:t>Gratwohl</a:t>
            </a:r>
            <a:r>
              <a:rPr lang="en-GB" dirty="0"/>
              <a:t> A, Carreras E. Principles of conditioning.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2012;122–37</a:t>
            </a:r>
          </a:p>
        </p:txBody>
      </p:sp>
      <p:sp>
        <p:nvSpPr>
          <p:cNvPr id="12" name="Text Placeholder 11"/>
          <p:cNvSpPr>
            <a:spLocks noGrp="1"/>
          </p:cNvSpPr>
          <p:nvPr>
            <p:ph type="body" sz="quarter" idx="11"/>
          </p:nvPr>
        </p:nvSpPr>
        <p:spPr/>
        <p:txBody>
          <a:bodyPr/>
          <a:lstStyle/>
          <a:p>
            <a:r>
              <a:rPr lang="en-GB" dirty="0"/>
              <a:t>GvHD, graft-versus-host disease; </a:t>
            </a:r>
            <a:br>
              <a:rPr lang="en-GB" dirty="0"/>
            </a:br>
            <a:r>
              <a:rPr lang="en-GB" dirty="0"/>
              <a:t>HSCT, haematopoietic stem cell transplantation</a:t>
            </a:r>
          </a:p>
        </p:txBody>
      </p:sp>
      <p:sp>
        <p:nvSpPr>
          <p:cNvPr id="5" name="TextBox 4"/>
          <p:cNvSpPr txBox="1"/>
          <p:nvPr/>
        </p:nvSpPr>
        <p:spPr>
          <a:xfrm>
            <a:off x="8441488" y="5353422"/>
            <a:ext cx="2916324" cy="276999"/>
          </a:xfrm>
          <a:prstGeom prst="rect">
            <a:avLst/>
          </a:prstGeom>
          <a:noFill/>
        </p:spPr>
        <p:txBody>
          <a:bodyPr wrap="square" rtlCol="0">
            <a:spAutoFit/>
          </a:bodyPr>
          <a:lstStyle/>
          <a:p>
            <a:pPr algn="ctr"/>
            <a:r>
              <a:rPr lang="en-GB" sz="1200" dirty="0">
                <a:latin typeface="Arial" pitchFamily="34" charset="0"/>
                <a:cs typeface="Arial" pitchFamily="34" charset="0"/>
              </a:rPr>
              <a:t>Histological section of the bone marrow</a:t>
            </a:r>
          </a:p>
        </p:txBody>
      </p:sp>
      <p:sp>
        <p:nvSpPr>
          <p:cNvPr id="11" name="Content Placeholder 2"/>
          <p:cNvSpPr txBox="1">
            <a:spLocks/>
          </p:cNvSpPr>
          <p:nvPr/>
        </p:nvSpPr>
        <p:spPr>
          <a:xfrm>
            <a:off x="622299" y="1365599"/>
            <a:ext cx="10972801" cy="856692"/>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GB" sz="2400" dirty="0">
                <a:solidFill>
                  <a:schemeClr val="tx1"/>
                </a:solidFill>
              </a:rPr>
              <a:t>Prior to HSCT, patients receive conditioning regimens in the form of chemotherapy with or without radiotherapy</a:t>
            </a:r>
          </a:p>
        </p:txBody>
      </p:sp>
      <p:pic>
        <p:nvPicPr>
          <p:cNvPr id="9" name="Picture 8">
            <a:extLst>
              <a:ext uri="{FF2B5EF4-FFF2-40B4-BE49-F238E27FC236}">
                <a16:creationId xmlns:a16="http://schemas.microsoft.com/office/drawing/2014/main" id="{AA950BA0-20C4-4852-958E-43AC4E8ABBAE}"/>
              </a:ext>
            </a:extLst>
          </p:cNvPr>
          <p:cNvPicPr>
            <a:picLocks noChangeAspect="1"/>
          </p:cNvPicPr>
          <p:nvPr/>
        </p:nvPicPr>
        <p:blipFill>
          <a:blip r:embed="rId4"/>
          <a:stretch>
            <a:fillRect/>
          </a:stretch>
        </p:blipFill>
        <p:spPr>
          <a:xfrm>
            <a:off x="8251490" y="2794526"/>
            <a:ext cx="3343610" cy="2509460"/>
          </a:xfrm>
          <a:prstGeom prst="rect">
            <a:avLst/>
          </a:prstGeom>
        </p:spPr>
      </p:pic>
    </p:spTree>
    <p:custDataLst>
      <p:tags r:id="rId1"/>
    </p:custDataLst>
    <p:extLst>
      <p:ext uri="{BB962C8B-B14F-4D97-AF65-F5344CB8AC3E}">
        <p14:creationId xmlns:p14="http://schemas.microsoft.com/office/powerpoint/2010/main" val="3188761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 name="PRESGUID" val="90cd485a-eb29-472d-ad26-038efe25e8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713EE12-3268-4EAC-BB74-04E07B94AD35}"/>
</file>

<file path=customXml/itemProps2.xml><?xml version="1.0" encoding="utf-8"?>
<ds:datastoreItem xmlns:ds="http://schemas.openxmlformats.org/officeDocument/2006/customXml" ds:itemID="{DF559A13-8B61-44A5-A9ED-8C76A67619E2}"/>
</file>

<file path=customXml/itemProps3.xml><?xml version="1.0" encoding="utf-8"?>
<ds:datastoreItem xmlns:ds="http://schemas.openxmlformats.org/officeDocument/2006/customXml" ds:itemID="{E099B8A3-7DC1-4733-9E53-7B04D449F6E8}"/>
</file>

<file path=docProps/app.xml><?xml version="1.0" encoding="utf-8"?>
<Properties xmlns="http://schemas.openxmlformats.org/officeDocument/2006/extended-properties" xmlns:vt="http://schemas.openxmlformats.org/officeDocument/2006/docPropsVTypes">
  <TotalTime>0</TotalTime>
  <Words>3008</Words>
  <Application>Microsoft Office PowerPoint</Application>
  <PresentationFormat>Widescreen</PresentationFormat>
  <Paragraphs>446</Paragraphs>
  <Slides>36</Slides>
  <Notes>22</Notes>
  <HiddenSlides>14</HiddenSlides>
  <MMClips>0</MMClips>
  <ScaleCrop>false</ScaleCrop>
  <HeadingPairs>
    <vt:vector size="8" baseType="variant">
      <vt:variant>
        <vt:lpstr>Fonts Used</vt:lpstr>
      </vt:variant>
      <vt:variant>
        <vt:i4>2</vt:i4>
      </vt:variant>
      <vt:variant>
        <vt:lpstr>Theme</vt:lpstr>
      </vt:variant>
      <vt:variant>
        <vt:i4>2</vt:i4>
      </vt:variant>
      <vt:variant>
        <vt:lpstr>Slide Titles</vt:lpstr>
      </vt:variant>
      <vt:variant>
        <vt:i4>36</vt:i4>
      </vt:variant>
      <vt:variant>
        <vt:lpstr>Custom Shows</vt:lpstr>
      </vt:variant>
      <vt:variant>
        <vt:i4>14</vt:i4>
      </vt:variant>
    </vt:vector>
  </HeadingPairs>
  <TitlesOfParts>
    <vt:vector size="54" baseType="lpstr">
      <vt:lpstr>Arial</vt:lpstr>
      <vt:lpstr>Calibri</vt:lpstr>
      <vt:lpstr>blank</vt:lpstr>
      <vt:lpstr>1_blank</vt:lpstr>
      <vt:lpstr>Active management of veno-occlusive disease (VOD) </vt:lpstr>
      <vt:lpstr>Contents</vt:lpstr>
      <vt:lpstr>How to use the veno-occlusive disease (VOD) learning programme modules</vt:lpstr>
      <vt:lpstr>Module 1: Haematopoietic stem cell transplantation</vt:lpstr>
      <vt:lpstr>Learning objectives</vt:lpstr>
      <vt:lpstr>What is haematopoietic stem cell transplantation (HSCT)?</vt:lpstr>
      <vt:lpstr>HSCT is categorised by the donor source</vt:lpstr>
      <vt:lpstr>Autologous versus allogeneic HSCT</vt:lpstr>
      <vt:lpstr>Conditioning is required for HSCT</vt:lpstr>
      <vt:lpstr>Types of conditioning regimens: myeloablative conditioning</vt:lpstr>
      <vt:lpstr>Types of conditioning regimens: reduced intensity conditioning (RIC) and non-myeloablative (NMA) regimens</vt:lpstr>
      <vt:lpstr>HSCT is now available to higher risk patients</vt:lpstr>
      <vt:lpstr>HSCT is associated with multiple complications, mainly related to conditioning and immunosuppression</vt:lpstr>
      <vt:lpstr>Neutropenia, GvHD, infection and VOD are important complications requiring intervention</vt:lpstr>
      <vt:lpstr>Immediate post-HSCT period requires supportive care</vt:lpstr>
      <vt:lpstr>Summary of HSCT</vt:lpstr>
      <vt:lpstr>Self-assessment questions</vt:lpstr>
      <vt:lpstr>Self-assessment questions</vt:lpstr>
      <vt:lpstr>Self-assessment questions</vt:lpstr>
      <vt:lpstr>Self-assessment questions</vt:lpstr>
      <vt:lpstr>Self-assessment questions</vt:lpstr>
      <vt:lpstr>Self-assessment questions</vt:lpstr>
      <vt:lpstr>HLA compatibility in allogeneic HSCT</vt:lpstr>
      <vt:lpstr>Indications for HSCT</vt:lpstr>
      <vt:lpstr>HSCT is associated with multiple complications</vt:lpstr>
      <vt:lpstr>Neutropenia is an important complication  requiring intervention</vt:lpstr>
      <vt:lpstr>GvHD is an important complication requiring intervention</vt:lpstr>
      <vt:lpstr>Infection is an important complication  requiring intervention</vt:lpstr>
      <vt:lpstr>VOD is an important complication  requiring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HLA compatability</vt:lpstr>
      <vt:lpstr>Indications for HSCT</vt:lpstr>
      <vt:lpstr>Multiple complications</vt:lpstr>
      <vt:lpstr>Correct Q1</vt:lpstr>
      <vt:lpstr>Incorrect</vt:lpstr>
      <vt:lpstr>Neutropenia</vt:lpstr>
      <vt:lpstr>GvHD</vt:lpstr>
      <vt:lpstr>Infection</vt:lpstr>
      <vt:lpstr>VOD</vt:lpstr>
      <vt:lpstr>Correct Q2</vt:lpstr>
      <vt:lpstr>Correct Q3</vt:lpstr>
      <vt:lpstr>Correct Q4</vt:lpstr>
      <vt:lpstr>Correct Q5</vt:lpstr>
      <vt:lpstr>Correct Q6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2017-02-17T14:21:20Z</dcterms:created>
  <dcterms:modified xsi:type="dcterms:W3CDTF">2018-01-23T09:06:09Z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