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 id="2147483663" r:id="rId3"/>
  </p:sldMasterIdLst>
  <p:notesMasterIdLst>
    <p:notesMasterId r:id="rId40"/>
  </p:notesMasterIdLst>
  <p:sldIdLst>
    <p:sldId id="297" r:id="rId4"/>
    <p:sldId id="298" r:id="rId5"/>
    <p:sldId id="299" r:id="rId6"/>
    <p:sldId id="256" r:id="rId7"/>
    <p:sldId id="259" r:id="rId8"/>
    <p:sldId id="261" r:id="rId9"/>
    <p:sldId id="275" r:id="rId10"/>
    <p:sldId id="262" r:id="rId11"/>
    <p:sldId id="263" r:id="rId12"/>
    <p:sldId id="264" r:id="rId13"/>
    <p:sldId id="276" r:id="rId14"/>
    <p:sldId id="277" r:id="rId15"/>
    <p:sldId id="266" r:id="rId16"/>
    <p:sldId id="278" r:id="rId17"/>
    <p:sldId id="279" r:id="rId18"/>
    <p:sldId id="269" r:id="rId19"/>
    <p:sldId id="270" r:id="rId20"/>
    <p:sldId id="280" r:id="rId21"/>
    <p:sldId id="281" r:id="rId22"/>
    <p:sldId id="282" r:id="rId23"/>
    <p:sldId id="273" r:id="rId24"/>
    <p:sldId id="274"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12192000" cy="6858000"/>
  <p:notesSz cx="6858000" cy="9144000"/>
  <p:custShowLst>
    <p:custShow name="Pop-up slide 4" id="0">
      <p:sldLst>
        <p:sld r:id="rId26"/>
      </p:sldLst>
    </p:custShow>
    <p:custShow name="Pop-up slide 5" id="1">
      <p:sldLst>
        <p:sld r:id="rId27"/>
      </p:sldLst>
    </p:custShow>
    <p:custShow name="Pop-up slide 10" id="2">
      <p:sldLst>
        <p:sld r:id="rId28"/>
      </p:sldLst>
    </p:custShow>
    <p:custShow name="Pop-up 1 slide 11" id="3">
      <p:sldLst>
        <p:sld r:id="rId29"/>
      </p:sldLst>
    </p:custShow>
    <p:custShow name="Pop-up 2 slide 11" id="4">
      <p:sldLst>
        <p:sld r:id="rId30"/>
      </p:sldLst>
    </p:custShow>
    <p:custShow name="Pop-up 3 slide 11" id="5">
      <p:sldLst>
        <p:sld r:id="rId31"/>
      </p:sldLst>
    </p:custShow>
    <p:custShow name="Pop-up 4 slide 11" id="6">
      <p:sldLst>
        <p:sld r:id="rId32"/>
      </p:sldLst>
    </p:custShow>
    <p:custShow name="Correct 1" id="7">
      <p:sldLst>
        <p:sld r:id="rId33"/>
      </p:sldLst>
    </p:custShow>
    <p:custShow name="Correct 2" id="8">
      <p:sldLst>
        <p:sld r:id="rId34"/>
      </p:sldLst>
    </p:custShow>
    <p:custShow name="Correct 3" id="9">
      <p:sldLst>
        <p:sld r:id="rId35"/>
      </p:sldLst>
    </p:custShow>
    <p:custShow name="Correct 4" id="10">
      <p:sldLst>
        <p:sld r:id="rId36"/>
      </p:sldLst>
    </p:custShow>
    <p:custShow name="Correct 5" id="11">
      <p:sldLst>
        <p:sld r:id="rId37"/>
      </p:sldLst>
    </p:custShow>
    <p:custShow name="Correct 6" id="12">
      <p:sldLst>
        <p:sld r:id="rId38"/>
      </p:sldLst>
    </p:custShow>
    <p:custShow name="Incorrect" id="13">
      <p:sldLst>
        <p:sld r:id="rId3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AF4"/>
    <a:srgbClr val="FEF9F0"/>
    <a:srgbClr val="FAF7FB"/>
    <a:srgbClr val="5F5F5F"/>
    <a:srgbClr val="F8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3" autoAdjust="0"/>
    <p:restoredTop sz="72418" autoAdjust="0"/>
  </p:normalViewPr>
  <p:slideViewPr>
    <p:cSldViewPr>
      <p:cViewPr varScale="1">
        <p:scale>
          <a:sx n="41" d="100"/>
          <a:sy n="41" d="100"/>
        </p:scale>
        <p:origin x="34" y="322"/>
      </p:cViewPr>
      <p:guideLst>
        <p:guide orient="horz" pos="2160"/>
        <p:guide pos="3840"/>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D821E-39F7-4A96-8A39-BE3A01047DBA}" type="datetimeFigureOut">
              <a:rPr lang="en-GB" smtClean="0"/>
              <a:t>18/09/2017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A12ED-ABE1-433D-A64F-81E1DE35FF43}" type="slidenum">
              <a:rPr lang="en-GB" smtClean="0"/>
              <a:t>‹#›</a:t>
            </a:fld>
            <a:endParaRPr lang="en-GB"/>
          </a:p>
        </p:txBody>
      </p:sp>
    </p:spTree>
    <p:extLst>
      <p:ext uri="{BB962C8B-B14F-4D97-AF65-F5344CB8AC3E}">
        <p14:creationId xmlns:p14="http://schemas.microsoft.com/office/powerpoint/2010/main" val="194452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a:t>
            </a:fld>
            <a:endParaRPr lang="en-GB"/>
          </a:p>
        </p:txBody>
      </p:sp>
    </p:spTree>
    <p:extLst>
      <p:ext uri="{BB962C8B-B14F-4D97-AF65-F5344CB8AC3E}">
        <p14:creationId xmlns:p14="http://schemas.microsoft.com/office/powerpoint/2010/main" val="201986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02608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17</a:t>
            </a:fld>
            <a:endParaRPr lang="en-GB"/>
          </a:p>
        </p:txBody>
      </p:sp>
    </p:spTree>
    <p:extLst>
      <p:ext uri="{BB962C8B-B14F-4D97-AF65-F5344CB8AC3E}">
        <p14:creationId xmlns:p14="http://schemas.microsoft.com/office/powerpoint/2010/main" val="52677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sz="18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1355096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b="0"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355124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sz="1200" dirty="0">
              <a:solidFill>
                <a:srgbClr val="000000"/>
              </a:solidFill>
            </a:endParaRPr>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119136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21</a:t>
            </a:fld>
            <a:endParaRPr lang="en-GB"/>
          </a:p>
        </p:txBody>
      </p:sp>
    </p:spTree>
    <p:extLst>
      <p:ext uri="{BB962C8B-B14F-4D97-AF65-F5344CB8AC3E}">
        <p14:creationId xmlns:p14="http://schemas.microsoft.com/office/powerpoint/2010/main" val="83406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22</a:t>
            </a:fld>
            <a:endParaRPr lang="en-GB"/>
          </a:p>
        </p:txBody>
      </p:sp>
    </p:spTree>
    <p:extLst>
      <p:ext uri="{BB962C8B-B14F-4D97-AF65-F5344CB8AC3E}">
        <p14:creationId xmlns:p14="http://schemas.microsoft.com/office/powerpoint/2010/main" val="278734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23</a:t>
            </a:fld>
            <a:endParaRPr lang="en-GB"/>
          </a:p>
        </p:txBody>
      </p:sp>
    </p:spTree>
    <p:extLst>
      <p:ext uri="{BB962C8B-B14F-4D97-AF65-F5344CB8AC3E}">
        <p14:creationId xmlns:p14="http://schemas.microsoft.com/office/powerpoint/2010/main" val="515552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25</a:t>
            </a:fld>
            <a:endParaRPr lang="en-GB"/>
          </a:p>
        </p:txBody>
      </p:sp>
    </p:spTree>
    <p:extLst>
      <p:ext uri="{BB962C8B-B14F-4D97-AF65-F5344CB8AC3E}">
        <p14:creationId xmlns:p14="http://schemas.microsoft.com/office/powerpoint/2010/main" val="327326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26</a:t>
            </a:fld>
            <a:endParaRPr lang="en-GB"/>
          </a:p>
        </p:txBody>
      </p:sp>
    </p:spTree>
    <p:extLst>
      <p:ext uri="{BB962C8B-B14F-4D97-AF65-F5344CB8AC3E}">
        <p14:creationId xmlns:p14="http://schemas.microsoft.com/office/powerpoint/2010/main" val="336405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6</a:t>
            </a:fld>
            <a:endParaRPr lang="en-GB"/>
          </a:p>
        </p:txBody>
      </p:sp>
    </p:spTree>
    <p:extLst>
      <p:ext uri="{BB962C8B-B14F-4D97-AF65-F5344CB8AC3E}">
        <p14:creationId xmlns:p14="http://schemas.microsoft.com/office/powerpoint/2010/main" val="1219298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27</a:t>
            </a:fld>
            <a:endParaRPr lang="en-GB"/>
          </a:p>
        </p:txBody>
      </p:sp>
    </p:spTree>
    <p:extLst>
      <p:ext uri="{BB962C8B-B14F-4D97-AF65-F5344CB8AC3E}">
        <p14:creationId xmlns:p14="http://schemas.microsoft.com/office/powerpoint/2010/main" val="56355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kern="1200" baseline="300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CA12ED-ABE1-433D-A64F-81E1DE35FF43}" type="slidenum">
              <a:rPr lang="en-GB" smtClean="0"/>
              <a:t>28</a:t>
            </a:fld>
            <a:endParaRPr lang="en-GB"/>
          </a:p>
        </p:txBody>
      </p:sp>
    </p:spTree>
    <p:extLst>
      <p:ext uri="{BB962C8B-B14F-4D97-AF65-F5344CB8AC3E}">
        <p14:creationId xmlns:p14="http://schemas.microsoft.com/office/powerpoint/2010/main" val="3702901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1143343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148608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3041449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76937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itchFamily="34" charset="0"/>
                  <a:buNone/>
                </a:pPr>
                <a:endParaRPr lang="en-GB" b="0" i="0" baseline="0" dirty="0"/>
              </a:p>
            </p:txBody>
          </p:sp>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HSCT is</a:t>
                </a:r>
                <a:r>
                  <a:rPr lang="en-GB" baseline="0" dirty="0" smtClean="0"/>
                  <a:t> the infusion of stem cells derived from bone marrow, which aims to re-establish haematopoietic function of patients with a damaged or defective immune system</a:t>
                </a:r>
                <a:endParaRPr lang="en-GB" dirty="0" smtClean="0"/>
              </a:p>
              <a:p>
                <a:pPr marL="171450" indent="-171450">
                  <a:buFont typeface="Arial" pitchFamily="34" charset="0"/>
                  <a:buChar char="•"/>
                </a:pPr>
                <a:r>
                  <a:rPr lang="en-GB" dirty="0" smtClean="0"/>
                  <a:t>The goal of HSCT for patients with malignancy is to rescue their marrow from the toxic effects of chemotherapy, with or without total body irradiation (TBI), permitting the administration of higher and potentially more curative doses of chemotherapy</a:t>
                </a:r>
              </a:p>
              <a:p>
                <a:pPr marL="171450" indent="-171450">
                  <a:buFont typeface="Arial" pitchFamily="34" charset="0"/>
                  <a:buChar char="•"/>
                </a:pPr>
                <a:r>
                  <a:rPr lang="en-GB" dirty="0" smtClean="0"/>
                  <a:t>In contrast, the goal of HSCT in patients with </a:t>
                </a:r>
                <a:r>
                  <a:rPr lang="en-GB" dirty="0" err="1" smtClean="0"/>
                  <a:t>nonmalignant</a:t>
                </a:r>
                <a:r>
                  <a:rPr lang="en-GB" dirty="0" smtClean="0"/>
                  <a:t> diseases is to replace </a:t>
                </a:r>
                <a:r>
                  <a:rPr lang="en-GB" dirty="0" err="1" smtClean="0"/>
                  <a:t>nonfunctional</a:t>
                </a:r>
                <a:r>
                  <a:rPr lang="en-GB" dirty="0" smtClean="0"/>
                  <a:t> or failed marrow</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r>
                  <a:rPr lang="en-GB" dirty="0" smtClean="0"/>
                  <a:t>Autologous</a:t>
                </a:r>
                <a:r>
                  <a:rPr lang="en-GB" baseline="0" dirty="0" smtClean="0"/>
                  <a:t> HSCT is indicated for malignant diseases such as:</a:t>
                </a:r>
              </a:p>
              <a:p>
                <a:pPr marL="171450" indent="-171450">
                  <a:buFont typeface="Arial" pitchFamily="34" charset="0"/>
                  <a:buChar char="•"/>
                </a:pPr>
                <a:r>
                  <a:rPr lang="en-GB" baseline="0" dirty="0" smtClean="0"/>
                  <a:t>Hodgkin’s </a:t>
                </a:r>
                <a:r>
                  <a:rPr lang="en-GB" baseline="0" dirty="0" smtClean="0"/>
                  <a:t>disease</a:t>
                </a:r>
              </a:p>
              <a:p>
                <a:pPr marL="171450" indent="-171450">
                  <a:buFont typeface="Arial" pitchFamily="34" charset="0"/>
                  <a:buChar char="•"/>
                </a:pPr>
                <a:r>
                  <a:rPr lang="en-GB" baseline="0" dirty="0" smtClean="0"/>
                  <a:t>Non-Hodgkin’s </a:t>
                </a:r>
                <a:r>
                  <a:rPr lang="en-GB" baseline="0" dirty="0" smtClean="0"/>
                  <a:t>lymphoma</a:t>
                </a:r>
              </a:p>
              <a:p>
                <a:pPr marL="171450" indent="-171450">
                  <a:buFont typeface="Arial" pitchFamily="34" charset="0"/>
                  <a:buChar char="•"/>
                </a:pPr>
                <a:r>
                  <a:rPr lang="en-GB" baseline="0" dirty="0" smtClean="0"/>
                  <a:t>Multiple myeloma</a:t>
                </a:r>
              </a:p>
              <a:p>
                <a:pPr marL="171450" indent="-171450">
                  <a:buFont typeface="Arial" pitchFamily="34" charset="0"/>
                  <a:buChar char="•"/>
                </a:pPr>
                <a:r>
                  <a:rPr lang="en-GB" baseline="0" dirty="0" err="1" smtClean="0"/>
                  <a:t>Neuroblastoma</a:t>
                </a:r>
                <a:endParaRPr lang="en-GB" baseline="0" dirty="0" smtClean="0"/>
              </a:p>
              <a:p>
                <a:pPr marL="171450" indent="-171450">
                  <a:buFont typeface="Arial" pitchFamily="34" charset="0"/>
                  <a:buChar char="•"/>
                </a:pPr>
                <a:r>
                  <a:rPr lang="en-GB" baseline="0" dirty="0" smtClean="0"/>
                  <a:t>Sarcoma</a:t>
                </a:r>
              </a:p>
              <a:p>
                <a:pPr marL="171450" indent="-171450">
                  <a:buFont typeface="Arial" pitchFamily="34" charset="0"/>
                  <a:buChar char="•"/>
                </a:pPr>
                <a:r>
                  <a:rPr lang="en-GB" baseline="0" dirty="0" smtClean="0"/>
                  <a:t>Germ cell tumour</a:t>
                </a:r>
              </a:p>
              <a:p>
                <a:pPr marL="0" indent="0">
                  <a:buFont typeface="Arial" pitchFamily="34" charset="0"/>
                  <a:buNone/>
                </a:pPr>
                <a:endParaRPr lang="en-GB" baseline="0" dirty="0" smtClean="0"/>
              </a:p>
              <a:p>
                <a:pPr marL="0" indent="0">
                  <a:buFont typeface="Arial" pitchFamily="34" charset="0"/>
                  <a:buNone/>
                </a:pPr>
                <a:r>
                  <a:rPr lang="en-GB" baseline="0" dirty="0" smtClean="0"/>
                  <a:t>Allogeneic HSCT is indicated for malignant diseases such as:</a:t>
                </a:r>
              </a:p>
              <a:p>
                <a:pPr marL="171450" indent="-171450">
                  <a:buFont typeface="Arial" pitchFamily="34" charset="0"/>
                  <a:buChar char="•"/>
                </a:pPr>
                <a:r>
                  <a:rPr lang="en-GB" baseline="0" dirty="0" smtClean="0"/>
                  <a:t>Acute lymphocytic leukaemia</a:t>
                </a:r>
              </a:p>
              <a:p>
                <a:pPr marL="171450" indent="-171450">
                  <a:buFont typeface="Arial" pitchFamily="34" charset="0"/>
                  <a:buChar char="•"/>
                </a:pPr>
                <a:r>
                  <a:rPr lang="en-GB" baseline="0" dirty="0" smtClean="0"/>
                  <a:t>Acute and chronic </a:t>
                </a:r>
                <a:r>
                  <a:rPr lang="en-GB" baseline="0" dirty="0" err="1" smtClean="0"/>
                  <a:t>myelogenous</a:t>
                </a:r>
                <a:r>
                  <a:rPr lang="en-GB" baseline="0" dirty="0" smtClean="0"/>
                  <a:t> leukaemia</a:t>
                </a:r>
              </a:p>
              <a:p>
                <a:pPr marL="171450" indent="-171450">
                  <a:buFont typeface="Arial" pitchFamily="34" charset="0"/>
                  <a:buChar char="•"/>
                </a:pPr>
                <a:r>
                  <a:rPr lang="en-GB" baseline="0" dirty="0" err="1" smtClean="0"/>
                  <a:t>Myelodysplastic</a:t>
                </a:r>
                <a:r>
                  <a:rPr lang="en-GB" baseline="0" dirty="0" smtClean="0"/>
                  <a:t> syndrome</a:t>
                </a:r>
              </a:p>
              <a:p>
                <a:pPr marL="171450" indent="-171450">
                  <a:buFont typeface="Arial" pitchFamily="34" charset="0"/>
                  <a:buChar char="•"/>
                </a:pPr>
                <a:r>
                  <a:rPr lang="en-GB" baseline="0" dirty="0" smtClean="0"/>
                  <a:t>Non-Hodgkin’s </a:t>
                </a:r>
                <a:r>
                  <a:rPr lang="en-GB" baseline="0" dirty="0" smtClean="0"/>
                  <a:t>lymphoma</a:t>
                </a:r>
              </a:p>
              <a:p>
                <a:pPr marL="0" indent="0">
                  <a:buFont typeface="Arial" pitchFamily="34" charset="0"/>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Allogeneic HSCT is also indicated for non-malignant </a:t>
                </a:r>
                <a:r>
                  <a:rPr lang="en-GB" baseline="0" dirty="0" smtClean="0"/>
                  <a:t>haematological, </a:t>
                </a:r>
                <a:r>
                  <a:rPr lang="en-GB" baseline="0" dirty="0" err="1" smtClean="0"/>
                  <a:t>immunodeficient</a:t>
                </a:r>
                <a:r>
                  <a:rPr lang="en-GB" baseline="0" dirty="0" smtClean="0"/>
                  <a:t> and genetic diseases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aplastic anaemia, </a:t>
                </a:r>
                <a:r>
                  <a:rPr lang="en-GB" baseline="0" dirty="0" err="1" smtClean="0"/>
                  <a:t>Fanconi</a:t>
                </a:r>
                <a:r>
                  <a:rPr lang="en-GB" baseline="0" dirty="0" smtClean="0"/>
                  <a:t> anaemia, </a:t>
                </a:r>
                <a:r>
                  <a:rPr lang="en-GB" baseline="0" dirty="0" err="1" smtClean="0"/>
                  <a:t>thalassaemia</a:t>
                </a:r>
                <a:r>
                  <a:rPr lang="en-GB" baseline="0" dirty="0" smtClean="0"/>
                  <a:t>, sickle cell disease, Diamond </a:t>
                </a:r>
                <a:r>
                  <a:rPr lang="en-GB" baseline="0" dirty="0" err="1" smtClean="0"/>
                  <a:t>Blackfan</a:t>
                </a:r>
                <a:r>
                  <a:rPr lang="en-GB" baseline="0" dirty="0" smtClean="0"/>
                  <a:t> anaemia, </a:t>
                </a:r>
                <a:r>
                  <a:rPr lang="en-GB" baseline="0" dirty="0" err="1" smtClean="0"/>
                  <a:t>Chediak</a:t>
                </a:r>
                <a:r>
                  <a:rPr lang="en-GB" baseline="0" dirty="0" smtClean="0"/>
                  <a:t>–Higashi </a:t>
                </a:r>
                <a:r>
                  <a:rPr lang="en-GB" baseline="0" dirty="0" smtClean="0"/>
                  <a:t>syndrome, chronic granulomatous disease, congenital neutropenia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Severe combined immunodeficiency disease, </a:t>
                </a:r>
                <a:r>
                  <a:rPr lang="en-GB" baseline="0" dirty="0" err="1" smtClean="0"/>
                  <a:t>Wiskott</a:t>
                </a:r>
                <a:r>
                  <a:rPr lang="en-GB" i="0" baseline="0" smtClean="0">
                    <a:latin typeface="Cambria Math"/>
                  </a:rPr>
                  <a:t>–</a:t>
                </a:r>
                <a:r>
                  <a:rPr lang="en-GB" baseline="0" dirty="0" smtClean="0"/>
                  <a:t>Aldrich </a:t>
                </a:r>
                <a:r>
                  <a:rPr lang="en-GB" baseline="0" dirty="0" smtClean="0"/>
                  <a:t>syndrome, functional T-cell disease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err="1" smtClean="0"/>
                  <a:t>Adrenoleukodystrophy</a:t>
                </a:r>
                <a:r>
                  <a:rPr lang="en-GB" baseline="0" dirty="0" smtClean="0"/>
                  <a:t>, metachromatic </a:t>
                </a:r>
                <a:r>
                  <a:rPr lang="en-GB" baseline="0" dirty="0" err="1" smtClean="0"/>
                  <a:t>leukodystrophy</a:t>
                </a:r>
                <a:r>
                  <a:rPr lang="en-GB" baseline="0" dirty="0" smtClean="0"/>
                  <a:t>, Hurler syndrome, </a:t>
                </a:r>
                <a:r>
                  <a:rPr lang="en-GB" baseline="0" dirty="0" smtClean="0"/>
                  <a:t>Hunter’s </a:t>
                </a:r>
                <a:r>
                  <a:rPr lang="en-GB" baseline="0" dirty="0" smtClean="0"/>
                  <a:t>disease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smtClean="0"/>
                  <a:t>References</a:t>
                </a: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GB" b="0" baseline="0" dirty="0" err="1" smtClean="0"/>
                  <a:t>Saria</a:t>
                </a:r>
                <a:r>
                  <a:rPr lang="en-GB" b="0" baseline="0" dirty="0" smtClean="0"/>
                  <a:t> MG et al. </a:t>
                </a:r>
                <a:r>
                  <a:rPr lang="en-GB" b="0" i="1" baseline="0" dirty="0" err="1" smtClean="0"/>
                  <a:t>Clin</a:t>
                </a:r>
                <a:r>
                  <a:rPr lang="en-GB" b="0" i="1" baseline="0" dirty="0" smtClean="0"/>
                  <a:t> J </a:t>
                </a:r>
                <a:r>
                  <a:rPr lang="en-GB" b="0" i="1" baseline="0" dirty="0" err="1" smtClean="0"/>
                  <a:t>Oncol</a:t>
                </a:r>
                <a:r>
                  <a:rPr lang="en-GB" b="0" i="1" baseline="0" dirty="0" smtClean="0"/>
                  <a:t> </a:t>
                </a:r>
                <a:r>
                  <a:rPr lang="en-GB" b="0" i="1" baseline="0" dirty="0" err="1" smtClean="0"/>
                  <a:t>Nurs</a:t>
                </a:r>
                <a:r>
                  <a:rPr lang="en-GB" b="0" i="0" baseline="0" dirty="0" smtClean="0"/>
                  <a:t> 2007;11:53–63</a:t>
                </a:r>
              </a:p>
            </p:txBody>
          </p:sp>
        </mc:Fallback>
      </mc:AlternateContent>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6786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8</a:t>
            </a:fld>
            <a:endParaRPr lang="en-GB"/>
          </a:p>
        </p:txBody>
      </p:sp>
    </p:spTree>
    <p:extLst>
      <p:ext uri="{BB962C8B-B14F-4D97-AF65-F5344CB8AC3E}">
        <p14:creationId xmlns:p14="http://schemas.microsoft.com/office/powerpoint/2010/main" val="41333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9</a:t>
            </a:fld>
            <a:endParaRPr lang="en-GB"/>
          </a:p>
        </p:txBody>
      </p:sp>
    </p:spTree>
    <p:extLst>
      <p:ext uri="{BB962C8B-B14F-4D97-AF65-F5344CB8AC3E}">
        <p14:creationId xmlns:p14="http://schemas.microsoft.com/office/powerpoint/2010/main" val="64400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10</a:t>
            </a:fld>
            <a:endParaRPr lang="en-GB"/>
          </a:p>
        </p:txBody>
      </p:sp>
    </p:spTree>
    <p:extLst>
      <p:ext uri="{BB962C8B-B14F-4D97-AF65-F5344CB8AC3E}">
        <p14:creationId xmlns:p14="http://schemas.microsoft.com/office/powerpoint/2010/main" val="353607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B649F0C-518A-4985-9394-9CE7E029A775}" type="slidenum">
              <a:rPr lang="en-GB"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19535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13</a:t>
            </a:fld>
            <a:endParaRPr lang="en-GB"/>
          </a:p>
        </p:txBody>
      </p:sp>
    </p:spTree>
    <p:extLst>
      <p:ext uri="{BB962C8B-B14F-4D97-AF65-F5344CB8AC3E}">
        <p14:creationId xmlns:p14="http://schemas.microsoft.com/office/powerpoint/2010/main" val="372179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A12ED-ABE1-433D-A64F-81E1DE35FF43}" type="slidenum">
              <a:rPr lang="en-GB" smtClean="0"/>
              <a:t>14</a:t>
            </a:fld>
            <a:endParaRPr lang="en-GB"/>
          </a:p>
        </p:txBody>
      </p:sp>
    </p:spTree>
    <p:extLst>
      <p:ext uri="{BB962C8B-B14F-4D97-AF65-F5344CB8AC3E}">
        <p14:creationId xmlns:p14="http://schemas.microsoft.com/office/powerpoint/2010/main" val="3564443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6776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40026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73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4029856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3424495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46464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860455213"/>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11325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8283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3341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41091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4034898780"/>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8" name="Rectangle 7"/>
          <p:cNvSpPr/>
          <p:nvPr userDrawn="1"/>
        </p:nvSpPr>
        <p:spPr>
          <a:xfrm>
            <a:off x="0" y="4653136"/>
            <a:ext cx="12192000"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4921210"/>
            <a:ext cx="829323" cy="167614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192847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93799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4013061939"/>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t>18/09/2017</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t>‹#›</a:t>
            </a:fld>
            <a:endParaRPr lang="en-GB"/>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73072"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18/09/2017</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grpSp>
        <p:nvGrpSpPr>
          <p:cNvPr id="23" name="Group 22"/>
          <p:cNvGrpSpPr>
            <a:grpSpLocks noChangeAspect="1"/>
          </p:cNvGrpSpPr>
          <p:nvPr userDrawn="1"/>
        </p:nvGrpSpPr>
        <p:grpSpPr>
          <a:xfrm>
            <a:off x="11108432" y="102666"/>
            <a:ext cx="972000" cy="972000"/>
            <a:chOff x="7867352" y="64368"/>
            <a:chExt cx="1152128" cy="1152128"/>
          </a:xfrm>
        </p:grpSpPr>
        <p:sp>
          <p:nvSpPr>
            <p:cNvPr id="24" name="Rounded Rectangle 23"/>
            <p:cNvSpPr/>
            <p:nvPr userDrawn="1"/>
          </p:nvSpPr>
          <p:spPr>
            <a:xfrm>
              <a:off x="7867352" y="64368"/>
              <a:ext cx="1152128" cy="1152128"/>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2705" y="106111"/>
              <a:ext cx="528744" cy="1068642"/>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98778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18/09/2017</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7013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1,4,Module 1:  Greffe de cellules  souches h&#233;matopo&#239;&#233;tiques" TargetMode="External"/><Relationship Id="rId7" Type="http://schemas.openxmlformats.org/officeDocument/2006/relationships/hyperlink" Target="Module%203_Diagnostic%20de%20la%20MVO_FR.pptx#-1,4,Module 3: Diagnostic de la maladie veino-occlusive" TargetMode="External"/><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hyperlink" Target="Module%205_&#201;tudes%20de%20cas%20de%20MVO%20FR.pptx#-1,4,Module 5&#160;: &#201;tudes de cas de MVO" TargetMode="External"/><Relationship Id="rId5" Type="http://schemas.openxmlformats.org/officeDocument/2006/relationships/hyperlink" Target="Module%202_Physiopathologie%20de%20la%20MVO_FR.pptx#-1,4,Module 2 :  Pathophysiologie de la maladie  veino-occlusive"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Module%204_&#201;valuation%20et%20prise%20en%20charge%20de%20la%20MVO_FR.pptx#-1,4,Module 4: &#201;valuation et prise en charge de la  maladie ve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odule%202_Physiopathologie%20de%20la%20MVO_FR.pptx#-1,4,Module 2 :  Pathophysiologie de la maladie  veino-occlusive"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hyperlink" Target="Module%202_Physiopathologie%20de%20la%20MVO_FR.pptx#-1,4,Module 2 :  Pathophysiologie de la maladie  veino-occlusiv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odule%202_Physiopathologie%20de%20la%20MVO_FR.pptx#-1,4,Module 2 :  Pathophysiologie de la maladie  veino-occlusive" TargetMode="External"/><Relationship Id="rId5" Type="http://schemas.openxmlformats.org/officeDocument/2006/relationships/image" Target="../media/image17.jpeg"/><Relationship Id="rId4" Type="http://schemas.openxmlformats.org/officeDocument/2006/relationships/hyperlink" Target="Module%204_&#201;valuation%20et%20prise%20en%20charge%20de%20la%20MVO_FR.pptx#-1,4,Module 4: &#201;valuation et prise en charge de la  maladie vei..."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3140968"/>
            <a:ext cx="11663831" cy="1879761"/>
          </a:xfrm>
        </p:spPr>
        <p:txBody>
          <a:bodyPr>
            <a:normAutofit fontScale="90000"/>
          </a:bodyPr>
          <a:lstStyle/>
          <a:p>
            <a:pPr algn="ctr"/>
            <a:r>
              <a:rPr lang="fr-FR" dirty="0"/>
              <a:t>Prise en charge active de la maladie veino-occlusive (MVO)</a:t>
            </a:r>
            <a:br>
              <a:rPr dirty="0"/>
            </a:br>
            <a:endParaRPr lang="fr-FR"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hlinkClick r:id="rId3" action="ppaction://hlinkpres?slideindex=4&amp;slidetitle=Module 1:  Greffe de cellules  souches hématopoïétiques"/>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hlinkClick r:id="rId5" action="ppaction://hlinkpres?slideindex=4&amp;slidetitle=Module 2 :  Pathophysiologie de la maladie  veino-occlusiv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hlinkClick r:id="rId7" action="ppaction://hlinkpres?slideindex=4&amp;slidetitle=Module 3: Diagnostic de la maladie veino-occlusiv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hlinkClick r:id="rId9" action="ppaction://hlinkpres?slideindex=4&amp;slidetitle=Module 4: Évaluation et prise en charge de la  maladie vei..."/>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hlinkClick r:id="rId11" action="ppaction://hlinkpres?slideindex=4&amp;slidetitle=Module 5 : Études de cas de MVO"/>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293646" y="5640885"/>
            <a:ext cx="22019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Greffe de cellules souches hématopoïétiques</a:t>
            </a:r>
          </a:p>
        </p:txBody>
      </p:sp>
      <p:sp>
        <p:nvSpPr>
          <p:cNvPr id="19" name="TextBox 18"/>
          <p:cNvSpPr txBox="1"/>
          <p:nvPr/>
        </p:nvSpPr>
        <p:spPr>
          <a:xfrm>
            <a:off x="2603807" y="5640885"/>
            <a:ext cx="2170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Physiopathologie de la MVO</a:t>
            </a:r>
          </a:p>
        </p:txBody>
      </p:sp>
      <p:sp>
        <p:nvSpPr>
          <p:cNvPr id="20" name="TextBox 19"/>
          <p:cNvSpPr txBox="1"/>
          <p:nvPr/>
        </p:nvSpPr>
        <p:spPr>
          <a:xfrm>
            <a:off x="5012515"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Diagnostic de la MVO</a:t>
            </a:r>
          </a:p>
        </p:txBody>
      </p:sp>
      <p:sp>
        <p:nvSpPr>
          <p:cNvPr id="21" name="TextBox 20"/>
          <p:cNvSpPr txBox="1"/>
          <p:nvPr/>
        </p:nvSpPr>
        <p:spPr>
          <a:xfrm>
            <a:off x="7420409" y="5640885"/>
            <a:ext cx="21708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Évaluation et prise en charge de la MVO</a:t>
            </a:r>
          </a:p>
        </p:txBody>
      </p:sp>
      <p:sp>
        <p:nvSpPr>
          <p:cNvPr id="22" name="TextBox 21"/>
          <p:cNvSpPr txBox="1"/>
          <p:nvPr/>
        </p:nvSpPr>
        <p:spPr>
          <a:xfrm>
            <a:off x="9828301"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Études de cas de MVO</a:t>
            </a:r>
          </a:p>
        </p:txBody>
      </p:sp>
    </p:spTree>
    <p:extLst>
      <p:ext uri="{BB962C8B-B14F-4D97-AF65-F5344CB8AC3E}">
        <p14:creationId xmlns:p14="http://schemas.microsoft.com/office/powerpoint/2010/main" val="113395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protocoles de conditionnement: </a:t>
            </a:r>
            <a:br>
              <a:rPr lang="fr-FR" dirty="0"/>
            </a:br>
            <a:r>
              <a:rPr lang="fr-FR" dirty="0"/>
              <a:t>conditionnement </a:t>
            </a:r>
            <a:r>
              <a:rPr lang="fr-FR" dirty="0" err="1"/>
              <a:t>myéloablatif</a:t>
            </a:r>
            <a:endParaRPr lang="en-GB" dirty="0"/>
          </a:p>
        </p:txBody>
      </p:sp>
      <p:sp>
        <p:nvSpPr>
          <p:cNvPr id="3" name="Content Placeholder 2"/>
          <p:cNvSpPr>
            <a:spLocks noGrp="1"/>
          </p:cNvSpPr>
          <p:nvPr>
            <p:ph sz="half" idx="1"/>
          </p:nvPr>
        </p:nvSpPr>
        <p:spPr>
          <a:xfrm>
            <a:off x="335359" y="1268760"/>
            <a:ext cx="8501771" cy="4857403"/>
          </a:xfrm>
        </p:spPr>
        <p:txBody>
          <a:bodyPr>
            <a:noAutofit/>
          </a:bodyPr>
          <a:lstStyle/>
          <a:p>
            <a:r>
              <a:rPr lang="fr-FR" sz="2200" dirty="0"/>
              <a:t>Traditionnellement, les protocoles de conditionnement </a:t>
            </a:r>
            <a:r>
              <a:rPr lang="fr-FR" sz="2200" dirty="0" err="1"/>
              <a:t>myéloablatif</a:t>
            </a:r>
            <a:r>
              <a:rPr lang="fr-FR" sz="2200" dirty="0"/>
              <a:t> étaient utilisés pour la GCSH</a:t>
            </a:r>
          </a:p>
          <a:p>
            <a:pPr lvl="1"/>
            <a:r>
              <a:rPr lang="fr-FR" dirty="0"/>
              <a:t>La morbidité et mortalité considérables de ces protocoles </a:t>
            </a:r>
            <a:r>
              <a:rPr lang="fr-FR" dirty="0" err="1"/>
              <a:t>myéloablatifs</a:t>
            </a:r>
            <a:r>
              <a:rPr lang="fr-FR" dirty="0"/>
              <a:t> a entraîné la restriction de leur utilisation aux jeunes patients (moins de 50 ans) sans comorbidités</a:t>
            </a:r>
          </a:p>
          <a:p>
            <a:r>
              <a:rPr lang="fr-FR" sz="2200" dirty="0"/>
              <a:t>Ils détruisent irrémédiablement la moelle osseuse, empêchant la récupération hématologique</a:t>
            </a:r>
          </a:p>
          <a:p>
            <a:r>
              <a:rPr lang="fr-FR" sz="2200" dirty="0"/>
              <a:t>Les schémas comprennent une irradiation corporelle totale (ICT) à haute dose et/ou des agents </a:t>
            </a:r>
            <a:r>
              <a:rPr lang="fr-FR" sz="2200" dirty="0" err="1"/>
              <a:t>alkylants</a:t>
            </a:r>
            <a:r>
              <a:rPr lang="fr-FR" sz="2200" dirty="0"/>
              <a:t> (par ex. </a:t>
            </a:r>
            <a:r>
              <a:rPr lang="fr-FR" sz="2200" dirty="0" err="1"/>
              <a:t>busulfan</a:t>
            </a:r>
            <a:r>
              <a:rPr lang="fr-FR" sz="2200" dirty="0"/>
              <a:t>, </a:t>
            </a:r>
            <a:r>
              <a:rPr lang="fr-FR" sz="2200" dirty="0" err="1"/>
              <a:t>cyclophosphamide</a:t>
            </a:r>
            <a:r>
              <a:rPr lang="fr-FR" sz="2200" dirty="0"/>
              <a:t>, </a:t>
            </a:r>
            <a:r>
              <a:rPr lang="fr-FR" sz="2200" dirty="0" err="1"/>
              <a:t>étoposide</a:t>
            </a:r>
            <a:r>
              <a:rPr lang="fr-FR" sz="2200" dirty="0"/>
              <a:t>, </a:t>
            </a:r>
            <a:r>
              <a:rPr lang="fr-FR" sz="2200" dirty="0" err="1"/>
              <a:t>melphalan</a:t>
            </a:r>
            <a:r>
              <a:rPr lang="fr-FR" sz="2200" dirty="0"/>
              <a:t>, cytarabine) </a:t>
            </a:r>
          </a:p>
          <a:p>
            <a:r>
              <a:rPr lang="fr-FR" sz="2200" dirty="0"/>
              <a:t>Ces protocoles sont toutefois associés à une morbidité et mortalité significatives</a:t>
            </a:r>
          </a:p>
          <a:p>
            <a:pPr lvl="1"/>
            <a:r>
              <a:rPr lang="fr-FR" dirty="0"/>
              <a:t>Cela a entraîné le développement de protocoles non </a:t>
            </a:r>
            <a:r>
              <a:rPr lang="fr-FR" dirty="0" err="1"/>
              <a:t>myéloablatifs</a:t>
            </a:r>
            <a:r>
              <a:rPr lang="fr-FR" dirty="0"/>
              <a:t> d’intensité réduite</a:t>
            </a:r>
          </a:p>
        </p:txBody>
      </p:sp>
      <p:sp>
        <p:nvSpPr>
          <p:cNvPr id="5" name="Text Placeholder 4"/>
          <p:cNvSpPr>
            <a:spLocks noGrp="1"/>
          </p:cNvSpPr>
          <p:nvPr>
            <p:ph type="body" sz="quarter" idx="10"/>
          </p:nvPr>
        </p:nvSpPr>
        <p:spPr/>
        <p:txBody>
          <a:bodyPr/>
          <a:lstStyle/>
          <a:p>
            <a:br>
              <a:rPr lang="fr-FR" dirty="0"/>
            </a:br>
            <a:r>
              <a:rPr lang="fr-FR" dirty="0" err="1"/>
              <a:t>Gyurkocza</a:t>
            </a:r>
            <a:r>
              <a:rPr lang="fr-FR" dirty="0"/>
              <a:t> B, </a:t>
            </a:r>
            <a:r>
              <a:rPr lang="fr-FR" dirty="0" err="1"/>
              <a:t>Sandmaier</a:t>
            </a:r>
            <a:r>
              <a:rPr lang="fr-FR" dirty="0"/>
              <a:t> BM. </a:t>
            </a:r>
            <a:r>
              <a:rPr lang="fr-FR" i="1" dirty="0"/>
              <a:t>Blood </a:t>
            </a:r>
            <a:r>
              <a:rPr lang="fr-FR" dirty="0"/>
              <a:t>2014;124:344–53; </a:t>
            </a:r>
            <a:r>
              <a:rPr lang="fr-FR" dirty="0" err="1"/>
              <a:t>Shi</a:t>
            </a:r>
            <a:r>
              <a:rPr lang="fr-FR" dirty="0"/>
              <a:t> M et al. </a:t>
            </a:r>
            <a:r>
              <a:rPr lang="fr-FR" i="1" dirty="0"/>
              <a:t>Blood </a:t>
            </a:r>
            <a:r>
              <a:rPr lang="fr-FR" i="1" dirty="0" err="1"/>
              <a:t>Lymphat</a:t>
            </a:r>
            <a:r>
              <a:rPr lang="fr-FR" i="1" dirty="0"/>
              <a:t> Cancer </a:t>
            </a:r>
            <a:r>
              <a:rPr lang="fr-FR" dirty="0"/>
              <a:t>2013;3:1–9; </a:t>
            </a:r>
            <a:br>
              <a:rPr lang="fr-FR" dirty="0"/>
            </a:br>
            <a:r>
              <a:rPr lang="fr-FR" dirty="0"/>
              <a:t>Passweg JR et al. </a:t>
            </a:r>
            <a:r>
              <a:rPr lang="fr-FR" i="1" dirty="0" err="1"/>
              <a:t>Swiss</a:t>
            </a:r>
            <a:r>
              <a:rPr lang="fr-FR" i="1" dirty="0"/>
              <a:t> Med </a:t>
            </a:r>
            <a:r>
              <a:rPr lang="fr-FR" i="1" dirty="0" err="1"/>
              <a:t>Wkly</a:t>
            </a:r>
            <a:r>
              <a:rPr lang="fr-FR" dirty="0"/>
              <a:t> 2012;142:13696</a:t>
            </a:r>
          </a:p>
        </p:txBody>
      </p:sp>
      <p:sp>
        <p:nvSpPr>
          <p:cNvPr id="6" name="Text Placeholder 5"/>
          <p:cNvSpPr>
            <a:spLocks noGrp="1"/>
          </p:cNvSpPr>
          <p:nvPr>
            <p:ph type="body" sz="quarter" idx="11"/>
          </p:nvPr>
        </p:nvSpPr>
        <p:spPr/>
        <p:txBody>
          <a:bodyPr/>
          <a:lstStyle/>
          <a:p>
            <a:r>
              <a:rPr lang="fr-FR" dirty="0"/>
              <a:t>GCSH, greffe de cellules souches hématopoïétiques</a:t>
            </a:r>
          </a:p>
        </p:txBody>
      </p:sp>
      <p:sp>
        <p:nvSpPr>
          <p:cNvPr id="8" name="TextBox 7"/>
          <p:cNvSpPr txBox="1"/>
          <p:nvPr/>
        </p:nvSpPr>
        <p:spPr>
          <a:xfrm>
            <a:off x="8416331" y="5295166"/>
            <a:ext cx="3852428" cy="276999"/>
          </a:xfrm>
          <a:prstGeom prst="rect">
            <a:avLst/>
          </a:prstGeom>
          <a:noFill/>
        </p:spPr>
        <p:txBody>
          <a:bodyPr wrap="square" rtlCol="0">
            <a:spAutoFit/>
          </a:bodyPr>
          <a:lstStyle/>
          <a:p>
            <a:pPr algn="ctr"/>
            <a:r>
              <a:rPr lang="fr-FR" sz="1200" dirty="0">
                <a:latin typeface="Arial" pitchFamily="34" charset="0"/>
                <a:cs typeface="Arial" pitchFamily="34" charset="0"/>
              </a:rPr>
              <a:t>Patient recevant une radiothérapie</a:t>
            </a:r>
          </a:p>
        </p:txBody>
      </p:sp>
      <p:pic>
        <p:nvPicPr>
          <p:cNvPr id="9" name="Picture 2" descr="T:\FROM STUDIO\SylviaY\istock images\iStock_000014382765Medi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37131" y="2065885"/>
            <a:ext cx="3010828" cy="3147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9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Types de protocoles de conditionnement: Protocoles d’intensité réduite et non </a:t>
            </a:r>
            <a:r>
              <a:rPr lang="fr-FR" dirty="0" err="1"/>
              <a:t>myéloablatifs</a:t>
            </a:r>
            <a:endParaRPr lang="fr-FR" dirty="0"/>
          </a:p>
        </p:txBody>
      </p:sp>
      <p:sp>
        <p:nvSpPr>
          <p:cNvPr id="3" name="Text Placeholder 2"/>
          <p:cNvSpPr>
            <a:spLocks noGrp="1"/>
          </p:cNvSpPr>
          <p:nvPr>
            <p:ph type="body" sz="quarter" idx="10"/>
          </p:nvPr>
        </p:nvSpPr>
        <p:spPr>
          <a:xfrm>
            <a:off x="98778" y="6580986"/>
            <a:ext cx="7296151" cy="288925"/>
          </a:xfrm>
        </p:spPr>
        <p:txBody>
          <a:bodyPr/>
          <a:lstStyle/>
          <a:p>
            <a:r>
              <a:rPr lang="fr-FR" dirty="0"/>
              <a:t>Dalle JH, </a:t>
            </a:r>
            <a:r>
              <a:rPr lang="fr-FR" dirty="0" err="1"/>
              <a:t>Giralt</a:t>
            </a:r>
            <a:r>
              <a:rPr lang="fr-FR" dirty="0"/>
              <a:t> SA. </a:t>
            </a:r>
            <a:r>
              <a:rPr lang="fr-FR" i="1" dirty="0"/>
              <a:t>Biol Blood Marrow Transplant </a:t>
            </a:r>
            <a:r>
              <a:rPr lang="fr-FR" dirty="0"/>
              <a:t>2016;22:400–9;</a:t>
            </a:r>
            <a:br>
              <a:rPr dirty="0"/>
            </a:br>
            <a:r>
              <a:rPr lang="fr-FR" dirty="0" err="1"/>
              <a:t>Bacigalupo</a:t>
            </a:r>
            <a:r>
              <a:rPr lang="fr-FR" dirty="0"/>
              <a:t> A et al. </a:t>
            </a:r>
            <a:r>
              <a:rPr lang="fr-FR" i="1" dirty="0"/>
              <a:t>Biol Blood Marrow Transplant </a:t>
            </a:r>
            <a:r>
              <a:rPr lang="fr-FR" dirty="0"/>
              <a:t>2009;15:1628–33</a:t>
            </a:r>
          </a:p>
        </p:txBody>
      </p:sp>
      <p:sp>
        <p:nvSpPr>
          <p:cNvPr id="5" name="Text Placeholder 4"/>
          <p:cNvSpPr>
            <a:spLocks noGrp="1"/>
          </p:cNvSpPr>
          <p:nvPr>
            <p:ph type="body" sz="quarter" idx="11"/>
          </p:nvPr>
        </p:nvSpPr>
        <p:spPr/>
        <p:txBody>
          <a:bodyPr/>
          <a:lstStyle/>
          <a:p>
            <a:r>
              <a:rPr lang="fr-FR" dirty="0"/>
              <a:t>ICT, irradiation corporelle totale </a:t>
            </a:r>
          </a:p>
        </p:txBody>
      </p:sp>
      <p:graphicFrame>
        <p:nvGraphicFramePr>
          <p:cNvPr id="4" name="Table 3"/>
          <p:cNvGraphicFramePr>
            <a:graphicFrameLocks noGrp="1"/>
          </p:cNvGraphicFramePr>
          <p:nvPr>
            <p:extLst>
              <p:ext uri="{D42A27DB-BD31-4B8C-83A1-F6EECF244321}">
                <p14:modId xmlns:p14="http://schemas.microsoft.com/office/powerpoint/2010/main" val="3011206721"/>
              </p:ext>
            </p:extLst>
          </p:nvPr>
        </p:nvGraphicFramePr>
        <p:xfrm>
          <a:off x="609599" y="2766055"/>
          <a:ext cx="10972802" cy="2503927"/>
        </p:xfrm>
        <a:graphic>
          <a:graphicData uri="http://schemas.openxmlformats.org/drawingml/2006/table">
            <a:tbl>
              <a:tblPr firstRow="1" bandRow="1">
                <a:tableStyleId>{5C22544A-7EE6-4342-B048-85BDC9FD1C3A}</a:tableStyleId>
              </a:tblPr>
              <a:tblGrid>
                <a:gridCol w="5486401">
                  <a:extLst>
                    <a:ext uri="{9D8B030D-6E8A-4147-A177-3AD203B41FA5}">
                      <a16:colId xmlns:a16="http://schemas.microsoft.com/office/drawing/2014/main" val="20000"/>
                    </a:ext>
                  </a:extLst>
                </a:gridCol>
                <a:gridCol w="5486401">
                  <a:extLst>
                    <a:ext uri="{9D8B030D-6E8A-4147-A177-3AD203B41FA5}">
                      <a16:colId xmlns:a16="http://schemas.microsoft.com/office/drawing/2014/main" val="20001"/>
                    </a:ext>
                  </a:extLst>
                </a:gridCol>
              </a:tblGrid>
              <a:tr h="461767">
                <a:tc>
                  <a:txBody>
                    <a:bodyPr/>
                    <a:lstStyle/>
                    <a:p>
                      <a:pPr algn="ctr"/>
                      <a:r>
                        <a:rPr lang="fr-FR" sz="1600" dirty="0"/>
                        <a:t>Protocole non </a:t>
                      </a:r>
                      <a:r>
                        <a:rPr lang="fr-FR" sz="1600" dirty="0" err="1"/>
                        <a:t>myéloablatifs</a:t>
                      </a:r>
                      <a:endParaRPr lang="fr-FR" sz="1600" dirty="0">
                        <a:latin typeface="Arial" panose="020B0604020202020204" pitchFamily="34" charset="0"/>
                        <a:cs typeface="Arial" panose="020B0604020202020204" pitchFamily="34" charset="0"/>
                      </a:endParaRPr>
                    </a:p>
                  </a:txBody>
                  <a:tcPr anchor="ctr"/>
                </a:tc>
                <a:tc>
                  <a:txBody>
                    <a:bodyPr/>
                    <a:lstStyle/>
                    <a:p>
                      <a:pPr algn="ctr"/>
                      <a:r>
                        <a:rPr lang="fr-FR" sz="1600" dirty="0"/>
                        <a:t>Conditionnement à intensité réduite</a:t>
                      </a:r>
                      <a:endParaRPr lang="fr-FR"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97914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Entraînent une cytopénie minime</a:t>
                      </a:r>
                      <a:endParaRPr lang="fr-FR" sz="1600" kern="120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600" kern="1200" dirty="0">
                          <a:solidFill>
                            <a:schemeClr val="dk1"/>
                          </a:solidFill>
                          <a:latin typeface="+mn-lt"/>
                          <a:ea typeface="+mn-ea"/>
                          <a:cs typeface="+mn-cs"/>
                        </a:rPr>
                        <a:t>Ne </a:t>
                      </a:r>
                      <a:r>
                        <a:rPr sz="1600" kern="1200" dirty="0" err="1">
                          <a:solidFill>
                            <a:schemeClr val="dk1"/>
                          </a:solidFill>
                          <a:latin typeface="+mn-lt"/>
                          <a:ea typeface="+mn-ea"/>
                          <a:cs typeface="+mn-cs"/>
                        </a:rPr>
                        <a:t>nécessitent</a:t>
                      </a:r>
                      <a:r>
                        <a:rPr sz="1600" kern="1200" dirty="0">
                          <a:solidFill>
                            <a:schemeClr val="dk1"/>
                          </a:solidFill>
                          <a:latin typeface="+mn-lt"/>
                          <a:ea typeface="+mn-ea"/>
                          <a:cs typeface="+mn-cs"/>
                        </a:rPr>
                        <a:t> pas de </a:t>
                      </a:r>
                      <a:r>
                        <a:rPr sz="1600" kern="1200" dirty="0" err="1">
                          <a:solidFill>
                            <a:schemeClr val="dk1"/>
                          </a:solidFill>
                          <a:latin typeface="+mn-lt"/>
                          <a:ea typeface="+mn-ea"/>
                          <a:cs typeface="+mn-cs"/>
                        </a:rPr>
                        <a:t>soutien</a:t>
                      </a:r>
                      <a:r>
                        <a:rPr sz="1600" kern="1200" dirty="0">
                          <a:solidFill>
                            <a:schemeClr val="dk1"/>
                          </a:solidFill>
                          <a:latin typeface="+mn-lt"/>
                          <a:ea typeface="+mn-ea"/>
                          <a:cs typeface="+mn-cs"/>
                        </a:rPr>
                        <a:t> des cellules </a:t>
                      </a:r>
                      <a:r>
                        <a:rPr sz="1600" kern="1200" dirty="0" err="1">
                          <a:solidFill>
                            <a:schemeClr val="dk1"/>
                          </a:solidFill>
                          <a:latin typeface="+mn-lt"/>
                          <a:ea typeface="+mn-ea"/>
                          <a:cs typeface="+mn-cs"/>
                        </a:rPr>
                        <a:t>souches</a:t>
                      </a:r>
                      <a:r>
                        <a:rPr sz="1600" kern="1200" dirty="0">
                          <a:solidFill>
                            <a:schemeClr val="dk1"/>
                          </a:solidFill>
                          <a:latin typeface="+mn-lt"/>
                          <a:ea typeface="+mn-ea"/>
                          <a:cs typeface="+mn-cs"/>
                        </a:rPr>
                        <a:t> pour le </a:t>
                      </a:r>
                      <a:r>
                        <a:rPr sz="1600" kern="1200" dirty="0" err="1">
                          <a:solidFill>
                            <a:schemeClr val="dk1"/>
                          </a:solidFill>
                          <a:latin typeface="+mn-lt"/>
                          <a:ea typeface="+mn-ea"/>
                          <a:cs typeface="+mn-cs"/>
                        </a:rPr>
                        <a:t>rétablissement</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hématopoïétique</a:t>
                      </a:r>
                      <a:endParaRPr sz="1600" kern="120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Ces schémas peuvent comprendre une ICT à faible dose, de la fludarabine et du cyclophosphamide ou de la cytarabine</a:t>
                      </a:r>
                      <a:r>
                        <a:rPr sz="1600" kern="1200" dirty="0">
                          <a:solidFill>
                            <a:schemeClr val="dk1"/>
                          </a:solidFill>
                          <a:latin typeface="+mn-lt"/>
                          <a:ea typeface="+mn-ea"/>
                          <a:cs typeface="+mn-cs"/>
                        </a:rPr>
                        <a:t> </a:t>
                      </a:r>
                      <a:endParaRPr lang="fr-FR" sz="1600" kern="1200" dirty="0">
                        <a:solidFill>
                          <a:schemeClr val="dk1"/>
                        </a:solidFill>
                        <a:latin typeface="+mn-lt"/>
                        <a:ea typeface="+mn-ea"/>
                        <a:cs typeface="+mn-cs"/>
                      </a:endParaRPr>
                    </a:p>
                    <a:p>
                      <a:pPr marL="285750" indent="-285750">
                        <a:buFont typeface="Arial" panose="020B0604020202020204" pitchFamily="34" charset="0"/>
                        <a:buChar char="•"/>
                      </a:pPr>
                      <a:endParaRPr lang="fr-FR"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t>Entraîne une cytopénie de durée variable, généralement réversible</a:t>
                      </a:r>
                    </a:p>
                    <a:p>
                      <a:pPr marL="285750" indent="-285750">
                        <a:buFont typeface="Arial" panose="020B0604020202020204" pitchFamily="34" charset="0"/>
                        <a:buChar char="•"/>
                      </a:pPr>
                      <a:r>
                        <a:rPr lang="en-GB" sz="1600" dirty="0"/>
                        <a:t>Nécessite un soutien des cellules souches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600" kern="1200" dirty="0">
                          <a:solidFill>
                            <a:schemeClr val="dk1"/>
                          </a:solidFill>
                          <a:latin typeface="+mn-lt"/>
                          <a:ea typeface="+mn-ea"/>
                          <a:cs typeface="+mn-cs"/>
                        </a:rPr>
                        <a:t>La dose de </a:t>
                      </a:r>
                      <a:r>
                        <a:rPr sz="1600" kern="1200" dirty="0" err="1">
                          <a:solidFill>
                            <a:schemeClr val="dk1"/>
                          </a:solidFill>
                          <a:latin typeface="+mn-lt"/>
                          <a:ea typeface="+mn-ea"/>
                          <a:cs typeface="+mn-cs"/>
                        </a:rPr>
                        <a:t>chimiothérapie</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ou</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d’ICT</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est</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réduite</a:t>
                      </a:r>
                      <a:r>
                        <a:rPr sz="1600" kern="1200" dirty="0">
                          <a:solidFill>
                            <a:schemeClr val="dk1"/>
                          </a:solidFill>
                          <a:latin typeface="+mn-lt"/>
                          <a:ea typeface="+mn-ea"/>
                          <a:cs typeface="+mn-cs"/>
                        </a:rPr>
                        <a:t> de ≥ 30 % par rapport au </a:t>
                      </a:r>
                      <a:r>
                        <a:rPr sz="1600" kern="1200" dirty="0" err="1">
                          <a:solidFill>
                            <a:schemeClr val="dk1"/>
                          </a:solidFill>
                          <a:latin typeface="+mn-lt"/>
                          <a:ea typeface="+mn-ea"/>
                          <a:cs typeface="+mn-cs"/>
                        </a:rPr>
                        <a:t>conditionnement</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myéloablatif</a:t>
                      </a:r>
                      <a:endParaRPr sz="1600" kern="120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600" kern="1200" dirty="0" err="1">
                          <a:solidFill>
                            <a:schemeClr val="dk1"/>
                          </a:solidFill>
                          <a:latin typeface="+mn-lt"/>
                          <a:ea typeface="+mn-ea"/>
                          <a:cs typeface="+mn-cs"/>
                        </a:rPr>
                        <a:t>Ces</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schémas</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peuvent</a:t>
                      </a:r>
                      <a:r>
                        <a:rPr sz="1600" kern="1200" dirty="0">
                          <a:solidFill>
                            <a:schemeClr val="dk1"/>
                          </a:solidFill>
                          <a:latin typeface="+mn-lt"/>
                          <a:ea typeface="+mn-ea"/>
                          <a:cs typeface="+mn-cs"/>
                        </a:rPr>
                        <a:t> </a:t>
                      </a:r>
                      <a:r>
                        <a:rPr sz="1600" kern="1200" dirty="0" err="1">
                          <a:solidFill>
                            <a:schemeClr val="dk1"/>
                          </a:solidFill>
                          <a:latin typeface="+mn-lt"/>
                          <a:ea typeface="+mn-ea"/>
                          <a:cs typeface="+mn-cs"/>
                        </a:rPr>
                        <a:t>inclure</a:t>
                      </a:r>
                      <a:r>
                        <a:rPr sz="1600" kern="1200" dirty="0">
                          <a:solidFill>
                            <a:schemeClr val="dk1"/>
                          </a:solidFill>
                          <a:latin typeface="+mn-lt"/>
                          <a:ea typeface="+mn-ea"/>
                          <a:cs typeface="+mn-cs"/>
                        </a:rPr>
                        <a:t> de </a:t>
                      </a:r>
                      <a:r>
                        <a:rPr sz="1600" kern="1200" dirty="0" err="1">
                          <a:solidFill>
                            <a:schemeClr val="dk1"/>
                          </a:solidFill>
                          <a:latin typeface="+mn-lt"/>
                          <a:ea typeface="+mn-ea"/>
                          <a:cs typeface="+mn-cs"/>
                        </a:rPr>
                        <a:t>faibles</a:t>
                      </a:r>
                      <a:r>
                        <a:rPr sz="1600" kern="1200" dirty="0">
                          <a:solidFill>
                            <a:schemeClr val="dk1"/>
                          </a:solidFill>
                          <a:latin typeface="+mn-lt"/>
                          <a:ea typeface="+mn-ea"/>
                          <a:cs typeface="+mn-cs"/>
                        </a:rPr>
                        <a:t> doses </a:t>
                      </a:r>
                      <a:r>
                        <a:rPr sz="1600" kern="1200" dirty="0" err="1">
                          <a:solidFill>
                            <a:schemeClr val="dk1"/>
                          </a:solidFill>
                          <a:latin typeface="+mn-lt"/>
                          <a:ea typeface="+mn-ea"/>
                          <a:cs typeface="+mn-cs"/>
                        </a:rPr>
                        <a:t>d’ICT</a:t>
                      </a:r>
                      <a:r>
                        <a:rPr sz="1600" kern="1200" dirty="0">
                          <a:solidFill>
                            <a:schemeClr val="dk1"/>
                          </a:solidFill>
                          <a:latin typeface="+mn-lt"/>
                          <a:ea typeface="+mn-ea"/>
                          <a:cs typeface="+mn-cs"/>
                        </a:rPr>
                        <a:t>, du </a:t>
                      </a:r>
                      <a:r>
                        <a:rPr lang="en-GB" sz="1600" kern="1200" dirty="0">
                          <a:solidFill>
                            <a:schemeClr val="dk1"/>
                          </a:solidFill>
                          <a:latin typeface="+mn-lt"/>
                          <a:ea typeface="+mn-ea"/>
                          <a:cs typeface="+mn-cs"/>
                        </a:rPr>
                        <a:t>busulfan, du melphalan, du thiotépa ou de la fludarabine</a:t>
                      </a:r>
                      <a:endParaRPr lang="fr-FR"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7" name="Rounded Rectangle 6"/>
          <p:cNvSpPr/>
          <p:nvPr/>
        </p:nvSpPr>
        <p:spPr>
          <a:xfrm>
            <a:off x="609599" y="5339889"/>
            <a:ext cx="10972802" cy="7831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r-FR" sz="2000" dirty="0">
                <a:solidFill>
                  <a:prstClr val="white"/>
                </a:solidFill>
              </a:rPr>
              <a:t>Même si ces schémas limitent la toxicité, des complications potentiellement mortelles telles qu’une maladie veino-occlusive (MVO) peuvent toujours survenir</a:t>
            </a:r>
          </a:p>
        </p:txBody>
      </p:sp>
      <p:sp>
        <p:nvSpPr>
          <p:cNvPr id="9" name="Content Placeholder 2"/>
          <p:cNvSpPr txBox="1">
            <a:spLocks/>
          </p:cNvSpPr>
          <p:nvPr/>
        </p:nvSpPr>
        <p:spPr>
          <a:xfrm>
            <a:off x="609600" y="1364275"/>
            <a:ext cx="10972800" cy="1268857"/>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fr-FR" sz="2400" dirty="0">
                <a:solidFill>
                  <a:srgbClr val="000000"/>
                </a:solidFill>
              </a:rPr>
              <a:t>L’objectif de tels schémas est de promouvoir l’éradication de la maladie, de favoriser la prise de greffe et d’exploiter l’effet du greffon contre le cancer afin d’éliminer les cellules tumorales</a:t>
            </a:r>
          </a:p>
        </p:txBody>
      </p:sp>
      <p:grpSp>
        <p:nvGrpSpPr>
          <p:cNvPr id="14" name="Group 13"/>
          <p:cNvGrpSpPr/>
          <p:nvPr/>
        </p:nvGrpSpPr>
        <p:grpSpPr>
          <a:xfrm>
            <a:off x="9186728" y="6069315"/>
            <a:ext cx="2866550" cy="369332"/>
            <a:chOff x="1508759" y="4551330"/>
            <a:chExt cx="1825447" cy="369332"/>
          </a:xfrm>
        </p:grpSpPr>
        <p:sp>
          <p:nvSpPr>
            <p:cNvPr id="15" name="TextBox 14">
              <a:hlinkClick r:id="rId2" action="ppaction://hlinkpres?slideindex=4&amp;slidetitle=Module 2 :  Pathophysiologie de la maladie  veino-occlusive"/>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fr-FR" dirty="0">
                  <a:solidFill>
                    <a:srgbClr val="000000"/>
                  </a:solidFill>
                </a:rPr>
                <a:t>Lien vers le Module 2</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Tree>
    <p:extLst>
      <p:ext uri="{BB962C8B-B14F-4D97-AF65-F5344CB8AC3E}">
        <p14:creationId xmlns:p14="http://schemas.microsoft.com/office/powerpoint/2010/main" val="294191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La GCSH est désormais disponible pour les patients à plus haut risque</a:t>
            </a:r>
          </a:p>
        </p:txBody>
      </p:sp>
      <p:sp>
        <p:nvSpPr>
          <p:cNvPr id="3" name="Content Placeholder 2"/>
          <p:cNvSpPr>
            <a:spLocks noGrp="1"/>
          </p:cNvSpPr>
          <p:nvPr>
            <p:ph idx="1"/>
          </p:nvPr>
        </p:nvSpPr>
        <p:spPr>
          <a:xfrm>
            <a:off x="335360" y="1268760"/>
            <a:ext cx="8467446" cy="4857403"/>
          </a:xfrm>
        </p:spPr>
        <p:txBody>
          <a:bodyPr/>
          <a:lstStyle/>
          <a:p>
            <a:endParaRPr lang="fr-FR" dirty="0"/>
          </a:p>
          <a:p>
            <a:endParaRPr lang="fr-FR" dirty="0"/>
          </a:p>
          <a:p>
            <a:endParaRPr lang="fr-FR" dirty="0"/>
          </a:p>
          <a:p>
            <a:r>
              <a:rPr lang="fr-FR" dirty="0"/>
              <a:t>Les schémas de CIR et NMA permettent maintenant aux patients ne pouvant pas prétendre à des schémas </a:t>
            </a:r>
            <a:r>
              <a:rPr lang="fr-FR" dirty="0" err="1"/>
              <a:t>myéloablatifs</a:t>
            </a:r>
            <a:r>
              <a:rPr lang="fr-FR" dirty="0"/>
              <a:t> de subir une GCSH :</a:t>
            </a:r>
          </a:p>
          <a:p>
            <a:pPr lvl="1"/>
            <a:r>
              <a:rPr lang="fr-FR" dirty="0"/>
              <a:t>Patients plus âgés (&gt; 60 ans)</a:t>
            </a:r>
          </a:p>
          <a:p>
            <a:pPr lvl="1"/>
            <a:r>
              <a:rPr lang="fr-FR" dirty="0"/>
              <a:t>Patients médicalement inaptes</a:t>
            </a:r>
          </a:p>
          <a:p>
            <a:pPr lvl="1"/>
            <a:r>
              <a:rPr lang="fr-FR" dirty="0"/>
              <a:t>Patients dont l’indice de comorbidité de GCH est élevé</a:t>
            </a:r>
          </a:p>
          <a:p>
            <a:pPr lvl="1"/>
            <a:r>
              <a:rPr lang="fr-FR" dirty="0"/>
              <a:t>Patients lourdement prétraités</a:t>
            </a:r>
          </a:p>
          <a:p>
            <a:r>
              <a:rPr lang="fr-FR" dirty="0"/>
              <a:t>Ces patients sont plus </a:t>
            </a:r>
            <a:r>
              <a:rPr lang="fr-FR" dirty="0">
                <a:latin typeface="Arial" panose="020B0604020202020204" pitchFamily="34" charset="0"/>
                <a:cs typeface="Arial" panose="020B0604020202020204" pitchFamily="34" charset="0"/>
              </a:rPr>
              <a:t>à risque de développer </a:t>
            </a:r>
            <a:r>
              <a:rPr lang="fr-FR" dirty="0"/>
              <a:t>des complications post-GCSH telles qu’une MVO</a:t>
            </a:r>
          </a:p>
        </p:txBody>
      </p:sp>
      <p:sp>
        <p:nvSpPr>
          <p:cNvPr id="7" name="Text Placeholder 6"/>
          <p:cNvSpPr>
            <a:spLocks noGrp="1"/>
          </p:cNvSpPr>
          <p:nvPr>
            <p:ph type="body" sz="quarter" idx="10"/>
          </p:nvPr>
        </p:nvSpPr>
        <p:spPr/>
        <p:txBody>
          <a:bodyPr/>
          <a:lstStyle/>
          <a:p>
            <a:r>
              <a:rPr lang="fr-FR"/>
              <a:t>Goyal G, et al. </a:t>
            </a:r>
            <a:r>
              <a:rPr lang="fr-FR" i="1" dirty="0"/>
              <a:t>Ther</a:t>
            </a:r>
            <a:r>
              <a:rPr lang="fr-FR"/>
              <a:t> </a:t>
            </a:r>
            <a:r>
              <a:rPr lang="fr-FR" i="1" dirty="0"/>
              <a:t>Adv</a:t>
            </a:r>
            <a:r>
              <a:rPr lang="fr-FR"/>
              <a:t> </a:t>
            </a:r>
            <a:r>
              <a:rPr lang="fr-FR" i="1" dirty="0"/>
              <a:t>Hematol</a:t>
            </a:r>
            <a:r>
              <a:rPr lang="fr-FR"/>
              <a:t> 2016;7:131–41; Dalle JH, Giralt SA. </a:t>
            </a:r>
            <a:r>
              <a:rPr lang="fr-FR" i="1" dirty="0"/>
              <a:t>Biol Blood Marrow Transplant </a:t>
            </a:r>
            <a:r>
              <a:rPr lang="fr-FR"/>
              <a:t>2016;22:400–9</a:t>
            </a:r>
          </a:p>
        </p:txBody>
      </p:sp>
      <p:sp>
        <p:nvSpPr>
          <p:cNvPr id="9" name="Text Placeholder 8"/>
          <p:cNvSpPr>
            <a:spLocks noGrp="1"/>
          </p:cNvSpPr>
          <p:nvPr>
            <p:ph type="body" sz="quarter" idx="11"/>
          </p:nvPr>
        </p:nvSpPr>
        <p:spPr/>
        <p:txBody>
          <a:bodyPr/>
          <a:lstStyle/>
          <a:p>
            <a:r>
              <a:rPr lang="fr-FR" dirty="0"/>
              <a:t>GCH, greffe de cellules hématopoïétiques;</a:t>
            </a:r>
            <a:br>
              <a:rPr dirty="0"/>
            </a:br>
            <a:r>
              <a:rPr lang="fr-FR" dirty="0"/>
              <a:t>GCSH, greffe de cellules souches hématopoïétiques; NMA, non-</a:t>
            </a:r>
            <a:r>
              <a:rPr lang="fr-FR" dirty="0" err="1"/>
              <a:t>myéloablatif</a:t>
            </a:r>
            <a:r>
              <a:rPr lang="fr-FR" dirty="0"/>
              <a:t> ; </a:t>
            </a:r>
            <a:br>
              <a:rPr dirty="0"/>
            </a:br>
            <a:r>
              <a:rPr lang="fr-FR" dirty="0"/>
              <a:t>CIR, conditionnement à intensité réduite; MVO, maladie </a:t>
            </a:r>
            <a:r>
              <a:rPr lang="fr-FR" dirty="0" err="1"/>
              <a:t>veino</a:t>
            </a:r>
            <a:r>
              <a:rPr lang="fr-FR" dirty="0"/>
              <a:t>-occlusive</a:t>
            </a:r>
          </a:p>
        </p:txBody>
      </p:sp>
      <p:sp>
        <p:nvSpPr>
          <p:cNvPr id="6" name="TextBox 5"/>
          <p:cNvSpPr txBox="1"/>
          <p:nvPr/>
        </p:nvSpPr>
        <p:spPr>
          <a:xfrm>
            <a:off x="622300" y="1361913"/>
            <a:ext cx="10972800"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a:solidFill>
                  <a:srgbClr val="000000"/>
                </a:solidFill>
              </a:rPr>
              <a:t>L’utilisation de schémas de CIR et NMA étend l’admissibilité à la GCSH aux patients plus âgés et médicalement moins aptes</a:t>
            </a:r>
          </a:p>
        </p:txBody>
      </p:sp>
      <p:pic>
        <p:nvPicPr>
          <p:cNvPr id="4" name="Picture 3"/>
          <p:cNvPicPr>
            <a:picLocks noChangeAspect="1"/>
          </p:cNvPicPr>
          <p:nvPr/>
        </p:nvPicPr>
        <p:blipFill>
          <a:blip r:embed="rId3"/>
          <a:stretch>
            <a:fillRect/>
          </a:stretch>
        </p:blipFill>
        <p:spPr>
          <a:xfrm>
            <a:off x="8802806" y="2781300"/>
            <a:ext cx="3198694" cy="2132463"/>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8652680" y="5603892"/>
            <a:ext cx="2841413" cy="369332"/>
            <a:chOff x="1508759" y="4551330"/>
            <a:chExt cx="1825447" cy="369332"/>
          </a:xfrm>
        </p:grpSpPr>
        <p:sp>
          <p:nvSpPr>
            <p:cNvPr id="16" name="TextBox 15">
              <a:hlinkClick r:id="rId4" action="ppaction://hlinkpres?slideindex=4&amp;slidetitle=Module 2 :  Pathophysiologie de la maladie  veino-occlusive"/>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fr-FR" dirty="0">
                  <a:solidFill>
                    <a:srgbClr val="000000"/>
                  </a:solidFill>
                </a:rPr>
                <a:t>Lien vers le Module 2</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spTree>
    <p:extLst>
      <p:ext uri="{BB962C8B-B14F-4D97-AF65-F5344CB8AC3E}">
        <p14:creationId xmlns:p14="http://schemas.microsoft.com/office/powerpoint/2010/main" val="115632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a:t>La GCSH est associée à de nombreuses complications</a:t>
            </a:r>
            <a:endParaRPr lang="en-GB" dirty="0"/>
          </a:p>
        </p:txBody>
      </p:sp>
      <p:sp>
        <p:nvSpPr>
          <p:cNvPr id="7" name="Text Placeholder 6"/>
          <p:cNvSpPr>
            <a:spLocks noGrp="1"/>
          </p:cNvSpPr>
          <p:nvPr>
            <p:ph type="body" sz="quarter" idx="10"/>
          </p:nvPr>
        </p:nvSpPr>
        <p:spPr/>
        <p:txBody>
          <a:bodyPr/>
          <a:lstStyle/>
          <a:p>
            <a:r>
              <a:rPr lang="fr-FR" dirty="0"/>
              <a:t>Adapté de </a:t>
            </a:r>
            <a:r>
              <a:rPr lang="fr-FR" dirty="0" err="1"/>
              <a:t>Saria</a:t>
            </a:r>
            <a:r>
              <a:rPr lang="fr-FR" dirty="0"/>
              <a:t> MG et al. </a:t>
            </a:r>
            <a:r>
              <a:rPr lang="fr-FR" i="1" dirty="0"/>
              <a:t>Clin J </a:t>
            </a:r>
            <a:r>
              <a:rPr lang="fr-FR" i="1" dirty="0" err="1"/>
              <a:t>Oncol</a:t>
            </a:r>
            <a:r>
              <a:rPr lang="fr-FR" i="1" dirty="0"/>
              <a:t> </a:t>
            </a:r>
            <a:r>
              <a:rPr lang="fr-FR" i="1" dirty="0" err="1"/>
              <a:t>Nurs</a:t>
            </a:r>
            <a:r>
              <a:rPr lang="fr-FR" i="1" dirty="0"/>
              <a:t> </a:t>
            </a:r>
            <a:r>
              <a:rPr lang="fr-FR" dirty="0"/>
              <a:t>2007;11:53–63</a:t>
            </a:r>
          </a:p>
        </p:txBody>
      </p:sp>
      <p:sp>
        <p:nvSpPr>
          <p:cNvPr id="8" name="Text Placeholder 7"/>
          <p:cNvSpPr>
            <a:spLocks noGrp="1"/>
          </p:cNvSpPr>
          <p:nvPr>
            <p:ph type="body" sz="quarter" idx="11"/>
          </p:nvPr>
        </p:nvSpPr>
        <p:spPr/>
        <p:txBody>
          <a:bodyPr/>
          <a:lstStyle/>
          <a:p>
            <a:endParaRPr lang="en-GB"/>
          </a:p>
        </p:txBody>
      </p:sp>
      <p:grpSp>
        <p:nvGrpSpPr>
          <p:cNvPr id="51" name="Group 50"/>
          <p:cNvGrpSpPr/>
          <p:nvPr/>
        </p:nvGrpSpPr>
        <p:grpSpPr>
          <a:xfrm>
            <a:off x="1716225" y="1328372"/>
            <a:ext cx="8818684" cy="5033102"/>
            <a:chOff x="2033308" y="1772816"/>
            <a:chExt cx="7646034" cy="4363833"/>
          </a:xfrm>
        </p:grpSpPr>
        <p:sp>
          <p:nvSpPr>
            <p:cNvPr id="9" name="Rounded Rectangle 8"/>
            <p:cNvSpPr/>
            <p:nvPr/>
          </p:nvSpPr>
          <p:spPr>
            <a:xfrm>
              <a:off x="3060043" y="2287939"/>
              <a:ext cx="182880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Bactéries gram-négatives </a:t>
              </a:r>
            </a:p>
          </p:txBody>
        </p:sp>
        <p:sp>
          <p:nvSpPr>
            <p:cNvPr id="10" name="Rounded Rectangle 9"/>
            <p:cNvSpPr/>
            <p:nvPr/>
          </p:nvSpPr>
          <p:spPr>
            <a:xfrm>
              <a:off x="2146600" y="2783239"/>
              <a:ext cx="1074759" cy="44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dirty="0">
                  <a:latin typeface="Arial" pitchFamily="34" charset="0"/>
                  <a:cs typeface="Arial" pitchFamily="34" charset="0"/>
                </a:rPr>
                <a:t>Toxicités des protocoles de conditionnement</a:t>
              </a:r>
            </a:p>
          </p:txBody>
        </p:sp>
        <p:sp>
          <p:nvSpPr>
            <p:cNvPr id="11" name="Rounded Rectangle 10"/>
            <p:cNvSpPr/>
            <p:nvPr/>
          </p:nvSpPr>
          <p:spPr>
            <a:xfrm>
              <a:off x="2146600" y="4010674"/>
              <a:ext cx="1065236" cy="32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Cystite hémorragique</a:t>
              </a:r>
            </a:p>
          </p:txBody>
        </p:sp>
        <p:sp>
          <p:nvSpPr>
            <p:cNvPr id="12" name="Rounded Rectangle 11"/>
            <p:cNvSpPr/>
            <p:nvPr/>
          </p:nvSpPr>
          <p:spPr>
            <a:xfrm>
              <a:off x="3812518" y="2792764"/>
              <a:ext cx="182880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 rIns="3600" rtlCol="0" anchor="ctr"/>
            <a:lstStyle/>
            <a:p>
              <a:pPr algn="ctr"/>
              <a:r>
                <a:rPr lang="fr-FR" sz="1200" dirty="0">
                  <a:latin typeface="Arial" pitchFamily="34" charset="0"/>
                  <a:cs typeface="Arial" pitchFamily="34" charset="0"/>
                </a:rPr>
                <a:t>Syndrome de prise de greffe</a:t>
              </a:r>
            </a:p>
          </p:txBody>
        </p:sp>
        <p:sp>
          <p:nvSpPr>
            <p:cNvPr id="13" name="Rounded Rectangle 12"/>
            <p:cNvSpPr/>
            <p:nvPr/>
          </p:nvSpPr>
          <p:spPr>
            <a:xfrm>
              <a:off x="3069568" y="3542064"/>
              <a:ext cx="192024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Hémorragie alvéolaire diffuse</a:t>
              </a:r>
            </a:p>
          </p:txBody>
        </p:sp>
        <p:sp>
          <p:nvSpPr>
            <p:cNvPr id="14" name="Rounded Rectangle 13"/>
            <p:cNvSpPr/>
            <p:nvPr/>
          </p:nvSpPr>
          <p:spPr>
            <a:xfrm>
              <a:off x="2821309" y="4405742"/>
              <a:ext cx="1228726" cy="374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Cardiomyopathie hémorragique</a:t>
              </a:r>
            </a:p>
          </p:txBody>
        </p:sp>
        <p:sp>
          <p:nvSpPr>
            <p:cNvPr id="15" name="TextBox 14"/>
            <p:cNvSpPr txBox="1"/>
            <p:nvPr/>
          </p:nvSpPr>
          <p:spPr>
            <a:xfrm>
              <a:off x="3168073" y="1772816"/>
              <a:ext cx="2041962"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Phase avant la prise de greffe</a:t>
              </a:r>
              <a:endParaRPr lang="fr-FR" sz="1200" b="1" dirty="0">
                <a:solidFill>
                  <a:schemeClr val="accent1"/>
                </a:solidFill>
              </a:endParaRPr>
            </a:p>
          </p:txBody>
        </p:sp>
        <p:sp>
          <p:nvSpPr>
            <p:cNvPr id="16" name="TextBox 15"/>
            <p:cNvSpPr txBox="1"/>
            <p:nvPr/>
          </p:nvSpPr>
          <p:spPr>
            <a:xfrm>
              <a:off x="5749170" y="1772816"/>
              <a:ext cx="1953012"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Post prise de greffe précoce</a:t>
              </a:r>
              <a:endParaRPr lang="fr-FR" sz="1200" b="1" dirty="0">
                <a:solidFill>
                  <a:schemeClr val="accent1"/>
                </a:solidFill>
              </a:endParaRPr>
            </a:p>
          </p:txBody>
        </p:sp>
        <p:sp>
          <p:nvSpPr>
            <p:cNvPr id="17" name="TextBox 16"/>
            <p:cNvSpPr txBox="1"/>
            <p:nvPr/>
          </p:nvSpPr>
          <p:spPr>
            <a:xfrm>
              <a:off x="7799992" y="1772817"/>
              <a:ext cx="1879350"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Post prise de greffe tardive</a:t>
              </a:r>
              <a:endParaRPr lang="fr-FR" sz="1200" b="1" dirty="0">
                <a:solidFill>
                  <a:schemeClr val="accent1"/>
                </a:solidFill>
              </a:endParaRPr>
            </a:p>
          </p:txBody>
        </p:sp>
        <p:cxnSp>
          <p:nvCxnSpPr>
            <p:cNvPr id="18" name="Straight Connector 17"/>
            <p:cNvCxnSpPr/>
            <p:nvPr/>
          </p:nvCxnSpPr>
          <p:spPr>
            <a:xfrm>
              <a:off x="5708664" y="1917070"/>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14885" y="1917070"/>
              <a:ext cx="0" cy="31116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060043" y="2040289"/>
              <a:ext cx="3096344"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Bactéries gram-positives </a:t>
              </a:r>
            </a:p>
          </p:txBody>
        </p:sp>
        <p:sp>
          <p:nvSpPr>
            <p:cNvPr id="21" name="Rounded Rectangle 20"/>
            <p:cNvSpPr/>
            <p:nvPr/>
          </p:nvSpPr>
          <p:spPr>
            <a:xfrm>
              <a:off x="3060043" y="2535589"/>
              <a:ext cx="3096344"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latin typeface="Arial" pitchFamily="34" charset="0"/>
                  <a:cs typeface="Arial" pitchFamily="34" charset="0"/>
                </a:rPr>
                <a:t>Aspergillus, Candida</a:t>
              </a:r>
            </a:p>
          </p:txBody>
        </p:sp>
        <p:sp>
          <p:nvSpPr>
            <p:cNvPr id="22" name="Rounded Rectangle 21"/>
            <p:cNvSpPr/>
            <p:nvPr/>
          </p:nvSpPr>
          <p:spPr>
            <a:xfrm>
              <a:off x="5631793" y="2287939"/>
              <a:ext cx="30175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Infections à cytomégalovirus</a:t>
              </a:r>
            </a:p>
          </p:txBody>
        </p:sp>
        <p:sp>
          <p:nvSpPr>
            <p:cNvPr id="23" name="Rounded Rectangle 22"/>
            <p:cNvSpPr/>
            <p:nvPr/>
          </p:nvSpPr>
          <p:spPr>
            <a:xfrm>
              <a:off x="7270093" y="2535589"/>
              <a:ext cx="201168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Herpes virus </a:t>
              </a:r>
              <a:r>
                <a:rPr lang="fr-FR" sz="1200" dirty="0" err="1">
                  <a:latin typeface="Arial" pitchFamily="34" charset="0"/>
                  <a:cs typeface="Arial" pitchFamily="34" charset="0"/>
                </a:rPr>
                <a:t>varicellae</a:t>
              </a:r>
              <a:endParaRPr lang="fr-FR" sz="1200" dirty="0">
                <a:latin typeface="Arial" pitchFamily="34" charset="0"/>
                <a:cs typeface="Arial" pitchFamily="34" charset="0"/>
              </a:endParaRPr>
            </a:p>
          </p:txBody>
        </p:sp>
        <p:sp>
          <p:nvSpPr>
            <p:cNvPr id="24" name="Rounded Rectangle 23"/>
            <p:cNvSpPr/>
            <p:nvPr/>
          </p:nvSpPr>
          <p:spPr>
            <a:xfrm>
              <a:off x="7717768" y="3030889"/>
              <a:ext cx="155448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latin typeface="Arial" pitchFamily="34" charset="0"/>
                  <a:cs typeface="Arial" pitchFamily="34" charset="0"/>
                </a:rPr>
                <a:t>GVHD chronique</a:t>
              </a:r>
            </a:p>
          </p:txBody>
        </p:sp>
        <p:sp>
          <p:nvSpPr>
            <p:cNvPr id="25" name="Rounded Rectangle 24"/>
            <p:cNvSpPr/>
            <p:nvPr/>
          </p:nvSpPr>
          <p:spPr>
            <a:xfrm>
              <a:off x="4422118" y="3783364"/>
              <a:ext cx="48463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Syndrome de pneumonie idiopathique</a:t>
              </a:r>
            </a:p>
          </p:txBody>
        </p:sp>
        <p:sp>
          <p:nvSpPr>
            <p:cNvPr id="26" name="Rounded Rectangle 25"/>
            <p:cNvSpPr/>
            <p:nvPr/>
          </p:nvSpPr>
          <p:spPr>
            <a:xfrm>
              <a:off x="5717518" y="4265964"/>
              <a:ext cx="192024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Cystite hémorragique</a:t>
              </a:r>
            </a:p>
          </p:txBody>
        </p:sp>
        <p:sp>
          <p:nvSpPr>
            <p:cNvPr id="27" name="Rounded Rectangle 26"/>
            <p:cNvSpPr/>
            <p:nvPr/>
          </p:nvSpPr>
          <p:spPr>
            <a:xfrm>
              <a:off x="4098268" y="4593042"/>
              <a:ext cx="274320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Insuffisance rénale aiguë</a:t>
              </a:r>
            </a:p>
          </p:txBody>
        </p:sp>
        <p:sp>
          <p:nvSpPr>
            <p:cNvPr id="28" name="Freeform 27"/>
            <p:cNvSpPr/>
            <p:nvPr/>
          </p:nvSpPr>
          <p:spPr>
            <a:xfrm>
              <a:off x="2146599" y="4933225"/>
              <a:ext cx="7151427" cy="245659"/>
            </a:xfrm>
            <a:custGeom>
              <a:avLst/>
              <a:gdLst>
                <a:gd name="connsiteX0" fmla="*/ 0 w 7151427"/>
                <a:gd name="connsiteY0" fmla="*/ 109182 h 245659"/>
                <a:gd name="connsiteX1" fmla="*/ 4776716 w 7151427"/>
                <a:gd name="connsiteY1" fmla="*/ 109182 h 245659"/>
                <a:gd name="connsiteX2" fmla="*/ 4776716 w 7151427"/>
                <a:gd name="connsiteY2" fmla="*/ 245659 h 245659"/>
                <a:gd name="connsiteX3" fmla="*/ 4926842 w 7151427"/>
                <a:gd name="connsiteY3" fmla="*/ 0 h 245659"/>
                <a:gd name="connsiteX4" fmla="*/ 5022376 w 7151427"/>
                <a:gd name="connsiteY4" fmla="*/ 245659 h 245659"/>
                <a:gd name="connsiteX5" fmla="*/ 5145206 w 7151427"/>
                <a:gd name="connsiteY5" fmla="*/ 13648 h 245659"/>
                <a:gd name="connsiteX6" fmla="*/ 5227092 w 7151427"/>
                <a:gd name="connsiteY6" fmla="*/ 109182 h 245659"/>
                <a:gd name="connsiteX7" fmla="*/ 7151427 w 7151427"/>
                <a:gd name="connsiteY7" fmla="*/ 109182 h 24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1427" h="245659">
                  <a:moveTo>
                    <a:pt x="0" y="109182"/>
                  </a:moveTo>
                  <a:lnTo>
                    <a:pt x="4776716" y="109182"/>
                  </a:lnTo>
                  <a:lnTo>
                    <a:pt x="4776716" y="245659"/>
                  </a:lnTo>
                  <a:lnTo>
                    <a:pt x="4926842" y="0"/>
                  </a:lnTo>
                  <a:lnTo>
                    <a:pt x="5022376" y="245659"/>
                  </a:lnTo>
                  <a:lnTo>
                    <a:pt x="5145206" y="13648"/>
                  </a:lnTo>
                  <a:lnTo>
                    <a:pt x="5227092" y="109182"/>
                  </a:lnTo>
                  <a:lnTo>
                    <a:pt x="7151427" y="109182"/>
                  </a:lnTo>
                </a:path>
              </a:pathLst>
            </a:custGeom>
            <a:noFill/>
            <a:ln w="19050">
              <a:solidFill>
                <a:schemeClr val="accent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p:cNvSpPr txBox="1"/>
            <p:nvPr/>
          </p:nvSpPr>
          <p:spPr>
            <a:xfrm>
              <a:off x="2601865" y="5348526"/>
              <a:ext cx="1171918"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(Jour 0 = greffe)</a:t>
              </a:r>
              <a:endParaRPr lang="fr-FR" sz="1200" b="1" dirty="0">
                <a:solidFill>
                  <a:schemeClr val="accent1"/>
                </a:solidFill>
              </a:endParaRPr>
            </a:p>
          </p:txBody>
        </p:sp>
        <p:sp>
          <p:nvSpPr>
            <p:cNvPr id="30" name="TextBox 29"/>
            <p:cNvSpPr txBox="1"/>
            <p:nvPr/>
          </p:nvSpPr>
          <p:spPr>
            <a:xfrm>
              <a:off x="5398142" y="5348526"/>
              <a:ext cx="722999" cy="240165"/>
            </a:xfrm>
            <a:prstGeom prst="rect">
              <a:avLst/>
            </a:prstGeom>
            <a:noFill/>
          </p:spPr>
          <p:txBody>
            <a:bodyPr wrap="none" rtlCol="0">
              <a:spAutoFit/>
            </a:bodyPr>
            <a:lstStyle/>
            <a:p>
              <a:pPr algn="ctr"/>
              <a:r>
                <a:rPr lang="fr-FR" sz="1200" b="1" dirty="0">
                  <a:solidFill>
                    <a:schemeClr val="accent1"/>
                  </a:solidFill>
                </a:rPr>
                <a:t>(Jour 30)</a:t>
              </a:r>
            </a:p>
          </p:txBody>
        </p:sp>
        <p:sp>
          <p:nvSpPr>
            <p:cNvPr id="31" name="TextBox 30"/>
            <p:cNvSpPr txBox="1"/>
            <p:nvPr/>
          </p:nvSpPr>
          <p:spPr>
            <a:xfrm>
              <a:off x="7414068" y="5334878"/>
              <a:ext cx="796660" cy="240165"/>
            </a:xfrm>
            <a:prstGeom prst="rect">
              <a:avLst/>
            </a:prstGeom>
            <a:noFill/>
          </p:spPr>
          <p:txBody>
            <a:bodyPr wrap="none" rtlCol="0">
              <a:spAutoFit/>
            </a:bodyPr>
            <a:lstStyle/>
            <a:p>
              <a:pPr algn="ctr"/>
              <a:r>
                <a:rPr lang="fr-FR" sz="1200" b="1" dirty="0">
                  <a:solidFill>
                    <a:schemeClr val="accent1"/>
                  </a:solidFill>
                </a:rPr>
                <a:t>(Jour 100)</a:t>
              </a:r>
            </a:p>
          </p:txBody>
        </p:sp>
        <p:sp>
          <p:nvSpPr>
            <p:cNvPr id="32" name="TextBox 31"/>
            <p:cNvSpPr txBox="1"/>
            <p:nvPr/>
          </p:nvSpPr>
          <p:spPr>
            <a:xfrm>
              <a:off x="4928054" y="5566889"/>
              <a:ext cx="1729247" cy="240165"/>
            </a:xfrm>
            <a:prstGeom prst="rect">
              <a:avLst/>
            </a:prstGeom>
            <a:noFill/>
          </p:spPr>
          <p:txBody>
            <a:bodyPr wrap="none" rtlCol="0">
              <a:spAutoFit/>
            </a:bodyPr>
            <a:lstStyle/>
            <a:p>
              <a:pPr algn="ctr"/>
              <a:r>
                <a:rPr lang="fr-FR" sz="1200" b="1" dirty="0">
                  <a:solidFill>
                    <a:schemeClr val="accent1"/>
                  </a:solidFill>
                </a:rPr>
                <a:t>Semaines après la greffe</a:t>
              </a:r>
            </a:p>
          </p:txBody>
        </p:sp>
        <p:sp>
          <p:nvSpPr>
            <p:cNvPr id="33" name="Rounded Rectangle 32"/>
            <p:cNvSpPr/>
            <p:nvPr/>
          </p:nvSpPr>
          <p:spPr>
            <a:xfrm>
              <a:off x="7041493" y="3542064"/>
              <a:ext cx="2226945" cy="173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Bronchiolite </a:t>
              </a:r>
              <a:r>
                <a:rPr lang="fr-FR" sz="1200" dirty="0" err="1">
                  <a:latin typeface="Arial" pitchFamily="34" charset="0"/>
                  <a:cs typeface="Arial" pitchFamily="34" charset="0"/>
                </a:rPr>
                <a:t>oblitérante</a:t>
              </a:r>
              <a:endParaRPr lang="fr-FR" sz="1200" dirty="0">
                <a:latin typeface="Arial" pitchFamily="34" charset="0"/>
                <a:cs typeface="Arial" pitchFamily="34" charset="0"/>
              </a:endParaRPr>
            </a:p>
          </p:txBody>
        </p:sp>
        <p:sp>
          <p:nvSpPr>
            <p:cNvPr id="34" name="Rounded Rectangle 33"/>
            <p:cNvSpPr/>
            <p:nvPr/>
          </p:nvSpPr>
          <p:spPr>
            <a:xfrm>
              <a:off x="3069568" y="3297589"/>
              <a:ext cx="43891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Maladie </a:t>
              </a:r>
              <a:r>
                <a:rPr lang="fr-FR" sz="1200" dirty="0" err="1">
                  <a:latin typeface="Arial" pitchFamily="34" charset="0"/>
                  <a:cs typeface="Arial" pitchFamily="34" charset="0"/>
                </a:rPr>
                <a:t>veino</a:t>
              </a:r>
              <a:r>
                <a:rPr lang="fr-FR" sz="1200" dirty="0">
                  <a:latin typeface="Arial" pitchFamily="34" charset="0"/>
                  <a:cs typeface="Arial" pitchFamily="34" charset="0"/>
                </a:rPr>
                <a:t>-occlusive hépatique</a:t>
              </a:r>
            </a:p>
          </p:txBody>
        </p:sp>
        <p:sp>
          <p:nvSpPr>
            <p:cNvPr id="35" name="Rounded Rectangle 34"/>
            <p:cNvSpPr/>
            <p:nvPr/>
          </p:nvSpPr>
          <p:spPr>
            <a:xfrm>
              <a:off x="4412593" y="3040414"/>
              <a:ext cx="30175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pitchFamily="34" charset="0"/>
                  <a:cs typeface="Arial" pitchFamily="34" charset="0"/>
                </a:rPr>
                <a:t>Maladie du greffon contre l’hôte (GVHD) aiguë </a:t>
              </a:r>
            </a:p>
          </p:txBody>
        </p:sp>
        <p:sp>
          <p:nvSpPr>
            <p:cNvPr id="36" name="TextBox 35"/>
            <p:cNvSpPr txBox="1"/>
            <p:nvPr/>
          </p:nvSpPr>
          <p:spPr>
            <a:xfrm>
              <a:off x="2368684" y="5089781"/>
              <a:ext cx="278248"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-1</a:t>
              </a:r>
              <a:endParaRPr lang="fr-FR" sz="1200" b="1" dirty="0">
                <a:solidFill>
                  <a:schemeClr val="accent1"/>
                </a:solidFill>
              </a:endParaRPr>
            </a:p>
          </p:txBody>
        </p:sp>
        <p:sp>
          <p:nvSpPr>
            <p:cNvPr id="37" name="TextBox 36"/>
            <p:cNvSpPr txBox="1"/>
            <p:nvPr/>
          </p:nvSpPr>
          <p:spPr>
            <a:xfrm>
              <a:off x="3620301" y="5089781"/>
              <a:ext cx="233773"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1</a:t>
              </a:r>
              <a:endParaRPr lang="fr-FR" sz="1200" b="1" dirty="0">
                <a:solidFill>
                  <a:schemeClr val="accent1"/>
                </a:solidFill>
              </a:endParaRPr>
            </a:p>
          </p:txBody>
        </p:sp>
        <p:sp>
          <p:nvSpPr>
            <p:cNvPr id="38" name="TextBox 37"/>
            <p:cNvSpPr txBox="1"/>
            <p:nvPr/>
          </p:nvSpPr>
          <p:spPr>
            <a:xfrm>
              <a:off x="4198081" y="5089781"/>
              <a:ext cx="233773"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2</a:t>
              </a:r>
              <a:endParaRPr lang="fr-FR" sz="1200" b="1" dirty="0">
                <a:solidFill>
                  <a:schemeClr val="accent1"/>
                </a:solidFill>
              </a:endParaRPr>
            </a:p>
          </p:txBody>
        </p:sp>
        <p:sp>
          <p:nvSpPr>
            <p:cNvPr id="39" name="TextBox 38"/>
            <p:cNvSpPr txBox="1"/>
            <p:nvPr/>
          </p:nvSpPr>
          <p:spPr>
            <a:xfrm>
              <a:off x="4780886" y="5089781"/>
              <a:ext cx="233773"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3</a:t>
              </a:r>
              <a:endParaRPr lang="fr-FR" sz="1200" b="1" dirty="0">
                <a:solidFill>
                  <a:schemeClr val="accent1"/>
                </a:solidFill>
              </a:endParaRPr>
            </a:p>
          </p:txBody>
        </p:sp>
        <p:sp>
          <p:nvSpPr>
            <p:cNvPr id="40" name="TextBox 39"/>
            <p:cNvSpPr txBox="1"/>
            <p:nvPr/>
          </p:nvSpPr>
          <p:spPr>
            <a:xfrm>
              <a:off x="5398859" y="5089781"/>
              <a:ext cx="233773"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4</a:t>
              </a:r>
              <a:endParaRPr lang="fr-FR" sz="1200" b="1" dirty="0">
                <a:solidFill>
                  <a:schemeClr val="accent1"/>
                </a:solidFill>
              </a:endParaRPr>
            </a:p>
          </p:txBody>
        </p:sp>
        <p:sp>
          <p:nvSpPr>
            <p:cNvPr id="41" name="TextBox 40"/>
            <p:cNvSpPr txBox="1"/>
            <p:nvPr/>
          </p:nvSpPr>
          <p:spPr>
            <a:xfrm>
              <a:off x="6107265" y="5089781"/>
              <a:ext cx="233773"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5</a:t>
              </a:r>
              <a:endParaRPr lang="fr-FR" sz="1200" b="1" dirty="0">
                <a:solidFill>
                  <a:schemeClr val="accent1"/>
                </a:solidFill>
              </a:endParaRPr>
            </a:p>
          </p:txBody>
        </p:sp>
        <p:sp>
          <p:nvSpPr>
            <p:cNvPr id="42" name="TextBox 41"/>
            <p:cNvSpPr txBox="1"/>
            <p:nvPr/>
          </p:nvSpPr>
          <p:spPr>
            <a:xfrm>
              <a:off x="6669973" y="5089781"/>
              <a:ext cx="233773"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8</a:t>
              </a:r>
              <a:endParaRPr lang="fr-FR" sz="1200" b="1" dirty="0">
                <a:solidFill>
                  <a:schemeClr val="accent1"/>
                </a:solidFill>
              </a:endParaRPr>
            </a:p>
          </p:txBody>
        </p:sp>
        <p:sp>
          <p:nvSpPr>
            <p:cNvPr id="43" name="TextBox 42"/>
            <p:cNvSpPr txBox="1"/>
            <p:nvPr/>
          </p:nvSpPr>
          <p:spPr>
            <a:xfrm>
              <a:off x="7226094" y="5089781"/>
              <a:ext cx="307435"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12</a:t>
              </a:r>
              <a:endParaRPr lang="fr-FR" sz="1200" b="1" dirty="0">
                <a:solidFill>
                  <a:schemeClr val="accent1"/>
                </a:solidFill>
              </a:endParaRPr>
            </a:p>
          </p:txBody>
        </p:sp>
        <p:sp>
          <p:nvSpPr>
            <p:cNvPr id="44" name="TextBox 43"/>
            <p:cNvSpPr txBox="1"/>
            <p:nvPr/>
          </p:nvSpPr>
          <p:spPr>
            <a:xfrm>
              <a:off x="7889286" y="5089781"/>
              <a:ext cx="307435"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16</a:t>
              </a:r>
              <a:endParaRPr lang="fr-FR" sz="1200" b="1" dirty="0">
                <a:solidFill>
                  <a:schemeClr val="accent1"/>
                </a:solidFill>
              </a:endParaRPr>
            </a:p>
          </p:txBody>
        </p:sp>
        <p:sp>
          <p:nvSpPr>
            <p:cNvPr id="45" name="TextBox 44"/>
            <p:cNvSpPr txBox="1"/>
            <p:nvPr/>
          </p:nvSpPr>
          <p:spPr>
            <a:xfrm>
              <a:off x="8552475" y="5089781"/>
              <a:ext cx="307435" cy="240165"/>
            </a:xfrm>
            <a:prstGeom prst="rect">
              <a:avLst/>
            </a:prstGeom>
            <a:noFill/>
          </p:spPr>
          <p:txBody>
            <a:bodyPr wrap="none" rtlCol="0">
              <a:spAutoFit/>
            </a:bodyPr>
            <a:lstStyle/>
            <a:p>
              <a:pPr algn="ctr"/>
              <a:r>
                <a:rPr lang="fr-FR" sz="1200" b="1" dirty="0">
                  <a:solidFill>
                    <a:schemeClr val="accent1"/>
                  </a:solidFill>
                  <a:latin typeface="Arial" pitchFamily="34" charset="0"/>
                  <a:cs typeface="Arial" pitchFamily="34" charset="0"/>
                </a:rPr>
                <a:t>20</a:t>
              </a:r>
              <a:endParaRPr lang="fr-FR" sz="1200" b="1" dirty="0">
                <a:solidFill>
                  <a:schemeClr val="accent1"/>
                </a:solidFill>
              </a:endParaRPr>
            </a:p>
          </p:txBody>
        </p:sp>
        <p:sp>
          <p:nvSpPr>
            <p:cNvPr id="46" name="TextBox 45"/>
            <p:cNvSpPr txBox="1"/>
            <p:nvPr/>
          </p:nvSpPr>
          <p:spPr>
            <a:xfrm>
              <a:off x="2033308" y="5843114"/>
              <a:ext cx="7112121" cy="293535"/>
            </a:xfrm>
            <a:prstGeom prst="rect">
              <a:avLst/>
            </a:prstGeom>
            <a:noFill/>
          </p:spPr>
          <p:txBody>
            <a:bodyPr wrap="none" rtlCol="0">
              <a:spAutoFit/>
            </a:bodyPr>
            <a:lstStyle/>
            <a:p>
              <a:r>
                <a:rPr lang="fr-FR" sz="1600" b="1" dirty="0">
                  <a:solidFill>
                    <a:schemeClr val="accent1"/>
                  </a:solidFill>
                </a:rPr>
                <a:t>Chronologie des complications de la greffe de cellules souches hématopoïétiques</a:t>
              </a:r>
            </a:p>
          </p:txBody>
        </p:sp>
        <p:cxnSp>
          <p:nvCxnSpPr>
            <p:cNvPr id="47" name="Straight Connector 46"/>
            <p:cNvCxnSpPr/>
            <p:nvPr/>
          </p:nvCxnSpPr>
          <p:spPr>
            <a:xfrm>
              <a:off x="2122965" y="5837304"/>
              <a:ext cx="724829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228150" y="5076594"/>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713326" y="5076594"/>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717341" y="5076594"/>
              <a:ext cx="0" cy="30781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52" name="Picture 51">
            <a:hlinkClick r:id="" action="ppaction://customshow?id=2&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153480" y="1680030"/>
            <a:ext cx="324000" cy="324000"/>
          </a:xfrm>
          <a:prstGeom prst="rect">
            <a:avLst/>
          </a:prstGeom>
        </p:spPr>
      </p:pic>
    </p:spTree>
    <p:extLst>
      <p:ext uri="{BB962C8B-B14F-4D97-AF65-F5344CB8AC3E}">
        <p14:creationId xmlns:p14="http://schemas.microsoft.com/office/powerpoint/2010/main" val="121277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fr-FR" sz="2400" dirty="0"/>
              <a:t>La neutropénie, la maladie du greffon contre l’hôte, les infections et MVO sont des complications importantes exigeant une intervention</a:t>
            </a:r>
            <a:endParaRPr lang="en-GB" sz="2400" dirty="0"/>
          </a:p>
        </p:txBody>
      </p:sp>
      <p:sp>
        <p:nvSpPr>
          <p:cNvPr id="6" name="Content Placeholder 5"/>
          <p:cNvSpPr>
            <a:spLocks noGrp="1"/>
          </p:cNvSpPr>
          <p:nvPr>
            <p:ph idx="1"/>
          </p:nvPr>
        </p:nvSpPr>
        <p:spPr>
          <a:xfrm>
            <a:off x="335360" y="1268761"/>
            <a:ext cx="11665296" cy="576064"/>
          </a:xfrm>
        </p:spPr>
        <p:txBody>
          <a:bodyPr/>
          <a:lstStyle/>
          <a:p>
            <a:r>
              <a:rPr lang="fr-FR" dirty="0"/>
              <a:t>Les complications liées à la GCSH nécessitent une prophylaxie ou un traitement :</a:t>
            </a:r>
          </a:p>
        </p:txBody>
      </p:sp>
      <p:sp>
        <p:nvSpPr>
          <p:cNvPr id="7" name="Text Placeholder 6"/>
          <p:cNvSpPr>
            <a:spLocks noGrp="1"/>
          </p:cNvSpPr>
          <p:nvPr>
            <p:ph type="body" sz="quarter" idx="10"/>
          </p:nvPr>
        </p:nvSpPr>
        <p:spPr>
          <a:xfrm>
            <a:off x="98778" y="6530399"/>
            <a:ext cx="7077342" cy="254052"/>
          </a:xfrm>
        </p:spPr>
        <p:txBody>
          <a:bodyPr/>
          <a:lstStyle/>
          <a:p>
            <a:r>
              <a:rPr lang="fr-FR" dirty="0" err="1"/>
              <a:t>Saria</a:t>
            </a:r>
            <a:r>
              <a:rPr lang="fr-FR" dirty="0"/>
              <a:t> MG et al. </a:t>
            </a:r>
            <a:r>
              <a:rPr lang="fr-FR" i="1" dirty="0"/>
              <a:t>Clin J </a:t>
            </a:r>
            <a:r>
              <a:rPr lang="fr-FR" i="1" dirty="0" err="1"/>
              <a:t>Oncol</a:t>
            </a:r>
            <a:r>
              <a:rPr lang="fr-FR" dirty="0"/>
              <a:t> </a:t>
            </a:r>
            <a:r>
              <a:rPr lang="fr-FR" i="1" dirty="0" err="1"/>
              <a:t>Nurs</a:t>
            </a:r>
            <a:r>
              <a:rPr lang="fr-FR" dirty="0"/>
              <a:t> 2007;11:53–63; </a:t>
            </a:r>
            <a:r>
              <a:rPr lang="fr-FR" dirty="0" err="1"/>
              <a:t>Masszi</a:t>
            </a:r>
            <a:r>
              <a:rPr lang="fr-FR" dirty="0"/>
              <a:t> T, </a:t>
            </a:r>
            <a:r>
              <a:rPr lang="fr-FR" dirty="0" err="1"/>
              <a:t>Mank</a:t>
            </a:r>
            <a:r>
              <a:rPr lang="fr-FR" dirty="0"/>
              <a:t> A. </a:t>
            </a:r>
            <a:r>
              <a:rPr lang="fr-FR" dirty="0" err="1"/>
              <a:t>Supportive</a:t>
            </a:r>
            <a:r>
              <a:rPr lang="fr-FR" dirty="0"/>
              <a:t> Care. In: </a:t>
            </a:r>
            <a:r>
              <a:rPr lang="fr-FR" dirty="0" err="1"/>
              <a:t>Apperley</a:t>
            </a:r>
            <a:r>
              <a:rPr lang="fr-FR" dirty="0"/>
              <a:t> J, Carreras E, </a:t>
            </a:r>
            <a:r>
              <a:rPr lang="fr-FR" dirty="0" err="1"/>
              <a:t>Gluckman</a:t>
            </a:r>
            <a:r>
              <a:rPr lang="fr-FR" dirty="0"/>
              <a:t> E, </a:t>
            </a:r>
            <a:r>
              <a:rPr lang="fr-FR" dirty="0" err="1"/>
              <a:t>Masszi</a:t>
            </a:r>
            <a:r>
              <a:rPr lang="fr-FR" dirty="0"/>
              <a:t> T </a:t>
            </a:r>
            <a:r>
              <a:rPr lang="fr-FR" dirty="0" err="1"/>
              <a:t>eds</a:t>
            </a:r>
            <a:r>
              <a:rPr lang="fr-FR" dirty="0"/>
              <a:t>. </a:t>
            </a:r>
            <a:r>
              <a:rPr lang="fr-FR" i="1" dirty="0"/>
              <a:t>ESH-EBMT </a:t>
            </a:r>
            <a:r>
              <a:rPr lang="fr-FR" i="1" dirty="0" err="1"/>
              <a:t>Handbook</a:t>
            </a:r>
            <a:r>
              <a:rPr lang="fr-FR" i="1" dirty="0"/>
              <a:t> on </a:t>
            </a:r>
            <a:r>
              <a:rPr lang="fr-FR" i="1" dirty="0" err="1"/>
              <a:t>Haematopoietic</a:t>
            </a:r>
            <a:r>
              <a:rPr lang="fr-FR" i="1" dirty="0"/>
              <a:t> Stem </a:t>
            </a:r>
            <a:r>
              <a:rPr lang="fr-FR" i="1" dirty="0" err="1"/>
              <a:t>Cell</a:t>
            </a:r>
            <a:r>
              <a:rPr lang="fr-FR" i="1" dirty="0"/>
              <a:t> Transplantation</a:t>
            </a:r>
            <a:r>
              <a:rPr lang="fr-FR" dirty="0"/>
              <a:t>. Genova: Forum Service </a:t>
            </a:r>
            <a:r>
              <a:rPr lang="fr-FR" dirty="0" err="1"/>
              <a:t>Editore</a:t>
            </a:r>
            <a:r>
              <a:rPr lang="fr-FR" dirty="0"/>
              <a:t>, 2012;156–74; Dalle JH, </a:t>
            </a:r>
            <a:r>
              <a:rPr lang="fr-FR" dirty="0" err="1"/>
              <a:t>Giralt</a:t>
            </a:r>
            <a:r>
              <a:rPr lang="fr-FR" dirty="0"/>
              <a:t> SA. </a:t>
            </a:r>
            <a:r>
              <a:rPr lang="fr-FR" i="1" dirty="0" err="1"/>
              <a:t>Biol</a:t>
            </a:r>
            <a:r>
              <a:rPr lang="fr-FR" i="1" dirty="0"/>
              <a:t> Blood </a:t>
            </a:r>
            <a:r>
              <a:rPr lang="fr-FR" i="1" dirty="0" err="1"/>
              <a:t>Marrow</a:t>
            </a:r>
            <a:r>
              <a:rPr lang="fr-FR" i="1" dirty="0"/>
              <a:t> Transplant </a:t>
            </a:r>
            <a:r>
              <a:rPr lang="fr-FR" dirty="0"/>
              <a:t>2016;22:400–9</a:t>
            </a:r>
          </a:p>
        </p:txBody>
      </p:sp>
      <p:sp>
        <p:nvSpPr>
          <p:cNvPr id="8" name="Text Placeholder 7"/>
          <p:cNvSpPr>
            <a:spLocks noGrp="1"/>
          </p:cNvSpPr>
          <p:nvPr>
            <p:ph type="body" sz="quarter" idx="11"/>
          </p:nvPr>
        </p:nvSpPr>
        <p:spPr/>
        <p:txBody>
          <a:bodyPr/>
          <a:lstStyle/>
          <a:p>
            <a:endParaRPr lang="fr-FR" dirty="0"/>
          </a:p>
          <a:p>
            <a:r>
              <a:rPr lang="fr-FR" altLang="en-US" dirty="0">
                <a:latin typeface="Arial Unicode MS" panose="020B0604020202020204" pitchFamily="34" charset="-128"/>
              </a:rPr>
              <a:t>*La </a:t>
            </a:r>
            <a:r>
              <a:rPr lang="fr-FR" altLang="en-US" dirty="0" err="1">
                <a:latin typeface="Arial Unicode MS" panose="020B0604020202020204" pitchFamily="34" charset="-128"/>
              </a:rPr>
              <a:t>défibrotide</a:t>
            </a:r>
            <a:r>
              <a:rPr lang="fr-FR" altLang="en-US" dirty="0">
                <a:latin typeface="Arial Unicode MS" panose="020B0604020202020204" pitchFamily="34" charset="-128"/>
              </a:rPr>
              <a:t> n'est autorisée que pour le traitement de la VOD hépatique sévère </a:t>
            </a:r>
            <a:br>
              <a:rPr lang="fr-FR" altLang="en-US" dirty="0">
                <a:latin typeface="Arial Unicode MS" panose="020B0604020202020204" pitchFamily="34" charset="-128"/>
              </a:rPr>
            </a:br>
            <a:r>
              <a:rPr lang="fr-FR" altLang="en-US" dirty="0">
                <a:latin typeface="Arial Unicode MS" panose="020B0604020202020204" pitchFamily="34" charset="-128"/>
              </a:rPr>
              <a:t>dans le traitement de transplantation de cellules souches hématopoïétiques; </a:t>
            </a:r>
            <a:br>
              <a:rPr lang="fr-FR" altLang="en-US" dirty="0">
                <a:latin typeface="Arial Unicode MS" panose="020B0604020202020204" pitchFamily="34" charset="-128"/>
              </a:rPr>
            </a:br>
            <a:r>
              <a:rPr lang="fr-FR" dirty="0"/>
              <a:t>GCSF, facteur stimulant la formation des colonies de granulocytes; </a:t>
            </a:r>
            <a:br>
              <a:rPr lang="fr-FR" dirty="0"/>
            </a:br>
            <a:r>
              <a:rPr lang="fr-FR" dirty="0"/>
              <a:t>GCSH, greffe de cellules souches hématopoïétiques; </a:t>
            </a:r>
            <a:br>
              <a:rPr lang="fr-FR" dirty="0"/>
            </a:br>
            <a:r>
              <a:rPr lang="fr-FR" dirty="0"/>
              <a:t>MVO, maladie </a:t>
            </a:r>
            <a:r>
              <a:rPr lang="fr-FR" dirty="0" err="1"/>
              <a:t>veino</a:t>
            </a:r>
            <a:r>
              <a:rPr lang="fr-FR" dirty="0"/>
              <a:t>-occlusive </a:t>
            </a:r>
            <a:endParaRPr lang="en-GB" dirty="0"/>
          </a:p>
        </p:txBody>
      </p:sp>
      <p:sp>
        <p:nvSpPr>
          <p:cNvPr id="18" name="Rounded Rectangle 17"/>
          <p:cNvSpPr/>
          <p:nvPr/>
        </p:nvSpPr>
        <p:spPr>
          <a:xfrm>
            <a:off x="5187997" y="1860173"/>
            <a:ext cx="4399886"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FFFFFF"/>
                </a:solidFill>
                <a:cs typeface="Arial" pitchFamily="34" charset="0"/>
              </a:rPr>
              <a:t>Facteurs de croissance</a:t>
            </a:r>
          </a:p>
          <a:p>
            <a:pPr algn="ctr"/>
            <a:r>
              <a:rPr lang="fr-FR" sz="2000" dirty="0">
                <a:latin typeface="Arial" pitchFamily="34" charset="0"/>
                <a:cs typeface="Arial" pitchFamily="34" charset="0"/>
              </a:rPr>
              <a:t>(ex. GCSF)</a:t>
            </a:r>
          </a:p>
        </p:txBody>
      </p:sp>
      <p:sp>
        <p:nvSpPr>
          <p:cNvPr id="19" name="Rounded Rectangle 18"/>
          <p:cNvSpPr/>
          <p:nvPr/>
        </p:nvSpPr>
        <p:spPr>
          <a:xfrm>
            <a:off x="5179119" y="2819421"/>
            <a:ext cx="4417642"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t>médicaments</a:t>
            </a:r>
            <a:r>
              <a:rPr lang="en-GB" sz="2000" dirty="0"/>
              <a:t> </a:t>
            </a:r>
            <a:r>
              <a:rPr lang="en-GB" sz="2000" dirty="0" err="1"/>
              <a:t>immunosuppresseurs</a:t>
            </a:r>
            <a:r>
              <a:rPr lang="en-GB" sz="2000" dirty="0"/>
              <a:t> (</a:t>
            </a:r>
            <a:r>
              <a:rPr lang="en-GB" sz="2000" dirty="0" err="1"/>
              <a:t>corticoïdes</a:t>
            </a:r>
            <a:r>
              <a:rPr lang="en-GB" sz="2000" dirty="0"/>
              <a:t>, </a:t>
            </a:r>
            <a:r>
              <a:rPr lang="en-GB" sz="2000" dirty="0" err="1"/>
              <a:t>ciclosporine</a:t>
            </a:r>
            <a:r>
              <a:rPr lang="en-GB" sz="2000" dirty="0"/>
              <a:t>)</a:t>
            </a:r>
            <a:endParaRPr lang="fr-FR" sz="2000" dirty="0">
              <a:latin typeface="Arial" pitchFamily="34" charset="0"/>
            </a:endParaRPr>
          </a:p>
        </p:txBody>
      </p:sp>
      <p:sp>
        <p:nvSpPr>
          <p:cNvPr id="20" name="Rounded Rectangle 19"/>
          <p:cNvSpPr/>
          <p:nvPr/>
        </p:nvSpPr>
        <p:spPr>
          <a:xfrm>
            <a:off x="5170241" y="3765022"/>
            <a:ext cx="4435398"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FFFFFF"/>
                </a:solidFill>
                <a:cs typeface="Arial" pitchFamily="34" charset="0"/>
              </a:rPr>
              <a:t>Antimicrobiens</a:t>
            </a:r>
          </a:p>
          <a:p>
            <a:pPr algn="ctr"/>
            <a:r>
              <a:rPr lang="fr-FR" sz="2000" dirty="0">
                <a:latin typeface="Arial" pitchFamily="34" charset="0"/>
                <a:cs typeface="Arial" pitchFamily="34" charset="0"/>
              </a:rPr>
              <a:t>(ex. antibiotiques, antifongiques)</a:t>
            </a:r>
          </a:p>
        </p:txBody>
      </p:sp>
      <p:sp>
        <p:nvSpPr>
          <p:cNvPr id="21" name="TextBox 20"/>
          <p:cNvSpPr txBox="1"/>
          <p:nvPr/>
        </p:nvSpPr>
        <p:spPr>
          <a:xfrm>
            <a:off x="2730464" y="2055411"/>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cs typeface="Arial" pitchFamily="34" charset="0"/>
              </a:rPr>
              <a:t>Neutropénie</a:t>
            </a:r>
          </a:p>
        </p:txBody>
      </p:sp>
      <p:sp>
        <p:nvSpPr>
          <p:cNvPr id="23" name="TextBox 22"/>
          <p:cNvSpPr txBox="1"/>
          <p:nvPr/>
        </p:nvSpPr>
        <p:spPr>
          <a:xfrm>
            <a:off x="2730464" y="2674141"/>
            <a:ext cx="1734362" cy="1123712"/>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cs typeface="Arial" pitchFamily="34" charset="0"/>
              </a:rPr>
              <a:t>Maladie du greffon contre l'hôte </a:t>
            </a:r>
          </a:p>
        </p:txBody>
      </p:sp>
      <p:sp>
        <p:nvSpPr>
          <p:cNvPr id="24" name="TextBox 23"/>
          <p:cNvSpPr txBox="1"/>
          <p:nvPr/>
        </p:nvSpPr>
        <p:spPr>
          <a:xfrm>
            <a:off x="2730464" y="3960261"/>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rPr>
              <a:t>Infection</a:t>
            </a:r>
          </a:p>
        </p:txBody>
      </p:sp>
      <p:cxnSp>
        <p:nvCxnSpPr>
          <p:cNvPr id="25" name="Straight Arrow Connector 24"/>
          <p:cNvCxnSpPr>
            <a:endCxn id="18" idx="1"/>
          </p:cNvCxnSpPr>
          <p:nvPr/>
        </p:nvCxnSpPr>
        <p:spPr>
          <a:xfrm flipV="1">
            <a:off x="4464827" y="2276748"/>
            <a:ext cx="723170"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endCxn id="19" idx="1"/>
          </p:cNvCxnSpPr>
          <p:nvPr/>
        </p:nvCxnSpPr>
        <p:spPr>
          <a:xfrm flipV="1">
            <a:off x="4464827" y="3235996"/>
            <a:ext cx="714292"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a:endCxn id="20" idx="1"/>
          </p:cNvCxnSpPr>
          <p:nvPr/>
        </p:nvCxnSpPr>
        <p:spPr>
          <a:xfrm flipV="1">
            <a:off x="4464827" y="4181597"/>
            <a:ext cx="705414"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28" name="Rounded Rectangle 27"/>
          <p:cNvSpPr/>
          <p:nvPr/>
        </p:nvSpPr>
        <p:spPr>
          <a:xfrm>
            <a:off x="5174785" y="4722647"/>
            <a:ext cx="4430854" cy="833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Arial" pitchFamily="34" charset="0"/>
              </a:rPr>
              <a:t>Défibrotide*</a:t>
            </a:r>
          </a:p>
        </p:txBody>
      </p:sp>
      <p:sp>
        <p:nvSpPr>
          <p:cNvPr id="29" name="TextBox 28"/>
          <p:cNvSpPr txBox="1"/>
          <p:nvPr/>
        </p:nvSpPr>
        <p:spPr>
          <a:xfrm>
            <a:off x="2732736" y="4917886"/>
            <a:ext cx="1734362" cy="44267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fr-FR" sz="2000" dirty="0">
                <a:solidFill>
                  <a:schemeClr val="tx1"/>
                </a:solidFill>
                <a:latin typeface="Arial" pitchFamily="34" charset="0"/>
              </a:rPr>
              <a:t>MVO</a:t>
            </a:r>
          </a:p>
        </p:txBody>
      </p:sp>
      <p:cxnSp>
        <p:nvCxnSpPr>
          <p:cNvPr id="30" name="Straight Arrow Connector 29"/>
          <p:cNvCxnSpPr>
            <a:endCxn id="28" idx="1"/>
          </p:cNvCxnSpPr>
          <p:nvPr/>
        </p:nvCxnSpPr>
        <p:spPr>
          <a:xfrm flipV="1">
            <a:off x="4467099" y="5139222"/>
            <a:ext cx="707686" cy="6"/>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pic>
        <p:nvPicPr>
          <p:cNvPr id="31" name="Picture 30">
            <a:hlinkClick r:id="" action="ppaction://customshow?id=3&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2105882"/>
            <a:ext cx="324000" cy="324000"/>
          </a:xfrm>
          <a:prstGeom prst="rect">
            <a:avLst/>
          </a:prstGeom>
        </p:spPr>
      </p:pic>
      <p:grpSp>
        <p:nvGrpSpPr>
          <p:cNvPr id="32" name="Group 31"/>
          <p:cNvGrpSpPr/>
          <p:nvPr/>
        </p:nvGrpSpPr>
        <p:grpSpPr>
          <a:xfrm>
            <a:off x="8293412" y="5001791"/>
            <a:ext cx="2952853" cy="369332"/>
            <a:chOff x="1508759" y="4551330"/>
            <a:chExt cx="1825447" cy="369332"/>
          </a:xfrm>
        </p:grpSpPr>
        <p:sp>
          <p:nvSpPr>
            <p:cNvPr id="33" name="TextBox 32">
              <a:hlinkClick r:id="rId4" action="ppaction://hlinkpres?slideindex=4&amp;slidetitle=Module 4: Évaluation et prise en charge de la  maladie vei..."/>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fr-FR" dirty="0">
                  <a:solidFill>
                    <a:schemeClr val="tx1"/>
                  </a:solidFill>
                </a:rPr>
                <a:t>Lien vers le Module 4</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065" y="4601877"/>
              <a:ext cx="251460" cy="251460"/>
            </a:xfrm>
            <a:prstGeom prst="rect">
              <a:avLst/>
            </a:prstGeom>
            <a:noFill/>
          </p:spPr>
        </p:pic>
      </p:grpSp>
      <p:grpSp>
        <p:nvGrpSpPr>
          <p:cNvPr id="35" name="Group 34"/>
          <p:cNvGrpSpPr/>
          <p:nvPr/>
        </p:nvGrpSpPr>
        <p:grpSpPr>
          <a:xfrm>
            <a:off x="2803388" y="5320343"/>
            <a:ext cx="2900878" cy="369332"/>
            <a:chOff x="1508759" y="4551330"/>
            <a:chExt cx="1825447" cy="369332"/>
          </a:xfrm>
        </p:grpSpPr>
        <p:sp>
          <p:nvSpPr>
            <p:cNvPr id="36" name="TextBox 35">
              <a:hlinkClick r:id="rId6" action="ppaction://hlinkpres?slideindex=4&amp;slidetitle=Module 2 :  Pathophysiologie de la maladie  veino-occlusive"/>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fr-FR" dirty="0">
                  <a:solidFill>
                    <a:schemeClr val="tx1"/>
                  </a:solidFill>
                </a:rPr>
                <a:t>Lien vers le Module 2</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676" y="4601877"/>
              <a:ext cx="251460" cy="251460"/>
            </a:xfrm>
            <a:prstGeom prst="rect">
              <a:avLst/>
            </a:prstGeom>
            <a:noFill/>
          </p:spPr>
        </p:pic>
      </p:grpSp>
      <p:pic>
        <p:nvPicPr>
          <p:cNvPr id="38" name="Picture 37">
            <a:hlinkClick r:id="" action="ppaction://customshow?id=4&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3093552"/>
            <a:ext cx="324000" cy="324000"/>
          </a:xfrm>
          <a:prstGeom prst="rect">
            <a:avLst/>
          </a:prstGeom>
        </p:spPr>
      </p:pic>
      <p:pic>
        <p:nvPicPr>
          <p:cNvPr id="39" name="Picture 38">
            <a:hlinkClick r:id="" action="ppaction://customshow?id=5&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4008521"/>
            <a:ext cx="324000" cy="324000"/>
          </a:xfrm>
          <a:prstGeom prst="rect">
            <a:avLst/>
          </a:prstGeom>
        </p:spPr>
      </p:pic>
      <p:pic>
        <p:nvPicPr>
          <p:cNvPr id="40" name="Picture 39">
            <a:hlinkClick r:id="" action="ppaction://customshow?id=6&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96517" y="4977222"/>
            <a:ext cx="324000" cy="324000"/>
          </a:xfrm>
          <a:prstGeom prst="rect">
            <a:avLst/>
          </a:prstGeom>
        </p:spPr>
      </p:pic>
    </p:spTree>
    <p:extLst>
      <p:ext uri="{BB962C8B-B14F-4D97-AF65-F5344CB8AC3E}">
        <p14:creationId xmlns:p14="http://schemas.microsoft.com/office/powerpoint/2010/main" val="305464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039014" y="4900001"/>
            <a:ext cx="7994746" cy="1116000"/>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solidFill>
                <a:prstClr val="white"/>
              </a:solidFill>
              <a:cs typeface="Arial" panose="020B0604020202020204" pitchFamily="34" charset="0"/>
            </a:endParaRPr>
          </a:p>
        </p:txBody>
      </p:sp>
      <p:sp>
        <p:nvSpPr>
          <p:cNvPr id="27" name="Rounded Rectangle 26"/>
          <p:cNvSpPr/>
          <p:nvPr/>
        </p:nvSpPr>
        <p:spPr>
          <a:xfrm>
            <a:off x="3369712" y="3572536"/>
            <a:ext cx="7664048" cy="1294383"/>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solidFill>
                <a:prstClr val="white"/>
              </a:solidFill>
              <a:cs typeface="Arial" panose="020B0604020202020204" pitchFamily="34" charset="0"/>
            </a:endParaRPr>
          </a:p>
        </p:txBody>
      </p:sp>
      <p:sp>
        <p:nvSpPr>
          <p:cNvPr id="25" name="Rounded Rectangle 24"/>
          <p:cNvSpPr/>
          <p:nvPr/>
        </p:nvSpPr>
        <p:spPr>
          <a:xfrm>
            <a:off x="3039015" y="2276872"/>
            <a:ext cx="7949025" cy="1264943"/>
          </a:xfrm>
          <a:prstGeom prst="roundRect">
            <a:avLst/>
          </a:prstGeom>
          <a:solidFill>
            <a:schemeClr val="accent1">
              <a:lumMod val="60000"/>
              <a:lumOff val="40000"/>
              <a:alpha val="16863"/>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endParaRPr lang="en-GB" sz="1200" dirty="0">
              <a:solidFill>
                <a:prstClr val="white"/>
              </a:solidFill>
              <a:cs typeface="Arial" panose="020B0604020202020204" pitchFamily="34" charset="0"/>
            </a:endParaRPr>
          </a:p>
        </p:txBody>
      </p:sp>
      <p:sp>
        <p:nvSpPr>
          <p:cNvPr id="2" name="Title 1"/>
          <p:cNvSpPr>
            <a:spLocks noGrp="1"/>
          </p:cNvSpPr>
          <p:nvPr>
            <p:ph type="title"/>
          </p:nvPr>
        </p:nvSpPr>
        <p:spPr>
          <a:xfrm>
            <a:off x="335360" y="82764"/>
            <a:ext cx="10873208" cy="1009436"/>
          </a:xfrm>
        </p:spPr>
        <p:txBody>
          <a:bodyPr/>
          <a:lstStyle/>
          <a:p>
            <a:r>
              <a:rPr lang="fr-FR" dirty="0"/>
              <a:t>La GCSH après chimiothérapie nécessite des soins de support</a:t>
            </a:r>
          </a:p>
        </p:txBody>
      </p:sp>
      <p:sp>
        <p:nvSpPr>
          <p:cNvPr id="31" name="Text Placeholder 3"/>
          <p:cNvSpPr>
            <a:spLocks noGrp="1"/>
          </p:cNvSpPr>
          <p:nvPr>
            <p:ph type="body" sz="quarter" idx="10"/>
          </p:nvPr>
        </p:nvSpPr>
        <p:spPr>
          <a:xfrm>
            <a:off x="98779" y="6495526"/>
            <a:ext cx="7949952" cy="288925"/>
          </a:xfrm>
        </p:spPr>
        <p:txBody>
          <a:bodyPr/>
          <a:lstStyle/>
          <a:p>
            <a:r>
              <a:rPr lang="fr-FR" dirty="0" err="1"/>
              <a:t>Masszi</a:t>
            </a:r>
            <a:r>
              <a:rPr lang="fr-FR" dirty="0"/>
              <a:t> T, </a:t>
            </a:r>
            <a:r>
              <a:rPr lang="fr-FR" dirty="0" err="1"/>
              <a:t>Mank</a:t>
            </a:r>
            <a:r>
              <a:rPr lang="fr-FR" dirty="0"/>
              <a:t> A. </a:t>
            </a:r>
            <a:r>
              <a:rPr lang="fr-FR" dirty="0" err="1"/>
              <a:t>Supportive</a:t>
            </a:r>
            <a:r>
              <a:rPr lang="fr-FR" dirty="0"/>
              <a:t> Care. In: </a:t>
            </a:r>
            <a:r>
              <a:rPr lang="fr-FR" dirty="0" err="1"/>
              <a:t>Apperley</a:t>
            </a:r>
            <a:r>
              <a:rPr lang="fr-FR" dirty="0"/>
              <a:t> J, Carreras E, </a:t>
            </a:r>
            <a:r>
              <a:rPr lang="fr-FR" dirty="0" err="1"/>
              <a:t>Gluckman</a:t>
            </a:r>
            <a:r>
              <a:rPr lang="fr-FR" dirty="0"/>
              <a:t> E, </a:t>
            </a:r>
            <a:r>
              <a:rPr lang="fr-FR" dirty="0" err="1"/>
              <a:t>Masszi</a:t>
            </a:r>
            <a:r>
              <a:rPr lang="fr-FR" dirty="0"/>
              <a:t> T </a:t>
            </a:r>
            <a:r>
              <a:rPr lang="fr-FR" dirty="0" err="1"/>
              <a:t>eds</a:t>
            </a:r>
            <a:r>
              <a:rPr lang="fr-FR" dirty="0"/>
              <a:t>. </a:t>
            </a:r>
            <a:r>
              <a:rPr lang="fr-FR" i="1" dirty="0"/>
              <a:t>ESH-EBMT Handbook on Haematopoietic Stem Cell Transplantation</a:t>
            </a:r>
            <a:r>
              <a:rPr lang="fr-FR" dirty="0"/>
              <a:t>. Genova: Forum Service </a:t>
            </a:r>
            <a:r>
              <a:rPr lang="fr-FR" dirty="0" err="1"/>
              <a:t>Editore</a:t>
            </a:r>
            <a:r>
              <a:rPr lang="fr-FR" dirty="0"/>
              <a:t>, 2012;156–74; Flynn M. </a:t>
            </a:r>
            <a:r>
              <a:rPr lang="fr-FR" dirty="0" err="1"/>
              <a:t>Chemotherapy</a:t>
            </a:r>
            <a:r>
              <a:rPr lang="fr-FR" dirty="0"/>
              <a:t> </a:t>
            </a:r>
            <a:r>
              <a:rPr lang="fr-FR" dirty="0" err="1"/>
              <a:t>induced</a:t>
            </a:r>
            <a:r>
              <a:rPr lang="fr-FR" dirty="0"/>
              <a:t> </a:t>
            </a:r>
            <a:r>
              <a:rPr lang="fr-FR" dirty="0" err="1"/>
              <a:t>nausea</a:t>
            </a:r>
            <a:r>
              <a:rPr lang="fr-FR" dirty="0"/>
              <a:t> &amp; </a:t>
            </a:r>
            <a:r>
              <a:rPr lang="fr-FR" dirty="0" err="1"/>
              <a:t>vomiting</a:t>
            </a:r>
            <a:r>
              <a:rPr lang="fr-FR" dirty="0"/>
              <a:t>: a </a:t>
            </a:r>
            <a:r>
              <a:rPr lang="fr-FR" dirty="0" err="1"/>
              <a:t>nurse’s</a:t>
            </a:r>
            <a:r>
              <a:rPr lang="fr-FR" dirty="0"/>
              <a:t> perspective. Disponible sur: http://www.ebmt.org/Contents/Resources/Library/Slidebank/EBMT2013SlideBank/Documents/Nurses/N1239.pdf. Consulté en mars 2017</a:t>
            </a:r>
          </a:p>
        </p:txBody>
      </p:sp>
      <p:sp>
        <p:nvSpPr>
          <p:cNvPr id="5" name="Text Placeholder 4"/>
          <p:cNvSpPr>
            <a:spLocks noGrp="1"/>
          </p:cNvSpPr>
          <p:nvPr>
            <p:ph type="body" sz="quarter" idx="11"/>
          </p:nvPr>
        </p:nvSpPr>
        <p:spPr/>
        <p:txBody>
          <a:bodyPr/>
          <a:lstStyle/>
          <a:p>
            <a:r>
              <a:rPr lang="fr-FR" dirty="0"/>
              <a:t>GCSH, greffe de cellules souches hématopoïétiques; IV, intraveineuse</a:t>
            </a:r>
          </a:p>
        </p:txBody>
      </p:sp>
      <p:sp>
        <p:nvSpPr>
          <p:cNvPr id="12" name="TextBox 11"/>
          <p:cNvSpPr txBox="1"/>
          <p:nvPr/>
        </p:nvSpPr>
        <p:spPr>
          <a:xfrm>
            <a:off x="622300" y="1366560"/>
            <a:ext cx="10972800" cy="78319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dirty="0">
                <a:solidFill>
                  <a:schemeClr val="tx1"/>
                </a:solidFill>
                <a:latin typeface="Arial" pitchFamily="34" charset="0"/>
                <a:cs typeface="Arial" pitchFamily="34" charset="0"/>
              </a:rPr>
              <a:t>Les problèmes cliniques sévères qui surviennent après une GCSH nécessitent souvent </a:t>
            </a:r>
            <a:br>
              <a:rPr lang="fr-FR" sz="2000" dirty="0">
                <a:solidFill>
                  <a:schemeClr val="tx1"/>
                </a:solidFill>
                <a:latin typeface="Arial" pitchFamily="34" charset="0"/>
                <a:cs typeface="Arial" pitchFamily="34" charset="0"/>
              </a:rPr>
            </a:br>
            <a:r>
              <a:rPr lang="fr-FR" sz="2000" dirty="0">
                <a:solidFill>
                  <a:schemeClr val="tx1"/>
                </a:solidFill>
                <a:latin typeface="Arial" pitchFamily="34" charset="0"/>
                <a:cs typeface="Arial" pitchFamily="34" charset="0"/>
              </a:rPr>
              <a:t>des soins de support</a:t>
            </a:r>
          </a:p>
        </p:txBody>
      </p:sp>
      <p:sp>
        <p:nvSpPr>
          <p:cNvPr id="6" name="Freeform 5"/>
          <p:cNvSpPr/>
          <p:nvPr/>
        </p:nvSpPr>
        <p:spPr>
          <a:xfrm rot="2563804">
            <a:off x="2288083" y="4754090"/>
            <a:ext cx="562698" cy="39462"/>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362765" y="4108909"/>
            <a:ext cx="626402" cy="39462"/>
          </a:xfrm>
          <a:custGeom>
            <a:avLst/>
            <a:gdLst/>
            <a:ahLst/>
            <a:cxnLst/>
            <a:rect l="0" t="0" r="0" b="0"/>
            <a:pathLst>
              <a:path>
                <a:moveTo>
                  <a:pt x="0" y="19731"/>
                </a:moveTo>
                <a:lnTo>
                  <a:pt x="626402"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rot="19036196">
            <a:off x="2288083" y="3463727"/>
            <a:ext cx="562698" cy="39462"/>
          </a:xfrm>
          <a:custGeom>
            <a:avLst/>
            <a:gdLst/>
            <a:ahLst/>
            <a:cxnLst/>
            <a:rect l="0" t="0" r="0" b="0"/>
            <a:pathLst>
              <a:path>
                <a:moveTo>
                  <a:pt x="0" y="19731"/>
                </a:moveTo>
                <a:lnTo>
                  <a:pt x="562698" y="19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Oval 13"/>
          <p:cNvSpPr/>
          <p:nvPr/>
        </p:nvSpPr>
        <p:spPr>
          <a:xfrm>
            <a:off x="1056781" y="3452558"/>
            <a:ext cx="1440000" cy="1440000"/>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2632785" y="2386279"/>
            <a:ext cx="1079831" cy="1079831"/>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fr-FR" sz="1200" dirty="0">
                <a:solidFill>
                  <a:prstClr val="white"/>
                </a:solidFill>
              </a:rPr>
              <a:t>Impaired nutritional status</a:t>
            </a:r>
          </a:p>
        </p:txBody>
      </p:sp>
      <p:sp>
        <p:nvSpPr>
          <p:cNvPr id="17" name="Freeform 16"/>
          <p:cNvSpPr/>
          <p:nvPr/>
        </p:nvSpPr>
        <p:spPr>
          <a:xfrm>
            <a:off x="3820596" y="2385448"/>
            <a:ext cx="7136964"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fr-FR" sz="1400" dirty="0">
                <a:solidFill>
                  <a:srgbClr val="000000"/>
                </a:solidFill>
              </a:rPr>
              <a:t>Facteur de pronostic négatif</a:t>
            </a:r>
          </a:p>
          <a:p>
            <a:pPr marL="285750" lvl="1" indent="-285750" defTabSz="311150">
              <a:lnSpc>
                <a:spcPct val="90000"/>
              </a:lnSpc>
              <a:spcBef>
                <a:spcPct val="0"/>
              </a:spcBef>
              <a:spcAft>
                <a:spcPct val="15000"/>
              </a:spcAft>
              <a:buClr>
                <a:srgbClr val="000000"/>
              </a:buClr>
              <a:buFont typeface="Arial" panose="020B0604020202020204" pitchFamily="34" charset="0"/>
              <a:buChar char="•"/>
            </a:pPr>
            <a:r>
              <a:rPr lang="fr-FR" sz="1400" dirty="0">
                <a:solidFill>
                  <a:srgbClr val="000000"/>
                </a:solidFill>
              </a:rPr>
              <a:t>Nutrition entérale ou parentérale généralement administrée de façon prophylactique après une GCSH</a:t>
            </a:r>
          </a:p>
          <a:p>
            <a:pPr marL="285750" lvl="1" indent="-285750" defTabSz="311150">
              <a:lnSpc>
                <a:spcPct val="90000"/>
              </a:lnSpc>
              <a:spcBef>
                <a:spcPct val="0"/>
              </a:spcBef>
              <a:spcAft>
                <a:spcPct val="15000"/>
              </a:spcAft>
              <a:buFont typeface="Arial" panose="020B0604020202020204" pitchFamily="34" charset="0"/>
              <a:buChar char="•"/>
            </a:pPr>
            <a:r>
              <a:rPr lang="fr-FR" sz="1400" dirty="0">
                <a:solidFill>
                  <a:srgbClr val="000000"/>
                </a:solidFill>
              </a:rPr>
              <a:t>Les complications les plus fréquentes de la nutrition IV sont associées au cathéter veineux central, et sont par exemple des infections, une thromboembolie, une obstruction, un déplacement et une fuite</a:t>
            </a:r>
          </a:p>
        </p:txBody>
      </p:sp>
      <p:sp>
        <p:nvSpPr>
          <p:cNvPr id="18" name="Freeform 17"/>
          <p:cNvSpPr/>
          <p:nvPr/>
        </p:nvSpPr>
        <p:spPr>
          <a:xfrm>
            <a:off x="2921933" y="3588724"/>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fr-FR" sz="1050" b="1" dirty="0">
                <a:solidFill>
                  <a:prstClr val="white"/>
                </a:solidFill>
              </a:rPr>
              <a:t>Inflammation des muqueuses</a:t>
            </a:r>
          </a:p>
        </p:txBody>
      </p:sp>
      <p:sp>
        <p:nvSpPr>
          <p:cNvPr id="19" name="Freeform 18"/>
          <p:cNvSpPr/>
          <p:nvPr/>
        </p:nvSpPr>
        <p:spPr>
          <a:xfrm>
            <a:off x="4180248" y="3681624"/>
            <a:ext cx="6792552" cy="1079831"/>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fr-FR" sz="1400" dirty="0">
                <a:solidFill>
                  <a:srgbClr val="000000"/>
                </a:solidFill>
              </a:rPr>
              <a:t>Associée à un risque d’infection systémique</a:t>
            </a:r>
          </a:p>
          <a:p>
            <a:pPr marL="285750" lvl="1" indent="-285750" defTabSz="311150">
              <a:lnSpc>
                <a:spcPct val="90000"/>
              </a:lnSpc>
              <a:spcBef>
                <a:spcPct val="0"/>
              </a:spcBef>
              <a:spcAft>
                <a:spcPct val="15000"/>
              </a:spcAft>
              <a:buFont typeface="Arial" panose="020B0604020202020204" pitchFamily="34" charset="0"/>
              <a:buChar char="•"/>
            </a:pPr>
            <a:r>
              <a:rPr lang="fr-FR" sz="1400" dirty="0">
                <a:solidFill>
                  <a:srgbClr val="000000"/>
                </a:solidFill>
              </a:rPr>
              <a:t>Les patients doivent utiliser une brosse à dents souple</a:t>
            </a:r>
          </a:p>
          <a:p>
            <a:pPr marL="285750" lvl="1" indent="-285750" defTabSz="311150">
              <a:lnSpc>
                <a:spcPct val="90000"/>
              </a:lnSpc>
              <a:spcBef>
                <a:spcPct val="0"/>
              </a:spcBef>
              <a:spcAft>
                <a:spcPct val="15000"/>
              </a:spcAft>
              <a:buFont typeface="Arial" panose="020B0604020202020204" pitchFamily="34" charset="0"/>
              <a:buChar char="•"/>
            </a:pPr>
            <a:r>
              <a:rPr lang="fr-FR" sz="1400" dirty="0">
                <a:solidFill>
                  <a:srgbClr val="000000"/>
                </a:solidFill>
              </a:rPr>
              <a:t>De nombreux patients nécessitent des soins spécifiques: bains de bouche, traitement au laser et analgésiques narcotiques</a:t>
            </a:r>
          </a:p>
          <a:p>
            <a:pPr marL="285750" lvl="1" indent="-285750" defTabSz="311150">
              <a:lnSpc>
                <a:spcPct val="90000"/>
              </a:lnSpc>
              <a:spcBef>
                <a:spcPct val="0"/>
              </a:spcBef>
              <a:spcAft>
                <a:spcPct val="15000"/>
              </a:spcAft>
              <a:buFont typeface="Arial" panose="020B0604020202020204" pitchFamily="34" charset="0"/>
              <a:buChar char="•"/>
            </a:pPr>
            <a:r>
              <a:rPr lang="fr-FR" sz="1400" dirty="0"/>
              <a:t>Les preuves d'un bénéfice des agents d'humidification et lubrification des muqueuses sont peu nombreuses</a:t>
            </a:r>
            <a:endParaRPr lang="fr-FR" sz="1400" dirty="0">
              <a:solidFill>
                <a:srgbClr val="000000"/>
              </a:solidFill>
            </a:endParaRPr>
          </a:p>
        </p:txBody>
      </p:sp>
      <p:sp>
        <p:nvSpPr>
          <p:cNvPr id="20" name="Freeform 19"/>
          <p:cNvSpPr/>
          <p:nvPr/>
        </p:nvSpPr>
        <p:spPr>
          <a:xfrm>
            <a:off x="2565549" y="4791171"/>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fr-FR" sz="1200" b="1" dirty="0">
                <a:solidFill>
                  <a:prstClr val="white"/>
                </a:solidFill>
              </a:rPr>
              <a:t>Nausées</a:t>
            </a:r>
          </a:p>
        </p:txBody>
      </p:sp>
      <p:sp>
        <p:nvSpPr>
          <p:cNvPr id="21" name="Freeform 20"/>
          <p:cNvSpPr/>
          <p:nvPr/>
        </p:nvSpPr>
        <p:spPr>
          <a:xfrm>
            <a:off x="3820597" y="5084284"/>
            <a:ext cx="7182683" cy="738722"/>
          </a:xfrm>
          <a:custGeom>
            <a:avLst/>
            <a:gdLst>
              <a:gd name="connsiteX0" fmla="*/ 0 w 1619747"/>
              <a:gd name="connsiteY0" fmla="*/ 0 h 1079831"/>
              <a:gd name="connsiteX1" fmla="*/ 1619747 w 1619747"/>
              <a:gd name="connsiteY1" fmla="*/ 0 h 1079831"/>
              <a:gd name="connsiteX2" fmla="*/ 1619747 w 1619747"/>
              <a:gd name="connsiteY2" fmla="*/ 1079831 h 1079831"/>
              <a:gd name="connsiteX3" fmla="*/ 0 w 1619747"/>
              <a:gd name="connsiteY3" fmla="*/ 1079831 h 1079831"/>
              <a:gd name="connsiteX4" fmla="*/ 0 w 1619747"/>
              <a:gd name="connsiteY4" fmla="*/ 0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747" h="1079831">
                <a:moveTo>
                  <a:pt x="0" y="0"/>
                </a:moveTo>
                <a:lnTo>
                  <a:pt x="1619747" y="0"/>
                </a:lnTo>
                <a:lnTo>
                  <a:pt x="1619747" y="1079831"/>
                </a:lnTo>
                <a:lnTo>
                  <a:pt x="0" y="1079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11150">
              <a:lnSpc>
                <a:spcPct val="90000"/>
              </a:lnSpc>
              <a:spcBef>
                <a:spcPct val="0"/>
              </a:spcBef>
              <a:spcAft>
                <a:spcPct val="15000"/>
              </a:spcAft>
              <a:buFont typeface="Arial" panose="020B0604020202020204" pitchFamily="34" charset="0"/>
              <a:buChar char="•"/>
            </a:pPr>
            <a:r>
              <a:rPr lang="fr-FR" sz="1400" dirty="0">
                <a:solidFill>
                  <a:srgbClr val="000000"/>
                </a:solidFill>
              </a:rPr>
              <a:t>Continuent à avoir un impact considérable sur la qualité de vie après le conditionnement par chimiothérapie</a:t>
            </a:r>
          </a:p>
          <a:p>
            <a:pPr marL="285750" lvl="1" indent="-285750" defTabSz="311150">
              <a:lnSpc>
                <a:spcPct val="90000"/>
              </a:lnSpc>
              <a:spcBef>
                <a:spcPct val="0"/>
              </a:spcBef>
              <a:spcAft>
                <a:spcPct val="15000"/>
              </a:spcAft>
              <a:buFont typeface="Arial" panose="020B0604020202020204" pitchFamily="34" charset="0"/>
              <a:buChar char="•"/>
            </a:pPr>
            <a:r>
              <a:rPr lang="fr-FR" sz="1400" dirty="0">
                <a:solidFill>
                  <a:srgbClr val="000000"/>
                </a:solidFill>
              </a:rPr>
              <a:t>Effet secondaire le plus redouté</a:t>
            </a:r>
          </a:p>
          <a:p>
            <a:pPr marL="285750" lvl="1" indent="-285750" defTabSz="311150">
              <a:lnSpc>
                <a:spcPct val="90000"/>
              </a:lnSpc>
              <a:spcBef>
                <a:spcPct val="0"/>
              </a:spcBef>
              <a:spcAft>
                <a:spcPct val="15000"/>
              </a:spcAft>
              <a:buFont typeface="Arial" panose="020B0604020202020204" pitchFamily="34" charset="0"/>
              <a:buChar char="•"/>
            </a:pPr>
            <a:r>
              <a:rPr lang="fr-FR" sz="1400" dirty="0">
                <a:solidFill>
                  <a:srgbClr val="000000"/>
                </a:solidFill>
              </a:rPr>
              <a:t>Les antagonistes du récepteur de la sérotonine et la dexaméthasone constituent la prophylaxie standard</a:t>
            </a:r>
          </a:p>
        </p:txBody>
      </p:sp>
      <p:sp>
        <p:nvSpPr>
          <p:cNvPr id="24" name="Freeform 23"/>
          <p:cNvSpPr/>
          <p:nvPr/>
        </p:nvSpPr>
        <p:spPr>
          <a:xfrm>
            <a:off x="2554474" y="2375645"/>
            <a:ext cx="1188000" cy="1188000"/>
          </a:xfrm>
          <a:custGeom>
            <a:avLst/>
            <a:gdLst>
              <a:gd name="connsiteX0" fmla="*/ 0 w 1079831"/>
              <a:gd name="connsiteY0" fmla="*/ 539916 h 1079831"/>
              <a:gd name="connsiteX1" fmla="*/ 539916 w 1079831"/>
              <a:gd name="connsiteY1" fmla="*/ 0 h 1079831"/>
              <a:gd name="connsiteX2" fmla="*/ 1079832 w 1079831"/>
              <a:gd name="connsiteY2" fmla="*/ 539916 h 1079831"/>
              <a:gd name="connsiteX3" fmla="*/ 539916 w 1079831"/>
              <a:gd name="connsiteY3" fmla="*/ 1079832 h 1079831"/>
              <a:gd name="connsiteX4" fmla="*/ 0 w 1079831"/>
              <a:gd name="connsiteY4" fmla="*/ 539916 h 107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831" h="1079831">
                <a:moveTo>
                  <a:pt x="0" y="539916"/>
                </a:moveTo>
                <a:cubicBezTo>
                  <a:pt x="0" y="241729"/>
                  <a:pt x="241729" y="0"/>
                  <a:pt x="539916" y="0"/>
                </a:cubicBezTo>
                <a:cubicBezTo>
                  <a:pt x="838103" y="0"/>
                  <a:pt x="1079832" y="241729"/>
                  <a:pt x="1079832" y="539916"/>
                </a:cubicBezTo>
                <a:cubicBezTo>
                  <a:pt x="1079832" y="838103"/>
                  <a:pt x="838103" y="1079832"/>
                  <a:pt x="539916" y="1079832"/>
                </a:cubicBezTo>
                <a:cubicBezTo>
                  <a:pt x="241729" y="1079832"/>
                  <a:pt x="0" y="838103"/>
                  <a:pt x="0" y="53991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93" tIns="166393" rIns="166393" bIns="166393" numCol="1" spcCol="1270" anchor="ctr" anchorCtr="0">
            <a:noAutofit/>
          </a:bodyPr>
          <a:lstStyle/>
          <a:p>
            <a:pPr algn="ctr" defTabSz="577850">
              <a:lnSpc>
                <a:spcPct val="90000"/>
              </a:lnSpc>
              <a:spcBef>
                <a:spcPct val="0"/>
              </a:spcBef>
              <a:spcAft>
                <a:spcPct val="35000"/>
              </a:spcAft>
            </a:pPr>
            <a:r>
              <a:rPr lang="fr-FR" sz="1200" b="1" dirty="0">
                <a:solidFill>
                  <a:prstClr val="white"/>
                </a:solidFill>
              </a:rPr>
              <a:t>Altération de l'état nutritionnel</a:t>
            </a:r>
          </a:p>
        </p:txBody>
      </p:sp>
      <p:sp>
        <p:nvSpPr>
          <p:cNvPr id="22" name="TextBox 21"/>
          <p:cNvSpPr txBox="1"/>
          <p:nvPr/>
        </p:nvSpPr>
        <p:spPr>
          <a:xfrm>
            <a:off x="1100611" y="3910418"/>
            <a:ext cx="1355226" cy="584775"/>
          </a:xfrm>
          <a:prstGeom prst="rect">
            <a:avLst/>
          </a:prstGeom>
          <a:noFill/>
        </p:spPr>
        <p:txBody>
          <a:bodyPr wrap="square" rtlCol="0">
            <a:spAutoFit/>
          </a:bodyPr>
          <a:lstStyle/>
          <a:p>
            <a:pPr algn="ctr"/>
            <a:r>
              <a:rPr lang="fr-FR" sz="1600" b="1" dirty="0">
                <a:solidFill>
                  <a:prstClr val="white"/>
                </a:solidFill>
              </a:rPr>
              <a:t>Soins palliatifs</a:t>
            </a:r>
          </a:p>
        </p:txBody>
      </p:sp>
    </p:spTree>
    <p:extLst>
      <p:ext uri="{BB962C8B-B14F-4D97-AF65-F5344CB8AC3E}">
        <p14:creationId xmlns:p14="http://schemas.microsoft.com/office/powerpoint/2010/main" val="195022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Résumé de la GCSH</a:t>
            </a:r>
            <a:endParaRPr lang="en-GB" dirty="0"/>
          </a:p>
        </p:txBody>
      </p:sp>
      <p:sp>
        <p:nvSpPr>
          <p:cNvPr id="6" name="Content Placeholder 5"/>
          <p:cNvSpPr>
            <a:spLocks noGrp="1"/>
          </p:cNvSpPr>
          <p:nvPr>
            <p:ph idx="1"/>
          </p:nvPr>
        </p:nvSpPr>
        <p:spPr/>
        <p:txBody>
          <a:bodyPr>
            <a:normAutofit/>
          </a:bodyPr>
          <a:lstStyle/>
          <a:p>
            <a:r>
              <a:rPr lang="fr-FR" sz="2000" dirty="0"/>
              <a:t>La GCSH autologue fait appel à des cellules dérivées de la propre moelle osseuse du patient tandis que la GCSH </a:t>
            </a:r>
            <a:r>
              <a:rPr lang="fr-FR" sz="2000" dirty="0" err="1"/>
              <a:t>allogénique</a:t>
            </a:r>
            <a:r>
              <a:rPr lang="fr-FR" sz="2000" dirty="0"/>
              <a:t> fait appel à des cellules d’un donneur apparenté ou non</a:t>
            </a:r>
          </a:p>
          <a:p>
            <a:r>
              <a:rPr lang="fr-FR" sz="2000" dirty="0"/>
              <a:t>La GCSH autologue ne comporte pas de risques de rejet, toutefois, des cellules cancéreuses peuvent être transplantées avec les cellules souches</a:t>
            </a:r>
          </a:p>
          <a:p>
            <a:r>
              <a:rPr lang="fr-FR" sz="2000" dirty="0"/>
              <a:t>La GCSH </a:t>
            </a:r>
            <a:r>
              <a:rPr lang="fr-FR" sz="2000" dirty="0" err="1"/>
              <a:t>allogénique</a:t>
            </a:r>
            <a:r>
              <a:rPr lang="fr-FR" sz="2000" dirty="0"/>
              <a:t> peut entraîner un effet du greffon contre tumeur bénéfique, bien qu’elle comporte un risque de rejet et de maladie du greffon contre l’hôte</a:t>
            </a:r>
          </a:p>
          <a:p>
            <a:r>
              <a:rPr lang="fr-FR" sz="2000" dirty="0"/>
              <a:t>Le conditionnement avant la GCSH est nécessaire pour éradiquer la maladie, prévenir le rejet ou faciliter la prise de greffe</a:t>
            </a:r>
          </a:p>
          <a:p>
            <a:pPr>
              <a:spcBef>
                <a:spcPts val="600"/>
              </a:spcBef>
            </a:pPr>
            <a:r>
              <a:rPr lang="fr-FR" sz="2000" dirty="0"/>
              <a:t>Les schémas de CIR / NMA visent à réduire la morbidité et la mortalité, et ont permis à des patients plus âgés, médicalement moins aptes, d’avoir recours à une GCSH et à des transplantations </a:t>
            </a:r>
            <a:r>
              <a:rPr lang="fr-FR" sz="2000" dirty="0" err="1"/>
              <a:t>haploidentiques</a:t>
            </a:r>
            <a:endParaRPr lang="fr-FR" sz="2000" dirty="0"/>
          </a:p>
          <a:p>
            <a:pPr>
              <a:spcBef>
                <a:spcPts val="600"/>
              </a:spcBef>
            </a:pPr>
            <a:r>
              <a:rPr lang="fr-FR" sz="2000" dirty="0"/>
              <a:t>La GCSH et le conditionnement sont associés à de multiples complications telles que la neutropénie, la </a:t>
            </a:r>
            <a:r>
              <a:rPr lang="fr-FR" sz="2000" dirty="0" err="1"/>
              <a:t>mucosite</a:t>
            </a:r>
            <a:r>
              <a:rPr lang="fr-FR" sz="2000" dirty="0"/>
              <a:t>, les nausées, l’infection et la MVO, qui nécessitent un traitement et des soins de support </a:t>
            </a:r>
            <a:r>
              <a:rPr lang="fr-FR" sz="2000" dirty="0">
                <a:latin typeface="Arial" panose="020B0604020202020204" pitchFamily="34" charset="0"/>
                <a:cs typeface="Arial" panose="020B0604020202020204" pitchFamily="34" charset="0"/>
              </a:rPr>
              <a:t>à</a:t>
            </a:r>
            <a:r>
              <a:rPr lang="fr-FR" sz="2000" dirty="0"/>
              <a:t> la place de palliatifs</a:t>
            </a:r>
          </a:p>
        </p:txBody>
      </p:sp>
      <p:sp>
        <p:nvSpPr>
          <p:cNvPr id="7" name="Text Placeholder 6"/>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r>
              <a:rPr lang="fr-FR" dirty="0"/>
              <a:t>CIR, conditionnement à intensité réduite; GCSH, greffe de cellules souches hématopoïétiques; </a:t>
            </a:r>
            <a:br>
              <a:rPr lang="fr-FR" dirty="0"/>
            </a:br>
            <a:r>
              <a:rPr lang="fr-FR" dirty="0"/>
              <a:t>NMA, non-</a:t>
            </a:r>
            <a:r>
              <a:rPr lang="fr-FR" dirty="0" err="1"/>
              <a:t>myéloablatif</a:t>
            </a:r>
            <a:r>
              <a:rPr lang="fr-FR" dirty="0"/>
              <a:t>; MVO, maladie </a:t>
            </a:r>
            <a:r>
              <a:rPr lang="fr-FR" dirty="0" err="1"/>
              <a:t>veino</a:t>
            </a:r>
            <a:r>
              <a:rPr lang="fr-FR" dirty="0"/>
              <a:t>-occlusive</a:t>
            </a:r>
            <a:endParaRPr lang="en-GB" dirty="0"/>
          </a:p>
        </p:txBody>
      </p:sp>
    </p:spTree>
    <p:extLst>
      <p:ext uri="{BB962C8B-B14F-4D97-AF65-F5344CB8AC3E}">
        <p14:creationId xmlns:p14="http://schemas.microsoft.com/office/powerpoint/2010/main" val="38037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t>
            </a:r>
            <a:r>
              <a:rPr lang="en-GB" dirty="0" err="1"/>
              <a:t>d’autoévaluation</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fr-FR" sz="2000" dirty="0"/>
              <a:t>Parmi les éléments suivants, lequel ne fait </a:t>
            </a:r>
            <a:r>
              <a:rPr lang="fr-FR" sz="2000" b="1" dirty="0"/>
              <a:t>pas</a:t>
            </a:r>
            <a:r>
              <a:rPr lang="fr-FR" sz="2000" dirty="0"/>
              <a:t> partie des risques liés à la </a:t>
            </a:r>
            <a:br>
              <a:rPr lang="fr-FR" sz="2000" dirty="0"/>
            </a:br>
            <a:r>
              <a:rPr lang="fr-FR" sz="2000" dirty="0"/>
              <a:t>GCSH autologue? Cliquez sur la réponse qui est correcte selon vous</a:t>
            </a:r>
          </a:p>
          <a:p>
            <a:pPr marL="914400" lvl="1" indent="-457200">
              <a:buFont typeface="+mj-lt"/>
              <a:buAutoNum type="alphaLcParenR"/>
            </a:pPr>
            <a:r>
              <a:rPr lang="fr-FR" dirty="0">
                <a:hlinkClick r:id="" action="ppaction://customshow?id=13&amp;return=true"/>
              </a:rPr>
              <a:t>Prélèvement de cellules cancéreuses</a:t>
            </a:r>
            <a:endParaRPr lang="fr-FR" dirty="0"/>
          </a:p>
          <a:p>
            <a:pPr marL="914400" lvl="1" indent="-457200">
              <a:buFont typeface="+mj-lt"/>
              <a:buAutoNum type="alphaLcParenR"/>
            </a:pPr>
            <a:r>
              <a:rPr lang="fr-FR" dirty="0">
                <a:hlinkClick r:id="" action="ppaction://customshow?id=7&amp;return=true"/>
              </a:rPr>
              <a:t>Maladie du greffon contre l’hôte</a:t>
            </a:r>
            <a:endParaRPr lang="fr-FR" dirty="0"/>
          </a:p>
          <a:p>
            <a:pPr marL="914400" lvl="1" indent="-457200">
              <a:buFont typeface="+mj-lt"/>
              <a:buAutoNum type="alphaLcParenR"/>
            </a:pPr>
            <a:r>
              <a:rPr lang="fr-FR" dirty="0">
                <a:hlinkClick r:id="" action="ppaction://customshow?id=13&amp;return=true"/>
              </a:rPr>
              <a:t>Envahissement des cellules greffées par le cancer</a:t>
            </a:r>
            <a:endParaRPr lang="fr-FR"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0887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d’autoévaluation</a:t>
            </a:r>
          </a:p>
        </p:txBody>
      </p:sp>
      <p:sp>
        <p:nvSpPr>
          <p:cNvPr id="3" name="Content Placeholder 2"/>
          <p:cNvSpPr>
            <a:spLocks noGrp="1"/>
          </p:cNvSpPr>
          <p:nvPr>
            <p:ph idx="1"/>
          </p:nvPr>
        </p:nvSpPr>
        <p:spPr/>
        <p:txBody>
          <a:bodyPr>
            <a:normAutofit/>
          </a:bodyPr>
          <a:lstStyle/>
          <a:p>
            <a:pPr marL="514350" indent="-514350">
              <a:lnSpc>
                <a:spcPts val="2400"/>
              </a:lnSpc>
              <a:buFont typeface="+mj-lt"/>
              <a:buAutoNum type="arabicPeriod" startAt="2"/>
            </a:pPr>
            <a:r>
              <a:rPr lang="fr-FR" sz="2000" dirty="0"/>
              <a:t>Parmi les propositions suivantes, quels sont les objectifs des schémas de conditionnement préalables à une GCSH allogénique ?</a:t>
            </a:r>
          </a:p>
          <a:p>
            <a:pPr marL="914400" lvl="1" indent="-401638">
              <a:lnSpc>
                <a:spcPts val="2400"/>
              </a:lnSpc>
              <a:spcBef>
                <a:spcPts val="600"/>
              </a:spcBef>
              <a:buFont typeface="+mj-lt"/>
              <a:buAutoNum type="alphaLcParenR"/>
            </a:pPr>
            <a:r>
              <a:rPr lang="fr-FR" sz="2000" dirty="0"/>
              <a:t>Éradication de la maladie</a:t>
            </a:r>
          </a:p>
          <a:p>
            <a:pPr marL="914400" lvl="1" indent="-401638">
              <a:lnSpc>
                <a:spcPts val="2400"/>
              </a:lnSpc>
              <a:spcBef>
                <a:spcPts val="600"/>
              </a:spcBef>
              <a:buFont typeface="+mj-lt"/>
              <a:buAutoNum type="alphaLcParenR"/>
            </a:pPr>
            <a:r>
              <a:rPr lang="fr-FR" sz="2000" dirty="0"/>
              <a:t>Immunosuppression</a:t>
            </a:r>
          </a:p>
          <a:p>
            <a:pPr marL="914400" lvl="1" indent="-401638">
              <a:lnSpc>
                <a:spcPts val="2400"/>
              </a:lnSpc>
              <a:spcBef>
                <a:spcPts val="600"/>
              </a:spcBef>
              <a:buFont typeface="+mj-lt"/>
              <a:buAutoNum type="alphaLcParenR"/>
            </a:pPr>
            <a:r>
              <a:rPr lang="fr-FR" sz="2000" dirty="0"/>
              <a:t>« Création d’un espace » dans la moelle osseuse</a:t>
            </a:r>
          </a:p>
          <a:p>
            <a:pPr marL="200024" indent="0">
              <a:lnSpc>
                <a:spcPts val="2400"/>
              </a:lnSpc>
              <a:spcBef>
                <a:spcPts val="600"/>
              </a:spcBef>
              <a:buNone/>
            </a:pPr>
            <a:endParaRPr lang="fr-FR" sz="2000" dirty="0"/>
          </a:p>
          <a:p>
            <a:pPr marL="896938" indent="-355600">
              <a:lnSpc>
                <a:spcPts val="2400"/>
              </a:lnSpc>
              <a:spcBef>
                <a:spcPts val="600"/>
              </a:spcBef>
              <a:buNone/>
            </a:pPr>
            <a:r>
              <a:rPr lang="fr-FR" sz="2000" dirty="0"/>
              <a:t>Cliquez sur les réponses qui sont correctes selon vous</a:t>
            </a:r>
          </a:p>
          <a:p>
            <a:pPr marL="896938" indent="-355600">
              <a:lnSpc>
                <a:spcPts val="2400"/>
              </a:lnSpc>
              <a:spcBef>
                <a:spcPts val="600"/>
              </a:spcBef>
            </a:pPr>
            <a:r>
              <a:rPr lang="fr-FR" sz="2000" dirty="0">
                <a:hlinkClick r:id="" action="ppaction://customshow?id=13&amp;return=true"/>
              </a:rPr>
              <a:t>a et b</a:t>
            </a:r>
            <a:endParaRPr lang="fr-FR" sz="2000" dirty="0"/>
          </a:p>
          <a:p>
            <a:pPr marL="896938" indent="-355600">
              <a:lnSpc>
                <a:spcPts val="2400"/>
              </a:lnSpc>
              <a:spcBef>
                <a:spcPts val="600"/>
              </a:spcBef>
            </a:pPr>
            <a:r>
              <a:rPr lang="fr-FR" sz="2000" dirty="0">
                <a:hlinkClick r:id="" action="ppaction://customshow?id=13&amp;return=true"/>
              </a:rPr>
              <a:t>b et c</a:t>
            </a:r>
            <a:endParaRPr lang="fr-FR" sz="2000" dirty="0"/>
          </a:p>
          <a:p>
            <a:pPr marL="896938" indent="-355600">
              <a:lnSpc>
                <a:spcPts val="2400"/>
              </a:lnSpc>
              <a:spcBef>
                <a:spcPts val="600"/>
              </a:spcBef>
            </a:pPr>
            <a:r>
              <a:rPr lang="fr-FR" sz="2000" dirty="0">
                <a:hlinkClick r:id="" action="ppaction://customshow?id=8&amp;return=true"/>
              </a:rPr>
              <a:t>a, b et c</a:t>
            </a:r>
            <a:endParaRPr lang="fr-FR"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fr-FR" dirty="0"/>
              <a:t>GCSH, greffe de cellules souches hématopoïétiques</a:t>
            </a:r>
          </a:p>
        </p:txBody>
      </p:sp>
    </p:spTree>
    <p:extLst>
      <p:ext uri="{BB962C8B-B14F-4D97-AF65-F5344CB8AC3E}">
        <p14:creationId xmlns:p14="http://schemas.microsoft.com/office/powerpoint/2010/main" val="344685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Questions d’autoévaluation</a:t>
            </a:r>
          </a:p>
        </p:txBody>
      </p:sp>
      <p:sp>
        <p:nvSpPr>
          <p:cNvPr id="3" name="Content Placeholder 2"/>
          <p:cNvSpPr>
            <a:spLocks noGrp="1"/>
          </p:cNvSpPr>
          <p:nvPr>
            <p:ph idx="1"/>
          </p:nvPr>
        </p:nvSpPr>
        <p:spPr/>
        <p:txBody>
          <a:bodyPr>
            <a:normAutofit fontScale="92500"/>
          </a:bodyPr>
          <a:lstStyle/>
          <a:p>
            <a:pPr marL="514350" indent="-514350">
              <a:lnSpc>
                <a:spcPts val="2400"/>
              </a:lnSpc>
              <a:buFont typeface="+mj-lt"/>
              <a:buAutoNum type="arabicPeriod" startAt="3"/>
            </a:pPr>
            <a:r>
              <a:rPr lang="fr-FR" sz="2000" dirty="0"/>
              <a:t>Parmi les propositions suivantes au sujet des schémas de conditionnement non myéloablatif (NMA) et à intensité réduite (CIR), combien sont fausses ?</a:t>
            </a:r>
          </a:p>
          <a:p>
            <a:pPr marL="914400" lvl="1" indent="-401638">
              <a:lnSpc>
                <a:spcPts val="2400"/>
              </a:lnSpc>
              <a:spcBef>
                <a:spcPts val="600"/>
              </a:spcBef>
              <a:buFont typeface="+mj-lt"/>
              <a:buAutoNum type="alphaLcParenR"/>
            </a:pPr>
            <a:r>
              <a:rPr lang="fr-FR" sz="2000" dirty="0"/>
              <a:t>Leur objectif est de promouvoir l’éradication de la maladie, de favoriser la prise de greffe et d’exploiter l’effet du greffon contre le cancer afin d’éliminer les cellules tumorales</a:t>
            </a:r>
          </a:p>
          <a:p>
            <a:pPr marL="914400" lvl="1" indent="-401638">
              <a:lnSpc>
                <a:spcPts val="2400"/>
              </a:lnSpc>
              <a:spcBef>
                <a:spcPts val="600"/>
              </a:spcBef>
              <a:buFont typeface="+mj-lt"/>
              <a:buAutoNum type="alphaLcParenR"/>
            </a:pPr>
            <a:r>
              <a:rPr lang="fr-FR" sz="2000" dirty="0"/>
              <a:t>Ils détruisent la moelle osseuse de façon irréversible, empêchant toute récupération hématologique</a:t>
            </a:r>
          </a:p>
          <a:p>
            <a:pPr marL="914400" lvl="1" indent="-401638">
              <a:lnSpc>
                <a:spcPts val="2400"/>
              </a:lnSpc>
              <a:spcBef>
                <a:spcPts val="600"/>
              </a:spcBef>
              <a:buFont typeface="+mj-lt"/>
              <a:buAutoNum type="alphaLcParenR"/>
            </a:pPr>
            <a:r>
              <a:rPr lang="fr-FR" sz="2000" dirty="0"/>
              <a:t>Ils utilisent de faibles doses d’irradiation corporelle totale et/ou d’agents chimiothérapeutiques </a:t>
            </a:r>
          </a:p>
          <a:p>
            <a:pPr marL="914400" lvl="1" indent="-401638">
              <a:lnSpc>
                <a:spcPts val="2400"/>
              </a:lnSpc>
              <a:spcBef>
                <a:spcPts val="600"/>
              </a:spcBef>
              <a:buFont typeface="+mj-lt"/>
              <a:buAutoNum type="alphaLcParenR"/>
            </a:pPr>
            <a:r>
              <a:rPr lang="fr-FR" sz="2000" dirty="0"/>
              <a:t>Ils se limitent généralement aux patients médicalement aptes, âgés de moins de 50 ans</a:t>
            </a:r>
          </a:p>
          <a:p>
            <a:pPr marL="200024" indent="0">
              <a:lnSpc>
                <a:spcPts val="2400"/>
              </a:lnSpc>
              <a:spcBef>
                <a:spcPts val="600"/>
              </a:spcBef>
              <a:buNone/>
            </a:pPr>
            <a:endParaRPr lang="fr-FR" sz="2000" dirty="0"/>
          </a:p>
          <a:p>
            <a:pPr marL="896938" indent="-355600">
              <a:lnSpc>
                <a:spcPts val="2400"/>
              </a:lnSpc>
              <a:spcBef>
                <a:spcPts val="600"/>
              </a:spcBef>
              <a:buNone/>
            </a:pPr>
            <a:r>
              <a:rPr lang="fr-FR" sz="2000" dirty="0"/>
              <a:t>Cliquez sur les réponses qui sont fausses selon vous</a:t>
            </a:r>
          </a:p>
          <a:p>
            <a:pPr marL="896938" indent="-355600">
              <a:lnSpc>
                <a:spcPts val="2400"/>
              </a:lnSpc>
              <a:spcBef>
                <a:spcPts val="600"/>
              </a:spcBef>
            </a:pPr>
            <a:r>
              <a:rPr lang="fr-FR" sz="2000" dirty="0">
                <a:hlinkClick r:id="" action="ppaction://customshow?id=13&amp;return=true"/>
              </a:rPr>
              <a:t>a et c</a:t>
            </a:r>
            <a:endParaRPr lang="fr-FR" sz="2000" dirty="0"/>
          </a:p>
          <a:p>
            <a:pPr marL="896938" indent="-355600">
              <a:lnSpc>
                <a:spcPts val="2400"/>
              </a:lnSpc>
              <a:spcBef>
                <a:spcPts val="600"/>
              </a:spcBef>
            </a:pPr>
            <a:r>
              <a:rPr lang="fr-FR" sz="2000" dirty="0">
                <a:hlinkClick r:id="" action="ppaction://customshow?id=9&amp;return=true"/>
              </a:rPr>
              <a:t>b et d </a:t>
            </a:r>
            <a:endParaRPr lang="fr-FR" sz="2000" dirty="0"/>
          </a:p>
          <a:p>
            <a:pPr marL="896938" indent="-355600">
              <a:lnSpc>
                <a:spcPts val="2400"/>
              </a:lnSpc>
              <a:spcBef>
                <a:spcPts val="600"/>
              </a:spcBef>
            </a:pPr>
            <a:r>
              <a:rPr lang="fr-FR" sz="2000" dirty="0">
                <a:hlinkClick r:id="" action="ppaction://customshow?id=13&amp;return=true"/>
              </a:rPr>
              <a:t>b, c et d</a:t>
            </a:r>
            <a:endParaRPr lang="fr-FR" sz="2000" dirty="0"/>
          </a:p>
          <a:p>
            <a:pPr marL="200024" indent="0">
              <a:lnSpc>
                <a:spcPts val="2400"/>
              </a:lnSpc>
              <a:spcBef>
                <a:spcPts val="600"/>
              </a:spcBef>
              <a:buNone/>
            </a:pPr>
            <a:endParaRPr lang="fr-FR" sz="2000" dirty="0"/>
          </a:p>
          <a:p>
            <a:pPr marL="914400" lvl="1" indent="-401638">
              <a:lnSpc>
                <a:spcPts val="2400"/>
              </a:lnSpc>
              <a:spcBef>
                <a:spcPts val="600"/>
              </a:spcBef>
              <a:buFont typeface="+mj-lt"/>
              <a:buAutoNum type="alphaLcParenR"/>
            </a:pPr>
            <a:endParaRPr lang="fr-FR" sz="2000" dirty="0"/>
          </a:p>
          <a:p>
            <a:pPr marL="914400" lvl="1" indent="-401638">
              <a:lnSpc>
                <a:spcPts val="2400"/>
              </a:lnSpc>
              <a:spcBef>
                <a:spcPts val="600"/>
              </a:spcBef>
              <a:buFont typeface="+mj-lt"/>
              <a:buAutoNum type="alphaLcParenR"/>
            </a:pPr>
            <a:endParaRPr lang="fr-FR" sz="2000" dirty="0"/>
          </a:p>
          <a:p>
            <a:pPr marL="514350" indent="-514350">
              <a:lnSpc>
                <a:spcPts val="2400"/>
              </a:lnSpc>
              <a:buFont typeface="+mj-lt"/>
              <a:buAutoNum type="arabicPeriod" startAt="3"/>
            </a:pPr>
            <a:endParaRPr lang="fr-FR" sz="2000" dirty="0"/>
          </a:p>
          <a:p>
            <a:pPr marL="514350" indent="-514350">
              <a:lnSpc>
                <a:spcPts val="2400"/>
              </a:lnSpc>
              <a:buFont typeface="+mj-lt"/>
              <a:buAutoNum type="arabicPeriod" startAt="3"/>
            </a:pPr>
            <a:endParaRPr lang="fr-FR"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fr-FR"/>
              <a:t>GCSH, greffe de cellules souches hématopoïétiques</a:t>
            </a:r>
          </a:p>
        </p:txBody>
      </p:sp>
    </p:spTree>
    <p:extLst>
      <p:ext uri="{BB962C8B-B14F-4D97-AF65-F5344CB8AC3E}">
        <p14:creationId xmlns:p14="http://schemas.microsoft.com/office/powerpoint/2010/main" val="10492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fr-FR"/>
              <a:t>Table des matières</a:t>
            </a:r>
            <a:endParaRPr lang="fr-FR" dirty="0"/>
          </a:p>
        </p:txBody>
      </p:sp>
      <p:sp>
        <p:nvSpPr>
          <p:cNvPr id="21" name="Content Placeholder 20"/>
          <p:cNvSpPr>
            <a:spLocks noGrp="1"/>
          </p:cNvSpPr>
          <p:nvPr>
            <p:ph idx="1"/>
          </p:nvPr>
        </p:nvSpPr>
        <p:spPr/>
        <p:txBody>
          <a:bodyPr/>
          <a:lstStyle/>
          <a:p>
            <a:r>
              <a:rPr lang="fr-FR" dirty="0"/>
              <a:t>Module 1 : Greffe de cellules souches hématopoïétiques</a:t>
            </a:r>
          </a:p>
          <a:p>
            <a:endParaRPr lang="fr-FR" dirty="0"/>
          </a:p>
          <a:p>
            <a:r>
              <a:rPr lang="fr-FR" dirty="0"/>
              <a:t>Module 2 : Physiopathologie de la MVO</a:t>
            </a:r>
          </a:p>
          <a:p>
            <a:endParaRPr lang="fr-FR" dirty="0"/>
          </a:p>
          <a:p>
            <a:r>
              <a:rPr lang="fr-FR" dirty="0"/>
              <a:t>Module 3 : Diagnostic de la MVO</a:t>
            </a:r>
          </a:p>
          <a:p>
            <a:endParaRPr lang="fr-FR" dirty="0"/>
          </a:p>
          <a:p>
            <a:r>
              <a:rPr lang="fr-FR" dirty="0"/>
              <a:t>Module 4 : Évaluation et prise en charge de la MVO</a:t>
            </a:r>
          </a:p>
          <a:p>
            <a:endParaRPr lang="fr-FR" dirty="0"/>
          </a:p>
          <a:p>
            <a:r>
              <a:rPr lang="fr-FR" dirty="0"/>
              <a:t>Module 5 : Études de cas de MVO</a:t>
            </a:r>
          </a:p>
          <a:p>
            <a:endParaRPr lang="fr-FR" dirty="0"/>
          </a:p>
          <a:p>
            <a:endParaRPr lang="fr-FR" dirty="0"/>
          </a:p>
          <a:p>
            <a:endParaRPr lang="fr-FR" dirty="0"/>
          </a:p>
        </p:txBody>
      </p:sp>
      <p:sp>
        <p:nvSpPr>
          <p:cNvPr id="4" name="Text Placeholder 3">
            <a:extLst>
              <a:ext uri="{FF2B5EF4-FFF2-40B4-BE49-F238E27FC236}">
                <a16:creationId xmlns:a16="http://schemas.microsoft.com/office/drawing/2014/main" id="{CDF50191-9DA8-4F5E-9D8E-16D8757F0532}"/>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C6041872-33C7-4A3E-9F6B-E12824774ED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12061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Questions d’autoévaluation</a:t>
            </a:r>
          </a:p>
        </p:txBody>
      </p:sp>
      <p:sp>
        <p:nvSpPr>
          <p:cNvPr id="3" name="Content Placeholder 2"/>
          <p:cNvSpPr>
            <a:spLocks noGrp="1"/>
          </p:cNvSpPr>
          <p:nvPr>
            <p:ph idx="1"/>
          </p:nvPr>
        </p:nvSpPr>
        <p:spPr/>
        <p:txBody>
          <a:bodyPr>
            <a:normAutofit/>
          </a:bodyPr>
          <a:lstStyle/>
          <a:p>
            <a:pPr marL="514350" indent="-514350">
              <a:lnSpc>
                <a:spcPts val="2400"/>
              </a:lnSpc>
              <a:spcBef>
                <a:spcPts val="600"/>
              </a:spcBef>
              <a:buFont typeface="+mj-lt"/>
              <a:buAutoNum type="arabicPeriod" startAt="4"/>
            </a:pPr>
            <a:r>
              <a:rPr lang="fr-FR" dirty="0"/>
              <a:t>Les régimes conditionnement à intensité réduite (RIC) et non-</a:t>
            </a:r>
            <a:r>
              <a:rPr lang="fr-FR" dirty="0" err="1"/>
              <a:t>myéloablatif</a:t>
            </a:r>
            <a:r>
              <a:rPr lang="fr-FR" dirty="0"/>
              <a:t> (NMA) éliminent le risque de complications mortelles, telles que la maladie </a:t>
            </a:r>
            <a:r>
              <a:rPr lang="fr-FR" dirty="0" err="1"/>
              <a:t>veino</a:t>
            </a:r>
            <a:r>
              <a:rPr lang="fr-FR" dirty="0"/>
              <a:t>-occlusive (MVO). Vrai ou faux?</a:t>
            </a:r>
          </a:p>
          <a:p>
            <a:pPr marL="914400" lvl="1" indent="-514350">
              <a:lnSpc>
                <a:spcPts val="2400"/>
              </a:lnSpc>
              <a:spcBef>
                <a:spcPts val="600"/>
              </a:spcBef>
              <a:buFont typeface="+mj-lt"/>
              <a:buAutoNum type="alphaLcParenR"/>
            </a:pPr>
            <a:r>
              <a:rPr lang="fr-FR" sz="2000" dirty="0">
                <a:hlinkClick r:id="" action="ppaction://customshow?id=13&amp;return=true"/>
              </a:rPr>
              <a:t>Vrai</a:t>
            </a:r>
            <a:endParaRPr lang="fr-FR" sz="2000" dirty="0"/>
          </a:p>
          <a:p>
            <a:pPr marL="914400" lvl="1" indent="-514350">
              <a:lnSpc>
                <a:spcPts val="2400"/>
              </a:lnSpc>
              <a:spcBef>
                <a:spcPts val="600"/>
              </a:spcBef>
              <a:buFont typeface="+mj-lt"/>
              <a:buAutoNum type="alphaLcParenR"/>
            </a:pPr>
            <a:r>
              <a:rPr lang="fr-FR" sz="2000" dirty="0">
                <a:hlinkClick r:id="" action="ppaction://customshow?id=10&amp;return=true"/>
              </a:rPr>
              <a:t>Faux</a:t>
            </a:r>
            <a:endParaRPr lang="fr-FR"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3019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t>
            </a:r>
            <a:r>
              <a:rPr lang="en-GB" dirty="0" err="1"/>
              <a:t>d’autoévaluation</a:t>
            </a:r>
            <a:endParaRPr lang="en-GB" dirty="0"/>
          </a:p>
        </p:txBody>
      </p:sp>
      <p:sp>
        <p:nvSpPr>
          <p:cNvPr id="3" name="Content Placeholder 2"/>
          <p:cNvSpPr>
            <a:spLocks noGrp="1"/>
          </p:cNvSpPr>
          <p:nvPr>
            <p:ph idx="1"/>
          </p:nvPr>
        </p:nvSpPr>
        <p:spPr/>
        <p:txBody>
          <a:bodyPr/>
          <a:lstStyle/>
          <a:p>
            <a:pPr marL="457200" indent="-457200">
              <a:buFont typeface="+mj-lt"/>
              <a:buAutoNum type="arabicPeriod" startAt="5"/>
            </a:pPr>
            <a:r>
              <a:rPr lang="fr-FR" sz="2000" dirty="0"/>
              <a:t>Pour la prise en charge de quelle affection associée à la GCSH les médicaments immunosuppresseurs tels que les corticostéroïdes sont-ils administrés ?</a:t>
            </a:r>
          </a:p>
          <a:p>
            <a:pPr marL="914400" lvl="1" indent="-457200">
              <a:buFont typeface="+mj-lt"/>
              <a:buAutoNum type="alphaLcParenR"/>
            </a:pPr>
            <a:r>
              <a:rPr lang="fr-FR" dirty="0">
                <a:hlinkClick r:id="" action="ppaction://customshow?id=13&amp;return=true"/>
              </a:rPr>
              <a:t>Neutropénie</a:t>
            </a:r>
            <a:endParaRPr lang="fr-FR" dirty="0"/>
          </a:p>
          <a:p>
            <a:pPr marL="914400" lvl="1" indent="-457200">
              <a:buFont typeface="+mj-lt"/>
              <a:buAutoNum type="alphaLcParenR"/>
            </a:pPr>
            <a:r>
              <a:rPr lang="fr-FR" dirty="0">
                <a:hlinkClick r:id="" action="ppaction://customshow?id=11&amp;return=true"/>
              </a:rPr>
              <a:t>Maladie du greffon contre l’hôte</a:t>
            </a:r>
            <a:endParaRPr lang="fr-FR" dirty="0"/>
          </a:p>
          <a:p>
            <a:pPr marL="914400" lvl="1" indent="-457200">
              <a:buFont typeface="+mj-lt"/>
              <a:buAutoNum type="alphaLcParenR"/>
            </a:pPr>
            <a:r>
              <a:rPr lang="fr-FR" dirty="0">
                <a:hlinkClick r:id="" action="ppaction://customshow?id=13&amp;return=true"/>
              </a:rPr>
              <a:t>Infection</a:t>
            </a:r>
            <a:endParaRPr lang="fr-FR" dirty="0"/>
          </a:p>
        </p:txBody>
      </p:sp>
      <p:sp>
        <p:nvSpPr>
          <p:cNvPr id="8" name="Text Placeholder 7"/>
          <p:cNvSpPr>
            <a:spLocks noGrp="1"/>
          </p:cNvSpPr>
          <p:nvPr>
            <p:ph type="body" sz="quarter" idx="10"/>
          </p:nvPr>
        </p:nvSpPr>
        <p:spPr/>
        <p:txBody>
          <a:bodyPr/>
          <a:lstStyle/>
          <a:p>
            <a:endParaRPr lang="en-GB"/>
          </a:p>
        </p:txBody>
      </p:sp>
      <p:sp>
        <p:nvSpPr>
          <p:cNvPr id="9" name="Text Placeholder 8"/>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44531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t>
            </a:r>
            <a:r>
              <a:rPr lang="en-GB" dirty="0" err="1"/>
              <a:t>d’autoévaluation</a:t>
            </a:r>
            <a:endParaRPr lang="en-GB" dirty="0"/>
          </a:p>
        </p:txBody>
      </p:sp>
      <p:sp>
        <p:nvSpPr>
          <p:cNvPr id="3" name="Content Placeholder 2"/>
          <p:cNvSpPr>
            <a:spLocks noGrp="1"/>
          </p:cNvSpPr>
          <p:nvPr>
            <p:ph idx="1"/>
          </p:nvPr>
        </p:nvSpPr>
        <p:spPr/>
        <p:txBody>
          <a:bodyPr/>
          <a:lstStyle/>
          <a:p>
            <a:pPr marL="457200" indent="-457200">
              <a:buFont typeface="+mj-lt"/>
              <a:buAutoNum type="arabicPeriod" startAt="6"/>
            </a:pPr>
            <a:r>
              <a:rPr lang="fr-FR" sz="2000" dirty="0"/>
              <a:t>Parmi les trois problèmes cliniques suivants survenant après une GCSH, lequel est le plus redouté des patients ?</a:t>
            </a:r>
          </a:p>
          <a:p>
            <a:pPr marL="857250" lvl="1" indent="-457200">
              <a:buFont typeface="+mj-lt"/>
              <a:buAutoNum type="alphaLcParenR"/>
            </a:pPr>
            <a:r>
              <a:rPr lang="fr-FR" dirty="0">
                <a:hlinkClick r:id="" action="ppaction://customshow?id=13&amp;return=true"/>
              </a:rPr>
              <a:t>Altération de l'état nutritionnel </a:t>
            </a:r>
            <a:endParaRPr lang="fr-FR" dirty="0"/>
          </a:p>
          <a:p>
            <a:pPr marL="857250" lvl="1" indent="-457200">
              <a:buFont typeface="+mj-lt"/>
              <a:buAutoNum type="alphaLcParenR"/>
            </a:pPr>
            <a:r>
              <a:rPr lang="fr-FR" dirty="0">
                <a:hlinkClick r:id="" action="ppaction://customshow?id=12&amp;return=true"/>
              </a:rPr>
              <a:t>Nausées</a:t>
            </a:r>
            <a:endParaRPr lang="fr-FR" dirty="0"/>
          </a:p>
          <a:p>
            <a:pPr marL="857250" lvl="1" indent="-457200">
              <a:buFont typeface="+mj-lt"/>
              <a:buAutoNum type="alphaLcParenR"/>
            </a:pPr>
            <a:r>
              <a:rPr lang="fr-FR" dirty="0">
                <a:hlinkClick r:id="" action="ppaction://customshow?id=13&amp;return=true"/>
              </a:rPr>
              <a:t>Inflammation des muqueuses</a:t>
            </a:r>
            <a:endParaRPr lang="fr-FR" dirty="0"/>
          </a:p>
        </p:txBody>
      </p:sp>
      <p:sp>
        <p:nvSpPr>
          <p:cNvPr id="8" name="Text Placeholder 7"/>
          <p:cNvSpPr>
            <a:spLocks noGrp="1"/>
          </p:cNvSpPr>
          <p:nvPr>
            <p:ph type="body" sz="quarter" idx="10"/>
          </p:nvPr>
        </p:nvSpPr>
        <p:spPr/>
        <p:txBody>
          <a:bodyPr/>
          <a:lstStyle/>
          <a:p>
            <a:endParaRPr lang="en-GB"/>
          </a:p>
        </p:txBody>
      </p:sp>
      <p:sp>
        <p:nvSpPr>
          <p:cNvPr id="9" name="Text Placeholder 8"/>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51756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Compatibilité HLA dans la GCSH </a:t>
            </a:r>
            <a:r>
              <a:rPr lang="fr-FR" dirty="0" err="1"/>
              <a:t>allogénique</a:t>
            </a:r>
            <a:endParaRPr lang="fr-FR" dirty="0"/>
          </a:p>
        </p:txBody>
      </p:sp>
      <p:sp>
        <p:nvSpPr>
          <p:cNvPr id="3" name="Content Placeholder 2"/>
          <p:cNvSpPr>
            <a:spLocks noGrp="1"/>
          </p:cNvSpPr>
          <p:nvPr>
            <p:ph idx="1"/>
          </p:nvPr>
        </p:nvSpPr>
        <p:spPr>
          <a:xfrm>
            <a:off x="335360" y="1268760"/>
            <a:ext cx="9865096" cy="4857403"/>
          </a:xfrm>
        </p:spPr>
        <p:txBody>
          <a:bodyPr>
            <a:noAutofit/>
          </a:bodyPr>
          <a:lstStyle/>
          <a:p>
            <a:r>
              <a:rPr lang="fr-FR" sz="1800" dirty="0"/>
              <a:t>Les protéines HLA sont présentes dans toutes les cellules de l’organisme et constituent le moyen principal par lequel le système immunitaire différencie nos propres cellules des cellules étrangères</a:t>
            </a:r>
          </a:p>
          <a:p>
            <a:r>
              <a:rPr lang="fr-FR" sz="1800" dirty="0">
                <a:solidFill>
                  <a:srgbClr val="000000"/>
                </a:solidFill>
                <a:ea typeface="Times New Roman"/>
                <a:cs typeface="Times New Roman"/>
              </a:rPr>
              <a:t>Dans la GCSH allogénique, la compatibilité HLA est plus importante que dans la greffe d’organe, étant donné que le rejet survient non seulement dans le sens hôte contre greffon, mais également dans la maladie du greffon contre l’hôte</a:t>
            </a:r>
          </a:p>
          <a:p>
            <a:r>
              <a:rPr lang="fr-FR" sz="1800" dirty="0">
                <a:solidFill>
                  <a:srgbClr val="000000"/>
                </a:solidFill>
                <a:ea typeface="Times New Roman"/>
                <a:cs typeface="Times New Roman"/>
              </a:rPr>
              <a:t>Environ 15 à 30% des patients devant subir une GCSH allogénique ont au moins un donneur HLA identique dans la fratrie</a:t>
            </a:r>
          </a:p>
          <a:p>
            <a:pPr lvl="1"/>
            <a:r>
              <a:rPr lang="fr-FR" sz="1600" dirty="0"/>
              <a:t>Pour les patients qui ne disposent pas de donneur compatible au sein de leur famille, on a souvent recours à une recherche de donneur non apparenté compatible HLA – cette recherche est fructueuse chez 30 à 70 % des patients</a:t>
            </a:r>
          </a:p>
          <a:p>
            <a:pPr lvl="1"/>
            <a:r>
              <a:rPr lang="fr-FR" sz="1600" dirty="0">
                <a:solidFill>
                  <a:srgbClr val="000000"/>
                </a:solidFill>
                <a:ea typeface="Times New Roman"/>
                <a:cs typeface="Times New Roman"/>
              </a:rPr>
              <a:t>Pour les patients sans donneur HLA compatible, l’utilisation d’un donneur HLA semi-compatible (par ex. un parent) représente une solution</a:t>
            </a:r>
          </a:p>
          <a:p>
            <a:r>
              <a:rPr lang="fr-FR" sz="1800" dirty="0">
                <a:solidFill>
                  <a:srgbClr val="000000"/>
                </a:solidFill>
                <a:ea typeface="Times New Roman"/>
                <a:cs typeface="Times New Roman"/>
              </a:rPr>
              <a:t>Les problèmes de compatibilité incomplète incluent le rejet du greffon, l’infection et la récidive de la maladie du fait de la réduction de l’activité du greffon contre l’hôte après épuisement des lymphocytes du donneur et d’une mauvaise reconstitution immunitaire</a:t>
            </a:r>
            <a:endParaRPr lang="fr-FR" sz="1800" dirty="0"/>
          </a:p>
        </p:txBody>
      </p:sp>
      <p:sp>
        <p:nvSpPr>
          <p:cNvPr id="6" name="Text Placeholder 5"/>
          <p:cNvSpPr>
            <a:spLocks noGrp="1"/>
          </p:cNvSpPr>
          <p:nvPr>
            <p:ph type="body" sz="quarter" idx="10"/>
          </p:nvPr>
        </p:nvSpPr>
        <p:spPr>
          <a:xfrm>
            <a:off x="98778" y="6495526"/>
            <a:ext cx="8012289" cy="288925"/>
          </a:xfrm>
        </p:spPr>
        <p:txBody>
          <a:bodyPr/>
          <a:lstStyle/>
          <a:p>
            <a:r>
              <a:rPr lang="fr-FR" dirty="0"/>
              <a:t>Passweg JR et al. </a:t>
            </a:r>
            <a:r>
              <a:rPr lang="fr-FR" i="1" dirty="0"/>
              <a:t>Swiss Med Wkly</a:t>
            </a:r>
            <a:r>
              <a:rPr lang="fr-FR" dirty="0"/>
              <a:t> 2012;142:w13696; </a:t>
            </a:r>
            <a:r>
              <a:rPr lang="fr-FR" dirty="0" err="1"/>
              <a:t>Nowak</a:t>
            </a:r>
            <a:r>
              <a:rPr lang="fr-FR" dirty="0"/>
              <a:t> J. </a:t>
            </a:r>
            <a:r>
              <a:rPr lang="fr-FR" i="1" dirty="0"/>
              <a:t>Bone Marrow Transpl</a:t>
            </a:r>
            <a:r>
              <a:rPr lang="fr-FR" dirty="0"/>
              <a:t> 2008;42:S71–6; Forman SJ, Nakamura R, Cancer Management: A </a:t>
            </a:r>
            <a:r>
              <a:rPr lang="fr-FR" dirty="0" err="1"/>
              <a:t>Multidisciplinary</a:t>
            </a:r>
            <a:r>
              <a:rPr lang="fr-FR" dirty="0"/>
              <a:t> </a:t>
            </a:r>
            <a:r>
              <a:rPr lang="fr-FR" dirty="0" err="1"/>
              <a:t>Approach</a:t>
            </a:r>
            <a:r>
              <a:rPr lang="fr-FR" dirty="0"/>
              <a:t>. Haller DG et. al. editors, 2015. Disponible sur: http://www.cancernetwork.com/cancer-management/hematopoietic-cell-transplantation. Consulté en mars 2017</a:t>
            </a:r>
          </a:p>
        </p:txBody>
      </p:sp>
      <p:sp>
        <p:nvSpPr>
          <p:cNvPr id="8" name="Text Placeholder 7"/>
          <p:cNvSpPr>
            <a:spLocks noGrp="1"/>
          </p:cNvSpPr>
          <p:nvPr>
            <p:ph type="body" sz="quarter" idx="11"/>
          </p:nvPr>
        </p:nvSpPr>
        <p:spPr/>
        <p:txBody>
          <a:bodyPr/>
          <a:lstStyle/>
          <a:p>
            <a:r>
              <a:rPr lang="fr-FR" dirty="0"/>
              <a:t>HLA, antigène du leucocyte humain; </a:t>
            </a:r>
            <a:br>
              <a:rPr dirty="0"/>
            </a:br>
            <a:r>
              <a:rPr lang="fr-FR" dirty="0"/>
              <a:t>GCSH, greffe de cellules souches hématopoïétiques</a:t>
            </a:r>
          </a:p>
        </p:txBody>
      </p:sp>
      <p:pic>
        <p:nvPicPr>
          <p:cNvPr id="5" name="Picture 4"/>
          <p:cNvPicPr>
            <a:picLocks noChangeAspect="1"/>
          </p:cNvPicPr>
          <p:nvPr/>
        </p:nvPicPr>
        <p:blipFill>
          <a:blip r:embed="rId3"/>
          <a:stretch>
            <a:fillRect/>
          </a:stretch>
        </p:blipFill>
        <p:spPr>
          <a:xfrm>
            <a:off x="9886643" y="1628776"/>
            <a:ext cx="2213040" cy="4163929"/>
          </a:xfrm>
          <a:prstGeom prst="rect">
            <a:avLst/>
          </a:prstGeom>
        </p:spPr>
      </p:pic>
    </p:spTree>
    <p:extLst>
      <p:ext uri="{BB962C8B-B14F-4D97-AF65-F5344CB8AC3E}">
        <p14:creationId xmlns:p14="http://schemas.microsoft.com/office/powerpoint/2010/main" val="159698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8778" y="6495526"/>
            <a:ext cx="4955543" cy="288925"/>
          </a:xfrm>
        </p:spPr>
        <p:txBody>
          <a:bodyPr/>
          <a:lstStyle/>
          <a:p>
            <a:r>
              <a:rPr lang="fr-FR"/>
              <a:t>Sureda A et al. </a:t>
            </a:r>
            <a:r>
              <a:rPr lang="fr-FR" i="1" dirty="0"/>
              <a:t>Bone Marrow Transpl</a:t>
            </a:r>
            <a:r>
              <a:rPr lang="fr-FR"/>
              <a:t> 2015;50:1037–56; </a:t>
            </a:r>
          </a:p>
          <a:p>
            <a:r>
              <a:rPr lang="fr-FR"/>
              <a:t>Majhail NS et al. </a:t>
            </a:r>
            <a:r>
              <a:rPr lang="fr-FR" i="1" dirty="0"/>
              <a:t>Biol Blood Marrow Transplant </a:t>
            </a:r>
            <a:r>
              <a:rPr lang="fr-FR"/>
              <a:t>2015;21:1863–9</a:t>
            </a:r>
          </a:p>
        </p:txBody>
      </p:sp>
      <p:sp>
        <p:nvSpPr>
          <p:cNvPr id="10" name="Text Placeholder 9"/>
          <p:cNvSpPr>
            <a:spLocks noGrp="1"/>
          </p:cNvSpPr>
          <p:nvPr>
            <p:ph type="body" sz="quarter" idx="11"/>
          </p:nvPr>
        </p:nvSpPr>
        <p:spPr>
          <a:xfrm>
            <a:off x="3580688" y="6529710"/>
            <a:ext cx="8515319" cy="288925"/>
          </a:xfrm>
        </p:spPr>
        <p:txBody>
          <a:bodyPr/>
          <a:lstStyle/>
          <a:p>
            <a:r>
              <a:rPr lang="fr-FR" dirty="0"/>
              <a:t>*Certaines situations. </a:t>
            </a:r>
            <a:r>
              <a:rPr lang="fr-FR" baseline="30000" dirty="0"/>
              <a:t>†</a:t>
            </a:r>
            <a:r>
              <a:rPr lang="fr-FR" dirty="0"/>
              <a:t>Indication développementale. Cette liste est non exhaustive. </a:t>
            </a:r>
            <a:br>
              <a:rPr dirty="0"/>
            </a:br>
            <a:r>
              <a:rPr lang="fr-FR" dirty="0"/>
              <a:t>GCSH, greffe de cellules souches hématopoïétiques; POEMS, polyneuropathie, </a:t>
            </a:r>
            <a:r>
              <a:rPr lang="fr-FR" dirty="0" err="1"/>
              <a:t>organomégalie</a:t>
            </a:r>
            <a:r>
              <a:rPr lang="fr-FR" dirty="0"/>
              <a:t>, </a:t>
            </a:r>
          </a:p>
          <a:p>
            <a:r>
              <a:rPr lang="fr-FR" dirty="0" err="1"/>
              <a:t>endocrinopathie</a:t>
            </a:r>
            <a:r>
              <a:rPr lang="fr-FR" dirty="0"/>
              <a:t>, </a:t>
            </a:r>
            <a:r>
              <a:rPr lang="fr-FR" dirty="0" err="1"/>
              <a:t>dysglobulinémie</a:t>
            </a:r>
            <a:r>
              <a:rPr lang="fr-FR" dirty="0"/>
              <a:t> monoclonale et anomalies cutanées (</a:t>
            </a:r>
            <a:r>
              <a:rPr lang="fr-FR" dirty="0" err="1"/>
              <a:t>polyneuropathy</a:t>
            </a:r>
            <a:r>
              <a:rPr lang="fr-FR" dirty="0"/>
              <a:t>, </a:t>
            </a:r>
            <a:r>
              <a:rPr lang="fr-FR" dirty="0" err="1"/>
              <a:t>organomegaly</a:t>
            </a:r>
            <a:r>
              <a:rPr lang="fr-FR" dirty="0"/>
              <a:t>, </a:t>
            </a:r>
            <a:r>
              <a:rPr lang="fr-FR" dirty="0" err="1"/>
              <a:t>endocrinopathy</a:t>
            </a:r>
            <a:r>
              <a:rPr lang="fr-FR" dirty="0"/>
              <a:t>, </a:t>
            </a:r>
            <a:br>
              <a:rPr lang="fr-FR" dirty="0"/>
            </a:br>
            <a:r>
              <a:rPr lang="fr-FR" dirty="0"/>
              <a:t>monoclonal </a:t>
            </a:r>
            <a:r>
              <a:rPr lang="fr-FR" dirty="0" err="1"/>
              <a:t>gammopathy</a:t>
            </a:r>
            <a:r>
              <a:rPr lang="fr-FR" dirty="0"/>
              <a:t> and skin </a:t>
            </a:r>
            <a:r>
              <a:rPr lang="fr-FR" dirty="0" err="1"/>
              <a:t>abnormalities</a:t>
            </a:r>
            <a:r>
              <a:rPr lang="fr-FR" dirty="0"/>
              <a:t>)</a:t>
            </a:r>
          </a:p>
        </p:txBody>
      </p:sp>
      <p:graphicFrame>
        <p:nvGraphicFramePr>
          <p:cNvPr id="6" name="Table 5"/>
          <p:cNvGraphicFramePr>
            <a:graphicFrameLocks noGrp="1"/>
          </p:cNvGraphicFramePr>
          <p:nvPr>
            <p:extLst>
              <p:ext uri="{D42A27DB-BD31-4B8C-83A1-F6EECF244321}">
                <p14:modId xmlns:p14="http://schemas.microsoft.com/office/powerpoint/2010/main" val="4254560061"/>
              </p:ext>
            </p:extLst>
          </p:nvPr>
        </p:nvGraphicFramePr>
        <p:xfrm>
          <a:off x="333286" y="1340768"/>
          <a:ext cx="11494093" cy="4790769"/>
        </p:xfrm>
        <a:graphic>
          <a:graphicData uri="http://schemas.openxmlformats.org/drawingml/2006/table">
            <a:tbl>
              <a:tblPr firstRow="1" bandRow="1">
                <a:tableStyleId>{5C22544A-7EE6-4342-B048-85BDC9FD1C3A}</a:tableStyleId>
              </a:tblPr>
              <a:tblGrid>
                <a:gridCol w="3179035">
                  <a:extLst>
                    <a:ext uri="{9D8B030D-6E8A-4147-A177-3AD203B41FA5}">
                      <a16:colId xmlns:a16="http://schemas.microsoft.com/office/drawing/2014/main" val="20000"/>
                    </a:ext>
                  </a:extLst>
                </a:gridCol>
                <a:gridCol w="2596378">
                  <a:extLst>
                    <a:ext uri="{9D8B030D-6E8A-4147-A177-3AD203B41FA5}">
                      <a16:colId xmlns:a16="http://schemas.microsoft.com/office/drawing/2014/main" val="20001"/>
                    </a:ext>
                  </a:extLst>
                </a:gridCol>
                <a:gridCol w="2915660">
                  <a:extLst>
                    <a:ext uri="{9D8B030D-6E8A-4147-A177-3AD203B41FA5}">
                      <a16:colId xmlns:a16="http://schemas.microsoft.com/office/drawing/2014/main" val="20002"/>
                    </a:ext>
                  </a:extLst>
                </a:gridCol>
                <a:gridCol w="2803020">
                  <a:extLst>
                    <a:ext uri="{9D8B030D-6E8A-4147-A177-3AD203B41FA5}">
                      <a16:colId xmlns:a16="http://schemas.microsoft.com/office/drawing/2014/main" val="20003"/>
                    </a:ext>
                  </a:extLst>
                </a:gridCol>
              </a:tblGrid>
              <a:tr h="355929">
                <a:tc gridSpan="2">
                  <a:txBody>
                    <a:bodyPr/>
                    <a:lstStyle/>
                    <a:p>
                      <a:pPr marL="0" indent="0" algn="ctr">
                        <a:buFont typeface="Arial" panose="020B0604020202020204" pitchFamily="34" charset="0"/>
                        <a:buNone/>
                      </a:pPr>
                      <a:r>
                        <a:rPr lang="fr-FR" sz="1500" dirty="0">
                          <a:latin typeface="Arial" panose="020B0604020202020204" pitchFamily="34" charset="0"/>
                        </a:rPr>
                        <a:t>GCSH autologue</a:t>
                      </a:r>
                    </a:p>
                  </a:txBody>
                  <a:tcPr>
                    <a:lnR w="57150" cap="flat" cmpd="sng" algn="ctr">
                      <a:solidFill>
                        <a:schemeClr val="bg1"/>
                      </a:solidFill>
                      <a:prstDash val="solid"/>
                      <a:round/>
                      <a:headEnd type="none" w="med" len="med"/>
                      <a:tailEnd type="none" w="med" len="med"/>
                    </a:lnR>
                  </a:tcPr>
                </a:tc>
                <a:tc hMerge="1">
                  <a:txBody>
                    <a:bodyPr/>
                    <a:lstStyle/>
                    <a:p>
                      <a:pPr algn="l"/>
                      <a:endParaRPr lang="en-GB" sz="1600" dirty="0"/>
                    </a:p>
                  </a:txBody>
                  <a:tcPr/>
                </a:tc>
                <a:tc gridSpan="2">
                  <a:txBody>
                    <a:bodyPr/>
                    <a:lstStyle/>
                    <a:p>
                      <a:pPr algn="ctr"/>
                      <a:r>
                        <a:rPr lang="fr-FR" sz="1500" dirty="0">
                          <a:latin typeface="Arial" panose="020B0604020202020204" pitchFamily="34" charset="0"/>
                        </a:rPr>
                        <a:t>GCSH allogénique</a:t>
                      </a:r>
                    </a:p>
                  </a:txBody>
                  <a:tcPr>
                    <a:lnL w="57150" cap="flat" cmpd="sng" algn="ctr">
                      <a:solidFill>
                        <a:schemeClr val="bg1"/>
                      </a:solidFill>
                      <a:prstDash val="solid"/>
                      <a:round/>
                      <a:headEnd type="none" w="med" len="med"/>
                      <a:tailEnd type="none" w="med" len="med"/>
                    </a:lnL>
                    <a:solidFill>
                      <a:schemeClr val="accent4"/>
                    </a:solidFill>
                  </a:tcPr>
                </a:tc>
                <a:tc hMerge="1">
                  <a:txBody>
                    <a:bodyPr/>
                    <a:lstStyle/>
                    <a:p>
                      <a:endParaRPr lang="en-GB"/>
                    </a:p>
                  </a:txBody>
                  <a:tcPr/>
                </a:tc>
                <a:extLst>
                  <a:ext uri="{0D108BD9-81ED-4DB2-BD59-A6C34878D82A}">
                    <a16:rowId xmlns:a16="http://schemas.microsoft.com/office/drawing/2014/main" val="10000"/>
                  </a:ext>
                </a:extLst>
              </a:tr>
              <a:tr h="4403395">
                <a:tc>
                  <a:txBody>
                    <a:bodyPr/>
                    <a:lstStyle/>
                    <a:p>
                      <a:pPr marL="285750" indent="-285750" algn="l">
                        <a:buFont typeface="Arial" panose="020B0604020202020204" pitchFamily="34" charset="0"/>
                        <a:buChar char="•"/>
                      </a:pPr>
                      <a:r>
                        <a:rPr lang="fr-FR" sz="1500" dirty="0">
                          <a:solidFill>
                            <a:schemeClr val="tx1"/>
                          </a:solidFill>
                          <a:latin typeface="Arial" panose="020B0604020202020204" pitchFamily="34" charset="0"/>
                        </a:rPr>
                        <a:t>Leucémie myéloïde aiguë (LMA)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Leucémie promyélocytaire aiguë*</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Leucémie lymphoblastique aiguë (LLA)*</a:t>
                      </a:r>
                      <a:endParaRPr lang="fr-FR" sz="15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Myélome multiple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Leucémie à plasmocytes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aseline="0" dirty="0">
                          <a:solidFill>
                            <a:schemeClr val="tx1"/>
                          </a:solidFill>
                          <a:latin typeface="Arial" panose="020B0604020202020204" pitchFamily="34" charset="0"/>
                        </a:rPr>
                        <a:t>Amyloïdose primaire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aseline="0" dirty="0">
                          <a:solidFill>
                            <a:schemeClr val="tx1"/>
                          </a:solidFill>
                          <a:latin typeface="Arial" panose="020B0604020202020204" pitchFamily="34" charset="0"/>
                        </a:rPr>
                        <a:t>Syndrome POEMS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aseline="0" dirty="0">
                          <a:solidFill>
                            <a:schemeClr val="tx1"/>
                          </a:solidFill>
                          <a:latin typeface="Arial" panose="020B0604020202020204" pitchFamily="34" charset="0"/>
                        </a:rPr>
                        <a:t>Lymphome hodgkinien*</a:t>
                      </a:r>
                      <a:endParaRPr lang="fr-FR" sz="15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Lymphome diffus à grandes cellules*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Lymphome folliculaire*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Lymphome à cellules du manteau*</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à lymphocytes T*</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lymphoplasmocytaire*</a:t>
                      </a:r>
                    </a:p>
                  </a:txBody>
                  <a:tcPr/>
                </a:tc>
                <a:tc>
                  <a:txBody>
                    <a:bodyPr/>
                    <a:lstStyle/>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de Burkitt*</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cutané à lymphocytes T*</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Leucémie lymphocytaire chronique (LLC)*</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Tumeurs solides (cellules germinales, sarcome d’Ewing, tumeurs cérébrales*)</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Sclérose en plaques</a:t>
                      </a:r>
                      <a:r>
                        <a:rPr lang="fr-FR"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Polyarthrite rhumatoïde</a:t>
                      </a:r>
                      <a:r>
                        <a:rPr lang="fr-FR"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Lupus érythémateux disséminé</a:t>
                      </a:r>
                      <a:r>
                        <a:rPr lang="fr-FR"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Maladie de Crohn</a:t>
                      </a:r>
                      <a:r>
                        <a:rPr lang="fr-FR" sz="1500" baseline="30000" dirty="0">
                          <a:solidFill>
                            <a:schemeClr val="tx1"/>
                          </a:solidFill>
                          <a:latin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aseline="0" dirty="0">
                          <a:solidFill>
                            <a:schemeClr val="tx1"/>
                          </a:solidFill>
                          <a:latin typeface="Arial" panose="020B0604020202020204" pitchFamily="34" charset="0"/>
                        </a:rPr>
                        <a:t>Polymyosite-dermatomyosite</a:t>
                      </a:r>
                      <a:r>
                        <a:rPr lang="fr-FR" sz="1500" baseline="30000" dirty="0">
                          <a:solidFill>
                            <a:schemeClr val="tx1"/>
                          </a:solidFill>
                          <a:latin typeface="Arial" panose="020B0604020202020204" pitchFamily="34" charset="0"/>
                        </a:rPr>
                        <a:t>†</a:t>
                      </a:r>
                      <a:endParaRPr lang="fr-FR" sz="1500" baseline="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500" baseline="0" dirty="0">
                        <a:solidFill>
                          <a:schemeClr val="tx1"/>
                        </a:solidFill>
                        <a:latin typeface="Arial" panose="020B0604020202020204" pitchFamily="34" charset="0"/>
                        <a:cs typeface="Arial" panose="020B0604020202020204" pitchFamily="34" charset="0"/>
                      </a:endParaRPr>
                    </a:p>
                  </a:txBody>
                  <a:tcPr>
                    <a:lnR w="57150" cap="flat" cmpd="sng" algn="ctr">
                      <a:solidFill>
                        <a:schemeClr val="bg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dirty="0">
                          <a:solidFill>
                            <a:schemeClr val="tx1"/>
                          </a:solidFill>
                          <a:latin typeface="Arial" panose="020B0604020202020204" pitchFamily="34" charset="0"/>
                        </a:rPr>
                        <a:t>Leucémie myéloïde aiguë (LMA)</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Leucémie promyélocytaire aiguë</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Leucémie lymphoblastique aiguë (LLA)</a:t>
                      </a:r>
                    </a:p>
                    <a:p>
                      <a:pPr marL="285750" indent="-285750" algn="l">
                        <a:buFont typeface="Arial" panose="020B0604020202020204" pitchFamily="34" charset="0"/>
                        <a:buChar char="•"/>
                      </a:pPr>
                      <a:r>
                        <a:rPr lang="fr-FR" sz="1500" baseline="0" dirty="0">
                          <a:solidFill>
                            <a:schemeClr val="tx1"/>
                          </a:solidFill>
                          <a:latin typeface="Arial" panose="020B0604020202020204" pitchFamily="34" charset="0"/>
                        </a:rPr>
                        <a:t>Leucémie myéloïde chronique (LMC)</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Syndrome myélodysplasique (SMD)</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LMA / SMD lié(e) au traitement</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Myélofibrose et maladies myéloprolifératives</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Myélome multiple*</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Leucémie à plasmocytes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aseline="0" dirty="0">
                          <a:solidFill>
                            <a:schemeClr val="tx1"/>
                          </a:solidFill>
                          <a:latin typeface="Arial" panose="020B0604020202020204" pitchFamily="34" charset="0"/>
                        </a:rPr>
                        <a:t>Lymphome hodgkinien*</a:t>
                      </a:r>
                      <a:endParaRPr lang="fr-FR" sz="1500" dirty="0">
                        <a:solidFill>
                          <a:schemeClr val="tx1"/>
                        </a:solidFill>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solidFill>
                      <a:schemeClr val="accent4">
                        <a:lumMod val="20000"/>
                        <a:lumOff val="80000"/>
                      </a:schemeClr>
                    </a:solidFill>
                  </a:tcPr>
                </a:tc>
                <a:tc>
                  <a:txBody>
                    <a:bodyPr/>
                    <a:lstStyle/>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diffus à grandes cellules*</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folliculaire*</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à cellules du manteau</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à lymphocytes T*</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lymphoplasmocytaire*</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de Burkitt</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Lymphome cutané à lymphocytes T</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Leucémie lymphocytaire chronique</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Anémie aplasique sévère</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Drépanocytose</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Anémie de Fanconi</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Thalassémie</a:t>
                      </a:r>
                    </a:p>
                    <a:p>
                      <a:pPr marL="285750" indent="-285750" algn="l">
                        <a:buFont typeface="Arial" panose="020B0604020202020204" pitchFamily="34" charset="0"/>
                        <a:buChar char="•"/>
                      </a:pPr>
                      <a:r>
                        <a:rPr lang="fr-FR" sz="1500" dirty="0">
                          <a:solidFill>
                            <a:schemeClr val="tx1"/>
                          </a:solidFill>
                          <a:latin typeface="Arial" panose="020B0604020202020204" pitchFamily="34" charset="0"/>
                        </a:rPr>
                        <a:t>Maladies métaboliques</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fr-FR" dirty="0"/>
              <a:t>Indications pour la GCSH</a:t>
            </a:r>
            <a:endParaRPr lang="en-GB" dirty="0"/>
          </a:p>
        </p:txBody>
      </p:sp>
    </p:spTree>
    <p:extLst>
      <p:ext uri="{BB962C8B-B14F-4D97-AF65-F5344CB8AC3E}">
        <p14:creationId xmlns:p14="http://schemas.microsoft.com/office/powerpoint/2010/main" val="153468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La GCSH est associée à de multiples complications</a:t>
            </a:r>
            <a:endParaRPr lang="en-GB" dirty="0"/>
          </a:p>
        </p:txBody>
      </p:sp>
      <p:sp>
        <p:nvSpPr>
          <p:cNvPr id="3" name="Content Placeholder 2"/>
          <p:cNvSpPr>
            <a:spLocks noGrp="1"/>
          </p:cNvSpPr>
          <p:nvPr>
            <p:ph idx="1"/>
          </p:nvPr>
        </p:nvSpPr>
        <p:spPr/>
        <p:txBody>
          <a:bodyPr>
            <a:noAutofit/>
          </a:bodyPr>
          <a:lstStyle/>
          <a:p>
            <a:endParaRPr lang="en-GB" sz="2000" dirty="0"/>
          </a:p>
          <a:p>
            <a:endParaRPr lang="en-GB" sz="2000" dirty="0"/>
          </a:p>
          <a:p>
            <a:endParaRPr lang="en-GB" dirty="0"/>
          </a:p>
          <a:p>
            <a:r>
              <a:rPr lang="fr-FR" dirty="0"/>
              <a:t>Les complications liées à la GCSH peuvent être classées en fonction du moment de </a:t>
            </a:r>
            <a:br>
              <a:rPr lang="fr-FR" dirty="0"/>
            </a:br>
            <a:r>
              <a:rPr lang="fr-FR" dirty="0"/>
              <a:t>leur survenue :</a:t>
            </a:r>
          </a:p>
          <a:p>
            <a:pPr marL="685800" lvl="1"/>
            <a:r>
              <a:rPr lang="fr-FR" dirty="0"/>
              <a:t>Avant la prise du greffon, du Jour 0 à 30 après la greffe</a:t>
            </a:r>
          </a:p>
          <a:p>
            <a:pPr marL="685800" lvl="1"/>
            <a:r>
              <a:rPr lang="fr-FR" dirty="0"/>
              <a:t>Précoce après la prise du greffon, des Jours 30 à 100 après la greffe</a:t>
            </a:r>
          </a:p>
          <a:p>
            <a:pPr marL="685800" lvl="1"/>
            <a:r>
              <a:rPr lang="fr-FR" dirty="0"/>
              <a:t>Tardive après la prise du greffon, plus de 100 jours après la greffe</a:t>
            </a:r>
          </a:p>
          <a:p>
            <a:r>
              <a:rPr lang="fr-FR" dirty="0"/>
              <a:t>Les complications liées à la GCSH peuvent également être classées en fonction de leur cause :</a:t>
            </a:r>
          </a:p>
          <a:p>
            <a:pPr marL="685800" lvl="1"/>
            <a:r>
              <a:rPr lang="fr-FR" dirty="0"/>
              <a:t>Toxicités liées au protocole de conditionnement</a:t>
            </a:r>
          </a:p>
          <a:p>
            <a:pPr marL="685800" lvl="1"/>
            <a:r>
              <a:rPr lang="fr-FR" dirty="0"/>
              <a:t>Immunosuppression</a:t>
            </a:r>
          </a:p>
          <a:p>
            <a:pPr marL="685800" lvl="1"/>
            <a:r>
              <a:rPr lang="fr-FR" dirty="0"/>
              <a:t>Toxicité à médiation cellulaire du donneur</a:t>
            </a:r>
          </a:p>
          <a:p>
            <a:pPr marL="685800" lvl="1"/>
            <a:r>
              <a:rPr lang="fr-FR" dirty="0"/>
              <a:t>Toxicité à médiation cellulaire du receveur</a:t>
            </a:r>
          </a:p>
          <a:p>
            <a:pPr marL="685800" lvl="1"/>
            <a:r>
              <a:rPr lang="fr-FR" dirty="0"/>
              <a:t>Récidive de la malignité sous-jacente</a:t>
            </a:r>
          </a:p>
          <a:p>
            <a:endParaRPr lang="en-GB" sz="2000" dirty="0"/>
          </a:p>
          <a:p>
            <a:endParaRPr lang="en-GB" sz="2000" dirty="0"/>
          </a:p>
        </p:txBody>
      </p:sp>
      <p:sp>
        <p:nvSpPr>
          <p:cNvPr id="6" name="Text Placeholder 5"/>
          <p:cNvSpPr>
            <a:spLocks noGrp="1"/>
          </p:cNvSpPr>
          <p:nvPr>
            <p:ph type="body" sz="quarter" idx="10"/>
          </p:nvPr>
        </p:nvSpPr>
        <p:spPr/>
        <p:txBody>
          <a:bodyPr/>
          <a:lstStyle/>
          <a:p>
            <a:r>
              <a:rPr lang="it-IT" dirty="0"/>
              <a:t>Saria MG et al. </a:t>
            </a:r>
            <a:r>
              <a:rPr lang="it-IT" i="1" dirty="0"/>
              <a:t>Clin J Oncol Nurs </a:t>
            </a:r>
            <a:r>
              <a:rPr lang="it-IT" dirty="0"/>
              <a:t>2007;11:53–63</a:t>
            </a:r>
            <a:endParaRPr lang="en-GB" dirty="0"/>
          </a:p>
        </p:txBody>
      </p:sp>
      <p:sp>
        <p:nvSpPr>
          <p:cNvPr id="8" name="Text Placeholder 7"/>
          <p:cNvSpPr>
            <a:spLocks noGrp="1"/>
          </p:cNvSpPr>
          <p:nvPr>
            <p:ph type="body" sz="quarter" idx="11"/>
          </p:nvPr>
        </p:nvSpPr>
        <p:spPr/>
        <p:txBody>
          <a:bodyPr/>
          <a:lstStyle/>
          <a:p>
            <a:r>
              <a:rPr lang="fr-FR" dirty="0"/>
              <a:t>GCSH, greffe de cellules souches hématopoïétiques</a:t>
            </a:r>
            <a:endParaRPr lang="en-GB" dirty="0"/>
          </a:p>
        </p:txBody>
      </p:sp>
      <p:sp>
        <p:nvSpPr>
          <p:cNvPr id="4" name="Rounded Rectangle 3"/>
          <p:cNvSpPr/>
          <p:nvPr/>
        </p:nvSpPr>
        <p:spPr>
          <a:xfrm>
            <a:off x="1436594" y="1335995"/>
            <a:ext cx="9318812" cy="88276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000000"/>
                </a:solidFill>
              </a:rPr>
              <a:t>Les receveurs de GCSH nécessitent généralement une surveillance de soins intensifs ou une assistance avancée</a:t>
            </a:r>
            <a:endParaRPr lang="en-GB" sz="2400" dirty="0">
              <a:solidFill>
                <a:srgbClr val="000000"/>
              </a:solidFill>
            </a:endParaRPr>
          </a:p>
        </p:txBody>
      </p:sp>
    </p:spTree>
    <p:extLst>
      <p:ext uri="{BB962C8B-B14F-4D97-AF65-F5344CB8AC3E}">
        <p14:creationId xmlns:p14="http://schemas.microsoft.com/office/powerpoint/2010/main" val="2478435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200" dirty="0"/>
              <a:t>La neutropénie est une complication importante </a:t>
            </a:r>
            <a:br>
              <a:rPr lang="fr-FR" sz="3200" dirty="0"/>
            </a:br>
            <a:r>
              <a:rPr lang="fr-FR" sz="3200" dirty="0"/>
              <a:t>nécessitant une intervention</a:t>
            </a:r>
            <a:endParaRPr lang="en-GB" sz="3200" dirty="0"/>
          </a:p>
        </p:txBody>
      </p:sp>
      <p:sp>
        <p:nvSpPr>
          <p:cNvPr id="3" name="Text Placeholder 2"/>
          <p:cNvSpPr>
            <a:spLocks noGrp="1"/>
          </p:cNvSpPr>
          <p:nvPr>
            <p:ph type="body" sz="quarter" idx="10"/>
          </p:nvPr>
        </p:nvSpPr>
        <p:spPr>
          <a:xfrm>
            <a:off x="98778" y="6495526"/>
            <a:ext cx="8139289"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a:t>
            </a:r>
            <a:br>
              <a:rPr lang="en-GB" i="1" dirty="0"/>
            </a:br>
            <a:r>
              <a:rPr lang="en-GB" i="1" dirty="0"/>
              <a:t>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endParaRPr lang="en-GB" dirty="0"/>
          </a:p>
        </p:txBody>
      </p:sp>
      <p:sp>
        <p:nvSpPr>
          <p:cNvPr id="9" name="Rounded Rectangle 8"/>
          <p:cNvSpPr/>
          <p:nvPr/>
        </p:nvSpPr>
        <p:spPr>
          <a:xfrm>
            <a:off x="800874" y="2675253"/>
            <a:ext cx="10558405" cy="1905875"/>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fr-FR" sz="2000" dirty="0">
                <a:solidFill>
                  <a:schemeClr val="tx1"/>
                </a:solidFill>
              </a:rPr>
              <a:t>L’objectif des protocoles de conditionnement étant la suppression de la moelle osseuse, le nombre de globules blancs devrait chuter </a:t>
            </a:r>
          </a:p>
          <a:p>
            <a:pPr marL="273050" lvl="1" indent="-273050" defTabSz="666750">
              <a:spcBef>
                <a:spcPct val="0"/>
              </a:spcBef>
              <a:spcAft>
                <a:spcPct val="15000"/>
              </a:spcAft>
              <a:buFontTx/>
              <a:buChar char="••"/>
            </a:pPr>
            <a:r>
              <a:rPr lang="fr-FR" sz="2000" dirty="0">
                <a:solidFill>
                  <a:schemeClr val="tx1"/>
                </a:solidFill>
              </a:rPr>
              <a:t>Le facteur de croissance est recommandé pour améliorer le temps de rétablissement hématopoïétique, faire baisser le taux d’infection, et diminuer la durée du séjour à l'hôpital et éventuellement les frais de traitement</a:t>
            </a:r>
            <a:endParaRPr lang="en-GB"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283293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200" dirty="0"/>
              <a:t>La maladie du greffon contre l’hôte est une complication importante nécessitant une intervention </a:t>
            </a:r>
            <a:endParaRPr lang="en-GB" sz="3200" dirty="0"/>
          </a:p>
        </p:txBody>
      </p:sp>
      <p:sp>
        <p:nvSpPr>
          <p:cNvPr id="3" name="Text Placeholder 2"/>
          <p:cNvSpPr>
            <a:spLocks noGrp="1"/>
          </p:cNvSpPr>
          <p:nvPr>
            <p:ph type="body" sz="quarter" idx="10"/>
          </p:nvPr>
        </p:nvSpPr>
        <p:spPr>
          <a:xfrm>
            <a:off x="98778" y="6495526"/>
            <a:ext cx="8046155"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a:t>
            </a:r>
            <a:br>
              <a:rPr lang="en-GB" i="1" dirty="0"/>
            </a:br>
            <a:r>
              <a:rPr lang="en-GB" i="1" dirty="0"/>
              <a:t>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fr-FR" dirty="0"/>
              <a:t>GCSH, greffe de cellules souches hématopoïétiques</a:t>
            </a:r>
            <a:endParaRPr lang="en-GB" dirty="0"/>
          </a:p>
        </p:txBody>
      </p:sp>
      <p:sp>
        <p:nvSpPr>
          <p:cNvPr id="9" name="Rounded Rectangle 8"/>
          <p:cNvSpPr/>
          <p:nvPr/>
        </p:nvSpPr>
        <p:spPr>
          <a:xfrm>
            <a:off x="800874" y="1916832"/>
            <a:ext cx="10558405" cy="381642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fr-FR" sz="2000" dirty="0">
                <a:solidFill>
                  <a:schemeClr val="tx1"/>
                </a:solidFill>
              </a:rPr>
              <a:t>La maladie du greffon contre l’hôte est une complication grave de la GCSH </a:t>
            </a:r>
            <a:r>
              <a:rPr lang="fr-FR" sz="2000" dirty="0" err="1">
                <a:solidFill>
                  <a:schemeClr val="tx1"/>
                </a:solidFill>
              </a:rPr>
              <a:t>allogénique</a:t>
            </a:r>
            <a:r>
              <a:rPr lang="fr-FR" sz="2000" dirty="0">
                <a:solidFill>
                  <a:schemeClr val="tx1"/>
                </a:solidFill>
              </a:rPr>
              <a:t> dans laquelle les cellules immunitaires du donneur attaquent les tissus </a:t>
            </a:r>
            <a:br>
              <a:rPr lang="fr-FR" sz="2000" dirty="0">
                <a:solidFill>
                  <a:schemeClr val="tx1"/>
                </a:solidFill>
              </a:rPr>
            </a:br>
            <a:r>
              <a:rPr lang="fr-FR" sz="2000" dirty="0">
                <a:solidFill>
                  <a:schemeClr val="tx1"/>
                </a:solidFill>
              </a:rPr>
              <a:t>de l'hôte</a:t>
            </a:r>
          </a:p>
          <a:p>
            <a:pPr marL="273050" lvl="1" indent="-273050" defTabSz="666750">
              <a:spcBef>
                <a:spcPct val="0"/>
              </a:spcBef>
              <a:spcAft>
                <a:spcPct val="15000"/>
              </a:spcAft>
              <a:buFontTx/>
              <a:buChar char="••"/>
            </a:pPr>
            <a:r>
              <a:rPr lang="fr-FR" sz="2000" dirty="0">
                <a:solidFill>
                  <a:schemeClr val="tx1"/>
                </a:solidFill>
              </a:rPr>
              <a:t>Un traitement immunosuppresseur est administré à une posologie qui permet de supprimer partiellement l’immunité dans le but de prévenir la maladie du greffon contre l’hôte mais aussi d'optimiser les bénéfices de l’effet du greffon contre la tumeur</a:t>
            </a:r>
          </a:p>
          <a:p>
            <a:pPr marL="273050" lvl="1" indent="-273050" defTabSz="666750">
              <a:spcBef>
                <a:spcPct val="0"/>
              </a:spcBef>
              <a:spcAft>
                <a:spcPct val="15000"/>
              </a:spcAft>
              <a:buFontTx/>
              <a:buChar char="••"/>
            </a:pPr>
            <a:r>
              <a:rPr lang="fr-FR" sz="2000" dirty="0">
                <a:solidFill>
                  <a:schemeClr val="tx1"/>
                </a:solidFill>
              </a:rPr>
              <a:t>Les corticostéroïdes, la ciclosporine, le </a:t>
            </a:r>
            <a:r>
              <a:rPr lang="fr-FR" sz="2000" dirty="0" err="1">
                <a:solidFill>
                  <a:schemeClr val="tx1"/>
                </a:solidFill>
              </a:rPr>
              <a:t>tacrolimus</a:t>
            </a:r>
            <a:r>
              <a:rPr lang="fr-FR" sz="2000" dirty="0">
                <a:solidFill>
                  <a:schemeClr val="tx1"/>
                </a:solidFill>
              </a:rPr>
              <a:t>, le </a:t>
            </a:r>
            <a:r>
              <a:rPr lang="fr-FR" sz="2000" dirty="0" err="1">
                <a:solidFill>
                  <a:schemeClr val="tx1"/>
                </a:solidFill>
              </a:rPr>
              <a:t>mycophénolate</a:t>
            </a:r>
            <a:r>
              <a:rPr lang="fr-FR" sz="2000" dirty="0">
                <a:solidFill>
                  <a:schemeClr val="tx1"/>
                </a:solidFill>
              </a:rPr>
              <a:t> </a:t>
            </a:r>
            <a:r>
              <a:rPr lang="fr-FR" sz="2000" dirty="0" err="1">
                <a:solidFill>
                  <a:schemeClr val="tx1"/>
                </a:solidFill>
              </a:rPr>
              <a:t>mofétil</a:t>
            </a:r>
            <a:r>
              <a:rPr lang="fr-FR" sz="2000" dirty="0">
                <a:solidFill>
                  <a:schemeClr val="tx1"/>
                </a:solidFill>
              </a:rPr>
              <a:t> et le méthotrexate sont les immunosuppresseurs les plus couramment utilisés</a:t>
            </a:r>
          </a:p>
          <a:p>
            <a:pPr marL="273050" lvl="1" indent="-273050" defTabSz="666750">
              <a:spcBef>
                <a:spcPct val="0"/>
              </a:spcBef>
              <a:spcAft>
                <a:spcPct val="15000"/>
              </a:spcAft>
              <a:buFontTx/>
              <a:buChar char="••"/>
            </a:pPr>
            <a:r>
              <a:rPr lang="fr-FR" sz="2000" dirty="0">
                <a:solidFill>
                  <a:schemeClr val="tx1"/>
                </a:solidFill>
              </a:rPr>
              <a:t>Les variations dans la formulation, la biodisponibilité, les niveaux thérapeutiques combinés aux interactions médicamenteuses peuvent causer une augmentation de la toxicité. L’échec de la greffe dû à une dose thérapeutique insuffisante peut survenir</a:t>
            </a:r>
            <a:endParaRPr lang="en-GB"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1983569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a:t>Les infections </a:t>
            </a:r>
            <a:r>
              <a:rPr lang="en-GB" sz="3200" dirty="0" err="1"/>
              <a:t>sont</a:t>
            </a:r>
            <a:r>
              <a:rPr lang="en-GB" sz="3200" dirty="0"/>
              <a:t> des </a:t>
            </a:r>
            <a:r>
              <a:rPr lang="fr-FR" sz="3200" dirty="0"/>
              <a:t>complications importantes nécessitant une intervention </a:t>
            </a:r>
            <a:endParaRPr lang="en-GB" sz="3200" dirty="0"/>
          </a:p>
        </p:txBody>
      </p:sp>
      <p:sp>
        <p:nvSpPr>
          <p:cNvPr id="3" name="Text Placeholder 2"/>
          <p:cNvSpPr>
            <a:spLocks noGrp="1"/>
          </p:cNvSpPr>
          <p:nvPr>
            <p:ph type="body" sz="quarter" idx="10"/>
          </p:nvPr>
        </p:nvSpPr>
        <p:spPr>
          <a:xfrm>
            <a:off x="98778" y="6495526"/>
            <a:ext cx="8012289" cy="288925"/>
          </a:xfrm>
        </p:spPr>
        <p:txBody>
          <a:bodyPr/>
          <a:lstStyle/>
          <a:p>
            <a:r>
              <a:rPr lang="en-GB" dirty="0" err="1"/>
              <a:t>Masszi</a:t>
            </a:r>
            <a:r>
              <a:rPr lang="en-GB" dirty="0"/>
              <a:t> T, </a:t>
            </a:r>
            <a:r>
              <a:rPr lang="en-GB" dirty="0" err="1"/>
              <a:t>Mank</a:t>
            </a:r>
            <a:r>
              <a:rPr lang="en-GB" dirty="0"/>
              <a:t> A. Supportive Care.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a:t>
            </a:r>
          </a:p>
        </p:txBody>
      </p:sp>
      <p:sp>
        <p:nvSpPr>
          <p:cNvPr id="5" name="Text Placeholder 4"/>
          <p:cNvSpPr>
            <a:spLocks noGrp="1"/>
          </p:cNvSpPr>
          <p:nvPr>
            <p:ph type="body" sz="quarter" idx="11"/>
          </p:nvPr>
        </p:nvSpPr>
        <p:spPr/>
        <p:txBody>
          <a:bodyPr/>
          <a:lstStyle/>
          <a:p>
            <a:r>
              <a:rPr lang="fr-FR" dirty="0"/>
              <a:t>GCSH, greffe de cellules souches hématopoïétiques</a:t>
            </a:r>
            <a:endParaRPr lang="en-GB" dirty="0"/>
          </a:p>
        </p:txBody>
      </p:sp>
      <p:sp>
        <p:nvSpPr>
          <p:cNvPr id="9" name="Rounded Rectangle 8"/>
          <p:cNvSpPr/>
          <p:nvPr/>
        </p:nvSpPr>
        <p:spPr>
          <a:xfrm>
            <a:off x="800874" y="1364194"/>
            <a:ext cx="10558405" cy="4945125"/>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fr-FR" dirty="0">
                <a:solidFill>
                  <a:schemeClr val="tx1"/>
                </a:solidFill>
              </a:rPr>
              <a:t>L’état d’ immunodépression d’un patient qui subit une GCSH le rend plus susceptible à une infection grave, qui représente environ 20 % des décès suite à une GCSH, dont la plupart surviennent dans les 100 premiers jours suivant la greffe</a:t>
            </a:r>
          </a:p>
          <a:p>
            <a:pPr marL="273050" lvl="1" indent="-273050" defTabSz="666750">
              <a:spcBef>
                <a:spcPct val="0"/>
              </a:spcBef>
              <a:spcAft>
                <a:spcPct val="15000"/>
              </a:spcAft>
              <a:buFontTx/>
              <a:buChar char="••"/>
            </a:pPr>
            <a:r>
              <a:rPr lang="fr-FR" dirty="0">
                <a:solidFill>
                  <a:schemeClr val="tx1"/>
                </a:solidFill>
              </a:rPr>
              <a:t>Des antibiotiques prophylactiques sont administrés pour les infections bactériennes, qui surviennent le plus souvent durant la phase </a:t>
            </a:r>
            <a:r>
              <a:rPr lang="fr-FR" dirty="0" err="1">
                <a:solidFill>
                  <a:schemeClr val="tx1"/>
                </a:solidFill>
              </a:rPr>
              <a:t>neutropénique</a:t>
            </a:r>
            <a:r>
              <a:rPr lang="fr-FR" dirty="0">
                <a:solidFill>
                  <a:schemeClr val="tx1"/>
                </a:solidFill>
              </a:rPr>
              <a:t> après le conditionnement </a:t>
            </a:r>
          </a:p>
          <a:p>
            <a:pPr marL="273050" lvl="1" indent="-273050" defTabSz="666750">
              <a:spcBef>
                <a:spcPct val="0"/>
              </a:spcBef>
              <a:spcAft>
                <a:spcPct val="15000"/>
              </a:spcAft>
              <a:buFontTx/>
              <a:buChar char="••"/>
            </a:pPr>
            <a:r>
              <a:rPr lang="fr-FR" dirty="0">
                <a:solidFill>
                  <a:schemeClr val="tx1"/>
                </a:solidFill>
              </a:rPr>
              <a:t>Des antifongiques sont utilisés en prophylaxie (prévention générale), de façon empirique (par ex. les patients </a:t>
            </a:r>
            <a:r>
              <a:rPr lang="fr-FR" dirty="0" err="1">
                <a:solidFill>
                  <a:schemeClr val="tx1"/>
                </a:solidFill>
              </a:rPr>
              <a:t>neutropéniques</a:t>
            </a:r>
            <a:r>
              <a:rPr lang="fr-FR" dirty="0">
                <a:solidFill>
                  <a:schemeClr val="tx1"/>
                </a:solidFill>
              </a:rPr>
              <a:t> qui ont des résultats cliniques/de laboratoire négatifs), et de manière préventive (par ex. les patients qui ont un risque élevé de maladie mortelle avant l'identification clinique) </a:t>
            </a:r>
          </a:p>
          <a:p>
            <a:pPr marL="273050" lvl="1" indent="-273050" defTabSz="666750">
              <a:spcBef>
                <a:spcPct val="0"/>
              </a:spcBef>
              <a:spcAft>
                <a:spcPct val="15000"/>
              </a:spcAft>
              <a:buFontTx/>
              <a:buChar char="••"/>
            </a:pPr>
            <a:r>
              <a:rPr lang="fr-FR" dirty="0">
                <a:solidFill>
                  <a:schemeClr val="tx1"/>
                </a:solidFill>
              </a:rPr>
              <a:t>La prophylaxie contre la pneumonie à protozoaire </a:t>
            </a:r>
            <a:r>
              <a:rPr lang="fr-FR" i="1" dirty="0" err="1">
                <a:solidFill>
                  <a:schemeClr val="tx1"/>
                </a:solidFill>
              </a:rPr>
              <a:t>Pneumocystis</a:t>
            </a:r>
            <a:r>
              <a:rPr lang="fr-FR" i="1" dirty="0">
                <a:solidFill>
                  <a:schemeClr val="tx1"/>
                </a:solidFill>
              </a:rPr>
              <a:t> </a:t>
            </a:r>
            <a:r>
              <a:rPr lang="fr-FR" i="1" dirty="0" err="1">
                <a:solidFill>
                  <a:schemeClr val="tx1"/>
                </a:solidFill>
              </a:rPr>
              <a:t>carinii</a:t>
            </a:r>
            <a:r>
              <a:rPr lang="fr-FR" dirty="0">
                <a:solidFill>
                  <a:schemeClr val="tx1"/>
                </a:solidFill>
              </a:rPr>
              <a:t> qui fait appel au </a:t>
            </a:r>
            <a:r>
              <a:rPr lang="fr-FR" dirty="0" err="1">
                <a:solidFill>
                  <a:schemeClr val="tx1"/>
                </a:solidFill>
              </a:rPr>
              <a:t>triméthoprimsulfaméthoxazole</a:t>
            </a:r>
            <a:r>
              <a:rPr lang="fr-FR" dirty="0">
                <a:solidFill>
                  <a:schemeClr val="tx1"/>
                </a:solidFill>
              </a:rPr>
              <a:t> est recommandée pour tous les receveurs de GCSH </a:t>
            </a:r>
            <a:r>
              <a:rPr lang="fr-FR" dirty="0" err="1">
                <a:solidFill>
                  <a:schemeClr val="tx1"/>
                </a:solidFill>
              </a:rPr>
              <a:t>allogénique</a:t>
            </a:r>
            <a:r>
              <a:rPr lang="fr-FR" dirty="0">
                <a:solidFill>
                  <a:schemeClr val="tx1"/>
                </a:solidFill>
              </a:rPr>
              <a:t>. Les agents prophylactiques ou préventifs sont recommandés chez les personnes à haut risque ou positives pour des virus tels que le cytomégalovirus, le virus d’Epstein-Barr, le virus herpès simplex, le virus de la varicelle et du zona et les virus respiratoires</a:t>
            </a:r>
            <a:endParaRPr lang="en-GB" dirty="0">
              <a:solidFill>
                <a:srgbClr val="000000"/>
              </a:solidFill>
              <a:cs typeface="Arial" panose="020B0604020202020204" pitchFamily="34" charset="0"/>
            </a:endParaRPr>
          </a:p>
        </p:txBody>
      </p:sp>
    </p:spTree>
    <p:extLst>
      <p:ext uri="{BB962C8B-B14F-4D97-AF65-F5344CB8AC3E}">
        <p14:creationId xmlns:p14="http://schemas.microsoft.com/office/powerpoint/2010/main" val="99291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a:t>La MVO est une complication importante qui nécessite une intervention</a:t>
            </a:r>
          </a:p>
        </p:txBody>
      </p:sp>
      <p:sp>
        <p:nvSpPr>
          <p:cNvPr id="3" name="Text Placeholder 2"/>
          <p:cNvSpPr>
            <a:spLocks noGrp="1"/>
          </p:cNvSpPr>
          <p:nvPr>
            <p:ph type="body" sz="quarter" idx="10"/>
          </p:nvPr>
        </p:nvSpPr>
        <p:spPr>
          <a:xfrm>
            <a:off x="98778" y="6495526"/>
            <a:ext cx="8156222" cy="288925"/>
          </a:xfrm>
        </p:spPr>
        <p:txBody>
          <a:bodyPr/>
          <a:lstStyle/>
          <a:p>
            <a:r>
              <a:rPr lang="fr-FR"/>
              <a:t>Carreras E. Early complications after HSCT. In: Apperley J, Carreras E, Gluckman E, Masszi T eds. </a:t>
            </a:r>
            <a:r>
              <a:rPr lang="fr-FR" i="1" dirty="0"/>
              <a:t>ESH-EBMT Handbook on Haematopoietic Stem Cell Transplantation</a:t>
            </a:r>
            <a:r>
              <a:rPr lang="fr-FR"/>
              <a:t>. Genova: Forum Service Editore, 2012;156–74; Saria MG et al. </a:t>
            </a:r>
            <a:r>
              <a:rPr lang="fr-FR" i="1" dirty="0"/>
              <a:t>Clin J Oncol</a:t>
            </a:r>
            <a:r>
              <a:rPr lang="fr-FR"/>
              <a:t> </a:t>
            </a:r>
            <a:r>
              <a:rPr lang="fr-FR" i="1" dirty="0"/>
              <a:t>Nurs</a:t>
            </a:r>
            <a:r>
              <a:rPr lang="fr-FR"/>
              <a:t> 2007;11:53–63; </a:t>
            </a:r>
            <a:br/>
            <a:r>
              <a:rPr lang="fr-FR"/>
              <a:t>Corbacioglu S et al. </a:t>
            </a:r>
            <a:r>
              <a:rPr lang="fr-FR" i="1" dirty="0"/>
              <a:t>Bone Marrow Transplant</a:t>
            </a:r>
            <a:r>
              <a:rPr lang="fr-FR"/>
              <a:t>; en cours de publication</a:t>
            </a:r>
          </a:p>
        </p:txBody>
      </p:sp>
      <p:sp>
        <p:nvSpPr>
          <p:cNvPr id="5" name="Text Placeholder 4"/>
          <p:cNvSpPr>
            <a:spLocks noGrp="1"/>
          </p:cNvSpPr>
          <p:nvPr>
            <p:ph type="body" sz="quarter" idx="11"/>
          </p:nvPr>
        </p:nvSpPr>
        <p:spPr/>
        <p:txBody>
          <a:bodyPr/>
          <a:lstStyle/>
          <a:p>
            <a:r>
              <a:rPr lang="fr-FR" dirty="0"/>
              <a:t>GCSH, greffe de cellules souches hématopoïétiques ; </a:t>
            </a:r>
            <a:br>
              <a:rPr lang="fr-FR" dirty="0"/>
            </a:br>
            <a:r>
              <a:rPr lang="fr-FR" dirty="0"/>
              <a:t>MVO, maladie </a:t>
            </a:r>
            <a:r>
              <a:rPr lang="fr-FR" dirty="0" err="1"/>
              <a:t>veino</a:t>
            </a:r>
            <a:r>
              <a:rPr lang="fr-FR" dirty="0"/>
              <a:t>-occlusive</a:t>
            </a:r>
          </a:p>
        </p:txBody>
      </p:sp>
      <p:sp>
        <p:nvSpPr>
          <p:cNvPr id="9" name="Rounded Rectangle 8"/>
          <p:cNvSpPr/>
          <p:nvPr/>
        </p:nvSpPr>
        <p:spPr>
          <a:xfrm>
            <a:off x="561383" y="1412776"/>
            <a:ext cx="11069234" cy="4608512"/>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fr-FR" dirty="0">
                <a:solidFill>
                  <a:srgbClr val="000000"/>
                </a:solidFill>
              </a:rPr>
              <a:t>La MVO, aussi appelée syndrome d’obstruction sinusoïdale (SOS), est une complication potentiellement mortelle de la GCSH</a:t>
            </a:r>
          </a:p>
          <a:p>
            <a:pPr marL="273050" lvl="1" indent="-273050" defTabSz="666750">
              <a:spcBef>
                <a:spcPct val="0"/>
              </a:spcBef>
              <a:spcAft>
                <a:spcPct val="15000"/>
              </a:spcAft>
              <a:buFontTx/>
              <a:buChar char="••"/>
            </a:pPr>
            <a:r>
              <a:rPr lang="fr-FR" dirty="0">
                <a:solidFill>
                  <a:srgbClr val="000000"/>
                </a:solidFill>
              </a:rPr>
              <a:t>L’incidence moyenne va généralement de 10 à 15% chez l’adulte, avec une incidence plus élevée chez les patients pédiatriques (de 20 à 60%, surtout en fonction de la pathologie sous-jacente)</a:t>
            </a:r>
            <a:endParaRPr lang="fr-FR" dirty="0">
              <a:solidFill>
                <a:srgbClr val="000000"/>
              </a:solidFill>
              <a:cs typeface="Arial" panose="020B0604020202020204" pitchFamily="34" charset="0"/>
            </a:endParaRPr>
          </a:p>
          <a:p>
            <a:pPr marL="273050" lvl="1" indent="-273050" defTabSz="666750">
              <a:spcBef>
                <a:spcPct val="0"/>
              </a:spcBef>
              <a:spcAft>
                <a:spcPct val="15000"/>
              </a:spcAft>
              <a:buFontTx/>
              <a:buChar char="••"/>
            </a:pPr>
            <a:r>
              <a:rPr lang="fr-FR" dirty="0">
                <a:solidFill>
                  <a:srgbClr val="000000"/>
                </a:solidFill>
              </a:rPr>
              <a:t>La MVO peut survenir après une GCSH autologue ou allogénique, quelle que soit la pathologie sous-jacente, la source des cellules souches ou le type de conditionnement pré-transplantation</a:t>
            </a:r>
          </a:p>
          <a:p>
            <a:pPr marL="273050" lvl="1" indent="-273050" defTabSz="666750">
              <a:spcBef>
                <a:spcPct val="0"/>
              </a:spcBef>
              <a:spcAft>
                <a:spcPct val="15000"/>
              </a:spcAft>
              <a:buFontTx/>
              <a:buChar char="••"/>
            </a:pPr>
            <a:r>
              <a:rPr lang="fr-FR" dirty="0">
                <a:solidFill>
                  <a:srgbClr val="000000"/>
                </a:solidFill>
              </a:rPr>
              <a:t>Les schémas de conditionnement administrés avant une GCSH peuvent entraîner la production de métabolites toxiques par les hépatocytes présents dans le foie, qui déclenche l’activation, la lésion et l’inflammation des cellules endothéliales qui tapissent les sinusoïdes (petits vaisseaux sanguins de type capillaire que l’on trouve dans le foie)</a:t>
            </a:r>
          </a:p>
          <a:p>
            <a:pPr marL="273050" lvl="1" indent="-273050" defTabSz="666750">
              <a:spcBef>
                <a:spcPct val="0"/>
              </a:spcBef>
              <a:spcAft>
                <a:spcPct val="15000"/>
              </a:spcAft>
              <a:buFontTx/>
              <a:buChar char="••"/>
            </a:pPr>
            <a:r>
              <a:rPr lang="fr-FR" dirty="0">
                <a:solidFill>
                  <a:srgbClr val="000000"/>
                </a:solidFill>
              </a:rPr>
              <a:t>La MVO sévère, généralement caractérisée par une défaillance multi-organique, a été associée à un taux de mortalité &gt;80%</a:t>
            </a:r>
          </a:p>
          <a:p>
            <a:pPr marL="273050" lvl="1" indent="-273050" defTabSz="666750">
              <a:spcBef>
                <a:spcPct val="0"/>
              </a:spcBef>
              <a:spcAft>
                <a:spcPct val="15000"/>
              </a:spcAft>
              <a:buFontTx/>
              <a:buChar char="••"/>
            </a:pPr>
            <a:r>
              <a:rPr lang="fr-FR" dirty="0">
                <a:solidFill>
                  <a:srgbClr val="000000"/>
                </a:solidFill>
              </a:rPr>
              <a:t>Le défibrotide est le seul traitement actuellement approuvé pour le traitement de la MVO hépatique sévère dans le traitement par GCSH</a:t>
            </a:r>
          </a:p>
        </p:txBody>
      </p:sp>
    </p:spTree>
    <p:extLst>
      <p:ext uri="{BB962C8B-B14F-4D97-AF65-F5344CB8AC3E}">
        <p14:creationId xmlns:p14="http://schemas.microsoft.com/office/powerpoint/2010/main" val="152091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fr-FR" dirty="0"/>
              <a:t>Veuillez télécharger le fichier contenant l’ensemble des modules sur votre ordinateur. Cela activera le fonctionnement des liens entre les modules</a:t>
            </a:r>
          </a:p>
          <a:p>
            <a:r>
              <a:rPr lang="fr-FR" dirty="0"/>
              <a:t>Vous devez naviguer dans les modules en mode présentation des diapositives. Les modules comportent des liens vers d’autres modules, vers des informations complémentaires et vers des références externes</a:t>
            </a:r>
          </a:p>
          <a:p>
            <a:r>
              <a:rPr lang="fr-FR" dirty="0"/>
              <a:t>L’icône     indique que des informations complémentaires sont disponibles sur le sujet. Veuillez cliquer sur ce symbole pour accéder aux informations complémentaires. Passez simplement à la diapositive suivante pour revenir à la diapositive sur laquelle vous étiez</a:t>
            </a:r>
          </a:p>
          <a:p>
            <a:r>
              <a:rPr lang="fr-FR" dirty="0"/>
              <a:t>Certaines sections comportent des séquences vidéos auxquelles vous pouvez accéder en cliquant sur le bouton « Play » que vous trouverez sur les diapositives</a:t>
            </a:r>
          </a:p>
          <a:p>
            <a:endParaRPr lang="fr-FR" sz="2400" dirty="0"/>
          </a:p>
        </p:txBody>
      </p:sp>
      <p:sp>
        <p:nvSpPr>
          <p:cNvPr id="2" name="Title 1"/>
          <p:cNvSpPr>
            <a:spLocks noGrp="1"/>
          </p:cNvSpPr>
          <p:nvPr>
            <p:ph type="title"/>
          </p:nvPr>
        </p:nvSpPr>
        <p:spPr/>
        <p:txBody>
          <a:bodyPr>
            <a:normAutofit/>
          </a:bodyPr>
          <a:lstStyle/>
          <a:p>
            <a:r>
              <a:rPr lang="fr-FR" dirty="0"/>
              <a:t>Comment utiliser les modules du programme d’apprentissage la maladie </a:t>
            </a:r>
            <a:r>
              <a:rPr lang="fr-FR" dirty="0" err="1"/>
              <a:t>veino</a:t>
            </a:r>
            <a:r>
              <a:rPr lang="fr-FR" dirty="0"/>
              <a:t>-occlusive (MVO) ?</a:t>
            </a:r>
          </a:p>
        </p:txBody>
      </p:sp>
      <p:sp>
        <p:nvSpPr>
          <p:cNvPr id="6" name="Text Placeholder 5">
            <a:extLst>
              <a:ext uri="{FF2B5EF4-FFF2-40B4-BE49-F238E27FC236}">
                <a16:creationId xmlns:a16="http://schemas.microsoft.com/office/drawing/2014/main" id="{A4FB13FB-5817-4267-9A71-AC619B4C7F20}"/>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931A945E-A688-4570-911D-51A7E17768F6}"/>
              </a:ext>
            </a:extLst>
          </p:cNvPr>
          <p:cNvSpPr>
            <a:spLocks noGrp="1"/>
          </p:cNvSpPr>
          <p:nvPr>
            <p:ph type="body" sz="quarter" idx="11"/>
          </p:nvPr>
        </p:nvSpPr>
        <p:spPr/>
        <p:txBody>
          <a:bodyPr/>
          <a:lstStyle/>
          <a:p>
            <a:endParaRPr lang="en-GB"/>
          </a:p>
        </p:txBody>
      </p:sp>
      <p:pic>
        <p:nvPicPr>
          <p:cNvPr id="9" name="Picture 8">
            <a:hlinkClick r:id="" action="ppaction://customshow?id=0&amp;return=true"/>
            <a:extLst>
              <a:ext uri="{FF2B5EF4-FFF2-40B4-BE49-F238E27FC236}">
                <a16:creationId xmlns:a16="http://schemas.microsoft.com/office/drawing/2014/main" id="{9E279EB9-07D9-4151-8CA8-8BFD773882EE}"/>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775520" y="3307863"/>
            <a:ext cx="324000" cy="324000"/>
          </a:xfrm>
          <a:prstGeom prst="rect">
            <a:avLst/>
          </a:prstGeom>
        </p:spPr>
      </p:pic>
    </p:spTree>
    <p:extLst>
      <p:ext uri="{BB962C8B-B14F-4D97-AF65-F5344CB8AC3E}">
        <p14:creationId xmlns:p14="http://schemas.microsoft.com/office/powerpoint/2010/main" val="3798555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endParaRPr lang="en-GB"/>
          </a:p>
        </p:txBody>
      </p:sp>
      <p:sp>
        <p:nvSpPr>
          <p:cNvPr id="17" name="Text Placeholder 16"/>
          <p:cNvSpPr>
            <a:spLocks noGrp="1"/>
          </p:cNvSpPr>
          <p:nvPr>
            <p:ph type="body" sz="quarter" idx="11"/>
          </p:nvPr>
        </p:nvSpPr>
        <p:spPr/>
        <p:txBody>
          <a:bodyPr/>
          <a:lstStyle/>
          <a:p>
            <a:r>
              <a:rPr lang="fr-FR"/>
              <a:t>GCSH, greffe de cellules souches hématopoïétiques</a:t>
            </a:r>
          </a:p>
        </p:txBody>
      </p:sp>
      <p:sp>
        <p:nvSpPr>
          <p:cNvPr id="20"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F59E09"/>
                </a:solidFill>
              </a:rPr>
              <a:t>Correct</a:t>
            </a:r>
          </a:p>
        </p:txBody>
      </p:sp>
      <p:sp>
        <p:nvSpPr>
          <p:cNvPr id="21" name="Subtitle 4"/>
          <p:cNvSpPr txBox="1">
            <a:spLocks/>
          </p:cNvSpPr>
          <p:nvPr/>
        </p:nvSpPr>
        <p:spPr>
          <a:xfrm>
            <a:off x="1828800" y="38862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fr-FR" sz="2800" dirty="0">
                <a:solidFill>
                  <a:srgbClr val="000000"/>
                </a:solidFill>
              </a:rPr>
              <a:t>La réaction du greffon contre l’hôte est une complication associée à la GCSH allogénique et </a:t>
            </a:r>
            <a:br>
              <a:rPr lang="fr-FR" sz="2800" dirty="0">
                <a:solidFill>
                  <a:srgbClr val="000000"/>
                </a:solidFill>
              </a:rPr>
            </a:br>
            <a:r>
              <a:rPr lang="fr-FR" sz="2800" dirty="0">
                <a:solidFill>
                  <a:srgbClr val="000000"/>
                </a:solidFill>
              </a:rPr>
              <a:t>non à la GCSH autologue</a:t>
            </a:r>
          </a:p>
          <a:p>
            <a:pPr>
              <a:defRPr/>
            </a:pPr>
            <a:endParaRPr lang="fr-FR" sz="2800" dirty="0"/>
          </a:p>
        </p:txBody>
      </p:sp>
    </p:spTree>
    <p:extLst>
      <p:ext uri="{BB962C8B-B14F-4D97-AF65-F5344CB8AC3E}">
        <p14:creationId xmlns:p14="http://schemas.microsoft.com/office/powerpoint/2010/main" val="3112099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fr-FR"/>
              <a:t>RGCH, réaction du greffon contre l’hôte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F59E09"/>
                </a:solidFill>
              </a:rPr>
              <a:t>Correct</a:t>
            </a:r>
          </a:p>
        </p:txBody>
      </p:sp>
      <p:sp>
        <p:nvSpPr>
          <p:cNvPr id="7" name="Subtitle 4"/>
          <p:cNvSpPr txBox="1">
            <a:spLocks/>
          </p:cNvSpPr>
          <p:nvPr/>
        </p:nvSpPr>
        <p:spPr>
          <a:xfrm>
            <a:off x="677333" y="3886200"/>
            <a:ext cx="10837334"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Les objectifs du conditionnement sont l’éradication de la maladie, l’immunosuppression visant à empêcher la RGCH et </a:t>
            </a:r>
            <a:br>
              <a:rPr lang="fr-FR" sz="2800" dirty="0">
                <a:solidFill>
                  <a:srgbClr val="000000"/>
                </a:solidFill>
              </a:rPr>
            </a:br>
            <a:r>
              <a:rPr lang="fr-FR" sz="2800" dirty="0">
                <a:solidFill>
                  <a:srgbClr val="000000"/>
                </a:solidFill>
              </a:rPr>
              <a:t>la « création d’un espace » dans la moelle osseuse pour permettre la prise de greffe des cellules du donneur</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74362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fr-FR"/>
              <a:t>GCSH, greffe de cellules souches hématopoïétiques</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F59E09"/>
                </a:solidFill>
              </a:rPr>
              <a:t>Correct</a:t>
            </a:r>
          </a:p>
        </p:txBody>
      </p:sp>
      <p:sp>
        <p:nvSpPr>
          <p:cNvPr id="7" name="Subtitle 4"/>
          <p:cNvSpPr txBox="1">
            <a:spLocks/>
          </p:cNvSpPr>
          <p:nvPr/>
        </p:nvSpPr>
        <p:spPr>
          <a:xfrm>
            <a:off x="567267" y="3475992"/>
            <a:ext cx="110574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Les schémas myéloablatifs détruisent la moelle osseuse de façon irréversible, tandis que les schémas de conditionnement à intensité réduite (CIR) et non myéloablatifs (NMA) sont moins agressifs, entraînant une cytopénie réversible ou minime. Contrairement aux schémas myéloablatifs, les schémas  de CIR et NMA permettent aux patients plus âgés et médicalement moins aptes d’avoir recours </a:t>
            </a:r>
            <a:br>
              <a:rPr lang="fr-FR" sz="2800" dirty="0">
                <a:solidFill>
                  <a:srgbClr val="000000"/>
                </a:solidFill>
              </a:rPr>
            </a:br>
            <a:r>
              <a:rPr lang="fr-FR" sz="2800" dirty="0">
                <a:solidFill>
                  <a:srgbClr val="000000"/>
                </a:solidFill>
              </a:rPr>
              <a:t>à une GCSH</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99278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fr-FR"/>
              <a:t>NMA, non-myéloablatif ; CIR, conditionnement à intensité réduite </a:t>
            </a:r>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F59E09"/>
                </a:solidFill>
              </a:rPr>
              <a:t>Correct</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Même si les schémas CIR et NMA limitent la toxicité, des complications potentiellement mortelles telles qu’une maladie veino-occlusive (MVO) peuvent toujours survenir</a:t>
            </a:r>
          </a:p>
        </p:txBody>
      </p:sp>
      <p:sp>
        <p:nvSpPr>
          <p:cNvPr id="9" name="Text Placeholder 8"/>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36815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F59E09"/>
                </a:solidFill>
              </a:rPr>
              <a:t>Correct</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Des immunosuppresseurs tels que les corticostéroïdes sont administrés pour la prise en charge de la réaction du greffon contre l’hôte, qui consiste en l’attaque du tissu hôte par le greffon allogénique</a:t>
            </a:r>
          </a:p>
        </p:txBody>
      </p:sp>
    </p:spTree>
    <p:extLst>
      <p:ext uri="{BB962C8B-B14F-4D97-AF65-F5344CB8AC3E}">
        <p14:creationId xmlns:p14="http://schemas.microsoft.com/office/powerpoint/2010/main" val="355276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F59E09"/>
                </a:solidFill>
              </a:rPr>
              <a:t>Correct</a:t>
            </a:r>
          </a:p>
        </p:txBody>
      </p:sp>
      <p:sp>
        <p:nvSpPr>
          <p:cNvPr id="7"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La nausée est l’effet secondaire le plus redouté par les patients, et a un impact significatif sur la qualité de vie</a:t>
            </a:r>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79352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a:defRPr/>
            </a:pPr>
            <a:r>
              <a:rPr lang="fr-FR" dirty="0">
                <a:solidFill>
                  <a:srgbClr val="F59E09"/>
                </a:solidFill>
              </a:rPr>
              <a:t>Incorrect</a:t>
            </a:r>
          </a:p>
        </p:txBody>
      </p:sp>
      <p:sp>
        <p:nvSpPr>
          <p:cNvPr id="8" name="Subtitle 4"/>
          <p:cNvSpPr txBox="1">
            <a:spLocks/>
          </p:cNvSpPr>
          <p:nvPr/>
        </p:nvSpPr>
        <p:spPr>
          <a:xfrm>
            <a:off x="973667" y="3886200"/>
            <a:ext cx="10244666"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800" dirty="0">
                <a:solidFill>
                  <a:srgbClr val="000000"/>
                </a:solidFill>
              </a:rPr>
              <a:t>Veuillez réessayer</a:t>
            </a:r>
          </a:p>
        </p:txBody>
      </p:sp>
    </p:spTree>
    <p:extLst>
      <p:ext uri="{BB962C8B-B14F-4D97-AF65-F5344CB8AC3E}">
        <p14:creationId xmlns:p14="http://schemas.microsoft.com/office/powerpoint/2010/main" val="108085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Module 1: </a:t>
            </a:r>
            <a:br>
              <a:rPr lang="en-GB" dirty="0"/>
            </a:br>
            <a:r>
              <a:rPr lang="fr-FR" dirty="0"/>
              <a:t>Greffe de cellules </a:t>
            </a:r>
            <a:br>
              <a:rPr lang="fr-FR" dirty="0"/>
            </a:br>
            <a:r>
              <a:rPr lang="fr-FR" dirty="0"/>
              <a:t>souches hématopoïétiques </a:t>
            </a:r>
            <a:endParaRPr lang="en-GB" dirty="0"/>
          </a:p>
        </p:txBody>
      </p:sp>
    </p:spTree>
    <p:extLst>
      <p:ext uri="{BB962C8B-B14F-4D97-AF65-F5344CB8AC3E}">
        <p14:creationId xmlns:p14="http://schemas.microsoft.com/office/powerpoint/2010/main" val="208718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Objectifs pédagogiques</a:t>
            </a:r>
            <a:endParaRPr lang="en-GB" dirty="0"/>
          </a:p>
        </p:txBody>
      </p:sp>
      <p:sp>
        <p:nvSpPr>
          <p:cNvPr id="3" name="Content Placeholder 2"/>
          <p:cNvSpPr>
            <a:spLocks noGrp="1"/>
          </p:cNvSpPr>
          <p:nvPr>
            <p:ph idx="1"/>
          </p:nvPr>
        </p:nvSpPr>
        <p:spPr/>
        <p:txBody>
          <a:bodyPr/>
          <a:lstStyle/>
          <a:p>
            <a:r>
              <a:rPr lang="fr-FR" dirty="0"/>
              <a:t>Comprendre la différence entre la GCSH </a:t>
            </a:r>
            <a:r>
              <a:rPr lang="fr-FR" dirty="0" err="1"/>
              <a:t>allogénique</a:t>
            </a:r>
            <a:r>
              <a:rPr lang="fr-FR" dirty="0"/>
              <a:t> et autologue</a:t>
            </a:r>
          </a:p>
          <a:p>
            <a:endParaRPr lang="fr-FR" dirty="0"/>
          </a:p>
          <a:p>
            <a:r>
              <a:rPr lang="fr-FR" dirty="0"/>
              <a:t>Comprendre les différents types de conditionnement GCSH et leur justification</a:t>
            </a:r>
          </a:p>
          <a:p>
            <a:endParaRPr lang="fr-FR" dirty="0"/>
          </a:p>
          <a:p>
            <a:r>
              <a:rPr lang="fr-FR" dirty="0"/>
              <a:t>Reconnaître les complications potentielles liées à la GCSH</a:t>
            </a:r>
          </a:p>
          <a:p>
            <a:endParaRPr lang="fr-FR" dirty="0"/>
          </a:p>
          <a:p>
            <a:r>
              <a:rPr lang="fr-FR" dirty="0"/>
              <a:t>Comprendre les aspects les plus courants des soins de soutien et être capable de les mettre en œuvre dans la pratique clinique </a:t>
            </a:r>
          </a:p>
          <a:p>
            <a:endParaRPr lang="en-GB" dirty="0"/>
          </a:p>
        </p:txBody>
      </p:sp>
      <p:sp>
        <p:nvSpPr>
          <p:cNvPr id="4" name="Text Placeholder 3"/>
          <p:cNvSpPr>
            <a:spLocks noGrp="1"/>
          </p:cNvSpPr>
          <p:nvPr>
            <p:ph type="body" sz="quarter" idx="10"/>
          </p:nvPr>
        </p:nvSpPr>
        <p:spPr/>
        <p:txBody>
          <a:bodyPr/>
          <a:lstStyle/>
          <a:p>
            <a:endParaRPr lang="fr-FR" dirty="0"/>
          </a:p>
        </p:txBody>
      </p:sp>
      <p:sp>
        <p:nvSpPr>
          <p:cNvPr id="8" name="Text Placeholder 7"/>
          <p:cNvSpPr>
            <a:spLocks noGrp="1"/>
          </p:cNvSpPr>
          <p:nvPr>
            <p:ph type="body" sz="quarter" idx="11"/>
          </p:nvPr>
        </p:nvSpPr>
        <p:spPr/>
        <p:txBody>
          <a:bodyPr/>
          <a:lstStyle/>
          <a:p>
            <a:r>
              <a:rPr lang="fr-FR" dirty="0"/>
              <a:t>GCSH, greffe de cellules souches hématopoïétiques</a:t>
            </a:r>
          </a:p>
        </p:txBody>
      </p:sp>
    </p:spTree>
    <p:extLst>
      <p:ext uri="{BB962C8B-B14F-4D97-AF65-F5344CB8AC3E}">
        <p14:creationId xmlns:p14="http://schemas.microsoft.com/office/powerpoint/2010/main" val="26387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qu'est-ce qu'une greffe de cellules souches hématopoïétiques?</a:t>
            </a:r>
            <a:endParaRPr lang="en-GB" dirty="0"/>
          </a:p>
        </p:txBody>
      </p:sp>
      <p:sp>
        <p:nvSpPr>
          <p:cNvPr id="3" name="Content Placeholder 2"/>
          <p:cNvSpPr>
            <a:spLocks noGrp="1"/>
          </p:cNvSpPr>
          <p:nvPr>
            <p:ph idx="1"/>
          </p:nvPr>
        </p:nvSpPr>
        <p:spPr>
          <a:xfrm>
            <a:off x="335360" y="1268760"/>
            <a:ext cx="8928992" cy="4857403"/>
          </a:xfrm>
        </p:spPr>
        <p:txBody>
          <a:bodyPr/>
          <a:lstStyle/>
          <a:p>
            <a:r>
              <a:rPr lang="fr-FR" sz="2000" dirty="0"/>
              <a:t>Autrefois appelée greffe de moelle osseuse (GMO)</a:t>
            </a:r>
          </a:p>
          <a:p>
            <a:r>
              <a:rPr lang="fr-FR" sz="2000" dirty="0"/>
              <a:t>Implique la perfusion intraveineuse (IV) de cellules souches hématopoïétiques afin de rétablir la fonction hématopoïétique des patients présentant un système immunitaire ou médullaire endommagé ou défectueux</a:t>
            </a:r>
          </a:p>
          <a:p>
            <a:pPr lvl="1"/>
            <a:r>
              <a:rPr lang="fr-FR" sz="1800" dirty="0"/>
              <a:t>Les patients atteints de tumeurs malignes nécessitent une GCSH pour sauver leur moelle osseuse des effets toxiques de la chimiothérapie</a:t>
            </a:r>
          </a:p>
          <a:p>
            <a:pPr lvl="1"/>
            <a:r>
              <a:rPr lang="fr-FR" sz="1800" dirty="0"/>
              <a:t>L’objectif de la GCSH chez les patients atteints d’une maladie non maligne est de remplacer la moelle défectueuse ou défaillante</a:t>
            </a:r>
          </a:p>
          <a:p>
            <a:r>
              <a:rPr lang="fr-FR" sz="2000" dirty="0"/>
              <a:t>Les cellules souches sont généralement dérivées de la moelle osseuse, du sang périphérique ou du sang de cordon ombilical</a:t>
            </a:r>
          </a:p>
        </p:txBody>
      </p:sp>
      <p:sp>
        <p:nvSpPr>
          <p:cNvPr id="4" name="Text Placeholder 3"/>
          <p:cNvSpPr>
            <a:spLocks noGrp="1"/>
          </p:cNvSpPr>
          <p:nvPr>
            <p:ph type="body" sz="quarter" idx="10"/>
          </p:nvPr>
        </p:nvSpPr>
        <p:spPr/>
        <p:txBody>
          <a:bodyPr/>
          <a:lstStyle/>
          <a:p>
            <a:r>
              <a:rPr lang="fr-FR" dirty="0" err="1"/>
              <a:t>Saria</a:t>
            </a:r>
            <a:r>
              <a:rPr lang="fr-FR" dirty="0"/>
              <a:t> MG et al. </a:t>
            </a:r>
            <a:r>
              <a:rPr lang="fr-FR" i="1" dirty="0"/>
              <a:t>Clin J </a:t>
            </a:r>
            <a:r>
              <a:rPr lang="fr-FR" i="1" dirty="0" err="1"/>
              <a:t>Oncol</a:t>
            </a:r>
            <a:r>
              <a:rPr lang="fr-FR" dirty="0"/>
              <a:t> </a:t>
            </a:r>
            <a:r>
              <a:rPr lang="fr-FR" i="1" dirty="0" err="1"/>
              <a:t>Nurs</a:t>
            </a:r>
            <a:r>
              <a:rPr lang="fr-FR" dirty="0"/>
              <a:t> 2007;11:53–63; Passweg JR et al. </a:t>
            </a:r>
            <a:r>
              <a:rPr lang="fr-FR" i="1" dirty="0" err="1"/>
              <a:t>Bone</a:t>
            </a:r>
            <a:r>
              <a:rPr lang="fr-FR" i="1" dirty="0"/>
              <a:t> </a:t>
            </a:r>
            <a:r>
              <a:rPr lang="fr-FR" i="1" dirty="0" err="1"/>
              <a:t>Marrow</a:t>
            </a:r>
            <a:r>
              <a:rPr lang="fr-FR" i="1" dirty="0"/>
              <a:t> Transplant </a:t>
            </a:r>
            <a:r>
              <a:rPr lang="fr-FR" dirty="0"/>
              <a:t>2016;51:786–92</a:t>
            </a:r>
          </a:p>
        </p:txBody>
      </p:sp>
      <p:sp>
        <p:nvSpPr>
          <p:cNvPr id="8" name="Text Placeholder 7"/>
          <p:cNvSpPr>
            <a:spLocks noGrp="1"/>
          </p:cNvSpPr>
          <p:nvPr>
            <p:ph type="body" sz="quarter" idx="11"/>
          </p:nvPr>
        </p:nvSpPr>
        <p:spPr/>
        <p:txBody>
          <a:bodyPr/>
          <a:lstStyle/>
          <a:p>
            <a:r>
              <a:rPr lang="fr-FR" dirty="0"/>
              <a:t>GCSH, greffe de cellules souches hématopoïétiques</a:t>
            </a:r>
          </a:p>
        </p:txBody>
      </p:sp>
      <p:sp>
        <p:nvSpPr>
          <p:cNvPr id="14" name="Rounded Rectangle 13"/>
          <p:cNvSpPr/>
          <p:nvPr/>
        </p:nvSpPr>
        <p:spPr>
          <a:xfrm>
            <a:off x="622300" y="5492324"/>
            <a:ext cx="7916582" cy="442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r-FR" sz="2000" dirty="0">
                <a:solidFill>
                  <a:schemeClr val="bg1"/>
                </a:solidFill>
                <a:latin typeface="Arial" panose="020B0604020202020204" pitchFamily="34" charset="0"/>
              </a:rPr>
              <a:t>Plus de 40 000 GCSH sont réalisées chaque année en Europe</a:t>
            </a:r>
          </a:p>
        </p:txBody>
      </p:sp>
      <p:pic>
        <p:nvPicPr>
          <p:cNvPr id="15" name="Picture 14"/>
          <p:cNvPicPr>
            <a:picLocks noChangeAspect="1"/>
          </p:cNvPicPr>
          <p:nvPr/>
        </p:nvPicPr>
        <p:blipFill rotWithShape="1">
          <a:blip r:embed="rId3"/>
          <a:srcRect l="28011" r="9091"/>
          <a:stretch/>
        </p:blipFill>
        <p:spPr>
          <a:xfrm>
            <a:off x="9551988" y="1883594"/>
            <a:ext cx="2043112" cy="2171700"/>
          </a:xfrm>
          <a:prstGeom prst="rect">
            <a:avLst/>
          </a:prstGeom>
          <a:ln>
            <a:noFill/>
          </a:ln>
          <a:effectLst>
            <a:outerShdw blurRad="292100" dist="139700" dir="2700000" algn="tl" rotWithShape="0">
              <a:srgbClr val="333333">
                <a:alpha val="65000"/>
              </a:srgbClr>
            </a:outerShdw>
          </a:effectLst>
        </p:spPr>
      </p:pic>
      <p:sp>
        <p:nvSpPr>
          <p:cNvPr id="16" name="Rounded Rectangle 15"/>
          <p:cNvSpPr/>
          <p:nvPr/>
        </p:nvSpPr>
        <p:spPr>
          <a:xfrm>
            <a:off x="9348787" y="4598429"/>
            <a:ext cx="2449513" cy="13280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r-FR" dirty="0">
                <a:solidFill>
                  <a:schemeClr val="bg1"/>
                </a:solidFill>
                <a:latin typeface="Arial" panose="020B0604020202020204" pitchFamily="34" charset="0"/>
              </a:rPr>
              <a:t>L’hématopoïèse est la formation des composants cellulaires du sang</a:t>
            </a:r>
          </a:p>
        </p:txBody>
      </p:sp>
    </p:spTree>
    <p:extLst>
      <p:ext uri="{BB962C8B-B14F-4D97-AF65-F5344CB8AC3E}">
        <p14:creationId xmlns:p14="http://schemas.microsoft.com/office/powerpoint/2010/main" val="4532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688590" y="4803196"/>
            <a:ext cx="1533802" cy="276999"/>
          </a:xfrm>
          <a:prstGeom prst="rect">
            <a:avLst/>
          </a:prstGeom>
          <a:noFill/>
        </p:spPr>
        <p:txBody>
          <a:bodyPr wrap="square" rtlCol="0">
            <a:spAutoFit/>
          </a:bodyPr>
          <a:lstStyle/>
          <a:p>
            <a:pPr algn="ctr"/>
            <a:r>
              <a:rPr lang="fr-FR" sz="1200" dirty="0">
                <a:solidFill>
                  <a:srgbClr val="F59E09"/>
                </a:solidFill>
              </a:rPr>
              <a:t>Patient</a:t>
            </a:r>
          </a:p>
        </p:txBody>
      </p:sp>
      <p:grpSp>
        <p:nvGrpSpPr>
          <p:cNvPr id="68" name="Group 67"/>
          <p:cNvGrpSpPr/>
          <p:nvPr/>
        </p:nvGrpSpPr>
        <p:grpSpPr>
          <a:xfrm>
            <a:off x="3958282" y="3824108"/>
            <a:ext cx="6709919" cy="2462135"/>
            <a:chOff x="2434281" y="3991822"/>
            <a:chExt cx="6709919" cy="2462135"/>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4281" y="3991822"/>
              <a:ext cx="1023215" cy="1089212"/>
            </a:xfrm>
            <a:prstGeom prst="rect">
              <a:avLst/>
            </a:prstGeom>
          </p:spPr>
        </p:pic>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01491" y="3991822"/>
              <a:ext cx="1023215" cy="1089212"/>
            </a:xfrm>
            <a:prstGeom prst="rect">
              <a:avLst/>
            </a:prstGeom>
          </p:spPr>
        </p:pic>
        <p:pic>
          <p:nvPicPr>
            <p:cNvPr id="11" name="Picture 1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67167" y="3991822"/>
              <a:ext cx="1023215" cy="1089212"/>
            </a:xfrm>
            <a:prstGeom prst="rect">
              <a:avLst/>
            </a:prstGeom>
          </p:spPr>
        </p:pic>
        <p:sp>
          <p:nvSpPr>
            <p:cNvPr id="6" name="TextBox 5"/>
            <p:cNvSpPr txBox="1"/>
            <p:nvPr/>
          </p:nvSpPr>
          <p:spPr>
            <a:xfrm>
              <a:off x="4946197" y="4933474"/>
              <a:ext cx="1533802" cy="461665"/>
            </a:xfrm>
            <a:prstGeom prst="rect">
              <a:avLst/>
            </a:prstGeom>
            <a:noFill/>
          </p:spPr>
          <p:txBody>
            <a:bodyPr wrap="square" rtlCol="0">
              <a:spAutoFit/>
            </a:bodyPr>
            <a:lstStyle/>
            <a:p>
              <a:pPr algn="ctr"/>
              <a:r>
                <a:rPr lang="fr-FR" sz="1200" dirty="0">
                  <a:solidFill>
                    <a:srgbClr val="F59E09"/>
                  </a:solidFill>
                </a:rPr>
                <a:t>Patient sans système immunitaire</a:t>
              </a:r>
            </a:p>
          </p:txBody>
        </p:sp>
        <p:cxnSp>
          <p:nvCxnSpPr>
            <p:cNvPr id="13" name="Straight Arrow Connector 12"/>
            <p:cNvCxnSpPr/>
            <p:nvPr/>
          </p:nvCxnSpPr>
          <p:spPr>
            <a:xfrm>
              <a:off x="3372784" y="4414277"/>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94884" y="4431365"/>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88634" y="4439393"/>
              <a:ext cx="1533802" cy="646331"/>
            </a:xfrm>
            <a:prstGeom prst="rect">
              <a:avLst/>
            </a:prstGeom>
            <a:noFill/>
            <a:ln>
              <a:noFill/>
            </a:ln>
          </p:spPr>
          <p:txBody>
            <a:bodyPr wrap="square" rtlCol="0">
              <a:spAutoFit/>
            </a:bodyPr>
            <a:lstStyle/>
            <a:p>
              <a:pPr algn="ctr"/>
              <a:r>
                <a:rPr lang="fr-FR" sz="1200" dirty="0">
                  <a:solidFill>
                    <a:srgbClr val="000000"/>
                  </a:solidFill>
                </a:rPr>
                <a:t>Conditionnement visant à supprimer le système immunitaire du patient</a:t>
              </a:r>
            </a:p>
          </p:txBody>
        </p:sp>
        <p:sp>
          <p:nvSpPr>
            <p:cNvPr id="27" name="TextBox 26"/>
            <p:cNvSpPr txBox="1"/>
            <p:nvPr/>
          </p:nvSpPr>
          <p:spPr>
            <a:xfrm>
              <a:off x="6349107" y="4439393"/>
              <a:ext cx="1533802" cy="646331"/>
            </a:xfrm>
            <a:prstGeom prst="rect">
              <a:avLst/>
            </a:prstGeom>
            <a:noFill/>
            <a:ln>
              <a:noFill/>
            </a:ln>
          </p:spPr>
          <p:txBody>
            <a:bodyPr wrap="square" rtlCol="0">
              <a:spAutoFit/>
            </a:bodyPr>
            <a:lstStyle/>
            <a:p>
              <a:pPr algn="ctr"/>
              <a:r>
                <a:rPr lang="fr-FR" sz="1200" dirty="0">
                  <a:solidFill>
                    <a:srgbClr val="000000"/>
                  </a:solidFill>
                </a:rPr>
                <a:t>Reconstruction du système immunitaire grâce aux cellules du donneur</a:t>
              </a:r>
            </a:p>
          </p:txBody>
        </p:sp>
        <p:sp>
          <p:nvSpPr>
            <p:cNvPr id="29" name="TextBox 28"/>
            <p:cNvSpPr txBox="1"/>
            <p:nvPr/>
          </p:nvSpPr>
          <p:spPr>
            <a:xfrm>
              <a:off x="7610398" y="5018934"/>
              <a:ext cx="1533802" cy="646331"/>
            </a:xfrm>
            <a:prstGeom prst="rect">
              <a:avLst/>
            </a:prstGeom>
            <a:noFill/>
          </p:spPr>
          <p:txBody>
            <a:bodyPr wrap="square" rtlCol="0">
              <a:spAutoFit/>
            </a:bodyPr>
            <a:lstStyle/>
            <a:p>
              <a:pPr algn="ctr"/>
              <a:r>
                <a:rPr lang="fr-FR" sz="1200" dirty="0">
                  <a:solidFill>
                    <a:srgbClr val="F59E09"/>
                  </a:solidFill>
                </a:rPr>
                <a:t>Patient avec un nouveau système hématopoïétique</a:t>
              </a:r>
            </a:p>
          </p:txBody>
        </p:sp>
        <p:grpSp>
          <p:nvGrpSpPr>
            <p:cNvPr id="65" name="Group 64"/>
            <p:cNvGrpSpPr/>
            <p:nvPr/>
          </p:nvGrpSpPr>
          <p:grpSpPr>
            <a:xfrm>
              <a:off x="2434969" y="5193230"/>
              <a:ext cx="3430660" cy="1260727"/>
              <a:chOff x="2434969" y="5193230"/>
              <a:chExt cx="3430660" cy="1260727"/>
            </a:xfrm>
          </p:grpSpPr>
          <p:pic>
            <p:nvPicPr>
              <p:cNvPr id="8" name="Pictur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4969" y="5193230"/>
                <a:ext cx="1023215" cy="1089212"/>
              </a:xfrm>
              <a:prstGeom prst="rect">
                <a:avLst/>
              </a:prstGeom>
            </p:spPr>
          </p:pic>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71806" y="5471743"/>
                <a:ext cx="747497" cy="747497"/>
              </a:xfrm>
              <a:prstGeom prst="rect">
                <a:avLst/>
              </a:prstGeom>
            </p:spPr>
          </p:pic>
          <p:cxnSp>
            <p:nvCxnSpPr>
              <p:cNvPr id="17" name="Straight Arrow Connector 16"/>
              <p:cNvCxnSpPr/>
              <p:nvPr/>
            </p:nvCxnSpPr>
            <p:spPr>
              <a:xfrm>
                <a:off x="3301270" y="5762812"/>
                <a:ext cx="8907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2768" y="5785362"/>
                <a:ext cx="1240060" cy="461665"/>
              </a:xfrm>
              <a:prstGeom prst="rect">
                <a:avLst/>
              </a:prstGeom>
              <a:noFill/>
            </p:spPr>
            <p:txBody>
              <a:bodyPr wrap="square" rtlCol="0">
                <a:spAutoFit/>
              </a:bodyPr>
              <a:lstStyle/>
              <a:p>
                <a:pPr algn="ctr"/>
                <a:r>
                  <a:rPr lang="fr-FR" sz="1200" dirty="0">
                    <a:solidFill>
                      <a:srgbClr val="000000"/>
                    </a:solidFill>
                  </a:rPr>
                  <a:t>Recueil de cellules souches</a:t>
                </a:r>
              </a:p>
            </p:txBody>
          </p:sp>
          <p:sp>
            <p:nvSpPr>
              <p:cNvPr id="20" name="TextBox 19"/>
              <p:cNvSpPr txBox="1"/>
              <p:nvPr/>
            </p:nvSpPr>
            <p:spPr>
              <a:xfrm>
                <a:off x="4804992" y="5785362"/>
                <a:ext cx="1060637" cy="461665"/>
              </a:xfrm>
              <a:prstGeom prst="rect">
                <a:avLst/>
              </a:prstGeom>
              <a:noFill/>
            </p:spPr>
            <p:txBody>
              <a:bodyPr wrap="square" rtlCol="0">
                <a:spAutoFit/>
              </a:bodyPr>
              <a:lstStyle/>
              <a:p>
                <a:pPr algn="ctr"/>
                <a:r>
                  <a:rPr lang="fr-FR" sz="1200" dirty="0">
                    <a:solidFill>
                      <a:srgbClr val="000000"/>
                    </a:solidFill>
                  </a:rPr>
                  <a:t>Perfusion de cellules souches</a:t>
                </a:r>
              </a:p>
            </p:txBody>
          </p:sp>
          <p:cxnSp>
            <p:nvCxnSpPr>
              <p:cNvPr id="24" name="Straight Arrow Connector 23"/>
              <p:cNvCxnSpPr/>
              <p:nvPr/>
            </p:nvCxnSpPr>
            <p:spPr>
              <a:xfrm flipV="1">
                <a:off x="5717912" y="5484396"/>
                <a:ext cx="0" cy="2817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23389" y="5766193"/>
                <a:ext cx="894523"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48988" y="6176958"/>
                <a:ext cx="795176" cy="276999"/>
              </a:xfrm>
              <a:prstGeom prst="rect">
                <a:avLst/>
              </a:prstGeom>
              <a:noFill/>
            </p:spPr>
            <p:txBody>
              <a:bodyPr wrap="square" rtlCol="0">
                <a:spAutoFit/>
              </a:bodyPr>
              <a:lstStyle/>
              <a:p>
                <a:pPr algn="ctr"/>
                <a:r>
                  <a:rPr lang="fr-FR" sz="1200" dirty="0">
                    <a:solidFill>
                      <a:srgbClr val="000000"/>
                    </a:solidFill>
                  </a:rPr>
                  <a:t>Donneur</a:t>
                </a:r>
              </a:p>
            </p:txBody>
          </p:sp>
        </p:grpSp>
      </p:grpSp>
      <p:sp>
        <p:nvSpPr>
          <p:cNvPr id="37" name="Rounded Rectangle 36"/>
          <p:cNvSpPr/>
          <p:nvPr/>
        </p:nvSpPr>
        <p:spPr>
          <a:xfrm>
            <a:off x="928427" y="4231084"/>
            <a:ext cx="2581108" cy="1518714"/>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spcBef>
                <a:spcPct val="20000"/>
              </a:spcBef>
            </a:pPr>
            <a:r>
              <a:rPr lang="fr-FR" sz="1600" b="1" dirty="0">
                <a:solidFill>
                  <a:srgbClr val="000000"/>
                </a:solidFill>
              </a:rPr>
              <a:t>Allogénique</a:t>
            </a:r>
            <a:endParaRPr lang="fr-FR" sz="1600" dirty="0">
              <a:solidFill>
                <a:schemeClr val="tx1"/>
              </a:solidFill>
            </a:endParaRPr>
          </a:p>
          <a:p>
            <a:pPr algn="ctr">
              <a:spcBef>
                <a:spcPct val="20000"/>
              </a:spcBef>
            </a:pPr>
            <a:r>
              <a:rPr lang="fr-FR" sz="1600" dirty="0">
                <a:solidFill>
                  <a:schemeClr val="tx1"/>
                </a:solidFill>
              </a:rPr>
              <a:t>A partir d'un donneur, apparenté ou non apparenté, HLA-compatible</a:t>
            </a:r>
          </a:p>
        </p:txBody>
      </p:sp>
      <p:cxnSp>
        <p:nvCxnSpPr>
          <p:cNvPr id="64" name="Straight Connector 63"/>
          <p:cNvCxnSpPr/>
          <p:nvPr/>
        </p:nvCxnSpPr>
        <p:spPr>
          <a:xfrm>
            <a:off x="196595" y="3663417"/>
            <a:ext cx="11753476" cy="0"/>
          </a:xfrm>
          <a:prstGeom prst="line">
            <a:avLst/>
          </a:prstGeom>
          <a:ln>
            <a:solidFill>
              <a:schemeClr val="tx2">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9" name="Picture 58">
            <a:hlinkClick r:id="" action="ppaction://customshow?id=0&amp;return=true"/>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69777" y="4678974"/>
            <a:ext cx="324000" cy="324000"/>
          </a:xfrm>
          <a:prstGeom prst="rect">
            <a:avLst/>
          </a:prstGeom>
        </p:spPr>
      </p:pic>
      <p:sp>
        <p:nvSpPr>
          <p:cNvPr id="2" name="Title 1"/>
          <p:cNvSpPr>
            <a:spLocks noGrp="1"/>
          </p:cNvSpPr>
          <p:nvPr>
            <p:ph type="title"/>
          </p:nvPr>
        </p:nvSpPr>
        <p:spPr/>
        <p:txBody>
          <a:bodyPr/>
          <a:lstStyle/>
          <a:p>
            <a:r>
              <a:rPr lang="fr-FR" dirty="0"/>
              <a:t>Les GCSH sont classées selon la source du donneur</a:t>
            </a:r>
          </a:p>
        </p:txBody>
      </p:sp>
      <p:sp>
        <p:nvSpPr>
          <p:cNvPr id="10" name="Text Placeholder 9"/>
          <p:cNvSpPr>
            <a:spLocks noGrp="1"/>
          </p:cNvSpPr>
          <p:nvPr>
            <p:ph type="body" sz="quarter" idx="10"/>
          </p:nvPr>
        </p:nvSpPr>
        <p:spPr>
          <a:xfrm>
            <a:off x="98778" y="6495526"/>
            <a:ext cx="9175851" cy="288925"/>
          </a:xfrm>
        </p:spPr>
        <p:txBody>
          <a:bodyPr/>
          <a:lstStyle/>
          <a:p>
            <a:br>
              <a:rPr dirty="0"/>
            </a:br>
            <a:r>
              <a:rPr lang="fr-FR" dirty="0"/>
              <a:t>Forman SJ, Nakamura R, Cancer Management: A </a:t>
            </a:r>
            <a:r>
              <a:rPr lang="fr-FR" dirty="0" err="1"/>
              <a:t>Multidisciplinary</a:t>
            </a:r>
            <a:r>
              <a:rPr lang="fr-FR" dirty="0"/>
              <a:t> </a:t>
            </a:r>
            <a:r>
              <a:rPr lang="fr-FR" dirty="0" err="1"/>
              <a:t>Approach</a:t>
            </a:r>
            <a:r>
              <a:rPr lang="fr-FR" dirty="0"/>
              <a:t>. Haller DG et. al. editors, 2015. </a:t>
            </a:r>
            <a:br>
              <a:rPr dirty="0"/>
            </a:br>
            <a:r>
              <a:rPr lang="fr-FR" dirty="0"/>
              <a:t>Disponible sur: http://www.cancernetwork.com/cancer-management/hematopoietic-cell-transplantation. Consulté en mars 2017; </a:t>
            </a:r>
            <a:br>
              <a:rPr dirty="0"/>
            </a:br>
            <a:r>
              <a:rPr lang="fr-FR" dirty="0" err="1"/>
              <a:t>Saria</a:t>
            </a:r>
            <a:r>
              <a:rPr lang="fr-FR" dirty="0"/>
              <a:t> MG et al. </a:t>
            </a:r>
            <a:r>
              <a:rPr lang="fr-FR" i="1" dirty="0"/>
              <a:t>Clin J Oncol</a:t>
            </a:r>
            <a:r>
              <a:rPr lang="fr-FR" dirty="0"/>
              <a:t> </a:t>
            </a:r>
            <a:r>
              <a:rPr lang="fr-FR" i="1" dirty="0"/>
              <a:t>Nurs</a:t>
            </a:r>
            <a:r>
              <a:rPr lang="fr-FR" dirty="0"/>
              <a:t> 2007;11:53–63</a:t>
            </a:r>
          </a:p>
        </p:txBody>
      </p:sp>
      <p:sp>
        <p:nvSpPr>
          <p:cNvPr id="12" name="Text Placeholder 11"/>
          <p:cNvSpPr>
            <a:spLocks noGrp="1"/>
          </p:cNvSpPr>
          <p:nvPr>
            <p:ph type="body" sz="quarter" idx="11"/>
          </p:nvPr>
        </p:nvSpPr>
        <p:spPr/>
        <p:txBody>
          <a:bodyPr/>
          <a:lstStyle/>
          <a:p>
            <a:r>
              <a:rPr lang="fr-FR" dirty="0"/>
              <a:t>GCSH, greffe de cellules souches hématopoïétiques ; </a:t>
            </a:r>
            <a:br>
              <a:rPr lang="fr-FR" dirty="0"/>
            </a:br>
            <a:r>
              <a:rPr lang="fr-FR" dirty="0"/>
              <a:t>HLA, antigènes des leucocytes humains (</a:t>
            </a:r>
            <a:r>
              <a:rPr lang="fr-FR" dirty="0" err="1"/>
              <a:t>human</a:t>
            </a:r>
            <a:r>
              <a:rPr lang="fr-FR" dirty="0"/>
              <a:t> </a:t>
            </a:r>
            <a:r>
              <a:rPr lang="fr-FR" dirty="0" err="1"/>
              <a:t>leukocyte</a:t>
            </a:r>
            <a:r>
              <a:rPr lang="fr-FR" dirty="0"/>
              <a:t> </a:t>
            </a:r>
            <a:r>
              <a:rPr lang="fr-FR" dirty="0" err="1"/>
              <a:t>antigen</a:t>
            </a:r>
            <a:r>
              <a:rPr lang="fr-FR" dirty="0"/>
              <a:t>)</a:t>
            </a:r>
          </a:p>
        </p:txBody>
      </p:sp>
      <p:sp>
        <p:nvSpPr>
          <p:cNvPr id="41" name="TextBox 40"/>
          <p:cNvSpPr txBox="1"/>
          <p:nvPr/>
        </p:nvSpPr>
        <p:spPr>
          <a:xfrm>
            <a:off x="4831385" y="2267125"/>
            <a:ext cx="1533802" cy="276999"/>
          </a:xfrm>
          <a:prstGeom prst="rect">
            <a:avLst/>
          </a:prstGeom>
          <a:noFill/>
        </p:spPr>
        <p:txBody>
          <a:bodyPr wrap="square" rtlCol="0">
            <a:spAutoFit/>
          </a:bodyPr>
          <a:lstStyle/>
          <a:p>
            <a:pPr algn="ctr"/>
            <a:r>
              <a:rPr lang="fr-FR" sz="1200" dirty="0">
                <a:solidFill>
                  <a:srgbClr val="F59E09"/>
                </a:solidFill>
              </a:rPr>
              <a:t>Patient</a:t>
            </a:r>
          </a:p>
        </p:txBody>
      </p:sp>
      <p:pic>
        <p:nvPicPr>
          <p:cNvPr id="43" name="Picture 4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8614" y="1233607"/>
            <a:ext cx="1023215" cy="1089212"/>
          </a:xfrm>
          <a:prstGeom prst="rect">
            <a:avLst/>
          </a:prstGeom>
        </p:spPr>
      </p:pic>
      <p:pic>
        <p:nvPicPr>
          <p:cNvPr id="45" name="Picture 4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60711" y="1233607"/>
            <a:ext cx="1023215" cy="1089212"/>
          </a:xfrm>
          <a:prstGeom prst="rect">
            <a:avLst/>
          </a:prstGeom>
        </p:spPr>
      </p:pic>
      <p:pic>
        <p:nvPicPr>
          <p:cNvPr id="46" name="Picture 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26387" y="1233607"/>
            <a:ext cx="1023215" cy="1089212"/>
          </a:xfrm>
          <a:prstGeom prst="rect">
            <a:avLst/>
          </a:prstGeom>
        </p:spPr>
      </p:pic>
      <p:sp>
        <p:nvSpPr>
          <p:cNvPr id="47" name="TextBox 46"/>
          <p:cNvSpPr txBox="1"/>
          <p:nvPr/>
        </p:nvSpPr>
        <p:spPr>
          <a:xfrm>
            <a:off x="7378174" y="2183805"/>
            <a:ext cx="1757511" cy="461665"/>
          </a:xfrm>
          <a:prstGeom prst="rect">
            <a:avLst/>
          </a:prstGeom>
          <a:noFill/>
        </p:spPr>
        <p:txBody>
          <a:bodyPr wrap="square" rtlCol="0">
            <a:spAutoFit/>
          </a:bodyPr>
          <a:lstStyle/>
          <a:p>
            <a:pPr algn="ctr"/>
            <a:r>
              <a:rPr lang="fr-FR" sz="1200" dirty="0">
                <a:solidFill>
                  <a:srgbClr val="F59E09"/>
                </a:solidFill>
              </a:rPr>
              <a:t>Effet secondaire : Patient en échec hématopoïétique</a:t>
            </a:r>
          </a:p>
        </p:txBody>
      </p:sp>
      <p:cxnSp>
        <p:nvCxnSpPr>
          <p:cNvPr id="48" name="Straight Arrow Connector 47"/>
          <p:cNvCxnSpPr/>
          <p:nvPr/>
        </p:nvCxnSpPr>
        <p:spPr>
          <a:xfrm>
            <a:off x="5932004" y="1656062"/>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754104" y="1673150"/>
            <a:ext cx="1800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61301" y="1694625"/>
            <a:ext cx="1533802" cy="830997"/>
          </a:xfrm>
          <a:prstGeom prst="rect">
            <a:avLst/>
          </a:prstGeom>
          <a:noFill/>
        </p:spPr>
        <p:txBody>
          <a:bodyPr wrap="square" rtlCol="0">
            <a:spAutoFit/>
          </a:bodyPr>
          <a:lstStyle/>
          <a:p>
            <a:pPr algn="ctr"/>
            <a:r>
              <a:rPr lang="fr-FR" sz="1200" dirty="0">
                <a:solidFill>
                  <a:srgbClr val="000000"/>
                </a:solidFill>
              </a:rPr>
              <a:t>Chimiothérapie et/ou radiothérapie à forte dose pour traiter le cancer</a:t>
            </a:r>
          </a:p>
        </p:txBody>
      </p:sp>
      <p:pic>
        <p:nvPicPr>
          <p:cNvPr id="50" name="Picture 4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31225" y="2739628"/>
            <a:ext cx="747497" cy="747497"/>
          </a:xfrm>
          <a:prstGeom prst="rect">
            <a:avLst/>
          </a:prstGeom>
        </p:spPr>
      </p:pic>
      <p:sp>
        <p:nvSpPr>
          <p:cNvPr id="52" name="TextBox 51"/>
          <p:cNvSpPr txBox="1"/>
          <p:nvPr/>
        </p:nvSpPr>
        <p:spPr>
          <a:xfrm>
            <a:off x="4230534" y="1655529"/>
            <a:ext cx="1292452" cy="461665"/>
          </a:xfrm>
          <a:prstGeom prst="rect">
            <a:avLst/>
          </a:prstGeom>
          <a:noFill/>
        </p:spPr>
        <p:txBody>
          <a:bodyPr wrap="square" rtlCol="0">
            <a:spAutoFit/>
          </a:bodyPr>
          <a:lstStyle/>
          <a:p>
            <a:pPr algn="ctr"/>
            <a:r>
              <a:rPr lang="fr-FR" sz="1200" dirty="0">
                <a:solidFill>
                  <a:srgbClr val="000000"/>
                </a:solidFill>
              </a:rPr>
              <a:t>Recueil de cellules souches</a:t>
            </a:r>
          </a:p>
        </p:txBody>
      </p:sp>
      <p:sp>
        <p:nvSpPr>
          <p:cNvPr id="53" name="TextBox 52"/>
          <p:cNvSpPr txBox="1"/>
          <p:nvPr/>
        </p:nvSpPr>
        <p:spPr>
          <a:xfrm>
            <a:off x="7350765" y="3040594"/>
            <a:ext cx="1060837" cy="461665"/>
          </a:xfrm>
          <a:prstGeom prst="rect">
            <a:avLst/>
          </a:prstGeom>
          <a:noFill/>
        </p:spPr>
        <p:txBody>
          <a:bodyPr wrap="square" rtlCol="0">
            <a:spAutoFit/>
          </a:bodyPr>
          <a:lstStyle/>
          <a:p>
            <a:pPr algn="ctr"/>
            <a:r>
              <a:rPr lang="fr-FR" sz="1200" dirty="0">
                <a:solidFill>
                  <a:srgbClr val="000000"/>
                </a:solidFill>
              </a:rPr>
              <a:t>Perfusion de cellules souches</a:t>
            </a:r>
          </a:p>
        </p:txBody>
      </p:sp>
      <p:cxnSp>
        <p:nvCxnSpPr>
          <p:cNvPr id="55" name="Straight Arrow Connector 54"/>
          <p:cNvCxnSpPr/>
          <p:nvPr/>
        </p:nvCxnSpPr>
        <p:spPr>
          <a:xfrm flipV="1">
            <a:off x="8277132" y="2739628"/>
            <a:ext cx="0" cy="28179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382809" y="3021425"/>
            <a:ext cx="894323" cy="0"/>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881433" y="1694625"/>
            <a:ext cx="1533802" cy="646331"/>
          </a:xfrm>
          <a:prstGeom prst="rect">
            <a:avLst/>
          </a:prstGeom>
          <a:noFill/>
        </p:spPr>
        <p:txBody>
          <a:bodyPr wrap="square" rtlCol="0">
            <a:spAutoFit/>
          </a:bodyPr>
          <a:lstStyle/>
          <a:p>
            <a:pPr algn="ctr"/>
            <a:r>
              <a:rPr lang="fr-FR" sz="1200" dirty="0">
                <a:solidFill>
                  <a:srgbClr val="000000"/>
                </a:solidFill>
              </a:rPr>
              <a:t>Reconstruction du système immunitaire grâce aux cellules recueillies</a:t>
            </a:r>
          </a:p>
        </p:txBody>
      </p:sp>
      <p:sp>
        <p:nvSpPr>
          <p:cNvPr id="58" name="TextBox 57"/>
          <p:cNvSpPr txBox="1"/>
          <p:nvPr/>
        </p:nvSpPr>
        <p:spPr>
          <a:xfrm>
            <a:off x="10169618" y="2260719"/>
            <a:ext cx="1533802" cy="646331"/>
          </a:xfrm>
          <a:prstGeom prst="rect">
            <a:avLst/>
          </a:prstGeom>
          <a:noFill/>
        </p:spPr>
        <p:txBody>
          <a:bodyPr wrap="square" rtlCol="0">
            <a:spAutoFit/>
          </a:bodyPr>
          <a:lstStyle/>
          <a:p>
            <a:pPr algn="ctr"/>
            <a:r>
              <a:rPr lang="fr-FR" sz="1200" dirty="0">
                <a:solidFill>
                  <a:srgbClr val="F59E09"/>
                </a:solidFill>
              </a:rPr>
              <a:t>Patient avec un nouveau système hématopoïétique</a:t>
            </a:r>
          </a:p>
        </p:txBody>
      </p:sp>
      <p:sp>
        <p:nvSpPr>
          <p:cNvPr id="60" name="Rounded Rectangle 59"/>
          <p:cNvSpPr/>
          <p:nvPr/>
        </p:nvSpPr>
        <p:spPr>
          <a:xfrm>
            <a:off x="928428" y="1773777"/>
            <a:ext cx="2413228" cy="1247648"/>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spcBef>
                <a:spcPct val="20000"/>
              </a:spcBef>
            </a:pPr>
            <a:r>
              <a:rPr lang="fr-FR" sz="1600" b="1" dirty="0">
                <a:solidFill>
                  <a:srgbClr val="000000"/>
                </a:solidFill>
              </a:rPr>
              <a:t>Autologue</a:t>
            </a:r>
          </a:p>
          <a:p>
            <a:pPr algn="ctr">
              <a:spcBef>
                <a:spcPct val="20000"/>
              </a:spcBef>
            </a:pPr>
            <a:r>
              <a:rPr lang="fr-FR" sz="1600" dirty="0">
                <a:solidFill>
                  <a:srgbClr val="000000"/>
                </a:solidFill>
              </a:rPr>
              <a:t>À partir de la propre moelle osseuse du patient</a:t>
            </a:r>
          </a:p>
        </p:txBody>
      </p:sp>
      <p:cxnSp>
        <p:nvCxnSpPr>
          <p:cNvPr id="62" name="Straight Arrow Connector 61"/>
          <p:cNvCxnSpPr/>
          <p:nvPr/>
        </p:nvCxnSpPr>
        <p:spPr>
          <a:xfrm>
            <a:off x="4896785" y="3011035"/>
            <a:ext cx="186286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3127" y="1233607"/>
            <a:ext cx="1023215" cy="1089212"/>
          </a:xfrm>
          <a:prstGeom prst="rect">
            <a:avLst/>
          </a:prstGeom>
        </p:spPr>
      </p:pic>
      <p:sp>
        <p:nvSpPr>
          <p:cNvPr id="69" name="TextBox 68"/>
          <p:cNvSpPr txBox="1"/>
          <p:nvPr/>
        </p:nvSpPr>
        <p:spPr>
          <a:xfrm>
            <a:off x="3408020" y="2267125"/>
            <a:ext cx="1533802" cy="276999"/>
          </a:xfrm>
          <a:prstGeom prst="rect">
            <a:avLst/>
          </a:prstGeom>
          <a:noFill/>
        </p:spPr>
        <p:txBody>
          <a:bodyPr wrap="square" rtlCol="0">
            <a:spAutoFit/>
          </a:bodyPr>
          <a:lstStyle/>
          <a:p>
            <a:pPr algn="ctr"/>
            <a:r>
              <a:rPr lang="fr-FR" sz="1200" dirty="0">
                <a:solidFill>
                  <a:srgbClr val="F59E09"/>
                </a:solidFill>
              </a:rPr>
              <a:t>Patient</a:t>
            </a:r>
          </a:p>
        </p:txBody>
      </p:sp>
      <p:cxnSp>
        <p:nvCxnSpPr>
          <p:cNvPr id="76" name="Straight Arrow Connector 75"/>
          <p:cNvCxnSpPr/>
          <p:nvPr/>
        </p:nvCxnSpPr>
        <p:spPr>
          <a:xfrm>
            <a:off x="4523677" y="1656062"/>
            <a:ext cx="74087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96785" y="2233825"/>
            <a:ext cx="0" cy="779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98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GCSH autologue par rapport à </a:t>
            </a:r>
            <a:r>
              <a:rPr lang="fr-FR" dirty="0" err="1"/>
              <a:t>allogénique</a:t>
            </a:r>
            <a:endParaRPr lang="en-GB" dirty="0"/>
          </a:p>
        </p:txBody>
      </p:sp>
      <p:sp>
        <p:nvSpPr>
          <p:cNvPr id="4" name="Text Placeholder 3"/>
          <p:cNvSpPr>
            <a:spLocks noGrp="1"/>
          </p:cNvSpPr>
          <p:nvPr>
            <p:ph type="body" sz="quarter" idx="11"/>
          </p:nvPr>
        </p:nvSpPr>
        <p:spPr/>
        <p:txBody>
          <a:bodyPr/>
          <a:lstStyle/>
          <a:p>
            <a:r>
              <a:rPr lang="fr-FR" dirty="0"/>
              <a:t>GCSH, greffe de cellules souches hématopoïétiques</a:t>
            </a:r>
          </a:p>
        </p:txBody>
      </p:sp>
      <p:graphicFrame>
        <p:nvGraphicFramePr>
          <p:cNvPr id="5" name="Table 4"/>
          <p:cNvGraphicFramePr>
            <a:graphicFrameLocks noGrp="1"/>
          </p:cNvGraphicFramePr>
          <p:nvPr>
            <p:extLst>
              <p:ext uri="{D42A27DB-BD31-4B8C-83A1-F6EECF244321}">
                <p14:modId xmlns:p14="http://schemas.microsoft.com/office/powerpoint/2010/main" val="1793872568"/>
              </p:ext>
            </p:extLst>
          </p:nvPr>
        </p:nvGraphicFramePr>
        <p:xfrm>
          <a:off x="587388" y="1230205"/>
          <a:ext cx="11017224" cy="5059680"/>
        </p:xfrm>
        <a:graphic>
          <a:graphicData uri="http://schemas.openxmlformats.org/drawingml/2006/table">
            <a:tbl>
              <a:tblPr firstRow="1" bandRow="1">
                <a:tableStyleId>{5C22544A-7EE6-4342-B048-85BDC9FD1C3A}</a:tableStyleId>
              </a:tblPr>
              <a:tblGrid>
                <a:gridCol w="2109820">
                  <a:extLst>
                    <a:ext uri="{9D8B030D-6E8A-4147-A177-3AD203B41FA5}">
                      <a16:colId xmlns:a16="http://schemas.microsoft.com/office/drawing/2014/main" val="20000"/>
                    </a:ext>
                  </a:extLst>
                </a:gridCol>
                <a:gridCol w="4320837">
                  <a:extLst>
                    <a:ext uri="{9D8B030D-6E8A-4147-A177-3AD203B41FA5}">
                      <a16:colId xmlns:a16="http://schemas.microsoft.com/office/drawing/2014/main" val="20001"/>
                    </a:ext>
                  </a:extLst>
                </a:gridCol>
                <a:gridCol w="4586567">
                  <a:extLst>
                    <a:ext uri="{9D8B030D-6E8A-4147-A177-3AD203B41FA5}">
                      <a16:colId xmlns:a16="http://schemas.microsoft.com/office/drawing/2014/main" val="20002"/>
                    </a:ext>
                  </a:extLst>
                </a:gridCol>
              </a:tblGrid>
              <a:tr h="330894">
                <a:tc>
                  <a:txBody>
                    <a:bodyPr/>
                    <a:lstStyle/>
                    <a:p>
                      <a:endParaRPr lang="en-GB" sz="1600" dirty="0">
                        <a:latin typeface="Arial" pitchFamily="34" charset="0"/>
                        <a:cs typeface="Arial" pitchFamily="34" charset="0"/>
                      </a:endParaRPr>
                    </a:p>
                  </a:txBody>
                  <a:tcPr anchor="b"/>
                </a:tc>
                <a:tc>
                  <a:txBody>
                    <a:bodyPr/>
                    <a:lstStyle/>
                    <a:p>
                      <a:pPr algn="ctr"/>
                      <a:r>
                        <a:rPr lang="en-GB" sz="1600" dirty="0" err="1"/>
                        <a:t>Greffe</a:t>
                      </a:r>
                      <a:r>
                        <a:rPr lang="en-GB" sz="1600" dirty="0"/>
                        <a:t> </a:t>
                      </a:r>
                      <a:r>
                        <a:rPr lang="en-GB" sz="1600" dirty="0" err="1"/>
                        <a:t>autologue</a:t>
                      </a:r>
                      <a:endParaRPr lang="en-GB" sz="1600" dirty="0">
                        <a:solidFill>
                          <a:schemeClr val="bg1">
                            <a:lumMod val="50000"/>
                          </a:schemeClr>
                        </a:solidFill>
                        <a:latin typeface="Arial" pitchFamily="34" charset="0"/>
                        <a:cs typeface="Arial" pitchFamily="34" charset="0"/>
                      </a:endParaRPr>
                    </a:p>
                  </a:txBody>
                  <a:tcPr anchor="b"/>
                </a:tc>
                <a:tc>
                  <a:txBody>
                    <a:bodyPr/>
                    <a:lstStyle/>
                    <a:p>
                      <a:pPr algn="ctr"/>
                      <a:r>
                        <a:rPr lang="en-GB" sz="1600" dirty="0" err="1"/>
                        <a:t>Greffe</a:t>
                      </a:r>
                      <a:r>
                        <a:rPr lang="en-GB" sz="1600" dirty="0"/>
                        <a:t> </a:t>
                      </a:r>
                      <a:r>
                        <a:rPr lang="en-GB" sz="1600" dirty="0" err="1"/>
                        <a:t>allogénique</a:t>
                      </a:r>
                      <a:endParaRPr lang="en-GB" sz="1600" dirty="0">
                        <a:solidFill>
                          <a:schemeClr val="bg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294558">
                <a:tc>
                  <a:txBody>
                    <a:bodyPr/>
                    <a:lstStyle/>
                    <a:p>
                      <a:r>
                        <a:rPr lang="en-GB" sz="1400" kern="1200" dirty="0">
                          <a:solidFill>
                            <a:schemeClr val="dk1"/>
                          </a:solidFill>
                          <a:latin typeface="+mn-lt"/>
                          <a:ea typeface="+mn-ea"/>
                          <a:cs typeface="+mn-cs"/>
                        </a:rPr>
                        <a:t>% de </a:t>
                      </a:r>
                      <a:r>
                        <a:rPr lang="en-GB" sz="1400" kern="1200" dirty="0" err="1">
                          <a:solidFill>
                            <a:schemeClr val="dk1"/>
                          </a:solidFill>
                          <a:latin typeface="+mn-lt"/>
                          <a:ea typeface="+mn-ea"/>
                          <a:cs typeface="+mn-cs"/>
                        </a:rPr>
                        <a:t>tous</a:t>
                      </a:r>
                      <a:r>
                        <a:rPr lang="en-GB" sz="1400" kern="1200" dirty="0">
                          <a:solidFill>
                            <a:schemeClr val="dk1"/>
                          </a:solidFill>
                          <a:latin typeface="+mn-lt"/>
                          <a:ea typeface="+mn-ea"/>
                          <a:cs typeface="+mn-cs"/>
                        </a:rPr>
                        <a:t> les</a:t>
                      </a:r>
                      <a:r>
                        <a:rPr lang="en-GB" sz="1400" kern="1200" baseline="0" dirty="0">
                          <a:solidFill>
                            <a:schemeClr val="dk1"/>
                          </a:solidFill>
                          <a:latin typeface="+mn-lt"/>
                          <a:ea typeface="+mn-ea"/>
                          <a:cs typeface="+mn-cs"/>
                        </a:rPr>
                        <a:t> GCSH</a:t>
                      </a:r>
                      <a:endParaRPr lang="en-GB" sz="1400" kern="1200" dirty="0">
                        <a:solidFill>
                          <a:schemeClr val="dk1"/>
                        </a:solidFill>
                        <a:latin typeface="+mn-lt"/>
                        <a:ea typeface="+mn-ea"/>
                        <a:cs typeface="+mn-cs"/>
                      </a:endParaRPr>
                    </a:p>
                  </a:txBody>
                  <a:tcPr/>
                </a:tc>
                <a:tc>
                  <a:txBody>
                    <a:bodyPr/>
                    <a:lstStyle/>
                    <a:p>
                      <a:pPr algn="ctr"/>
                      <a:r>
                        <a:rPr lang="en-GB" sz="1400" dirty="0">
                          <a:solidFill>
                            <a:schemeClr val="tx1"/>
                          </a:solidFill>
                        </a:rPr>
                        <a:t>57% </a:t>
                      </a:r>
                      <a:endParaRPr lang="fr-FR" sz="1400" b="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43%</a:t>
                      </a:r>
                      <a:endParaRPr lang="fr-FR" sz="14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706939">
                <a:tc>
                  <a:txBody>
                    <a:bodyPr/>
                    <a:lstStyle/>
                    <a:p>
                      <a:r>
                        <a:rPr lang="en-GB" sz="1400" dirty="0"/>
                        <a:t>Indications</a:t>
                      </a:r>
                      <a:endParaRPr lang="en-GB" sz="1400" b="1" dirty="0">
                        <a:solidFill>
                          <a:schemeClr val="bg1">
                            <a:lumMod val="50000"/>
                          </a:schemeClr>
                        </a:solidFill>
                        <a:latin typeface="Arial" pitchFamily="34" charset="0"/>
                        <a:cs typeface="Arial" pitchFamily="34" charset="0"/>
                      </a:endParaRPr>
                    </a:p>
                  </a:txBody>
                  <a:tcPr anchor="ctr"/>
                </a:tc>
                <a:tc>
                  <a:txBody>
                    <a:bodyPr/>
                    <a:lstStyle/>
                    <a:p>
                      <a:r>
                        <a:rPr lang="en-GB" sz="1400" dirty="0" err="1"/>
                        <a:t>Leucémies</a:t>
                      </a:r>
                      <a:r>
                        <a:rPr lang="en-GB" sz="1400" dirty="0"/>
                        <a:t>,</a:t>
                      </a:r>
                      <a:r>
                        <a:rPr lang="en-GB" sz="1400" baseline="0" dirty="0"/>
                        <a:t> </a:t>
                      </a:r>
                      <a:r>
                        <a:rPr lang="en-GB" sz="1400" baseline="0" dirty="0" err="1"/>
                        <a:t>lymphomes</a:t>
                      </a:r>
                      <a:r>
                        <a:rPr lang="en-GB" sz="1400" baseline="0" dirty="0"/>
                        <a:t>, </a:t>
                      </a:r>
                      <a:r>
                        <a:rPr lang="en-GB" sz="1400" baseline="0" dirty="0" err="1"/>
                        <a:t>myélome</a:t>
                      </a:r>
                      <a:r>
                        <a:rPr lang="en-GB" sz="1400" baseline="0" dirty="0"/>
                        <a:t> multiple</a:t>
                      </a:r>
                      <a:endParaRPr lang="en-GB" sz="1400" dirty="0">
                        <a:solidFill>
                          <a:schemeClr val="bg1">
                            <a:lumMod val="50000"/>
                          </a:schemeClr>
                        </a:solidFill>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err="1">
                          <a:solidFill>
                            <a:schemeClr val="tx1"/>
                          </a:solidFill>
                        </a:rPr>
                        <a:t>Leucémies</a:t>
                      </a:r>
                      <a:r>
                        <a:rPr lang="en-GB" sz="1400" baseline="0" dirty="0">
                          <a:solidFill>
                            <a:schemeClr val="tx1"/>
                          </a:solidFill>
                        </a:rPr>
                        <a:t>, </a:t>
                      </a:r>
                      <a:r>
                        <a:rPr lang="en-GB" sz="1400" baseline="0" dirty="0" err="1">
                          <a:solidFill>
                            <a:schemeClr val="tx1"/>
                          </a:solidFill>
                        </a:rPr>
                        <a:t>lymphomes</a:t>
                      </a:r>
                      <a:r>
                        <a:rPr lang="en-GB" sz="1400" baseline="0" dirty="0">
                          <a:solidFill>
                            <a:schemeClr val="tx1"/>
                          </a:solidFill>
                        </a:rPr>
                        <a:t>, troubles non </a:t>
                      </a:r>
                      <a:r>
                        <a:rPr lang="en-GB" sz="1400" baseline="0" dirty="0" err="1">
                          <a:solidFill>
                            <a:schemeClr val="tx1"/>
                          </a:solidFill>
                        </a:rPr>
                        <a:t>malins</a:t>
                      </a:r>
                      <a:r>
                        <a:rPr lang="en-GB" sz="1400" baseline="0" dirty="0">
                          <a:solidFill>
                            <a:schemeClr val="tx1"/>
                          </a:solidFill>
                        </a:rPr>
                        <a:t> </a:t>
                      </a:r>
                      <a:br>
                        <a:rPr lang="en-GB" sz="1400" baseline="0" dirty="0">
                          <a:solidFill>
                            <a:schemeClr val="tx1"/>
                          </a:solidFill>
                        </a:rPr>
                      </a:br>
                      <a:r>
                        <a:rPr lang="en-GB" sz="1400" baseline="0" dirty="0">
                          <a:solidFill>
                            <a:schemeClr val="tx1"/>
                          </a:solidFill>
                        </a:rPr>
                        <a:t>(par ex. </a:t>
                      </a:r>
                      <a:r>
                        <a:rPr lang="en-GB" sz="1400" baseline="0" dirty="0" err="1">
                          <a:solidFill>
                            <a:schemeClr val="tx1"/>
                          </a:solidFill>
                        </a:rPr>
                        <a:t>anémie</a:t>
                      </a:r>
                      <a:r>
                        <a:rPr lang="en-GB" sz="1400" baseline="0" dirty="0">
                          <a:solidFill>
                            <a:schemeClr val="tx1"/>
                          </a:solidFill>
                        </a:rPr>
                        <a:t> </a:t>
                      </a:r>
                      <a:r>
                        <a:rPr lang="en-GB" sz="1400" baseline="0" dirty="0" err="1">
                          <a:solidFill>
                            <a:schemeClr val="tx1"/>
                          </a:solidFill>
                        </a:rPr>
                        <a:t>aplasique</a:t>
                      </a:r>
                      <a:r>
                        <a:rPr lang="en-GB" sz="1400" baseline="0" dirty="0">
                          <a:solidFill>
                            <a:schemeClr val="tx1"/>
                          </a:solidFill>
                        </a:rPr>
                        <a:t>, </a:t>
                      </a:r>
                      <a:r>
                        <a:rPr lang="en-GB" sz="1400" baseline="0" dirty="0" err="1">
                          <a:solidFill>
                            <a:schemeClr val="tx1"/>
                          </a:solidFill>
                        </a:rPr>
                        <a:t>drépanocytose</a:t>
                      </a:r>
                      <a:r>
                        <a:rPr lang="en-GB" sz="1400" baseline="0" dirty="0">
                          <a:solidFill>
                            <a:schemeClr val="tx1"/>
                          </a:solidFill>
                        </a:rPr>
                        <a:t>, troubles auto-</a:t>
                      </a:r>
                      <a:r>
                        <a:rPr lang="en-GB" sz="1400" baseline="0" dirty="0" err="1">
                          <a:solidFill>
                            <a:schemeClr val="tx1"/>
                          </a:solidFill>
                        </a:rPr>
                        <a:t>immuns</a:t>
                      </a:r>
                      <a:r>
                        <a:rPr lang="en-GB" sz="1400" baseline="0" dirty="0">
                          <a:solidFill>
                            <a:schemeClr val="tx1"/>
                          </a:solidFill>
                        </a:rPr>
                        <a:t>)</a:t>
                      </a:r>
                      <a:endParaRPr lang="fr-FR"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913130">
                <a:tc>
                  <a:txBody>
                    <a:bodyPr/>
                    <a:lstStyle/>
                    <a:p>
                      <a:r>
                        <a:rPr lang="en-GB" sz="1400" dirty="0"/>
                        <a:t>Utilisations</a:t>
                      </a:r>
                      <a:endParaRPr lang="en-GB" sz="1400" b="0" dirty="0">
                        <a:solidFill>
                          <a:schemeClr val="bg1">
                            <a:lumMod val="50000"/>
                          </a:schemeClr>
                        </a:solidFill>
                        <a:latin typeface="Arial" pitchFamily="34" charset="0"/>
                        <a:cs typeface="Arial" pitchFamily="34" charset="0"/>
                      </a:endParaRPr>
                    </a:p>
                  </a:txBody>
                  <a:tcPr anchor="ctr"/>
                </a:tc>
                <a:tc>
                  <a:txBody>
                    <a:bodyPr/>
                    <a:lstStyle/>
                    <a:p>
                      <a:r>
                        <a:rPr lang="en-GB" sz="1400" dirty="0" err="1"/>
                        <a:t>Compenser</a:t>
                      </a:r>
                      <a:r>
                        <a:rPr lang="en-GB" sz="1400" dirty="0"/>
                        <a:t> la </a:t>
                      </a:r>
                      <a:r>
                        <a:rPr lang="en-GB" sz="1400" dirty="0" err="1"/>
                        <a:t>défaillance</a:t>
                      </a:r>
                      <a:r>
                        <a:rPr lang="en-GB" sz="1400" dirty="0"/>
                        <a:t> </a:t>
                      </a:r>
                      <a:r>
                        <a:rPr lang="en-GB" sz="1400" dirty="0" err="1"/>
                        <a:t>hématopoïétique</a:t>
                      </a:r>
                      <a:r>
                        <a:rPr lang="en-GB" sz="1400" dirty="0"/>
                        <a:t> pendant la </a:t>
                      </a:r>
                      <a:r>
                        <a:rPr lang="en-GB" sz="1400" dirty="0" err="1"/>
                        <a:t>chimiothérapie</a:t>
                      </a:r>
                      <a:r>
                        <a:rPr lang="en-GB" sz="1400" dirty="0"/>
                        <a:t> à forte dose pour le </a:t>
                      </a:r>
                      <a:r>
                        <a:rPr lang="en-GB" sz="1400" dirty="0" err="1"/>
                        <a:t>traitement</a:t>
                      </a:r>
                      <a:r>
                        <a:rPr lang="en-GB" sz="1400" dirty="0"/>
                        <a:t> des </a:t>
                      </a:r>
                      <a:r>
                        <a:rPr lang="en-GB" sz="1400" dirty="0" err="1"/>
                        <a:t>tumeurs</a:t>
                      </a:r>
                      <a:r>
                        <a:rPr lang="en-GB" sz="1400" dirty="0"/>
                        <a:t> du </a:t>
                      </a:r>
                      <a:r>
                        <a:rPr lang="en-GB" sz="1400" dirty="0" err="1"/>
                        <a:t>système</a:t>
                      </a:r>
                      <a:r>
                        <a:rPr lang="en-GB" sz="1400" dirty="0"/>
                        <a:t> </a:t>
                      </a:r>
                      <a:r>
                        <a:rPr lang="en-GB" sz="1400" dirty="0" err="1"/>
                        <a:t>hématopoïétique</a:t>
                      </a:r>
                      <a:endParaRPr lang="en-GB" sz="1400" dirty="0">
                        <a:solidFill>
                          <a:schemeClr val="bg1">
                            <a:lumMod val="50000"/>
                          </a:schemeClr>
                        </a:solidFill>
                        <a:latin typeface="Arial" pitchFamily="34" charset="0"/>
                        <a:cs typeface="Arial" pitchFamily="34" charset="0"/>
                      </a:endParaRPr>
                    </a:p>
                  </a:txBody>
                  <a:tcPr anchor="ctr"/>
                </a:tc>
                <a:tc>
                  <a:txBody>
                    <a:bodyPr/>
                    <a:lstStyle/>
                    <a:p>
                      <a:r>
                        <a:rPr lang="fr-FR" sz="1400" dirty="0"/>
                        <a:t>Remplacer le système hématopoïétique et le système immunitaire </a:t>
                      </a:r>
                      <a:r>
                        <a:rPr lang="en-GB" sz="1400" baseline="0" dirty="0"/>
                        <a:t>chez les patients atteints de défaillance acquise ou congénitale, et plus </a:t>
                      </a:r>
                      <a:r>
                        <a:rPr lang="en-GB" sz="1400" baseline="0" dirty="0" err="1"/>
                        <a:t>couramment</a:t>
                      </a:r>
                      <a:r>
                        <a:rPr lang="en-GB" sz="1400" baseline="0" dirty="0"/>
                        <a:t> exploiter </a:t>
                      </a:r>
                      <a:r>
                        <a:rPr lang="en-GB" sz="1400" baseline="0" dirty="0" err="1"/>
                        <a:t>l’effet</a:t>
                      </a:r>
                      <a:r>
                        <a:rPr lang="en-GB" sz="1400" baseline="0" dirty="0"/>
                        <a:t> </a:t>
                      </a:r>
                      <a:r>
                        <a:rPr lang="en-GB" sz="1400" baseline="0" dirty="0" err="1"/>
                        <a:t>greffe</a:t>
                      </a:r>
                      <a:r>
                        <a:rPr lang="en-GB" sz="1400" baseline="0" dirty="0"/>
                        <a:t> </a:t>
                      </a:r>
                      <a:r>
                        <a:rPr lang="en-GB" sz="1400" baseline="0" dirty="0" err="1"/>
                        <a:t>contre</a:t>
                      </a:r>
                      <a:r>
                        <a:rPr lang="en-GB" sz="1400" baseline="0" dirty="0"/>
                        <a:t> </a:t>
                      </a:r>
                      <a:r>
                        <a:rPr lang="en-GB" sz="1400" baseline="0" dirty="0" err="1"/>
                        <a:t>tumeur</a:t>
                      </a:r>
                      <a:endParaRPr lang="en-GB" sz="1400" dirty="0">
                        <a:solidFill>
                          <a:schemeClr val="bg1">
                            <a:lumMod val="50000"/>
                          </a:schemeClr>
                        </a:solidFill>
                        <a:latin typeface="Arial" pitchFamily="34" charset="0"/>
                        <a:cs typeface="Arial" pitchFamily="34" charset="0"/>
                      </a:endParaRPr>
                    </a:p>
                  </a:txBody>
                  <a:tcPr anchor="ctr"/>
                </a:tc>
                <a:extLst>
                  <a:ext uri="{0D108BD9-81ED-4DB2-BD59-A6C34878D82A}">
                    <a16:rowId xmlns:a16="http://schemas.microsoft.com/office/drawing/2014/main" val="10003"/>
                  </a:ext>
                </a:extLst>
              </a:tr>
              <a:tr h="1119321">
                <a:tc>
                  <a:txBody>
                    <a:bodyPr/>
                    <a:lstStyle/>
                    <a:p>
                      <a:r>
                        <a:rPr lang="en-GB" sz="1400" dirty="0" err="1"/>
                        <a:t>Avantages</a:t>
                      </a:r>
                      <a:endParaRPr lang="en-GB" sz="1400" b="1" dirty="0">
                        <a:solidFill>
                          <a:schemeClr val="bg1">
                            <a:lumMod val="50000"/>
                          </a:schemeClr>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a:t>Pas de </a:t>
                      </a:r>
                      <a:r>
                        <a:rPr lang="en-GB" sz="1400" dirty="0" err="1"/>
                        <a:t>risque</a:t>
                      </a:r>
                      <a:r>
                        <a:rPr lang="en-GB" sz="1400" dirty="0"/>
                        <a:t> de </a:t>
                      </a:r>
                      <a:r>
                        <a:rPr lang="en-GB" sz="1400" dirty="0" err="1"/>
                        <a:t>rejet</a:t>
                      </a:r>
                      <a:endParaRPr lang="en-GB" sz="1400" dirty="0">
                        <a:solidFill>
                          <a:schemeClr val="bg1">
                            <a:lumMod val="50000"/>
                          </a:schemeClr>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err="1">
                          <a:solidFill>
                            <a:schemeClr val="tx1"/>
                          </a:solidFill>
                        </a:rPr>
                        <a:t>Aucun</a:t>
                      </a:r>
                      <a:r>
                        <a:rPr lang="en-GB" sz="1400" dirty="0">
                          <a:solidFill>
                            <a:schemeClr val="tx1"/>
                          </a:solidFill>
                        </a:rPr>
                        <a:t> </a:t>
                      </a:r>
                      <a:r>
                        <a:rPr lang="en-GB" sz="1400" dirty="0" err="1">
                          <a:solidFill>
                            <a:schemeClr val="tx1"/>
                          </a:solidFill>
                        </a:rPr>
                        <a:t>risque</a:t>
                      </a:r>
                      <a:r>
                        <a:rPr lang="en-GB" sz="1400" dirty="0">
                          <a:solidFill>
                            <a:schemeClr val="tx1"/>
                          </a:solidFill>
                        </a:rPr>
                        <a:t> de contamination par des cellules </a:t>
                      </a:r>
                      <a:r>
                        <a:rPr lang="en-GB" sz="1400" dirty="0" err="1">
                          <a:solidFill>
                            <a:schemeClr val="tx1"/>
                          </a:solidFill>
                        </a:rPr>
                        <a:t>cancéreuses</a:t>
                      </a: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Les cellules du </a:t>
                      </a:r>
                      <a:r>
                        <a:rPr lang="en-GB" sz="1400" dirty="0" err="1">
                          <a:solidFill>
                            <a:schemeClr val="tx1"/>
                          </a:solidFill>
                        </a:rPr>
                        <a:t>donneur</a:t>
                      </a:r>
                      <a:r>
                        <a:rPr lang="en-GB" sz="1400" dirty="0">
                          <a:solidFill>
                            <a:schemeClr val="tx1"/>
                          </a:solidFill>
                        </a:rPr>
                        <a:t> </a:t>
                      </a:r>
                      <a:r>
                        <a:rPr lang="en-GB" sz="1400" dirty="0" err="1">
                          <a:solidFill>
                            <a:schemeClr val="tx1"/>
                          </a:solidFill>
                        </a:rPr>
                        <a:t>peuvent</a:t>
                      </a:r>
                      <a:r>
                        <a:rPr lang="en-GB" sz="1400" dirty="0">
                          <a:solidFill>
                            <a:schemeClr val="tx1"/>
                          </a:solidFill>
                        </a:rPr>
                        <a:t> </a:t>
                      </a:r>
                      <a:r>
                        <a:rPr lang="en-GB" sz="1400" dirty="0" err="1">
                          <a:solidFill>
                            <a:schemeClr val="tx1"/>
                          </a:solidFill>
                        </a:rPr>
                        <a:t>attaquer</a:t>
                      </a:r>
                      <a:r>
                        <a:rPr lang="en-GB" sz="1400" dirty="0">
                          <a:solidFill>
                            <a:schemeClr val="tx1"/>
                          </a:solidFill>
                        </a:rPr>
                        <a:t> les cellules </a:t>
                      </a:r>
                      <a:r>
                        <a:rPr lang="en-GB" sz="1400" dirty="0" err="1">
                          <a:solidFill>
                            <a:schemeClr val="tx1"/>
                          </a:solidFill>
                        </a:rPr>
                        <a:t>cancéreuses</a:t>
                      </a:r>
                      <a:r>
                        <a:rPr lang="en-GB" sz="1400" dirty="0">
                          <a:solidFill>
                            <a:schemeClr val="tx1"/>
                          </a:solidFill>
                        </a:rPr>
                        <a:t> </a:t>
                      </a:r>
                      <a:r>
                        <a:rPr lang="en-GB" sz="1400" dirty="0" err="1">
                          <a:solidFill>
                            <a:schemeClr val="tx1"/>
                          </a:solidFill>
                        </a:rPr>
                        <a:t>restantes</a:t>
                      </a:r>
                      <a:r>
                        <a:rPr lang="en-GB" sz="1400" dirty="0">
                          <a:solidFill>
                            <a:schemeClr val="tx1"/>
                          </a:solidFill>
                        </a:rPr>
                        <a:t> (</a:t>
                      </a:r>
                      <a:r>
                        <a:rPr lang="en-GB" sz="1400" dirty="0" err="1">
                          <a:solidFill>
                            <a:schemeClr val="tx1"/>
                          </a:solidFill>
                        </a:rPr>
                        <a:t>effet</a:t>
                      </a:r>
                      <a:r>
                        <a:rPr lang="en-GB" sz="1400" dirty="0">
                          <a:solidFill>
                            <a:schemeClr val="tx1"/>
                          </a:solidFill>
                        </a:rPr>
                        <a:t> du </a:t>
                      </a:r>
                      <a:r>
                        <a:rPr lang="en-GB" sz="1400" dirty="0" err="1">
                          <a:solidFill>
                            <a:schemeClr val="tx1"/>
                          </a:solidFill>
                        </a:rPr>
                        <a:t>greffon</a:t>
                      </a:r>
                      <a:r>
                        <a:rPr lang="en-GB" sz="1400" dirty="0">
                          <a:solidFill>
                            <a:schemeClr val="tx1"/>
                          </a:solidFill>
                        </a:rPr>
                        <a:t> </a:t>
                      </a:r>
                      <a:r>
                        <a:rPr lang="en-GB" sz="1400" dirty="0" err="1">
                          <a:solidFill>
                            <a:schemeClr val="tx1"/>
                          </a:solidFill>
                        </a:rPr>
                        <a:t>contre</a:t>
                      </a:r>
                      <a:r>
                        <a:rPr lang="en-GB" sz="1400" dirty="0">
                          <a:solidFill>
                            <a:schemeClr val="tx1"/>
                          </a:solidFill>
                        </a:rPr>
                        <a:t> le cancer)</a:t>
                      </a:r>
                      <a:endParaRPr lang="fr-FR"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4"/>
                  </a:ext>
                </a:extLst>
              </a:tr>
              <a:tr h="1531702">
                <a:tc>
                  <a:txBody>
                    <a:bodyPr/>
                    <a:lstStyle/>
                    <a:p>
                      <a:r>
                        <a:rPr lang="en-GB" sz="1400" dirty="0" err="1"/>
                        <a:t>Inconvénients</a:t>
                      </a:r>
                      <a:endParaRPr lang="en-GB" sz="1400" b="1" dirty="0">
                        <a:solidFill>
                          <a:schemeClr val="bg1">
                            <a:lumMod val="50000"/>
                          </a:schemeClr>
                        </a:solidFill>
                        <a:latin typeface="Arial" pitchFamily="34" charset="0"/>
                        <a:cs typeface="Arial" pitchFamily="34" charset="0"/>
                      </a:endParaRPr>
                    </a:p>
                  </a:txBody>
                  <a:tcPr anchor="ctr"/>
                </a:tc>
                <a:tc>
                  <a:txBody>
                    <a:bodyPr/>
                    <a:lstStyle/>
                    <a:p>
                      <a:pPr marL="285750" indent="-285750">
                        <a:buFont typeface="Arial" panose="020B0604020202020204" pitchFamily="34" charset="0"/>
                        <a:buChar char="•"/>
                      </a:pPr>
                      <a:r>
                        <a:rPr lang="en-GB" sz="1400" dirty="0">
                          <a:solidFill>
                            <a:schemeClr val="tx1"/>
                          </a:solidFill>
                        </a:rPr>
                        <a:t>Des cellules </a:t>
                      </a:r>
                      <a:r>
                        <a:rPr lang="en-GB" sz="1400" dirty="0" err="1">
                          <a:solidFill>
                            <a:schemeClr val="tx1"/>
                          </a:solidFill>
                        </a:rPr>
                        <a:t>cancéreuses</a:t>
                      </a:r>
                      <a:r>
                        <a:rPr lang="en-GB" sz="1400" dirty="0">
                          <a:solidFill>
                            <a:schemeClr val="tx1"/>
                          </a:solidFill>
                        </a:rPr>
                        <a:t> </a:t>
                      </a:r>
                      <a:r>
                        <a:rPr lang="en-GB" sz="1400" dirty="0" err="1">
                          <a:solidFill>
                            <a:schemeClr val="tx1"/>
                          </a:solidFill>
                        </a:rPr>
                        <a:t>peuvent</a:t>
                      </a:r>
                      <a:r>
                        <a:rPr lang="en-GB" sz="1400" dirty="0">
                          <a:solidFill>
                            <a:schemeClr val="tx1"/>
                          </a:solidFill>
                        </a:rPr>
                        <a:t> </a:t>
                      </a:r>
                      <a:r>
                        <a:rPr lang="en-GB" sz="1400" dirty="0" err="1">
                          <a:solidFill>
                            <a:schemeClr val="tx1"/>
                          </a:solidFill>
                        </a:rPr>
                        <a:t>être</a:t>
                      </a:r>
                      <a:r>
                        <a:rPr lang="en-GB" sz="1400" dirty="0">
                          <a:solidFill>
                            <a:schemeClr val="tx1"/>
                          </a:solidFill>
                        </a:rPr>
                        <a:t> </a:t>
                      </a:r>
                      <a:r>
                        <a:rPr lang="en-GB" sz="1400" dirty="0" err="1">
                          <a:solidFill>
                            <a:schemeClr val="tx1"/>
                          </a:solidFill>
                        </a:rPr>
                        <a:t>recueillies</a:t>
                      </a:r>
                      <a:r>
                        <a:rPr lang="en-GB" sz="1400" dirty="0">
                          <a:solidFill>
                            <a:schemeClr val="tx1"/>
                          </a:solidFill>
                        </a:rPr>
                        <a:t> avec les cellules </a:t>
                      </a:r>
                      <a:r>
                        <a:rPr lang="en-GB" sz="1400" dirty="0" err="1">
                          <a:solidFill>
                            <a:schemeClr val="tx1"/>
                          </a:solidFill>
                        </a:rPr>
                        <a:t>souches</a:t>
                      </a:r>
                      <a:r>
                        <a:rPr lang="en-GB" sz="1400" dirty="0">
                          <a:solidFill>
                            <a:schemeClr val="tx1"/>
                          </a:solidFill>
                        </a:rPr>
                        <a:t>, </a:t>
                      </a:r>
                      <a:r>
                        <a:rPr lang="en-GB" sz="1400" dirty="0" err="1">
                          <a:solidFill>
                            <a:schemeClr val="tx1"/>
                          </a:solidFill>
                        </a:rPr>
                        <a:t>entraînant</a:t>
                      </a:r>
                      <a:r>
                        <a:rPr lang="en-GB" sz="1400" dirty="0">
                          <a:solidFill>
                            <a:schemeClr val="tx1"/>
                          </a:solidFill>
                        </a:rPr>
                        <a:t> </a:t>
                      </a:r>
                      <a:r>
                        <a:rPr lang="en-GB" sz="1400" dirty="0" err="1">
                          <a:solidFill>
                            <a:schemeClr val="tx1"/>
                          </a:solidFill>
                        </a:rPr>
                        <a:t>une</a:t>
                      </a:r>
                      <a:r>
                        <a:rPr lang="en-GB" sz="1400" dirty="0">
                          <a:solidFill>
                            <a:schemeClr val="tx1"/>
                          </a:solidFill>
                        </a:rPr>
                        <a:t> </a:t>
                      </a:r>
                      <a:r>
                        <a:rPr lang="en-GB" sz="1400" dirty="0" err="1">
                          <a:solidFill>
                            <a:schemeClr val="tx1"/>
                          </a:solidFill>
                        </a:rPr>
                        <a:t>rechute</a:t>
                      </a:r>
                      <a:endParaRPr lang="en-GB" sz="1400" dirty="0">
                        <a:solidFill>
                          <a:schemeClr val="tx1"/>
                        </a:solidFill>
                      </a:endParaRPr>
                    </a:p>
                    <a:p>
                      <a:pPr marL="285750" indent="-285750">
                        <a:buFont typeface="Arial" panose="020B0604020202020204" pitchFamily="34" charset="0"/>
                        <a:buChar char="•"/>
                      </a:pPr>
                      <a:r>
                        <a:rPr lang="fr-FR" sz="1400" baseline="0" dirty="0">
                          <a:solidFill>
                            <a:schemeClr val="tx1"/>
                          </a:solidFill>
                        </a:rPr>
                        <a:t>Les cellules cancéreuses peuvent échapper au système immunitaire</a:t>
                      </a:r>
                      <a:endParaRPr lang="en-GB" sz="1400" baseline="0" dirty="0">
                        <a:solidFill>
                          <a:schemeClr val="tx1"/>
                        </a:solidFill>
                      </a:endParaRPr>
                    </a:p>
                    <a:p>
                      <a:pPr marL="285750" indent="-285750">
                        <a:buFont typeface="Arial" panose="020B0604020202020204" pitchFamily="34" charset="0"/>
                        <a:buChar char="•"/>
                      </a:pPr>
                      <a:r>
                        <a:rPr lang="en-GB" sz="1400" baseline="0" dirty="0">
                          <a:solidFill>
                            <a:schemeClr val="tx1"/>
                          </a:solidFill>
                        </a:rPr>
                        <a:t>Pas </a:t>
                      </a:r>
                      <a:r>
                        <a:rPr lang="en-GB" sz="1400" baseline="0" dirty="0" err="1">
                          <a:solidFill>
                            <a:schemeClr val="tx1"/>
                          </a:solidFill>
                        </a:rPr>
                        <a:t>d’effet</a:t>
                      </a:r>
                      <a:r>
                        <a:rPr lang="en-GB" sz="1400" baseline="0" dirty="0">
                          <a:solidFill>
                            <a:schemeClr val="tx1"/>
                          </a:solidFill>
                        </a:rPr>
                        <a:t> du </a:t>
                      </a:r>
                      <a:r>
                        <a:rPr lang="en-GB" sz="1400" baseline="0" dirty="0" err="1">
                          <a:solidFill>
                            <a:schemeClr val="tx1"/>
                          </a:solidFill>
                        </a:rPr>
                        <a:t>greffon</a:t>
                      </a:r>
                      <a:r>
                        <a:rPr lang="en-GB" sz="1400" baseline="0" dirty="0">
                          <a:solidFill>
                            <a:schemeClr val="tx1"/>
                          </a:solidFill>
                        </a:rPr>
                        <a:t> </a:t>
                      </a:r>
                      <a:r>
                        <a:rPr lang="en-GB" sz="1400" baseline="0" dirty="0" err="1">
                          <a:solidFill>
                            <a:schemeClr val="tx1"/>
                          </a:solidFill>
                        </a:rPr>
                        <a:t>contre</a:t>
                      </a:r>
                      <a:r>
                        <a:rPr lang="en-GB" sz="1400" baseline="0" dirty="0">
                          <a:solidFill>
                            <a:schemeClr val="tx1"/>
                          </a:solidFill>
                        </a:rPr>
                        <a:t> le cancer</a:t>
                      </a:r>
                      <a:endParaRPr lang="fr-FR" sz="1400" dirty="0">
                        <a:solidFill>
                          <a:schemeClr val="tx1"/>
                        </a:solidFill>
                        <a:latin typeface="Arial" pitchFamily="34" charset="0"/>
                        <a:cs typeface="Arial"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err="1">
                          <a:solidFill>
                            <a:schemeClr val="tx1"/>
                          </a:solidFill>
                        </a:rPr>
                        <a:t>Difficulté</a:t>
                      </a:r>
                      <a:r>
                        <a:rPr lang="en-GB" sz="1400" dirty="0">
                          <a:solidFill>
                            <a:schemeClr val="tx1"/>
                          </a:solidFill>
                        </a:rPr>
                        <a:t> à </a:t>
                      </a:r>
                      <a:r>
                        <a:rPr lang="en-GB" sz="1400" dirty="0" err="1">
                          <a:solidFill>
                            <a:schemeClr val="tx1"/>
                          </a:solidFill>
                        </a:rPr>
                        <a:t>trouver</a:t>
                      </a:r>
                      <a:r>
                        <a:rPr lang="en-GB" sz="1400" dirty="0">
                          <a:solidFill>
                            <a:schemeClr val="tx1"/>
                          </a:solidFill>
                        </a:rPr>
                        <a:t> des </a:t>
                      </a:r>
                      <a:r>
                        <a:rPr lang="en-GB" sz="1400" dirty="0" err="1">
                          <a:solidFill>
                            <a:schemeClr val="tx1"/>
                          </a:solidFill>
                        </a:rPr>
                        <a:t>donneurs</a:t>
                      </a:r>
                      <a:r>
                        <a:rPr lang="en-GB" sz="1400" dirty="0">
                          <a:solidFill>
                            <a:schemeClr val="tx1"/>
                          </a:solidFill>
                        </a:rPr>
                        <a:t> compatibles</a:t>
                      </a:r>
                      <a:endParaRPr lang="en-GB" sz="1400" dirty="0"/>
                    </a:p>
                    <a:p>
                      <a:pPr marL="285750" indent="-285750">
                        <a:buFont typeface="Arial" panose="020B0604020202020204" pitchFamily="34" charset="0"/>
                        <a:buChar char="•"/>
                      </a:pPr>
                      <a:r>
                        <a:rPr lang="en-GB" sz="1400" dirty="0" err="1"/>
                        <a:t>Risque</a:t>
                      </a:r>
                      <a:r>
                        <a:rPr lang="en-GB" sz="1400" dirty="0"/>
                        <a:t> de </a:t>
                      </a:r>
                      <a:r>
                        <a:rPr lang="en-GB" sz="1400" dirty="0" err="1"/>
                        <a:t>rejet</a:t>
                      </a:r>
                      <a:r>
                        <a:rPr lang="en-GB" sz="1400" dirty="0"/>
                        <a:t> </a:t>
                      </a:r>
                    </a:p>
                    <a:p>
                      <a:pPr marL="285750" indent="-285750">
                        <a:buFont typeface="Arial" panose="020B0604020202020204" pitchFamily="34" charset="0"/>
                        <a:buChar char="•"/>
                      </a:pPr>
                      <a:r>
                        <a:rPr lang="en-GB" sz="1400" dirty="0"/>
                        <a:t>Les cellules du </a:t>
                      </a:r>
                      <a:r>
                        <a:rPr lang="en-GB" sz="1400" dirty="0" err="1"/>
                        <a:t>donneur</a:t>
                      </a:r>
                      <a:r>
                        <a:rPr lang="en-GB" sz="1400" dirty="0"/>
                        <a:t> </a:t>
                      </a:r>
                      <a:r>
                        <a:rPr lang="en-GB" sz="1400" dirty="0" err="1"/>
                        <a:t>peuvent</a:t>
                      </a:r>
                      <a:r>
                        <a:rPr lang="en-GB" sz="1400" dirty="0"/>
                        <a:t> </a:t>
                      </a:r>
                      <a:r>
                        <a:rPr lang="en-GB" sz="1400" dirty="0" err="1"/>
                        <a:t>attaquer</a:t>
                      </a:r>
                      <a:r>
                        <a:rPr lang="en-GB" sz="1400" dirty="0"/>
                        <a:t> </a:t>
                      </a:r>
                      <a:r>
                        <a:rPr lang="en-GB" sz="1400" dirty="0" err="1"/>
                        <a:t>l’organisme</a:t>
                      </a:r>
                      <a:r>
                        <a:rPr lang="en-GB" sz="1400" dirty="0"/>
                        <a:t> </a:t>
                      </a:r>
                      <a:r>
                        <a:rPr lang="en-GB" sz="1400" baseline="0" dirty="0"/>
                        <a:t>du patient (</a:t>
                      </a:r>
                      <a:r>
                        <a:rPr lang="en-GB" sz="1400" baseline="0" dirty="0" err="1"/>
                        <a:t>maladie</a:t>
                      </a:r>
                      <a:r>
                        <a:rPr lang="en-GB" sz="1400" baseline="0" dirty="0"/>
                        <a:t> du </a:t>
                      </a:r>
                      <a:r>
                        <a:rPr lang="en-GB" sz="1400" baseline="0" dirty="0" err="1"/>
                        <a:t>greffon</a:t>
                      </a:r>
                      <a:r>
                        <a:rPr lang="en-GB" sz="1400" baseline="0" dirty="0"/>
                        <a:t> </a:t>
                      </a:r>
                      <a:r>
                        <a:rPr lang="en-GB" sz="1400" baseline="0" dirty="0" err="1"/>
                        <a:t>contre</a:t>
                      </a:r>
                      <a:r>
                        <a:rPr lang="en-GB" sz="1400" baseline="0" dirty="0"/>
                        <a:t> </a:t>
                      </a:r>
                      <a:r>
                        <a:rPr lang="en-GB" sz="1400" baseline="0" dirty="0" err="1"/>
                        <a:t>l’hôte</a:t>
                      </a:r>
                      <a:r>
                        <a:rPr lang="en-GB" sz="1400" baseline="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err="1"/>
                        <a:t>Risque</a:t>
                      </a:r>
                      <a:r>
                        <a:rPr lang="en-GB" sz="1400" baseline="0" dirty="0"/>
                        <a:t> </a:t>
                      </a:r>
                      <a:r>
                        <a:rPr lang="en-GB" sz="1400" baseline="0" dirty="0" err="1"/>
                        <a:t>accru</a:t>
                      </a:r>
                      <a:r>
                        <a:rPr lang="en-GB" sz="1400" baseline="0" dirty="0"/>
                        <a:t> </a:t>
                      </a:r>
                      <a:r>
                        <a:rPr lang="en-GB" sz="1400" baseline="0" dirty="0" err="1"/>
                        <a:t>d’infection</a:t>
                      </a:r>
                      <a:r>
                        <a:rPr lang="en-GB" sz="1400" baseline="0" dirty="0">
                          <a:solidFill>
                            <a:schemeClr val="tx1"/>
                          </a:solidFill>
                        </a:rPr>
                        <a:t> à cause de </a:t>
                      </a:r>
                      <a:r>
                        <a:rPr lang="en-GB" sz="1400" baseline="0" dirty="0" err="1">
                          <a:solidFill>
                            <a:schemeClr val="tx1"/>
                          </a:solidFill>
                        </a:rPr>
                        <a:t>l’immunosuppression</a:t>
                      </a:r>
                      <a:endParaRPr lang="fr-FR"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sp>
        <p:nvSpPr>
          <p:cNvPr id="3" name="Text Placeholder 2"/>
          <p:cNvSpPr>
            <a:spLocks noGrp="1"/>
          </p:cNvSpPr>
          <p:nvPr>
            <p:ph type="body" sz="quarter" idx="10"/>
          </p:nvPr>
        </p:nvSpPr>
        <p:spPr>
          <a:xfrm>
            <a:off x="98778" y="6495526"/>
            <a:ext cx="8517502" cy="288925"/>
          </a:xfrm>
        </p:spPr>
        <p:txBody>
          <a:bodyPr/>
          <a:lstStyle/>
          <a:p>
            <a:r>
              <a:rPr lang="fr-FR" dirty="0"/>
              <a:t>Passweg JR et al. </a:t>
            </a:r>
            <a:r>
              <a:rPr lang="fr-FR" i="1" dirty="0" err="1"/>
              <a:t>Bone</a:t>
            </a:r>
            <a:r>
              <a:rPr lang="fr-FR" i="1" dirty="0"/>
              <a:t> </a:t>
            </a:r>
            <a:r>
              <a:rPr lang="fr-FR" i="1" dirty="0" err="1"/>
              <a:t>Marrow</a:t>
            </a:r>
            <a:r>
              <a:rPr lang="fr-FR" i="1" dirty="0"/>
              <a:t> Transplant </a:t>
            </a:r>
            <a:r>
              <a:rPr lang="fr-FR" dirty="0"/>
              <a:t>2016;51:786–92; </a:t>
            </a:r>
            <a:r>
              <a:rPr lang="fr-FR" dirty="0" err="1"/>
              <a:t>Majhail</a:t>
            </a:r>
            <a:r>
              <a:rPr lang="fr-FR" dirty="0"/>
              <a:t> NS et al. </a:t>
            </a:r>
            <a:r>
              <a:rPr lang="fr-FR" i="1" dirty="0" err="1"/>
              <a:t>Biol</a:t>
            </a:r>
            <a:r>
              <a:rPr lang="fr-FR" i="1" dirty="0"/>
              <a:t> Blood </a:t>
            </a:r>
            <a:r>
              <a:rPr lang="fr-FR" i="1" dirty="0" err="1"/>
              <a:t>Marrow</a:t>
            </a:r>
            <a:r>
              <a:rPr lang="fr-FR" i="1" dirty="0"/>
              <a:t> Transplant </a:t>
            </a:r>
            <a:r>
              <a:rPr lang="fr-FR" dirty="0"/>
              <a:t>2015;21:1863–9; </a:t>
            </a:r>
            <a:br>
              <a:rPr lang="fr-FR" dirty="0"/>
            </a:br>
            <a:r>
              <a:rPr lang="fr-FR" dirty="0" err="1"/>
              <a:t>Saria</a:t>
            </a:r>
            <a:r>
              <a:rPr lang="fr-FR" dirty="0"/>
              <a:t> MG et al. </a:t>
            </a:r>
            <a:r>
              <a:rPr lang="fr-FR" i="1" dirty="0"/>
              <a:t>Clin J </a:t>
            </a:r>
            <a:r>
              <a:rPr lang="fr-FR" i="1" dirty="0" err="1"/>
              <a:t>Oncol</a:t>
            </a:r>
            <a:r>
              <a:rPr lang="fr-FR" dirty="0"/>
              <a:t> </a:t>
            </a:r>
            <a:r>
              <a:rPr lang="fr-FR" i="1" dirty="0" err="1"/>
              <a:t>Nurs</a:t>
            </a:r>
            <a:r>
              <a:rPr lang="fr-FR" dirty="0"/>
              <a:t> 2007;11:53–63; Forman SJ, Nakamura R, Cancer Management: A </a:t>
            </a:r>
            <a:r>
              <a:rPr lang="fr-FR" dirty="0" err="1"/>
              <a:t>Multidisciplinary</a:t>
            </a:r>
            <a:r>
              <a:rPr lang="fr-FR" dirty="0"/>
              <a:t> </a:t>
            </a:r>
            <a:r>
              <a:rPr lang="fr-FR" dirty="0" err="1"/>
              <a:t>Approach</a:t>
            </a:r>
            <a:r>
              <a:rPr lang="fr-FR" dirty="0"/>
              <a:t>. Haller DG et. al. editors, 2015. Disponible sur: http://www.cancernetwork.com/cancer-management/hematopoietic-cell-transplantation. Consulté en mars 2017</a:t>
            </a:r>
          </a:p>
        </p:txBody>
      </p:sp>
      <p:pic>
        <p:nvPicPr>
          <p:cNvPr id="6" name="Picture 5">
            <a:hlinkClick r:id="" action="ppaction://customshow?id=1&amp;return=true"/>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45405" y="2084790"/>
            <a:ext cx="324000" cy="324000"/>
          </a:xfrm>
          <a:prstGeom prst="rect">
            <a:avLst/>
          </a:prstGeom>
        </p:spPr>
      </p:pic>
    </p:spTree>
    <p:extLst>
      <p:ext uri="{BB962C8B-B14F-4D97-AF65-F5344CB8AC3E}">
        <p14:creationId xmlns:p14="http://schemas.microsoft.com/office/powerpoint/2010/main" val="183566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Un conditionnement est nécessaire pour la GCSH</a:t>
            </a:r>
            <a:endParaRPr lang="en-GB" dirty="0"/>
          </a:p>
        </p:txBody>
      </p:sp>
      <p:sp>
        <p:nvSpPr>
          <p:cNvPr id="3" name="Content Placeholder 2"/>
          <p:cNvSpPr>
            <a:spLocks noGrp="1"/>
          </p:cNvSpPr>
          <p:nvPr>
            <p:ph sz="half" idx="1"/>
          </p:nvPr>
        </p:nvSpPr>
        <p:spPr>
          <a:xfrm>
            <a:off x="335360" y="2420888"/>
            <a:ext cx="7907774" cy="3705275"/>
          </a:xfrm>
        </p:spPr>
        <p:txBody>
          <a:bodyPr>
            <a:noAutofit/>
          </a:bodyPr>
          <a:lstStyle/>
          <a:p>
            <a:pPr marL="0" indent="0">
              <a:buNone/>
            </a:pPr>
            <a:r>
              <a:rPr lang="fr-FR" sz="2000" dirty="0"/>
              <a:t>L’objectif clé du protocole de conditionnement est: </a:t>
            </a:r>
          </a:p>
          <a:p>
            <a:r>
              <a:rPr lang="fr-FR" sz="2000" dirty="0"/>
              <a:t>La GCSH autologue: </a:t>
            </a:r>
          </a:p>
          <a:p>
            <a:pPr lvl="1"/>
            <a:r>
              <a:rPr lang="fr-FR" sz="1800" dirty="0"/>
              <a:t>La chimiothérapie est administrée à une dose efficace pour traiter le cancer, avec l’effet secondaire d’une toxicité de la moelle osseuse, mais en préservant la fonction organique non hématopoïétique</a:t>
            </a:r>
            <a:endParaRPr lang="fr-FR" dirty="0"/>
          </a:p>
          <a:p>
            <a:r>
              <a:rPr lang="fr-FR" sz="2000" dirty="0"/>
              <a:t>La GCSH </a:t>
            </a:r>
            <a:r>
              <a:rPr lang="fr-FR" sz="2000" dirty="0" err="1"/>
              <a:t>allogénique</a:t>
            </a:r>
            <a:r>
              <a:rPr lang="fr-FR" sz="2000" dirty="0"/>
              <a:t>:</a:t>
            </a:r>
          </a:p>
          <a:p>
            <a:pPr lvl="1"/>
            <a:r>
              <a:rPr lang="fr-FR" sz="1800" dirty="0"/>
              <a:t>Éradiquer la maladie</a:t>
            </a:r>
          </a:p>
          <a:p>
            <a:pPr lvl="1"/>
            <a:r>
              <a:rPr lang="fr-FR" sz="1800" dirty="0"/>
              <a:t>Fournir une immunosuppression au receveur pour empêcher le rejet dû à une réaction du greffon contre l’hôte</a:t>
            </a:r>
          </a:p>
          <a:p>
            <a:pPr lvl="1"/>
            <a:r>
              <a:rPr lang="fr-FR" sz="1800" dirty="0"/>
              <a:t>Créer une niche de cellules souches dans la moelle osseuse pour permettre la prise de la greffe</a:t>
            </a:r>
          </a:p>
        </p:txBody>
      </p:sp>
      <p:sp>
        <p:nvSpPr>
          <p:cNvPr id="5" name="Text Placeholder 4"/>
          <p:cNvSpPr>
            <a:spLocks noGrp="1"/>
          </p:cNvSpPr>
          <p:nvPr>
            <p:ph type="body" sz="quarter" idx="10"/>
          </p:nvPr>
        </p:nvSpPr>
        <p:spPr/>
        <p:txBody>
          <a:bodyPr/>
          <a:lstStyle/>
          <a:p>
            <a:r>
              <a:rPr lang="en-GB" dirty="0"/>
              <a:t>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r>
              <a:rPr lang="en-GB" dirty="0" err="1"/>
              <a:t>Passweg</a:t>
            </a:r>
            <a:r>
              <a:rPr lang="en-GB" dirty="0"/>
              <a:t> JR et al. </a:t>
            </a:r>
            <a:r>
              <a:rPr lang="en-GB" i="1" dirty="0"/>
              <a:t>Swiss Med </a:t>
            </a:r>
            <a:r>
              <a:rPr lang="en-GB" i="1" dirty="0" err="1"/>
              <a:t>Wk</a:t>
            </a:r>
            <a:r>
              <a:rPr lang="en-GB" dirty="0" err="1"/>
              <a:t>ly</a:t>
            </a:r>
            <a:r>
              <a:rPr lang="en-GB" dirty="0"/>
              <a:t> 2012;142:13696; </a:t>
            </a:r>
            <a:br>
              <a:rPr lang="en-GB" dirty="0"/>
            </a:br>
            <a:r>
              <a:rPr lang="en-GB" dirty="0" err="1"/>
              <a:t>Gratwohl</a:t>
            </a:r>
            <a:r>
              <a:rPr lang="en-GB" dirty="0"/>
              <a:t> A &amp; Carreras E. Principles of conditioning. In: </a:t>
            </a:r>
            <a:r>
              <a:rPr lang="en-GB" dirty="0" err="1"/>
              <a:t>Apperley</a:t>
            </a:r>
            <a:r>
              <a:rPr lang="en-GB" dirty="0"/>
              <a:t> J, Carreras E, </a:t>
            </a:r>
            <a:r>
              <a:rPr lang="en-GB" dirty="0" err="1"/>
              <a:t>Gluckman</a:t>
            </a:r>
            <a:r>
              <a:rPr lang="en-GB" dirty="0"/>
              <a:t> E </a:t>
            </a:r>
            <a:r>
              <a:rPr lang="en-GB" dirty="0" err="1"/>
              <a:t>Masszi</a:t>
            </a:r>
            <a:r>
              <a:rPr lang="en-GB" dirty="0"/>
              <a:t> T eds. ESH-EBMT Handbook on Haematopoietic Stem Cell Transplantation. Genova: Forum Service </a:t>
            </a:r>
            <a:r>
              <a:rPr lang="en-GB" dirty="0" err="1"/>
              <a:t>Editore</a:t>
            </a:r>
            <a:r>
              <a:rPr lang="en-GB" dirty="0"/>
              <a:t>, 2012 pp 122–37</a:t>
            </a:r>
          </a:p>
        </p:txBody>
      </p:sp>
      <p:sp>
        <p:nvSpPr>
          <p:cNvPr id="6" name="Text Placeholder 5"/>
          <p:cNvSpPr>
            <a:spLocks noGrp="1"/>
          </p:cNvSpPr>
          <p:nvPr>
            <p:ph type="body" sz="quarter" idx="11"/>
          </p:nvPr>
        </p:nvSpPr>
        <p:spPr/>
        <p:txBody>
          <a:bodyPr/>
          <a:lstStyle/>
          <a:p>
            <a:r>
              <a:rPr lang="fr-FR" dirty="0"/>
              <a:t>GCSH, greffe de cellules souches hématopoïétiques</a:t>
            </a:r>
          </a:p>
        </p:txBody>
      </p:sp>
      <p:sp>
        <p:nvSpPr>
          <p:cNvPr id="7" name="Content Placeholder 2"/>
          <p:cNvSpPr>
            <a:spLocks noGrp="1"/>
          </p:cNvSpPr>
          <p:nvPr>
            <p:ph idx="1"/>
          </p:nvPr>
        </p:nvSpPr>
        <p:spPr>
          <a:xfrm>
            <a:off x="407368" y="1370484"/>
            <a:ext cx="11377264" cy="856692"/>
          </a:xfrm>
          <a:prstGeom prst="roundRect">
            <a:avLst/>
          </a:prstGeom>
          <a:solidFill>
            <a:schemeClr val="bg1"/>
          </a:solidFill>
          <a:ln/>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buNone/>
            </a:pPr>
            <a:r>
              <a:rPr lang="fr-FR" dirty="0"/>
              <a:t>Avant de subir une GCSH, les patients reçoivent un protocole de conditionnement sous forme de chimiothérapie avec ou sans radiothérapie</a:t>
            </a:r>
          </a:p>
        </p:txBody>
      </p:sp>
      <p:sp>
        <p:nvSpPr>
          <p:cNvPr id="9" name="TextBox 8"/>
          <p:cNvSpPr txBox="1"/>
          <p:nvPr/>
        </p:nvSpPr>
        <p:spPr>
          <a:xfrm>
            <a:off x="7973436" y="5402862"/>
            <a:ext cx="3852428" cy="276999"/>
          </a:xfrm>
          <a:prstGeom prst="rect">
            <a:avLst/>
          </a:prstGeom>
          <a:noFill/>
        </p:spPr>
        <p:txBody>
          <a:bodyPr wrap="square" rtlCol="0">
            <a:spAutoFit/>
          </a:bodyPr>
          <a:lstStyle/>
          <a:p>
            <a:pPr algn="ctr"/>
            <a:r>
              <a:rPr lang="fr-FR" sz="1200" dirty="0">
                <a:latin typeface="Arial" pitchFamily="34" charset="0"/>
                <a:cs typeface="Arial" pitchFamily="34" charset="0"/>
              </a:rPr>
              <a:t>Coupe histologique de la moelle osseuse</a:t>
            </a:r>
          </a:p>
        </p:txBody>
      </p:sp>
      <p:pic>
        <p:nvPicPr>
          <p:cNvPr id="10" name="Picture 2" descr="T:\FROM STUDIO\SylviaY\istock images\F0029968-Bone_marrow,_light_micrograph-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438" y="2781300"/>
            <a:ext cx="3306424" cy="2482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20007"/>
      </p:ext>
    </p:extLst>
  </p:cSld>
  <p:clrMapOvr>
    <a:masterClrMapping/>
  </p:clrMapOvr>
</p:sld>
</file>

<file path=ppt/theme/theme1.xml><?xml version="1.0" encoding="utf-8"?>
<a:theme xmlns:a="http://schemas.openxmlformats.org/drawingml/2006/main" name="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DA2144-C5E8-45D8-AE74-EE4E289F3097}"/>
</file>

<file path=customXml/itemProps2.xml><?xml version="1.0" encoding="utf-8"?>
<ds:datastoreItem xmlns:ds="http://schemas.openxmlformats.org/officeDocument/2006/customXml" ds:itemID="{56B032EA-EBEC-4365-95F1-EF06A3A19B75}"/>
</file>

<file path=customXml/itemProps3.xml><?xml version="1.0" encoding="utf-8"?>
<ds:datastoreItem xmlns:ds="http://schemas.openxmlformats.org/officeDocument/2006/customXml" ds:itemID="{B47BD028-708A-4671-AA41-6947794D2509}"/>
</file>

<file path=docProps/app.xml><?xml version="1.0" encoding="utf-8"?>
<Properties xmlns="http://schemas.openxmlformats.org/officeDocument/2006/extended-properties" xmlns:vt="http://schemas.openxmlformats.org/officeDocument/2006/docPropsVTypes">
  <Template>blank</Template>
  <TotalTime>0</TotalTime>
  <Words>3373</Words>
  <Application>Microsoft Office PowerPoint</Application>
  <PresentationFormat>Widescreen</PresentationFormat>
  <Paragraphs>416</Paragraphs>
  <Slides>36</Slides>
  <Notes>25</Notes>
  <HiddenSlides>14</HiddenSlides>
  <MMClips>0</MMClips>
  <ScaleCrop>false</ScaleCrop>
  <HeadingPairs>
    <vt:vector size="8" baseType="variant">
      <vt:variant>
        <vt:lpstr>Fonts Used</vt:lpstr>
      </vt:variant>
      <vt:variant>
        <vt:i4>4</vt:i4>
      </vt:variant>
      <vt:variant>
        <vt:lpstr>Theme</vt:lpstr>
      </vt:variant>
      <vt:variant>
        <vt:i4>3</vt:i4>
      </vt:variant>
      <vt:variant>
        <vt:lpstr>Slide Titles</vt:lpstr>
      </vt:variant>
      <vt:variant>
        <vt:i4>36</vt:i4>
      </vt:variant>
      <vt:variant>
        <vt:lpstr>Custom Shows</vt:lpstr>
      </vt:variant>
      <vt:variant>
        <vt:i4>14</vt:i4>
      </vt:variant>
    </vt:vector>
  </HeadingPairs>
  <TitlesOfParts>
    <vt:vector size="57" baseType="lpstr">
      <vt:lpstr>Arial</vt:lpstr>
      <vt:lpstr>Arial Unicode MS</vt:lpstr>
      <vt:lpstr>Calibri</vt:lpstr>
      <vt:lpstr>Times New Roman</vt:lpstr>
      <vt:lpstr>blank</vt:lpstr>
      <vt:lpstr>1_blank</vt:lpstr>
      <vt:lpstr>2_blank</vt:lpstr>
      <vt:lpstr>Prise en charge active de la maladie veino-occlusive (MVO) </vt:lpstr>
      <vt:lpstr>Table des matières</vt:lpstr>
      <vt:lpstr>Comment utiliser les modules du programme d’apprentissage la maladie veino-occlusive (MVO) ?</vt:lpstr>
      <vt:lpstr>Module 1:  Greffe de cellules  souches hématopoïétiques </vt:lpstr>
      <vt:lpstr>Objectifs pédagogiques</vt:lpstr>
      <vt:lpstr>qu'est-ce qu'une greffe de cellules souches hématopoïétiques?</vt:lpstr>
      <vt:lpstr>Les GCSH sont classées selon la source du donneur</vt:lpstr>
      <vt:lpstr>GCSH autologue par rapport à allogénique</vt:lpstr>
      <vt:lpstr>Un conditionnement est nécessaire pour la GCSH</vt:lpstr>
      <vt:lpstr>Types de protocoles de conditionnement:  conditionnement myéloablatif</vt:lpstr>
      <vt:lpstr>Types de protocoles de conditionnement: Protocoles d’intensité réduite et non myéloablatifs</vt:lpstr>
      <vt:lpstr>La GCSH est désormais disponible pour les patients à plus haut risque</vt:lpstr>
      <vt:lpstr>La GCSH est associée à de nombreuses complications</vt:lpstr>
      <vt:lpstr>La neutropénie, la maladie du greffon contre l’hôte, les infections et MVO sont des complications importantes exigeant une intervention</vt:lpstr>
      <vt:lpstr>La GCSH après chimiothérapie nécessite des soins de support</vt:lpstr>
      <vt:lpstr>Résumé de la GCSH</vt:lpstr>
      <vt:lpstr>Questions d’autoévaluation</vt:lpstr>
      <vt:lpstr>Questions d’autoévaluation</vt:lpstr>
      <vt:lpstr>Questions d’autoévaluation</vt:lpstr>
      <vt:lpstr>Questions d’autoévaluation</vt:lpstr>
      <vt:lpstr>Questions d’autoévaluation</vt:lpstr>
      <vt:lpstr>Questions d’autoévaluation</vt:lpstr>
      <vt:lpstr>Compatibilité HLA dans la GCSH allogénique</vt:lpstr>
      <vt:lpstr>Indications pour la GCSH</vt:lpstr>
      <vt:lpstr>La GCSH est associée à de multiples complications</vt:lpstr>
      <vt:lpstr>La neutropénie est une complication importante  nécessitant une intervention</vt:lpstr>
      <vt:lpstr>La maladie du greffon contre l’hôte est une complication importante nécessitant une intervention </vt:lpstr>
      <vt:lpstr>Les infections sont des complications importantes nécessitant une intervention </vt:lpstr>
      <vt:lpstr>La MVO est une complication importante qui nécessite une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Pop-up slide 4</vt:lpstr>
      <vt:lpstr>Pop-up slide 5</vt:lpstr>
      <vt:lpstr>Pop-up slide 10</vt:lpstr>
      <vt:lpstr>Pop-up 1 slide 11</vt:lpstr>
      <vt:lpstr>Pop-up 2 slide 11</vt:lpstr>
      <vt:lpstr>Pop-up 3 slide 11</vt:lpstr>
      <vt:lpstr>Pop-up 4 slide 11</vt:lpstr>
      <vt:lpstr>Correct 1</vt:lpstr>
      <vt:lpstr>Correct 2</vt:lpstr>
      <vt:lpstr>Correct 3</vt:lpstr>
      <vt:lpstr>Correct 4</vt:lpstr>
      <vt:lpstr>Correct 5</vt:lpstr>
      <vt:lpstr>Correct 6</vt:lpstr>
      <vt:lpstr>Incorrect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2017-02-20T15:48:24Z</dcterms:created>
  <dcterms:modified xsi:type="dcterms:W3CDTF">2017-09-18T09:31:28Z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