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avi" ContentType="video/x-msvideo"/>
  <Override PartName="/ppt/presentation.xml" ContentType="application/vnd.openxmlformats-officedocument.presentationml.presentation.main+xml"/>
  <Override PartName="/ppt/slides/slide35.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41.xml" ContentType="application/vnd.openxmlformats-officedocument.presentationml.slide+xml"/>
  <Override PartName="/ppt/slides/slide40.xml" ContentType="application/vnd.openxmlformats-officedocument.presentationml.slide+xml"/>
  <Override PartName="/ppt/slides/slide39.xml" ContentType="application/vnd.openxmlformats-officedocument.presentationml.slide+xml"/>
  <Override PartName="/ppt/slides/slide38.xml" ContentType="application/vnd.openxmlformats-officedocument.presentationml.slide+xml"/>
  <Override PartName="/ppt/slides/slide37.xml" ContentType="application/vnd.openxmlformats-officedocument.presentationml.slide+xml"/>
  <Override PartName="/ppt/slides/slide36.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31.xml" ContentType="application/vnd.openxmlformats-officedocument.presentationml.slide+xml"/>
  <Override PartName="/ppt/slides/slide46.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45.xml" ContentType="application/vnd.openxmlformats-officedocument.presentationml.slide+xml"/>
  <Override PartName="/ppt/slides/slide34.xml" ContentType="application/vnd.openxmlformats-officedocument.presentationml.slide+xml"/>
  <Override PartName="/ppt/slides/slide13.xml" ContentType="application/vnd.openxmlformats-officedocument.presentationml.slide+xml"/>
  <Override PartName="/ppt/slides/slide11.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5.xml" ContentType="application/vnd.openxmlformats-officedocument.presentationml.slide+xml"/>
  <Override PartName="/ppt/slides/slide12.xml" ContentType="application/vnd.openxmlformats-officedocument.presentationml.slide+xml"/>
  <Override PartName="/ppt/slides/slide7.xml" ContentType="application/vnd.openxmlformats-officedocument.presentationml.slide+xml"/>
  <Override PartName="/ppt/slides/slide10.xml" ContentType="application/vnd.openxmlformats-officedocument.presentationml.slide+xml"/>
  <Override PartName="/ppt/slides/slide6.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notesSlides/notesSlide3.xml" ContentType="application/vnd.openxmlformats-officedocument.presentationml.notesSlide+xml"/>
  <Override PartName="/ppt/notesSlides/notesSlide8.xml" ContentType="application/vnd.openxmlformats-officedocument.presentationml.notesSlide+xml"/>
  <Override PartName="/ppt/notesSlides/notesSlide4.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7.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commentAuthors.xml" ContentType="application/vnd.openxmlformats-officedocument.presentationml.commentAuthors+xml"/>
  <Override PartName="/ppt/theme/theme3.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ppt/tags/tag1.xml" ContentType="application/vnd.openxmlformats-officedocument.presentationml.tags+xml"/>
  <Override PartName="/docProps/app.xml" ContentType="application/vnd.openxmlformats-officedocument.extended-properties+xml"/>
  <Override PartName="/docProps/core.xml" ContentType="application/vnd.openxmlformats-package.core-properties+xml"/>
  <Override PartName="/ppt/revisionInfo.xml" ContentType="application/vnd.ms-powerpoint.revisioninfo+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3656" r:id="rId2"/>
  </p:sldMasterIdLst>
  <p:notesMasterIdLst>
    <p:notesMasterId r:id="rId49"/>
  </p:notesMasterIdLst>
  <p:sldIdLst>
    <p:sldId id="363" r:id="rId3"/>
    <p:sldId id="362" r:id="rId4"/>
    <p:sldId id="350" r:id="rId5"/>
    <p:sldId id="256" r:id="rId6"/>
    <p:sldId id="261" r:id="rId7"/>
    <p:sldId id="259" r:id="rId8"/>
    <p:sldId id="277" r:id="rId9"/>
    <p:sldId id="347" r:id="rId10"/>
    <p:sldId id="343" r:id="rId11"/>
    <p:sldId id="282" r:id="rId12"/>
    <p:sldId id="283" r:id="rId13"/>
    <p:sldId id="294" r:id="rId14"/>
    <p:sldId id="267" r:id="rId15"/>
    <p:sldId id="305" r:id="rId16"/>
    <p:sldId id="306" r:id="rId17"/>
    <p:sldId id="308" r:id="rId18"/>
    <p:sldId id="348" r:id="rId19"/>
    <p:sldId id="307" r:id="rId20"/>
    <p:sldId id="313" r:id="rId21"/>
    <p:sldId id="354" r:id="rId22"/>
    <p:sldId id="316" r:id="rId23"/>
    <p:sldId id="315" r:id="rId24"/>
    <p:sldId id="355" r:id="rId25"/>
    <p:sldId id="323" r:id="rId26"/>
    <p:sldId id="324" r:id="rId27"/>
    <p:sldId id="325" r:id="rId28"/>
    <p:sldId id="326" r:id="rId29"/>
    <p:sldId id="349" r:id="rId30"/>
    <p:sldId id="352" r:id="rId31"/>
    <p:sldId id="332" r:id="rId32"/>
    <p:sldId id="333" r:id="rId33"/>
    <p:sldId id="334" r:id="rId34"/>
    <p:sldId id="335" r:id="rId35"/>
    <p:sldId id="340" r:id="rId36"/>
    <p:sldId id="342" r:id="rId37"/>
    <p:sldId id="341" r:id="rId38"/>
    <p:sldId id="337" r:id="rId39"/>
    <p:sldId id="338" r:id="rId40"/>
    <p:sldId id="360" r:id="rId41"/>
    <p:sldId id="353" r:id="rId42"/>
    <p:sldId id="364" r:id="rId43"/>
    <p:sldId id="365" r:id="rId44"/>
    <p:sldId id="366" r:id="rId45"/>
    <p:sldId id="367" r:id="rId46"/>
    <p:sldId id="368" r:id="rId47"/>
    <p:sldId id="369" r:id="rId48"/>
  </p:sldIdLst>
  <p:sldSz cx="12192000" cy="6858000"/>
  <p:notesSz cx="6858000" cy="9144000"/>
  <p:custShowLst>
    <p:custShow name="Custom Show 1" id="0">
      <p:sldLst>
        <p:sld r:id="rId45"/>
      </p:sldLst>
    </p:custShow>
    <p:custShow name="Custom Show 2" id="1">
      <p:sldLst>
        <p:sld r:id="rId48"/>
      </p:sldLst>
    </p:custShow>
    <p:custShow name="Custom Show 3" id="2">
      <p:sldLst>
        <p:sld r:id="rId46"/>
      </p:sldLst>
    </p:custShow>
    <p:custShow name="Custom Show 4" id="3">
      <p:sldLst>
        <p:sld r:id="rId47"/>
      </p:sldLst>
    </p:custShow>
    <p:custShow name="Custom Show 5" id="4">
      <p:sldLst>
        <p:sld r:id="rId43"/>
        <p:sld r:id="rId44"/>
      </p:sldLst>
    </p:custShow>
  </p:custShowLst>
  <p:custDataLst>
    <p:tags r:id="rId5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6" pos="7605" userDrawn="1">
          <p15:clr>
            <a:srgbClr val="A4A3A4"/>
          </p15:clr>
        </p15:guide>
        <p15:guide id="7" orient="horz" pos="1162" userDrawn="1">
          <p15:clr>
            <a:srgbClr val="A4A3A4"/>
          </p15:clr>
        </p15:guide>
        <p15:guide id="8" orient="horz" pos="88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0" clrIdx="3"/>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7FA"/>
    <a:srgbClr val="E60060"/>
    <a:srgbClr val="000000"/>
    <a:srgbClr val="232323"/>
    <a:srgbClr val="7F7F7F"/>
    <a:srgbClr val="821725"/>
    <a:srgbClr val="5F5F5F"/>
    <a:srgbClr val="F8F4FA"/>
    <a:srgbClr val="FAF7FB"/>
    <a:srgbClr val="FCFE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442" autoAdjust="0"/>
    <p:restoredTop sz="91803" autoAdjust="0"/>
  </p:normalViewPr>
  <p:slideViewPr>
    <p:cSldViewPr>
      <p:cViewPr varScale="1">
        <p:scale>
          <a:sx n="106" d="100"/>
          <a:sy n="106" d="100"/>
        </p:scale>
        <p:origin x="108" y="150"/>
      </p:cViewPr>
      <p:guideLst>
        <p:guide pos="7605"/>
        <p:guide orient="horz" pos="1162"/>
        <p:guide orient="horz" pos="882"/>
      </p:guideLst>
    </p:cSldViewPr>
  </p:slideViewPr>
  <p:notesTextViewPr>
    <p:cViewPr>
      <p:scale>
        <a:sx n="3" d="2"/>
        <a:sy n="3" d="2"/>
      </p:scale>
      <p:origin x="0" y="0"/>
    </p:cViewPr>
  </p:notesTextViewPr>
  <p:sorterViewPr>
    <p:cViewPr>
      <p:scale>
        <a:sx n="140" d="100"/>
        <a:sy n="140" d="100"/>
      </p:scale>
      <p:origin x="0" y="-382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tags" Target="tags/tag1.xml"/><Relationship Id="rId55"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viewProps" Target="viewProps.xml"/><Relationship Id="rId58" Type="http://schemas.openxmlformats.org/officeDocument/2006/relationships/customXml" Target="../customXml/item2.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microsoft.com/office/2015/10/relationships/revisionInfo" Target="revisionInfo.xml"/><Relationship Id="rId8" Type="http://schemas.openxmlformats.org/officeDocument/2006/relationships/slide" Target="slides/slide6.xml"/><Relationship Id="rId51" Type="http://schemas.openxmlformats.org/officeDocument/2006/relationships/commentAuthors" Target="commentAuthor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customXml" Target="../customXml/item3.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 Id="rId57" Type="http://schemas.openxmlformats.org/officeDocument/2006/relationships/customXml" Target="../customXml/item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D5D81E-1207-4135-8922-F39AA654887C}" type="datetimeFigureOut">
              <a:rPr lang="en-GB" smtClean="0"/>
              <a:t>19/07/2017</a:t>
            </a:fld>
            <a:endParaRPr lang="de-D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1DD5A6-42AC-40DC-9C39-1757B3F74648}" type="slidenum">
              <a:rPr lang="en-GB" smtClean="0"/>
              <a:t>‹#›</a:t>
            </a:fld>
            <a:endParaRPr lang="de-DE"/>
          </a:p>
        </p:txBody>
      </p:sp>
    </p:spTree>
    <p:extLst>
      <p:ext uri="{BB962C8B-B14F-4D97-AF65-F5344CB8AC3E}">
        <p14:creationId xmlns:p14="http://schemas.microsoft.com/office/powerpoint/2010/main" val="16155904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A0AC3AB-3AFB-4036-BDD4-32CAF62A4756}" type="slidenum">
              <a:rPr lang="en-GB" smtClean="0"/>
              <a:t>8</a:t>
            </a:fld>
            <a:endParaRPr lang="de-DE"/>
          </a:p>
        </p:txBody>
      </p:sp>
    </p:spTree>
    <p:extLst>
      <p:ext uri="{BB962C8B-B14F-4D97-AF65-F5344CB8AC3E}">
        <p14:creationId xmlns:p14="http://schemas.microsoft.com/office/powerpoint/2010/main" val="20860808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21DD5A6-42AC-40DC-9C39-1757B3F74648}" type="slidenum">
              <a:rPr lang="en-GB" smtClean="0"/>
              <a:t>10</a:t>
            </a:fld>
            <a:endParaRPr lang="de-DE"/>
          </a:p>
        </p:txBody>
      </p:sp>
    </p:spTree>
    <p:extLst>
      <p:ext uri="{BB962C8B-B14F-4D97-AF65-F5344CB8AC3E}">
        <p14:creationId xmlns:p14="http://schemas.microsoft.com/office/powerpoint/2010/main" val="36363491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21DD5A6-42AC-40DC-9C39-1757B3F74648}" type="slidenum">
              <a:rPr lang="en-GB" smtClean="0"/>
              <a:t>15</a:t>
            </a:fld>
            <a:endParaRPr lang="de-DE"/>
          </a:p>
        </p:txBody>
      </p:sp>
    </p:spTree>
    <p:extLst>
      <p:ext uri="{BB962C8B-B14F-4D97-AF65-F5344CB8AC3E}">
        <p14:creationId xmlns:p14="http://schemas.microsoft.com/office/powerpoint/2010/main" val="26063898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A0AC3AB-3AFB-4036-BDD4-32CAF62A4756}" type="slidenum">
              <a:rPr lang="en-GB" smtClean="0"/>
              <a:t>17</a:t>
            </a:fld>
            <a:endParaRPr lang="de-DE"/>
          </a:p>
        </p:txBody>
      </p:sp>
    </p:spTree>
    <p:extLst>
      <p:ext uri="{BB962C8B-B14F-4D97-AF65-F5344CB8AC3E}">
        <p14:creationId xmlns:p14="http://schemas.microsoft.com/office/powerpoint/2010/main" val="14919122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A0AC3AB-3AFB-4036-BDD4-32CAF62A4756}" type="slidenum">
              <a:rPr lang="en-GB" smtClean="0"/>
              <a:t>28</a:t>
            </a:fld>
            <a:endParaRPr lang="de-DE"/>
          </a:p>
        </p:txBody>
      </p:sp>
    </p:spTree>
    <p:extLst>
      <p:ext uri="{BB962C8B-B14F-4D97-AF65-F5344CB8AC3E}">
        <p14:creationId xmlns:p14="http://schemas.microsoft.com/office/powerpoint/2010/main" val="27626687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21DD5A6-42AC-40DC-9C39-1757B3F74648}" type="slidenum">
              <a:rPr lang="en-GB" smtClean="0"/>
              <a:t>30</a:t>
            </a:fld>
            <a:endParaRPr lang="de-DE"/>
          </a:p>
        </p:txBody>
      </p:sp>
    </p:spTree>
    <p:extLst>
      <p:ext uri="{BB962C8B-B14F-4D97-AF65-F5344CB8AC3E}">
        <p14:creationId xmlns:p14="http://schemas.microsoft.com/office/powerpoint/2010/main" val="41887177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21DD5A6-42AC-40DC-9C39-1757B3F74648}" type="slidenum">
              <a:rPr lang="en-GB" smtClean="0"/>
              <a:t>36</a:t>
            </a:fld>
            <a:endParaRPr lang="de-DE"/>
          </a:p>
        </p:txBody>
      </p:sp>
    </p:spTree>
    <p:extLst>
      <p:ext uri="{BB962C8B-B14F-4D97-AF65-F5344CB8AC3E}">
        <p14:creationId xmlns:p14="http://schemas.microsoft.com/office/powerpoint/2010/main" val="9102727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10"/>
          </p:nvPr>
        </p:nvSpPr>
        <p:spPr/>
        <p:txBody>
          <a:bodyPr/>
          <a:lstStyle/>
          <a:p>
            <a:fld id="{0631D271-75FE-4CA2-99B8-C8BCB78E3186}" type="slidenum">
              <a:rPr lang="en-GB" smtClean="0"/>
              <a:t>40</a:t>
            </a:fld>
            <a:endParaRPr lang="de-DE"/>
          </a:p>
        </p:txBody>
      </p:sp>
    </p:spTree>
    <p:extLst>
      <p:ext uri="{BB962C8B-B14F-4D97-AF65-F5344CB8AC3E}">
        <p14:creationId xmlns:p14="http://schemas.microsoft.com/office/powerpoint/2010/main" val="31223589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8" name="Rectangle 7"/>
          <p:cNvSpPr/>
          <p:nvPr userDrawn="1"/>
        </p:nvSpPr>
        <p:spPr>
          <a:xfrm>
            <a:off x="0" y="4653136"/>
            <a:ext cx="12192000" cy="2204864"/>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a:p>
        </p:txBody>
      </p:sp>
      <p:sp>
        <p:nvSpPr>
          <p:cNvPr id="2" name="Title 1"/>
          <p:cNvSpPr>
            <a:spLocks noGrp="1"/>
          </p:cNvSpPr>
          <p:nvPr>
            <p:ph type="ctrTitle"/>
          </p:nvPr>
        </p:nvSpPr>
        <p:spPr>
          <a:xfrm>
            <a:off x="191913" y="4801258"/>
            <a:ext cx="11760739" cy="1470025"/>
          </a:xfrm>
        </p:spPr>
        <p:txBody>
          <a:bodyPr anchor="t">
            <a:normAutofit/>
          </a:bodyPr>
          <a:lstStyle>
            <a:lvl1pPr algn="l">
              <a:defRPr sz="4000">
                <a:solidFill>
                  <a:schemeClr val="bg1"/>
                </a:solidFill>
              </a:defRPr>
            </a:lvl1pPr>
          </a:lstStyle>
          <a:p>
            <a:r>
              <a:rPr lang="en-US" dirty="0"/>
              <a:t>Click to edit Master title style</a:t>
            </a:r>
            <a:endParaRPr lang="en-GB" dirty="0"/>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21984" y="5024440"/>
            <a:ext cx="1447639" cy="1447639"/>
          </a:xfrm>
          <a:prstGeom prst="rect">
            <a:avLst/>
          </a:prstGeom>
        </p:spPr>
      </p:pic>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1913" y="260648"/>
            <a:ext cx="2127044" cy="1069825"/>
          </a:xfrm>
          <a:prstGeom prst="rect">
            <a:avLst/>
          </a:prstGeom>
        </p:spPr>
      </p:pic>
    </p:spTree>
    <p:extLst>
      <p:ext uri="{BB962C8B-B14F-4D97-AF65-F5344CB8AC3E}">
        <p14:creationId xmlns:p14="http://schemas.microsoft.com/office/powerpoint/2010/main" val="16776229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335360" y="1268760"/>
            <a:ext cx="5659040" cy="485740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197600" y="1268760"/>
            <a:ext cx="5659040" cy="485740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7"/>
          <p:cNvSpPr>
            <a:spLocks noGrp="1"/>
          </p:cNvSpPr>
          <p:nvPr>
            <p:ph type="body" sz="quarter" idx="10" hasCustomPrompt="1"/>
          </p:nvPr>
        </p:nvSpPr>
        <p:spPr>
          <a:xfrm>
            <a:off x="98778" y="6495526"/>
            <a:ext cx="7296151" cy="288925"/>
          </a:xfrm>
        </p:spPr>
        <p:txBody>
          <a:bodyPr anchor="b">
            <a:noAutofit/>
          </a:bodyPr>
          <a:lstStyle>
            <a:lvl1pPr marL="0" indent="0">
              <a:spcBef>
                <a:spcPts val="0"/>
              </a:spcBef>
              <a:buNone/>
              <a:defRPr sz="1000" baseline="0"/>
            </a:lvl1pPr>
          </a:lstStyle>
          <a:p>
            <a:pPr lvl="0"/>
            <a:r>
              <a:rPr lang="en-GB" dirty="0"/>
              <a:t>References to go here</a:t>
            </a:r>
          </a:p>
        </p:txBody>
      </p:sp>
      <p:sp>
        <p:nvSpPr>
          <p:cNvPr id="9" name="Text Placeholder 7"/>
          <p:cNvSpPr>
            <a:spLocks noGrp="1"/>
          </p:cNvSpPr>
          <p:nvPr>
            <p:ph type="body" sz="quarter" idx="11" hasCustomPrompt="1"/>
          </p:nvPr>
        </p:nvSpPr>
        <p:spPr>
          <a:xfrm>
            <a:off x="4799856" y="6495526"/>
            <a:ext cx="7296151" cy="288925"/>
          </a:xfrm>
        </p:spPr>
        <p:txBody>
          <a:bodyPr anchor="b">
            <a:noAutofit/>
          </a:bodyPr>
          <a:lstStyle>
            <a:lvl1pPr marL="0" indent="0" algn="r">
              <a:spcBef>
                <a:spcPts val="0"/>
              </a:spcBef>
              <a:buNone/>
              <a:defRPr sz="1000" baseline="0"/>
            </a:lvl1pPr>
          </a:lstStyle>
          <a:p>
            <a:pPr lvl="0"/>
            <a:r>
              <a:rPr lang="en-GB" dirty="0"/>
              <a:t>Footnotes to go here</a:t>
            </a:r>
          </a:p>
        </p:txBody>
      </p:sp>
    </p:spTree>
    <p:extLst>
      <p:ext uri="{BB962C8B-B14F-4D97-AF65-F5344CB8AC3E}">
        <p14:creationId xmlns:p14="http://schemas.microsoft.com/office/powerpoint/2010/main" val="5662338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6" name="Text Placeholder 7"/>
          <p:cNvSpPr>
            <a:spLocks noGrp="1"/>
          </p:cNvSpPr>
          <p:nvPr>
            <p:ph type="body" sz="quarter" idx="10" hasCustomPrompt="1"/>
          </p:nvPr>
        </p:nvSpPr>
        <p:spPr>
          <a:xfrm>
            <a:off x="98778" y="6495526"/>
            <a:ext cx="7296151" cy="288925"/>
          </a:xfrm>
        </p:spPr>
        <p:txBody>
          <a:bodyPr anchor="b">
            <a:noAutofit/>
          </a:bodyPr>
          <a:lstStyle>
            <a:lvl1pPr marL="0" indent="0">
              <a:spcBef>
                <a:spcPts val="0"/>
              </a:spcBef>
              <a:buNone/>
              <a:defRPr sz="1000" baseline="0"/>
            </a:lvl1pPr>
          </a:lstStyle>
          <a:p>
            <a:pPr lvl="0"/>
            <a:r>
              <a:rPr lang="en-GB" dirty="0"/>
              <a:t>References to go here</a:t>
            </a:r>
          </a:p>
        </p:txBody>
      </p:sp>
      <p:sp>
        <p:nvSpPr>
          <p:cNvPr id="7" name="Text Placeholder 7"/>
          <p:cNvSpPr>
            <a:spLocks noGrp="1"/>
          </p:cNvSpPr>
          <p:nvPr>
            <p:ph type="body" sz="quarter" idx="11" hasCustomPrompt="1"/>
          </p:nvPr>
        </p:nvSpPr>
        <p:spPr>
          <a:xfrm>
            <a:off x="4799856" y="6495526"/>
            <a:ext cx="7296151" cy="288925"/>
          </a:xfrm>
        </p:spPr>
        <p:txBody>
          <a:bodyPr anchor="b">
            <a:noAutofit/>
          </a:bodyPr>
          <a:lstStyle>
            <a:lvl1pPr marL="0" indent="0" algn="r">
              <a:spcBef>
                <a:spcPts val="0"/>
              </a:spcBef>
              <a:buNone/>
              <a:defRPr sz="1000" baseline="0"/>
            </a:lvl1pPr>
          </a:lstStyle>
          <a:p>
            <a:pPr lvl="0"/>
            <a:r>
              <a:rPr lang="en-GB" dirty="0"/>
              <a:t>Footnotes to go here</a:t>
            </a:r>
          </a:p>
        </p:txBody>
      </p:sp>
    </p:spTree>
    <p:extLst>
      <p:ext uri="{BB962C8B-B14F-4D97-AF65-F5344CB8AC3E}">
        <p14:creationId xmlns:p14="http://schemas.microsoft.com/office/powerpoint/2010/main" val="35441372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ext Placeholder 7"/>
          <p:cNvSpPr>
            <a:spLocks noGrp="1"/>
          </p:cNvSpPr>
          <p:nvPr>
            <p:ph type="body" sz="quarter" idx="10" hasCustomPrompt="1"/>
          </p:nvPr>
        </p:nvSpPr>
        <p:spPr>
          <a:xfrm>
            <a:off x="98778" y="6495526"/>
            <a:ext cx="7296151" cy="288925"/>
          </a:xfrm>
        </p:spPr>
        <p:txBody>
          <a:bodyPr anchor="b">
            <a:noAutofit/>
          </a:bodyPr>
          <a:lstStyle>
            <a:lvl1pPr marL="0" indent="0">
              <a:spcBef>
                <a:spcPts val="0"/>
              </a:spcBef>
              <a:buNone/>
              <a:defRPr sz="1000" baseline="0"/>
            </a:lvl1pPr>
          </a:lstStyle>
          <a:p>
            <a:pPr lvl="0"/>
            <a:r>
              <a:rPr lang="en-GB" dirty="0"/>
              <a:t>References to go here</a:t>
            </a:r>
          </a:p>
        </p:txBody>
      </p:sp>
      <p:sp>
        <p:nvSpPr>
          <p:cNvPr id="6" name="Text Placeholder 7"/>
          <p:cNvSpPr>
            <a:spLocks noGrp="1"/>
          </p:cNvSpPr>
          <p:nvPr>
            <p:ph type="body" sz="quarter" idx="11" hasCustomPrompt="1"/>
          </p:nvPr>
        </p:nvSpPr>
        <p:spPr>
          <a:xfrm>
            <a:off x="4799856" y="6495526"/>
            <a:ext cx="7296151" cy="288925"/>
          </a:xfrm>
        </p:spPr>
        <p:txBody>
          <a:bodyPr anchor="b">
            <a:noAutofit/>
          </a:bodyPr>
          <a:lstStyle>
            <a:lvl1pPr marL="0" indent="0" algn="r">
              <a:spcBef>
                <a:spcPts val="0"/>
              </a:spcBef>
              <a:buNone/>
              <a:defRPr sz="1000" baseline="0"/>
            </a:lvl1pPr>
          </a:lstStyle>
          <a:p>
            <a:pPr lvl="0"/>
            <a:r>
              <a:rPr lang="en-GB" dirty="0"/>
              <a:t>Footnotes to go here</a:t>
            </a:r>
          </a:p>
        </p:txBody>
      </p:sp>
    </p:spTree>
    <p:extLst>
      <p:ext uri="{BB962C8B-B14F-4D97-AF65-F5344CB8AC3E}">
        <p14:creationId xmlns:p14="http://schemas.microsoft.com/office/powerpoint/2010/main" val="15877855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7"/>
          <p:cNvSpPr>
            <a:spLocks noGrp="1"/>
          </p:cNvSpPr>
          <p:nvPr>
            <p:ph type="body" sz="quarter" idx="10" hasCustomPrompt="1"/>
          </p:nvPr>
        </p:nvSpPr>
        <p:spPr>
          <a:xfrm>
            <a:off x="98778" y="6495526"/>
            <a:ext cx="7296151" cy="288925"/>
          </a:xfrm>
        </p:spPr>
        <p:txBody>
          <a:bodyPr anchor="b">
            <a:noAutofit/>
          </a:bodyPr>
          <a:lstStyle>
            <a:lvl1pPr marL="0" indent="0">
              <a:spcBef>
                <a:spcPts val="0"/>
              </a:spcBef>
              <a:buNone/>
              <a:defRPr sz="1000" baseline="0"/>
            </a:lvl1pPr>
          </a:lstStyle>
          <a:p>
            <a:pPr lvl="0"/>
            <a:r>
              <a:rPr lang="en-GB" dirty="0"/>
              <a:t>References to go here</a:t>
            </a:r>
          </a:p>
        </p:txBody>
      </p:sp>
      <p:sp>
        <p:nvSpPr>
          <p:cNvPr id="5" name="Text Placeholder 7"/>
          <p:cNvSpPr>
            <a:spLocks noGrp="1"/>
          </p:cNvSpPr>
          <p:nvPr>
            <p:ph type="body" sz="quarter" idx="11" hasCustomPrompt="1"/>
          </p:nvPr>
        </p:nvSpPr>
        <p:spPr>
          <a:xfrm>
            <a:off x="4799856" y="6495526"/>
            <a:ext cx="7296151" cy="288925"/>
          </a:xfrm>
        </p:spPr>
        <p:txBody>
          <a:bodyPr anchor="b">
            <a:noAutofit/>
          </a:bodyPr>
          <a:lstStyle>
            <a:lvl1pPr marL="0" indent="0" algn="r">
              <a:spcBef>
                <a:spcPts val="0"/>
              </a:spcBef>
              <a:buNone/>
              <a:defRPr sz="1000" baseline="0"/>
            </a:lvl1pPr>
          </a:lstStyle>
          <a:p>
            <a:pPr lvl="0"/>
            <a:r>
              <a:rPr lang="en-GB" dirty="0"/>
              <a:t>Footnotes to go here</a:t>
            </a:r>
          </a:p>
        </p:txBody>
      </p:sp>
    </p:spTree>
    <p:extLst>
      <p:ext uri="{BB962C8B-B14F-4D97-AF65-F5344CB8AC3E}">
        <p14:creationId xmlns:p14="http://schemas.microsoft.com/office/powerpoint/2010/main" val="3410911425"/>
      </p:ext>
    </p:extLst>
  </p:cSld>
  <p:clrMapOvr>
    <a:masterClrMapping/>
  </p:clrMapOvr>
  <p:extLst mod="1">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accent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Rectangle 6"/>
          <p:cNvSpPr/>
          <p:nvPr userDrawn="1"/>
        </p:nvSpPr>
        <p:spPr>
          <a:xfrm>
            <a:off x="-22577" y="-27386"/>
            <a:ext cx="12214577" cy="4320482"/>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a:p>
        </p:txBody>
      </p:sp>
      <p:sp>
        <p:nvSpPr>
          <p:cNvPr id="2" name="Title 1"/>
          <p:cNvSpPr>
            <a:spLocks noGrp="1"/>
          </p:cNvSpPr>
          <p:nvPr>
            <p:ph type="title" hasCustomPrompt="1"/>
          </p:nvPr>
        </p:nvSpPr>
        <p:spPr>
          <a:xfrm>
            <a:off x="963084" y="1844824"/>
            <a:ext cx="10363200" cy="2088232"/>
          </a:xfrm>
        </p:spPr>
        <p:txBody>
          <a:bodyPr anchor="t">
            <a:normAutofit/>
          </a:bodyPr>
          <a:lstStyle>
            <a:lvl1pPr algn="ctr">
              <a:defRPr sz="3600" b="1" cap="none">
                <a:solidFill>
                  <a:schemeClr val="bg1"/>
                </a:solidFill>
              </a:defRPr>
            </a:lvl1pPr>
          </a:lstStyle>
          <a:p>
            <a:r>
              <a:rPr lang="en-US" dirty="0"/>
              <a:t>Click to edit master title style</a:t>
            </a:r>
            <a:endParaRPr lang="en-GB" dirty="0"/>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21984" y="206907"/>
            <a:ext cx="1447639" cy="1447639"/>
          </a:xfrm>
          <a:prstGeom prst="rect">
            <a:avLst/>
          </a:prstGeom>
        </p:spPr>
      </p:pic>
    </p:spTree>
    <p:extLst>
      <p:ext uri="{BB962C8B-B14F-4D97-AF65-F5344CB8AC3E}">
        <p14:creationId xmlns:p14="http://schemas.microsoft.com/office/powerpoint/2010/main" val="4034898780"/>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335360" y="1268760"/>
            <a:ext cx="5659040" cy="485740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197600" y="1268760"/>
            <a:ext cx="5659040" cy="485740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7"/>
          <p:cNvSpPr>
            <a:spLocks noGrp="1"/>
          </p:cNvSpPr>
          <p:nvPr>
            <p:ph type="body" sz="quarter" idx="10" hasCustomPrompt="1"/>
          </p:nvPr>
        </p:nvSpPr>
        <p:spPr>
          <a:xfrm>
            <a:off x="98778" y="6495526"/>
            <a:ext cx="7296151" cy="288925"/>
          </a:xfrm>
        </p:spPr>
        <p:txBody>
          <a:bodyPr anchor="b">
            <a:noAutofit/>
          </a:bodyPr>
          <a:lstStyle>
            <a:lvl1pPr marL="0" indent="0">
              <a:spcBef>
                <a:spcPts val="0"/>
              </a:spcBef>
              <a:buNone/>
              <a:defRPr sz="1000" baseline="0"/>
            </a:lvl1pPr>
          </a:lstStyle>
          <a:p>
            <a:pPr lvl="0"/>
            <a:r>
              <a:rPr lang="en-GB" dirty="0"/>
              <a:t>References to go here</a:t>
            </a:r>
          </a:p>
        </p:txBody>
      </p:sp>
      <p:sp>
        <p:nvSpPr>
          <p:cNvPr id="9" name="Text Placeholder 7"/>
          <p:cNvSpPr>
            <a:spLocks noGrp="1"/>
          </p:cNvSpPr>
          <p:nvPr>
            <p:ph type="body" sz="quarter" idx="11" hasCustomPrompt="1"/>
          </p:nvPr>
        </p:nvSpPr>
        <p:spPr>
          <a:xfrm>
            <a:off x="4799856" y="6495526"/>
            <a:ext cx="7296151" cy="288925"/>
          </a:xfrm>
        </p:spPr>
        <p:txBody>
          <a:bodyPr anchor="b">
            <a:noAutofit/>
          </a:bodyPr>
          <a:lstStyle>
            <a:lvl1pPr marL="0" indent="0" algn="r">
              <a:spcBef>
                <a:spcPts val="0"/>
              </a:spcBef>
              <a:buNone/>
              <a:defRPr sz="1000" baseline="0"/>
            </a:lvl1pPr>
          </a:lstStyle>
          <a:p>
            <a:pPr lvl="0"/>
            <a:r>
              <a:rPr lang="en-GB" dirty="0"/>
              <a:t>Footnotes to go here</a:t>
            </a:r>
          </a:p>
        </p:txBody>
      </p:sp>
    </p:spTree>
    <p:extLst>
      <p:ext uri="{BB962C8B-B14F-4D97-AF65-F5344CB8AC3E}">
        <p14:creationId xmlns:p14="http://schemas.microsoft.com/office/powerpoint/2010/main" val="3368856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6" name="Text Placeholder 7"/>
          <p:cNvSpPr>
            <a:spLocks noGrp="1"/>
          </p:cNvSpPr>
          <p:nvPr>
            <p:ph type="body" sz="quarter" idx="10" hasCustomPrompt="1"/>
          </p:nvPr>
        </p:nvSpPr>
        <p:spPr>
          <a:xfrm>
            <a:off x="98778" y="6495526"/>
            <a:ext cx="7296151" cy="288925"/>
          </a:xfrm>
        </p:spPr>
        <p:txBody>
          <a:bodyPr anchor="b">
            <a:noAutofit/>
          </a:bodyPr>
          <a:lstStyle>
            <a:lvl1pPr marL="0" indent="0">
              <a:spcBef>
                <a:spcPts val="0"/>
              </a:spcBef>
              <a:buNone/>
              <a:defRPr sz="1000" baseline="0"/>
            </a:lvl1pPr>
          </a:lstStyle>
          <a:p>
            <a:pPr lvl="0"/>
            <a:r>
              <a:rPr lang="en-GB" dirty="0"/>
              <a:t>References to go here</a:t>
            </a:r>
          </a:p>
        </p:txBody>
      </p:sp>
      <p:sp>
        <p:nvSpPr>
          <p:cNvPr id="7" name="Text Placeholder 7"/>
          <p:cNvSpPr>
            <a:spLocks noGrp="1"/>
          </p:cNvSpPr>
          <p:nvPr>
            <p:ph type="body" sz="quarter" idx="11" hasCustomPrompt="1"/>
          </p:nvPr>
        </p:nvSpPr>
        <p:spPr>
          <a:xfrm>
            <a:off x="4799856" y="6495526"/>
            <a:ext cx="7296151" cy="288925"/>
          </a:xfrm>
        </p:spPr>
        <p:txBody>
          <a:bodyPr anchor="b">
            <a:noAutofit/>
          </a:bodyPr>
          <a:lstStyle>
            <a:lvl1pPr marL="0" indent="0" algn="r">
              <a:spcBef>
                <a:spcPts val="0"/>
              </a:spcBef>
              <a:buNone/>
              <a:defRPr sz="1000" baseline="0"/>
            </a:lvl1pPr>
          </a:lstStyle>
          <a:p>
            <a:pPr lvl="0"/>
            <a:r>
              <a:rPr lang="en-GB" dirty="0"/>
              <a:t>Footnotes to go here</a:t>
            </a:r>
          </a:p>
        </p:txBody>
      </p:sp>
    </p:spTree>
    <p:extLst>
      <p:ext uri="{BB962C8B-B14F-4D97-AF65-F5344CB8AC3E}">
        <p14:creationId xmlns:p14="http://schemas.microsoft.com/office/powerpoint/2010/main" val="33208646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ext Placeholder 7"/>
          <p:cNvSpPr>
            <a:spLocks noGrp="1"/>
          </p:cNvSpPr>
          <p:nvPr>
            <p:ph type="body" sz="quarter" idx="10" hasCustomPrompt="1"/>
          </p:nvPr>
        </p:nvSpPr>
        <p:spPr>
          <a:xfrm>
            <a:off x="98778" y="6495526"/>
            <a:ext cx="7296151" cy="288925"/>
          </a:xfrm>
        </p:spPr>
        <p:txBody>
          <a:bodyPr anchor="b">
            <a:noAutofit/>
          </a:bodyPr>
          <a:lstStyle>
            <a:lvl1pPr marL="0" indent="0">
              <a:spcBef>
                <a:spcPts val="0"/>
              </a:spcBef>
              <a:buNone/>
              <a:defRPr sz="1000" baseline="0"/>
            </a:lvl1pPr>
          </a:lstStyle>
          <a:p>
            <a:pPr lvl="0"/>
            <a:r>
              <a:rPr lang="en-GB" dirty="0"/>
              <a:t>References to go here</a:t>
            </a:r>
          </a:p>
        </p:txBody>
      </p:sp>
      <p:sp>
        <p:nvSpPr>
          <p:cNvPr id="6" name="Text Placeholder 7"/>
          <p:cNvSpPr>
            <a:spLocks noGrp="1"/>
          </p:cNvSpPr>
          <p:nvPr>
            <p:ph type="body" sz="quarter" idx="11" hasCustomPrompt="1"/>
          </p:nvPr>
        </p:nvSpPr>
        <p:spPr>
          <a:xfrm>
            <a:off x="4799856" y="6495526"/>
            <a:ext cx="7296151" cy="288925"/>
          </a:xfrm>
        </p:spPr>
        <p:txBody>
          <a:bodyPr anchor="b">
            <a:noAutofit/>
          </a:bodyPr>
          <a:lstStyle>
            <a:lvl1pPr marL="0" indent="0" algn="r">
              <a:spcBef>
                <a:spcPts val="0"/>
              </a:spcBef>
              <a:buNone/>
              <a:defRPr sz="1000" baseline="0"/>
            </a:lvl1pPr>
          </a:lstStyle>
          <a:p>
            <a:pPr lvl="0"/>
            <a:r>
              <a:rPr lang="en-GB" dirty="0"/>
              <a:t>Footnotes to go here</a:t>
            </a:r>
          </a:p>
        </p:txBody>
      </p:sp>
    </p:spTree>
    <p:extLst>
      <p:ext uri="{BB962C8B-B14F-4D97-AF65-F5344CB8AC3E}">
        <p14:creationId xmlns:p14="http://schemas.microsoft.com/office/powerpoint/2010/main" val="20126250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0" y="2307"/>
            <a:ext cx="12192000" cy="6855694"/>
          </a:xfrm>
          <a:prstGeom prst="rect">
            <a:avLst/>
          </a:prstGeom>
        </p:spPr>
      </p:pic>
      <p:sp>
        <p:nvSpPr>
          <p:cNvPr id="8" name="Rectangle 7"/>
          <p:cNvSpPr/>
          <p:nvPr userDrawn="1"/>
        </p:nvSpPr>
        <p:spPr>
          <a:xfrm>
            <a:off x="0" y="3068960"/>
            <a:ext cx="12192000" cy="3789040"/>
          </a:xfrm>
          <a:prstGeom prst="rect">
            <a:avLst/>
          </a:prstGeom>
          <a:solidFill>
            <a:schemeClr val="accent6">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prstClr val="white"/>
              </a:solidFill>
            </a:endParaRPr>
          </a:p>
        </p:txBody>
      </p:sp>
      <p:sp>
        <p:nvSpPr>
          <p:cNvPr id="2" name="Title 1"/>
          <p:cNvSpPr>
            <a:spLocks noGrp="1"/>
          </p:cNvSpPr>
          <p:nvPr>
            <p:ph type="ctrTitle"/>
          </p:nvPr>
        </p:nvSpPr>
        <p:spPr>
          <a:xfrm>
            <a:off x="191913" y="3493455"/>
            <a:ext cx="11760739" cy="1879761"/>
          </a:xfrm>
        </p:spPr>
        <p:txBody>
          <a:bodyPr anchor="t">
            <a:normAutofit/>
          </a:bodyPr>
          <a:lstStyle>
            <a:lvl1pPr algn="l">
              <a:defRPr sz="4000">
                <a:solidFill>
                  <a:schemeClr val="bg1"/>
                </a:solidFill>
              </a:defRPr>
            </a:lvl1pPr>
          </a:lstStyle>
          <a:p>
            <a:r>
              <a:rPr lang="en-US" dirty="0"/>
              <a:t>Click to edit Master title style</a:t>
            </a:r>
            <a:endParaRPr lang="en-GB" dirty="0"/>
          </a:p>
        </p:txBody>
      </p:sp>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1913" y="188640"/>
            <a:ext cx="2127044" cy="1069825"/>
          </a:xfrm>
          <a:prstGeom prst="rect">
            <a:avLst/>
          </a:prstGeom>
        </p:spPr>
      </p:pic>
    </p:spTree>
    <p:extLst>
      <p:ext uri="{BB962C8B-B14F-4D97-AF65-F5344CB8AC3E}">
        <p14:creationId xmlns:p14="http://schemas.microsoft.com/office/powerpoint/2010/main" val="38712238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7"/>
          <p:cNvSpPr>
            <a:spLocks noGrp="1"/>
          </p:cNvSpPr>
          <p:nvPr>
            <p:ph type="body" sz="quarter" idx="10" hasCustomPrompt="1"/>
          </p:nvPr>
        </p:nvSpPr>
        <p:spPr>
          <a:xfrm>
            <a:off x="98778" y="6495526"/>
            <a:ext cx="7296151" cy="288925"/>
          </a:xfrm>
        </p:spPr>
        <p:txBody>
          <a:bodyPr anchor="b">
            <a:noAutofit/>
          </a:bodyPr>
          <a:lstStyle>
            <a:lvl1pPr marL="0" indent="0">
              <a:spcBef>
                <a:spcPts val="0"/>
              </a:spcBef>
              <a:buNone/>
              <a:defRPr sz="1000" baseline="0"/>
            </a:lvl1pPr>
          </a:lstStyle>
          <a:p>
            <a:pPr lvl="0"/>
            <a:r>
              <a:rPr lang="en-GB" dirty="0"/>
              <a:t>References to go here</a:t>
            </a:r>
          </a:p>
        </p:txBody>
      </p:sp>
      <p:sp>
        <p:nvSpPr>
          <p:cNvPr id="5" name="Text Placeholder 7"/>
          <p:cNvSpPr>
            <a:spLocks noGrp="1"/>
          </p:cNvSpPr>
          <p:nvPr>
            <p:ph type="body" sz="quarter" idx="11" hasCustomPrompt="1"/>
          </p:nvPr>
        </p:nvSpPr>
        <p:spPr>
          <a:xfrm>
            <a:off x="4799856" y="6495526"/>
            <a:ext cx="7296151" cy="288925"/>
          </a:xfrm>
        </p:spPr>
        <p:txBody>
          <a:bodyPr anchor="b">
            <a:noAutofit/>
          </a:bodyPr>
          <a:lstStyle>
            <a:lvl1pPr marL="0" indent="0" algn="r">
              <a:spcBef>
                <a:spcPts val="0"/>
              </a:spcBef>
              <a:buNone/>
              <a:defRPr sz="1000" baseline="0"/>
            </a:lvl1pPr>
          </a:lstStyle>
          <a:p>
            <a:pPr lvl="0"/>
            <a:r>
              <a:rPr lang="en-GB" dirty="0"/>
              <a:t>Footnotes to go here</a:t>
            </a:r>
          </a:p>
        </p:txBody>
      </p:sp>
    </p:spTree>
    <p:extLst>
      <p:ext uri="{BB962C8B-B14F-4D97-AF65-F5344CB8AC3E}">
        <p14:creationId xmlns:p14="http://schemas.microsoft.com/office/powerpoint/2010/main" val="41377304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accent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0" y="2307"/>
            <a:ext cx="12192000" cy="6855694"/>
          </a:xfrm>
          <a:prstGeom prst="rect">
            <a:avLst/>
          </a:prstGeom>
        </p:spPr>
      </p:pic>
      <p:sp>
        <p:nvSpPr>
          <p:cNvPr id="7" name="Rectangle 6"/>
          <p:cNvSpPr/>
          <p:nvPr userDrawn="1"/>
        </p:nvSpPr>
        <p:spPr>
          <a:xfrm>
            <a:off x="-22577" y="-27386"/>
            <a:ext cx="12214577" cy="4320482"/>
          </a:xfrm>
          <a:prstGeom prst="rect">
            <a:avLst/>
          </a:prstGeom>
          <a:solidFill>
            <a:schemeClr val="accent6">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prstClr val="white"/>
              </a:solidFill>
            </a:endParaRPr>
          </a:p>
        </p:txBody>
      </p:sp>
      <p:sp>
        <p:nvSpPr>
          <p:cNvPr id="2" name="Title 1"/>
          <p:cNvSpPr>
            <a:spLocks noGrp="1"/>
          </p:cNvSpPr>
          <p:nvPr>
            <p:ph type="title" hasCustomPrompt="1"/>
          </p:nvPr>
        </p:nvSpPr>
        <p:spPr>
          <a:xfrm>
            <a:off x="963084" y="1844675"/>
            <a:ext cx="10363200" cy="2016373"/>
          </a:xfrm>
        </p:spPr>
        <p:txBody>
          <a:bodyPr anchor="t">
            <a:normAutofit/>
          </a:bodyPr>
          <a:lstStyle>
            <a:lvl1pPr algn="ctr">
              <a:defRPr sz="3600" b="1" cap="none">
                <a:solidFill>
                  <a:schemeClr val="bg1"/>
                </a:solidFill>
              </a:defRPr>
            </a:lvl1pPr>
          </a:lstStyle>
          <a:p>
            <a:r>
              <a:rPr lang="en-US" dirty="0"/>
              <a:t>Click to edit master title style</a:t>
            </a:r>
            <a:endParaRPr lang="en-GB" dirty="0"/>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67690" y="260648"/>
            <a:ext cx="829323" cy="1676142"/>
          </a:xfrm>
          <a:prstGeom prst="rect">
            <a:avLst/>
          </a:prstGeom>
        </p:spPr>
      </p:pic>
    </p:spTree>
    <p:extLst>
      <p:ext uri="{BB962C8B-B14F-4D97-AF65-F5344CB8AC3E}">
        <p14:creationId xmlns:p14="http://schemas.microsoft.com/office/powerpoint/2010/main" val="3093522865"/>
      </p:ext>
    </p:extLst>
  </p:cSld>
  <p:clrMapOvr>
    <a:masterClrMapping/>
  </p:clrMapOvr>
  <p:extLst mod="1">
    <p:ext uri="{DCECCB84-F9BA-43D5-87BE-67443E8EF086}">
      <p15:sldGuideLst xmlns:p15="http://schemas.microsoft.com/office/powerpoint/2012/main">
        <p15:guide id="1" orient="horz" pos="1162">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7FA"/>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5360" y="82764"/>
            <a:ext cx="10759330" cy="1009436"/>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335360" y="1268760"/>
            <a:ext cx="11521280" cy="485740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1CA2F8-2091-4704-8636-1416D657CC20}" type="datetimeFigureOut">
              <a:rPr lang="en-GB" smtClean="0"/>
              <a:t>19/07/2017</a:t>
            </a:fld>
            <a:endParaRPr lang="en-GB"/>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87DC38-89CF-44EB-8064-78AA1F0D825F}" type="slidenum">
              <a:rPr lang="en-GB" smtClean="0"/>
              <a:t>‹#›</a:t>
            </a:fld>
            <a:endParaRPr lang="en-GB"/>
          </a:p>
        </p:txBody>
      </p:sp>
      <p:cxnSp>
        <p:nvCxnSpPr>
          <p:cNvPr id="12" name="Straight Connector 11"/>
          <p:cNvCxnSpPr/>
          <p:nvPr userDrawn="1"/>
        </p:nvCxnSpPr>
        <p:spPr>
          <a:xfrm>
            <a:off x="0" y="1180480"/>
            <a:ext cx="12192000" cy="0"/>
          </a:xfrm>
          <a:prstGeom prst="line">
            <a:avLst/>
          </a:prstGeom>
          <a:ln w="57150">
            <a:gradFill flip="none" rotWithShape="1">
              <a:gsLst>
                <a:gs pos="20000">
                  <a:schemeClr val="accent2"/>
                </a:gs>
                <a:gs pos="0">
                  <a:schemeClr val="accent1"/>
                </a:gs>
                <a:gs pos="40000">
                  <a:schemeClr val="accent5"/>
                </a:gs>
                <a:gs pos="80000">
                  <a:schemeClr val="accent4"/>
                </a:gs>
                <a:gs pos="60000">
                  <a:schemeClr val="accent3"/>
                </a:gs>
                <a:gs pos="100000">
                  <a:schemeClr val="accent1"/>
                </a:gs>
              </a:gsLst>
              <a:lin ang="0" scaled="1"/>
              <a:tileRect/>
            </a:gradFill>
          </a:ln>
        </p:spPr>
        <p:style>
          <a:lnRef idx="1">
            <a:schemeClr val="accent1"/>
          </a:lnRef>
          <a:fillRef idx="0">
            <a:schemeClr val="accent1"/>
          </a:fillRef>
          <a:effectRef idx="0">
            <a:schemeClr val="accent1"/>
          </a:effectRef>
          <a:fontRef idx="minor">
            <a:schemeClr val="tx1"/>
          </a:fontRef>
        </p:style>
      </p:cxnSp>
      <p:grpSp>
        <p:nvGrpSpPr>
          <p:cNvPr id="7" name="Group 6"/>
          <p:cNvGrpSpPr/>
          <p:nvPr userDrawn="1"/>
        </p:nvGrpSpPr>
        <p:grpSpPr>
          <a:xfrm>
            <a:off x="11094690" y="100315"/>
            <a:ext cx="972000" cy="972000"/>
            <a:chOff x="11094690" y="100315"/>
            <a:chExt cx="972000" cy="972000"/>
          </a:xfrm>
        </p:grpSpPr>
        <p:sp>
          <p:nvSpPr>
            <p:cNvPr id="26" name="Rounded Rectangle 25"/>
            <p:cNvSpPr/>
            <p:nvPr userDrawn="1"/>
          </p:nvSpPr>
          <p:spPr>
            <a:xfrm>
              <a:off x="11094690" y="100315"/>
              <a:ext cx="972000" cy="972000"/>
            </a:xfrm>
            <a:prstGeom prst="round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11" name="Picture 1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184690" y="190315"/>
              <a:ext cx="792000" cy="792000"/>
            </a:xfrm>
            <a:prstGeom prst="rect">
              <a:avLst/>
            </a:prstGeom>
          </p:spPr>
        </p:pic>
      </p:grpSp>
    </p:spTree>
    <p:extLst>
      <p:ext uri="{BB962C8B-B14F-4D97-AF65-F5344CB8AC3E}">
        <p14:creationId xmlns:p14="http://schemas.microsoft.com/office/powerpoint/2010/main" val="33161824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Lst>
  <p:txStyles>
    <p:titleStyle>
      <a:lvl1pPr algn="l" defTabSz="914400" rtl="0" eaLnBrk="1" latinLnBrk="0" hangingPunct="1">
        <a:spcBef>
          <a:spcPct val="0"/>
        </a:spcBef>
        <a:buNone/>
        <a:defRPr sz="2800" b="1" kern="1200">
          <a:solidFill>
            <a:schemeClr val="accent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5360" y="82764"/>
            <a:ext cx="11521280" cy="1009436"/>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335360" y="1268760"/>
            <a:ext cx="11521280" cy="485740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1CA2F8-2091-4704-8636-1416D657CC20}" type="datetimeFigureOut">
              <a:rPr lang="en-GB" smtClean="0">
                <a:solidFill>
                  <a:srgbClr val="000000">
                    <a:tint val="75000"/>
                  </a:srgbClr>
                </a:solidFill>
              </a:rPr>
              <a:pPr/>
              <a:t>19/07/2017</a:t>
            </a:fld>
            <a:endParaRPr lang="en-GB">
              <a:solidFill>
                <a:srgbClr val="000000">
                  <a:tint val="75000"/>
                </a:srgbClr>
              </a:solidFill>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srgbClr val="000000">
                  <a:tint val="75000"/>
                </a:srgbClr>
              </a:solidFill>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87DC38-89CF-44EB-8064-78AA1F0D825F}" type="slidenum">
              <a:rPr lang="en-GB" smtClean="0">
                <a:solidFill>
                  <a:srgbClr val="000000">
                    <a:tint val="75000"/>
                  </a:srgbClr>
                </a:solidFill>
              </a:rPr>
              <a:pPr/>
              <a:t>‹#›</a:t>
            </a:fld>
            <a:endParaRPr lang="en-GB">
              <a:solidFill>
                <a:srgbClr val="000000">
                  <a:tint val="75000"/>
                </a:srgbClr>
              </a:solidFill>
            </a:endParaRPr>
          </a:p>
        </p:txBody>
      </p:sp>
      <p:cxnSp>
        <p:nvCxnSpPr>
          <p:cNvPr id="12" name="Straight Connector 11"/>
          <p:cNvCxnSpPr/>
          <p:nvPr userDrawn="1"/>
        </p:nvCxnSpPr>
        <p:spPr>
          <a:xfrm>
            <a:off x="0" y="1180480"/>
            <a:ext cx="12192000" cy="0"/>
          </a:xfrm>
          <a:prstGeom prst="line">
            <a:avLst/>
          </a:prstGeom>
          <a:ln w="57150">
            <a:gradFill flip="none" rotWithShape="1">
              <a:gsLst>
                <a:gs pos="20000">
                  <a:schemeClr val="accent4"/>
                </a:gs>
                <a:gs pos="0">
                  <a:schemeClr val="accent1"/>
                </a:gs>
                <a:gs pos="40000">
                  <a:schemeClr val="accent2"/>
                </a:gs>
                <a:gs pos="80000">
                  <a:schemeClr val="accent5"/>
                </a:gs>
                <a:gs pos="60000">
                  <a:schemeClr val="accent3"/>
                </a:gs>
                <a:gs pos="100000">
                  <a:schemeClr val="accent1"/>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6990652"/>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Lst>
  <p:txStyles>
    <p:titleStyle>
      <a:lvl1pPr algn="l" defTabSz="914400" rtl="0" eaLnBrk="1" latinLnBrk="0" hangingPunct="1">
        <a:spcBef>
          <a:spcPct val="0"/>
        </a:spcBef>
        <a:buNone/>
        <a:defRPr sz="32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Module%204_VOD%20management%20FINAL%20approved.pptx#-1,4,Assessment and management of VOD" TargetMode="External"/><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hyperlink" Target="Module%201_HSCT%20FINAL%20approved.pptx#-1,4,Haematopoietic stem cell transplantation" TargetMode="External"/><Relationship Id="rId1" Type="http://schemas.openxmlformats.org/officeDocument/2006/relationships/slideLayout" Target="../slideLayouts/slideLayout7.xml"/><Relationship Id="rId6" Type="http://schemas.openxmlformats.org/officeDocument/2006/relationships/hyperlink" Target="Module%203_Clinical%20VOD%20FINAL%20approved.pptx#-1,4,Diagnosis of VOD" TargetMode="External"/><Relationship Id="rId11" Type="http://schemas.openxmlformats.org/officeDocument/2006/relationships/image" Target="../media/image11.png"/><Relationship Id="rId5" Type="http://schemas.openxmlformats.org/officeDocument/2006/relationships/image" Target="../media/image8.png"/><Relationship Id="rId10" Type="http://schemas.openxmlformats.org/officeDocument/2006/relationships/hyperlink" Target="Module%205_Case%20studies%20FINAL%20approved.pptx#-1,4,VOD case studies" TargetMode="External"/><Relationship Id="rId4" Type="http://schemas.openxmlformats.org/officeDocument/2006/relationships/hyperlink" Target="Module%202_VOD%20pathophysiology%20FINAL%20approved.pptx#-1,4,Pathophysiology of VOD" TargetMode="External"/><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5" Type="http://schemas.openxmlformats.org/officeDocument/2006/relationships/image" Target="../media/image18.png"/><Relationship Id="rId4" Type="http://schemas.openxmlformats.org/officeDocument/2006/relationships/notesSlide" Target="../notesSlides/notesSlide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1913" y="3068960"/>
            <a:ext cx="12000087" cy="1879761"/>
          </a:xfrm>
        </p:spPr>
        <p:txBody>
          <a:bodyPr>
            <a:normAutofit fontScale="90000"/>
          </a:bodyPr>
          <a:lstStyle/>
          <a:p>
            <a:r>
              <a:rPr lang="de-DE" dirty="0"/>
              <a:t>Aktiver Umgang mit der venösen okklusiven Leberkrankheit (VOD)</a:t>
            </a:r>
            <a:r>
              <a:rPr dirty="0"/>
              <a:t/>
            </a:r>
            <a:br>
              <a:rPr dirty="0"/>
            </a:br>
            <a:endParaRPr lang="de-DE" dirty="0"/>
          </a:p>
        </p:txBody>
      </p:sp>
      <p:grpSp>
        <p:nvGrpSpPr>
          <p:cNvPr id="3" name="Group 2"/>
          <p:cNvGrpSpPr>
            <a:grpSpLocks noChangeAspect="1"/>
          </p:cNvGrpSpPr>
          <p:nvPr/>
        </p:nvGrpSpPr>
        <p:grpSpPr>
          <a:xfrm>
            <a:off x="650953" y="4380885"/>
            <a:ext cx="1260000" cy="1260000"/>
            <a:chOff x="6732240" y="1043290"/>
            <a:chExt cx="972000" cy="972000"/>
          </a:xfrm>
        </p:grpSpPr>
        <p:sp>
          <p:nvSpPr>
            <p:cNvPr id="4" name="Rounded Rectangle 3"/>
            <p:cNvSpPr/>
            <p:nvPr userDrawn="1"/>
          </p:nvSpPr>
          <p:spPr>
            <a:xfrm>
              <a:off x="6732240" y="1043290"/>
              <a:ext cx="972000" cy="9720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5" name="Picture 4">
              <a:hlinkClick r:id="rId2" action="ppaction://hlinkpres?slideindex=4&amp;slidetitle=Haematopoietic stem cell transplantation"/>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15163" y="1078507"/>
              <a:ext cx="446078" cy="901567"/>
            </a:xfrm>
            <a:prstGeom prst="rect">
              <a:avLst/>
            </a:prstGeom>
          </p:spPr>
        </p:pic>
      </p:grpSp>
      <p:grpSp>
        <p:nvGrpSpPr>
          <p:cNvPr id="6" name="Group 5"/>
          <p:cNvGrpSpPr>
            <a:grpSpLocks noChangeAspect="1"/>
          </p:cNvGrpSpPr>
          <p:nvPr/>
        </p:nvGrpSpPr>
        <p:grpSpPr>
          <a:xfrm>
            <a:off x="3059253" y="4380885"/>
            <a:ext cx="1260000" cy="1260000"/>
            <a:chOff x="6732240" y="1043290"/>
            <a:chExt cx="972000" cy="972000"/>
          </a:xfrm>
        </p:grpSpPr>
        <p:sp>
          <p:nvSpPr>
            <p:cNvPr id="7" name="Rounded Rectangle 6"/>
            <p:cNvSpPr/>
            <p:nvPr userDrawn="1"/>
          </p:nvSpPr>
          <p:spPr>
            <a:xfrm>
              <a:off x="6732240" y="1043290"/>
              <a:ext cx="972000" cy="9720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8" name="Picture 7">
              <a:hlinkClick r:id="rId4" action="ppaction://hlinkpres?slideindex=4&amp;slidetitle=Pathophysiology of VOD"/>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58240" y="1169290"/>
              <a:ext cx="720000" cy="720000"/>
            </a:xfrm>
            <a:prstGeom prst="rect">
              <a:avLst/>
            </a:prstGeom>
          </p:spPr>
        </p:pic>
      </p:grpSp>
      <p:grpSp>
        <p:nvGrpSpPr>
          <p:cNvPr id="9" name="Group 8"/>
          <p:cNvGrpSpPr>
            <a:grpSpLocks noChangeAspect="1"/>
          </p:cNvGrpSpPr>
          <p:nvPr/>
        </p:nvGrpSpPr>
        <p:grpSpPr>
          <a:xfrm>
            <a:off x="5467553" y="4380885"/>
            <a:ext cx="1260000" cy="1260000"/>
            <a:chOff x="11094690" y="100315"/>
            <a:chExt cx="972000" cy="972000"/>
          </a:xfrm>
        </p:grpSpPr>
        <p:sp>
          <p:nvSpPr>
            <p:cNvPr id="10" name="Rounded Rectangle 9"/>
            <p:cNvSpPr/>
            <p:nvPr userDrawn="1"/>
          </p:nvSpPr>
          <p:spPr>
            <a:xfrm>
              <a:off x="11094690" y="100315"/>
              <a:ext cx="972000" cy="97200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11" name="Picture 10">
              <a:hlinkClick r:id="rId6" action="ppaction://hlinkpres?slideindex=4&amp;slidetitle=Diagnosis of VOD"/>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242776" y="154315"/>
              <a:ext cx="675828" cy="864000"/>
            </a:xfrm>
            <a:prstGeom prst="rect">
              <a:avLst/>
            </a:prstGeom>
          </p:spPr>
        </p:pic>
      </p:grpSp>
      <p:grpSp>
        <p:nvGrpSpPr>
          <p:cNvPr id="12" name="Group 11"/>
          <p:cNvGrpSpPr>
            <a:grpSpLocks noChangeAspect="1"/>
          </p:cNvGrpSpPr>
          <p:nvPr/>
        </p:nvGrpSpPr>
        <p:grpSpPr>
          <a:xfrm>
            <a:off x="7875853" y="4380885"/>
            <a:ext cx="1260000" cy="1260000"/>
            <a:chOff x="11094690" y="100315"/>
            <a:chExt cx="972000" cy="972000"/>
          </a:xfrm>
        </p:grpSpPr>
        <p:sp>
          <p:nvSpPr>
            <p:cNvPr id="13" name="Rounded Rectangle 12"/>
            <p:cNvSpPr/>
            <p:nvPr userDrawn="1"/>
          </p:nvSpPr>
          <p:spPr>
            <a:xfrm>
              <a:off x="11094690" y="100315"/>
              <a:ext cx="972000" cy="97200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14" name="Picture 13">
              <a:hlinkClick r:id="rId8" action="ppaction://hlinkpres?slideindex=4&amp;slidetitle=Assessment and management of VOD"/>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260667" y="151214"/>
              <a:ext cx="640046" cy="870202"/>
            </a:xfrm>
            <a:prstGeom prst="rect">
              <a:avLst/>
            </a:prstGeom>
          </p:spPr>
        </p:pic>
      </p:grpSp>
      <p:grpSp>
        <p:nvGrpSpPr>
          <p:cNvPr id="15" name="Group 14"/>
          <p:cNvGrpSpPr>
            <a:grpSpLocks noChangeAspect="1"/>
          </p:cNvGrpSpPr>
          <p:nvPr/>
        </p:nvGrpSpPr>
        <p:grpSpPr>
          <a:xfrm>
            <a:off x="10284154" y="4380885"/>
            <a:ext cx="1260000" cy="1260000"/>
            <a:chOff x="11094690" y="100315"/>
            <a:chExt cx="972000" cy="972000"/>
          </a:xfrm>
        </p:grpSpPr>
        <p:sp>
          <p:nvSpPr>
            <p:cNvPr id="16" name="Rounded Rectangle 15"/>
            <p:cNvSpPr/>
            <p:nvPr userDrawn="1"/>
          </p:nvSpPr>
          <p:spPr>
            <a:xfrm>
              <a:off x="11094690" y="100315"/>
              <a:ext cx="972000" cy="97200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17" name="Picture 16">
              <a:hlinkClick r:id="rId10" action="ppaction://hlinkpres?slideindex=4&amp;slidetitle=VOD case studies"/>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1184690" y="190315"/>
              <a:ext cx="792000" cy="792000"/>
            </a:xfrm>
            <a:prstGeom prst="rect">
              <a:avLst/>
            </a:prstGeom>
          </p:spPr>
        </p:pic>
      </p:grpSp>
      <p:sp>
        <p:nvSpPr>
          <p:cNvPr id="18" name="TextBox 17"/>
          <p:cNvSpPr txBox="1"/>
          <p:nvPr/>
        </p:nvSpPr>
        <p:spPr>
          <a:xfrm>
            <a:off x="293646" y="5640885"/>
            <a:ext cx="220195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err="1">
                <a:ln>
                  <a:noFill/>
                </a:ln>
                <a:solidFill>
                  <a:prstClr val="white"/>
                </a:solidFill>
                <a:effectLst/>
                <a:uLnTx/>
                <a:uFillTx/>
                <a:latin typeface="Arial" panose="020B0604020202020204"/>
              </a:rPr>
              <a:t>Hämatopoetische</a:t>
            </a:r>
            <a:r>
              <a:rPr kumimoji="0" lang="de-DE" sz="1800" b="1" i="0" u="none" strike="noStrike" kern="1200" cap="none" spc="0" normalizeH="0" baseline="0" noProof="0" dirty="0">
                <a:ln>
                  <a:noFill/>
                </a:ln>
                <a:solidFill>
                  <a:prstClr val="white"/>
                </a:solidFill>
                <a:effectLst/>
                <a:uLnTx/>
                <a:uFillTx/>
                <a:latin typeface="Arial" panose="020B0604020202020204"/>
              </a:rPr>
              <a:t> </a:t>
            </a:r>
            <a:r>
              <a:rPr kumimoji="0" lang="de-DE" sz="1800" b="1" i="0" u="none" strike="noStrike" kern="1200" cap="none" spc="0" normalizeH="0" baseline="0" noProof="0" dirty="0" smtClean="0">
                <a:ln>
                  <a:noFill/>
                </a:ln>
                <a:solidFill>
                  <a:schemeClr val="bg1"/>
                </a:solidFill>
                <a:effectLst/>
                <a:uLnTx/>
                <a:uFillTx/>
                <a:latin typeface="Arial" panose="020B0604020202020204"/>
              </a:rPr>
              <a:t>Stammzelltransplantation</a:t>
            </a:r>
            <a:endParaRPr kumimoji="0" lang="de-DE" sz="1800" b="1" i="0" u="none" strike="noStrike" kern="1200" cap="none" spc="0" normalizeH="0" baseline="0" noProof="0" dirty="0">
              <a:ln>
                <a:noFill/>
              </a:ln>
              <a:solidFill>
                <a:schemeClr val="bg1"/>
              </a:solidFill>
              <a:effectLst/>
              <a:uLnTx/>
              <a:uFillTx/>
              <a:latin typeface="Arial" panose="020B0604020202020204"/>
            </a:endParaRPr>
          </a:p>
        </p:txBody>
      </p:sp>
      <p:sp>
        <p:nvSpPr>
          <p:cNvPr id="19" name="TextBox 18"/>
          <p:cNvSpPr txBox="1"/>
          <p:nvPr/>
        </p:nvSpPr>
        <p:spPr>
          <a:xfrm>
            <a:off x="2603807" y="5640885"/>
            <a:ext cx="217089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prstClr val="white"/>
                </a:solidFill>
                <a:effectLst/>
                <a:uLnTx/>
                <a:uFillTx/>
                <a:latin typeface="Arial" panose="020B0604020202020204"/>
              </a:rPr>
              <a:t>Pathophysiologie der VOD</a:t>
            </a:r>
          </a:p>
        </p:txBody>
      </p:sp>
      <p:sp>
        <p:nvSpPr>
          <p:cNvPr id="20" name="TextBox 19"/>
          <p:cNvSpPr txBox="1"/>
          <p:nvPr/>
        </p:nvSpPr>
        <p:spPr>
          <a:xfrm>
            <a:off x="5012515" y="5640885"/>
            <a:ext cx="217089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prstClr val="white"/>
                </a:solidFill>
                <a:effectLst/>
                <a:uLnTx/>
                <a:uFillTx/>
                <a:latin typeface="Arial" panose="020B0604020202020204"/>
              </a:rPr>
              <a:t>Diagnose der VOD</a:t>
            </a:r>
          </a:p>
        </p:txBody>
      </p:sp>
      <p:sp>
        <p:nvSpPr>
          <p:cNvPr id="21" name="TextBox 20"/>
          <p:cNvSpPr txBox="1"/>
          <p:nvPr/>
        </p:nvSpPr>
        <p:spPr>
          <a:xfrm>
            <a:off x="7420409" y="5640885"/>
            <a:ext cx="217089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prstClr val="white"/>
                </a:solidFill>
                <a:effectLst/>
                <a:uLnTx/>
                <a:uFillTx/>
                <a:latin typeface="Arial" panose="020B0604020202020204"/>
              </a:rPr>
              <a:t>Beurteilung und Umgang</a:t>
            </a:r>
            <a:r>
              <a:t/>
            </a:r>
            <a:br/>
            <a:r>
              <a:rPr kumimoji="0" lang="de-DE" sz="1800" b="1" i="0" u="none" strike="noStrike" kern="1200" cap="none" spc="0" normalizeH="0" baseline="0" noProof="0" dirty="0">
                <a:ln>
                  <a:noFill/>
                </a:ln>
                <a:solidFill>
                  <a:prstClr val="white"/>
                </a:solidFill>
                <a:effectLst/>
                <a:uLnTx/>
                <a:uFillTx/>
                <a:latin typeface="Arial" panose="020B0604020202020204"/>
              </a:rPr>
              <a:t>mit der VOD</a:t>
            </a:r>
          </a:p>
        </p:txBody>
      </p:sp>
      <p:sp>
        <p:nvSpPr>
          <p:cNvPr id="22" name="TextBox 21"/>
          <p:cNvSpPr txBox="1"/>
          <p:nvPr/>
        </p:nvSpPr>
        <p:spPr>
          <a:xfrm>
            <a:off x="9828301" y="5640885"/>
            <a:ext cx="217089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prstClr val="white"/>
                </a:solidFill>
                <a:effectLst/>
                <a:uLnTx/>
                <a:uFillTx/>
                <a:latin typeface="Arial" panose="020B0604020202020204"/>
              </a:rPr>
              <a:t>VOD-Fallstudien</a:t>
            </a:r>
          </a:p>
        </p:txBody>
      </p:sp>
    </p:spTree>
    <p:extLst>
      <p:ext uri="{BB962C8B-B14F-4D97-AF65-F5344CB8AC3E}">
        <p14:creationId xmlns:p14="http://schemas.microsoft.com/office/powerpoint/2010/main" val="11339518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Arc 30"/>
          <p:cNvSpPr/>
          <p:nvPr/>
        </p:nvSpPr>
        <p:spPr>
          <a:xfrm rot="16807848">
            <a:off x="7748458" y="4025737"/>
            <a:ext cx="1872208" cy="1661957"/>
          </a:xfrm>
          <a:prstGeom prst="arc">
            <a:avLst/>
          </a:prstGeom>
          <a:ln w="762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0" name="Arc 29"/>
          <p:cNvSpPr/>
          <p:nvPr/>
        </p:nvSpPr>
        <p:spPr>
          <a:xfrm rot="16807848">
            <a:off x="2795810" y="4025737"/>
            <a:ext cx="1872208" cy="1661957"/>
          </a:xfrm>
          <a:prstGeom prst="arc">
            <a:avLst/>
          </a:prstGeom>
          <a:ln w="762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6" name="Rectangle: Rounded Corners 25"/>
          <p:cNvSpPr/>
          <p:nvPr/>
        </p:nvSpPr>
        <p:spPr>
          <a:xfrm>
            <a:off x="335360" y="4149080"/>
            <a:ext cx="6408712" cy="2232248"/>
          </a:xfrm>
          <a:prstGeom prst="roundRect">
            <a:avLst>
              <a:gd name="adj" fmla="val 6250"/>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solidFill>
              </a:rPr>
              <a:t>November (Tag +62)</a:t>
            </a:r>
          </a:p>
          <a:p>
            <a:pPr marL="285750" indent="-285750">
              <a:buFont typeface="Arial" panose="020B0604020202020204" pitchFamily="34" charset="0"/>
              <a:buChar char="•"/>
            </a:pPr>
            <a:r>
              <a:rPr lang="de-DE" dirty="0">
                <a:solidFill>
                  <a:schemeClr val="tx1"/>
                </a:solidFill>
              </a:rPr>
              <a:t>Situation etwas verbessert, aber die meisten Symptome noch vorhanden:</a:t>
            </a:r>
          </a:p>
          <a:p>
            <a:pPr marL="285750" indent="-285750">
              <a:buFont typeface="Arial" panose="020B0604020202020204" pitchFamily="34" charset="0"/>
              <a:buChar char="•"/>
            </a:pPr>
            <a:r>
              <a:rPr lang="de-DE" dirty="0">
                <a:solidFill>
                  <a:schemeClr val="tx1"/>
                </a:solidFill>
              </a:rPr>
              <a:t>Notierte Gewichtszunahme 3,8 kg</a:t>
            </a:r>
          </a:p>
          <a:p>
            <a:pPr marL="285750" indent="-285750">
              <a:buFont typeface="Arial" panose="020B0604020202020204" pitchFamily="34" charset="0"/>
              <a:buChar char="•"/>
            </a:pPr>
            <a:r>
              <a:rPr lang="de-DE" dirty="0">
                <a:solidFill>
                  <a:schemeClr val="tx1"/>
                </a:solidFill>
              </a:rPr>
              <a:t>Normaler Leberfunktionstest mit Bilirubin</a:t>
            </a:r>
          </a:p>
          <a:p>
            <a:pPr marL="285750" indent="-285750">
              <a:buFont typeface="Arial" panose="020B0604020202020204" pitchFamily="34" charset="0"/>
              <a:buChar char="•"/>
            </a:pPr>
            <a:r>
              <a:rPr lang="de-DE" dirty="0">
                <a:solidFill>
                  <a:schemeClr val="tx1"/>
                </a:solidFill>
              </a:rPr>
              <a:t>Abdominaler Druckschmerz</a:t>
            </a:r>
          </a:p>
          <a:p>
            <a:pPr marL="285750" indent="-285750">
              <a:buFont typeface="Arial" panose="020B0604020202020204" pitchFamily="34" charset="0"/>
              <a:buChar char="•"/>
            </a:pPr>
            <a:r>
              <a:rPr lang="de-DE" dirty="0">
                <a:solidFill>
                  <a:schemeClr val="tx1"/>
                </a:solidFill>
              </a:rPr>
              <a:t>Der Bauch-Ultraschall zeigt eine geringe Menge an freier Flüssigkeit</a:t>
            </a:r>
          </a:p>
        </p:txBody>
      </p:sp>
      <p:sp>
        <p:nvSpPr>
          <p:cNvPr id="22" name="Arc 21"/>
          <p:cNvSpPr/>
          <p:nvPr/>
        </p:nvSpPr>
        <p:spPr>
          <a:xfrm rot="4792152" flipV="1">
            <a:off x="2088984" y="2034402"/>
            <a:ext cx="1872208" cy="1661957"/>
          </a:xfrm>
          <a:prstGeom prst="arc">
            <a:avLst/>
          </a:prstGeom>
          <a:ln w="762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8" name="Arc 27"/>
          <p:cNvSpPr/>
          <p:nvPr/>
        </p:nvSpPr>
        <p:spPr>
          <a:xfrm rot="4792152" flipV="1">
            <a:off x="5710528" y="2042231"/>
            <a:ext cx="1872208" cy="1661957"/>
          </a:xfrm>
          <a:prstGeom prst="arc">
            <a:avLst/>
          </a:prstGeom>
          <a:ln w="762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1" name="Rectangle: Rounded Corners 20"/>
          <p:cNvSpPr/>
          <p:nvPr/>
        </p:nvSpPr>
        <p:spPr>
          <a:xfrm>
            <a:off x="490576" y="1772816"/>
            <a:ext cx="3422220" cy="1318520"/>
          </a:xfrm>
          <a:prstGeom prst="roundRect">
            <a:avLst>
              <a:gd name="adj" fmla="val 6250"/>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tx1"/>
                </a:solidFill>
              </a:rPr>
              <a:t>Oktober (Tag +45)</a:t>
            </a:r>
          </a:p>
          <a:p>
            <a:pPr algn="ctr"/>
            <a:r>
              <a:rPr lang="de-DE" sz="2000" dirty="0">
                <a:solidFill>
                  <a:schemeClr val="tx1"/>
                </a:solidFill>
              </a:rPr>
              <a:t>Gewichtszunahme 2 kg</a:t>
            </a:r>
          </a:p>
        </p:txBody>
      </p:sp>
      <p:sp>
        <p:nvSpPr>
          <p:cNvPr id="27" name="Arc 26"/>
          <p:cNvSpPr/>
          <p:nvPr/>
        </p:nvSpPr>
        <p:spPr>
          <a:xfrm rot="4792152" flipV="1">
            <a:off x="9077345" y="2043864"/>
            <a:ext cx="1872208" cy="1661957"/>
          </a:xfrm>
          <a:prstGeom prst="arc">
            <a:avLst/>
          </a:prstGeom>
          <a:ln w="762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7" name="Rectangle: Rounded Corners 36"/>
          <p:cNvSpPr/>
          <p:nvPr/>
        </p:nvSpPr>
        <p:spPr>
          <a:xfrm>
            <a:off x="7668976" y="1268760"/>
            <a:ext cx="4187664" cy="2143597"/>
          </a:xfrm>
          <a:prstGeom prst="roundRect">
            <a:avLst>
              <a:gd name="adj" fmla="val 6250"/>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solidFill>
              </a:rPr>
              <a:t>November (Tag +65)</a:t>
            </a:r>
          </a:p>
          <a:p>
            <a:pPr marL="285750" indent="-285750">
              <a:buFont typeface="Arial" panose="020B0604020202020204" pitchFamily="34" charset="0"/>
              <a:buChar char="•"/>
            </a:pPr>
            <a:r>
              <a:rPr lang="de-DE" dirty="0">
                <a:solidFill>
                  <a:schemeClr val="tx1"/>
                </a:solidFill>
              </a:rPr>
              <a:t>Umfangsmessung durchgeführt</a:t>
            </a:r>
          </a:p>
          <a:p>
            <a:pPr marL="285750" indent="-285750">
              <a:buFont typeface="Arial" panose="020B0604020202020204" pitchFamily="34" charset="0"/>
              <a:buChar char="•"/>
            </a:pPr>
            <a:r>
              <a:rPr lang="de-DE" dirty="0">
                <a:solidFill>
                  <a:schemeClr val="tx1"/>
                </a:solidFill>
              </a:rPr>
              <a:t>Leicht schmerzempfindlicher rechter Oberbauch</a:t>
            </a:r>
          </a:p>
          <a:p>
            <a:pPr marL="285750" indent="-285750">
              <a:buFont typeface="Arial" panose="020B0604020202020204" pitchFamily="34" charset="0"/>
              <a:buChar char="•"/>
            </a:pPr>
            <a:r>
              <a:rPr lang="de-DE" dirty="0">
                <a:solidFill>
                  <a:schemeClr val="tx1"/>
                </a:solidFill>
              </a:rPr>
              <a:t>Neuer Bauch-Ultraschall zeigt erhöhte Flüssigkeit und Blut-Rückfluss in der Pfortader</a:t>
            </a:r>
          </a:p>
          <a:p>
            <a:pPr algn="ctr"/>
            <a:r>
              <a:rPr lang="de-DE" b="1" dirty="0">
                <a:solidFill>
                  <a:schemeClr val="tx1"/>
                </a:solidFill>
              </a:rPr>
              <a:t>Vermutete VOD </a:t>
            </a:r>
          </a:p>
        </p:txBody>
      </p:sp>
      <p:sp>
        <p:nvSpPr>
          <p:cNvPr id="2" name="Title 1"/>
          <p:cNvSpPr>
            <a:spLocks noGrp="1"/>
          </p:cNvSpPr>
          <p:nvPr>
            <p:ph type="title"/>
          </p:nvPr>
        </p:nvSpPr>
        <p:spPr/>
        <p:txBody>
          <a:bodyPr/>
          <a:lstStyle/>
          <a:p>
            <a:r>
              <a:rPr lang="de-DE"/>
              <a:t>Fall 1: 25-jähriger Mann mit AML in CR2</a:t>
            </a:r>
          </a:p>
        </p:txBody>
      </p:sp>
      <p:sp>
        <p:nvSpPr>
          <p:cNvPr id="4" name="Text Placeholder 3"/>
          <p:cNvSpPr>
            <a:spLocks noGrp="1"/>
          </p:cNvSpPr>
          <p:nvPr>
            <p:ph type="body" sz="quarter" idx="10"/>
          </p:nvPr>
        </p:nvSpPr>
        <p:spPr/>
        <p:txBody>
          <a:bodyPr/>
          <a:lstStyle/>
          <a:p>
            <a:r>
              <a:rPr lang="de-DE"/>
              <a:t>Persönliche Kommunikation, E. Wallhult</a:t>
            </a:r>
            <a:endParaRPr lang="de-DE" dirty="0"/>
          </a:p>
        </p:txBody>
      </p:sp>
      <p:sp>
        <p:nvSpPr>
          <p:cNvPr id="3" name="Text Placeholder 2"/>
          <p:cNvSpPr>
            <a:spLocks noGrp="1"/>
          </p:cNvSpPr>
          <p:nvPr>
            <p:ph type="body" sz="quarter" idx="11"/>
          </p:nvPr>
        </p:nvSpPr>
        <p:spPr/>
        <p:txBody>
          <a:bodyPr/>
          <a:lstStyle/>
          <a:p>
            <a:r>
              <a:rPr lang="de-DE" dirty="0"/>
              <a:t>AML, akute myeloische Leukämie; CR, komplette Remission; </a:t>
            </a:r>
            <a:r>
              <a:rPr lang="de-DE" dirty="0" err="1"/>
              <a:t>GvHD</a:t>
            </a:r>
            <a:r>
              <a:rPr lang="de-DE" dirty="0"/>
              <a:t>, Graft-versus-Host Reaktion; TTP, Thrombotisch-</a:t>
            </a:r>
            <a:r>
              <a:rPr lang="de-DE" dirty="0" err="1"/>
              <a:t>thrombozytopenische</a:t>
            </a:r>
            <a:r>
              <a:rPr lang="de-DE" dirty="0"/>
              <a:t> Purpura; VOD, </a:t>
            </a:r>
            <a:r>
              <a:rPr lang="de-DE" dirty="0" err="1"/>
              <a:t>venookklusive</a:t>
            </a:r>
            <a:r>
              <a:rPr lang="de-DE" dirty="0"/>
              <a:t> Erkrankung</a:t>
            </a:r>
          </a:p>
        </p:txBody>
      </p:sp>
      <p:sp>
        <p:nvSpPr>
          <p:cNvPr id="38" name="Rectangle: Rounded Corners 37"/>
          <p:cNvSpPr/>
          <p:nvPr/>
        </p:nvSpPr>
        <p:spPr>
          <a:xfrm>
            <a:off x="4079776" y="1788269"/>
            <a:ext cx="3422220" cy="1318520"/>
          </a:xfrm>
          <a:prstGeom prst="roundRect">
            <a:avLst>
              <a:gd name="adj" fmla="val 6250"/>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tx1"/>
                </a:solidFill>
              </a:rPr>
              <a:t>November (Tag +63)</a:t>
            </a:r>
          </a:p>
          <a:p>
            <a:pPr algn="ctr"/>
            <a:r>
              <a:rPr lang="de-DE" sz="2000" dirty="0">
                <a:solidFill>
                  <a:schemeClr val="tx1"/>
                </a:solidFill>
              </a:rPr>
              <a:t>Weitere Gewichtszunahme</a:t>
            </a:r>
          </a:p>
          <a:p>
            <a:pPr algn="ctr"/>
            <a:r>
              <a:rPr lang="de-DE" sz="2000" dirty="0">
                <a:solidFill>
                  <a:schemeClr val="tx1"/>
                </a:solidFill>
              </a:rPr>
              <a:t>(&gt;5% Zunahme)</a:t>
            </a:r>
          </a:p>
        </p:txBody>
      </p:sp>
      <p:sp>
        <p:nvSpPr>
          <p:cNvPr id="33" name="Arrow: Right 32"/>
          <p:cNvSpPr/>
          <p:nvPr/>
        </p:nvSpPr>
        <p:spPr>
          <a:xfrm>
            <a:off x="1127448" y="3573016"/>
            <a:ext cx="9865096" cy="571672"/>
          </a:xfrm>
          <a:prstGeom prst="right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Rounded Corners 22"/>
          <p:cNvSpPr/>
          <p:nvPr/>
        </p:nvSpPr>
        <p:spPr>
          <a:xfrm>
            <a:off x="6936937" y="4294928"/>
            <a:ext cx="4187664" cy="2058247"/>
          </a:xfrm>
          <a:prstGeom prst="roundRect">
            <a:avLst>
              <a:gd name="adj" fmla="val 6250"/>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solidFill>
              </a:rPr>
              <a:t>November (Tag +64)</a:t>
            </a:r>
          </a:p>
          <a:p>
            <a:pPr marL="285750" indent="-285750">
              <a:buFont typeface="Arial" panose="020B0604020202020204" pitchFamily="34" charset="0"/>
              <a:buChar char="•"/>
            </a:pPr>
            <a:r>
              <a:rPr lang="de-DE" dirty="0">
                <a:solidFill>
                  <a:schemeClr val="tx1"/>
                </a:solidFill>
              </a:rPr>
              <a:t>Erhöhtes Bilirubin</a:t>
            </a:r>
          </a:p>
          <a:p>
            <a:pPr marL="285750" indent="-285750">
              <a:buFont typeface="Arial" panose="020B0604020202020204" pitchFamily="34" charset="0"/>
              <a:buChar char="•"/>
            </a:pPr>
            <a:r>
              <a:rPr lang="de-DE" dirty="0">
                <a:solidFill>
                  <a:schemeClr val="tx1"/>
                </a:solidFill>
              </a:rPr>
              <a:t>Erhöhte Leberwerte</a:t>
            </a:r>
          </a:p>
          <a:p>
            <a:pPr marL="285750" indent="-285750">
              <a:buFont typeface="Arial" panose="020B0604020202020204" pitchFamily="34" charset="0"/>
              <a:buChar char="•"/>
            </a:pPr>
            <a:r>
              <a:rPr lang="de-DE" dirty="0">
                <a:solidFill>
                  <a:schemeClr val="tx1"/>
                </a:solidFill>
              </a:rPr>
              <a:t>Fortgesetzte Gewichtszunahme</a:t>
            </a:r>
          </a:p>
          <a:p>
            <a:pPr marL="285750" indent="-285750">
              <a:buFont typeface="Arial" panose="020B0604020202020204" pitchFamily="34" charset="0"/>
              <a:buChar char="•"/>
            </a:pPr>
            <a:r>
              <a:rPr lang="de-DE" dirty="0">
                <a:solidFill>
                  <a:schemeClr val="tx1"/>
                </a:solidFill>
              </a:rPr>
              <a:t>Bauchschwellung</a:t>
            </a:r>
          </a:p>
          <a:p>
            <a:pPr marL="285750" indent="-285750">
              <a:buFont typeface="Arial" panose="020B0604020202020204" pitchFamily="34" charset="0"/>
              <a:buChar char="•"/>
            </a:pPr>
            <a:r>
              <a:rPr lang="de-DE" dirty="0">
                <a:solidFill>
                  <a:schemeClr val="tx1"/>
                </a:solidFill>
              </a:rPr>
              <a:t>Fieber</a:t>
            </a:r>
          </a:p>
          <a:p>
            <a:pPr algn="ctr"/>
            <a:r>
              <a:rPr lang="de-DE" b="1" dirty="0">
                <a:solidFill>
                  <a:schemeClr val="tx1"/>
                </a:solidFill>
              </a:rPr>
              <a:t>Verdacht auf TTP oder GvHD</a:t>
            </a:r>
          </a:p>
        </p:txBody>
      </p:sp>
    </p:spTree>
    <p:extLst>
      <p:ext uri="{BB962C8B-B14F-4D97-AF65-F5344CB8AC3E}">
        <p14:creationId xmlns:p14="http://schemas.microsoft.com/office/powerpoint/2010/main" val="49928522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p:cNvSpPr/>
          <p:nvPr/>
        </p:nvSpPr>
        <p:spPr>
          <a:xfrm>
            <a:off x="3359696" y="1844675"/>
            <a:ext cx="5359771" cy="3672706"/>
          </a:xfrm>
          <a:prstGeom prst="roundRect">
            <a:avLst>
              <a:gd name="adj" fmla="val 6250"/>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tx1"/>
                </a:solidFill>
              </a:rPr>
              <a:t>Frage</a:t>
            </a:r>
          </a:p>
          <a:p>
            <a:pPr algn="ctr"/>
            <a:endParaRPr lang="de-DE" sz="2000" b="1" dirty="0">
              <a:solidFill>
                <a:schemeClr val="tx1"/>
              </a:solidFill>
            </a:endParaRPr>
          </a:p>
          <a:p>
            <a:pPr algn="ctr"/>
            <a:r>
              <a:rPr lang="de-DE" sz="2000" dirty="0">
                <a:solidFill>
                  <a:schemeClr val="tx1"/>
                </a:solidFill>
              </a:rPr>
              <a:t>Basierend auf den dargestellten Symptomen hat dieser Patient wahrscheinlich: </a:t>
            </a:r>
          </a:p>
          <a:p>
            <a:pPr algn="ctr"/>
            <a:endParaRPr lang="de-DE" sz="2000" dirty="0">
              <a:solidFill>
                <a:schemeClr val="tx1"/>
              </a:solidFill>
            </a:endParaRPr>
          </a:p>
          <a:p>
            <a:pPr algn="ctr"/>
            <a:endParaRPr lang="de-DE" sz="2000" dirty="0">
              <a:solidFill>
                <a:schemeClr val="tx1"/>
              </a:solidFill>
            </a:endParaRPr>
          </a:p>
          <a:p>
            <a:pPr algn="ctr"/>
            <a:endParaRPr lang="de-DE" sz="2000" dirty="0">
              <a:solidFill>
                <a:schemeClr val="tx1"/>
              </a:solidFill>
            </a:endParaRPr>
          </a:p>
          <a:p>
            <a:pPr algn="ctr"/>
            <a:endParaRPr lang="de-DE" sz="2000" dirty="0">
              <a:solidFill>
                <a:schemeClr val="tx1"/>
              </a:solidFill>
            </a:endParaRPr>
          </a:p>
          <a:p>
            <a:pPr algn="ctr"/>
            <a:endParaRPr lang="de-DE" sz="2000" dirty="0">
              <a:solidFill>
                <a:schemeClr val="tx1"/>
              </a:solidFill>
            </a:endParaRPr>
          </a:p>
          <a:p>
            <a:pPr algn="ctr"/>
            <a:endParaRPr lang="de-DE" sz="2000" dirty="0">
              <a:solidFill>
                <a:schemeClr val="tx1"/>
              </a:solidFill>
            </a:endParaRPr>
          </a:p>
          <a:p>
            <a:pPr algn="ctr"/>
            <a:r>
              <a:rPr lang="de-DE" sz="2000" dirty="0">
                <a:solidFill>
                  <a:schemeClr val="tx1"/>
                </a:solidFill>
              </a:rPr>
              <a:t>Klicken Sie auf die Antwort, die Ihrer Meinung nach richtig ist</a:t>
            </a:r>
          </a:p>
        </p:txBody>
      </p:sp>
      <p:sp>
        <p:nvSpPr>
          <p:cNvPr id="19" name="Rectangle: Rounded Corners 18">
            <a:hlinkClick r:id="" action="ppaction://customshow?id=4&amp;return=true"/>
          </p:cNvPr>
          <p:cNvSpPr/>
          <p:nvPr/>
        </p:nvSpPr>
        <p:spPr>
          <a:xfrm>
            <a:off x="4959462" y="4160304"/>
            <a:ext cx="2016224" cy="614765"/>
          </a:xfrm>
          <a:prstGeom prst="roundRect">
            <a:avLst>
              <a:gd name="adj" fmla="val 6250"/>
            </a:avLst>
          </a:prstGeom>
          <a:solidFill>
            <a:schemeClr val="accent1"/>
          </a:solidFill>
          <a:ln w="1905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a:t>Keines von beiden</a:t>
            </a:r>
            <a:endParaRPr lang="de-DE" b="1" dirty="0"/>
          </a:p>
        </p:txBody>
      </p:sp>
      <p:sp>
        <p:nvSpPr>
          <p:cNvPr id="18" name="Rectangle: Rounded Corners 17">
            <a:hlinkClick r:id="" action="ppaction://customshow?id=4&amp;return=true"/>
          </p:cNvPr>
          <p:cNvSpPr/>
          <p:nvPr/>
        </p:nvSpPr>
        <p:spPr>
          <a:xfrm>
            <a:off x="6039582" y="3397429"/>
            <a:ext cx="2016224" cy="614765"/>
          </a:xfrm>
          <a:prstGeom prst="roundRect">
            <a:avLst>
              <a:gd name="adj" fmla="val 6250"/>
            </a:avLst>
          </a:prstGeom>
          <a:solidFill>
            <a:schemeClr val="accent1"/>
          </a:solidFill>
          <a:ln w="1905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t>Spätausbruch einer VOD</a:t>
            </a:r>
          </a:p>
        </p:txBody>
      </p:sp>
      <p:sp>
        <p:nvSpPr>
          <p:cNvPr id="2" name="Title 1"/>
          <p:cNvSpPr>
            <a:spLocks noGrp="1"/>
          </p:cNvSpPr>
          <p:nvPr>
            <p:ph type="title"/>
          </p:nvPr>
        </p:nvSpPr>
        <p:spPr/>
        <p:txBody>
          <a:bodyPr/>
          <a:lstStyle/>
          <a:p>
            <a:r>
              <a:rPr lang="de-DE"/>
              <a:t>Fall 1: 25-jähriger Mann mit AML in CR2</a:t>
            </a:r>
          </a:p>
        </p:txBody>
      </p:sp>
      <p:sp>
        <p:nvSpPr>
          <p:cNvPr id="3" name="Text Placeholder 2"/>
          <p:cNvSpPr>
            <a:spLocks noGrp="1"/>
          </p:cNvSpPr>
          <p:nvPr>
            <p:ph type="body" sz="quarter" idx="10"/>
          </p:nvPr>
        </p:nvSpPr>
        <p:spPr/>
        <p:txBody>
          <a:bodyPr/>
          <a:lstStyle/>
          <a:p>
            <a:r>
              <a:rPr lang="de-DE"/>
              <a:t>Persönliche Kommunikation, E. Wallhult</a:t>
            </a:r>
            <a:endParaRPr lang="de-DE" dirty="0"/>
          </a:p>
        </p:txBody>
      </p:sp>
      <p:sp>
        <p:nvSpPr>
          <p:cNvPr id="4" name="Text Placeholder 3"/>
          <p:cNvSpPr>
            <a:spLocks noGrp="1"/>
          </p:cNvSpPr>
          <p:nvPr>
            <p:ph type="body" sz="quarter" idx="11"/>
          </p:nvPr>
        </p:nvSpPr>
        <p:spPr/>
        <p:txBody>
          <a:bodyPr/>
          <a:lstStyle/>
          <a:p>
            <a:r>
              <a:rPr lang="de-DE" dirty="0"/>
              <a:t>AML, akute myeloische Leukämie; CR, komplette Remission; VOD, </a:t>
            </a:r>
            <a:r>
              <a:rPr lang="de-DE" dirty="0" err="1"/>
              <a:t>venookklusive</a:t>
            </a:r>
            <a:r>
              <a:rPr lang="de-DE" dirty="0"/>
              <a:t> Erkrankung</a:t>
            </a:r>
          </a:p>
        </p:txBody>
      </p:sp>
      <p:sp>
        <p:nvSpPr>
          <p:cNvPr id="12" name="Rectangle: Rounded Corners 11">
            <a:hlinkClick r:id="" action="ppaction://customshow?id=4&amp;return=true"/>
          </p:cNvPr>
          <p:cNvSpPr/>
          <p:nvPr/>
        </p:nvSpPr>
        <p:spPr>
          <a:xfrm>
            <a:off x="3879342" y="3397429"/>
            <a:ext cx="2016224" cy="614765"/>
          </a:xfrm>
          <a:prstGeom prst="roundRect">
            <a:avLst>
              <a:gd name="adj" fmla="val 6250"/>
            </a:avLst>
          </a:prstGeom>
          <a:solidFill>
            <a:schemeClr val="accent1"/>
          </a:solidFill>
          <a:ln w="1905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smtClean="0"/>
              <a:t>KlassischeCustom Show 5 </a:t>
            </a:r>
            <a:r>
              <a:rPr lang="de-DE" b="1" dirty="0"/>
              <a:t>VOD</a:t>
            </a:r>
          </a:p>
        </p:txBody>
      </p:sp>
    </p:spTree>
    <p:extLst>
      <p:ext uri="{BB962C8B-B14F-4D97-AF65-F5344CB8AC3E}">
        <p14:creationId xmlns:p14="http://schemas.microsoft.com/office/powerpoint/2010/main" val="236412169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Arc 30"/>
          <p:cNvSpPr/>
          <p:nvPr/>
        </p:nvSpPr>
        <p:spPr>
          <a:xfrm rot="16807848">
            <a:off x="6121432" y="4025737"/>
            <a:ext cx="1872208" cy="1661957"/>
          </a:xfrm>
          <a:prstGeom prst="arc">
            <a:avLst/>
          </a:prstGeom>
          <a:ln w="762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3" name="Arc 32"/>
          <p:cNvSpPr/>
          <p:nvPr/>
        </p:nvSpPr>
        <p:spPr>
          <a:xfrm rot="16807848">
            <a:off x="9577816" y="4025737"/>
            <a:ext cx="1872208" cy="1661957"/>
          </a:xfrm>
          <a:prstGeom prst="arc">
            <a:avLst/>
          </a:prstGeom>
          <a:ln w="762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4" name="Rectangle: Rounded Corners 43"/>
          <p:cNvSpPr/>
          <p:nvPr/>
        </p:nvSpPr>
        <p:spPr>
          <a:xfrm>
            <a:off x="4089556" y="4400972"/>
            <a:ext cx="3422220" cy="1498555"/>
          </a:xfrm>
          <a:prstGeom prst="roundRect">
            <a:avLst>
              <a:gd name="adj" fmla="val 6250"/>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tx1"/>
                </a:solidFill>
              </a:rPr>
              <a:t>Dezember (Tag +89)</a:t>
            </a:r>
          </a:p>
          <a:p>
            <a:pPr algn="ctr"/>
            <a:r>
              <a:rPr lang="de-DE" sz="2000" dirty="0">
                <a:solidFill>
                  <a:schemeClr val="tx1"/>
                </a:solidFill>
              </a:rPr>
              <a:t>Defibrotid* abgesetzt</a:t>
            </a:r>
          </a:p>
        </p:txBody>
      </p:sp>
      <p:sp>
        <p:nvSpPr>
          <p:cNvPr id="45" name="Rectangle: Rounded Corners 44"/>
          <p:cNvSpPr/>
          <p:nvPr/>
        </p:nvSpPr>
        <p:spPr>
          <a:xfrm>
            <a:off x="7740369" y="4390191"/>
            <a:ext cx="3422220" cy="1498555"/>
          </a:xfrm>
          <a:prstGeom prst="roundRect">
            <a:avLst>
              <a:gd name="adj" fmla="val 6250"/>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tx1"/>
                </a:solidFill>
              </a:rPr>
              <a:t>Dezember (Tag +103)</a:t>
            </a:r>
          </a:p>
          <a:p>
            <a:pPr algn="ctr"/>
            <a:r>
              <a:rPr lang="de-DE" sz="2000" dirty="0">
                <a:solidFill>
                  <a:schemeClr val="tx1"/>
                </a:solidFill>
              </a:rPr>
              <a:t>Bilirubin normal</a:t>
            </a:r>
          </a:p>
        </p:txBody>
      </p:sp>
      <p:sp>
        <p:nvSpPr>
          <p:cNvPr id="30" name="Arc 29"/>
          <p:cNvSpPr/>
          <p:nvPr/>
        </p:nvSpPr>
        <p:spPr>
          <a:xfrm rot="16807848">
            <a:off x="2795810" y="4025737"/>
            <a:ext cx="1872208" cy="1661957"/>
          </a:xfrm>
          <a:prstGeom prst="arc">
            <a:avLst/>
          </a:prstGeom>
          <a:ln w="762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3" name="Rectangle: Rounded Corners 42"/>
          <p:cNvSpPr/>
          <p:nvPr/>
        </p:nvSpPr>
        <p:spPr>
          <a:xfrm>
            <a:off x="335360" y="4400972"/>
            <a:ext cx="3520032" cy="1498555"/>
          </a:xfrm>
          <a:prstGeom prst="roundRect">
            <a:avLst>
              <a:gd name="adj" fmla="val 6250"/>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tx1"/>
                </a:solidFill>
              </a:rPr>
              <a:t>November (Tag +67)</a:t>
            </a:r>
          </a:p>
          <a:p>
            <a:pPr marL="342900" indent="-342900">
              <a:buFont typeface="Arial" panose="020B0604020202020204" pitchFamily="34" charset="0"/>
              <a:buChar char="•"/>
            </a:pPr>
            <a:r>
              <a:rPr lang="de-DE" sz="2000" dirty="0">
                <a:solidFill>
                  <a:schemeClr val="tx1"/>
                </a:solidFill>
              </a:rPr>
              <a:t>Weitere Labortests </a:t>
            </a:r>
            <a:br>
              <a:rPr lang="de-DE" sz="2000" dirty="0">
                <a:solidFill>
                  <a:schemeClr val="tx1"/>
                </a:solidFill>
              </a:rPr>
            </a:br>
            <a:r>
              <a:rPr lang="de-DE" sz="2000" dirty="0">
                <a:solidFill>
                  <a:schemeClr val="tx1"/>
                </a:solidFill>
              </a:rPr>
              <a:t>(↑ PAI-1) unterstützen die VOD-Diagnose</a:t>
            </a:r>
          </a:p>
          <a:p>
            <a:pPr marL="342900" indent="-342900">
              <a:buFont typeface="Arial" panose="020B0604020202020204" pitchFamily="34" charset="0"/>
              <a:buChar char="•"/>
            </a:pPr>
            <a:r>
              <a:rPr lang="de-DE" sz="2000" dirty="0" err="1">
                <a:solidFill>
                  <a:schemeClr val="tx1"/>
                </a:solidFill>
              </a:rPr>
              <a:t>Defibrotid</a:t>
            </a:r>
            <a:r>
              <a:rPr lang="de-DE" sz="2000" dirty="0">
                <a:solidFill>
                  <a:schemeClr val="tx1"/>
                </a:solidFill>
              </a:rPr>
              <a:t>*-Start</a:t>
            </a:r>
          </a:p>
        </p:txBody>
      </p:sp>
      <p:sp>
        <p:nvSpPr>
          <p:cNvPr id="27" name="Arc 26"/>
          <p:cNvSpPr/>
          <p:nvPr/>
        </p:nvSpPr>
        <p:spPr>
          <a:xfrm rot="4792152" flipV="1">
            <a:off x="9077345" y="2106410"/>
            <a:ext cx="1872208" cy="1661957"/>
          </a:xfrm>
          <a:prstGeom prst="arc">
            <a:avLst/>
          </a:prstGeom>
          <a:ln w="762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8" name="Arc 27"/>
          <p:cNvSpPr/>
          <p:nvPr/>
        </p:nvSpPr>
        <p:spPr>
          <a:xfrm rot="4792152" flipV="1">
            <a:off x="5710528" y="2104777"/>
            <a:ext cx="1872208" cy="1661957"/>
          </a:xfrm>
          <a:prstGeom prst="arc">
            <a:avLst/>
          </a:prstGeom>
          <a:ln w="762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1" name="Rectangle: Rounded Corners 40"/>
          <p:cNvSpPr/>
          <p:nvPr/>
        </p:nvSpPr>
        <p:spPr>
          <a:xfrm>
            <a:off x="4140519" y="1299186"/>
            <a:ext cx="3422220" cy="2127931"/>
          </a:xfrm>
          <a:prstGeom prst="roundRect">
            <a:avLst>
              <a:gd name="adj" fmla="val 6250"/>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tx1"/>
                </a:solidFill>
              </a:rPr>
              <a:t>November – Dezember</a:t>
            </a:r>
          </a:p>
          <a:p>
            <a:r>
              <a:rPr lang="de-DE" sz="2000" dirty="0">
                <a:solidFill>
                  <a:schemeClr val="tx1"/>
                </a:solidFill>
              </a:rPr>
              <a:t>Aufnahme in Intensivstation wegen:</a:t>
            </a:r>
          </a:p>
          <a:p>
            <a:pPr marL="342900" indent="-342900">
              <a:buFont typeface="Arial" panose="020B0604020202020204" pitchFamily="34" charset="0"/>
              <a:buChar char="•"/>
            </a:pPr>
            <a:r>
              <a:rPr lang="de-DE" sz="2000" dirty="0">
                <a:solidFill>
                  <a:schemeClr val="tx1"/>
                </a:solidFill>
              </a:rPr>
              <a:t>Ateminsuffizienz</a:t>
            </a:r>
          </a:p>
          <a:p>
            <a:pPr marL="342900" indent="-342900">
              <a:buFont typeface="Arial" panose="020B0604020202020204" pitchFamily="34" charset="0"/>
              <a:buChar char="•"/>
            </a:pPr>
            <a:r>
              <a:rPr lang="de-DE" sz="2000" dirty="0">
                <a:solidFill>
                  <a:schemeClr val="tx1"/>
                </a:solidFill>
              </a:rPr>
              <a:t>Pleuraerguss</a:t>
            </a:r>
          </a:p>
          <a:p>
            <a:pPr marL="342900" indent="-342900">
              <a:buFont typeface="Arial" panose="020B0604020202020204" pitchFamily="34" charset="0"/>
              <a:buChar char="•"/>
            </a:pPr>
            <a:r>
              <a:rPr lang="de-DE" sz="2000" dirty="0">
                <a:solidFill>
                  <a:schemeClr val="tx1"/>
                </a:solidFill>
              </a:rPr>
              <a:t>Ascites</a:t>
            </a:r>
          </a:p>
          <a:p>
            <a:pPr marL="342900" indent="-342900">
              <a:buFont typeface="Arial" panose="020B0604020202020204" pitchFamily="34" charset="0"/>
              <a:buChar char="•"/>
            </a:pPr>
            <a:r>
              <a:rPr lang="de-DE" sz="2000" dirty="0">
                <a:solidFill>
                  <a:schemeClr val="tx1"/>
                </a:solidFill>
              </a:rPr>
              <a:t>Herzbeutelerguss</a:t>
            </a:r>
          </a:p>
        </p:txBody>
      </p:sp>
      <p:sp>
        <p:nvSpPr>
          <p:cNvPr id="42" name="Rectangle: Rounded Corners 41"/>
          <p:cNvSpPr/>
          <p:nvPr/>
        </p:nvSpPr>
        <p:spPr>
          <a:xfrm>
            <a:off x="7732637" y="1305017"/>
            <a:ext cx="3422220" cy="2064813"/>
          </a:xfrm>
          <a:prstGeom prst="roundRect">
            <a:avLst>
              <a:gd name="adj" fmla="val 6250"/>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tx1"/>
                </a:solidFill>
              </a:rPr>
              <a:t>Dezember (Tag +97)</a:t>
            </a:r>
          </a:p>
          <a:p>
            <a:pPr marL="342900" indent="-342900">
              <a:buFont typeface="Arial" panose="020B0604020202020204" pitchFamily="34" charset="0"/>
              <a:buChar char="•"/>
            </a:pPr>
            <a:r>
              <a:rPr lang="de-DE" sz="2000" dirty="0">
                <a:solidFill>
                  <a:schemeClr val="tx1"/>
                </a:solidFill>
              </a:rPr>
              <a:t>Entlassung nach Hause</a:t>
            </a:r>
          </a:p>
          <a:p>
            <a:pPr marL="342900" indent="-342900">
              <a:buFont typeface="Arial" panose="020B0604020202020204" pitchFamily="34" charset="0"/>
              <a:buChar char="•"/>
            </a:pPr>
            <a:r>
              <a:rPr lang="de-DE" sz="2000" dirty="0" smtClean="0">
                <a:solidFill>
                  <a:schemeClr val="tx1"/>
                </a:solidFill>
              </a:rPr>
              <a:t>Leber-Befunde </a:t>
            </a:r>
            <a:r>
              <a:rPr lang="de-DE" sz="2000" dirty="0">
                <a:solidFill>
                  <a:schemeClr val="tx1"/>
                </a:solidFill>
              </a:rPr>
              <a:t>besser, aber immer noch erhöhtes Bilirubin</a:t>
            </a:r>
          </a:p>
        </p:txBody>
      </p:sp>
      <p:sp>
        <p:nvSpPr>
          <p:cNvPr id="22" name="Arc 21"/>
          <p:cNvSpPr/>
          <p:nvPr/>
        </p:nvSpPr>
        <p:spPr>
          <a:xfrm rot="4792152" flipV="1">
            <a:off x="2098189" y="2075262"/>
            <a:ext cx="1872208" cy="1661957"/>
          </a:xfrm>
          <a:prstGeom prst="arc">
            <a:avLst/>
          </a:prstGeom>
          <a:ln w="762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9" name="Rectangle: Rounded Corners 38"/>
          <p:cNvSpPr/>
          <p:nvPr/>
        </p:nvSpPr>
        <p:spPr>
          <a:xfrm>
            <a:off x="433172" y="1373000"/>
            <a:ext cx="3536341" cy="2048026"/>
          </a:xfrm>
          <a:prstGeom prst="roundRect">
            <a:avLst>
              <a:gd name="adj" fmla="val 6250"/>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solidFill>
              </a:rPr>
              <a:t>November (Tag +66)</a:t>
            </a:r>
          </a:p>
          <a:p>
            <a:r>
              <a:rPr lang="de-DE" dirty="0">
                <a:solidFill>
                  <a:schemeClr val="tx1"/>
                </a:solidFill>
              </a:rPr>
              <a:t>VOD-Diagnose nicht bestätigt, aber sehr wahrscheinlich:</a:t>
            </a:r>
          </a:p>
          <a:p>
            <a:pPr marL="285750" indent="-285750">
              <a:buFont typeface="Arial" panose="020B0604020202020204" pitchFamily="34" charset="0"/>
              <a:buChar char="•"/>
            </a:pPr>
            <a:r>
              <a:rPr lang="de-DE" dirty="0">
                <a:solidFill>
                  <a:schemeClr val="tx1"/>
                </a:solidFill>
              </a:rPr>
              <a:t>Parazentese</a:t>
            </a:r>
          </a:p>
          <a:p>
            <a:pPr marL="285750" indent="-285750">
              <a:buFont typeface="Arial" panose="020B0604020202020204" pitchFamily="34" charset="0"/>
              <a:buChar char="•"/>
            </a:pPr>
            <a:r>
              <a:rPr lang="de-DE" dirty="0">
                <a:solidFill>
                  <a:schemeClr val="tx1"/>
                </a:solidFill>
              </a:rPr>
              <a:t>Acetylcystein-Start</a:t>
            </a:r>
          </a:p>
          <a:p>
            <a:pPr marL="285750" indent="-285750">
              <a:buFont typeface="Arial" panose="020B0604020202020204" pitchFamily="34" charset="0"/>
              <a:buChar char="•"/>
            </a:pPr>
            <a:r>
              <a:rPr lang="de-DE" dirty="0">
                <a:solidFill>
                  <a:schemeClr val="tx1"/>
                </a:solidFill>
              </a:rPr>
              <a:t>Defibrotid* wegen aktueller Hämaturie nicht gestartet</a:t>
            </a:r>
          </a:p>
        </p:txBody>
      </p:sp>
      <p:sp>
        <p:nvSpPr>
          <p:cNvPr id="2" name="Title 1"/>
          <p:cNvSpPr>
            <a:spLocks noGrp="1"/>
          </p:cNvSpPr>
          <p:nvPr>
            <p:ph type="title"/>
          </p:nvPr>
        </p:nvSpPr>
        <p:spPr/>
        <p:txBody>
          <a:bodyPr/>
          <a:lstStyle/>
          <a:p>
            <a:r>
              <a:rPr lang="de-DE"/>
              <a:t>Fall 1: 25-jähriger Mann mit AML in CR2</a:t>
            </a:r>
            <a:endParaRPr lang="de-DE" strike="sngStrike" dirty="0"/>
          </a:p>
        </p:txBody>
      </p:sp>
      <p:sp>
        <p:nvSpPr>
          <p:cNvPr id="3" name="Text Placeholder 2"/>
          <p:cNvSpPr>
            <a:spLocks noGrp="1"/>
          </p:cNvSpPr>
          <p:nvPr>
            <p:ph type="body" sz="quarter" idx="10"/>
          </p:nvPr>
        </p:nvSpPr>
        <p:spPr/>
        <p:txBody>
          <a:bodyPr/>
          <a:lstStyle/>
          <a:p>
            <a:r>
              <a:rPr lang="de-DE"/>
              <a:t>Persönliche Kommunikation, E. Wallhult</a:t>
            </a:r>
            <a:endParaRPr lang="de-DE" dirty="0"/>
          </a:p>
        </p:txBody>
      </p:sp>
      <p:sp>
        <p:nvSpPr>
          <p:cNvPr id="4" name="Text Placeholder 3"/>
          <p:cNvSpPr>
            <a:spLocks noGrp="1"/>
          </p:cNvSpPr>
          <p:nvPr>
            <p:ph type="body" sz="quarter" idx="11"/>
          </p:nvPr>
        </p:nvSpPr>
        <p:spPr>
          <a:xfrm>
            <a:off x="2135560" y="6495526"/>
            <a:ext cx="9960447" cy="288925"/>
          </a:xfrm>
        </p:spPr>
        <p:txBody>
          <a:bodyPr/>
          <a:lstStyle/>
          <a:p>
            <a:r>
              <a:rPr lang="de-DE" dirty="0"/>
              <a:t>*</a:t>
            </a:r>
            <a:r>
              <a:rPr lang="de-DE" dirty="0" err="1"/>
              <a:t>Defitelio</a:t>
            </a:r>
            <a:r>
              <a:rPr lang="de-DE" dirty="0"/>
              <a:t> (</a:t>
            </a:r>
            <a:r>
              <a:rPr lang="de-DE" dirty="0" err="1"/>
              <a:t>Defibrotid</a:t>
            </a:r>
            <a:r>
              <a:rPr lang="de-DE" dirty="0"/>
              <a:t>) ist für die Behandlung von schwerer venöser okklusiver Leberkrankheit (VOD), auch bekannt als sinusförmiges Obstruktionssyndrom (SOS), in der </a:t>
            </a:r>
            <a:r>
              <a:rPr lang="de-DE" dirty="0" err="1"/>
              <a:t>heamatopoetischen</a:t>
            </a:r>
            <a:r>
              <a:rPr lang="de-DE" dirty="0"/>
              <a:t> Stammzelltransplantation (HSZT)-Therapie indiziert. Es ist bei Erwachsenen und bei Jugendlichen, Kindern und Säuglingen über 1 </a:t>
            </a:r>
            <a:r>
              <a:rPr lang="de-DE" dirty="0" err="1"/>
              <a:t>Monatindiziert</a:t>
            </a:r>
            <a:r>
              <a:rPr lang="de-DE" dirty="0"/>
              <a:t>; </a:t>
            </a:r>
            <a:r>
              <a:rPr lang="de-DE" dirty="0">
                <a:latin typeface="Arial" pitchFamily="34" charset="0"/>
              </a:rPr>
              <a:t>Defitelio</a:t>
            </a:r>
            <a:r>
              <a:rPr lang="de-DE" baseline="30000" dirty="0">
                <a:latin typeface="Arial" pitchFamily="34" charset="0"/>
              </a:rPr>
              <a:t>®</a:t>
            </a:r>
            <a:r>
              <a:rPr lang="de-DE" dirty="0">
                <a:latin typeface="Arial" pitchFamily="34" charset="0"/>
              </a:rPr>
              <a:t> Zusammenfassung der Produkteigenschaften. Erhältlich unter: http://www.ema.europa.eu/docs/en_GB/document_library/EPAR_-_Product_Information/human/002393/WC500153150.pdf, </a:t>
            </a:r>
            <a:r>
              <a:rPr lang="de-DE" dirty="0" err="1">
                <a:latin typeface="Arial" pitchFamily="34" charset="0"/>
              </a:rPr>
              <a:t>accessed</a:t>
            </a:r>
            <a:r>
              <a:rPr lang="de-DE" dirty="0">
                <a:latin typeface="Arial" pitchFamily="34" charset="0"/>
              </a:rPr>
              <a:t> Februar 2017; </a:t>
            </a:r>
            <a:endParaRPr lang="de-DE" dirty="0"/>
          </a:p>
          <a:p>
            <a:r>
              <a:rPr lang="de-DE" dirty="0"/>
              <a:t>AML, akute myeloische Leukämie; CR, komplette Remission; PAI-1, Plasminogen-Aktivator-Inhibitor-1</a:t>
            </a:r>
          </a:p>
        </p:txBody>
      </p:sp>
      <p:sp>
        <p:nvSpPr>
          <p:cNvPr id="46" name="Arrow: Right 45"/>
          <p:cNvSpPr/>
          <p:nvPr/>
        </p:nvSpPr>
        <p:spPr>
          <a:xfrm>
            <a:off x="1127448" y="3611116"/>
            <a:ext cx="9865096" cy="571672"/>
          </a:xfrm>
          <a:prstGeom prst="right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4759258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DE"/>
              <a:t>Fall 1: Situation 6 Monate nach der Transplantation</a:t>
            </a:r>
            <a:endParaRPr lang="de-DE" dirty="0"/>
          </a:p>
        </p:txBody>
      </p:sp>
      <p:sp>
        <p:nvSpPr>
          <p:cNvPr id="8" name="Text Placeholder 3"/>
          <p:cNvSpPr txBox="1">
            <a:spLocks noGrp="1"/>
          </p:cNvSpPr>
          <p:nvPr>
            <p:ph type="body" sz="quarter" idx="10"/>
          </p:nvPr>
        </p:nvSpPr>
        <p:spPr>
          <a:prstGeom prst="rect">
            <a:avLst/>
          </a:prstGeom>
        </p:spPr>
        <p:txBody>
          <a:bodyPr vert="horz" lIns="91440" tIns="45720" rIns="91440" bIns="45720" rtlCol="0" anchor="b">
            <a:noAutofit/>
          </a:bodyPr>
          <a:lstStyle>
            <a:lvl1pPr marL="0" indent="0" algn="l" defTabSz="914400" rtl="0" eaLnBrk="1" latinLnBrk="0" hangingPunct="1">
              <a:spcBef>
                <a:spcPts val="0"/>
              </a:spcBef>
              <a:buFont typeface="Arial" panose="020B0604020202020204" pitchFamily="34" charset="0"/>
              <a:buNone/>
              <a:defRPr sz="10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a:t>Persönliche Kommunikation, E. Wallhult</a:t>
            </a:r>
            <a:endParaRPr lang="de-DE" dirty="0"/>
          </a:p>
        </p:txBody>
      </p:sp>
      <p:sp>
        <p:nvSpPr>
          <p:cNvPr id="6" name="Text Placeholder 5"/>
          <p:cNvSpPr>
            <a:spLocks noGrp="1"/>
          </p:cNvSpPr>
          <p:nvPr>
            <p:ph type="body" sz="quarter" idx="11"/>
          </p:nvPr>
        </p:nvSpPr>
        <p:spPr/>
        <p:txBody>
          <a:bodyPr/>
          <a:lstStyle/>
          <a:p>
            <a:r>
              <a:rPr lang="de-DE"/>
              <a:t>CMV-Zytomegalievirus</a:t>
            </a:r>
          </a:p>
        </p:txBody>
      </p:sp>
      <p:sp>
        <p:nvSpPr>
          <p:cNvPr id="47" name="Oval 46"/>
          <p:cNvSpPr/>
          <p:nvPr/>
        </p:nvSpPr>
        <p:spPr>
          <a:xfrm>
            <a:off x="3899756" y="1482144"/>
            <a:ext cx="4392488" cy="4392488"/>
          </a:xfrm>
          <a:prstGeom prst="ellipse">
            <a:avLst/>
          </a:prstGeom>
          <a:noFill/>
          <a:ln w="127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39" name="Rectangle: Rounded Corners 38"/>
          <p:cNvSpPr/>
          <p:nvPr/>
        </p:nvSpPr>
        <p:spPr>
          <a:xfrm>
            <a:off x="6865556" y="1817786"/>
            <a:ext cx="2448272" cy="965221"/>
          </a:xfrm>
          <a:prstGeom prst="roundRect">
            <a:avLst>
              <a:gd name="adj" fmla="val 42324"/>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Gut fühlen</a:t>
            </a:r>
          </a:p>
        </p:txBody>
      </p:sp>
      <p:sp>
        <p:nvSpPr>
          <p:cNvPr id="40" name="Rectangle: Rounded Corners 39"/>
          <p:cNvSpPr/>
          <p:nvPr/>
        </p:nvSpPr>
        <p:spPr>
          <a:xfrm>
            <a:off x="2360857" y="3727059"/>
            <a:ext cx="2448272" cy="965221"/>
          </a:xfrm>
          <a:prstGeom prst="roundRect">
            <a:avLst>
              <a:gd name="adj" fmla="val 42324"/>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Immungeschwächt</a:t>
            </a:r>
          </a:p>
        </p:txBody>
      </p:sp>
      <p:sp>
        <p:nvSpPr>
          <p:cNvPr id="41" name="Rectangle: Rounded Corners 40"/>
          <p:cNvSpPr/>
          <p:nvPr/>
        </p:nvSpPr>
        <p:spPr>
          <a:xfrm>
            <a:off x="7382871" y="3726693"/>
            <a:ext cx="2448272" cy="965221"/>
          </a:xfrm>
          <a:prstGeom prst="roundRect">
            <a:avLst>
              <a:gd name="adj" fmla="val 42324"/>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solidFill>
                  <a:schemeClr val="tx1"/>
                </a:solidFill>
              </a:rPr>
              <a:t>CMV-Retinitis</a:t>
            </a:r>
          </a:p>
        </p:txBody>
      </p:sp>
      <p:sp>
        <p:nvSpPr>
          <p:cNvPr id="42" name="Rectangle: Rounded Corners 41"/>
          <p:cNvSpPr/>
          <p:nvPr/>
        </p:nvSpPr>
        <p:spPr>
          <a:xfrm>
            <a:off x="4802484" y="5371140"/>
            <a:ext cx="2448272" cy="965221"/>
          </a:xfrm>
          <a:prstGeom prst="roundRect">
            <a:avLst>
              <a:gd name="adj" fmla="val 42324"/>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solidFill>
                  <a:schemeClr val="tx1"/>
                </a:solidFill>
              </a:rPr>
              <a:t>Wöchentliche Folgeuntersuchung </a:t>
            </a:r>
          </a:p>
          <a:p>
            <a:pPr algn="ctr"/>
            <a:r>
              <a:rPr lang="de-DE">
                <a:solidFill>
                  <a:schemeClr val="tx1"/>
                </a:solidFill>
              </a:rPr>
              <a:t>in ambulanter Klinik</a:t>
            </a:r>
          </a:p>
        </p:txBody>
      </p:sp>
      <p:sp>
        <p:nvSpPr>
          <p:cNvPr id="37" name="Rectangle: Rounded Corners 36"/>
          <p:cNvSpPr/>
          <p:nvPr/>
        </p:nvSpPr>
        <p:spPr>
          <a:xfrm>
            <a:off x="2849366" y="1810747"/>
            <a:ext cx="2448272" cy="965221"/>
          </a:xfrm>
          <a:prstGeom prst="roundRect">
            <a:avLst>
              <a:gd name="adj" fmla="val 42324"/>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Zu Hause bleiben</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96569" y="2169604"/>
            <a:ext cx="998862" cy="2895036"/>
          </a:xfrm>
          <a:prstGeom prst="rect">
            <a:avLst/>
          </a:prstGeom>
        </p:spPr>
      </p:pic>
    </p:spTree>
    <p:extLst>
      <p:ext uri="{BB962C8B-B14F-4D97-AF65-F5344CB8AC3E}">
        <p14:creationId xmlns:p14="http://schemas.microsoft.com/office/powerpoint/2010/main" val="125436336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Fall 2: 37-jährige Frau</a:t>
            </a:r>
            <a:r>
              <a:rPr dirty="0"/>
              <a:t/>
            </a:r>
            <a:br>
              <a:rPr dirty="0"/>
            </a:br>
            <a:r>
              <a:rPr lang="de-DE" dirty="0" smtClean="0"/>
              <a:t>Übergang </a:t>
            </a:r>
            <a:r>
              <a:rPr lang="de-DE" dirty="0"/>
              <a:t>von CML in AML</a:t>
            </a:r>
          </a:p>
        </p:txBody>
      </p:sp>
    </p:spTree>
    <p:extLst>
      <p:ext uri="{BB962C8B-B14F-4D97-AF65-F5344CB8AC3E}">
        <p14:creationId xmlns:p14="http://schemas.microsoft.com/office/powerpoint/2010/main" val="264863332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Arc 22"/>
          <p:cNvSpPr/>
          <p:nvPr/>
        </p:nvSpPr>
        <p:spPr>
          <a:xfrm rot="4792152" flipV="1">
            <a:off x="8554055" y="2270360"/>
            <a:ext cx="2666761" cy="1661957"/>
          </a:xfrm>
          <a:prstGeom prst="arc">
            <a:avLst/>
          </a:prstGeom>
          <a:ln w="762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8" name="Arc 17"/>
          <p:cNvSpPr/>
          <p:nvPr/>
        </p:nvSpPr>
        <p:spPr>
          <a:xfrm rot="16807848">
            <a:off x="6110539" y="4564297"/>
            <a:ext cx="1872208" cy="1661957"/>
          </a:xfrm>
          <a:prstGeom prst="arc">
            <a:avLst/>
          </a:prstGeom>
          <a:ln w="762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0" name="Arc 19"/>
          <p:cNvSpPr/>
          <p:nvPr/>
        </p:nvSpPr>
        <p:spPr>
          <a:xfrm rot="16807848">
            <a:off x="2784917" y="4564297"/>
            <a:ext cx="1872208" cy="1661957"/>
          </a:xfrm>
          <a:prstGeom prst="arc">
            <a:avLst/>
          </a:prstGeom>
          <a:ln w="762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1" name="Arc 20"/>
          <p:cNvSpPr/>
          <p:nvPr/>
        </p:nvSpPr>
        <p:spPr>
          <a:xfrm rot="4792152" flipV="1">
            <a:off x="4905493" y="2259820"/>
            <a:ext cx="2666761" cy="1661957"/>
          </a:xfrm>
          <a:prstGeom prst="arc">
            <a:avLst/>
          </a:prstGeom>
          <a:ln w="762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6" name="Rectangle: Rounded Corners 15"/>
          <p:cNvSpPr/>
          <p:nvPr/>
        </p:nvSpPr>
        <p:spPr>
          <a:xfrm>
            <a:off x="4062524" y="1844824"/>
            <a:ext cx="3422220" cy="1462536"/>
          </a:xfrm>
          <a:prstGeom prst="roundRect">
            <a:avLst>
              <a:gd name="adj" fmla="val 6250"/>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solidFill>
              </a:rPr>
              <a:t>September 2012</a:t>
            </a:r>
          </a:p>
          <a:p>
            <a:pPr marL="285750" indent="-285750">
              <a:buFont typeface="Arial" panose="020B0604020202020204" pitchFamily="34" charset="0"/>
              <a:buChar char="•"/>
            </a:pPr>
            <a:r>
              <a:rPr lang="de-DE" dirty="0" smtClean="0">
                <a:solidFill>
                  <a:schemeClr val="tx1"/>
                </a:solidFill>
              </a:rPr>
              <a:t>Übergang </a:t>
            </a:r>
            <a:r>
              <a:rPr lang="de-DE" dirty="0">
                <a:solidFill>
                  <a:schemeClr val="tx1"/>
                </a:solidFill>
              </a:rPr>
              <a:t>von CML in AML</a:t>
            </a:r>
          </a:p>
          <a:p>
            <a:pPr marL="285750" indent="-285750">
              <a:buFont typeface="Arial" panose="020B0604020202020204" pitchFamily="34" charset="0"/>
              <a:buChar char="•"/>
            </a:pPr>
            <a:r>
              <a:rPr lang="de-DE" dirty="0">
                <a:solidFill>
                  <a:schemeClr val="tx1"/>
                </a:solidFill>
              </a:rPr>
              <a:t>Dasatinib abgesetzt</a:t>
            </a:r>
          </a:p>
        </p:txBody>
      </p:sp>
      <p:sp>
        <p:nvSpPr>
          <p:cNvPr id="2" name="Title 1"/>
          <p:cNvSpPr>
            <a:spLocks noGrp="1"/>
          </p:cNvSpPr>
          <p:nvPr>
            <p:ph type="title"/>
          </p:nvPr>
        </p:nvSpPr>
        <p:spPr/>
        <p:txBody>
          <a:bodyPr/>
          <a:lstStyle/>
          <a:p>
            <a:r>
              <a:rPr lang="de-DE" dirty="0"/>
              <a:t>Fall 2: 37-jährige Frau </a:t>
            </a:r>
            <a:r>
              <a:rPr lang="de-DE" dirty="0"/>
              <a:t>Übergang</a:t>
            </a:r>
            <a:r>
              <a:rPr lang="de-DE" dirty="0" smtClean="0"/>
              <a:t> </a:t>
            </a:r>
            <a:r>
              <a:rPr lang="de-DE" dirty="0"/>
              <a:t>von CML in AML</a:t>
            </a:r>
          </a:p>
        </p:txBody>
      </p:sp>
      <p:sp>
        <p:nvSpPr>
          <p:cNvPr id="4" name="Text Placeholder 3"/>
          <p:cNvSpPr>
            <a:spLocks noGrp="1"/>
          </p:cNvSpPr>
          <p:nvPr>
            <p:ph type="body" sz="quarter" idx="10"/>
          </p:nvPr>
        </p:nvSpPr>
        <p:spPr/>
        <p:txBody>
          <a:bodyPr/>
          <a:lstStyle/>
          <a:p>
            <a:r>
              <a:rPr lang="de-DE"/>
              <a:t>Persönliche Kommunikation, M. Ní Chonghaile</a:t>
            </a:r>
            <a:endParaRPr lang="de-DE" dirty="0"/>
          </a:p>
        </p:txBody>
      </p:sp>
      <p:sp>
        <p:nvSpPr>
          <p:cNvPr id="3" name="Text Placeholder 2"/>
          <p:cNvSpPr>
            <a:spLocks noGrp="1"/>
          </p:cNvSpPr>
          <p:nvPr>
            <p:ph type="body" sz="quarter" idx="11"/>
          </p:nvPr>
        </p:nvSpPr>
        <p:spPr/>
        <p:txBody>
          <a:bodyPr/>
          <a:lstStyle/>
          <a:p>
            <a:r>
              <a:rPr lang="de-DE"/>
              <a:t>AML, akute myeloische Leukämie; BCRABL, Fusion Gen Breakpoint Cluster Region Abelson; BMT, Knochenmark-Transplantation; CML, chronische myeloische Leukämie; iv, intravenös</a:t>
            </a:r>
            <a:endParaRPr lang="de-DE" dirty="0"/>
          </a:p>
        </p:txBody>
      </p:sp>
      <p:sp>
        <p:nvSpPr>
          <p:cNvPr id="7" name="Arc 6"/>
          <p:cNvSpPr/>
          <p:nvPr/>
        </p:nvSpPr>
        <p:spPr>
          <a:xfrm rot="4792152" flipV="1">
            <a:off x="2098189" y="2585577"/>
            <a:ext cx="1872208" cy="1661957"/>
          </a:xfrm>
          <a:prstGeom prst="arc">
            <a:avLst/>
          </a:prstGeom>
          <a:ln w="762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 name="Rectangle: Rounded Corners 7"/>
          <p:cNvSpPr/>
          <p:nvPr/>
        </p:nvSpPr>
        <p:spPr>
          <a:xfrm>
            <a:off x="446590" y="1268760"/>
            <a:ext cx="3422220" cy="2808312"/>
          </a:xfrm>
          <a:prstGeom prst="roundRect">
            <a:avLst>
              <a:gd name="adj" fmla="val 6250"/>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solidFill>
              </a:rPr>
              <a:t>September 2008</a:t>
            </a:r>
          </a:p>
          <a:p>
            <a:pPr marL="285750" indent="-285750">
              <a:buFont typeface="Arial" panose="020B0604020202020204" pitchFamily="34" charset="0"/>
              <a:buChar char="•"/>
            </a:pPr>
            <a:r>
              <a:rPr lang="de-DE" dirty="0">
                <a:solidFill>
                  <a:schemeClr val="tx1"/>
                </a:solidFill>
              </a:rPr>
              <a:t>Mit CML diagnostiziert</a:t>
            </a:r>
          </a:p>
          <a:p>
            <a:pPr marL="285750" indent="-285750">
              <a:buFont typeface="Arial" panose="020B0604020202020204" pitchFamily="34" charset="0"/>
              <a:buChar char="•"/>
            </a:pPr>
            <a:r>
              <a:rPr lang="de-DE" dirty="0">
                <a:solidFill>
                  <a:schemeClr val="tx1"/>
                </a:solidFill>
              </a:rPr>
              <a:t>Philadelphia-Chromosomenvariante p210 BCRABL</a:t>
            </a:r>
          </a:p>
          <a:p>
            <a:pPr marL="285750" indent="-285750">
              <a:buFont typeface="Arial" panose="020B0604020202020204" pitchFamily="34" charset="0"/>
              <a:buChar char="•"/>
            </a:pPr>
            <a:r>
              <a:rPr lang="de-DE" dirty="0">
                <a:solidFill>
                  <a:schemeClr val="tx1"/>
                </a:solidFill>
              </a:rPr>
              <a:t>Verschreibung von Imatinib: hämatologische Toxizität</a:t>
            </a:r>
          </a:p>
          <a:p>
            <a:pPr marL="285750" indent="-285750">
              <a:buFont typeface="Arial" panose="020B0604020202020204" pitchFamily="34" charset="0"/>
              <a:buChar char="•"/>
            </a:pPr>
            <a:r>
              <a:rPr lang="de-DE" dirty="0">
                <a:solidFill>
                  <a:schemeClr val="tx1"/>
                </a:solidFill>
              </a:rPr>
              <a:t>Umstellung auf Dasatinib: weitere hämatologische Toxizität</a:t>
            </a:r>
          </a:p>
        </p:txBody>
      </p:sp>
      <p:sp>
        <p:nvSpPr>
          <p:cNvPr id="10" name="Rectangle: Rounded Corners 9"/>
          <p:cNvSpPr/>
          <p:nvPr/>
        </p:nvSpPr>
        <p:spPr>
          <a:xfrm>
            <a:off x="4545988" y="4869160"/>
            <a:ext cx="3422220" cy="1318520"/>
          </a:xfrm>
          <a:prstGeom prst="roundRect">
            <a:avLst>
              <a:gd name="adj" fmla="val 6250"/>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solidFill>
              </a:rPr>
              <a:t>Oktober 2012</a:t>
            </a:r>
          </a:p>
          <a:p>
            <a:pPr algn="ctr"/>
            <a:r>
              <a:rPr lang="de-DE" dirty="0">
                <a:solidFill>
                  <a:schemeClr val="tx1"/>
                </a:solidFill>
              </a:rPr>
              <a:t>Chemotherapiezyklus 1: Daunorubicin, Cytarabin, Thioguanin 3+10</a:t>
            </a:r>
          </a:p>
        </p:txBody>
      </p:sp>
      <p:sp>
        <p:nvSpPr>
          <p:cNvPr id="11" name="Rectangle: Rounded Corners 10"/>
          <p:cNvSpPr/>
          <p:nvPr/>
        </p:nvSpPr>
        <p:spPr>
          <a:xfrm>
            <a:off x="979752" y="4869160"/>
            <a:ext cx="3422220" cy="1318520"/>
          </a:xfrm>
          <a:prstGeom prst="roundRect">
            <a:avLst>
              <a:gd name="adj" fmla="val 6250"/>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solidFill>
              </a:rPr>
              <a:t>Oktober 2009</a:t>
            </a:r>
          </a:p>
          <a:p>
            <a:pPr algn="ctr"/>
            <a:r>
              <a:rPr lang="de-DE" dirty="0">
                <a:solidFill>
                  <a:schemeClr val="tx1"/>
                </a:solidFill>
              </a:rPr>
              <a:t>Philadelphia-Chromosom </a:t>
            </a:r>
          </a:p>
          <a:p>
            <a:pPr algn="ctr"/>
            <a:r>
              <a:rPr lang="de-DE" dirty="0">
                <a:solidFill>
                  <a:schemeClr val="tx1"/>
                </a:solidFill>
              </a:rPr>
              <a:t>negativ</a:t>
            </a:r>
          </a:p>
        </p:txBody>
      </p:sp>
      <p:sp>
        <p:nvSpPr>
          <p:cNvPr id="15" name="Arrow: Right 14"/>
          <p:cNvSpPr/>
          <p:nvPr/>
        </p:nvSpPr>
        <p:spPr>
          <a:xfrm>
            <a:off x="1127448" y="4077072"/>
            <a:ext cx="9865096" cy="571672"/>
          </a:xfrm>
          <a:prstGeom prst="right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Arc 18"/>
          <p:cNvSpPr/>
          <p:nvPr/>
        </p:nvSpPr>
        <p:spPr>
          <a:xfrm rot="16807848">
            <a:off x="9566923" y="4529793"/>
            <a:ext cx="1872208" cy="1661957"/>
          </a:xfrm>
          <a:prstGeom prst="arc">
            <a:avLst/>
          </a:prstGeom>
          <a:ln w="762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2" name="Rectangle: Rounded Corners 21"/>
          <p:cNvSpPr/>
          <p:nvPr/>
        </p:nvSpPr>
        <p:spPr>
          <a:xfrm>
            <a:off x="7697088" y="1844824"/>
            <a:ext cx="3422220" cy="1462536"/>
          </a:xfrm>
          <a:prstGeom prst="roundRect">
            <a:avLst>
              <a:gd name="adj" fmla="val 6250"/>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solidFill>
              </a:rPr>
              <a:t>Dezember 2012</a:t>
            </a:r>
          </a:p>
          <a:p>
            <a:pPr algn="ctr"/>
            <a:r>
              <a:rPr lang="de-DE" dirty="0">
                <a:solidFill>
                  <a:schemeClr val="tx1"/>
                </a:solidFill>
              </a:rPr>
              <a:t>Chemotherapiezyklus 2</a:t>
            </a:r>
          </a:p>
        </p:txBody>
      </p:sp>
      <p:sp>
        <p:nvSpPr>
          <p:cNvPr id="24" name="Rectangle: Rounded Corners 23"/>
          <p:cNvSpPr/>
          <p:nvPr/>
        </p:nvSpPr>
        <p:spPr>
          <a:xfrm>
            <a:off x="8074380" y="4876049"/>
            <a:ext cx="3422220" cy="1318520"/>
          </a:xfrm>
          <a:prstGeom prst="roundRect">
            <a:avLst>
              <a:gd name="adj" fmla="val 6250"/>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solidFill>
              </a:rPr>
              <a:t>Februar 2013</a:t>
            </a:r>
          </a:p>
          <a:p>
            <a:pPr marL="285750" indent="-285750">
              <a:buFont typeface="Arial" panose="020B0604020202020204" pitchFamily="34" charset="0"/>
              <a:buChar char="•"/>
            </a:pPr>
            <a:r>
              <a:rPr lang="de-DE" dirty="0">
                <a:solidFill>
                  <a:schemeClr val="tx1"/>
                </a:solidFill>
              </a:rPr>
              <a:t>Konditionierung: iv Busulfan/</a:t>
            </a:r>
            <a:r>
              <a:t/>
            </a:r>
            <a:br/>
            <a:r>
              <a:rPr lang="de-DE" dirty="0">
                <a:solidFill>
                  <a:schemeClr val="tx1"/>
                </a:solidFill>
              </a:rPr>
              <a:t>Cyclophosphamid</a:t>
            </a:r>
          </a:p>
          <a:p>
            <a:pPr marL="285750" indent="-285750">
              <a:buFont typeface="Arial" panose="020B0604020202020204" pitchFamily="34" charset="0"/>
              <a:buChar char="•"/>
            </a:pPr>
            <a:r>
              <a:rPr lang="de-DE" dirty="0">
                <a:solidFill>
                  <a:schemeClr val="tx1"/>
                </a:solidFill>
              </a:rPr>
              <a:t>Geschwister allogene BMT</a:t>
            </a:r>
          </a:p>
        </p:txBody>
      </p:sp>
    </p:spTree>
    <p:extLst>
      <p:ext uri="{BB962C8B-B14F-4D97-AF65-F5344CB8AC3E}">
        <p14:creationId xmlns:p14="http://schemas.microsoft.com/office/powerpoint/2010/main" val="346135061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Fall 2: 37-jährige Frau Übergang von CML in AML </a:t>
            </a:r>
          </a:p>
        </p:txBody>
      </p:sp>
      <p:sp>
        <p:nvSpPr>
          <p:cNvPr id="3" name="Text Placeholder 2"/>
          <p:cNvSpPr>
            <a:spLocks noGrp="1"/>
          </p:cNvSpPr>
          <p:nvPr>
            <p:ph type="body" sz="quarter" idx="10"/>
          </p:nvPr>
        </p:nvSpPr>
        <p:spPr/>
        <p:txBody>
          <a:bodyPr/>
          <a:lstStyle/>
          <a:p>
            <a:endParaRPr lang="en-GB"/>
          </a:p>
        </p:txBody>
      </p:sp>
      <p:sp>
        <p:nvSpPr>
          <p:cNvPr id="7" name="Text Placeholder 6"/>
          <p:cNvSpPr>
            <a:spLocks noGrp="1"/>
          </p:cNvSpPr>
          <p:nvPr>
            <p:ph type="body" sz="quarter" idx="11"/>
          </p:nvPr>
        </p:nvSpPr>
        <p:spPr/>
        <p:txBody>
          <a:bodyPr/>
          <a:lstStyle/>
          <a:p>
            <a:r>
              <a:rPr lang="de-DE" dirty="0"/>
              <a:t>AML, akute myeloische Leukämie; CML, chronisch-myeloische Leukämie; VOD, </a:t>
            </a:r>
            <a:r>
              <a:rPr lang="de-DE" dirty="0" err="1"/>
              <a:t>venookklusive</a:t>
            </a:r>
            <a:r>
              <a:rPr lang="de-DE" dirty="0"/>
              <a:t> Erkrankung</a:t>
            </a:r>
          </a:p>
        </p:txBody>
      </p:sp>
      <p:sp>
        <p:nvSpPr>
          <p:cNvPr id="5" name="Rectangle: Rounded Corners 4"/>
          <p:cNvSpPr/>
          <p:nvPr/>
        </p:nvSpPr>
        <p:spPr>
          <a:xfrm>
            <a:off x="3359696" y="1844675"/>
            <a:ext cx="5359771" cy="3240360"/>
          </a:xfrm>
          <a:prstGeom prst="roundRect">
            <a:avLst>
              <a:gd name="adj" fmla="val 6250"/>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b="1" dirty="0">
                <a:solidFill>
                  <a:schemeClr val="tx1"/>
                </a:solidFill>
              </a:rPr>
              <a:t>Frage</a:t>
            </a:r>
          </a:p>
          <a:p>
            <a:pPr algn="ctr"/>
            <a:endParaRPr lang="de-DE" sz="2400" b="1" dirty="0">
              <a:solidFill>
                <a:schemeClr val="tx1"/>
              </a:solidFill>
            </a:endParaRPr>
          </a:p>
          <a:p>
            <a:pPr algn="ctr"/>
            <a:endParaRPr lang="de-DE" sz="2400" b="1" dirty="0">
              <a:solidFill>
                <a:schemeClr val="tx1"/>
              </a:solidFill>
            </a:endParaRPr>
          </a:p>
          <a:p>
            <a:pPr algn="ctr"/>
            <a:r>
              <a:rPr lang="de-DE" sz="2400" dirty="0">
                <a:solidFill>
                  <a:schemeClr val="tx1"/>
                </a:solidFill>
              </a:rPr>
              <a:t>Welche Risikofaktoren für VOD </a:t>
            </a:r>
            <a:r>
              <a:t/>
            </a:r>
            <a:br/>
            <a:r>
              <a:rPr lang="de-DE" sz="2400" dirty="0">
                <a:solidFill>
                  <a:schemeClr val="tx1"/>
                </a:solidFill>
              </a:rPr>
              <a:t>liegen bei dieser Patientin vor? </a:t>
            </a:r>
          </a:p>
        </p:txBody>
      </p:sp>
    </p:spTree>
    <p:extLst>
      <p:ext uri="{BB962C8B-B14F-4D97-AF65-F5344CB8AC3E}">
        <p14:creationId xmlns:p14="http://schemas.microsoft.com/office/powerpoint/2010/main" val="388874632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de-DE"/>
              <a:t>Risikofaktoren, die den EBMT-Schweregrad für</a:t>
            </a:r>
            <a:r>
              <a:t/>
            </a:r>
            <a:br/>
            <a:r>
              <a:rPr lang="de-DE"/>
              <a:t>VOD beeinflussen </a:t>
            </a:r>
            <a:endParaRPr lang="de-DE" sz="3200" dirty="0"/>
          </a:p>
        </p:txBody>
      </p:sp>
      <p:sp>
        <p:nvSpPr>
          <p:cNvPr id="6" name="Text Placeholder 5"/>
          <p:cNvSpPr>
            <a:spLocks noGrp="1"/>
          </p:cNvSpPr>
          <p:nvPr>
            <p:ph type="body" sz="quarter" idx="10"/>
          </p:nvPr>
        </p:nvSpPr>
        <p:spPr/>
        <p:txBody>
          <a:bodyPr/>
          <a:lstStyle/>
          <a:p>
            <a:r>
              <a:rPr lang="de-DE"/>
              <a:t>Mohty M et al. </a:t>
            </a:r>
            <a:r>
              <a:rPr lang="de-DE" i="1" dirty="0"/>
              <a:t>Bone Marrow Transplant </a:t>
            </a:r>
            <a:r>
              <a:rPr lang="de-DE"/>
              <a:t>2016;51:906–12</a:t>
            </a:r>
          </a:p>
        </p:txBody>
      </p:sp>
      <p:sp>
        <p:nvSpPr>
          <p:cNvPr id="7" name="Text Placeholder 6"/>
          <p:cNvSpPr>
            <a:spLocks noGrp="1"/>
          </p:cNvSpPr>
          <p:nvPr>
            <p:ph type="body" sz="quarter" idx="11"/>
          </p:nvPr>
        </p:nvSpPr>
        <p:spPr/>
        <p:txBody>
          <a:bodyPr/>
          <a:lstStyle/>
          <a:p>
            <a:r>
              <a:rPr lang="de-DE" dirty="0"/>
              <a:t>CR, komplette Remission; HLA, humanes Leukozyten-Antigen; HSZT, </a:t>
            </a:r>
            <a:r>
              <a:rPr lang="de-DE" dirty="0" err="1"/>
              <a:t>hämatopoetische</a:t>
            </a:r>
            <a:r>
              <a:rPr lang="de-DE" dirty="0"/>
              <a:t> Stammzelltransplantation; </a:t>
            </a:r>
            <a:br>
              <a:rPr lang="de-DE" dirty="0"/>
            </a:br>
            <a:r>
              <a:rPr lang="de-DE" dirty="0"/>
              <a:t>TBI, Ganzkörperbestrahlung; ULN, Referenzwert-Obergrenze; VOD, </a:t>
            </a:r>
            <a:r>
              <a:rPr lang="de-DE" dirty="0" err="1"/>
              <a:t>venookklusive</a:t>
            </a:r>
            <a:r>
              <a:rPr lang="de-DE" dirty="0"/>
              <a:t> Erkrankung</a:t>
            </a:r>
          </a:p>
        </p:txBody>
      </p:sp>
      <p:grpSp>
        <p:nvGrpSpPr>
          <p:cNvPr id="10" name="Group 9"/>
          <p:cNvGrpSpPr/>
          <p:nvPr/>
        </p:nvGrpSpPr>
        <p:grpSpPr>
          <a:xfrm>
            <a:off x="736841" y="3087504"/>
            <a:ext cx="4544695" cy="2645752"/>
            <a:chOff x="736841" y="3600089"/>
            <a:chExt cx="4544695" cy="2516400"/>
          </a:xfrm>
        </p:grpSpPr>
        <p:sp>
          <p:nvSpPr>
            <p:cNvPr id="9" name="Rectangle: Rounded Corners 8"/>
            <p:cNvSpPr/>
            <p:nvPr/>
          </p:nvSpPr>
          <p:spPr>
            <a:xfrm>
              <a:off x="736841" y="3600089"/>
              <a:ext cx="4544695" cy="2516400"/>
            </a:xfrm>
            <a:prstGeom prst="roundRect">
              <a:avLst>
                <a:gd name="adj" fmla="val 4867"/>
              </a:avLst>
            </a:prstGeom>
            <a:ln>
              <a:solidFill>
                <a:schemeClr val="accent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solidFill>
                  <a:schemeClr val="accent3">
                    <a:lumMod val="75000"/>
                  </a:schemeClr>
                </a:solidFill>
              </a:endParaRPr>
            </a:p>
          </p:txBody>
        </p:sp>
        <p:sp>
          <p:nvSpPr>
            <p:cNvPr id="3" name="TextBox 2"/>
            <p:cNvSpPr txBox="1"/>
            <p:nvPr/>
          </p:nvSpPr>
          <p:spPr>
            <a:xfrm>
              <a:off x="856447" y="3706329"/>
              <a:ext cx="4305483" cy="2062103"/>
            </a:xfrm>
            <a:prstGeom prst="rect">
              <a:avLst/>
            </a:prstGeom>
            <a:noFill/>
          </p:spPr>
          <p:txBody>
            <a:bodyPr wrap="square" rtlCol="0">
              <a:spAutoFit/>
            </a:bodyPr>
            <a:lstStyle/>
            <a:p>
              <a:r>
                <a:rPr lang="de-DE" sz="1600" b="1" dirty="0">
                  <a:latin typeface="Arial" panose="020B0604020202020204" pitchFamily="34" charset="0"/>
                </a:rPr>
                <a:t>Das Transplantat betreffend</a:t>
              </a:r>
            </a:p>
            <a:p>
              <a:pPr marL="285750" indent="-285750">
                <a:buFont typeface="Arial" panose="020B0604020202020204" pitchFamily="34" charset="0"/>
                <a:buChar char="•"/>
              </a:pPr>
              <a:r>
                <a:rPr lang="de-DE" sz="1600" dirty="0">
                  <a:latin typeface="Arial" panose="020B0604020202020204" pitchFamily="34" charset="0"/>
                </a:rPr>
                <a:t>Nicht verwandter Spender</a:t>
              </a:r>
            </a:p>
            <a:p>
              <a:pPr marL="285750" indent="-285750">
                <a:buFont typeface="Arial" panose="020B0604020202020204" pitchFamily="34" charset="0"/>
                <a:buChar char="•"/>
              </a:pPr>
              <a:r>
                <a:rPr lang="de-DE" sz="1600" dirty="0">
                  <a:latin typeface="Arial" panose="020B0604020202020204" pitchFamily="34" charset="0"/>
                </a:rPr>
                <a:t>HLA nicht übereinstimmend mit Spender</a:t>
              </a:r>
            </a:p>
            <a:p>
              <a:pPr marL="285750" indent="-285750">
                <a:buFont typeface="Arial" panose="020B0604020202020204" pitchFamily="34" charset="0"/>
                <a:buChar char="•"/>
              </a:pPr>
              <a:r>
                <a:rPr lang="de-DE" sz="1600" dirty="0">
                  <a:latin typeface="Arial" panose="020B0604020202020204" pitchFamily="34" charset="0"/>
                </a:rPr>
                <a:t>Nicht-T-Zellen-dezimiertes Transplantat</a:t>
              </a:r>
            </a:p>
            <a:p>
              <a:pPr marL="285750" indent="-285750">
                <a:buFont typeface="Arial" panose="020B0604020202020204" pitchFamily="34" charset="0"/>
                <a:buChar char="•"/>
              </a:pPr>
              <a:r>
                <a:rPr lang="de-DE" sz="1600" dirty="0">
                  <a:latin typeface="Arial" panose="020B0604020202020204" pitchFamily="34" charset="0"/>
                </a:rPr>
                <a:t>Myeloablative</a:t>
              </a:r>
              <a:r>
                <a:rPr lang="de-DE"/>
                <a:t> </a:t>
              </a:r>
              <a:r>
                <a:rPr lang="de-DE" sz="1600" dirty="0">
                  <a:latin typeface="Arial" panose="020B0604020202020204" pitchFamily="34" charset="0"/>
                </a:rPr>
                <a:t>Konditionierungstherapie</a:t>
              </a:r>
            </a:p>
            <a:p>
              <a:pPr marL="285750" indent="-285750">
                <a:buFont typeface="Arial" panose="020B0604020202020204" pitchFamily="34" charset="0"/>
                <a:buChar char="•"/>
              </a:pPr>
              <a:r>
                <a:rPr lang="de-DE" sz="1600" dirty="0">
                  <a:latin typeface="Arial" panose="020B0604020202020204" pitchFamily="34" charset="0"/>
                </a:rPr>
                <a:t>Orale oder hochdosierte Busulfan-basierte Therapie</a:t>
              </a:r>
            </a:p>
            <a:p>
              <a:pPr marL="285750" indent="-285750">
                <a:buFont typeface="Arial" panose="020B0604020202020204" pitchFamily="34" charset="0"/>
                <a:buChar char="•"/>
              </a:pPr>
              <a:r>
                <a:rPr lang="de-DE" sz="1600" dirty="0">
                  <a:latin typeface="Arial" panose="020B0604020202020204" pitchFamily="34" charset="0"/>
                </a:rPr>
                <a:t>Hochdosierte TBI-basierte Therapie</a:t>
              </a:r>
            </a:p>
            <a:p>
              <a:pPr marL="285750" indent="-285750">
                <a:buFont typeface="Arial" panose="020B0604020202020204" pitchFamily="34" charset="0"/>
                <a:buChar char="•"/>
              </a:pPr>
              <a:r>
                <a:rPr lang="de-DE" sz="1600" dirty="0">
                  <a:latin typeface="Arial" panose="020B0604020202020204" pitchFamily="34" charset="0"/>
                </a:rPr>
                <a:t>Zweite HSZT</a:t>
              </a:r>
            </a:p>
          </p:txBody>
        </p:sp>
      </p:grpSp>
      <p:grpSp>
        <p:nvGrpSpPr>
          <p:cNvPr id="12" name="Group 11"/>
          <p:cNvGrpSpPr/>
          <p:nvPr/>
        </p:nvGrpSpPr>
        <p:grpSpPr>
          <a:xfrm>
            <a:off x="5423442" y="3087505"/>
            <a:ext cx="6098243" cy="2664041"/>
            <a:chOff x="5423442" y="3600089"/>
            <a:chExt cx="6098243" cy="2534025"/>
          </a:xfrm>
        </p:grpSpPr>
        <p:sp>
          <p:nvSpPr>
            <p:cNvPr id="15" name="Rectangle: Rounded Corners 14"/>
            <p:cNvSpPr/>
            <p:nvPr/>
          </p:nvSpPr>
          <p:spPr>
            <a:xfrm>
              <a:off x="5423442" y="3600089"/>
              <a:ext cx="5984357" cy="2516629"/>
            </a:xfrm>
            <a:prstGeom prst="roundRect">
              <a:avLst>
                <a:gd name="adj" fmla="val 4867"/>
              </a:avLst>
            </a:prstGeom>
            <a:ln>
              <a:solidFill>
                <a:schemeClr val="accent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solidFill>
                  <a:schemeClr val="accent3">
                    <a:lumMod val="75000"/>
                  </a:schemeClr>
                </a:solidFill>
              </a:endParaRPr>
            </a:p>
          </p:txBody>
        </p:sp>
        <p:sp>
          <p:nvSpPr>
            <p:cNvPr id="4" name="TextBox 3"/>
            <p:cNvSpPr txBox="1"/>
            <p:nvPr/>
          </p:nvSpPr>
          <p:spPr>
            <a:xfrm>
              <a:off x="5506352" y="3704241"/>
              <a:ext cx="6015333" cy="2429873"/>
            </a:xfrm>
            <a:prstGeom prst="rect">
              <a:avLst/>
            </a:prstGeom>
            <a:noFill/>
          </p:spPr>
          <p:txBody>
            <a:bodyPr wrap="square" rtlCol="0">
              <a:spAutoFit/>
            </a:bodyPr>
            <a:lstStyle/>
            <a:p>
              <a:r>
                <a:rPr lang="de-DE" sz="1600" b="1" dirty="0">
                  <a:latin typeface="Arial" panose="020B0604020202020204" pitchFamily="34" charset="0"/>
                </a:rPr>
                <a:t>Den Patienten und die Krankheit betreffend</a:t>
              </a:r>
            </a:p>
            <a:p>
              <a:pPr marL="285750" indent="-285750">
                <a:buFont typeface="Arial" panose="020B0604020202020204" pitchFamily="34" charset="0"/>
                <a:buChar char="•"/>
              </a:pPr>
              <a:r>
                <a:rPr lang="de-DE" sz="1600" dirty="0">
                  <a:latin typeface="Arial" panose="020B0604020202020204" pitchFamily="34" charset="0"/>
                </a:rPr>
                <a:t>Höheres Alter</a:t>
              </a:r>
            </a:p>
            <a:p>
              <a:pPr marL="285750" indent="-285750">
                <a:buFont typeface="Arial" panose="020B0604020202020204" pitchFamily="34" charset="0"/>
                <a:buChar char="•"/>
              </a:pPr>
              <a:r>
                <a:rPr lang="de-DE" sz="1600" dirty="0">
                  <a:latin typeface="Arial" panose="020B0604020202020204" pitchFamily="34" charset="0"/>
                </a:rPr>
                <a:t>Karnofsky-Index unter 90%</a:t>
              </a:r>
            </a:p>
            <a:p>
              <a:pPr marL="285750" indent="-285750">
                <a:buFont typeface="Arial" panose="020B0604020202020204" pitchFamily="34" charset="0"/>
                <a:buChar char="•"/>
              </a:pPr>
              <a:r>
                <a:rPr lang="de-DE" sz="1600" dirty="0">
                  <a:latin typeface="Arial" panose="020B0604020202020204" pitchFamily="34" charset="0"/>
                </a:rPr>
                <a:t>Metabolisches Syndrom</a:t>
              </a:r>
            </a:p>
            <a:p>
              <a:pPr marL="285750" indent="-285750">
                <a:buFont typeface="Arial" panose="020B0604020202020204" pitchFamily="34" charset="0"/>
                <a:buChar char="•"/>
              </a:pPr>
              <a:r>
                <a:rPr lang="de-DE" sz="1600" dirty="0">
                  <a:latin typeface="Arial" panose="020B0604020202020204" pitchFamily="34" charset="0"/>
                </a:rPr>
                <a:t>Frau, die ein Norethisteron einnimmt</a:t>
              </a:r>
              <a:endParaRPr lang="de-DE"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e-DE" sz="1600" dirty="0">
                  <a:latin typeface="Arial" panose="020B0604020202020204" pitchFamily="34" charset="0"/>
                </a:rPr>
                <a:t>Fortgeschrittene Erkrankung (jenseits der zweiten CR oder Rückfall/Refraktär)</a:t>
              </a:r>
            </a:p>
            <a:p>
              <a:pPr marL="285750" indent="-285750">
                <a:buFont typeface="Arial" panose="020B0604020202020204" pitchFamily="34" charset="0"/>
                <a:buChar char="•"/>
              </a:pPr>
              <a:r>
                <a:rPr lang="de-DE" sz="1600" dirty="0">
                  <a:latin typeface="Arial" panose="020B0604020202020204" pitchFamily="34" charset="0"/>
                </a:rPr>
                <a:t>Thalassämie</a:t>
              </a:r>
              <a:endParaRPr lang="de-DE"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e-DE" sz="1600" dirty="0">
                  <a:latin typeface="Arial" panose="020B0604020202020204" pitchFamily="34" charset="0"/>
                </a:rPr>
                <a:t>Genetische Faktoren (GSTM1-Polymorphismus, C282Y-Allel, </a:t>
              </a:r>
              <a:r>
                <a:rPr lang="de-DE" sz="1600" i="1" dirty="0">
                  <a:latin typeface="Arial" panose="020B0604020202020204" pitchFamily="34" charset="0"/>
                </a:rPr>
                <a:t>MTHFR</a:t>
              </a:r>
              <a:r>
                <a:rPr lang="de-DE" sz="1600" dirty="0">
                  <a:latin typeface="Arial" panose="020B0604020202020204" pitchFamily="34" charset="0"/>
                </a:rPr>
                <a:t> 677CC/1298CC Haplotyp)</a:t>
              </a:r>
            </a:p>
          </p:txBody>
        </p:sp>
      </p:grpSp>
      <p:grpSp>
        <p:nvGrpSpPr>
          <p:cNvPr id="8" name="Group 7"/>
          <p:cNvGrpSpPr/>
          <p:nvPr/>
        </p:nvGrpSpPr>
        <p:grpSpPr>
          <a:xfrm>
            <a:off x="736843" y="1481185"/>
            <a:ext cx="10670957" cy="2092881"/>
            <a:chOff x="736843" y="2029424"/>
            <a:chExt cx="10670957" cy="2092881"/>
          </a:xfrm>
        </p:grpSpPr>
        <p:sp>
          <p:nvSpPr>
            <p:cNvPr id="11" name="Rectangle: Rounded Corners 10"/>
            <p:cNvSpPr/>
            <p:nvPr/>
          </p:nvSpPr>
          <p:spPr>
            <a:xfrm>
              <a:off x="736843" y="2033023"/>
              <a:ext cx="10670957" cy="1516262"/>
            </a:xfrm>
            <a:prstGeom prst="roundRect">
              <a:avLst>
                <a:gd name="adj" fmla="val 6667"/>
              </a:avLst>
            </a:prstGeom>
            <a:ln>
              <a:solidFill>
                <a:schemeClr val="accent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p:txBody>
        </p:sp>
        <p:sp>
          <p:nvSpPr>
            <p:cNvPr id="5" name="TextBox 4"/>
            <p:cNvSpPr txBox="1"/>
            <p:nvPr/>
          </p:nvSpPr>
          <p:spPr>
            <a:xfrm>
              <a:off x="856447" y="2029424"/>
              <a:ext cx="9307019" cy="2092881"/>
            </a:xfrm>
            <a:prstGeom prst="rect">
              <a:avLst/>
            </a:prstGeom>
            <a:noFill/>
          </p:spPr>
          <p:txBody>
            <a:bodyPr wrap="square" numCol="2" rtlCol="0">
              <a:spAutoFit/>
            </a:bodyPr>
            <a:lstStyle/>
            <a:p>
              <a:r>
                <a:rPr lang="de-DE" sz="1600" b="1" dirty="0">
                  <a:latin typeface="Arial" panose="020B0604020202020204" pitchFamily="34" charset="0"/>
                </a:rPr>
                <a:t>Die Leber betreffend</a:t>
              </a:r>
            </a:p>
            <a:p>
              <a:pPr marL="285750" indent="-285750">
                <a:buFont typeface="Arial" panose="020B0604020202020204" pitchFamily="34" charset="0"/>
                <a:buChar char="•"/>
              </a:pPr>
              <a:r>
                <a:rPr lang="de-DE" sz="1600" dirty="0">
                  <a:latin typeface="Arial" panose="020B0604020202020204" pitchFamily="34" charset="0"/>
                </a:rPr>
                <a:t>Transaminasen &gt;2,5 ULN</a:t>
              </a:r>
            </a:p>
            <a:p>
              <a:pPr marL="285750" indent="-285750">
                <a:buFont typeface="Arial" panose="020B0604020202020204" pitchFamily="34" charset="0"/>
                <a:buChar char="•"/>
              </a:pPr>
              <a:r>
                <a:rPr lang="de-DE" sz="1600" dirty="0">
                  <a:latin typeface="Arial" panose="020B0604020202020204" pitchFamily="34" charset="0"/>
                </a:rPr>
                <a:t>Serum-Bilirubin &gt;1,5 ULN</a:t>
              </a:r>
            </a:p>
            <a:p>
              <a:pPr marL="285750" indent="-285750">
                <a:buFont typeface="Arial" panose="020B0604020202020204" pitchFamily="34" charset="0"/>
                <a:buChar char="•"/>
              </a:pPr>
              <a:r>
                <a:rPr lang="de-DE" sz="1600" dirty="0">
                  <a:latin typeface="Arial" panose="020B0604020202020204" pitchFamily="34" charset="0"/>
                </a:rPr>
                <a:t>Zirrhose</a:t>
              </a:r>
            </a:p>
            <a:p>
              <a:pPr marL="285750" indent="-285750">
                <a:buFont typeface="Arial" panose="020B0604020202020204" pitchFamily="34" charset="0"/>
                <a:buChar char="•"/>
              </a:pPr>
              <a:r>
                <a:rPr lang="de-DE" sz="1600" dirty="0">
                  <a:latin typeface="Arial" panose="020B0604020202020204" pitchFamily="34" charset="0"/>
                </a:rPr>
                <a:t>Aktive Virushepatitis</a:t>
              </a:r>
            </a:p>
            <a:p>
              <a:endParaRPr lang="de-DE"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de-DE"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de-DE" sz="1600" dirty="0">
                <a:latin typeface="Arial" panose="020B0604020202020204" pitchFamily="34" charset="0"/>
                <a:cs typeface="Arial" panose="020B0604020202020204" pitchFamily="34" charset="0"/>
              </a:endParaRPr>
            </a:p>
            <a:p>
              <a:pPr marL="357188" indent="-271463">
                <a:buFont typeface="Arial" panose="020B0604020202020204" pitchFamily="34" charset="0"/>
                <a:buChar char="•"/>
              </a:pPr>
              <a:r>
                <a:rPr lang="de-DE" sz="1600" dirty="0">
                  <a:latin typeface="Arial" panose="020B0604020202020204" pitchFamily="34" charset="0"/>
                </a:rPr>
                <a:t>Abdominal- oder Leberbestrahlung</a:t>
              </a:r>
            </a:p>
            <a:p>
              <a:pPr marL="357188" indent="-271463">
                <a:buFont typeface="Arial" panose="020B0604020202020204" pitchFamily="34" charset="0"/>
                <a:buChar char="•"/>
              </a:pPr>
              <a:r>
                <a:rPr lang="de-DE" sz="1600" dirty="0">
                  <a:latin typeface="Arial" panose="020B0604020202020204" pitchFamily="34" charset="0"/>
                </a:rPr>
                <a:t>Vorherige Anwendung von </a:t>
              </a:r>
              <a:r>
                <a:rPr lang="de-DE" sz="1600" dirty="0" err="1">
                  <a:latin typeface="Arial" panose="020B0604020202020204" pitchFamily="34" charset="0"/>
                </a:rPr>
                <a:t>Gemtuzumab-Ozogamicin</a:t>
              </a:r>
              <a:r>
                <a:rPr lang="de-DE" sz="1600" dirty="0">
                  <a:latin typeface="Arial" panose="020B0604020202020204" pitchFamily="34" charset="0"/>
                </a:rPr>
                <a:t> oder Inotuzumab-Ozogamicin</a:t>
              </a:r>
            </a:p>
            <a:p>
              <a:pPr marL="357188" indent="-271463">
                <a:buFont typeface="Arial" panose="020B0604020202020204" pitchFamily="34" charset="0"/>
                <a:buChar char="•"/>
              </a:pPr>
              <a:r>
                <a:rPr lang="de-DE" sz="1600" dirty="0">
                  <a:latin typeface="Arial" panose="020B0604020202020204" pitchFamily="34" charset="0"/>
                </a:rPr>
                <a:t>Hepatotoxische Medikamente</a:t>
              </a:r>
            </a:p>
            <a:p>
              <a:pPr marL="357188" indent="-271463">
                <a:buFont typeface="Arial" panose="020B0604020202020204" pitchFamily="34" charset="0"/>
                <a:buChar char="•"/>
              </a:pPr>
              <a:r>
                <a:rPr lang="de-DE" sz="1600" dirty="0">
                  <a:latin typeface="Arial" panose="020B0604020202020204" pitchFamily="34" charset="0"/>
                </a:rPr>
                <a:t>Eisenüberladung</a:t>
              </a:r>
            </a:p>
          </p:txBody>
        </p:sp>
      </p:grpSp>
      <p:sp>
        <p:nvSpPr>
          <p:cNvPr id="19" name="Rounded Rectangle 18"/>
          <p:cNvSpPr/>
          <p:nvPr/>
        </p:nvSpPr>
        <p:spPr>
          <a:xfrm>
            <a:off x="1199456" y="4226699"/>
            <a:ext cx="3744416" cy="278516"/>
          </a:xfrm>
          <a:prstGeom prst="roundRect">
            <a:avLst/>
          </a:prstGeom>
          <a:no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ed Rectangle 13"/>
          <p:cNvSpPr/>
          <p:nvPr/>
        </p:nvSpPr>
        <p:spPr>
          <a:xfrm>
            <a:off x="3467708" y="5805264"/>
            <a:ext cx="5256584" cy="504056"/>
          </a:xfrm>
          <a:prstGeom prst="roundRect">
            <a:avLst/>
          </a:prstGeom>
          <a:solidFill>
            <a:schemeClr val="accent1"/>
          </a:solidFill>
          <a:ln>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bg1"/>
                </a:solidFill>
              </a:rPr>
              <a:t>Patient hat 3 Risikofaktoren für VOD</a:t>
            </a:r>
          </a:p>
        </p:txBody>
      </p:sp>
      <p:sp>
        <p:nvSpPr>
          <p:cNvPr id="17" name="Rounded Rectangle 16"/>
          <p:cNvSpPr/>
          <p:nvPr/>
        </p:nvSpPr>
        <p:spPr>
          <a:xfrm>
            <a:off x="1199456" y="4505215"/>
            <a:ext cx="3888432" cy="507961"/>
          </a:xfrm>
          <a:prstGeom prst="roundRect">
            <a:avLst/>
          </a:prstGeom>
          <a:no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ounded Rectangle 17"/>
          <p:cNvSpPr/>
          <p:nvPr/>
        </p:nvSpPr>
        <p:spPr>
          <a:xfrm>
            <a:off x="5807968" y="4235289"/>
            <a:ext cx="3456384" cy="219929"/>
          </a:xfrm>
          <a:prstGeom prst="roundRect">
            <a:avLst/>
          </a:prstGeom>
          <a:no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92532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4" grpId="0" animBg="1"/>
      <p:bldP spid="17" grpId="0" animBg="1"/>
      <p:bldP spid="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Fall 2: Konditionierung und Stammzelltransplantation</a:t>
            </a:r>
          </a:p>
        </p:txBody>
      </p:sp>
      <p:sp>
        <p:nvSpPr>
          <p:cNvPr id="4" name="Text Placeholder 3"/>
          <p:cNvSpPr>
            <a:spLocks noGrp="1"/>
          </p:cNvSpPr>
          <p:nvPr>
            <p:ph type="body" sz="quarter" idx="10"/>
          </p:nvPr>
        </p:nvSpPr>
        <p:spPr/>
        <p:txBody>
          <a:bodyPr/>
          <a:lstStyle/>
          <a:p>
            <a:r>
              <a:rPr lang="de-DE"/>
              <a:t>Persönliche Kommunikation, M. Ní Chonghaile</a:t>
            </a:r>
            <a:endParaRPr lang="de-DE" dirty="0"/>
          </a:p>
        </p:txBody>
      </p:sp>
      <p:sp>
        <p:nvSpPr>
          <p:cNvPr id="6" name="Text Placeholder 5"/>
          <p:cNvSpPr>
            <a:spLocks noGrp="1"/>
          </p:cNvSpPr>
          <p:nvPr>
            <p:ph type="body" sz="quarter" idx="11"/>
          </p:nvPr>
        </p:nvSpPr>
        <p:spPr/>
        <p:txBody>
          <a:bodyPr/>
          <a:lstStyle/>
          <a:p>
            <a:r>
              <a:rPr lang="de-DE" dirty="0"/>
              <a:t>ANC, Absolute Neutrophilenzahl; Bili, Bilirubin; Bu, Busulfan; Cr, Kreatinin; </a:t>
            </a:r>
            <a:br>
              <a:rPr lang="de-DE" dirty="0"/>
            </a:br>
            <a:r>
              <a:rPr lang="de-DE" dirty="0"/>
              <a:t>Cy, Cyclophosphamid; </a:t>
            </a:r>
            <a:r>
              <a:rPr lang="de-DE" dirty="0" err="1"/>
              <a:t>Sib</a:t>
            </a:r>
            <a:r>
              <a:rPr lang="de-DE" dirty="0"/>
              <a:t> AlloBMTx, allogene Knochenmark-Transplantation von Geschwistern; </a:t>
            </a:r>
            <a:br>
              <a:rPr lang="de-DE" dirty="0"/>
            </a:br>
            <a:r>
              <a:rPr lang="de-DE" dirty="0"/>
              <a:t>TPN, vollständige parenterale Ernährung; Tx, Behandlung</a:t>
            </a:r>
          </a:p>
        </p:txBody>
      </p:sp>
      <p:pic>
        <p:nvPicPr>
          <p:cNvPr id="17" name="Content Placeholder 11" descr="Mairead Ni Chonghaile NG 2014 presentation.pdf - Adobe Acrobat Pro DC"/>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472273" y="1668026"/>
            <a:ext cx="8360031" cy="4314133"/>
          </a:xfrm>
          <a:prstGeom prst="rect">
            <a:avLst/>
          </a:prstGeom>
          <a:solidFill>
            <a:srgbClr val="FFF7FA"/>
          </a:solidFill>
          <a:ln>
            <a:noFill/>
          </a:ln>
        </p:spPr>
      </p:pic>
      <p:cxnSp>
        <p:nvCxnSpPr>
          <p:cNvPr id="19" name="Straight Arrow Connector 18"/>
          <p:cNvCxnSpPr>
            <a:cxnSpLocks/>
          </p:cNvCxnSpPr>
          <p:nvPr/>
        </p:nvCxnSpPr>
        <p:spPr>
          <a:xfrm flipV="1">
            <a:off x="2809510" y="5111062"/>
            <a:ext cx="0" cy="622194"/>
          </a:xfrm>
          <a:prstGeom prst="straightConnector1">
            <a:avLst/>
          </a:prstGeom>
          <a:ln w="38100">
            <a:solidFill>
              <a:srgbClr val="821725"/>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cxnSpLocks/>
          </p:cNvCxnSpPr>
          <p:nvPr/>
        </p:nvCxnSpPr>
        <p:spPr>
          <a:xfrm flipV="1">
            <a:off x="3981890" y="5119688"/>
            <a:ext cx="0" cy="622194"/>
          </a:xfrm>
          <a:prstGeom prst="straightConnector1">
            <a:avLst/>
          </a:prstGeom>
          <a:ln w="38100">
            <a:solidFill>
              <a:srgbClr val="821725"/>
            </a:solidFill>
            <a:tailEnd type="triangle"/>
          </a:ln>
        </p:spPr>
        <p:style>
          <a:lnRef idx="1">
            <a:schemeClr val="accent1"/>
          </a:lnRef>
          <a:fillRef idx="0">
            <a:schemeClr val="accent1"/>
          </a:fillRef>
          <a:effectRef idx="0">
            <a:schemeClr val="accent1"/>
          </a:effectRef>
          <a:fontRef idx="minor">
            <a:schemeClr val="tx1"/>
          </a:fontRef>
        </p:style>
      </p:cxnSp>
      <p:grpSp>
        <p:nvGrpSpPr>
          <p:cNvPr id="28" name="Group 27"/>
          <p:cNvGrpSpPr/>
          <p:nvPr/>
        </p:nvGrpSpPr>
        <p:grpSpPr>
          <a:xfrm>
            <a:off x="6888088" y="2019702"/>
            <a:ext cx="1978506" cy="3281506"/>
            <a:chOff x="6888088" y="2019702"/>
            <a:chExt cx="1978506" cy="3281506"/>
          </a:xfrm>
        </p:grpSpPr>
        <p:grpSp>
          <p:nvGrpSpPr>
            <p:cNvPr id="29" name="Group 28"/>
            <p:cNvGrpSpPr/>
            <p:nvPr/>
          </p:nvGrpSpPr>
          <p:grpSpPr>
            <a:xfrm>
              <a:off x="6888088" y="2019702"/>
              <a:ext cx="1978506" cy="2808312"/>
              <a:chOff x="6888088" y="2019702"/>
              <a:chExt cx="1978506" cy="2808312"/>
            </a:xfrm>
          </p:grpSpPr>
          <p:sp>
            <p:nvSpPr>
              <p:cNvPr id="31" name="Rectangle 30"/>
              <p:cNvSpPr/>
              <p:nvPr/>
            </p:nvSpPr>
            <p:spPr>
              <a:xfrm>
                <a:off x="7066394" y="2019702"/>
                <a:ext cx="1800200" cy="2808312"/>
              </a:xfrm>
              <a:prstGeom prst="rect">
                <a:avLst/>
              </a:prstGeom>
              <a:solidFill>
                <a:srgbClr val="FFF7FA"/>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p:cNvSpPr/>
              <p:nvPr/>
            </p:nvSpPr>
            <p:spPr>
              <a:xfrm>
                <a:off x="6888088" y="4107552"/>
                <a:ext cx="288032" cy="216024"/>
              </a:xfrm>
              <a:prstGeom prst="rect">
                <a:avLst/>
              </a:prstGeom>
              <a:solidFill>
                <a:srgbClr val="FFF7FA"/>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p:cNvSpPr/>
              <p:nvPr/>
            </p:nvSpPr>
            <p:spPr>
              <a:xfrm rot="20005662">
                <a:off x="7031341" y="4389105"/>
                <a:ext cx="144016" cy="144016"/>
              </a:xfrm>
              <a:prstGeom prst="rect">
                <a:avLst/>
              </a:prstGeom>
              <a:solidFill>
                <a:srgbClr val="FFF7FA"/>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p:cNvSpPr/>
              <p:nvPr/>
            </p:nvSpPr>
            <p:spPr>
              <a:xfrm rot="20005662">
                <a:off x="7048485" y="4629135"/>
                <a:ext cx="144016" cy="144016"/>
              </a:xfrm>
              <a:prstGeom prst="rect">
                <a:avLst/>
              </a:prstGeom>
              <a:solidFill>
                <a:srgbClr val="FFF7FA"/>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0" name="Rectangle 29"/>
            <p:cNvSpPr/>
            <p:nvPr/>
          </p:nvSpPr>
          <p:spPr>
            <a:xfrm>
              <a:off x="7123162" y="4797152"/>
              <a:ext cx="1709142" cy="504056"/>
            </a:xfrm>
            <a:prstGeom prst="rect">
              <a:avLst/>
            </a:prstGeom>
            <a:solidFill>
              <a:srgbClr val="FFF7FA"/>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 name="TextBox 2">
            <a:extLst>
              <a:ext uri="{FF2B5EF4-FFF2-40B4-BE49-F238E27FC236}">
                <a16:creationId xmlns="" xmlns:a16="http://schemas.microsoft.com/office/drawing/2014/main" id="{C8AECD79-E16E-474A-9EB4-752DB9CE33C6}"/>
              </a:ext>
            </a:extLst>
          </p:cNvPr>
          <p:cNvSpPr txBox="1"/>
          <p:nvPr/>
        </p:nvSpPr>
        <p:spPr>
          <a:xfrm>
            <a:off x="4734349" y="5166717"/>
            <a:ext cx="498470" cy="369332"/>
          </a:xfrm>
          <a:prstGeom prst="rect">
            <a:avLst/>
          </a:prstGeom>
          <a:solidFill>
            <a:srgbClr val="FFF7FA"/>
          </a:solidFill>
        </p:spPr>
        <p:txBody>
          <a:bodyPr wrap="none" rtlCol="0">
            <a:spAutoFit/>
          </a:bodyPr>
          <a:lstStyle/>
          <a:p>
            <a:r>
              <a:rPr lang="en-GB" dirty="0">
                <a:latin typeface="Calibri" panose="020F0502020204030204" pitchFamily="34" charset="0"/>
                <a:cs typeface="Calibri" panose="020F0502020204030204" pitchFamily="34" charset="0"/>
              </a:rPr>
              <a:t>Tag</a:t>
            </a:r>
          </a:p>
        </p:txBody>
      </p:sp>
      <p:sp>
        <p:nvSpPr>
          <p:cNvPr id="16" name="TextBox 15">
            <a:extLst>
              <a:ext uri="{FF2B5EF4-FFF2-40B4-BE49-F238E27FC236}">
                <a16:creationId xmlns="" xmlns:a16="http://schemas.microsoft.com/office/drawing/2014/main" id="{E503C2C4-218F-449E-B9DC-6772ED1149BC}"/>
              </a:ext>
            </a:extLst>
          </p:cNvPr>
          <p:cNvSpPr txBox="1"/>
          <p:nvPr/>
        </p:nvSpPr>
        <p:spPr>
          <a:xfrm>
            <a:off x="376856" y="3480767"/>
            <a:ext cx="430887" cy="717504"/>
          </a:xfrm>
          <a:prstGeom prst="rect">
            <a:avLst/>
          </a:prstGeom>
          <a:solidFill>
            <a:srgbClr val="FFF7FA"/>
          </a:solidFill>
        </p:spPr>
        <p:txBody>
          <a:bodyPr vert="vert270" wrap="none" rtlCol="0">
            <a:spAutoFit/>
          </a:bodyPr>
          <a:lstStyle/>
          <a:p>
            <a:r>
              <a:rPr lang="en-GB" sz="1600" dirty="0"/>
              <a:t>Einheit</a:t>
            </a:r>
          </a:p>
        </p:txBody>
      </p:sp>
    </p:spTree>
    <p:extLst>
      <p:ext uri="{BB962C8B-B14F-4D97-AF65-F5344CB8AC3E}">
        <p14:creationId xmlns:p14="http://schemas.microsoft.com/office/powerpoint/2010/main" val="276350079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Fall 2: Erste Symptome von VOD</a:t>
            </a:r>
            <a:endParaRPr lang="de-DE" dirty="0"/>
          </a:p>
        </p:txBody>
      </p:sp>
      <p:sp>
        <p:nvSpPr>
          <p:cNvPr id="4" name="Text Placeholder 3"/>
          <p:cNvSpPr>
            <a:spLocks noGrp="1"/>
          </p:cNvSpPr>
          <p:nvPr>
            <p:ph type="body" sz="quarter" idx="10"/>
          </p:nvPr>
        </p:nvSpPr>
        <p:spPr/>
        <p:txBody>
          <a:bodyPr/>
          <a:lstStyle/>
          <a:p>
            <a:r>
              <a:rPr lang="de-DE"/>
              <a:t>Persönliche Kommunikation, M. Ní Chonghaile</a:t>
            </a:r>
            <a:endParaRPr lang="de-DE" dirty="0"/>
          </a:p>
        </p:txBody>
      </p:sp>
      <p:sp>
        <p:nvSpPr>
          <p:cNvPr id="27" name="Text Placeholder 26"/>
          <p:cNvSpPr>
            <a:spLocks noGrp="1"/>
          </p:cNvSpPr>
          <p:nvPr>
            <p:ph type="body" sz="quarter" idx="11"/>
          </p:nvPr>
        </p:nvSpPr>
        <p:spPr/>
        <p:txBody>
          <a:bodyPr/>
          <a:lstStyle/>
          <a:p>
            <a:r>
              <a:rPr lang="de-DE" dirty="0"/>
              <a:t>Bili, Bilirubin; Bu, Busulfan; Cr, Kreatinin; Cy, Cyclophosphamid; </a:t>
            </a:r>
          </a:p>
          <a:p>
            <a:r>
              <a:rPr lang="de-DE" dirty="0"/>
              <a:t>Tx, Behandlung; VOD, </a:t>
            </a:r>
            <a:r>
              <a:rPr lang="de-DE" dirty="0" err="1"/>
              <a:t>venookklusive</a:t>
            </a:r>
            <a:r>
              <a:rPr lang="de-DE" dirty="0"/>
              <a:t> Erkrankung</a:t>
            </a:r>
          </a:p>
        </p:txBody>
      </p:sp>
      <p:pic>
        <p:nvPicPr>
          <p:cNvPr id="34" name="Content Placeholder 11" descr="Mairead Ni Chonghaile NG 2014 presentation.pdf - Adobe Acrobat Pro DC"/>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507688" y="1707614"/>
            <a:ext cx="8294113" cy="4283669"/>
          </a:xfrm>
          <a:prstGeom prst="rect">
            <a:avLst/>
          </a:prstGeom>
          <a:solidFill>
            <a:srgbClr val="FFF7FA"/>
          </a:solidFill>
        </p:spPr>
      </p:pic>
      <p:sp>
        <p:nvSpPr>
          <p:cNvPr id="35" name="Rectangle 34"/>
          <p:cNvSpPr/>
          <p:nvPr/>
        </p:nvSpPr>
        <p:spPr>
          <a:xfrm>
            <a:off x="2216194" y="5707378"/>
            <a:ext cx="2367638" cy="307777"/>
          </a:xfrm>
          <a:prstGeom prst="rect">
            <a:avLst/>
          </a:prstGeom>
          <a:solidFill>
            <a:srgbClr val="FFF7FA"/>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TextBox 35"/>
          <p:cNvSpPr txBox="1"/>
          <p:nvPr/>
        </p:nvSpPr>
        <p:spPr>
          <a:xfrm>
            <a:off x="2598626" y="5693918"/>
            <a:ext cx="412292" cy="338554"/>
          </a:xfrm>
          <a:prstGeom prst="rect">
            <a:avLst/>
          </a:prstGeom>
          <a:solidFill>
            <a:srgbClr val="FFF7FA"/>
          </a:solidFill>
        </p:spPr>
        <p:txBody>
          <a:bodyPr wrap="none" rtlCol="0">
            <a:spAutoFit/>
          </a:bodyPr>
          <a:lstStyle/>
          <a:p>
            <a:pPr algn="ctr"/>
            <a:r>
              <a:rPr lang="de-DE" sz="1600" dirty="0">
                <a:solidFill>
                  <a:srgbClr val="821725"/>
                </a:solidFill>
              </a:rPr>
              <a:t>Tx</a:t>
            </a:r>
          </a:p>
        </p:txBody>
      </p:sp>
      <p:cxnSp>
        <p:nvCxnSpPr>
          <p:cNvPr id="37" name="Straight Arrow Connector 36"/>
          <p:cNvCxnSpPr>
            <a:cxnSpLocks/>
          </p:cNvCxnSpPr>
          <p:nvPr/>
        </p:nvCxnSpPr>
        <p:spPr>
          <a:xfrm flipV="1">
            <a:off x="2809510" y="5111062"/>
            <a:ext cx="0" cy="622194"/>
          </a:xfrm>
          <a:prstGeom prst="straightConnector1">
            <a:avLst/>
          </a:prstGeom>
          <a:ln w="38100">
            <a:solidFill>
              <a:srgbClr val="821725"/>
            </a:solidFill>
            <a:tailEnd type="triangle"/>
          </a:ln>
        </p:spPr>
        <p:style>
          <a:lnRef idx="1">
            <a:schemeClr val="accent1"/>
          </a:lnRef>
          <a:fillRef idx="0">
            <a:schemeClr val="accent1"/>
          </a:fillRef>
          <a:effectRef idx="0">
            <a:schemeClr val="accent1"/>
          </a:effectRef>
          <a:fontRef idx="minor">
            <a:schemeClr val="tx1"/>
          </a:fontRef>
        </p:style>
      </p:cxnSp>
      <p:grpSp>
        <p:nvGrpSpPr>
          <p:cNvPr id="38" name="Group 37"/>
          <p:cNvGrpSpPr/>
          <p:nvPr/>
        </p:nvGrpSpPr>
        <p:grpSpPr>
          <a:xfrm>
            <a:off x="5457634" y="5111062"/>
            <a:ext cx="1574470" cy="921410"/>
            <a:chOff x="5457634" y="5111062"/>
            <a:chExt cx="1574470" cy="921410"/>
          </a:xfrm>
          <a:noFill/>
        </p:grpSpPr>
        <p:sp>
          <p:nvSpPr>
            <p:cNvPr id="39" name="TextBox 38"/>
            <p:cNvSpPr txBox="1"/>
            <p:nvPr/>
          </p:nvSpPr>
          <p:spPr>
            <a:xfrm>
              <a:off x="5457634" y="5693918"/>
              <a:ext cx="1574470" cy="338554"/>
            </a:xfrm>
            <a:prstGeom prst="rect">
              <a:avLst/>
            </a:prstGeom>
            <a:grpFill/>
          </p:spPr>
          <p:txBody>
            <a:bodyPr wrap="none" rtlCol="0">
              <a:spAutoFit/>
            </a:bodyPr>
            <a:lstStyle/>
            <a:p>
              <a:pPr algn="ctr"/>
              <a:r>
                <a:rPr lang="de-DE" sz="1600" dirty="0">
                  <a:solidFill>
                    <a:srgbClr val="821725"/>
                  </a:solidFill>
                </a:rPr>
                <a:t>Gewichtszunahme 5%</a:t>
              </a:r>
            </a:p>
          </p:txBody>
        </p:sp>
        <p:cxnSp>
          <p:nvCxnSpPr>
            <p:cNvPr id="40" name="Straight Arrow Connector 39"/>
            <p:cNvCxnSpPr>
              <a:cxnSpLocks/>
            </p:cNvCxnSpPr>
            <p:nvPr/>
          </p:nvCxnSpPr>
          <p:spPr>
            <a:xfrm flipV="1">
              <a:off x="5864531" y="5111062"/>
              <a:ext cx="0" cy="622194"/>
            </a:xfrm>
            <a:prstGeom prst="straightConnector1">
              <a:avLst/>
            </a:prstGeom>
            <a:grpFill/>
            <a:ln w="38100">
              <a:solidFill>
                <a:srgbClr val="821725"/>
              </a:solidFill>
              <a:tailEnd type="triangle"/>
            </a:ln>
          </p:spPr>
          <p:style>
            <a:lnRef idx="1">
              <a:schemeClr val="accent1"/>
            </a:lnRef>
            <a:fillRef idx="0">
              <a:schemeClr val="accent1"/>
            </a:fillRef>
            <a:effectRef idx="0">
              <a:schemeClr val="accent1"/>
            </a:effectRef>
            <a:fontRef idx="minor">
              <a:schemeClr val="tx1"/>
            </a:fontRef>
          </p:style>
        </p:cxnSp>
      </p:grpSp>
      <p:sp>
        <p:nvSpPr>
          <p:cNvPr id="43" name="Rectangle 42"/>
          <p:cNvSpPr/>
          <p:nvPr/>
        </p:nvSpPr>
        <p:spPr>
          <a:xfrm>
            <a:off x="3863752" y="5111062"/>
            <a:ext cx="216024" cy="622194"/>
          </a:xfrm>
          <a:prstGeom prst="rect">
            <a:avLst/>
          </a:prstGeom>
          <a:solidFill>
            <a:srgbClr val="FFF7FA"/>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4" name="Group 43"/>
          <p:cNvGrpSpPr/>
          <p:nvPr/>
        </p:nvGrpSpPr>
        <p:grpSpPr>
          <a:xfrm>
            <a:off x="3282835" y="5114202"/>
            <a:ext cx="1579323" cy="921410"/>
            <a:chOff x="4024299" y="5263462"/>
            <a:chExt cx="1579323" cy="921410"/>
          </a:xfrm>
          <a:noFill/>
        </p:grpSpPr>
        <p:sp>
          <p:nvSpPr>
            <p:cNvPr id="45" name="TextBox 44"/>
            <p:cNvSpPr txBox="1"/>
            <p:nvPr/>
          </p:nvSpPr>
          <p:spPr>
            <a:xfrm>
              <a:off x="4029152" y="5846318"/>
              <a:ext cx="1574470" cy="338554"/>
            </a:xfrm>
            <a:prstGeom prst="rect">
              <a:avLst/>
            </a:prstGeom>
            <a:solidFill>
              <a:srgbClr val="FFF7FA"/>
            </a:solidFill>
          </p:spPr>
          <p:txBody>
            <a:bodyPr wrap="none" rtlCol="0">
              <a:spAutoFit/>
            </a:bodyPr>
            <a:lstStyle/>
            <a:p>
              <a:pPr algn="ctr"/>
              <a:r>
                <a:rPr lang="de-DE" sz="1600" dirty="0">
                  <a:solidFill>
                    <a:srgbClr val="821725"/>
                  </a:solidFill>
                </a:rPr>
                <a:t>Gewichtszunahme 3%</a:t>
              </a:r>
            </a:p>
          </p:txBody>
        </p:sp>
        <p:cxnSp>
          <p:nvCxnSpPr>
            <p:cNvPr id="46" name="Straight Arrow Connector 45"/>
            <p:cNvCxnSpPr>
              <a:cxnSpLocks/>
            </p:cNvCxnSpPr>
            <p:nvPr/>
          </p:nvCxnSpPr>
          <p:spPr>
            <a:xfrm flipV="1">
              <a:off x="4024299" y="5263462"/>
              <a:ext cx="0" cy="622194"/>
            </a:xfrm>
            <a:prstGeom prst="straightConnector1">
              <a:avLst/>
            </a:prstGeom>
            <a:grpFill/>
            <a:ln w="38100">
              <a:solidFill>
                <a:srgbClr val="821725"/>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7" name="Group 46"/>
          <p:cNvGrpSpPr/>
          <p:nvPr/>
        </p:nvGrpSpPr>
        <p:grpSpPr>
          <a:xfrm>
            <a:off x="6888088" y="2019702"/>
            <a:ext cx="1978506" cy="3281506"/>
            <a:chOff x="6888088" y="2019702"/>
            <a:chExt cx="1978506" cy="3281506"/>
          </a:xfrm>
          <a:solidFill>
            <a:srgbClr val="FFF7FA"/>
          </a:solidFill>
        </p:grpSpPr>
        <p:grpSp>
          <p:nvGrpSpPr>
            <p:cNvPr id="48" name="Group 47"/>
            <p:cNvGrpSpPr/>
            <p:nvPr/>
          </p:nvGrpSpPr>
          <p:grpSpPr>
            <a:xfrm>
              <a:off x="6888088" y="2019702"/>
              <a:ext cx="1978506" cy="2808312"/>
              <a:chOff x="6888088" y="2019702"/>
              <a:chExt cx="1978506" cy="2808312"/>
            </a:xfrm>
            <a:grpFill/>
          </p:grpSpPr>
          <p:sp>
            <p:nvSpPr>
              <p:cNvPr id="50" name="Rectangle 49"/>
              <p:cNvSpPr/>
              <p:nvPr/>
            </p:nvSpPr>
            <p:spPr>
              <a:xfrm>
                <a:off x="7066394" y="2019702"/>
                <a:ext cx="1800200" cy="2808312"/>
              </a:xfrm>
              <a:prstGeom prst="rect">
                <a:avLst/>
              </a:prstGeom>
              <a:gr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50"/>
              <p:cNvSpPr/>
              <p:nvPr/>
            </p:nvSpPr>
            <p:spPr>
              <a:xfrm>
                <a:off x="6888088" y="4107552"/>
                <a:ext cx="288032" cy="216024"/>
              </a:xfrm>
              <a:prstGeom prst="rect">
                <a:avLst/>
              </a:prstGeom>
              <a:gr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53"/>
              <p:cNvSpPr/>
              <p:nvPr/>
            </p:nvSpPr>
            <p:spPr>
              <a:xfrm rot="20005662">
                <a:off x="7031341" y="4389105"/>
                <a:ext cx="144016" cy="144016"/>
              </a:xfrm>
              <a:prstGeom prst="rect">
                <a:avLst/>
              </a:prstGeom>
              <a:gr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54"/>
              <p:cNvSpPr/>
              <p:nvPr/>
            </p:nvSpPr>
            <p:spPr>
              <a:xfrm rot="20005662">
                <a:off x="7048485" y="4629135"/>
                <a:ext cx="144016" cy="144016"/>
              </a:xfrm>
              <a:prstGeom prst="rect">
                <a:avLst/>
              </a:prstGeom>
              <a:gr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9" name="Rectangle 48"/>
            <p:cNvSpPr/>
            <p:nvPr/>
          </p:nvSpPr>
          <p:spPr>
            <a:xfrm>
              <a:off x="7123162" y="4797152"/>
              <a:ext cx="1709142" cy="504056"/>
            </a:xfrm>
            <a:prstGeom prst="rect">
              <a:avLst/>
            </a:prstGeom>
            <a:gr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56" name="Straight Arrow Connector 55"/>
          <p:cNvCxnSpPr>
            <a:cxnSpLocks/>
          </p:cNvCxnSpPr>
          <p:nvPr/>
        </p:nvCxnSpPr>
        <p:spPr>
          <a:xfrm flipH="1">
            <a:off x="7180706" y="4701143"/>
            <a:ext cx="556951" cy="8413"/>
          </a:xfrm>
          <a:prstGeom prst="straightConnector1">
            <a:avLst/>
          </a:prstGeom>
          <a:ln w="38100">
            <a:solidFill>
              <a:srgbClr val="821725"/>
            </a:solidFill>
            <a:tailEnd type="triangle"/>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8040216" y="4531564"/>
            <a:ext cx="1686680" cy="338554"/>
          </a:xfrm>
          <a:prstGeom prst="rect">
            <a:avLst/>
          </a:prstGeom>
          <a:noFill/>
        </p:spPr>
        <p:txBody>
          <a:bodyPr wrap="none" rtlCol="0">
            <a:spAutoFit/>
          </a:bodyPr>
          <a:lstStyle/>
          <a:p>
            <a:pPr algn="ctr"/>
            <a:r>
              <a:rPr lang="de-DE" sz="1600" dirty="0">
                <a:solidFill>
                  <a:srgbClr val="821725"/>
                </a:solidFill>
              </a:rPr>
              <a:t>Gewichtszunahme ≥5%</a:t>
            </a:r>
          </a:p>
        </p:txBody>
      </p:sp>
      <p:cxnSp>
        <p:nvCxnSpPr>
          <p:cNvPr id="58" name="Straight Arrow Connector 57"/>
          <p:cNvCxnSpPr>
            <a:cxnSpLocks/>
          </p:cNvCxnSpPr>
          <p:nvPr/>
        </p:nvCxnSpPr>
        <p:spPr>
          <a:xfrm flipH="1">
            <a:off x="7176120" y="4318659"/>
            <a:ext cx="497294" cy="142454"/>
          </a:xfrm>
          <a:prstGeom prst="straightConnector1">
            <a:avLst/>
          </a:prstGeom>
          <a:ln w="38100">
            <a:solidFill>
              <a:srgbClr val="821725"/>
            </a:solidFill>
            <a:tailEnd type="triangle"/>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7701954" y="4149080"/>
            <a:ext cx="2078804" cy="338554"/>
          </a:xfrm>
          <a:prstGeom prst="rect">
            <a:avLst/>
          </a:prstGeom>
          <a:noFill/>
        </p:spPr>
        <p:txBody>
          <a:bodyPr wrap="square" rtlCol="0">
            <a:spAutoFit/>
          </a:bodyPr>
          <a:lstStyle/>
          <a:p>
            <a:r>
              <a:rPr lang="de-DE" sz="1600" dirty="0">
                <a:solidFill>
                  <a:srgbClr val="821725"/>
                </a:solidFill>
              </a:rPr>
              <a:t>Bilirubin</a:t>
            </a:r>
            <a:r>
              <a:rPr lang="de-DE"/>
              <a:t> </a:t>
            </a:r>
            <a:r>
              <a:rPr lang="de-DE" sz="1600" dirty="0">
                <a:solidFill>
                  <a:srgbClr val="821725"/>
                </a:solidFill>
              </a:rPr>
              <a:t>~35 µmol/l</a:t>
            </a:r>
          </a:p>
        </p:txBody>
      </p:sp>
      <p:cxnSp>
        <p:nvCxnSpPr>
          <p:cNvPr id="60" name="Straight Arrow Connector 59"/>
          <p:cNvCxnSpPr>
            <a:cxnSpLocks/>
            <a:stCxn id="61" idx="1"/>
            <a:endCxn id="51" idx="0"/>
          </p:cNvCxnSpPr>
          <p:nvPr/>
        </p:nvCxnSpPr>
        <p:spPr>
          <a:xfrm flipH="1">
            <a:off x="7032104" y="3772491"/>
            <a:ext cx="477369" cy="335061"/>
          </a:xfrm>
          <a:prstGeom prst="straightConnector1">
            <a:avLst/>
          </a:prstGeom>
          <a:ln w="38100">
            <a:solidFill>
              <a:srgbClr val="821725"/>
            </a:solidFill>
            <a:tailEnd type="triangle"/>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7509473" y="3356992"/>
            <a:ext cx="1754879" cy="830997"/>
          </a:xfrm>
          <a:prstGeom prst="rect">
            <a:avLst/>
          </a:prstGeom>
          <a:noFill/>
        </p:spPr>
        <p:txBody>
          <a:bodyPr wrap="square" rtlCol="0">
            <a:spAutoFit/>
          </a:bodyPr>
          <a:lstStyle/>
          <a:p>
            <a:r>
              <a:rPr lang="de-DE" sz="1600" dirty="0" err="1">
                <a:solidFill>
                  <a:srgbClr val="821725"/>
                </a:solidFill>
              </a:rPr>
              <a:t>Creatinin</a:t>
            </a:r>
            <a:r>
              <a:rPr lang="de-DE" sz="1600" dirty="0">
                <a:solidFill>
                  <a:srgbClr val="821725"/>
                </a:solidFill>
              </a:rPr>
              <a:t> ~1,5 x Ausgangswert (Tag 0) </a:t>
            </a:r>
          </a:p>
        </p:txBody>
      </p:sp>
      <p:sp>
        <p:nvSpPr>
          <p:cNvPr id="62" name="Rectangle: Rounded Corners 9"/>
          <p:cNvSpPr/>
          <p:nvPr/>
        </p:nvSpPr>
        <p:spPr>
          <a:xfrm>
            <a:off x="9377444" y="1414773"/>
            <a:ext cx="2655677" cy="2408571"/>
          </a:xfrm>
          <a:prstGeom prst="roundRect">
            <a:avLst>
              <a:gd name="adj" fmla="val 6250"/>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dirty="0">
                <a:solidFill>
                  <a:schemeClr val="tx1"/>
                </a:solidFill>
              </a:rPr>
              <a:t>Fragen</a:t>
            </a:r>
          </a:p>
          <a:p>
            <a:pPr algn="ctr"/>
            <a:endParaRPr lang="de-DE" sz="1600" dirty="0">
              <a:solidFill>
                <a:schemeClr val="tx1"/>
              </a:solidFill>
            </a:endParaRPr>
          </a:p>
          <a:p>
            <a:pPr algn="ctr"/>
            <a:r>
              <a:rPr lang="de-DE" sz="1600" dirty="0">
                <a:solidFill>
                  <a:schemeClr val="tx1"/>
                </a:solidFill>
              </a:rPr>
              <a:t>Glauben Sie, dass diese</a:t>
            </a:r>
            <a:r>
              <a:t/>
            </a:r>
            <a:br/>
            <a:r>
              <a:rPr lang="de-DE" sz="1600" dirty="0">
                <a:solidFill>
                  <a:schemeClr val="tx1"/>
                </a:solidFill>
              </a:rPr>
              <a:t>Patientin Anzeichen </a:t>
            </a:r>
            <a:r>
              <a:t/>
            </a:r>
            <a:br/>
            <a:r>
              <a:rPr lang="de-DE" sz="1600" dirty="0">
                <a:solidFill>
                  <a:schemeClr val="tx1"/>
                </a:solidFill>
              </a:rPr>
              <a:t>von VOD zeigt?</a:t>
            </a:r>
          </a:p>
          <a:p>
            <a:pPr algn="ctr"/>
            <a:endParaRPr lang="de-DE" sz="1600" dirty="0">
              <a:solidFill>
                <a:schemeClr val="tx1"/>
              </a:solidFill>
            </a:endParaRPr>
          </a:p>
          <a:p>
            <a:pPr algn="ctr"/>
            <a:r>
              <a:rPr lang="de-DE" sz="1600" dirty="0">
                <a:solidFill>
                  <a:schemeClr val="tx1"/>
                </a:solidFill>
              </a:rPr>
              <a:t>Wenn ja, wie würden Sie den VOD-Schweregrad bei dieser Patientin am Tag 18 beurteilen?</a:t>
            </a:r>
          </a:p>
        </p:txBody>
      </p:sp>
      <p:cxnSp>
        <p:nvCxnSpPr>
          <p:cNvPr id="63" name="Straight Arrow Connector 62"/>
          <p:cNvCxnSpPr/>
          <p:nvPr/>
        </p:nvCxnSpPr>
        <p:spPr>
          <a:xfrm>
            <a:off x="6023992" y="5295898"/>
            <a:ext cx="1008112" cy="0"/>
          </a:xfrm>
          <a:prstGeom prst="straightConnector1">
            <a:avLst/>
          </a:prstGeom>
          <a:ln w="38100">
            <a:solidFill>
              <a:srgbClr val="821725"/>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7305948" y="5106670"/>
            <a:ext cx="3110532" cy="338554"/>
          </a:xfrm>
          <a:prstGeom prst="rect">
            <a:avLst/>
          </a:prstGeom>
          <a:noFill/>
        </p:spPr>
        <p:txBody>
          <a:bodyPr wrap="none" rtlCol="0">
            <a:spAutoFit/>
          </a:bodyPr>
          <a:lstStyle/>
          <a:p>
            <a:pPr algn="ctr"/>
            <a:r>
              <a:rPr lang="de-DE" sz="1600" dirty="0">
                <a:solidFill>
                  <a:srgbClr val="821725"/>
                </a:solidFill>
              </a:rPr>
              <a:t>Zeit seit den ersten Symptomen: 5 Tage</a:t>
            </a:r>
          </a:p>
        </p:txBody>
      </p:sp>
      <p:sp>
        <p:nvSpPr>
          <p:cNvPr id="32" name="TextBox 31">
            <a:extLst>
              <a:ext uri="{FF2B5EF4-FFF2-40B4-BE49-F238E27FC236}">
                <a16:creationId xmlns="" xmlns:a16="http://schemas.microsoft.com/office/drawing/2014/main" id="{BF09B31F-B0E9-4B56-9494-FA09486F0BE5}"/>
              </a:ext>
            </a:extLst>
          </p:cNvPr>
          <p:cNvSpPr txBox="1"/>
          <p:nvPr/>
        </p:nvSpPr>
        <p:spPr>
          <a:xfrm>
            <a:off x="376856" y="3480767"/>
            <a:ext cx="430887" cy="717504"/>
          </a:xfrm>
          <a:prstGeom prst="rect">
            <a:avLst/>
          </a:prstGeom>
          <a:solidFill>
            <a:srgbClr val="FFF7FA"/>
          </a:solidFill>
        </p:spPr>
        <p:txBody>
          <a:bodyPr vert="vert270" wrap="none" rtlCol="0">
            <a:spAutoFit/>
          </a:bodyPr>
          <a:lstStyle/>
          <a:p>
            <a:r>
              <a:rPr lang="en-GB" sz="1600" dirty="0"/>
              <a:t>Einheit</a:t>
            </a:r>
          </a:p>
        </p:txBody>
      </p:sp>
      <p:sp>
        <p:nvSpPr>
          <p:cNvPr id="33" name="TextBox 32">
            <a:extLst>
              <a:ext uri="{FF2B5EF4-FFF2-40B4-BE49-F238E27FC236}">
                <a16:creationId xmlns="" xmlns:a16="http://schemas.microsoft.com/office/drawing/2014/main" id="{F34EB7C3-1F60-482D-91E3-1672CB4F992A}"/>
              </a:ext>
            </a:extLst>
          </p:cNvPr>
          <p:cNvSpPr txBox="1"/>
          <p:nvPr/>
        </p:nvSpPr>
        <p:spPr>
          <a:xfrm>
            <a:off x="4734349" y="5166717"/>
            <a:ext cx="498470" cy="369332"/>
          </a:xfrm>
          <a:prstGeom prst="rect">
            <a:avLst/>
          </a:prstGeom>
          <a:solidFill>
            <a:srgbClr val="FFF7FA"/>
          </a:solidFill>
        </p:spPr>
        <p:txBody>
          <a:bodyPr wrap="none" rtlCol="0">
            <a:spAutoFit/>
          </a:bodyPr>
          <a:lstStyle/>
          <a:p>
            <a:r>
              <a:rPr lang="en-GB" dirty="0">
                <a:latin typeface="Calibri" panose="020F0502020204030204" pitchFamily="34" charset="0"/>
                <a:cs typeface="Calibri" panose="020F0502020204030204" pitchFamily="34" charset="0"/>
              </a:rPr>
              <a:t>Tag</a:t>
            </a:r>
          </a:p>
        </p:txBody>
      </p:sp>
    </p:spTree>
    <p:extLst>
      <p:ext uri="{BB962C8B-B14F-4D97-AF65-F5344CB8AC3E}">
        <p14:creationId xmlns:p14="http://schemas.microsoft.com/office/powerpoint/2010/main" val="2311652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9" grpId="0"/>
      <p:bldP spid="61" grpId="0"/>
      <p:bldP spid="62" grpId="0" animBg="1"/>
      <p:bldP spid="6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p:cNvSpPr>
            <a:spLocks noGrp="1"/>
          </p:cNvSpPr>
          <p:nvPr>
            <p:ph type="title"/>
          </p:nvPr>
        </p:nvSpPr>
        <p:spPr/>
        <p:txBody>
          <a:bodyPr/>
          <a:lstStyle/>
          <a:p>
            <a:r>
              <a:rPr lang="de-DE"/>
              <a:t>Inhalt</a:t>
            </a:r>
            <a:endParaRPr lang="de-DE" dirty="0"/>
          </a:p>
        </p:txBody>
      </p:sp>
      <p:sp>
        <p:nvSpPr>
          <p:cNvPr id="21" name="Content Placeholder 20"/>
          <p:cNvSpPr>
            <a:spLocks noGrp="1"/>
          </p:cNvSpPr>
          <p:nvPr>
            <p:ph idx="1"/>
          </p:nvPr>
        </p:nvSpPr>
        <p:spPr/>
        <p:txBody>
          <a:bodyPr/>
          <a:lstStyle/>
          <a:p>
            <a:r>
              <a:rPr lang="de-DE" dirty="0"/>
              <a:t>Modul 1: </a:t>
            </a:r>
            <a:r>
              <a:rPr lang="de-DE" dirty="0" err="1"/>
              <a:t>Hämatopoetische</a:t>
            </a:r>
            <a:r>
              <a:rPr lang="de-DE" dirty="0"/>
              <a:t> </a:t>
            </a:r>
            <a:r>
              <a:rPr lang="de-DE" dirty="0" smtClean="0"/>
              <a:t>Stammzelltransplantation</a:t>
            </a:r>
            <a:endParaRPr lang="de-DE" dirty="0"/>
          </a:p>
          <a:p>
            <a:endParaRPr lang="de-DE" dirty="0"/>
          </a:p>
          <a:p>
            <a:r>
              <a:rPr lang="de-DE" dirty="0"/>
              <a:t>Modul 2: Pathophysiologie der VOD</a:t>
            </a:r>
          </a:p>
          <a:p>
            <a:endParaRPr lang="de-DE" dirty="0"/>
          </a:p>
          <a:p>
            <a:r>
              <a:rPr lang="de-DE" dirty="0"/>
              <a:t>Modul 3: Diagnose der VOD</a:t>
            </a:r>
          </a:p>
          <a:p>
            <a:endParaRPr lang="de-DE" dirty="0"/>
          </a:p>
          <a:p>
            <a:r>
              <a:rPr lang="de-DE" dirty="0"/>
              <a:t>Modul 4: Beurteilung und Umgang mit der VOD</a:t>
            </a:r>
          </a:p>
          <a:p>
            <a:endParaRPr lang="de-DE" dirty="0"/>
          </a:p>
          <a:p>
            <a:r>
              <a:rPr lang="de-DE" dirty="0"/>
              <a:t>Modul 5: VOD-Fallstudien</a:t>
            </a:r>
          </a:p>
          <a:p>
            <a:endParaRPr lang="de-DE" dirty="0"/>
          </a:p>
          <a:p>
            <a:endParaRPr lang="de-DE" dirty="0"/>
          </a:p>
          <a:p>
            <a:endParaRPr lang="de-DE" dirty="0"/>
          </a:p>
        </p:txBody>
      </p:sp>
      <p:sp>
        <p:nvSpPr>
          <p:cNvPr id="2" name="Text Placeholder 1"/>
          <p:cNvSpPr>
            <a:spLocks noGrp="1"/>
          </p:cNvSpPr>
          <p:nvPr>
            <p:ph type="body" sz="quarter" idx="10"/>
          </p:nvPr>
        </p:nvSpPr>
        <p:spPr/>
        <p:txBody>
          <a:bodyPr/>
          <a:lstStyle/>
          <a:p>
            <a:endParaRPr lang="en-GB"/>
          </a:p>
        </p:txBody>
      </p:sp>
      <p:sp>
        <p:nvSpPr>
          <p:cNvPr id="3" name="Text Placeholder 2"/>
          <p:cNvSpPr>
            <a:spLocks noGrp="1"/>
          </p:cNvSpPr>
          <p:nvPr>
            <p:ph type="body" sz="quarter" idx="11"/>
          </p:nvPr>
        </p:nvSpPr>
        <p:spPr/>
        <p:txBody>
          <a:bodyPr/>
          <a:lstStyle/>
          <a:p>
            <a:endParaRPr lang="en-GB"/>
          </a:p>
        </p:txBody>
      </p:sp>
    </p:spTree>
    <p:extLst>
      <p:ext uri="{BB962C8B-B14F-4D97-AF65-F5344CB8AC3E}">
        <p14:creationId xmlns:p14="http://schemas.microsoft.com/office/powerpoint/2010/main" val="41206158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DE" sz="2800" dirty="0"/>
              <a:t>Überarbeitete EBMT-Schweregrad-Kriterien für VOD Tag 18</a:t>
            </a:r>
          </a:p>
        </p:txBody>
      </p:sp>
      <p:sp>
        <p:nvSpPr>
          <p:cNvPr id="3" name="Text Placeholder 2"/>
          <p:cNvSpPr>
            <a:spLocks noGrp="1"/>
          </p:cNvSpPr>
          <p:nvPr>
            <p:ph type="body" sz="quarter" idx="10"/>
          </p:nvPr>
        </p:nvSpPr>
        <p:spPr/>
        <p:txBody>
          <a:bodyPr/>
          <a:lstStyle/>
          <a:p>
            <a:r>
              <a:rPr lang="de-DE"/>
              <a:t>Mohty M et al. </a:t>
            </a:r>
            <a:r>
              <a:rPr lang="de-DE" i="1" dirty="0"/>
              <a:t>Bone Marrow Transplant </a:t>
            </a:r>
            <a:r>
              <a:rPr lang="de-DE"/>
              <a:t>2016;51:906–12</a:t>
            </a:r>
          </a:p>
        </p:txBody>
      </p:sp>
      <p:sp>
        <p:nvSpPr>
          <p:cNvPr id="6" name="Text Placeholder 5"/>
          <p:cNvSpPr>
            <a:spLocks noGrp="1"/>
          </p:cNvSpPr>
          <p:nvPr>
            <p:ph type="body" sz="quarter" idx="11"/>
          </p:nvPr>
        </p:nvSpPr>
        <p:spPr/>
        <p:txBody>
          <a:bodyPr/>
          <a:lstStyle/>
          <a:p>
            <a:r>
              <a:rPr lang="de-DE" dirty="0"/>
              <a:t>EBMT, European Society </a:t>
            </a:r>
            <a:r>
              <a:rPr lang="de-DE" dirty="0" err="1"/>
              <a:t>for</a:t>
            </a:r>
            <a:r>
              <a:rPr lang="de-DE" dirty="0"/>
              <a:t> Blood and </a:t>
            </a:r>
            <a:r>
              <a:rPr lang="de-DE" dirty="0" err="1"/>
              <a:t>Marrow</a:t>
            </a:r>
            <a:r>
              <a:rPr lang="de-DE" dirty="0"/>
              <a:t> Transplantation; MOD/MOF, Multiorgandysfunktion/Multiorganversagen; </a:t>
            </a:r>
            <a:br>
              <a:rPr lang="de-DE" dirty="0"/>
            </a:br>
            <a:r>
              <a:rPr lang="de-DE" dirty="0"/>
              <a:t>VOD, </a:t>
            </a:r>
            <a:r>
              <a:rPr lang="de-DE" dirty="0" err="1"/>
              <a:t>venookklusive</a:t>
            </a:r>
            <a:r>
              <a:rPr lang="de-DE" dirty="0"/>
              <a:t> Erkrankung</a:t>
            </a:r>
          </a:p>
        </p:txBody>
      </p:sp>
      <p:grpSp>
        <p:nvGrpSpPr>
          <p:cNvPr id="20" name="Group 19"/>
          <p:cNvGrpSpPr/>
          <p:nvPr/>
        </p:nvGrpSpPr>
        <p:grpSpPr>
          <a:xfrm>
            <a:off x="109329" y="1268760"/>
            <a:ext cx="11747311" cy="5133220"/>
            <a:chOff x="-3685" y="1328624"/>
            <a:chExt cx="11747311" cy="5133220"/>
          </a:xfrm>
        </p:grpSpPr>
        <p:sp>
          <p:nvSpPr>
            <p:cNvPr id="55" name="TextBox 54"/>
            <p:cNvSpPr txBox="1"/>
            <p:nvPr/>
          </p:nvSpPr>
          <p:spPr>
            <a:xfrm>
              <a:off x="-3685" y="1976403"/>
              <a:ext cx="2506587" cy="523220"/>
            </a:xfrm>
            <a:prstGeom prst="rect">
              <a:avLst/>
            </a:prstGeom>
            <a:noFill/>
          </p:spPr>
          <p:txBody>
            <a:bodyPr wrap="square" rtlCol="0">
              <a:spAutoFit/>
            </a:bodyPr>
            <a:lstStyle/>
            <a:p>
              <a:pPr algn="r"/>
              <a:r>
                <a:rPr lang="de-DE" sz="1400" b="1" dirty="0"/>
                <a:t>Zeit seit den ersten klinischen Symptomen der VOD</a:t>
              </a:r>
              <a:endParaRPr lang="de-DE" sz="1400" b="1" baseline="30000" dirty="0"/>
            </a:p>
          </p:txBody>
        </p:sp>
        <p:sp>
          <p:nvSpPr>
            <p:cNvPr id="77" name="TextBox 76"/>
            <p:cNvSpPr txBox="1"/>
            <p:nvPr/>
          </p:nvSpPr>
          <p:spPr>
            <a:xfrm>
              <a:off x="533022" y="2728173"/>
              <a:ext cx="1942993" cy="307777"/>
            </a:xfrm>
            <a:prstGeom prst="rect">
              <a:avLst/>
            </a:prstGeom>
            <a:noFill/>
          </p:spPr>
          <p:txBody>
            <a:bodyPr wrap="square" rtlCol="0">
              <a:spAutoFit/>
            </a:bodyPr>
            <a:lstStyle/>
            <a:p>
              <a:pPr algn="r"/>
              <a:r>
                <a:rPr lang="de-DE" sz="1400" b="1" dirty="0"/>
                <a:t>Bilirubin (mg/dl)</a:t>
              </a:r>
            </a:p>
          </p:txBody>
        </p:sp>
        <p:sp>
          <p:nvSpPr>
            <p:cNvPr id="90" name="TextBox 89"/>
            <p:cNvSpPr txBox="1"/>
            <p:nvPr/>
          </p:nvSpPr>
          <p:spPr>
            <a:xfrm>
              <a:off x="396340" y="2924944"/>
              <a:ext cx="2130262" cy="307777"/>
            </a:xfrm>
            <a:prstGeom prst="rect">
              <a:avLst/>
            </a:prstGeom>
            <a:noFill/>
          </p:spPr>
          <p:txBody>
            <a:bodyPr wrap="square" rtlCol="0">
              <a:spAutoFit/>
            </a:bodyPr>
            <a:lstStyle/>
            <a:p>
              <a:pPr algn="r"/>
              <a:r>
                <a:rPr lang="de-DE" sz="1400" b="1" dirty="0"/>
                <a:t>Bilirubin (μmol/l)</a:t>
              </a:r>
            </a:p>
          </p:txBody>
        </p:sp>
        <p:sp>
          <p:nvSpPr>
            <p:cNvPr id="94" name="TextBox 93"/>
            <p:cNvSpPr txBox="1"/>
            <p:nvPr/>
          </p:nvSpPr>
          <p:spPr>
            <a:xfrm>
              <a:off x="355222" y="3704888"/>
              <a:ext cx="2173151" cy="307777"/>
            </a:xfrm>
            <a:prstGeom prst="rect">
              <a:avLst/>
            </a:prstGeom>
            <a:noFill/>
          </p:spPr>
          <p:txBody>
            <a:bodyPr wrap="square" rtlCol="0">
              <a:spAutoFit/>
            </a:bodyPr>
            <a:lstStyle/>
            <a:p>
              <a:pPr algn="r"/>
              <a:r>
                <a:rPr lang="de-DE" sz="1400" b="1" dirty="0"/>
                <a:t>Bilirubin-Kinetik</a:t>
              </a:r>
            </a:p>
          </p:txBody>
        </p:sp>
        <p:sp>
          <p:nvSpPr>
            <p:cNvPr id="95" name="TextBox 94"/>
            <p:cNvSpPr txBox="1"/>
            <p:nvPr/>
          </p:nvSpPr>
          <p:spPr>
            <a:xfrm>
              <a:off x="728873" y="4413631"/>
              <a:ext cx="1747142" cy="307777"/>
            </a:xfrm>
            <a:prstGeom prst="rect">
              <a:avLst/>
            </a:prstGeom>
            <a:noFill/>
          </p:spPr>
          <p:txBody>
            <a:bodyPr wrap="square" rtlCol="0">
              <a:spAutoFit/>
            </a:bodyPr>
            <a:lstStyle/>
            <a:p>
              <a:pPr algn="r"/>
              <a:r>
                <a:rPr lang="de-DE" sz="1400" b="1" dirty="0"/>
                <a:t>Transaminasen</a:t>
              </a:r>
            </a:p>
          </p:txBody>
        </p:sp>
        <p:sp>
          <p:nvSpPr>
            <p:cNvPr id="120" name="TextBox 119"/>
            <p:cNvSpPr txBox="1"/>
            <p:nvPr/>
          </p:nvSpPr>
          <p:spPr>
            <a:xfrm>
              <a:off x="753374" y="4987147"/>
              <a:ext cx="1747142" cy="307777"/>
            </a:xfrm>
            <a:prstGeom prst="rect">
              <a:avLst/>
            </a:prstGeom>
            <a:noFill/>
          </p:spPr>
          <p:txBody>
            <a:bodyPr wrap="square" rtlCol="0">
              <a:spAutoFit/>
            </a:bodyPr>
            <a:lstStyle/>
            <a:p>
              <a:pPr algn="r"/>
              <a:r>
                <a:rPr lang="de-DE" sz="1400" b="1" dirty="0"/>
                <a:t>Gewichtszunahme</a:t>
              </a:r>
              <a:endParaRPr lang="de-DE" sz="1400" b="1" baseline="30000" dirty="0"/>
            </a:p>
          </p:txBody>
        </p:sp>
        <p:sp>
          <p:nvSpPr>
            <p:cNvPr id="133" name="TextBox 132"/>
            <p:cNvSpPr txBox="1"/>
            <p:nvPr/>
          </p:nvSpPr>
          <p:spPr>
            <a:xfrm>
              <a:off x="762843" y="5674367"/>
              <a:ext cx="1747142" cy="307777"/>
            </a:xfrm>
            <a:prstGeom prst="rect">
              <a:avLst/>
            </a:prstGeom>
            <a:noFill/>
          </p:spPr>
          <p:txBody>
            <a:bodyPr wrap="square" rtlCol="0">
              <a:spAutoFit/>
            </a:bodyPr>
            <a:lstStyle/>
            <a:p>
              <a:pPr algn="r"/>
              <a:r>
                <a:rPr lang="de-DE" sz="1400" b="1" dirty="0"/>
                <a:t>Nierenfunktion</a:t>
              </a:r>
            </a:p>
          </p:txBody>
        </p:sp>
        <p:sp>
          <p:nvSpPr>
            <p:cNvPr id="5" name="Rectangle: Rounded Corners 4"/>
            <p:cNvSpPr/>
            <p:nvPr/>
          </p:nvSpPr>
          <p:spPr>
            <a:xfrm>
              <a:off x="2581047" y="1332017"/>
              <a:ext cx="1538382" cy="4591026"/>
            </a:xfrm>
            <a:prstGeom prst="roundRect">
              <a:avLst>
                <a:gd name="adj" fmla="val 10000"/>
              </a:avLst>
            </a:prstGeom>
            <a:gradFill>
              <a:gsLst>
                <a:gs pos="0">
                  <a:schemeClr val="bg1">
                    <a:lumMod val="85000"/>
                  </a:schemeClr>
                </a:gs>
                <a:gs pos="50000">
                  <a:schemeClr val="bg1">
                    <a:lumMod val="95000"/>
                  </a:schemeClr>
                </a:gs>
                <a:gs pos="100000">
                  <a:schemeClr val="bg1">
                    <a:shade val="100000"/>
                    <a:satMod val="115000"/>
                  </a:schemeClr>
                </a:gs>
              </a:gsLst>
              <a:lin ang="10800000" scaled="1"/>
            </a:gradFill>
            <a:ln w="19050">
              <a:solidFill>
                <a:srgbClr val="E60060"/>
              </a:solidFill>
            </a:ln>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135" name="Rectangle 134"/>
            <p:cNvSpPr/>
            <p:nvPr/>
          </p:nvSpPr>
          <p:spPr>
            <a:xfrm>
              <a:off x="3427815" y="1421682"/>
              <a:ext cx="646331" cy="341632"/>
            </a:xfrm>
            <a:prstGeom prst="rect">
              <a:avLst/>
            </a:prstGeom>
          </p:spPr>
          <p:txBody>
            <a:bodyPr wrap="none">
              <a:spAutoFit/>
            </a:bodyPr>
            <a:lstStyle/>
            <a:p>
              <a:pPr algn="ctr" defTabSz="889000">
                <a:lnSpc>
                  <a:spcPct val="90000"/>
                </a:lnSpc>
                <a:spcBef>
                  <a:spcPct val="0"/>
                </a:spcBef>
                <a:spcAft>
                  <a:spcPct val="35000"/>
                </a:spcAft>
              </a:pPr>
              <a:r>
                <a:rPr lang="de-DE" b="1" dirty="0">
                  <a:solidFill>
                    <a:schemeClr val="bg1">
                      <a:lumMod val="50000"/>
                    </a:schemeClr>
                  </a:solidFill>
                  <a:latin typeface="Arial" panose="020B0604020202020204" pitchFamily="34" charset="0"/>
                </a:rPr>
                <a:t>Leicht</a:t>
              </a:r>
              <a:endParaRPr lang="de-DE" b="1" baseline="30000" dirty="0">
                <a:solidFill>
                  <a:schemeClr val="bg1">
                    <a:lumMod val="50000"/>
                  </a:schemeClr>
                </a:solidFill>
                <a:latin typeface="Arial" panose="020B0604020202020204" pitchFamily="34" charset="0"/>
                <a:cs typeface="Arial" panose="020B0604020202020204" pitchFamily="34" charset="0"/>
              </a:endParaRPr>
            </a:p>
          </p:txBody>
        </p:sp>
        <p:sp>
          <p:nvSpPr>
            <p:cNvPr id="9" name="Rounded Rectangle 8"/>
            <p:cNvSpPr/>
            <p:nvPr/>
          </p:nvSpPr>
          <p:spPr>
            <a:xfrm>
              <a:off x="2921668" y="4303355"/>
              <a:ext cx="1853763" cy="559107"/>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≤2 × normal</a:t>
              </a:r>
            </a:p>
          </p:txBody>
        </p:sp>
        <p:sp>
          <p:nvSpPr>
            <p:cNvPr id="152" name="Rounded Rectangle 151"/>
            <p:cNvSpPr/>
            <p:nvPr/>
          </p:nvSpPr>
          <p:spPr>
            <a:xfrm>
              <a:off x="2921668" y="4942673"/>
              <a:ext cx="1853763" cy="490407"/>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&lt;5%</a:t>
              </a:r>
            </a:p>
          </p:txBody>
        </p:sp>
        <p:sp>
          <p:nvSpPr>
            <p:cNvPr id="153" name="Rounded Rectangle 152"/>
            <p:cNvSpPr/>
            <p:nvPr/>
          </p:nvSpPr>
          <p:spPr>
            <a:xfrm>
              <a:off x="2905088" y="5433080"/>
              <a:ext cx="1870344" cy="1028764"/>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&lt;1,2 × Ausgangswert bei Transplantation</a:t>
              </a:r>
            </a:p>
          </p:txBody>
        </p:sp>
        <p:sp>
          <p:nvSpPr>
            <p:cNvPr id="155" name="Rounded Rectangle 154"/>
            <p:cNvSpPr/>
            <p:nvPr/>
          </p:nvSpPr>
          <p:spPr>
            <a:xfrm>
              <a:off x="2921668" y="2682179"/>
              <a:ext cx="1853763" cy="602805"/>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latin typeface="Arial" panose="020B0604020202020204" pitchFamily="34" charset="0"/>
                </a:rPr>
                <a:t>≥2 und &lt;3</a:t>
              </a:r>
            </a:p>
            <a:p>
              <a:pPr algn="ctr"/>
              <a:r>
                <a:rPr lang="de-DE" sz="1600" b="1" dirty="0">
                  <a:solidFill>
                    <a:schemeClr val="accent1"/>
                  </a:solidFill>
                  <a:latin typeface="Arial" panose="020B0604020202020204" pitchFamily="34" charset="0"/>
                </a:rPr>
                <a:t>≥34 und &lt;51</a:t>
              </a:r>
              <a:endParaRPr lang="de-DE" sz="1600" b="1" dirty="0">
                <a:solidFill>
                  <a:schemeClr val="accent1"/>
                </a:solidFill>
              </a:endParaRPr>
            </a:p>
          </p:txBody>
        </p:sp>
        <p:sp>
          <p:nvSpPr>
            <p:cNvPr id="156" name="Rounded Rectangle 155"/>
            <p:cNvSpPr/>
            <p:nvPr/>
          </p:nvSpPr>
          <p:spPr>
            <a:xfrm>
              <a:off x="2921668" y="1914583"/>
              <a:ext cx="1404223" cy="708415"/>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latin typeface="Arial" panose="020B0604020202020204" pitchFamily="34" charset="0"/>
                </a:rPr>
                <a:t>&gt;7 Tage</a:t>
              </a:r>
              <a:endParaRPr lang="de-DE" sz="1600" dirty="0">
                <a:solidFill>
                  <a:schemeClr val="tx1"/>
                </a:solidFill>
              </a:endParaRPr>
            </a:p>
          </p:txBody>
        </p:sp>
        <p:sp>
          <p:nvSpPr>
            <p:cNvPr id="8" name="Rectangle: Rounded Corners 7"/>
            <p:cNvSpPr/>
            <p:nvPr/>
          </p:nvSpPr>
          <p:spPr>
            <a:xfrm>
              <a:off x="4864292" y="1332017"/>
              <a:ext cx="1538382" cy="4591026"/>
            </a:xfrm>
            <a:prstGeom prst="roundRect">
              <a:avLst>
                <a:gd name="adj" fmla="val 10000"/>
              </a:avLst>
            </a:prstGeom>
            <a:gradFill>
              <a:gsLst>
                <a:gs pos="0">
                  <a:schemeClr val="bg1">
                    <a:lumMod val="75000"/>
                  </a:schemeClr>
                </a:gs>
                <a:gs pos="50000">
                  <a:schemeClr val="bg1">
                    <a:lumMod val="85000"/>
                  </a:schemeClr>
                </a:gs>
                <a:gs pos="100000">
                  <a:schemeClr val="bg1"/>
                </a:gs>
              </a:gsLst>
              <a:lin ang="10800000" scaled="1"/>
            </a:gradFill>
            <a:ln w="19050">
              <a:solidFill>
                <a:srgbClr val="E60060"/>
              </a:solidFill>
            </a:ln>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136" name="Rectangle 135"/>
            <p:cNvSpPr/>
            <p:nvPr/>
          </p:nvSpPr>
          <p:spPr>
            <a:xfrm>
              <a:off x="5125150" y="1433850"/>
              <a:ext cx="1210588" cy="341632"/>
            </a:xfrm>
            <a:prstGeom prst="rect">
              <a:avLst/>
            </a:prstGeom>
          </p:spPr>
          <p:txBody>
            <a:bodyPr wrap="none">
              <a:spAutoFit/>
            </a:bodyPr>
            <a:lstStyle/>
            <a:p>
              <a:pPr algn="r" defTabSz="889000">
                <a:lnSpc>
                  <a:spcPct val="90000"/>
                </a:lnSpc>
                <a:spcBef>
                  <a:spcPct val="0"/>
                </a:spcBef>
                <a:spcAft>
                  <a:spcPct val="35000"/>
                </a:spcAft>
              </a:pPr>
              <a:r>
                <a:rPr lang="de-DE" b="1" dirty="0">
                  <a:solidFill>
                    <a:schemeClr val="bg1">
                      <a:lumMod val="50000"/>
                    </a:schemeClr>
                  </a:solidFill>
                  <a:latin typeface="Arial" panose="020B0604020202020204" pitchFamily="34" charset="0"/>
                </a:rPr>
                <a:t>Mäßig</a:t>
              </a:r>
              <a:endParaRPr lang="de-DE" b="1" baseline="30000" dirty="0">
                <a:solidFill>
                  <a:schemeClr val="bg1">
                    <a:lumMod val="50000"/>
                  </a:schemeClr>
                </a:solidFill>
                <a:latin typeface="Arial" panose="020B0604020202020204" pitchFamily="34" charset="0"/>
                <a:cs typeface="Arial" panose="020B0604020202020204" pitchFamily="34" charset="0"/>
              </a:endParaRPr>
            </a:p>
          </p:txBody>
        </p:sp>
        <p:sp>
          <p:nvSpPr>
            <p:cNvPr id="157" name="Rounded Rectangle 156"/>
            <p:cNvSpPr/>
            <p:nvPr/>
          </p:nvSpPr>
          <p:spPr>
            <a:xfrm>
              <a:off x="5215716" y="4303355"/>
              <a:ext cx="1764901" cy="559107"/>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&gt;2 und ≤5 </a:t>
              </a:r>
              <a:r>
                <a:t/>
              </a:r>
              <a:br/>
              <a:r>
                <a:rPr lang="de-DE" sz="1600" dirty="0">
                  <a:solidFill>
                    <a:schemeClr val="tx1"/>
                  </a:solidFill>
                </a:rPr>
                <a:t>× normal</a:t>
              </a:r>
            </a:p>
          </p:txBody>
        </p:sp>
        <p:sp>
          <p:nvSpPr>
            <p:cNvPr id="158" name="Rounded Rectangle 157"/>
            <p:cNvSpPr/>
            <p:nvPr/>
          </p:nvSpPr>
          <p:spPr>
            <a:xfrm>
              <a:off x="5215716" y="4941153"/>
              <a:ext cx="1764901" cy="430543"/>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de-DE" sz="1500" dirty="0">
                  <a:solidFill>
                    <a:schemeClr val="tx1"/>
                  </a:solidFill>
                </a:rPr>
                <a:t>≥5% und &lt;10%</a:t>
              </a:r>
            </a:p>
          </p:txBody>
        </p:sp>
        <p:sp>
          <p:nvSpPr>
            <p:cNvPr id="159" name="Rounded Rectangle 158"/>
            <p:cNvSpPr/>
            <p:nvPr/>
          </p:nvSpPr>
          <p:spPr>
            <a:xfrm>
              <a:off x="5215716" y="5442236"/>
              <a:ext cx="1764901" cy="1019608"/>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de-DE" sz="1600" dirty="0">
                  <a:solidFill>
                    <a:schemeClr val="tx1"/>
                  </a:solidFill>
                </a:rPr>
                <a:t>≥1,2 and &lt;1,5 × Ausgangswert bei Transplantation</a:t>
              </a:r>
            </a:p>
          </p:txBody>
        </p:sp>
        <p:sp>
          <p:nvSpPr>
            <p:cNvPr id="161" name="Rounded Rectangle 160"/>
            <p:cNvSpPr/>
            <p:nvPr/>
          </p:nvSpPr>
          <p:spPr>
            <a:xfrm>
              <a:off x="5215716" y="2682179"/>
              <a:ext cx="1764901" cy="602805"/>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≥3 und &lt;5</a:t>
              </a:r>
            </a:p>
            <a:p>
              <a:pPr algn="ctr"/>
              <a:r>
                <a:rPr lang="de-DE" sz="1600" dirty="0">
                  <a:solidFill>
                    <a:schemeClr val="tx1"/>
                  </a:solidFill>
                </a:rPr>
                <a:t>≥51 und &lt;85</a:t>
              </a:r>
            </a:p>
          </p:txBody>
        </p:sp>
        <p:sp>
          <p:nvSpPr>
            <p:cNvPr id="162" name="Rounded Rectangle 161"/>
            <p:cNvSpPr/>
            <p:nvPr/>
          </p:nvSpPr>
          <p:spPr>
            <a:xfrm>
              <a:off x="5215716" y="1914583"/>
              <a:ext cx="1404223" cy="708415"/>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dirty="0">
                  <a:solidFill>
                    <a:schemeClr val="accent1"/>
                  </a:solidFill>
                </a:rPr>
                <a:t>5–7 Tage</a:t>
              </a:r>
            </a:p>
          </p:txBody>
        </p:sp>
        <p:sp>
          <p:nvSpPr>
            <p:cNvPr id="137" name="Rectangle 136"/>
            <p:cNvSpPr/>
            <p:nvPr/>
          </p:nvSpPr>
          <p:spPr>
            <a:xfrm>
              <a:off x="7638361" y="1406611"/>
              <a:ext cx="941283" cy="341632"/>
            </a:xfrm>
            <a:prstGeom prst="rect">
              <a:avLst/>
            </a:prstGeom>
          </p:spPr>
          <p:txBody>
            <a:bodyPr wrap="none">
              <a:spAutoFit/>
            </a:bodyPr>
            <a:lstStyle/>
            <a:p>
              <a:pPr algn="r" defTabSz="889000">
                <a:lnSpc>
                  <a:spcPct val="90000"/>
                </a:lnSpc>
                <a:spcBef>
                  <a:spcPct val="0"/>
                </a:spcBef>
                <a:spcAft>
                  <a:spcPct val="35000"/>
                </a:spcAft>
              </a:pPr>
              <a:r>
                <a:rPr lang="de-DE" b="1" dirty="0">
                  <a:solidFill>
                    <a:schemeClr val="bg1"/>
                  </a:solidFill>
                  <a:latin typeface="Arial" panose="020B0604020202020204" pitchFamily="34" charset="0"/>
                </a:rPr>
                <a:t>Schwer</a:t>
              </a:r>
            </a:p>
          </p:txBody>
        </p:sp>
        <p:sp>
          <p:nvSpPr>
            <p:cNvPr id="14" name="Rectangle: Rounded Corners 13"/>
            <p:cNvSpPr/>
            <p:nvPr/>
          </p:nvSpPr>
          <p:spPr>
            <a:xfrm>
              <a:off x="9424456" y="1332017"/>
              <a:ext cx="1537136" cy="4591026"/>
            </a:xfrm>
            <a:prstGeom prst="roundRect">
              <a:avLst>
                <a:gd name="adj" fmla="val 10000"/>
              </a:avLst>
            </a:prstGeom>
            <a:gradFill>
              <a:gsLst>
                <a:gs pos="0">
                  <a:schemeClr val="bg1">
                    <a:lumMod val="50000"/>
                  </a:schemeClr>
                </a:gs>
                <a:gs pos="100000">
                  <a:schemeClr val="bg1">
                    <a:lumMod val="50000"/>
                  </a:schemeClr>
                </a:gs>
              </a:gsLst>
              <a:lin ang="10800000" scaled="1"/>
            </a:gradFill>
            <a:ln w="19050">
              <a:solidFill>
                <a:srgbClr val="E60060"/>
              </a:solidFill>
            </a:ln>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138" name="Rectangle 137"/>
            <p:cNvSpPr/>
            <p:nvPr/>
          </p:nvSpPr>
          <p:spPr>
            <a:xfrm>
              <a:off x="9366073" y="1328624"/>
              <a:ext cx="1595520" cy="590931"/>
            </a:xfrm>
            <a:prstGeom prst="rect">
              <a:avLst/>
            </a:prstGeom>
          </p:spPr>
          <p:txBody>
            <a:bodyPr wrap="square">
              <a:spAutoFit/>
            </a:bodyPr>
            <a:lstStyle/>
            <a:p>
              <a:pPr algn="r" defTabSz="711200">
                <a:lnSpc>
                  <a:spcPct val="90000"/>
                </a:lnSpc>
                <a:spcBef>
                  <a:spcPct val="0"/>
                </a:spcBef>
                <a:spcAft>
                  <a:spcPct val="35000"/>
                </a:spcAft>
              </a:pPr>
              <a:r>
                <a:rPr lang="de-DE" b="1" dirty="0">
                  <a:solidFill>
                    <a:schemeClr val="bg1"/>
                  </a:solidFill>
                  <a:latin typeface="Arial" panose="020B0604020202020204" pitchFamily="34" charset="0"/>
                </a:rPr>
                <a:t>Sehr schwer – MOD/MOF</a:t>
              </a:r>
              <a:endParaRPr lang="de-DE" b="1" baseline="30000" dirty="0">
                <a:solidFill>
                  <a:schemeClr val="bg1"/>
                </a:solidFill>
                <a:latin typeface="Arial" panose="020B0604020202020204" pitchFamily="34" charset="0"/>
                <a:cs typeface="Arial" panose="020B0604020202020204" pitchFamily="34" charset="0"/>
              </a:endParaRPr>
            </a:p>
          </p:txBody>
        </p:sp>
        <p:sp>
          <p:nvSpPr>
            <p:cNvPr id="170" name="Rounded Rectangle 169"/>
            <p:cNvSpPr/>
            <p:nvPr/>
          </p:nvSpPr>
          <p:spPr>
            <a:xfrm>
              <a:off x="9717765" y="4303355"/>
              <a:ext cx="2025861" cy="559107"/>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&gt;8 × normal</a:t>
              </a:r>
            </a:p>
          </p:txBody>
        </p:sp>
        <p:sp>
          <p:nvSpPr>
            <p:cNvPr id="171" name="Rounded Rectangle 170"/>
            <p:cNvSpPr/>
            <p:nvPr/>
          </p:nvSpPr>
          <p:spPr>
            <a:xfrm>
              <a:off x="9717765" y="4941153"/>
              <a:ext cx="2025861" cy="430543"/>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≥10%</a:t>
              </a:r>
            </a:p>
          </p:txBody>
        </p:sp>
        <p:sp>
          <p:nvSpPr>
            <p:cNvPr id="172" name="Rounded Rectangle 171"/>
            <p:cNvSpPr/>
            <p:nvPr/>
          </p:nvSpPr>
          <p:spPr>
            <a:xfrm>
              <a:off x="9717765" y="5442236"/>
              <a:ext cx="2025861" cy="1019608"/>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latin typeface="Arial" panose="020B0604020202020204" pitchFamily="34" charset="0"/>
                  <a:cs typeface="Arial" panose="020B0604020202020204" pitchFamily="34" charset="0"/>
                </a:rPr>
                <a:t>≥</a:t>
              </a:r>
              <a:r>
                <a:rPr lang="de-DE" sz="1600" dirty="0">
                  <a:solidFill>
                    <a:schemeClr val="tx1"/>
                  </a:solidFill>
                </a:rPr>
                <a:t>2 × Ausgangswert </a:t>
              </a:r>
              <a:r>
                <a:rPr dirty="0"/>
                <a:t/>
              </a:r>
              <a:br>
                <a:rPr dirty="0"/>
              </a:br>
              <a:r>
                <a:rPr lang="de-DE" sz="1600" dirty="0">
                  <a:solidFill>
                    <a:schemeClr val="tx1"/>
                  </a:solidFill>
                </a:rPr>
                <a:t>bei Transplantation</a:t>
              </a:r>
            </a:p>
          </p:txBody>
        </p:sp>
        <p:sp>
          <p:nvSpPr>
            <p:cNvPr id="173" name="Rounded Rectangle 172"/>
            <p:cNvSpPr/>
            <p:nvPr/>
          </p:nvSpPr>
          <p:spPr>
            <a:xfrm>
              <a:off x="9717765" y="3183262"/>
              <a:ext cx="2025861" cy="430543"/>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a:solidFill>
                    <a:schemeClr val="tx1"/>
                  </a:solidFill>
                </a:rPr>
                <a:t>≥136</a:t>
              </a:r>
              <a:endParaRPr lang="de-DE" sz="1600" dirty="0">
                <a:solidFill>
                  <a:schemeClr val="tx1"/>
                </a:solidFill>
              </a:endParaRPr>
            </a:p>
          </p:txBody>
        </p:sp>
        <p:sp>
          <p:nvSpPr>
            <p:cNvPr id="174" name="Rounded Rectangle 173"/>
            <p:cNvSpPr/>
            <p:nvPr/>
          </p:nvSpPr>
          <p:spPr>
            <a:xfrm>
              <a:off x="9717765" y="2682179"/>
              <a:ext cx="2025861" cy="430543"/>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≥8</a:t>
              </a:r>
            </a:p>
          </p:txBody>
        </p:sp>
        <p:sp>
          <p:nvSpPr>
            <p:cNvPr id="175" name="Rounded Rectangle 174"/>
            <p:cNvSpPr/>
            <p:nvPr/>
          </p:nvSpPr>
          <p:spPr>
            <a:xfrm>
              <a:off x="9717765" y="1914583"/>
              <a:ext cx="1404223" cy="708415"/>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Jederzeit</a:t>
              </a:r>
            </a:p>
          </p:txBody>
        </p:sp>
        <p:sp>
          <p:nvSpPr>
            <p:cNvPr id="19" name="Right Arrow 18"/>
            <p:cNvSpPr/>
            <p:nvPr/>
          </p:nvSpPr>
          <p:spPr>
            <a:xfrm>
              <a:off x="4291750" y="1433850"/>
              <a:ext cx="400221" cy="314393"/>
            </a:xfrm>
            <a:prstGeom prst="rightArrow">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6" name="Right Arrow 175"/>
            <p:cNvSpPr/>
            <p:nvPr/>
          </p:nvSpPr>
          <p:spPr>
            <a:xfrm>
              <a:off x="6580396" y="1433850"/>
              <a:ext cx="400221" cy="314393"/>
            </a:xfrm>
            <a:prstGeom prst="rightArrow">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7" name="Right Arrow 176"/>
            <p:cNvSpPr/>
            <p:nvPr/>
          </p:nvSpPr>
          <p:spPr>
            <a:xfrm>
              <a:off x="8860478" y="1433850"/>
              <a:ext cx="400221" cy="314393"/>
            </a:xfrm>
            <a:prstGeom prst="rightArrow">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54" name="Picture 53">
            <a:hlinkClick r:id="" action="ppaction://customshow?id=1&amp;return=true"/>
          </p:cNvPr>
          <p:cNvPicPr>
            <a:picLocks noChangeAspect="1"/>
          </p:cNvPicPr>
          <p:nvPr/>
        </p:nvPicPr>
        <p:blipFill>
          <a:blip r:embed="rId2">
            <a:duotone>
              <a:schemeClr val="accent3">
                <a:shade val="45000"/>
                <a:satMod val="135000"/>
              </a:schemeClr>
              <a:prstClr val="white"/>
            </a:duotone>
          </a:blip>
          <a:stretch>
            <a:fillRect/>
          </a:stretch>
        </p:blipFill>
        <p:spPr>
          <a:xfrm>
            <a:off x="2615405" y="2086968"/>
            <a:ext cx="324000" cy="324000"/>
          </a:xfrm>
          <a:prstGeom prst="rect">
            <a:avLst/>
          </a:prstGeom>
        </p:spPr>
      </p:pic>
      <p:pic>
        <p:nvPicPr>
          <p:cNvPr id="50" name="Picture 49">
            <a:hlinkClick r:id="" action="ppaction://customshow?id=0&amp;return=true"/>
          </p:cNvPr>
          <p:cNvPicPr>
            <a:picLocks noChangeAspect="1"/>
          </p:cNvPicPr>
          <p:nvPr/>
        </p:nvPicPr>
        <p:blipFill>
          <a:blip r:embed="rId2">
            <a:duotone>
              <a:schemeClr val="accent3">
                <a:shade val="45000"/>
                <a:satMod val="135000"/>
              </a:schemeClr>
              <a:prstClr val="white"/>
            </a:duotone>
          </a:blip>
          <a:stretch>
            <a:fillRect/>
          </a:stretch>
        </p:blipFill>
        <p:spPr>
          <a:xfrm>
            <a:off x="173360" y="1295016"/>
            <a:ext cx="324000" cy="324000"/>
          </a:xfrm>
          <a:prstGeom prst="rect">
            <a:avLst/>
          </a:prstGeom>
        </p:spPr>
      </p:pic>
      <p:pic>
        <p:nvPicPr>
          <p:cNvPr id="51" name="Picture 50">
            <a:hlinkClick r:id="" action="ppaction://customshow?id=3&amp;return=true"/>
          </p:cNvPr>
          <p:cNvPicPr>
            <a:picLocks noChangeAspect="1"/>
          </p:cNvPicPr>
          <p:nvPr/>
        </p:nvPicPr>
        <p:blipFill>
          <a:blip r:embed="rId2">
            <a:duotone>
              <a:schemeClr val="accent3">
                <a:shade val="45000"/>
                <a:satMod val="135000"/>
              </a:schemeClr>
              <a:prstClr val="white"/>
            </a:duotone>
          </a:blip>
          <a:stretch>
            <a:fillRect/>
          </a:stretch>
        </p:blipFill>
        <p:spPr>
          <a:xfrm>
            <a:off x="11141790" y="1456690"/>
            <a:ext cx="324000" cy="324000"/>
          </a:xfrm>
          <a:prstGeom prst="rect">
            <a:avLst/>
          </a:prstGeom>
        </p:spPr>
      </p:pic>
      <p:pic>
        <p:nvPicPr>
          <p:cNvPr id="52" name="Picture 51">
            <a:hlinkClick r:id="" action="ppaction://customshow?id=2&amp;return=true"/>
          </p:cNvPr>
          <p:cNvPicPr>
            <a:picLocks noChangeAspect="1"/>
          </p:cNvPicPr>
          <p:nvPr/>
        </p:nvPicPr>
        <p:blipFill>
          <a:blip r:embed="rId2">
            <a:duotone>
              <a:schemeClr val="accent3">
                <a:shade val="45000"/>
                <a:satMod val="135000"/>
              </a:schemeClr>
              <a:prstClr val="white"/>
            </a:duotone>
          </a:blip>
          <a:stretch>
            <a:fillRect/>
          </a:stretch>
        </p:blipFill>
        <p:spPr>
          <a:xfrm>
            <a:off x="4564445" y="1805517"/>
            <a:ext cx="324000" cy="324000"/>
          </a:xfrm>
          <a:prstGeom prst="rect">
            <a:avLst/>
          </a:prstGeom>
        </p:spPr>
      </p:pic>
      <p:sp>
        <p:nvSpPr>
          <p:cNvPr id="67" name="Rectangle: Rounded Corners 48"/>
          <p:cNvSpPr/>
          <p:nvPr/>
        </p:nvSpPr>
        <p:spPr>
          <a:xfrm>
            <a:off x="7195443" y="1303498"/>
            <a:ext cx="1538382" cy="4591026"/>
          </a:xfrm>
          <a:prstGeom prst="roundRect">
            <a:avLst>
              <a:gd name="adj" fmla="val 10000"/>
            </a:avLst>
          </a:prstGeom>
          <a:solidFill>
            <a:schemeClr val="accent1">
              <a:lumMod val="20000"/>
              <a:lumOff val="80000"/>
            </a:schemeClr>
          </a:solidFill>
          <a:ln>
            <a:solidFill>
              <a:schemeClr val="accent1"/>
            </a:solidFill>
          </a:ln>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68" name="Rectangle: Rounded Corners 110"/>
          <p:cNvSpPr/>
          <p:nvPr/>
        </p:nvSpPr>
        <p:spPr>
          <a:xfrm>
            <a:off x="7193876" y="1305256"/>
            <a:ext cx="1538382" cy="4591026"/>
          </a:xfrm>
          <a:prstGeom prst="roundRect">
            <a:avLst>
              <a:gd name="adj" fmla="val 10000"/>
            </a:avLst>
          </a:prstGeom>
          <a:solidFill>
            <a:schemeClr val="bg1">
              <a:lumMod val="75000"/>
            </a:schemeClr>
          </a:soli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76" name="Rectangle 75"/>
          <p:cNvSpPr/>
          <p:nvPr/>
        </p:nvSpPr>
        <p:spPr>
          <a:xfrm>
            <a:off x="7674997" y="1439410"/>
            <a:ext cx="941283" cy="341632"/>
          </a:xfrm>
          <a:prstGeom prst="rect">
            <a:avLst/>
          </a:prstGeom>
        </p:spPr>
        <p:txBody>
          <a:bodyPr wrap="none">
            <a:spAutoFit/>
          </a:bodyPr>
          <a:lstStyle/>
          <a:p>
            <a:pPr algn="r" defTabSz="889000">
              <a:lnSpc>
                <a:spcPct val="90000"/>
              </a:lnSpc>
              <a:spcBef>
                <a:spcPct val="0"/>
              </a:spcBef>
              <a:spcAft>
                <a:spcPct val="35000"/>
              </a:spcAft>
            </a:pPr>
            <a:r>
              <a:rPr lang="de-DE" b="1" dirty="0">
                <a:solidFill>
                  <a:srgbClr val="7F7F7F"/>
                </a:solidFill>
                <a:latin typeface="Arial" panose="020B0604020202020204" pitchFamily="34" charset="0"/>
              </a:rPr>
              <a:t>Schwer</a:t>
            </a:r>
          </a:p>
        </p:txBody>
      </p:sp>
      <p:sp>
        <p:nvSpPr>
          <p:cNvPr id="84" name="Rounded Rectangle 83"/>
          <p:cNvSpPr/>
          <p:nvPr/>
        </p:nvSpPr>
        <p:spPr>
          <a:xfrm>
            <a:off x="7594843" y="4303355"/>
            <a:ext cx="1884244" cy="559107"/>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&gt;5 und ≤8 </a:t>
            </a:r>
            <a:r>
              <a:t/>
            </a:r>
            <a:br/>
            <a:r>
              <a:rPr lang="de-DE" sz="1600" dirty="0">
                <a:solidFill>
                  <a:schemeClr val="tx1"/>
                </a:solidFill>
              </a:rPr>
              <a:t>× normal</a:t>
            </a:r>
          </a:p>
        </p:txBody>
      </p:sp>
      <p:sp>
        <p:nvSpPr>
          <p:cNvPr id="85" name="Rounded Rectangle 84"/>
          <p:cNvSpPr/>
          <p:nvPr/>
        </p:nvSpPr>
        <p:spPr>
          <a:xfrm>
            <a:off x="7594843" y="4941153"/>
            <a:ext cx="1884244" cy="430543"/>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1500" b="1" dirty="0">
                <a:solidFill>
                  <a:srgbClr val="E60060"/>
                </a:solidFill>
              </a:rPr>
              <a:t>≥5% und &lt;10%</a:t>
            </a:r>
          </a:p>
        </p:txBody>
      </p:sp>
      <p:sp>
        <p:nvSpPr>
          <p:cNvPr id="86" name="Rounded Rectangle 85"/>
          <p:cNvSpPr/>
          <p:nvPr/>
        </p:nvSpPr>
        <p:spPr>
          <a:xfrm>
            <a:off x="7594843" y="5442236"/>
            <a:ext cx="1884244" cy="959744"/>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de-DE" sz="1600" b="1" dirty="0">
                <a:solidFill>
                  <a:srgbClr val="E60060"/>
                </a:solidFill>
              </a:rPr>
              <a:t>≥1,5 and &lt;2 </a:t>
            </a:r>
            <a:r>
              <a:rPr dirty="0"/>
              <a:t/>
            </a:r>
            <a:br>
              <a:rPr dirty="0"/>
            </a:br>
            <a:r>
              <a:rPr lang="de-DE" sz="1600" b="1" dirty="0">
                <a:solidFill>
                  <a:srgbClr val="E60060"/>
                </a:solidFill>
              </a:rPr>
              <a:t>× Ausgangswert bei Transplantation</a:t>
            </a:r>
          </a:p>
        </p:txBody>
      </p:sp>
      <p:sp>
        <p:nvSpPr>
          <p:cNvPr id="88" name="Rounded Rectangle 87"/>
          <p:cNvSpPr/>
          <p:nvPr/>
        </p:nvSpPr>
        <p:spPr>
          <a:xfrm>
            <a:off x="7594843" y="2682179"/>
            <a:ext cx="1884244" cy="602805"/>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rgbClr val="000000"/>
                </a:solidFill>
              </a:rPr>
              <a:t>≥5 und &lt;8</a:t>
            </a:r>
            <a:r>
              <a:t/>
            </a:r>
            <a:br/>
            <a:r>
              <a:rPr lang="de-DE" sz="1600" dirty="0">
                <a:solidFill>
                  <a:srgbClr val="000000"/>
                </a:solidFill>
              </a:rPr>
              <a:t>≥85 und &lt;136</a:t>
            </a:r>
          </a:p>
        </p:txBody>
      </p:sp>
      <p:sp>
        <p:nvSpPr>
          <p:cNvPr id="89" name="Rounded Rectangle 88"/>
          <p:cNvSpPr/>
          <p:nvPr/>
        </p:nvSpPr>
        <p:spPr>
          <a:xfrm>
            <a:off x="7588112" y="1914583"/>
            <a:ext cx="1890975" cy="708415"/>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≤4 Tage</a:t>
            </a:r>
          </a:p>
        </p:txBody>
      </p:sp>
      <p:sp>
        <p:nvSpPr>
          <p:cNvPr id="91" name="Rounded Rectangle 90"/>
          <p:cNvSpPr/>
          <p:nvPr/>
        </p:nvSpPr>
        <p:spPr>
          <a:xfrm>
            <a:off x="7594843" y="3427634"/>
            <a:ext cx="1884244" cy="721446"/>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Verdopplung innerhalb von 48 Stunden</a:t>
            </a:r>
          </a:p>
        </p:txBody>
      </p:sp>
    </p:spTree>
    <p:extLst>
      <p:ext uri="{BB962C8B-B14F-4D97-AF65-F5344CB8AC3E}">
        <p14:creationId xmlns:p14="http://schemas.microsoft.com/office/powerpoint/2010/main" val="3827440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8"/>
                                        </p:tgtEl>
                                      </p:cBhvr>
                                    </p:animEffect>
                                    <p:set>
                                      <p:cBhvr>
                                        <p:cTn id="7" dur="1" fill="hold">
                                          <p:stCondLst>
                                            <p:cond delay="499"/>
                                          </p:stCondLst>
                                        </p:cTn>
                                        <p:tgtEl>
                                          <p:spTgt spid="6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p:cNvSpPr/>
          <p:nvPr/>
        </p:nvSpPr>
        <p:spPr>
          <a:xfrm>
            <a:off x="9128955" y="1844675"/>
            <a:ext cx="2655677" cy="2420198"/>
          </a:xfrm>
          <a:prstGeom prst="roundRect">
            <a:avLst>
              <a:gd name="adj" fmla="val 6250"/>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dirty="0">
                <a:solidFill>
                  <a:schemeClr val="tx1"/>
                </a:solidFill>
              </a:rPr>
              <a:t>Frage</a:t>
            </a:r>
          </a:p>
          <a:p>
            <a:pPr algn="ctr"/>
            <a:endParaRPr lang="de-DE" sz="1600" dirty="0">
              <a:solidFill>
                <a:schemeClr val="tx1"/>
              </a:solidFill>
            </a:endParaRPr>
          </a:p>
          <a:p>
            <a:pPr algn="ctr"/>
            <a:r>
              <a:rPr lang="de-DE" sz="1600" dirty="0">
                <a:solidFill>
                  <a:schemeClr val="tx1"/>
                </a:solidFill>
              </a:rPr>
              <a:t>Was war das erste Symptom, das die Entwicklung von VOD anzeigte?</a:t>
            </a:r>
          </a:p>
          <a:p>
            <a:pPr algn="ctr"/>
            <a:endParaRPr lang="de-DE" sz="1400" dirty="0">
              <a:solidFill>
                <a:schemeClr val="tx1"/>
              </a:solidFill>
            </a:endParaRPr>
          </a:p>
          <a:p>
            <a:pPr algn="ctr"/>
            <a:r>
              <a:rPr lang="de-DE" sz="1600" dirty="0">
                <a:solidFill>
                  <a:schemeClr val="tx1"/>
                </a:solidFill>
              </a:rPr>
              <a:t>Hätten Sie dieser Patientin am Tag 18 Defibrotid* verabreicht?</a:t>
            </a:r>
          </a:p>
        </p:txBody>
      </p:sp>
      <p:sp>
        <p:nvSpPr>
          <p:cNvPr id="2" name="Title 1"/>
          <p:cNvSpPr>
            <a:spLocks noGrp="1"/>
          </p:cNvSpPr>
          <p:nvPr>
            <p:ph type="title"/>
          </p:nvPr>
        </p:nvSpPr>
        <p:spPr/>
        <p:txBody>
          <a:bodyPr/>
          <a:lstStyle/>
          <a:p>
            <a:r>
              <a:rPr lang="de-DE"/>
              <a:t>Fall 2: Behandlungsbeginn</a:t>
            </a:r>
          </a:p>
        </p:txBody>
      </p:sp>
      <p:sp>
        <p:nvSpPr>
          <p:cNvPr id="4" name="Text Placeholder 3"/>
          <p:cNvSpPr>
            <a:spLocks noGrp="1"/>
          </p:cNvSpPr>
          <p:nvPr>
            <p:ph type="body" sz="quarter" idx="10"/>
          </p:nvPr>
        </p:nvSpPr>
        <p:spPr>
          <a:xfrm>
            <a:off x="98778" y="6525344"/>
            <a:ext cx="7296151" cy="288925"/>
          </a:xfrm>
        </p:spPr>
        <p:txBody>
          <a:bodyPr/>
          <a:lstStyle/>
          <a:p>
            <a:r>
              <a:rPr lang="de-DE" dirty="0"/>
              <a:t>Persönliche Kommunikation, M. </a:t>
            </a:r>
            <a:r>
              <a:rPr lang="de-DE" dirty="0" err="1"/>
              <a:t>Ní</a:t>
            </a:r>
            <a:r>
              <a:rPr lang="de-DE" dirty="0"/>
              <a:t> </a:t>
            </a:r>
            <a:r>
              <a:rPr lang="de-DE" dirty="0" err="1"/>
              <a:t>Chonghaile</a:t>
            </a:r>
            <a:endParaRPr lang="de-DE" dirty="0"/>
          </a:p>
        </p:txBody>
      </p:sp>
      <p:sp>
        <p:nvSpPr>
          <p:cNvPr id="8" name="Text Placeholder 7"/>
          <p:cNvSpPr>
            <a:spLocks noGrp="1"/>
          </p:cNvSpPr>
          <p:nvPr>
            <p:ph type="body" sz="quarter" idx="11"/>
          </p:nvPr>
        </p:nvSpPr>
        <p:spPr>
          <a:xfrm>
            <a:off x="2567608" y="6596459"/>
            <a:ext cx="9600407" cy="288925"/>
          </a:xfrm>
        </p:spPr>
        <p:txBody>
          <a:bodyPr/>
          <a:lstStyle/>
          <a:p>
            <a:r>
              <a:rPr lang="de-DE" dirty="0"/>
              <a:t>*</a:t>
            </a:r>
            <a:r>
              <a:rPr lang="de-DE" dirty="0" err="1"/>
              <a:t>Defitelio</a:t>
            </a:r>
            <a:r>
              <a:rPr lang="de-DE" dirty="0"/>
              <a:t> (</a:t>
            </a:r>
            <a:r>
              <a:rPr lang="de-DE" dirty="0" err="1"/>
              <a:t>Defibrotid</a:t>
            </a:r>
            <a:r>
              <a:rPr lang="de-DE" dirty="0"/>
              <a:t>) ist für die Behandlung von schwerer venöser okklusiver Leberkrankheit (VOD), auch bekannt als sinusförmiges Obstruktionssyndrom (SOS), in der </a:t>
            </a:r>
            <a:r>
              <a:rPr lang="de-DE" dirty="0" err="1"/>
              <a:t>hämatopoetischen</a:t>
            </a:r>
            <a:r>
              <a:rPr lang="de-DE" dirty="0"/>
              <a:t> Stammzelltransplantation (HSZT)-Therapie indiziert. Es ist bei Erwachsenen und bei Jugendlichen, Kindern und Säuglingen über 1 </a:t>
            </a:r>
            <a:r>
              <a:rPr lang="de-DE" dirty="0" err="1"/>
              <a:t>Monatindiziert</a:t>
            </a:r>
            <a:r>
              <a:rPr lang="de-DE" dirty="0"/>
              <a:t>; </a:t>
            </a:r>
            <a:r>
              <a:rPr lang="de-DE" dirty="0">
                <a:latin typeface="Arial" pitchFamily="34" charset="0"/>
              </a:rPr>
              <a:t>Defitelio</a:t>
            </a:r>
            <a:r>
              <a:rPr lang="de-DE" baseline="30000" dirty="0">
                <a:latin typeface="Arial" pitchFamily="34" charset="0"/>
              </a:rPr>
              <a:t>®</a:t>
            </a:r>
            <a:r>
              <a:rPr lang="de-DE" dirty="0">
                <a:latin typeface="Arial" pitchFamily="34" charset="0"/>
              </a:rPr>
              <a:t> Zusammenfassung der Produkteigenschaften. Erhältlich unter: http://www.ema.europa.eu/docs/en_GB/document_library/EPAR_-_Product_Information/human/002393/WC500153150.pdf, </a:t>
            </a:r>
            <a:r>
              <a:rPr lang="de-DE" dirty="0" err="1">
                <a:latin typeface="Arial" pitchFamily="34" charset="0"/>
              </a:rPr>
              <a:t>accessed</a:t>
            </a:r>
            <a:r>
              <a:rPr lang="de-DE" dirty="0">
                <a:latin typeface="Arial" pitchFamily="34" charset="0"/>
              </a:rPr>
              <a:t> Februar 2017; </a:t>
            </a:r>
            <a:r>
              <a:rPr lang="de-DE" dirty="0" err="1"/>
              <a:t>Bili</a:t>
            </a:r>
            <a:r>
              <a:rPr lang="de-DE" dirty="0"/>
              <a:t>, Bilirubin; </a:t>
            </a:r>
            <a:r>
              <a:rPr lang="de-DE" dirty="0" err="1"/>
              <a:t>Bu</a:t>
            </a:r>
            <a:r>
              <a:rPr lang="de-DE" dirty="0"/>
              <a:t>, </a:t>
            </a:r>
            <a:r>
              <a:rPr lang="de-DE" dirty="0" err="1"/>
              <a:t>Busulfan</a:t>
            </a:r>
            <a:r>
              <a:rPr lang="de-DE" dirty="0"/>
              <a:t>; </a:t>
            </a:r>
            <a:r>
              <a:rPr lang="de-DE" dirty="0" err="1"/>
              <a:t>Cr</a:t>
            </a:r>
            <a:r>
              <a:rPr lang="de-DE" dirty="0"/>
              <a:t>, </a:t>
            </a:r>
            <a:r>
              <a:rPr lang="de-DE" dirty="0" err="1"/>
              <a:t>Kreatanin</a:t>
            </a:r>
            <a:r>
              <a:rPr lang="de-DE" dirty="0"/>
              <a:t>; Cy, </a:t>
            </a:r>
            <a:r>
              <a:rPr lang="de-DE" dirty="0" err="1"/>
              <a:t>cyclophosphamid</a:t>
            </a:r>
            <a:r>
              <a:rPr lang="de-DE" dirty="0"/>
              <a:t>; </a:t>
            </a:r>
            <a:r>
              <a:rPr lang="de-DE" dirty="0" err="1"/>
              <a:t>Tx</a:t>
            </a:r>
            <a:r>
              <a:rPr lang="de-DE" dirty="0"/>
              <a:t>, Behandlung; VOD, </a:t>
            </a:r>
            <a:r>
              <a:rPr lang="de-DE" dirty="0" err="1"/>
              <a:t>venookklusive</a:t>
            </a:r>
            <a:r>
              <a:rPr lang="de-DE" dirty="0"/>
              <a:t> Erkrankung</a:t>
            </a:r>
          </a:p>
        </p:txBody>
      </p:sp>
      <p:pic>
        <p:nvPicPr>
          <p:cNvPr id="34" name="Content Placeholder 11" descr="Mairead Ni Chonghaile NG 2014 presentation.pdf - Adobe Acrobat Pro DC"/>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490572" y="1725346"/>
            <a:ext cx="8303019" cy="4261638"/>
          </a:xfrm>
          <a:prstGeom prst="rect">
            <a:avLst/>
          </a:prstGeom>
          <a:solidFill>
            <a:srgbClr val="FFF7FA"/>
          </a:solidFill>
        </p:spPr>
      </p:pic>
      <p:sp>
        <p:nvSpPr>
          <p:cNvPr id="35" name="Rectangle 34"/>
          <p:cNvSpPr/>
          <p:nvPr/>
        </p:nvSpPr>
        <p:spPr>
          <a:xfrm>
            <a:off x="2216194" y="5707378"/>
            <a:ext cx="1054242" cy="307777"/>
          </a:xfrm>
          <a:prstGeom prst="rect">
            <a:avLst/>
          </a:prstGeom>
          <a:solidFill>
            <a:srgbClr val="FFF7FA"/>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TextBox 35"/>
          <p:cNvSpPr txBox="1"/>
          <p:nvPr/>
        </p:nvSpPr>
        <p:spPr>
          <a:xfrm>
            <a:off x="5457634" y="5661248"/>
            <a:ext cx="1574470" cy="338554"/>
          </a:xfrm>
          <a:prstGeom prst="rect">
            <a:avLst/>
          </a:prstGeom>
          <a:solidFill>
            <a:srgbClr val="FFF7FA"/>
          </a:solidFill>
        </p:spPr>
        <p:txBody>
          <a:bodyPr wrap="none" rtlCol="0">
            <a:spAutoFit/>
          </a:bodyPr>
          <a:lstStyle/>
          <a:p>
            <a:pPr algn="ctr"/>
            <a:r>
              <a:rPr lang="de-DE" sz="1600" dirty="0">
                <a:solidFill>
                  <a:srgbClr val="821725"/>
                </a:solidFill>
              </a:rPr>
              <a:t>Gewichtszunahme 5%</a:t>
            </a:r>
          </a:p>
        </p:txBody>
      </p:sp>
      <p:cxnSp>
        <p:nvCxnSpPr>
          <p:cNvPr id="37" name="Straight Arrow Connector 36"/>
          <p:cNvCxnSpPr>
            <a:cxnSpLocks/>
          </p:cNvCxnSpPr>
          <p:nvPr/>
        </p:nvCxnSpPr>
        <p:spPr>
          <a:xfrm flipV="1">
            <a:off x="2809510" y="5120298"/>
            <a:ext cx="0" cy="622194"/>
          </a:xfrm>
          <a:prstGeom prst="straightConnector1">
            <a:avLst/>
          </a:prstGeom>
          <a:ln w="38100">
            <a:solidFill>
              <a:srgbClr val="821725"/>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cxnSpLocks/>
          </p:cNvCxnSpPr>
          <p:nvPr/>
        </p:nvCxnSpPr>
        <p:spPr>
          <a:xfrm flipV="1">
            <a:off x="5864531" y="5111062"/>
            <a:ext cx="0" cy="622194"/>
          </a:xfrm>
          <a:prstGeom prst="straightConnector1">
            <a:avLst/>
          </a:prstGeom>
          <a:ln w="38100">
            <a:solidFill>
              <a:srgbClr val="821725"/>
            </a:solidFill>
            <a:tailEnd type="triangle"/>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2237830" y="5776893"/>
            <a:ext cx="2367638" cy="307777"/>
          </a:xfrm>
          <a:prstGeom prst="rect">
            <a:avLst/>
          </a:prstGeom>
          <a:solidFill>
            <a:srgbClr val="FFF7FA"/>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0" name="Group 39"/>
          <p:cNvGrpSpPr/>
          <p:nvPr/>
        </p:nvGrpSpPr>
        <p:grpSpPr>
          <a:xfrm>
            <a:off x="6398240" y="5112218"/>
            <a:ext cx="1255473" cy="599552"/>
            <a:chOff x="6398240" y="5112218"/>
            <a:chExt cx="1255473" cy="599552"/>
          </a:xfrm>
        </p:grpSpPr>
        <p:sp>
          <p:nvSpPr>
            <p:cNvPr id="41" name="TextBox 40"/>
            <p:cNvSpPr txBox="1"/>
            <p:nvPr/>
          </p:nvSpPr>
          <p:spPr>
            <a:xfrm>
              <a:off x="6398240" y="5373216"/>
              <a:ext cx="1255473" cy="338554"/>
            </a:xfrm>
            <a:prstGeom prst="rect">
              <a:avLst/>
            </a:prstGeom>
            <a:solidFill>
              <a:srgbClr val="FFF7FA"/>
            </a:solidFill>
          </p:spPr>
          <p:txBody>
            <a:bodyPr wrap="none" rtlCol="0">
              <a:spAutoFit/>
            </a:bodyPr>
            <a:lstStyle/>
            <a:p>
              <a:pPr algn="ctr"/>
              <a:r>
                <a:rPr lang="de-DE" sz="1600" dirty="0">
                  <a:solidFill>
                    <a:srgbClr val="821725"/>
                  </a:solidFill>
                </a:rPr>
                <a:t>Defibrotide*</a:t>
              </a:r>
            </a:p>
          </p:txBody>
        </p:sp>
        <p:cxnSp>
          <p:nvCxnSpPr>
            <p:cNvPr id="42" name="Straight Arrow Connector 41"/>
            <p:cNvCxnSpPr>
              <a:cxnSpLocks/>
            </p:cNvCxnSpPr>
            <p:nvPr/>
          </p:nvCxnSpPr>
          <p:spPr>
            <a:xfrm flipV="1">
              <a:off x="7035104" y="5112218"/>
              <a:ext cx="0" cy="351478"/>
            </a:xfrm>
            <a:prstGeom prst="straightConnector1">
              <a:avLst/>
            </a:prstGeom>
            <a:ln w="38100">
              <a:solidFill>
                <a:srgbClr val="821725"/>
              </a:solidFill>
              <a:tailEnd type="triangle"/>
            </a:ln>
          </p:spPr>
          <p:style>
            <a:lnRef idx="1">
              <a:schemeClr val="accent1"/>
            </a:lnRef>
            <a:fillRef idx="0">
              <a:schemeClr val="accent1"/>
            </a:fillRef>
            <a:effectRef idx="0">
              <a:schemeClr val="accent1"/>
            </a:effectRef>
            <a:fontRef idx="minor">
              <a:schemeClr val="tx1"/>
            </a:fontRef>
          </p:style>
        </p:cxnSp>
      </p:grpSp>
      <p:sp>
        <p:nvSpPr>
          <p:cNvPr id="43" name="Rectangle 42"/>
          <p:cNvSpPr/>
          <p:nvPr/>
        </p:nvSpPr>
        <p:spPr>
          <a:xfrm>
            <a:off x="3863752" y="5111062"/>
            <a:ext cx="216024" cy="622194"/>
          </a:xfrm>
          <a:prstGeom prst="rect">
            <a:avLst/>
          </a:prstGeom>
          <a:solidFill>
            <a:srgbClr val="FFF7FA"/>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TextBox 43"/>
          <p:cNvSpPr txBox="1"/>
          <p:nvPr/>
        </p:nvSpPr>
        <p:spPr>
          <a:xfrm>
            <a:off x="2587364" y="5661248"/>
            <a:ext cx="412292" cy="338554"/>
          </a:xfrm>
          <a:prstGeom prst="rect">
            <a:avLst/>
          </a:prstGeom>
          <a:solidFill>
            <a:srgbClr val="FFF7FA"/>
          </a:solidFill>
        </p:spPr>
        <p:txBody>
          <a:bodyPr wrap="none" rtlCol="0">
            <a:spAutoFit/>
          </a:bodyPr>
          <a:lstStyle/>
          <a:p>
            <a:pPr algn="ctr"/>
            <a:r>
              <a:rPr lang="de-DE" sz="1600" dirty="0">
                <a:solidFill>
                  <a:srgbClr val="821725"/>
                </a:solidFill>
              </a:rPr>
              <a:t>Tx</a:t>
            </a:r>
          </a:p>
        </p:txBody>
      </p:sp>
      <p:grpSp>
        <p:nvGrpSpPr>
          <p:cNvPr id="45" name="Group 44"/>
          <p:cNvGrpSpPr/>
          <p:nvPr/>
        </p:nvGrpSpPr>
        <p:grpSpPr>
          <a:xfrm>
            <a:off x="3282835" y="5120298"/>
            <a:ext cx="1589029" cy="879504"/>
            <a:chOff x="4024299" y="5263462"/>
            <a:chExt cx="1589029" cy="879504"/>
          </a:xfrm>
        </p:grpSpPr>
        <p:sp>
          <p:nvSpPr>
            <p:cNvPr id="46" name="TextBox 45"/>
            <p:cNvSpPr txBox="1"/>
            <p:nvPr/>
          </p:nvSpPr>
          <p:spPr>
            <a:xfrm>
              <a:off x="4038858" y="5804412"/>
              <a:ext cx="1574470" cy="338554"/>
            </a:xfrm>
            <a:prstGeom prst="rect">
              <a:avLst/>
            </a:prstGeom>
            <a:solidFill>
              <a:srgbClr val="FFF7FA"/>
            </a:solidFill>
          </p:spPr>
          <p:txBody>
            <a:bodyPr wrap="none" rtlCol="0">
              <a:spAutoFit/>
            </a:bodyPr>
            <a:lstStyle/>
            <a:p>
              <a:pPr algn="ctr"/>
              <a:r>
                <a:rPr lang="de-DE" sz="1600" dirty="0">
                  <a:solidFill>
                    <a:srgbClr val="821725"/>
                  </a:solidFill>
                </a:rPr>
                <a:t>Gewichtszunahme 3%</a:t>
              </a:r>
            </a:p>
          </p:txBody>
        </p:sp>
        <p:cxnSp>
          <p:nvCxnSpPr>
            <p:cNvPr id="47" name="Straight Arrow Connector 46"/>
            <p:cNvCxnSpPr>
              <a:cxnSpLocks/>
            </p:cNvCxnSpPr>
            <p:nvPr/>
          </p:nvCxnSpPr>
          <p:spPr>
            <a:xfrm flipV="1">
              <a:off x="4024299" y="5263462"/>
              <a:ext cx="0" cy="622194"/>
            </a:xfrm>
            <a:prstGeom prst="straightConnector1">
              <a:avLst/>
            </a:prstGeom>
            <a:ln w="38100">
              <a:solidFill>
                <a:srgbClr val="821725"/>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8" name="Group 47"/>
          <p:cNvGrpSpPr/>
          <p:nvPr/>
        </p:nvGrpSpPr>
        <p:grpSpPr>
          <a:xfrm>
            <a:off x="6888088" y="2019702"/>
            <a:ext cx="1978506" cy="3281506"/>
            <a:chOff x="6888088" y="2019702"/>
            <a:chExt cx="1978506" cy="3281506"/>
          </a:xfrm>
          <a:solidFill>
            <a:srgbClr val="FFF7FA"/>
          </a:solidFill>
        </p:grpSpPr>
        <p:grpSp>
          <p:nvGrpSpPr>
            <p:cNvPr id="49" name="Group 48"/>
            <p:cNvGrpSpPr/>
            <p:nvPr/>
          </p:nvGrpSpPr>
          <p:grpSpPr>
            <a:xfrm>
              <a:off x="6888088" y="2019702"/>
              <a:ext cx="1978506" cy="2808312"/>
              <a:chOff x="6888088" y="2019702"/>
              <a:chExt cx="1978506" cy="2808312"/>
            </a:xfrm>
            <a:grpFill/>
          </p:grpSpPr>
          <p:sp>
            <p:nvSpPr>
              <p:cNvPr id="51" name="Rectangle 50"/>
              <p:cNvSpPr/>
              <p:nvPr/>
            </p:nvSpPr>
            <p:spPr>
              <a:xfrm>
                <a:off x="7066394" y="2019702"/>
                <a:ext cx="1800200" cy="2808312"/>
              </a:xfrm>
              <a:prstGeom prst="rect">
                <a:avLst/>
              </a:prstGeom>
              <a:gr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51"/>
              <p:cNvSpPr/>
              <p:nvPr/>
            </p:nvSpPr>
            <p:spPr>
              <a:xfrm>
                <a:off x="6888088" y="4107552"/>
                <a:ext cx="288032" cy="216024"/>
              </a:xfrm>
              <a:prstGeom prst="rect">
                <a:avLst/>
              </a:prstGeom>
              <a:gr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52"/>
              <p:cNvSpPr/>
              <p:nvPr/>
            </p:nvSpPr>
            <p:spPr>
              <a:xfrm rot="20005662">
                <a:off x="7031341" y="4389105"/>
                <a:ext cx="144016" cy="144016"/>
              </a:xfrm>
              <a:prstGeom prst="rect">
                <a:avLst/>
              </a:prstGeom>
              <a:gr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53"/>
              <p:cNvSpPr/>
              <p:nvPr/>
            </p:nvSpPr>
            <p:spPr>
              <a:xfrm rot="20005662">
                <a:off x="7048485" y="4629135"/>
                <a:ext cx="144016" cy="144016"/>
              </a:xfrm>
              <a:prstGeom prst="rect">
                <a:avLst/>
              </a:prstGeom>
              <a:gr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0" name="Rectangle 49"/>
            <p:cNvSpPr/>
            <p:nvPr/>
          </p:nvSpPr>
          <p:spPr>
            <a:xfrm>
              <a:off x="7123162" y="4797152"/>
              <a:ext cx="1709142" cy="504056"/>
            </a:xfrm>
            <a:prstGeom prst="rect">
              <a:avLst/>
            </a:prstGeom>
            <a:gr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7" name="TextBox 26">
            <a:extLst>
              <a:ext uri="{FF2B5EF4-FFF2-40B4-BE49-F238E27FC236}">
                <a16:creationId xmlns="" xmlns:a16="http://schemas.microsoft.com/office/drawing/2014/main" id="{F81D1D28-6FB6-4BF6-BC7B-B1E9FA488BFB}"/>
              </a:ext>
            </a:extLst>
          </p:cNvPr>
          <p:cNvSpPr txBox="1"/>
          <p:nvPr/>
        </p:nvSpPr>
        <p:spPr>
          <a:xfrm>
            <a:off x="4734349" y="5166717"/>
            <a:ext cx="498470" cy="369332"/>
          </a:xfrm>
          <a:prstGeom prst="rect">
            <a:avLst/>
          </a:prstGeom>
          <a:solidFill>
            <a:srgbClr val="FFF7FA"/>
          </a:solidFill>
        </p:spPr>
        <p:txBody>
          <a:bodyPr wrap="none" rtlCol="0">
            <a:spAutoFit/>
          </a:bodyPr>
          <a:lstStyle/>
          <a:p>
            <a:r>
              <a:rPr lang="en-GB" dirty="0">
                <a:latin typeface="Calibri" panose="020F0502020204030204" pitchFamily="34" charset="0"/>
                <a:cs typeface="Calibri" panose="020F0502020204030204" pitchFamily="34" charset="0"/>
              </a:rPr>
              <a:t>Tag</a:t>
            </a:r>
          </a:p>
        </p:txBody>
      </p:sp>
      <p:sp>
        <p:nvSpPr>
          <p:cNvPr id="29" name="TextBox 28">
            <a:extLst>
              <a:ext uri="{FF2B5EF4-FFF2-40B4-BE49-F238E27FC236}">
                <a16:creationId xmlns="" xmlns:a16="http://schemas.microsoft.com/office/drawing/2014/main" id="{8B0C4728-2892-4C00-88E5-FBA88428FF28}"/>
              </a:ext>
            </a:extLst>
          </p:cNvPr>
          <p:cNvSpPr txBox="1"/>
          <p:nvPr/>
        </p:nvSpPr>
        <p:spPr>
          <a:xfrm>
            <a:off x="376856" y="3480767"/>
            <a:ext cx="430887" cy="717504"/>
          </a:xfrm>
          <a:prstGeom prst="rect">
            <a:avLst/>
          </a:prstGeom>
          <a:solidFill>
            <a:srgbClr val="FFF7FA"/>
          </a:solidFill>
        </p:spPr>
        <p:txBody>
          <a:bodyPr vert="vert270" wrap="none" rtlCol="0">
            <a:spAutoFit/>
          </a:bodyPr>
          <a:lstStyle/>
          <a:p>
            <a:r>
              <a:rPr lang="en-GB" sz="1600" dirty="0"/>
              <a:t>Einheit</a:t>
            </a:r>
          </a:p>
        </p:txBody>
      </p:sp>
    </p:spTree>
    <p:extLst>
      <p:ext uri="{BB962C8B-B14F-4D97-AF65-F5344CB8AC3E}">
        <p14:creationId xmlns:p14="http://schemas.microsoft.com/office/powerpoint/2010/main" val="3150122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xit" presetSubtype="8" fill="hold" nodeType="clickEffect">
                                  <p:stCondLst>
                                    <p:cond delay="0"/>
                                  </p:stCondLst>
                                  <p:childTnLst>
                                    <p:animEffect transition="out" filter="wipe(left)">
                                      <p:cBhvr>
                                        <p:cTn id="10" dur="500"/>
                                        <p:tgtEl>
                                          <p:spTgt spid="48"/>
                                        </p:tgtEl>
                                      </p:cBhvr>
                                    </p:animEffect>
                                    <p:set>
                                      <p:cBhvr>
                                        <p:cTn id="11" dur="1" fill="hold">
                                          <p:stCondLst>
                                            <p:cond delay="499"/>
                                          </p:stCondLst>
                                        </p:cTn>
                                        <p:tgtEl>
                                          <p:spTgt spid="48"/>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40"/>
                                        </p:tgtEl>
                                        <p:attrNameLst>
                                          <p:attrName>style.visibility</p:attrName>
                                        </p:attrNameLst>
                                      </p:cBhvr>
                                      <p:to>
                                        <p:strVal val="visible"/>
                                      </p:to>
                                    </p:set>
                                    <p:anim calcmode="lin" valueType="num">
                                      <p:cBhvr additive="base">
                                        <p:cTn id="16" dur="500" fill="hold"/>
                                        <p:tgtEl>
                                          <p:spTgt spid="40"/>
                                        </p:tgtEl>
                                        <p:attrNameLst>
                                          <p:attrName>ppt_x</p:attrName>
                                        </p:attrNameLst>
                                      </p:cBhvr>
                                      <p:tavLst>
                                        <p:tav tm="0">
                                          <p:val>
                                            <p:strVal val="#ppt_x"/>
                                          </p:val>
                                        </p:tav>
                                        <p:tav tm="100000">
                                          <p:val>
                                            <p:strVal val="#ppt_x"/>
                                          </p:val>
                                        </p:tav>
                                      </p:tavLst>
                                    </p:anim>
                                    <p:anim calcmode="lin" valueType="num">
                                      <p:cBhvr additive="base">
                                        <p:cTn id="17"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Arc 22"/>
          <p:cNvSpPr/>
          <p:nvPr/>
        </p:nvSpPr>
        <p:spPr>
          <a:xfrm rot="4792152" flipV="1">
            <a:off x="8246564" y="1706393"/>
            <a:ext cx="2666761" cy="1661957"/>
          </a:xfrm>
          <a:prstGeom prst="arc">
            <a:avLst/>
          </a:prstGeom>
          <a:ln w="762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8" name="Rectangle: Rounded Corners 27"/>
          <p:cNvSpPr/>
          <p:nvPr/>
        </p:nvSpPr>
        <p:spPr>
          <a:xfrm>
            <a:off x="6881850" y="1844675"/>
            <a:ext cx="3422220" cy="1403254"/>
          </a:xfrm>
          <a:prstGeom prst="roundRect">
            <a:avLst>
              <a:gd name="adj" fmla="val 6250"/>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solidFill>
              </a:rPr>
              <a:t>10 Monate </a:t>
            </a:r>
            <a:r>
              <a:t/>
            </a:r>
            <a:br/>
            <a:r>
              <a:rPr lang="de-DE" b="1" dirty="0">
                <a:solidFill>
                  <a:schemeClr val="tx1"/>
                </a:solidFill>
              </a:rPr>
              <a:t>nach der Transplantation</a:t>
            </a:r>
          </a:p>
          <a:p>
            <a:pPr marL="285750" indent="-285750">
              <a:buFont typeface="Arial" panose="020B0604020202020204" pitchFamily="34" charset="0"/>
              <a:buChar char="•"/>
            </a:pPr>
            <a:r>
              <a:rPr lang="de-DE" dirty="0">
                <a:solidFill>
                  <a:schemeClr val="tx1"/>
                </a:solidFill>
              </a:rPr>
              <a:t>Alle LFTs sind wieder normal</a:t>
            </a:r>
          </a:p>
        </p:txBody>
      </p:sp>
      <p:sp>
        <p:nvSpPr>
          <p:cNvPr id="18" name="Arc 17"/>
          <p:cNvSpPr/>
          <p:nvPr/>
        </p:nvSpPr>
        <p:spPr>
          <a:xfrm rot="16807848">
            <a:off x="3385128" y="4123623"/>
            <a:ext cx="1872208" cy="1661957"/>
          </a:xfrm>
          <a:prstGeom prst="arc">
            <a:avLst/>
          </a:prstGeom>
          <a:ln w="762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7" name="Rectangle: Rounded Corners 26"/>
          <p:cNvSpPr/>
          <p:nvPr/>
        </p:nvSpPr>
        <p:spPr>
          <a:xfrm>
            <a:off x="1732708" y="4448006"/>
            <a:ext cx="3422220" cy="1328250"/>
          </a:xfrm>
          <a:prstGeom prst="roundRect">
            <a:avLst>
              <a:gd name="adj" fmla="val 6250"/>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solidFill>
              </a:rPr>
              <a:t>Tag +43</a:t>
            </a:r>
          </a:p>
          <a:p>
            <a:pPr marL="285750" indent="-285750">
              <a:buFont typeface="Arial" panose="020B0604020202020204" pitchFamily="34" charset="0"/>
              <a:buChar char="•"/>
            </a:pPr>
            <a:r>
              <a:rPr lang="de-DE" dirty="0">
                <a:solidFill>
                  <a:schemeClr val="tx1"/>
                </a:solidFill>
              </a:rPr>
              <a:t>Bilirubin im Normalbereich</a:t>
            </a:r>
          </a:p>
          <a:p>
            <a:pPr marL="285750" indent="-285750">
              <a:buFont typeface="Arial" panose="020B0604020202020204" pitchFamily="34" charset="0"/>
              <a:buChar char="•"/>
            </a:pPr>
            <a:r>
              <a:rPr lang="de-DE" dirty="0">
                <a:solidFill>
                  <a:schemeClr val="tx1"/>
                </a:solidFill>
              </a:rPr>
              <a:t>Keine klinischen Anzeichen von VOD</a:t>
            </a:r>
          </a:p>
        </p:txBody>
      </p:sp>
      <p:sp>
        <p:nvSpPr>
          <p:cNvPr id="26" name="Arc 25"/>
          <p:cNvSpPr/>
          <p:nvPr/>
        </p:nvSpPr>
        <p:spPr>
          <a:xfrm rot="4792152" flipV="1">
            <a:off x="1502562" y="1715328"/>
            <a:ext cx="2666761" cy="1661957"/>
          </a:xfrm>
          <a:prstGeom prst="arc">
            <a:avLst/>
          </a:prstGeom>
          <a:ln w="762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 name="Title 1"/>
          <p:cNvSpPr>
            <a:spLocks noGrp="1"/>
          </p:cNvSpPr>
          <p:nvPr>
            <p:ph type="title"/>
          </p:nvPr>
        </p:nvSpPr>
        <p:spPr/>
        <p:txBody>
          <a:bodyPr/>
          <a:lstStyle/>
          <a:p>
            <a:r>
              <a:rPr lang="de-DE"/>
              <a:t>Fall 2: 37-jährige Frau Umwandlung von CML in AML</a:t>
            </a:r>
          </a:p>
        </p:txBody>
      </p:sp>
      <p:sp>
        <p:nvSpPr>
          <p:cNvPr id="4" name="Text Placeholder 3"/>
          <p:cNvSpPr>
            <a:spLocks noGrp="1"/>
          </p:cNvSpPr>
          <p:nvPr>
            <p:ph type="body" sz="quarter" idx="10"/>
          </p:nvPr>
        </p:nvSpPr>
        <p:spPr/>
        <p:txBody>
          <a:bodyPr/>
          <a:lstStyle/>
          <a:p>
            <a:r>
              <a:rPr lang="de-DE"/>
              <a:t>Persönliche Kommunikation, M. Ní Chonghaile</a:t>
            </a:r>
            <a:endParaRPr lang="de-DE" dirty="0"/>
          </a:p>
        </p:txBody>
      </p:sp>
      <p:sp>
        <p:nvSpPr>
          <p:cNvPr id="3" name="Text Placeholder 2"/>
          <p:cNvSpPr>
            <a:spLocks noGrp="1"/>
          </p:cNvSpPr>
          <p:nvPr>
            <p:ph type="body" sz="quarter" idx="11"/>
          </p:nvPr>
        </p:nvSpPr>
        <p:spPr/>
        <p:txBody>
          <a:bodyPr/>
          <a:lstStyle/>
          <a:p>
            <a:r>
              <a:rPr lang="de-DE" dirty="0"/>
              <a:t>AML, akute myeloische Leukämie; AST, Aspartat-Aminotransferase; CML, chronisch-myeloische Leukämie; GGT, Gamma-Glutamyltransferase; GvHD, Graft-versus-Host Reaktion; LFT, Leberfunktionstest; VOD, </a:t>
            </a:r>
            <a:r>
              <a:rPr lang="de-DE" dirty="0" err="1"/>
              <a:t>venookklusive</a:t>
            </a:r>
            <a:r>
              <a:rPr lang="de-DE" dirty="0"/>
              <a:t> Erkrankung  </a:t>
            </a:r>
          </a:p>
        </p:txBody>
      </p:sp>
      <p:sp>
        <p:nvSpPr>
          <p:cNvPr id="8" name="Rectangle: Rounded Corners 7"/>
          <p:cNvSpPr/>
          <p:nvPr/>
        </p:nvSpPr>
        <p:spPr>
          <a:xfrm>
            <a:off x="446590" y="1628800"/>
            <a:ext cx="5577402" cy="1594632"/>
          </a:xfrm>
          <a:prstGeom prst="roundRect">
            <a:avLst>
              <a:gd name="adj" fmla="val 6250"/>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solidFill>
              </a:rPr>
              <a:t>Tag +40</a:t>
            </a:r>
          </a:p>
          <a:p>
            <a:pPr marL="285750" indent="-285750">
              <a:buFont typeface="Arial" panose="020B0604020202020204" pitchFamily="34" charset="0"/>
              <a:buChar char="•"/>
            </a:pPr>
            <a:r>
              <a:rPr lang="de-DE" dirty="0">
                <a:solidFill>
                  <a:schemeClr val="tx1"/>
                </a:solidFill>
              </a:rPr>
              <a:t>Entlassung aus der HSZT-Station</a:t>
            </a:r>
          </a:p>
          <a:p>
            <a:pPr marL="285750" indent="-285750">
              <a:buFont typeface="Arial" panose="020B0604020202020204" pitchFamily="34" charset="0"/>
              <a:buChar char="•"/>
            </a:pPr>
            <a:r>
              <a:rPr lang="de-DE" dirty="0" smtClean="0">
                <a:solidFill>
                  <a:schemeClr val="tx1"/>
                </a:solidFill>
              </a:rPr>
              <a:t>täglich ambulante Kontrolle</a:t>
            </a:r>
            <a:endParaRPr lang="de-DE" dirty="0">
              <a:solidFill>
                <a:schemeClr val="tx1"/>
              </a:solidFill>
            </a:endParaRPr>
          </a:p>
          <a:p>
            <a:pPr marL="285750" indent="-285750">
              <a:buFont typeface="Arial" panose="020B0604020202020204" pitchFamily="34" charset="0"/>
              <a:buChar char="•"/>
            </a:pPr>
            <a:r>
              <a:rPr lang="de-DE" dirty="0">
                <a:solidFill>
                  <a:schemeClr val="tx1"/>
                </a:solidFill>
              </a:rPr>
              <a:t>LFTs - Bilirubin 23 μmol/l, alkalische Phosphatase 178 iU/l, GGT 87 iU/l, AST 30 iU/l</a:t>
            </a:r>
          </a:p>
        </p:txBody>
      </p:sp>
      <p:sp>
        <p:nvSpPr>
          <p:cNvPr id="15" name="Arrow: Right 14"/>
          <p:cNvSpPr/>
          <p:nvPr/>
        </p:nvSpPr>
        <p:spPr>
          <a:xfrm>
            <a:off x="1127448" y="3645024"/>
            <a:ext cx="9865096" cy="571672"/>
          </a:xfrm>
          <a:prstGeom prst="right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8166522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DE"/>
              <a:t>Fall 2: Situation 1 Jahr nach der Transplantation</a:t>
            </a:r>
          </a:p>
        </p:txBody>
      </p:sp>
      <p:sp>
        <p:nvSpPr>
          <p:cNvPr id="8" name="Text Placeholder 3"/>
          <p:cNvSpPr txBox="1">
            <a:spLocks noGrp="1"/>
          </p:cNvSpPr>
          <p:nvPr>
            <p:ph type="body" sz="quarter" idx="10"/>
          </p:nvPr>
        </p:nvSpPr>
        <p:spPr>
          <a:prstGeom prst="rect">
            <a:avLst/>
          </a:prstGeom>
        </p:spPr>
        <p:txBody>
          <a:bodyPr vert="horz" lIns="91440" tIns="45720" rIns="91440" bIns="45720" rtlCol="0" anchor="b">
            <a:noAutofit/>
          </a:bodyPr>
          <a:lstStyle>
            <a:lvl1pPr marL="0" indent="0" algn="l" defTabSz="914400" rtl="0" eaLnBrk="1" latinLnBrk="0" hangingPunct="1">
              <a:spcBef>
                <a:spcPts val="0"/>
              </a:spcBef>
              <a:buFont typeface="Arial" panose="020B0604020202020204" pitchFamily="34" charset="0"/>
              <a:buNone/>
              <a:defRPr sz="10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a:t>Persönliche Kommunikation, M. Ní Chonghaile</a:t>
            </a:r>
            <a:endParaRPr lang="de-DE" dirty="0"/>
          </a:p>
        </p:txBody>
      </p:sp>
      <p:sp>
        <p:nvSpPr>
          <p:cNvPr id="4" name="Text Placeholder 3"/>
          <p:cNvSpPr>
            <a:spLocks noGrp="1"/>
          </p:cNvSpPr>
          <p:nvPr>
            <p:ph type="body" sz="quarter" idx="11"/>
          </p:nvPr>
        </p:nvSpPr>
        <p:spPr/>
        <p:txBody>
          <a:bodyPr/>
          <a:lstStyle/>
          <a:p>
            <a:r>
              <a:rPr lang="de-DE" dirty="0"/>
              <a:t>FBC; komplettes Blutbild; </a:t>
            </a:r>
            <a:r>
              <a:rPr lang="de-DE" dirty="0" err="1"/>
              <a:t>GvHD</a:t>
            </a:r>
            <a:r>
              <a:rPr lang="de-DE" dirty="0"/>
              <a:t>, Graft-versus-Host Reaktion</a:t>
            </a:r>
          </a:p>
        </p:txBody>
      </p:sp>
      <p:sp>
        <p:nvSpPr>
          <p:cNvPr id="47" name="Oval 46"/>
          <p:cNvSpPr/>
          <p:nvPr/>
        </p:nvSpPr>
        <p:spPr>
          <a:xfrm>
            <a:off x="3899756" y="1482144"/>
            <a:ext cx="4392488" cy="4392488"/>
          </a:xfrm>
          <a:prstGeom prst="ellipse">
            <a:avLst/>
          </a:prstGeom>
          <a:noFill/>
          <a:ln w="127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39" name="Rectangle: Rounded Corners 38"/>
          <p:cNvSpPr/>
          <p:nvPr/>
        </p:nvSpPr>
        <p:spPr>
          <a:xfrm>
            <a:off x="6865556" y="1817786"/>
            <a:ext cx="2448272" cy="965221"/>
          </a:xfrm>
          <a:prstGeom prst="roundRect">
            <a:avLst>
              <a:gd name="adj" fmla="val 42324"/>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In Remission</a:t>
            </a:r>
          </a:p>
        </p:txBody>
      </p:sp>
      <p:sp>
        <p:nvSpPr>
          <p:cNvPr id="40" name="Rectangle: Rounded Corners 39"/>
          <p:cNvSpPr/>
          <p:nvPr/>
        </p:nvSpPr>
        <p:spPr>
          <a:xfrm>
            <a:off x="2360857" y="3727059"/>
            <a:ext cx="2448272" cy="965221"/>
          </a:xfrm>
          <a:prstGeom prst="roundRect">
            <a:avLst>
              <a:gd name="adj" fmla="val 42324"/>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Normaler Leberfunktionstest</a:t>
            </a:r>
          </a:p>
        </p:txBody>
      </p:sp>
      <p:sp>
        <p:nvSpPr>
          <p:cNvPr id="41" name="Rectangle: Rounded Corners 40"/>
          <p:cNvSpPr/>
          <p:nvPr/>
        </p:nvSpPr>
        <p:spPr>
          <a:xfrm>
            <a:off x="7382871" y="3726693"/>
            <a:ext cx="2448272" cy="965221"/>
          </a:xfrm>
          <a:prstGeom prst="roundRect">
            <a:avLst>
              <a:gd name="adj" fmla="val 42324"/>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Normaler FBC</a:t>
            </a:r>
          </a:p>
        </p:txBody>
      </p:sp>
      <p:sp>
        <p:nvSpPr>
          <p:cNvPr id="42" name="Rectangle: Rounded Corners 41"/>
          <p:cNvSpPr/>
          <p:nvPr/>
        </p:nvSpPr>
        <p:spPr>
          <a:xfrm>
            <a:off x="4871864" y="5371140"/>
            <a:ext cx="2448272" cy="965221"/>
          </a:xfrm>
          <a:prstGeom prst="roundRect">
            <a:avLst>
              <a:gd name="adj" fmla="val 42324"/>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keine GvHD</a:t>
            </a:r>
          </a:p>
        </p:txBody>
      </p:sp>
      <p:sp>
        <p:nvSpPr>
          <p:cNvPr id="37" name="Rectangle: Rounded Corners 36"/>
          <p:cNvSpPr/>
          <p:nvPr/>
        </p:nvSpPr>
        <p:spPr>
          <a:xfrm>
            <a:off x="2849366" y="1810747"/>
            <a:ext cx="2448272" cy="965221"/>
          </a:xfrm>
          <a:prstGeom prst="roundRect">
            <a:avLst>
              <a:gd name="adj" fmla="val 42324"/>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Rückkehr zur Arbeit</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96569" y="2169604"/>
            <a:ext cx="998862" cy="2895036"/>
          </a:xfrm>
          <a:prstGeom prst="rect">
            <a:avLst/>
          </a:prstGeom>
        </p:spPr>
      </p:pic>
    </p:spTree>
    <p:extLst>
      <p:ext uri="{BB962C8B-B14F-4D97-AF65-F5344CB8AC3E}">
        <p14:creationId xmlns:p14="http://schemas.microsoft.com/office/powerpoint/2010/main" val="86176886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de-DE"/>
              <a:t>Fall 3: 49-jähriger Mann, Hochrisiko-AML</a:t>
            </a:r>
          </a:p>
        </p:txBody>
      </p:sp>
    </p:spTree>
    <p:extLst>
      <p:ext uri="{BB962C8B-B14F-4D97-AF65-F5344CB8AC3E}">
        <p14:creationId xmlns:p14="http://schemas.microsoft.com/office/powerpoint/2010/main" val="41071009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Fall 3: 49-jähriger Mann, Hochrisiko-AML</a:t>
            </a:r>
          </a:p>
        </p:txBody>
      </p:sp>
      <p:sp>
        <p:nvSpPr>
          <p:cNvPr id="4" name="Text Placeholder 3"/>
          <p:cNvSpPr>
            <a:spLocks noGrp="1"/>
          </p:cNvSpPr>
          <p:nvPr>
            <p:ph type="body" sz="quarter" idx="10"/>
          </p:nvPr>
        </p:nvSpPr>
        <p:spPr/>
        <p:txBody>
          <a:bodyPr/>
          <a:lstStyle/>
          <a:p>
            <a:r>
              <a:rPr lang="de-DE"/>
              <a:t>Persönliche Kommunikation, C. Bompoint and J. Murray</a:t>
            </a:r>
          </a:p>
        </p:txBody>
      </p:sp>
      <p:sp>
        <p:nvSpPr>
          <p:cNvPr id="5" name="Text Placeholder 4"/>
          <p:cNvSpPr>
            <a:spLocks noGrp="1"/>
          </p:cNvSpPr>
          <p:nvPr>
            <p:ph type="body" sz="quarter" idx="11"/>
          </p:nvPr>
        </p:nvSpPr>
        <p:spPr>
          <a:xfrm>
            <a:off x="4655840" y="6495526"/>
            <a:ext cx="7440167" cy="288925"/>
          </a:xfrm>
        </p:spPr>
        <p:txBody>
          <a:bodyPr/>
          <a:lstStyle/>
          <a:p>
            <a:r>
              <a:rPr lang="de-DE" dirty="0"/>
              <a:t>ALT-Alanin-Aminotransferase; AML, akute myeloische Leukämie; AST, Aspartat-Aminotransferase; CR, vollständige Remission; CT, Computertomographie; GCSF, Granulozyten-Kolonie-stimulierender Faktor; </a:t>
            </a:r>
            <a:r>
              <a:rPr lang="de-DE" dirty="0" err="1"/>
              <a:t>GvHD</a:t>
            </a:r>
            <a:r>
              <a:rPr lang="de-DE" dirty="0"/>
              <a:t>, Graft-versus-Host Reaktion; </a:t>
            </a:r>
          </a:p>
          <a:p>
            <a:r>
              <a:rPr lang="de-DE" dirty="0"/>
              <a:t>iv, intravenös; MRT, Magnetresonanztomographie; N, normales Niveau </a:t>
            </a:r>
          </a:p>
        </p:txBody>
      </p:sp>
      <p:sp>
        <p:nvSpPr>
          <p:cNvPr id="12" name="Rectangle: Rounded Corners 11"/>
          <p:cNvSpPr/>
          <p:nvPr/>
        </p:nvSpPr>
        <p:spPr>
          <a:xfrm>
            <a:off x="8175459" y="1844675"/>
            <a:ext cx="3628725" cy="3319054"/>
          </a:xfrm>
          <a:prstGeom prst="roundRect">
            <a:avLst>
              <a:gd name="adj" fmla="val 6250"/>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de-DE" sz="1600" b="1" dirty="0">
                <a:solidFill>
                  <a:srgbClr val="000000"/>
                </a:solidFill>
              </a:rPr>
              <a:t>Geplantes Allotransplantat</a:t>
            </a:r>
          </a:p>
          <a:p>
            <a:pPr lvl="0"/>
            <a:endParaRPr lang="de-DE" sz="1600" dirty="0">
              <a:solidFill>
                <a:srgbClr val="000000"/>
              </a:solidFill>
            </a:endParaRPr>
          </a:p>
          <a:p>
            <a:pPr marL="285750" lvl="0" indent="-285750">
              <a:buFont typeface="Arial" panose="020B0604020202020204" pitchFamily="34" charset="0"/>
              <a:buChar char="•"/>
            </a:pPr>
            <a:r>
              <a:rPr lang="de-DE" sz="1600" dirty="0">
                <a:solidFill>
                  <a:srgbClr val="000000"/>
                </a:solidFill>
              </a:rPr>
              <a:t>Nicht </a:t>
            </a:r>
            <a:r>
              <a:rPr lang="de-DE" sz="1600" dirty="0" smtClean="0">
                <a:solidFill>
                  <a:srgbClr val="000000"/>
                </a:solidFill>
              </a:rPr>
              <a:t>übereinstimmend (</a:t>
            </a:r>
            <a:r>
              <a:rPr lang="de-DE" sz="1600" dirty="0" err="1" smtClean="0">
                <a:solidFill>
                  <a:schemeClr val="tx1"/>
                </a:solidFill>
              </a:rPr>
              <a:t>Mismatch</a:t>
            </a:r>
            <a:r>
              <a:rPr lang="de-DE" sz="1600" dirty="0" smtClean="0">
                <a:solidFill>
                  <a:schemeClr val="tx1"/>
                </a:solidFill>
              </a:rPr>
              <a:t>), </a:t>
            </a:r>
            <a:r>
              <a:rPr lang="de-DE" sz="1600" dirty="0">
                <a:solidFill>
                  <a:srgbClr val="000000"/>
                </a:solidFill>
              </a:rPr>
              <a:t>nicht verwandter Spender</a:t>
            </a:r>
          </a:p>
          <a:p>
            <a:pPr marL="285750" lvl="0" indent="-285750">
              <a:buFont typeface="Arial" panose="020B0604020202020204" pitchFamily="34" charset="0"/>
              <a:buChar char="•"/>
            </a:pPr>
            <a:r>
              <a:rPr lang="de-DE" sz="1600" dirty="0" smtClean="0">
                <a:solidFill>
                  <a:schemeClr val="tx1"/>
                </a:solidFill>
              </a:rPr>
              <a:t>Konditionierung </a:t>
            </a:r>
            <a:r>
              <a:rPr lang="de-DE" sz="1600" dirty="0">
                <a:solidFill>
                  <a:schemeClr val="tx1"/>
                </a:solidFill>
              </a:rPr>
              <a:t>mit </a:t>
            </a:r>
            <a:r>
              <a:rPr lang="de-DE" sz="1600" dirty="0">
                <a:solidFill>
                  <a:srgbClr val="000000"/>
                </a:solidFill>
              </a:rPr>
              <a:t>reduzierter Intensität</a:t>
            </a:r>
          </a:p>
          <a:p>
            <a:pPr marL="742950" lvl="1" indent="-285750">
              <a:buFont typeface="Arial" panose="020B0604020202020204" pitchFamily="34" charset="0"/>
              <a:buChar char="•"/>
            </a:pPr>
            <a:r>
              <a:rPr lang="de-DE" sz="1600" dirty="0">
                <a:solidFill>
                  <a:srgbClr val="000000"/>
                </a:solidFill>
              </a:rPr>
              <a:t>Fludarabin</a:t>
            </a:r>
          </a:p>
          <a:p>
            <a:pPr marL="742950" lvl="1" indent="-285750">
              <a:buFont typeface="Arial" panose="020B0604020202020204" pitchFamily="34" charset="0"/>
              <a:buChar char="•"/>
            </a:pPr>
            <a:r>
              <a:rPr lang="de-DE" sz="1600" dirty="0">
                <a:solidFill>
                  <a:srgbClr val="000000"/>
                </a:solidFill>
              </a:rPr>
              <a:t>iv Busulfan</a:t>
            </a:r>
          </a:p>
          <a:p>
            <a:pPr marL="285750" lvl="0" indent="-285750">
              <a:buFont typeface="Arial" panose="020B0604020202020204" pitchFamily="34" charset="0"/>
              <a:buChar char="•"/>
            </a:pPr>
            <a:r>
              <a:rPr lang="de-DE" sz="1600" dirty="0">
                <a:solidFill>
                  <a:srgbClr val="000000"/>
                </a:solidFill>
              </a:rPr>
              <a:t>Thymoglobulin</a:t>
            </a:r>
          </a:p>
          <a:p>
            <a:pPr marL="285750" lvl="0" indent="-285750">
              <a:buFont typeface="Arial" panose="020B0604020202020204" pitchFamily="34" charset="0"/>
              <a:buChar char="•"/>
            </a:pPr>
            <a:r>
              <a:rPr lang="de-DE" sz="1600" dirty="0">
                <a:solidFill>
                  <a:srgbClr val="000000"/>
                </a:solidFill>
              </a:rPr>
              <a:t>GvHD-Prophylaxe mit Ciclosporin</a:t>
            </a:r>
          </a:p>
          <a:p>
            <a:pPr marL="285750" lvl="0" indent="-285750">
              <a:buFont typeface="Arial" panose="020B0604020202020204" pitchFamily="34" charset="0"/>
              <a:buChar char="•"/>
            </a:pPr>
            <a:r>
              <a:rPr lang="de-DE" sz="1600" dirty="0">
                <a:solidFill>
                  <a:srgbClr val="000000"/>
                </a:solidFill>
              </a:rPr>
              <a:t>GCSF mobilisierte Stammzellen </a:t>
            </a:r>
            <a:r>
              <a:rPr dirty="0"/>
              <a:t/>
            </a:r>
            <a:br>
              <a:rPr dirty="0"/>
            </a:br>
            <a:r>
              <a:rPr lang="de-DE" sz="1600" dirty="0">
                <a:solidFill>
                  <a:srgbClr val="000000"/>
                </a:solidFill>
              </a:rPr>
              <a:t>von Spender</a:t>
            </a:r>
          </a:p>
        </p:txBody>
      </p:sp>
      <p:sp>
        <p:nvSpPr>
          <p:cNvPr id="15" name="Arrow: Right 14"/>
          <p:cNvSpPr/>
          <p:nvPr/>
        </p:nvSpPr>
        <p:spPr>
          <a:xfrm>
            <a:off x="7879364" y="3195074"/>
            <a:ext cx="504193" cy="574889"/>
          </a:xfrm>
          <a:prstGeom prst="right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Rounded Corners 10"/>
          <p:cNvSpPr/>
          <p:nvPr/>
        </p:nvSpPr>
        <p:spPr>
          <a:xfrm>
            <a:off x="4338690" y="1844675"/>
            <a:ext cx="3628725" cy="3319054"/>
          </a:xfrm>
          <a:prstGeom prst="roundRect">
            <a:avLst>
              <a:gd name="adj" fmla="val 6250"/>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Arial" panose="020B0604020202020204" pitchFamily="34" charset="0"/>
              <a:buChar char="•"/>
            </a:pPr>
            <a:r>
              <a:rPr lang="de-DE" sz="1600" dirty="0">
                <a:solidFill>
                  <a:srgbClr val="000000"/>
                </a:solidFill>
              </a:rPr>
              <a:t>Blutuntersuchungen: </a:t>
            </a:r>
          </a:p>
          <a:p>
            <a:pPr marL="742950" lvl="1" indent="-285750">
              <a:buFont typeface="Arial" panose="020B0604020202020204" pitchFamily="34" charset="0"/>
              <a:buChar char="•"/>
            </a:pPr>
            <a:r>
              <a:rPr lang="de-DE" sz="1600" dirty="0">
                <a:solidFill>
                  <a:srgbClr val="000000"/>
                </a:solidFill>
              </a:rPr>
              <a:t>AST 52 U/l (N&lt;40) </a:t>
            </a:r>
          </a:p>
          <a:p>
            <a:pPr marL="742950" lvl="1" indent="-285750">
              <a:buFont typeface="Arial" panose="020B0604020202020204" pitchFamily="34" charset="0"/>
              <a:buChar char="•"/>
            </a:pPr>
            <a:r>
              <a:rPr lang="de-DE" sz="1600" dirty="0">
                <a:solidFill>
                  <a:srgbClr val="000000"/>
                </a:solidFill>
              </a:rPr>
              <a:t>ALT 128 U/l (N&lt;41)</a:t>
            </a:r>
          </a:p>
          <a:p>
            <a:pPr marL="742950" lvl="1" indent="-285750">
              <a:buFont typeface="Arial" panose="020B0604020202020204" pitchFamily="34" charset="0"/>
              <a:buChar char="•"/>
            </a:pPr>
            <a:r>
              <a:rPr lang="de-DE" sz="1600" dirty="0">
                <a:solidFill>
                  <a:srgbClr val="000000"/>
                </a:solidFill>
              </a:rPr>
              <a:t>Ferritin 6,929 </a:t>
            </a:r>
            <a:r>
              <a:rPr lang="de-DE" sz="1600" dirty="0" err="1">
                <a:solidFill>
                  <a:srgbClr val="000000"/>
                </a:solidFill>
              </a:rPr>
              <a:t>ng</a:t>
            </a:r>
            <a:r>
              <a:rPr lang="de-DE" sz="1600" dirty="0">
                <a:solidFill>
                  <a:srgbClr val="000000"/>
                </a:solidFill>
              </a:rPr>
              <a:t>/ml </a:t>
            </a:r>
            <a:r>
              <a:rPr dirty="0"/>
              <a:t/>
            </a:r>
            <a:br>
              <a:rPr dirty="0"/>
            </a:br>
            <a:r>
              <a:rPr lang="de-DE" sz="1600" dirty="0">
                <a:solidFill>
                  <a:srgbClr val="000000"/>
                </a:solidFill>
              </a:rPr>
              <a:t>(N11–340)</a:t>
            </a:r>
          </a:p>
          <a:p>
            <a:pPr marL="285750" lvl="0" indent="-285750">
              <a:buFont typeface="Arial" panose="020B0604020202020204" pitchFamily="34" charset="0"/>
              <a:buChar char="•"/>
            </a:pPr>
            <a:endParaRPr lang="de-DE" sz="1600" dirty="0">
              <a:solidFill>
                <a:srgbClr val="000000"/>
              </a:solidFill>
            </a:endParaRPr>
          </a:p>
          <a:p>
            <a:pPr marL="285750" lvl="0" indent="-285750">
              <a:buFont typeface="Arial" panose="020B0604020202020204" pitchFamily="34" charset="0"/>
              <a:buChar char="•"/>
            </a:pPr>
            <a:r>
              <a:rPr lang="de-DE" sz="1600" dirty="0">
                <a:solidFill>
                  <a:srgbClr val="000000"/>
                </a:solidFill>
              </a:rPr>
              <a:t>CT-Scan: Hepatomegalie</a:t>
            </a:r>
          </a:p>
          <a:p>
            <a:pPr marL="285750" lvl="0" indent="-285750">
              <a:buFont typeface="Arial" panose="020B0604020202020204" pitchFamily="34" charset="0"/>
              <a:buChar char="•"/>
            </a:pPr>
            <a:endParaRPr lang="de-DE" sz="1600" dirty="0">
              <a:solidFill>
                <a:srgbClr val="000000"/>
              </a:solidFill>
            </a:endParaRPr>
          </a:p>
          <a:p>
            <a:pPr marL="285750" lvl="0" indent="-285750">
              <a:buFont typeface="Arial" panose="020B0604020202020204" pitchFamily="34" charset="0"/>
              <a:buChar char="•"/>
            </a:pPr>
            <a:r>
              <a:rPr lang="de-DE" sz="1600" dirty="0">
                <a:solidFill>
                  <a:srgbClr val="000000"/>
                </a:solidFill>
              </a:rPr>
              <a:t>Leber-MRT: </a:t>
            </a:r>
            <a:r>
              <a:rPr lang="de-DE" sz="1600" dirty="0" err="1">
                <a:solidFill>
                  <a:srgbClr val="000000"/>
                </a:solidFill>
              </a:rPr>
              <a:t>transfusionale</a:t>
            </a:r>
            <a:r>
              <a:rPr lang="de-DE" sz="1600" dirty="0">
                <a:solidFill>
                  <a:srgbClr val="000000"/>
                </a:solidFill>
              </a:rPr>
              <a:t> Hämochromatose</a:t>
            </a:r>
          </a:p>
        </p:txBody>
      </p:sp>
      <p:sp>
        <p:nvSpPr>
          <p:cNvPr id="14" name="Arrow: Right 13"/>
          <p:cNvSpPr/>
          <p:nvPr/>
        </p:nvSpPr>
        <p:spPr>
          <a:xfrm>
            <a:off x="4080192" y="3195074"/>
            <a:ext cx="457891" cy="574889"/>
          </a:xfrm>
          <a:prstGeom prst="right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Rounded Corners 6"/>
          <p:cNvSpPr/>
          <p:nvPr/>
        </p:nvSpPr>
        <p:spPr>
          <a:xfrm>
            <a:off x="263352" y="1844674"/>
            <a:ext cx="3888433" cy="3319055"/>
          </a:xfrm>
          <a:prstGeom prst="roundRect">
            <a:avLst>
              <a:gd name="adj" fmla="val 6250"/>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600" b="1" dirty="0">
                <a:solidFill>
                  <a:schemeClr val="tx1"/>
                </a:solidFill>
              </a:rPr>
              <a:t>Diagnostiziert mit Hochrisiko-AML (März 2012)</a:t>
            </a:r>
          </a:p>
          <a:p>
            <a:endParaRPr lang="de-DE" sz="1600" dirty="0">
              <a:solidFill>
                <a:schemeClr val="tx1"/>
              </a:solidFill>
            </a:endParaRPr>
          </a:p>
          <a:p>
            <a:pPr marL="285750" indent="-285750">
              <a:buFont typeface="Arial" panose="020B0604020202020204" pitchFamily="34" charset="0"/>
              <a:buChar char="•"/>
            </a:pPr>
            <a:r>
              <a:rPr lang="de-DE" sz="1600" dirty="0">
                <a:solidFill>
                  <a:schemeClr val="tx1"/>
                </a:solidFill>
              </a:rPr>
              <a:t>Induktionstherapie: </a:t>
            </a:r>
          </a:p>
          <a:p>
            <a:pPr marL="742950" lvl="1" indent="-285750">
              <a:buFont typeface="Arial" panose="020B0604020202020204" pitchFamily="34" charset="0"/>
              <a:buChar char="•"/>
            </a:pPr>
            <a:r>
              <a:rPr lang="de-DE" sz="1600" dirty="0">
                <a:solidFill>
                  <a:schemeClr val="tx1"/>
                </a:solidFill>
              </a:rPr>
              <a:t>Daunorubicin und Cytarabin</a:t>
            </a:r>
          </a:p>
          <a:p>
            <a:pPr marL="742950" lvl="1" indent="-285750">
              <a:buFont typeface="Arial" panose="020B0604020202020204" pitchFamily="34" charset="0"/>
              <a:buChar char="•"/>
            </a:pPr>
            <a:r>
              <a:rPr lang="de-DE" sz="1600" dirty="0">
                <a:solidFill>
                  <a:schemeClr val="tx1"/>
                </a:solidFill>
              </a:rPr>
              <a:t>Nicht in Remission nach der Chemotherapie</a:t>
            </a:r>
          </a:p>
          <a:p>
            <a:endParaRPr lang="de-DE" sz="1600" dirty="0">
              <a:solidFill>
                <a:schemeClr val="tx1"/>
              </a:solidFill>
            </a:endParaRPr>
          </a:p>
          <a:p>
            <a:pPr marL="285750" indent="-285750">
              <a:buFont typeface="Arial" panose="020B0604020202020204" pitchFamily="34" charset="0"/>
              <a:buChar char="•"/>
            </a:pPr>
            <a:r>
              <a:rPr lang="de-DE" sz="1600" dirty="0">
                <a:solidFill>
                  <a:schemeClr val="tx1"/>
                </a:solidFill>
              </a:rPr>
              <a:t>Zweittherapie:</a:t>
            </a:r>
          </a:p>
          <a:p>
            <a:pPr marL="742950" lvl="1" indent="-285750">
              <a:buFont typeface="Arial" panose="020B0604020202020204" pitchFamily="34" charset="0"/>
              <a:buChar char="•"/>
            </a:pPr>
            <a:r>
              <a:rPr lang="de-DE" sz="1600" dirty="0">
                <a:solidFill>
                  <a:schemeClr val="tx1"/>
                </a:solidFill>
              </a:rPr>
              <a:t>Amsacrin und Ara-cytarabin</a:t>
            </a:r>
          </a:p>
          <a:p>
            <a:pPr marL="742950" lvl="1" indent="-285750">
              <a:buFont typeface="Arial" panose="020B0604020202020204" pitchFamily="34" charset="0"/>
              <a:buChar char="•"/>
            </a:pPr>
            <a:r>
              <a:rPr lang="de-DE" sz="1600" dirty="0">
                <a:solidFill>
                  <a:schemeClr val="tx1"/>
                </a:solidFill>
              </a:rPr>
              <a:t>Erreicht CR</a:t>
            </a:r>
          </a:p>
        </p:txBody>
      </p:sp>
    </p:spTree>
    <p:extLst>
      <p:ext uri="{BB962C8B-B14F-4D97-AF65-F5344CB8AC3E}">
        <p14:creationId xmlns:p14="http://schemas.microsoft.com/office/powerpoint/2010/main" val="39230066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Fall 3: 49-jähriger Mann, Hochrisiko-AML</a:t>
            </a:r>
          </a:p>
        </p:txBody>
      </p:sp>
      <p:sp>
        <p:nvSpPr>
          <p:cNvPr id="3" name="Text Placeholder 2"/>
          <p:cNvSpPr>
            <a:spLocks noGrp="1"/>
          </p:cNvSpPr>
          <p:nvPr>
            <p:ph type="body" sz="quarter" idx="11"/>
          </p:nvPr>
        </p:nvSpPr>
        <p:spPr/>
        <p:txBody>
          <a:bodyPr/>
          <a:lstStyle/>
          <a:p>
            <a:r>
              <a:rPr lang="de-DE" dirty="0"/>
              <a:t>AML, akute myeloische Leukämie; VOD, </a:t>
            </a:r>
            <a:r>
              <a:rPr lang="de-DE" dirty="0" err="1"/>
              <a:t>venookklusive</a:t>
            </a:r>
            <a:r>
              <a:rPr lang="de-DE" dirty="0"/>
              <a:t> Erkrankung</a:t>
            </a:r>
          </a:p>
        </p:txBody>
      </p:sp>
      <p:sp>
        <p:nvSpPr>
          <p:cNvPr id="11" name="Rectangle: Rounded Corners 10"/>
          <p:cNvSpPr/>
          <p:nvPr/>
        </p:nvSpPr>
        <p:spPr>
          <a:xfrm>
            <a:off x="3359696" y="1844675"/>
            <a:ext cx="5359771" cy="3240360"/>
          </a:xfrm>
          <a:prstGeom prst="roundRect">
            <a:avLst>
              <a:gd name="adj" fmla="val 6250"/>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solidFill>
              </a:rPr>
              <a:t>Frage</a:t>
            </a:r>
            <a:endParaRPr lang="de-DE" dirty="0">
              <a:solidFill>
                <a:schemeClr val="tx1"/>
              </a:solidFill>
            </a:endParaRPr>
          </a:p>
          <a:p>
            <a:pPr algn="ctr"/>
            <a:endParaRPr lang="de-DE" dirty="0">
              <a:solidFill>
                <a:schemeClr val="tx1"/>
              </a:solidFill>
            </a:endParaRPr>
          </a:p>
          <a:p>
            <a:pPr algn="ctr"/>
            <a:r>
              <a:rPr lang="de-DE" dirty="0">
                <a:solidFill>
                  <a:schemeClr val="tx1"/>
                </a:solidFill>
              </a:rPr>
              <a:t>Worin liegt das Risiko bei diesem Patienten?</a:t>
            </a:r>
          </a:p>
          <a:p>
            <a:pPr algn="ctr"/>
            <a:endParaRPr lang="de-DE" dirty="0">
              <a:solidFill>
                <a:schemeClr val="tx1"/>
              </a:solidFill>
            </a:endParaRPr>
          </a:p>
          <a:p>
            <a:pPr marL="285750" indent="-285750">
              <a:buFont typeface="Arial" panose="020B0604020202020204" pitchFamily="34" charset="0"/>
              <a:buChar char="•"/>
            </a:pPr>
            <a:r>
              <a:rPr lang="de-DE" dirty="0">
                <a:solidFill>
                  <a:schemeClr val="tx1"/>
                </a:solidFill>
              </a:rPr>
              <a:t>Graft-versus-Host Reaktion</a:t>
            </a:r>
          </a:p>
          <a:p>
            <a:pPr marL="285750" indent="-285750">
              <a:buFont typeface="Arial" panose="020B0604020202020204" pitchFamily="34" charset="0"/>
              <a:buChar char="•"/>
            </a:pPr>
            <a:r>
              <a:rPr lang="de-DE" dirty="0">
                <a:solidFill>
                  <a:schemeClr val="tx1"/>
                </a:solidFill>
              </a:rPr>
              <a:t>VOD</a:t>
            </a:r>
          </a:p>
          <a:p>
            <a:pPr marL="285750" indent="-285750">
              <a:buFont typeface="Arial" panose="020B0604020202020204" pitchFamily="34" charset="0"/>
              <a:buChar char="•"/>
            </a:pPr>
            <a:r>
              <a:rPr lang="de-DE" dirty="0">
                <a:solidFill>
                  <a:schemeClr val="tx1"/>
                </a:solidFill>
              </a:rPr>
              <a:t>Sepsis</a:t>
            </a:r>
          </a:p>
          <a:p>
            <a:pPr marL="285750" indent="-285750">
              <a:buFont typeface="Arial" panose="020B0604020202020204" pitchFamily="34" charset="0"/>
              <a:buChar char="•"/>
            </a:pPr>
            <a:r>
              <a:rPr lang="de-DE" dirty="0">
                <a:solidFill>
                  <a:schemeClr val="tx1"/>
                </a:solidFill>
              </a:rPr>
              <a:t>Arzneimittelintoxikation</a:t>
            </a:r>
          </a:p>
          <a:p>
            <a:pPr marL="285750" indent="-285750">
              <a:buFont typeface="Arial" panose="020B0604020202020204" pitchFamily="34" charset="0"/>
              <a:buChar char="•"/>
            </a:pPr>
            <a:r>
              <a:rPr lang="de-DE" dirty="0">
                <a:solidFill>
                  <a:schemeClr val="tx1"/>
                </a:solidFill>
              </a:rPr>
              <a:t>Alle oben genannten Antworten</a:t>
            </a:r>
          </a:p>
          <a:p>
            <a:pPr marL="285750" indent="-285750">
              <a:buFont typeface="Arial" panose="020B0604020202020204" pitchFamily="34" charset="0"/>
              <a:buChar char="•"/>
            </a:pPr>
            <a:r>
              <a:rPr lang="de-DE" dirty="0">
                <a:solidFill>
                  <a:schemeClr val="tx1"/>
                </a:solidFill>
              </a:rPr>
              <a:t>Keines der obigen </a:t>
            </a:r>
          </a:p>
        </p:txBody>
      </p:sp>
    </p:spTree>
    <p:extLst>
      <p:ext uri="{BB962C8B-B14F-4D97-AF65-F5344CB8AC3E}">
        <p14:creationId xmlns:p14="http://schemas.microsoft.com/office/powerpoint/2010/main" val="218284260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Fall 3: 49-jähriger Mann, Hochrisiko-AML</a:t>
            </a:r>
          </a:p>
        </p:txBody>
      </p:sp>
      <p:sp>
        <p:nvSpPr>
          <p:cNvPr id="5" name="Text Placeholder 4"/>
          <p:cNvSpPr>
            <a:spLocks noGrp="1"/>
          </p:cNvSpPr>
          <p:nvPr>
            <p:ph type="body" sz="quarter" idx="10"/>
          </p:nvPr>
        </p:nvSpPr>
        <p:spPr/>
        <p:txBody>
          <a:bodyPr/>
          <a:lstStyle/>
          <a:p>
            <a:endParaRPr lang="en-GB" dirty="0"/>
          </a:p>
        </p:txBody>
      </p:sp>
      <p:sp>
        <p:nvSpPr>
          <p:cNvPr id="3" name="Text Placeholder 2"/>
          <p:cNvSpPr>
            <a:spLocks noGrp="1"/>
          </p:cNvSpPr>
          <p:nvPr>
            <p:ph type="body" sz="quarter" idx="11"/>
          </p:nvPr>
        </p:nvSpPr>
        <p:spPr/>
        <p:txBody>
          <a:bodyPr/>
          <a:lstStyle/>
          <a:p>
            <a:r>
              <a:rPr lang="de-DE" dirty="0"/>
              <a:t>AML, akute myeloische Leukämie; VOD, </a:t>
            </a:r>
            <a:r>
              <a:rPr lang="de-DE" dirty="0" err="1"/>
              <a:t>venookklusive</a:t>
            </a:r>
            <a:r>
              <a:rPr lang="de-DE" dirty="0"/>
              <a:t> Erkrankung</a:t>
            </a:r>
          </a:p>
        </p:txBody>
      </p:sp>
      <p:sp>
        <p:nvSpPr>
          <p:cNvPr id="11" name="Rectangle: Rounded Corners 10"/>
          <p:cNvSpPr/>
          <p:nvPr/>
        </p:nvSpPr>
        <p:spPr>
          <a:xfrm>
            <a:off x="3359696" y="1844675"/>
            <a:ext cx="5359771" cy="3240360"/>
          </a:xfrm>
          <a:prstGeom prst="roundRect">
            <a:avLst>
              <a:gd name="adj" fmla="val 6250"/>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solidFill>
              </a:rPr>
              <a:t>Frage</a:t>
            </a:r>
          </a:p>
          <a:p>
            <a:pPr algn="ctr"/>
            <a:endParaRPr lang="de-DE" dirty="0">
              <a:solidFill>
                <a:schemeClr val="tx1"/>
              </a:solidFill>
            </a:endParaRPr>
          </a:p>
          <a:p>
            <a:pPr algn="ctr"/>
            <a:r>
              <a:rPr lang="de-DE" dirty="0">
                <a:solidFill>
                  <a:schemeClr val="tx1"/>
                </a:solidFill>
              </a:rPr>
              <a:t>Welche Risikofaktoren für VOD liegen bei </a:t>
            </a:r>
            <a:r>
              <a:t/>
            </a:r>
            <a:br/>
            <a:r>
              <a:rPr lang="de-DE" dirty="0">
                <a:solidFill>
                  <a:schemeClr val="tx1"/>
                </a:solidFill>
              </a:rPr>
              <a:t>diesem Patienten vor? </a:t>
            </a:r>
          </a:p>
        </p:txBody>
      </p:sp>
    </p:spTree>
    <p:extLst>
      <p:ext uri="{BB962C8B-B14F-4D97-AF65-F5344CB8AC3E}">
        <p14:creationId xmlns:p14="http://schemas.microsoft.com/office/powerpoint/2010/main" val="428651768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de-DE"/>
              <a:t>Risikofaktoren, die den EBMT-Schweregrad für</a:t>
            </a:r>
            <a:r>
              <a:t/>
            </a:r>
            <a:br/>
            <a:r>
              <a:rPr lang="de-DE"/>
              <a:t>VOD beeinflussen </a:t>
            </a:r>
            <a:endParaRPr lang="de-DE" sz="3200" dirty="0"/>
          </a:p>
        </p:txBody>
      </p:sp>
      <p:sp>
        <p:nvSpPr>
          <p:cNvPr id="6" name="Text Placeholder 5"/>
          <p:cNvSpPr>
            <a:spLocks noGrp="1"/>
          </p:cNvSpPr>
          <p:nvPr>
            <p:ph type="body" sz="quarter" idx="10"/>
          </p:nvPr>
        </p:nvSpPr>
        <p:spPr/>
        <p:txBody>
          <a:bodyPr/>
          <a:lstStyle/>
          <a:p>
            <a:r>
              <a:rPr lang="de-DE"/>
              <a:t>Mohty M et al. </a:t>
            </a:r>
            <a:r>
              <a:rPr lang="de-DE" i="1" dirty="0"/>
              <a:t>Bone Marrow Transplant </a:t>
            </a:r>
            <a:r>
              <a:rPr lang="de-DE"/>
              <a:t>2016;51:906–12</a:t>
            </a:r>
          </a:p>
        </p:txBody>
      </p:sp>
      <p:sp>
        <p:nvSpPr>
          <p:cNvPr id="7" name="Text Placeholder 6"/>
          <p:cNvSpPr>
            <a:spLocks noGrp="1"/>
          </p:cNvSpPr>
          <p:nvPr>
            <p:ph type="body" sz="quarter" idx="11"/>
          </p:nvPr>
        </p:nvSpPr>
        <p:spPr>
          <a:xfrm>
            <a:off x="4799856" y="6495526"/>
            <a:ext cx="7296151" cy="288925"/>
          </a:xfrm>
        </p:spPr>
        <p:txBody>
          <a:bodyPr/>
          <a:lstStyle/>
          <a:p>
            <a:r>
              <a:rPr lang="de-DE" dirty="0"/>
              <a:t>CR, komplette Remission; HLA, humanes Leukozyten-Antigen; HSZT, hämatopoetische Stammzelltransplantation; </a:t>
            </a:r>
            <a:br>
              <a:rPr lang="de-DE" dirty="0"/>
            </a:br>
            <a:r>
              <a:rPr lang="de-DE" dirty="0"/>
              <a:t>TBI, Ganzkörperbestrahlung; ULN, Referenzwert-Obergrenze; VOD, </a:t>
            </a:r>
            <a:r>
              <a:rPr lang="de-DE" dirty="0" err="1"/>
              <a:t>venookklusive</a:t>
            </a:r>
            <a:r>
              <a:rPr lang="de-DE" dirty="0"/>
              <a:t> Erkrankung</a:t>
            </a:r>
          </a:p>
        </p:txBody>
      </p:sp>
      <p:grpSp>
        <p:nvGrpSpPr>
          <p:cNvPr id="10" name="Group 9"/>
          <p:cNvGrpSpPr/>
          <p:nvPr/>
        </p:nvGrpSpPr>
        <p:grpSpPr>
          <a:xfrm>
            <a:off x="736841" y="3087504"/>
            <a:ext cx="4544695" cy="2645752"/>
            <a:chOff x="736841" y="3600089"/>
            <a:chExt cx="4544695" cy="2516400"/>
          </a:xfrm>
        </p:grpSpPr>
        <p:sp>
          <p:nvSpPr>
            <p:cNvPr id="9" name="Rectangle: Rounded Corners 8"/>
            <p:cNvSpPr/>
            <p:nvPr/>
          </p:nvSpPr>
          <p:spPr>
            <a:xfrm>
              <a:off x="736841" y="3600089"/>
              <a:ext cx="4544695" cy="2516400"/>
            </a:xfrm>
            <a:prstGeom prst="roundRect">
              <a:avLst>
                <a:gd name="adj" fmla="val 4867"/>
              </a:avLst>
            </a:prstGeom>
            <a:ln>
              <a:solidFill>
                <a:schemeClr val="accent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solidFill>
                  <a:schemeClr val="accent3">
                    <a:lumMod val="75000"/>
                  </a:schemeClr>
                </a:solidFill>
              </a:endParaRPr>
            </a:p>
          </p:txBody>
        </p:sp>
        <p:sp>
          <p:nvSpPr>
            <p:cNvPr id="3" name="TextBox 2"/>
            <p:cNvSpPr txBox="1"/>
            <p:nvPr/>
          </p:nvSpPr>
          <p:spPr>
            <a:xfrm>
              <a:off x="856447" y="3706329"/>
              <a:ext cx="4305483" cy="2062103"/>
            </a:xfrm>
            <a:prstGeom prst="rect">
              <a:avLst/>
            </a:prstGeom>
            <a:noFill/>
          </p:spPr>
          <p:txBody>
            <a:bodyPr wrap="square" rtlCol="0">
              <a:spAutoFit/>
            </a:bodyPr>
            <a:lstStyle/>
            <a:p>
              <a:r>
                <a:rPr lang="de-DE" sz="1600" b="1" dirty="0">
                  <a:latin typeface="Arial" panose="020B0604020202020204" pitchFamily="34" charset="0"/>
                </a:rPr>
                <a:t>Das Transplantat betreffend</a:t>
              </a:r>
            </a:p>
            <a:p>
              <a:pPr marL="285750" indent="-285750">
                <a:buFont typeface="Arial" panose="020B0604020202020204" pitchFamily="34" charset="0"/>
                <a:buChar char="•"/>
              </a:pPr>
              <a:r>
                <a:rPr lang="de-DE" sz="1600" dirty="0">
                  <a:latin typeface="Arial" panose="020B0604020202020204" pitchFamily="34" charset="0"/>
                </a:rPr>
                <a:t>Nicht verwandter Spender</a:t>
              </a:r>
            </a:p>
            <a:p>
              <a:pPr marL="285750" indent="-285750">
                <a:buFont typeface="Arial" panose="020B0604020202020204" pitchFamily="34" charset="0"/>
                <a:buChar char="•"/>
              </a:pPr>
              <a:r>
                <a:rPr lang="de-DE" sz="1600" dirty="0">
                  <a:latin typeface="Arial" panose="020B0604020202020204" pitchFamily="34" charset="0"/>
                </a:rPr>
                <a:t>HLA nicht übereinstimmend mit Spender</a:t>
              </a:r>
            </a:p>
            <a:p>
              <a:pPr marL="285750" indent="-285750">
                <a:buFont typeface="Arial" panose="020B0604020202020204" pitchFamily="34" charset="0"/>
                <a:buChar char="•"/>
              </a:pPr>
              <a:r>
                <a:rPr lang="de-DE" sz="1600" dirty="0">
                  <a:latin typeface="Arial" panose="020B0604020202020204" pitchFamily="34" charset="0"/>
                </a:rPr>
                <a:t>Nicht-T-Zellen-dezimiertes Transplantat</a:t>
              </a:r>
            </a:p>
            <a:p>
              <a:pPr marL="285750" indent="-285750">
                <a:buFont typeface="Arial" panose="020B0604020202020204" pitchFamily="34" charset="0"/>
                <a:buChar char="•"/>
              </a:pPr>
              <a:r>
                <a:rPr lang="de-DE" sz="1600" dirty="0">
                  <a:latin typeface="Arial" panose="020B0604020202020204" pitchFamily="34" charset="0"/>
                </a:rPr>
                <a:t>Myeloablative</a:t>
              </a:r>
              <a:r>
                <a:rPr lang="de-DE" dirty="0"/>
                <a:t> </a:t>
              </a:r>
              <a:r>
                <a:rPr lang="de-DE" sz="1600" dirty="0">
                  <a:latin typeface="Arial" panose="020B0604020202020204" pitchFamily="34" charset="0"/>
                </a:rPr>
                <a:t>Konditionierungstherapie</a:t>
              </a:r>
            </a:p>
            <a:p>
              <a:pPr marL="285750" indent="-285750">
                <a:buFont typeface="Arial" panose="020B0604020202020204" pitchFamily="34" charset="0"/>
                <a:buChar char="•"/>
              </a:pPr>
              <a:r>
                <a:rPr lang="de-DE" sz="1600" dirty="0">
                  <a:latin typeface="Arial" panose="020B0604020202020204" pitchFamily="34" charset="0"/>
                </a:rPr>
                <a:t>Orale oder hochdosierte Busulfan-basierte Therapie</a:t>
              </a:r>
            </a:p>
            <a:p>
              <a:pPr marL="285750" indent="-285750">
                <a:buFont typeface="Arial" panose="020B0604020202020204" pitchFamily="34" charset="0"/>
                <a:buChar char="•"/>
              </a:pPr>
              <a:r>
                <a:rPr lang="de-DE" sz="1600" dirty="0">
                  <a:latin typeface="Arial" panose="020B0604020202020204" pitchFamily="34" charset="0"/>
                </a:rPr>
                <a:t>Hochdosierte TBI-basierte Therapie</a:t>
              </a:r>
            </a:p>
            <a:p>
              <a:pPr marL="285750" indent="-285750">
                <a:buFont typeface="Arial" panose="020B0604020202020204" pitchFamily="34" charset="0"/>
                <a:buChar char="•"/>
              </a:pPr>
              <a:r>
                <a:rPr lang="de-DE" sz="1600" dirty="0">
                  <a:latin typeface="Arial" panose="020B0604020202020204" pitchFamily="34" charset="0"/>
                </a:rPr>
                <a:t>Zweite HSZT</a:t>
              </a:r>
            </a:p>
          </p:txBody>
        </p:sp>
      </p:grpSp>
      <p:grpSp>
        <p:nvGrpSpPr>
          <p:cNvPr id="12" name="Group 11"/>
          <p:cNvGrpSpPr/>
          <p:nvPr/>
        </p:nvGrpSpPr>
        <p:grpSpPr>
          <a:xfrm>
            <a:off x="5423442" y="3087504"/>
            <a:ext cx="6098243" cy="2658697"/>
            <a:chOff x="5423442" y="3600089"/>
            <a:chExt cx="6098243" cy="2658697"/>
          </a:xfrm>
        </p:grpSpPr>
        <p:sp>
          <p:nvSpPr>
            <p:cNvPr id="15" name="Rectangle: Rounded Corners 14"/>
            <p:cNvSpPr/>
            <p:nvPr/>
          </p:nvSpPr>
          <p:spPr>
            <a:xfrm>
              <a:off x="5423442" y="3600089"/>
              <a:ext cx="5984357" cy="2645752"/>
            </a:xfrm>
            <a:prstGeom prst="roundRect">
              <a:avLst>
                <a:gd name="adj" fmla="val 4867"/>
              </a:avLst>
            </a:prstGeom>
            <a:ln>
              <a:solidFill>
                <a:schemeClr val="accent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solidFill>
                  <a:schemeClr val="accent3">
                    <a:lumMod val="75000"/>
                  </a:schemeClr>
                </a:solidFill>
              </a:endParaRPr>
            </a:p>
          </p:txBody>
        </p:sp>
        <p:sp>
          <p:nvSpPr>
            <p:cNvPr id="4" name="TextBox 3"/>
            <p:cNvSpPr txBox="1"/>
            <p:nvPr/>
          </p:nvSpPr>
          <p:spPr>
            <a:xfrm>
              <a:off x="5506352" y="3704241"/>
              <a:ext cx="6015333" cy="2554545"/>
            </a:xfrm>
            <a:prstGeom prst="rect">
              <a:avLst/>
            </a:prstGeom>
            <a:noFill/>
          </p:spPr>
          <p:txBody>
            <a:bodyPr wrap="square" rtlCol="0">
              <a:spAutoFit/>
            </a:bodyPr>
            <a:lstStyle/>
            <a:p>
              <a:r>
                <a:rPr lang="de-DE" sz="1600" b="1" dirty="0">
                  <a:latin typeface="Arial" panose="020B0604020202020204" pitchFamily="34" charset="0"/>
                </a:rPr>
                <a:t>Den Patienten und die Krankheit betreffend</a:t>
              </a:r>
            </a:p>
            <a:p>
              <a:pPr marL="285750" indent="-285750">
                <a:buFont typeface="Arial" panose="020B0604020202020204" pitchFamily="34" charset="0"/>
                <a:buChar char="•"/>
              </a:pPr>
              <a:r>
                <a:rPr lang="de-DE" sz="1600" dirty="0">
                  <a:latin typeface="Arial" panose="020B0604020202020204" pitchFamily="34" charset="0"/>
                </a:rPr>
                <a:t>Höheres Alter</a:t>
              </a:r>
            </a:p>
            <a:p>
              <a:pPr marL="285750" indent="-285750">
                <a:buFont typeface="Arial" panose="020B0604020202020204" pitchFamily="34" charset="0"/>
                <a:buChar char="•"/>
              </a:pPr>
              <a:r>
                <a:rPr lang="de-DE" sz="1600" dirty="0">
                  <a:latin typeface="Arial" panose="020B0604020202020204" pitchFamily="34" charset="0"/>
                </a:rPr>
                <a:t>Karnofsky-Index unter 90%</a:t>
              </a:r>
            </a:p>
            <a:p>
              <a:pPr marL="285750" indent="-285750">
                <a:buFont typeface="Arial" panose="020B0604020202020204" pitchFamily="34" charset="0"/>
                <a:buChar char="•"/>
              </a:pPr>
              <a:r>
                <a:rPr lang="de-DE" sz="1600" dirty="0">
                  <a:latin typeface="Arial" panose="020B0604020202020204" pitchFamily="34" charset="0"/>
                </a:rPr>
                <a:t>Metabolisches Syndrom</a:t>
              </a:r>
            </a:p>
            <a:p>
              <a:pPr marL="285750" indent="-285750">
                <a:buFont typeface="Arial" panose="020B0604020202020204" pitchFamily="34" charset="0"/>
                <a:buChar char="•"/>
              </a:pPr>
              <a:r>
                <a:rPr lang="de-DE" sz="1600" dirty="0">
                  <a:latin typeface="Arial" panose="020B0604020202020204" pitchFamily="34" charset="0"/>
                </a:rPr>
                <a:t>Frau, die ein Norethisteron einnimmt</a:t>
              </a:r>
              <a:endParaRPr lang="de-DE"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e-DE" sz="1600" dirty="0">
                  <a:latin typeface="Arial" panose="020B0604020202020204" pitchFamily="34" charset="0"/>
                </a:rPr>
                <a:t>Fortgeschrittene Erkrankung (jenseits der zweiten CR oder Rückfall/Refraktär)</a:t>
              </a:r>
            </a:p>
            <a:p>
              <a:pPr marL="285750" indent="-285750">
                <a:buFont typeface="Arial" panose="020B0604020202020204" pitchFamily="34" charset="0"/>
                <a:buChar char="•"/>
              </a:pPr>
              <a:r>
                <a:rPr lang="de-DE" sz="1600" dirty="0">
                  <a:latin typeface="Arial" panose="020B0604020202020204" pitchFamily="34" charset="0"/>
                </a:rPr>
                <a:t>Thalassämie</a:t>
              </a:r>
              <a:endParaRPr lang="de-DE"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e-DE" sz="1600" dirty="0">
                  <a:latin typeface="Arial" panose="020B0604020202020204" pitchFamily="34" charset="0"/>
                </a:rPr>
                <a:t>Genetische Faktoren (GSTM1-Polymorphismus, C282Y-Allel, </a:t>
              </a:r>
              <a:r>
                <a:rPr lang="de-DE" sz="1600" i="1" dirty="0">
                  <a:latin typeface="Arial" panose="020B0604020202020204" pitchFamily="34" charset="0"/>
                </a:rPr>
                <a:t>MTHFR</a:t>
              </a:r>
              <a:r>
                <a:rPr lang="de-DE" sz="1600" dirty="0">
                  <a:latin typeface="Arial" panose="020B0604020202020204" pitchFamily="34" charset="0"/>
                </a:rPr>
                <a:t> 677CC/1298CC Haplotyp)</a:t>
              </a:r>
            </a:p>
          </p:txBody>
        </p:sp>
      </p:grpSp>
      <p:grpSp>
        <p:nvGrpSpPr>
          <p:cNvPr id="8" name="Group 7"/>
          <p:cNvGrpSpPr/>
          <p:nvPr/>
        </p:nvGrpSpPr>
        <p:grpSpPr>
          <a:xfrm>
            <a:off x="736843" y="1400174"/>
            <a:ext cx="10670957" cy="2176272"/>
            <a:chOff x="736843" y="1946033"/>
            <a:chExt cx="10670957" cy="2176272"/>
          </a:xfrm>
        </p:grpSpPr>
        <p:sp>
          <p:nvSpPr>
            <p:cNvPr id="11" name="Rectangle: Rounded Corners 10"/>
            <p:cNvSpPr/>
            <p:nvPr/>
          </p:nvSpPr>
          <p:spPr>
            <a:xfrm>
              <a:off x="736843" y="1946033"/>
              <a:ext cx="10670957" cy="1596777"/>
            </a:xfrm>
            <a:prstGeom prst="roundRect">
              <a:avLst>
                <a:gd name="adj" fmla="val 6667"/>
              </a:avLst>
            </a:prstGeom>
            <a:ln>
              <a:solidFill>
                <a:schemeClr val="accent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p:txBody>
        </p:sp>
        <p:sp>
          <p:nvSpPr>
            <p:cNvPr id="5" name="TextBox 4"/>
            <p:cNvSpPr txBox="1"/>
            <p:nvPr/>
          </p:nvSpPr>
          <p:spPr>
            <a:xfrm>
              <a:off x="856447" y="2029424"/>
              <a:ext cx="9307019" cy="2092881"/>
            </a:xfrm>
            <a:prstGeom prst="rect">
              <a:avLst/>
            </a:prstGeom>
            <a:noFill/>
          </p:spPr>
          <p:txBody>
            <a:bodyPr wrap="square" numCol="2" rtlCol="0">
              <a:spAutoFit/>
            </a:bodyPr>
            <a:lstStyle/>
            <a:p>
              <a:r>
                <a:rPr lang="de-DE" sz="1600" b="1" dirty="0">
                  <a:latin typeface="Arial" panose="020B0604020202020204" pitchFamily="34" charset="0"/>
                </a:rPr>
                <a:t>Die Leber betreffend</a:t>
              </a:r>
            </a:p>
            <a:p>
              <a:pPr marL="285750" indent="-285750">
                <a:buFont typeface="Arial" panose="020B0604020202020204" pitchFamily="34" charset="0"/>
                <a:buChar char="•"/>
              </a:pPr>
              <a:r>
                <a:rPr lang="de-DE" sz="1600" dirty="0">
                  <a:latin typeface="Arial" panose="020B0604020202020204" pitchFamily="34" charset="0"/>
                </a:rPr>
                <a:t>Transaminasen &gt;2,5 ULN</a:t>
              </a:r>
            </a:p>
            <a:p>
              <a:pPr marL="285750" indent="-285750">
                <a:buFont typeface="Arial" panose="020B0604020202020204" pitchFamily="34" charset="0"/>
                <a:buChar char="•"/>
              </a:pPr>
              <a:r>
                <a:rPr lang="de-DE" sz="1600" dirty="0">
                  <a:latin typeface="Arial" panose="020B0604020202020204" pitchFamily="34" charset="0"/>
                </a:rPr>
                <a:t>Serum-Bilirubin &gt;1,5 ULN</a:t>
              </a:r>
            </a:p>
            <a:p>
              <a:pPr marL="285750" indent="-285750">
                <a:buFont typeface="Arial" panose="020B0604020202020204" pitchFamily="34" charset="0"/>
                <a:buChar char="•"/>
              </a:pPr>
              <a:r>
                <a:rPr lang="de-DE" sz="1600" dirty="0">
                  <a:latin typeface="Arial" panose="020B0604020202020204" pitchFamily="34" charset="0"/>
                </a:rPr>
                <a:t>Zirrhose</a:t>
              </a:r>
            </a:p>
            <a:p>
              <a:pPr marL="285750" indent="-285750">
                <a:buFont typeface="Arial" panose="020B0604020202020204" pitchFamily="34" charset="0"/>
                <a:buChar char="•"/>
              </a:pPr>
              <a:r>
                <a:rPr lang="de-DE" sz="1600" dirty="0">
                  <a:latin typeface="Arial" panose="020B0604020202020204" pitchFamily="34" charset="0"/>
                </a:rPr>
                <a:t>Aktive Virushepatitis</a:t>
              </a:r>
            </a:p>
            <a:p>
              <a:endParaRPr lang="de-DE"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de-DE"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de-DE" sz="1600" dirty="0">
                <a:latin typeface="Arial" panose="020B0604020202020204" pitchFamily="34" charset="0"/>
                <a:cs typeface="Arial" panose="020B0604020202020204" pitchFamily="34" charset="0"/>
              </a:endParaRPr>
            </a:p>
            <a:p>
              <a:pPr marL="357188" indent="-271463">
                <a:buFont typeface="Arial" panose="020B0604020202020204" pitchFamily="34" charset="0"/>
                <a:buChar char="•"/>
              </a:pPr>
              <a:r>
                <a:rPr lang="de-DE" sz="1600" dirty="0">
                  <a:latin typeface="Arial" panose="020B0604020202020204" pitchFamily="34" charset="0"/>
                </a:rPr>
                <a:t>Abdominal- oder Leberbestrahlung</a:t>
              </a:r>
            </a:p>
            <a:p>
              <a:pPr marL="357188" indent="-271463">
                <a:buFont typeface="Arial" panose="020B0604020202020204" pitchFamily="34" charset="0"/>
                <a:buChar char="•"/>
              </a:pPr>
              <a:r>
                <a:rPr lang="de-DE" sz="1600" dirty="0">
                  <a:latin typeface="Arial" panose="020B0604020202020204" pitchFamily="34" charset="0"/>
                </a:rPr>
                <a:t>Vorherige Anwendung von </a:t>
              </a:r>
              <a:r>
                <a:rPr lang="de-DE" sz="1600" dirty="0" err="1">
                  <a:latin typeface="Arial" panose="020B0604020202020204" pitchFamily="34" charset="0"/>
                </a:rPr>
                <a:t>Gemtuzumab-Ozogamicin</a:t>
              </a:r>
              <a:r>
                <a:rPr lang="de-DE" sz="1600" dirty="0">
                  <a:latin typeface="Arial" panose="020B0604020202020204" pitchFamily="34" charset="0"/>
                </a:rPr>
                <a:t> oder Inotuzumab-Ozogamicin</a:t>
              </a:r>
            </a:p>
            <a:p>
              <a:pPr marL="357188" indent="-271463">
                <a:buFont typeface="Arial" panose="020B0604020202020204" pitchFamily="34" charset="0"/>
                <a:buChar char="•"/>
              </a:pPr>
              <a:r>
                <a:rPr lang="de-DE" sz="1600" dirty="0">
                  <a:latin typeface="Arial" panose="020B0604020202020204" pitchFamily="34" charset="0"/>
                </a:rPr>
                <a:t>Hepatotoxische Medikamente</a:t>
              </a:r>
            </a:p>
            <a:p>
              <a:pPr marL="357188" indent="-271463">
                <a:buFont typeface="Arial" panose="020B0604020202020204" pitchFamily="34" charset="0"/>
                <a:buChar char="•"/>
              </a:pPr>
              <a:r>
                <a:rPr lang="de-DE" sz="1600" dirty="0">
                  <a:latin typeface="Arial" panose="020B0604020202020204" pitchFamily="34" charset="0"/>
                </a:rPr>
                <a:t>Eisenüberladung</a:t>
              </a:r>
            </a:p>
          </p:txBody>
        </p:sp>
      </p:grpSp>
      <p:grpSp>
        <p:nvGrpSpPr>
          <p:cNvPr id="16" name="Group 15"/>
          <p:cNvGrpSpPr/>
          <p:nvPr/>
        </p:nvGrpSpPr>
        <p:grpSpPr>
          <a:xfrm>
            <a:off x="1199456" y="1753387"/>
            <a:ext cx="7524836" cy="4555933"/>
            <a:chOff x="1199456" y="1753387"/>
            <a:chExt cx="7524836" cy="4555933"/>
          </a:xfrm>
        </p:grpSpPr>
        <p:sp>
          <p:nvSpPr>
            <p:cNvPr id="13" name="Rounded Rectangle 12"/>
            <p:cNvSpPr/>
            <p:nvPr/>
          </p:nvSpPr>
          <p:spPr>
            <a:xfrm>
              <a:off x="1199456" y="3483197"/>
              <a:ext cx="2448272" cy="255883"/>
            </a:xfrm>
            <a:prstGeom prst="roundRect">
              <a:avLst/>
            </a:prstGeom>
            <a:no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ed Rectangle 13"/>
            <p:cNvSpPr/>
            <p:nvPr/>
          </p:nvSpPr>
          <p:spPr>
            <a:xfrm>
              <a:off x="3467708" y="5805264"/>
              <a:ext cx="5256584" cy="504056"/>
            </a:xfrm>
            <a:prstGeom prst="roundRect">
              <a:avLst/>
            </a:prstGeom>
            <a:solidFill>
              <a:schemeClr val="accent1"/>
            </a:solidFill>
            <a:ln>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bg1"/>
                  </a:solidFill>
                </a:rPr>
                <a:t>Patient hat 5 Risikofaktoren für VOD</a:t>
              </a:r>
            </a:p>
          </p:txBody>
        </p:sp>
        <p:sp>
          <p:nvSpPr>
            <p:cNvPr id="17" name="Rounded Rectangle 16"/>
            <p:cNvSpPr/>
            <p:nvPr/>
          </p:nvSpPr>
          <p:spPr>
            <a:xfrm>
              <a:off x="1199456" y="3757189"/>
              <a:ext cx="3744416" cy="238821"/>
            </a:xfrm>
            <a:prstGeom prst="roundRect">
              <a:avLst/>
            </a:prstGeom>
            <a:no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ounded Rectangle 17"/>
            <p:cNvSpPr/>
            <p:nvPr/>
          </p:nvSpPr>
          <p:spPr>
            <a:xfrm>
              <a:off x="5771964" y="3456038"/>
              <a:ext cx="1404156" cy="290968"/>
            </a:xfrm>
            <a:prstGeom prst="roundRect">
              <a:avLst/>
            </a:prstGeom>
            <a:no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ed Rectangle 19"/>
            <p:cNvSpPr/>
            <p:nvPr/>
          </p:nvSpPr>
          <p:spPr>
            <a:xfrm>
              <a:off x="1199456" y="1753387"/>
              <a:ext cx="2376264" cy="272290"/>
            </a:xfrm>
            <a:prstGeom prst="roundRect">
              <a:avLst/>
            </a:prstGeom>
            <a:no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ed Rectangle 21"/>
            <p:cNvSpPr/>
            <p:nvPr/>
          </p:nvSpPr>
          <p:spPr>
            <a:xfrm>
              <a:off x="5776734" y="2502421"/>
              <a:ext cx="1687417" cy="272995"/>
            </a:xfrm>
            <a:prstGeom prst="roundRect">
              <a:avLst/>
            </a:prstGeom>
            <a:no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977584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DE"/>
              <a:t>Was sollen wir tun?</a:t>
            </a:r>
            <a:endParaRPr lang="de-DE" dirty="0"/>
          </a:p>
        </p:txBody>
      </p:sp>
      <p:sp>
        <p:nvSpPr>
          <p:cNvPr id="5" name="Content Placeholder 4"/>
          <p:cNvSpPr>
            <a:spLocks noGrp="1"/>
          </p:cNvSpPr>
          <p:nvPr>
            <p:ph idx="1"/>
          </p:nvPr>
        </p:nvSpPr>
        <p:spPr/>
        <p:txBody>
          <a:bodyPr/>
          <a:lstStyle/>
          <a:p>
            <a:pPr marL="571500" indent="-514350">
              <a:spcAft>
                <a:spcPts val="1200"/>
              </a:spcAft>
              <a:buFont typeface="+mj-lt"/>
              <a:buAutoNum type="arabicPeriod"/>
            </a:pPr>
            <a:r>
              <a:rPr lang="de-DE" dirty="0" smtClean="0"/>
              <a:t>Intensivierte Überwachung: </a:t>
            </a:r>
            <a:r>
              <a:rPr lang="de-DE" dirty="0"/>
              <a:t>tägliche Blutuntersuchungen, Gewicht und </a:t>
            </a:r>
            <a:r>
              <a:rPr lang="de-DE" dirty="0" smtClean="0"/>
              <a:t>Bauchumfangmessungen</a:t>
            </a:r>
            <a:r>
              <a:rPr lang="de-DE" dirty="0"/>
              <a:t>, Vitalzeichen</a:t>
            </a:r>
          </a:p>
          <a:p>
            <a:pPr marL="571500" indent="-514350">
              <a:spcAft>
                <a:spcPts val="1200"/>
              </a:spcAft>
              <a:buFont typeface="+mj-lt"/>
              <a:buAutoNum type="arabicPeriod"/>
            </a:pPr>
            <a:r>
              <a:rPr lang="de-DE" dirty="0"/>
              <a:t>Überwachung verringern, damit der Patient ruhen kann</a:t>
            </a:r>
          </a:p>
          <a:p>
            <a:pPr marL="571500" indent="-514350">
              <a:spcAft>
                <a:spcPts val="1200"/>
              </a:spcAft>
              <a:buFont typeface="+mj-lt"/>
              <a:buAutoNum type="arabicPeriod"/>
            </a:pPr>
            <a:r>
              <a:rPr lang="de-DE" dirty="0"/>
              <a:t>Blutentnahme einmal in der Woche, wir wollen ihn nicht anämisch machen</a:t>
            </a:r>
          </a:p>
          <a:p>
            <a:endParaRPr lang="de-DE" dirty="0"/>
          </a:p>
        </p:txBody>
      </p:sp>
      <p:sp>
        <p:nvSpPr>
          <p:cNvPr id="3" name="Text Placeholder 2"/>
          <p:cNvSpPr>
            <a:spLocks noGrp="1"/>
          </p:cNvSpPr>
          <p:nvPr>
            <p:ph type="body" sz="quarter" idx="10"/>
          </p:nvPr>
        </p:nvSpPr>
        <p:spPr/>
        <p:txBody>
          <a:bodyPr/>
          <a:lstStyle/>
          <a:p>
            <a:endParaRPr lang="en-GB"/>
          </a:p>
        </p:txBody>
      </p:sp>
      <p:sp>
        <p:nvSpPr>
          <p:cNvPr id="4" name="Text Placeholder 3"/>
          <p:cNvSpPr>
            <a:spLocks noGrp="1"/>
          </p:cNvSpPr>
          <p:nvPr>
            <p:ph type="body" sz="quarter" idx="11"/>
          </p:nvPr>
        </p:nvSpPr>
        <p:spPr/>
        <p:txBody>
          <a:bodyPr/>
          <a:lstStyle/>
          <a:p>
            <a:endParaRPr lang="en-GB"/>
          </a:p>
        </p:txBody>
      </p:sp>
    </p:spTree>
    <p:extLst>
      <p:ext uri="{BB962C8B-B14F-4D97-AF65-F5344CB8AC3E}">
        <p14:creationId xmlns:p14="http://schemas.microsoft.com/office/powerpoint/2010/main" val="33723472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DE"/>
              <a:t>Benutzung der Lernprogramm-Module für venöse okklusive Leberkrankheit (VOD)</a:t>
            </a:r>
            <a:endParaRPr lang="de-DE" dirty="0"/>
          </a:p>
        </p:txBody>
      </p:sp>
      <p:sp>
        <p:nvSpPr>
          <p:cNvPr id="3" name="Content Placeholder 2"/>
          <p:cNvSpPr>
            <a:spLocks noGrp="1"/>
          </p:cNvSpPr>
          <p:nvPr>
            <p:ph idx="1"/>
          </p:nvPr>
        </p:nvSpPr>
        <p:spPr/>
        <p:txBody>
          <a:bodyPr>
            <a:noAutofit/>
          </a:bodyPr>
          <a:lstStyle/>
          <a:p>
            <a:r>
              <a:rPr lang="de-DE"/>
              <a:t>Bitte laden Sie den Ordner mit allen Modulen auf Ihren Computer herunter. Damit wird sichergestellt, dass die Verbindungen zwischen den Modulen funktionieren</a:t>
            </a:r>
          </a:p>
          <a:p>
            <a:r>
              <a:rPr lang="de-DE"/>
              <a:t>Sie sollten im Folienpräsentationsmodus durch die Module navigieren. Es sind Links zu Inhalten in anderen Modulen, zusätzliche Informationen und externe Referenzen beinhaltet</a:t>
            </a:r>
          </a:p>
          <a:p>
            <a:r>
              <a:rPr lang="de-DE"/>
              <a:t>Das Symbol     zeigt an, dass weitere Informationen zum Thema verfügbar sind. Bitte klicken Sie auf dieses Symbol, um auf die zusätzlichen Informationen zuzugreifen. Fahren Sie einfach mit der nächsten Folie fort, um zu dieser Folie zurückzukehren</a:t>
            </a:r>
          </a:p>
          <a:p>
            <a:r>
              <a:rPr lang="de-DE"/>
              <a:t>In einigen Abschnitten gibt es Videoclips, auf die Sie zugreifen können, indem Sie auf die Schaltfläche 'Play' klicken, die auf den Folien angezeigt wird</a:t>
            </a:r>
          </a:p>
          <a:p>
            <a:endParaRPr lang="de-DE" sz="2400" dirty="0"/>
          </a:p>
        </p:txBody>
      </p:sp>
      <p:sp>
        <p:nvSpPr>
          <p:cNvPr id="4" name="Text Placeholder 3"/>
          <p:cNvSpPr>
            <a:spLocks noGrp="1"/>
          </p:cNvSpPr>
          <p:nvPr>
            <p:ph type="body" sz="quarter" idx="10"/>
          </p:nvPr>
        </p:nvSpPr>
        <p:spPr/>
        <p:txBody>
          <a:bodyPr/>
          <a:lstStyle/>
          <a:p>
            <a:endParaRPr lang="en-GB"/>
          </a:p>
        </p:txBody>
      </p:sp>
      <p:sp>
        <p:nvSpPr>
          <p:cNvPr id="5" name="Text Placeholder 4"/>
          <p:cNvSpPr>
            <a:spLocks noGrp="1"/>
          </p:cNvSpPr>
          <p:nvPr>
            <p:ph type="body" sz="quarter" idx="11"/>
          </p:nvPr>
        </p:nvSpPr>
        <p:spPr/>
        <p:txBody>
          <a:bodyPr/>
          <a:lstStyle/>
          <a:p>
            <a:endParaRPr lang="en-GB"/>
          </a:p>
        </p:txBody>
      </p:sp>
      <p:pic>
        <p:nvPicPr>
          <p:cNvPr id="8" name="Picture 7"/>
          <p:cNvPicPr>
            <a:picLocks noChangeAspect="1"/>
          </p:cNvPicPr>
          <p:nvPr/>
        </p:nvPicPr>
        <p:blipFill>
          <a:blip r:embed="rId2">
            <a:duotone>
              <a:schemeClr val="accent3">
                <a:shade val="45000"/>
                <a:satMod val="135000"/>
              </a:schemeClr>
              <a:prstClr val="white"/>
            </a:duotone>
          </a:blip>
          <a:stretch>
            <a:fillRect/>
          </a:stretch>
        </p:blipFill>
        <p:spPr>
          <a:xfrm>
            <a:off x="2459632" y="3307863"/>
            <a:ext cx="324000" cy="324000"/>
          </a:xfrm>
          <a:prstGeom prst="rect">
            <a:avLst/>
          </a:prstGeom>
        </p:spPr>
      </p:pic>
    </p:spTree>
    <p:extLst>
      <p:ext uri="{BB962C8B-B14F-4D97-AF65-F5344CB8AC3E}">
        <p14:creationId xmlns:p14="http://schemas.microsoft.com/office/powerpoint/2010/main" val="379855566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Arc 28"/>
          <p:cNvSpPr/>
          <p:nvPr/>
        </p:nvSpPr>
        <p:spPr>
          <a:xfrm rot="4266974" flipV="1">
            <a:off x="8938118" y="1306589"/>
            <a:ext cx="3076746" cy="1661957"/>
          </a:xfrm>
          <a:prstGeom prst="arc">
            <a:avLst/>
          </a:prstGeom>
          <a:ln w="762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0" name="Arc 19"/>
          <p:cNvSpPr/>
          <p:nvPr/>
        </p:nvSpPr>
        <p:spPr>
          <a:xfrm rot="4792152" flipV="1">
            <a:off x="2593040" y="1686173"/>
            <a:ext cx="1872208" cy="1661957"/>
          </a:xfrm>
          <a:prstGeom prst="arc">
            <a:avLst/>
          </a:prstGeom>
          <a:ln w="762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 name="Title 1"/>
          <p:cNvSpPr>
            <a:spLocks noGrp="1"/>
          </p:cNvSpPr>
          <p:nvPr>
            <p:ph type="title"/>
          </p:nvPr>
        </p:nvSpPr>
        <p:spPr/>
        <p:txBody>
          <a:bodyPr/>
          <a:lstStyle/>
          <a:p>
            <a:r>
              <a:rPr lang="de-DE"/>
              <a:t>Fall 3: 49-jähriger Mann, Hochrisiko-AML</a:t>
            </a:r>
          </a:p>
        </p:txBody>
      </p:sp>
      <p:sp>
        <p:nvSpPr>
          <p:cNvPr id="3" name="Text Placeholder 2"/>
          <p:cNvSpPr>
            <a:spLocks noGrp="1"/>
          </p:cNvSpPr>
          <p:nvPr>
            <p:ph type="body" sz="quarter" idx="10"/>
          </p:nvPr>
        </p:nvSpPr>
        <p:spPr/>
        <p:txBody>
          <a:bodyPr/>
          <a:lstStyle/>
          <a:p>
            <a:r>
              <a:rPr lang="de-DE"/>
              <a:t>Persönliche Kommunikation, C. Bompoint and J. Murray</a:t>
            </a:r>
            <a:endParaRPr lang="de-DE" dirty="0"/>
          </a:p>
        </p:txBody>
      </p:sp>
      <p:sp>
        <p:nvSpPr>
          <p:cNvPr id="35" name="Text Placeholder 3"/>
          <p:cNvSpPr txBox="1">
            <a:spLocks noGrp="1"/>
          </p:cNvSpPr>
          <p:nvPr>
            <p:ph type="body" sz="quarter" idx="11"/>
          </p:nvPr>
        </p:nvSpPr>
        <p:spPr>
          <a:prstGeom prst="rect">
            <a:avLst/>
          </a:prstGeom>
        </p:spPr>
        <p:txBody>
          <a:bodyPr vert="horz" lIns="91440" tIns="45720" rIns="91440" bIns="45720" rtlCol="0" anchor="b"/>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e-DE" sz="1000" dirty="0">
                <a:solidFill>
                  <a:schemeClr val="tx2"/>
                </a:solidFill>
              </a:rPr>
              <a:t>ALT, Alanin-Aminotransferase; AML, akute myeloische Leukämie; AST, Aspartat-Aminotransferase; </a:t>
            </a:r>
            <a:br>
              <a:rPr lang="de-DE" sz="1000" dirty="0">
                <a:solidFill>
                  <a:schemeClr val="tx2"/>
                </a:solidFill>
              </a:rPr>
            </a:br>
            <a:r>
              <a:rPr lang="de-DE" sz="1000" dirty="0">
                <a:solidFill>
                  <a:schemeClr val="tx2"/>
                </a:solidFill>
              </a:rPr>
              <a:t>HSZT, hämatopoetische Stammzelltransplantation; iv, intravenös; ULN, Referenzwert-Obergrenze </a:t>
            </a:r>
          </a:p>
        </p:txBody>
      </p:sp>
      <p:sp>
        <p:nvSpPr>
          <p:cNvPr id="6" name="Rectangle: Rounded Corners 5"/>
          <p:cNvSpPr/>
          <p:nvPr/>
        </p:nvSpPr>
        <p:spPr>
          <a:xfrm>
            <a:off x="2238194" y="1979390"/>
            <a:ext cx="1008111" cy="873546"/>
          </a:xfrm>
          <a:prstGeom prst="roundRect">
            <a:avLst>
              <a:gd name="adj" fmla="val 6250"/>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de-DE" sz="1600" b="1" dirty="0">
                <a:solidFill>
                  <a:srgbClr val="000000"/>
                </a:solidFill>
              </a:rPr>
              <a:t>Tag 0</a:t>
            </a:r>
          </a:p>
          <a:p>
            <a:pPr lvl="0" algn="ctr"/>
            <a:r>
              <a:rPr lang="de-DE" sz="1600" dirty="0">
                <a:solidFill>
                  <a:srgbClr val="000000"/>
                </a:solidFill>
              </a:rPr>
              <a:t>HSZT</a:t>
            </a:r>
          </a:p>
        </p:txBody>
      </p:sp>
      <p:sp>
        <p:nvSpPr>
          <p:cNvPr id="18" name="Arc 17"/>
          <p:cNvSpPr/>
          <p:nvPr/>
        </p:nvSpPr>
        <p:spPr>
          <a:xfrm rot="4266974" flipV="1">
            <a:off x="5793760" y="1154189"/>
            <a:ext cx="3076746" cy="1661957"/>
          </a:xfrm>
          <a:prstGeom prst="arc">
            <a:avLst/>
          </a:prstGeom>
          <a:ln w="762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1" name="Arc 20"/>
          <p:cNvSpPr/>
          <p:nvPr/>
        </p:nvSpPr>
        <p:spPr>
          <a:xfrm rot="16807848">
            <a:off x="3729870" y="3709682"/>
            <a:ext cx="1872208" cy="1661957"/>
          </a:xfrm>
          <a:prstGeom prst="arc">
            <a:avLst/>
          </a:prstGeom>
          <a:ln w="762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2" name="Arc 21"/>
          <p:cNvSpPr/>
          <p:nvPr/>
        </p:nvSpPr>
        <p:spPr>
          <a:xfrm rot="16807848">
            <a:off x="7582736" y="3684793"/>
            <a:ext cx="1872208" cy="1661957"/>
          </a:xfrm>
          <a:prstGeom prst="arc">
            <a:avLst/>
          </a:prstGeom>
          <a:ln w="762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3" name="Arrow: Right 22"/>
          <p:cNvSpPr/>
          <p:nvPr/>
        </p:nvSpPr>
        <p:spPr>
          <a:xfrm>
            <a:off x="695400" y="3236464"/>
            <a:ext cx="10513168" cy="571672"/>
          </a:xfrm>
          <a:prstGeom prst="right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Rounded Corners 13"/>
          <p:cNvSpPr/>
          <p:nvPr/>
        </p:nvSpPr>
        <p:spPr>
          <a:xfrm>
            <a:off x="5633246" y="1979390"/>
            <a:ext cx="1813518" cy="852450"/>
          </a:xfrm>
          <a:prstGeom prst="roundRect">
            <a:avLst>
              <a:gd name="adj" fmla="val 6250"/>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de-DE" sz="1600" b="1" dirty="0">
                <a:solidFill>
                  <a:srgbClr val="000000"/>
                </a:solidFill>
              </a:rPr>
              <a:t>Tag +13</a:t>
            </a:r>
          </a:p>
          <a:p>
            <a:pPr lvl="0" algn="ctr"/>
            <a:r>
              <a:rPr lang="de-DE" sz="1600" dirty="0">
                <a:solidFill>
                  <a:srgbClr val="000000"/>
                </a:solidFill>
              </a:rPr>
              <a:t>Engraftment</a:t>
            </a:r>
          </a:p>
        </p:txBody>
      </p:sp>
      <p:sp>
        <p:nvSpPr>
          <p:cNvPr id="15" name="Rectangle: Rounded Corners 14"/>
          <p:cNvSpPr/>
          <p:nvPr/>
        </p:nvSpPr>
        <p:spPr>
          <a:xfrm>
            <a:off x="2207568" y="4256309"/>
            <a:ext cx="3425758" cy="1327138"/>
          </a:xfrm>
          <a:prstGeom prst="roundRect">
            <a:avLst>
              <a:gd name="adj" fmla="val 6250"/>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de-DE" sz="1600" b="1" dirty="0">
                <a:solidFill>
                  <a:srgbClr val="000000"/>
                </a:solidFill>
              </a:rPr>
              <a:t>Tag +10</a:t>
            </a:r>
          </a:p>
          <a:p>
            <a:pPr marL="285750" lvl="0" indent="-285750">
              <a:buFont typeface="Arial" panose="020B0604020202020204" pitchFamily="34" charset="0"/>
              <a:buChar char="•"/>
            </a:pPr>
            <a:r>
              <a:rPr lang="de-DE" sz="1600" dirty="0" smtClean="0">
                <a:solidFill>
                  <a:schemeClr val="tx1"/>
                </a:solidFill>
              </a:rPr>
              <a:t>Sepsis, </a:t>
            </a:r>
            <a:r>
              <a:rPr lang="de-DE" sz="1600" dirty="0">
                <a:solidFill>
                  <a:srgbClr val="000000"/>
                </a:solidFill>
              </a:rPr>
              <a:t>die Antibiotika erfordert</a:t>
            </a:r>
          </a:p>
          <a:p>
            <a:pPr marL="285750" lvl="0" indent="-285750">
              <a:buFont typeface="Arial" panose="020B0604020202020204" pitchFamily="34" charset="0"/>
              <a:buChar char="•"/>
            </a:pPr>
            <a:r>
              <a:rPr lang="de-DE" sz="1600" dirty="0">
                <a:solidFill>
                  <a:srgbClr val="000000"/>
                </a:solidFill>
              </a:rPr>
              <a:t>Verschlechterung der Leberfunktion</a:t>
            </a:r>
            <a:endParaRPr lang="de-DE" b="1" dirty="0">
              <a:solidFill>
                <a:schemeClr val="tx1"/>
              </a:solidFill>
            </a:endParaRPr>
          </a:p>
        </p:txBody>
      </p:sp>
      <p:sp>
        <p:nvSpPr>
          <p:cNvPr id="16" name="Rectangle: Rounded Corners 15"/>
          <p:cNvSpPr/>
          <p:nvPr/>
        </p:nvSpPr>
        <p:spPr>
          <a:xfrm>
            <a:off x="6240016" y="4240594"/>
            <a:ext cx="3857806" cy="1996718"/>
          </a:xfrm>
          <a:prstGeom prst="roundRect">
            <a:avLst>
              <a:gd name="adj" fmla="val 6250"/>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de-DE" sz="1600" b="1" dirty="0">
                <a:solidFill>
                  <a:srgbClr val="000000"/>
                </a:solidFill>
              </a:rPr>
              <a:t>Tag +28</a:t>
            </a:r>
          </a:p>
          <a:p>
            <a:pPr marL="285750" lvl="0" indent="-285750">
              <a:buFont typeface="Arial" panose="020B0604020202020204" pitchFamily="34" charset="0"/>
              <a:buChar char="•"/>
            </a:pPr>
            <a:r>
              <a:rPr lang="de-DE" sz="1600" dirty="0">
                <a:solidFill>
                  <a:srgbClr val="000000"/>
                </a:solidFill>
              </a:rPr>
              <a:t>Bauchschmerzen rechts</a:t>
            </a:r>
          </a:p>
          <a:p>
            <a:pPr marL="285750" lvl="0" indent="-285750">
              <a:buFont typeface="Arial" panose="020B0604020202020204" pitchFamily="34" charset="0"/>
              <a:buChar char="•"/>
            </a:pPr>
            <a:r>
              <a:rPr lang="de-DE" sz="1600" dirty="0">
                <a:solidFill>
                  <a:srgbClr val="000000"/>
                </a:solidFill>
              </a:rPr>
              <a:t>Gewichtszunahme 6%, trotz iv Diuretika</a:t>
            </a:r>
          </a:p>
          <a:p>
            <a:pPr marL="285750" lvl="0" indent="-285750">
              <a:buFont typeface="Arial" panose="020B0604020202020204" pitchFamily="34" charset="0"/>
              <a:buChar char="•"/>
            </a:pPr>
            <a:r>
              <a:rPr lang="de-DE" sz="1600" dirty="0" smtClean="0">
                <a:solidFill>
                  <a:schemeClr val="tx1"/>
                </a:solidFill>
              </a:rPr>
              <a:t>Aszites </a:t>
            </a:r>
            <a:r>
              <a:rPr lang="de-DE" sz="1600" dirty="0">
                <a:solidFill>
                  <a:schemeClr val="tx1"/>
                </a:solidFill>
              </a:rPr>
              <a:t>d</a:t>
            </a:r>
            <a:r>
              <a:rPr lang="de-DE" sz="1600" dirty="0">
                <a:solidFill>
                  <a:srgbClr val="000000"/>
                </a:solidFill>
              </a:rPr>
              <a:t>urch Ultraschall bestätigt</a:t>
            </a:r>
          </a:p>
          <a:p>
            <a:pPr marL="285750" lvl="0" indent="-285750">
              <a:buFont typeface="Arial" panose="020B0604020202020204" pitchFamily="34" charset="0"/>
              <a:buChar char="•"/>
            </a:pPr>
            <a:r>
              <a:rPr lang="de-DE" sz="1600" dirty="0">
                <a:solidFill>
                  <a:srgbClr val="000000"/>
                </a:solidFill>
              </a:rPr>
              <a:t>AST/ALT: 5 x ULN </a:t>
            </a:r>
          </a:p>
          <a:p>
            <a:pPr marL="285750" lvl="0" indent="-285750">
              <a:buFont typeface="Arial" panose="020B0604020202020204" pitchFamily="34" charset="0"/>
              <a:buChar char="•"/>
            </a:pPr>
            <a:r>
              <a:rPr lang="de-DE" sz="1600" dirty="0">
                <a:solidFill>
                  <a:srgbClr val="000000"/>
                </a:solidFill>
              </a:rPr>
              <a:t>Bilirubin: 112 μmol/l, 6,58 mg/dl</a:t>
            </a:r>
          </a:p>
          <a:p>
            <a:pPr marL="285750" lvl="0" indent="-285750">
              <a:buFont typeface="Arial" panose="020B0604020202020204" pitchFamily="34" charset="0"/>
              <a:buChar char="•"/>
            </a:pPr>
            <a:r>
              <a:rPr lang="de-DE" sz="1600" dirty="0">
                <a:solidFill>
                  <a:srgbClr val="000000"/>
                </a:solidFill>
              </a:rPr>
              <a:t>Gelbsucht</a:t>
            </a:r>
          </a:p>
        </p:txBody>
      </p:sp>
      <p:sp>
        <p:nvSpPr>
          <p:cNvPr id="25" name="TextBox 24">
            <a:hlinkClick r:id="" action="ppaction://noaction"/>
          </p:cNvPr>
          <p:cNvSpPr txBox="1"/>
          <p:nvPr/>
        </p:nvSpPr>
        <p:spPr>
          <a:xfrm>
            <a:off x="10849770" y="2619376"/>
            <a:ext cx="284052" cy="523220"/>
          </a:xfrm>
          <a:prstGeom prst="rect">
            <a:avLst/>
          </a:prstGeom>
          <a:noFill/>
        </p:spPr>
        <p:txBody>
          <a:bodyPr wrap="square" rtlCol="0">
            <a:spAutoFit/>
          </a:bodyPr>
          <a:lstStyle/>
          <a:p>
            <a:endParaRPr lang="de-DE" sz="2800" b="1" dirty="0">
              <a:solidFill>
                <a:schemeClr val="bg1"/>
              </a:solidFill>
              <a:latin typeface="Times New Roman" panose="02020603050405020304" pitchFamily="18" charset="0"/>
              <a:cs typeface="Times New Roman" panose="02020603050405020304" pitchFamily="18" charset="0"/>
            </a:endParaRPr>
          </a:p>
        </p:txBody>
      </p:sp>
      <p:sp>
        <p:nvSpPr>
          <p:cNvPr id="26" name="Rectangle: Rounded Corners 34"/>
          <p:cNvSpPr/>
          <p:nvPr/>
        </p:nvSpPr>
        <p:spPr>
          <a:xfrm>
            <a:off x="8688592" y="1449476"/>
            <a:ext cx="3072046" cy="1786988"/>
          </a:xfrm>
          <a:prstGeom prst="roundRect">
            <a:avLst>
              <a:gd name="adj" fmla="val 6250"/>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de-DE" sz="1600" b="1" dirty="0">
                <a:solidFill>
                  <a:srgbClr val="000000"/>
                </a:solidFill>
              </a:rPr>
              <a:t>Tag +29</a:t>
            </a:r>
          </a:p>
          <a:p>
            <a:pPr marL="285750" lvl="0" indent="-285750">
              <a:buFont typeface="Arial" panose="020B0604020202020204" pitchFamily="34" charset="0"/>
              <a:buChar char="•"/>
            </a:pPr>
            <a:r>
              <a:rPr lang="de-DE" sz="1600" dirty="0">
                <a:solidFill>
                  <a:srgbClr val="000000"/>
                </a:solidFill>
              </a:rPr>
              <a:t>Verschlechterung des Patienten</a:t>
            </a:r>
          </a:p>
          <a:p>
            <a:pPr marL="285750" lvl="0" indent="-285750">
              <a:buFont typeface="Arial" panose="020B0604020202020204" pitchFamily="34" charset="0"/>
              <a:buChar char="•"/>
            </a:pPr>
            <a:r>
              <a:rPr lang="de-DE" sz="1600" dirty="0" smtClean="0">
                <a:solidFill>
                  <a:schemeClr val="tx1"/>
                </a:solidFill>
              </a:rPr>
              <a:t>Verlegung auf die </a:t>
            </a:r>
            <a:r>
              <a:rPr lang="de-DE" sz="1600" dirty="0">
                <a:solidFill>
                  <a:schemeClr val="tx1"/>
                </a:solidFill>
              </a:rPr>
              <a:t>Intensivstation</a:t>
            </a:r>
          </a:p>
          <a:p>
            <a:pPr marL="285750" lvl="0" indent="-285750">
              <a:buFont typeface="Arial" panose="020B0604020202020204" pitchFamily="34" charset="0"/>
              <a:buChar char="•"/>
            </a:pPr>
            <a:r>
              <a:rPr lang="de-DE" sz="1600" dirty="0">
                <a:solidFill>
                  <a:srgbClr val="000000"/>
                </a:solidFill>
              </a:rPr>
              <a:t>Atemwegs-Unterstützung</a:t>
            </a:r>
          </a:p>
        </p:txBody>
      </p:sp>
    </p:spTree>
    <p:extLst>
      <p:ext uri="{BB962C8B-B14F-4D97-AF65-F5344CB8AC3E}">
        <p14:creationId xmlns:p14="http://schemas.microsoft.com/office/powerpoint/2010/main" val="374901807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Fall 3: 49-jähriger Mann, Hochrisiko-AML</a:t>
            </a:r>
          </a:p>
        </p:txBody>
      </p:sp>
      <p:sp>
        <p:nvSpPr>
          <p:cNvPr id="5" name="Text Placeholder 4"/>
          <p:cNvSpPr>
            <a:spLocks noGrp="1"/>
          </p:cNvSpPr>
          <p:nvPr>
            <p:ph type="body" sz="quarter" idx="10"/>
          </p:nvPr>
        </p:nvSpPr>
        <p:spPr/>
        <p:txBody>
          <a:bodyPr/>
          <a:lstStyle/>
          <a:p>
            <a:endParaRPr lang="en-GB" dirty="0"/>
          </a:p>
        </p:txBody>
      </p:sp>
      <p:sp>
        <p:nvSpPr>
          <p:cNvPr id="3" name="Text Placeholder 2"/>
          <p:cNvSpPr>
            <a:spLocks noGrp="1"/>
          </p:cNvSpPr>
          <p:nvPr>
            <p:ph type="body" sz="quarter" idx="11"/>
          </p:nvPr>
        </p:nvSpPr>
        <p:spPr/>
        <p:txBody>
          <a:bodyPr/>
          <a:lstStyle/>
          <a:p>
            <a:r>
              <a:rPr lang="de-DE" dirty="0">
                <a:solidFill>
                  <a:schemeClr val="tx2"/>
                </a:solidFill>
              </a:rPr>
              <a:t>AML, akute myeloische Leukämie; </a:t>
            </a:r>
            <a:r>
              <a:rPr lang="de-DE" dirty="0"/>
              <a:t>VOD, </a:t>
            </a:r>
            <a:r>
              <a:rPr lang="de-DE" dirty="0" err="1"/>
              <a:t>venookklusive</a:t>
            </a:r>
            <a:r>
              <a:rPr lang="de-DE" dirty="0"/>
              <a:t> Erkrankung</a:t>
            </a:r>
          </a:p>
        </p:txBody>
      </p:sp>
      <p:sp>
        <p:nvSpPr>
          <p:cNvPr id="6" name="Rectangle: Rounded Corners 5"/>
          <p:cNvSpPr/>
          <p:nvPr/>
        </p:nvSpPr>
        <p:spPr>
          <a:xfrm>
            <a:off x="3215680" y="1844675"/>
            <a:ext cx="5553559" cy="3384376"/>
          </a:xfrm>
          <a:prstGeom prst="roundRect">
            <a:avLst>
              <a:gd name="adj" fmla="val 6250"/>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de-DE" b="1" dirty="0">
                <a:solidFill>
                  <a:srgbClr val="000000"/>
                </a:solidFill>
              </a:rPr>
              <a:t>Frage</a:t>
            </a:r>
          </a:p>
          <a:p>
            <a:pPr lvl="0" algn="ctr"/>
            <a:endParaRPr lang="de-DE" dirty="0">
              <a:solidFill>
                <a:srgbClr val="000000"/>
              </a:solidFill>
            </a:endParaRPr>
          </a:p>
          <a:p>
            <a:pPr lvl="0" algn="ctr"/>
            <a:r>
              <a:rPr lang="de-DE" sz="2000" dirty="0">
                <a:solidFill>
                  <a:srgbClr val="000000"/>
                </a:solidFill>
              </a:rPr>
              <a:t>Basierend auf den dargestellten Symptomen, an was könnte dieser Patient leiden:</a:t>
            </a:r>
          </a:p>
          <a:p>
            <a:pPr lvl="0" algn="ctr"/>
            <a:endParaRPr lang="de-DE" sz="2000" dirty="0">
              <a:solidFill>
                <a:srgbClr val="000000"/>
              </a:solidFill>
            </a:endParaRPr>
          </a:p>
          <a:p>
            <a:pPr marL="342900" lvl="0" indent="-342900">
              <a:buFont typeface="Arial" panose="020B0604020202020204" pitchFamily="34" charset="0"/>
              <a:buChar char="•"/>
            </a:pPr>
            <a:r>
              <a:rPr lang="de-DE" sz="2000" dirty="0">
                <a:solidFill>
                  <a:srgbClr val="000000"/>
                </a:solidFill>
              </a:rPr>
              <a:t>Blinddarmentzündung</a:t>
            </a:r>
          </a:p>
          <a:p>
            <a:pPr marL="342900" lvl="0" indent="-342900">
              <a:buFont typeface="Arial" panose="020B0604020202020204" pitchFamily="34" charset="0"/>
              <a:buChar char="•"/>
            </a:pPr>
            <a:r>
              <a:rPr lang="de-DE" sz="2000" dirty="0">
                <a:solidFill>
                  <a:srgbClr val="000000"/>
                </a:solidFill>
              </a:rPr>
              <a:t>Hepatitis</a:t>
            </a:r>
          </a:p>
          <a:p>
            <a:pPr marL="342900" lvl="0" indent="-342900">
              <a:buFont typeface="Arial" panose="020B0604020202020204" pitchFamily="34" charset="0"/>
              <a:buChar char="•"/>
            </a:pPr>
            <a:r>
              <a:rPr lang="de-DE" sz="2000" dirty="0">
                <a:solidFill>
                  <a:srgbClr val="000000"/>
                </a:solidFill>
              </a:rPr>
              <a:t>Gallensteine</a:t>
            </a:r>
          </a:p>
          <a:p>
            <a:pPr marL="342900" lvl="0" indent="-342900">
              <a:buFont typeface="Arial" panose="020B0604020202020204" pitchFamily="34" charset="0"/>
              <a:buChar char="•"/>
            </a:pPr>
            <a:r>
              <a:rPr lang="de-DE" sz="2000" dirty="0">
                <a:solidFill>
                  <a:srgbClr val="000000"/>
                </a:solidFill>
              </a:rPr>
              <a:t>Kapillarleckyndrom</a:t>
            </a:r>
          </a:p>
          <a:p>
            <a:pPr marL="342900" lvl="0" indent="-342900">
              <a:buFont typeface="Arial" panose="020B0604020202020204" pitchFamily="34" charset="0"/>
              <a:buChar char="•"/>
            </a:pPr>
            <a:r>
              <a:rPr lang="de-DE" sz="2000" dirty="0">
                <a:solidFill>
                  <a:srgbClr val="000000"/>
                </a:solidFill>
              </a:rPr>
              <a:t>Engraftment-Syndrom</a:t>
            </a:r>
          </a:p>
          <a:p>
            <a:pPr marL="342900" lvl="0" indent="-342900">
              <a:buFont typeface="Arial" panose="020B0604020202020204" pitchFamily="34" charset="0"/>
              <a:buChar char="•"/>
            </a:pPr>
            <a:r>
              <a:rPr lang="de-DE" sz="2000" dirty="0">
                <a:solidFill>
                  <a:srgbClr val="000000"/>
                </a:solidFill>
              </a:rPr>
              <a:t>VOD </a:t>
            </a:r>
          </a:p>
        </p:txBody>
      </p:sp>
    </p:spTree>
    <p:extLst>
      <p:ext uri="{BB962C8B-B14F-4D97-AF65-F5344CB8AC3E}">
        <p14:creationId xmlns:p14="http://schemas.microsoft.com/office/powerpoint/2010/main" val="367628020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Differentialdiagnose</a:t>
            </a:r>
          </a:p>
        </p:txBody>
      </p:sp>
      <p:sp>
        <p:nvSpPr>
          <p:cNvPr id="3" name="Content Placeholder 2"/>
          <p:cNvSpPr>
            <a:spLocks noGrp="1"/>
          </p:cNvSpPr>
          <p:nvPr>
            <p:ph idx="1"/>
          </p:nvPr>
        </p:nvSpPr>
        <p:spPr/>
        <p:txBody>
          <a:bodyPr>
            <a:normAutofit/>
          </a:bodyPr>
          <a:lstStyle/>
          <a:p>
            <a:pPr marL="0" indent="0">
              <a:buNone/>
            </a:pPr>
            <a:r>
              <a:rPr lang="de-DE" sz="1800" b="1" dirty="0"/>
              <a:t>Cholestatische</a:t>
            </a:r>
            <a:r>
              <a:rPr lang="de-DE" dirty="0"/>
              <a:t> </a:t>
            </a:r>
            <a:r>
              <a:rPr lang="de-DE" sz="1800" b="1" dirty="0"/>
              <a:t>Gelbsucht</a:t>
            </a:r>
          </a:p>
          <a:p>
            <a:pPr lvl="1">
              <a:spcBef>
                <a:spcPts val="400"/>
              </a:spcBef>
              <a:buFont typeface="Arial" panose="020B0604020202020204" pitchFamily="34" charset="0"/>
              <a:buChar char="•"/>
            </a:pPr>
            <a:r>
              <a:rPr lang="de-DE" sz="1800" dirty="0"/>
              <a:t>GvHD</a:t>
            </a:r>
          </a:p>
          <a:p>
            <a:pPr lvl="1">
              <a:spcBef>
                <a:spcPts val="400"/>
              </a:spcBef>
              <a:buFont typeface="Arial" panose="020B0604020202020204" pitchFamily="34" charset="0"/>
              <a:buChar char="•"/>
            </a:pPr>
            <a:r>
              <a:rPr lang="de-DE" sz="1800" dirty="0"/>
              <a:t>Medikamente, Chemotherapie, Antibiotika, Antimykotika</a:t>
            </a:r>
          </a:p>
          <a:p>
            <a:pPr lvl="1">
              <a:spcBef>
                <a:spcPts val="400"/>
              </a:spcBef>
              <a:buFont typeface="Arial" panose="020B0604020202020204" pitchFamily="34" charset="0"/>
              <a:buChar char="•"/>
            </a:pPr>
            <a:r>
              <a:rPr lang="de-DE" sz="1800" dirty="0"/>
              <a:t>Hepatitis</a:t>
            </a:r>
          </a:p>
          <a:p>
            <a:pPr lvl="1">
              <a:spcBef>
                <a:spcPts val="400"/>
              </a:spcBef>
              <a:buFont typeface="Arial" panose="020B0604020202020204" pitchFamily="34" charset="0"/>
              <a:buChar char="•"/>
            </a:pPr>
            <a:r>
              <a:rPr lang="de-DE" sz="1800" dirty="0"/>
              <a:t>Gallensteine</a:t>
            </a:r>
          </a:p>
          <a:p>
            <a:pPr marL="0" indent="0">
              <a:buNone/>
            </a:pPr>
            <a:r>
              <a:rPr lang="de-DE" sz="1800" b="1" dirty="0"/>
              <a:t>Anasarka</a:t>
            </a:r>
          </a:p>
          <a:p>
            <a:pPr lvl="1">
              <a:spcBef>
                <a:spcPts val="400"/>
              </a:spcBef>
              <a:buFont typeface="Arial" panose="020B0604020202020204" pitchFamily="34" charset="0"/>
              <a:buChar char="•"/>
            </a:pPr>
            <a:r>
              <a:rPr lang="de-DE" sz="1800" dirty="0"/>
              <a:t>Herzversagen, Unterernährung, Leber- und Nierenversagen</a:t>
            </a:r>
          </a:p>
          <a:p>
            <a:pPr lvl="1">
              <a:spcBef>
                <a:spcPts val="400"/>
              </a:spcBef>
              <a:buFont typeface="Arial" panose="020B0604020202020204" pitchFamily="34" charset="0"/>
              <a:buChar char="•"/>
            </a:pPr>
            <a:r>
              <a:rPr lang="de-DE" sz="1800" dirty="0"/>
              <a:t>Kapillarlecksyndrom</a:t>
            </a:r>
          </a:p>
          <a:p>
            <a:pPr lvl="1">
              <a:spcBef>
                <a:spcPts val="400"/>
              </a:spcBef>
              <a:buFont typeface="Arial" panose="020B0604020202020204" pitchFamily="34" charset="0"/>
              <a:buChar char="•"/>
            </a:pPr>
            <a:r>
              <a:rPr lang="de-DE" sz="1800" dirty="0"/>
              <a:t>Schilddrüsen</a:t>
            </a:r>
            <a:r>
              <a:rPr lang="de-DE" dirty="0"/>
              <a:t>-</a:t>
            </a:r>
            <a:r>
              <a:rPr lang="de-DE" sz="1800" dirty="0"/>
              <a:t>Dysfunktion</a:t>
            </a:r>
          </a:p>
          <a:p>
            <a:pPr marL="0" indent="0">
              <a:buNone/>
            </a:pPr>
            <a:r>
              <a:rPr lang="de-DE" sz="1800" b="1" dirty="0"/>
              <a:t>Bauchschmerzen (rechts)</a:t>
            </a:r>
          </a:p>
          <a:p>
            <a:pPr lvl="1">
              <a:spcBef>
                <a:spcPts val="400"/>
              </a:spcBef>
              <a:buFont typeface="Arial" panose="020B0604020202020204" pitchFamily="34" charset="0"/>
              <a:buChar char="•"/>
            </a:pPr>
            <a:r>
              <a:rPr lang="de-DE" sz="1800" dirty="0"/>
              <a:t>Blinddarmentzündung</a:t>
            </a:r>
          </a:p>
          <a:p>
            <a:pPr lvl="1">
              <a:spcBef>
                <a:spcPts val="400"/>
              </a:spcBef>
              <a:buFont typeface="Arial" panose="020B0604020202020204" pitchFamily="34" charset="0"/>
              <a:buChar char="•"/>
            </a:pPr>
            <a:r>
              <a:rPr lang="de-DE" sz="1800" dirty="0"/>
              <a:t>Bauchfellentzündung</a:t>
            </a:r>
          </a:p>
          <a:p>
            <a:pPr lvl="1">
              <a:spcBef>
                <a:spcPts val="400"/>
              </a:spcBef>
              <a:buFont typeface="Arial" panose="020B0604020202020204" pitchFamily="34" charset="0"/>
              <a:buChar char="•"/>
            </a:pPr>
            <a:r>
              <a:rPr lang="de-DE" sz="1800" dirty="0"/>
              <a:t>Toxisches</a:t>
            </a:r>
            <a:r>
              <a:rPr lang="de-DE" dirty="0"/>
              <a:t> </a:t>
            </a:r>
            <a:r>
              <a:rPr lang="de-DE" sz="1800" dirty="0"/>
              <a:t>Megakolon</a:t>
            </a:r>
          </a:p>
          <a:p>
            <a:endParaRPr lang="de-DE" dirty="0"/>
          </a:p>
        </p:txBody>
      </p:sp>
      <p:sp>
        <p:nvSpPr>
          <p:cNvPr id="4" name="Text Placeholder 3"/>
          <p:cNvSpPr>
            <a:spLocks noGrp="1"/>
          </p:cNvSpPr>
          <p:nvPr>
            <p:ph type="body" sz="quarter" idx="10"/>
          </p:nvPr>
        </p:nvSpPr>
        <p:spPr/>
        <p:txBody>
          <a:bodyPr/>
          <a:lstStyle/>
          <a:p>
            <a:r>
              <a:rPr lang="de-DE"/>
              <a:t>Persönliche Kommunikation, C. Bompoint and J. Murray</a:t>
            </a:r>
          </a:p>
        </p:txBody>
      </p:sp>
      <p:sp>
        <p:nvSpPr>
          <p:cNvPr id="5" name="Text Placeholder 4"/>
          <p:cNvSpPr>
            <a:spLocks noGrp="1"/>
          </p:cNvSpPr>
          <p:nvPr>
            <p:ph type="body" sz="quarter" idx="11"/>
          </p:nvPr>
        </p:nvSpPr>
        <p:spPr/>
        <p:txBody>
          <a:bodyPr/>
          <a:lstStyle/>
          <a:p>
            <a:r>
              <a:rPr lang="de-DE" dirty="0" err="1"/>
              <a:t>GvHD</a:t>
            </a:r>
            <a:r>
              <a:rPr lang="de-DE" dirty="0"/>
              <a:t>, Graft-versus-Host Reaktion</a:t>
            </a:r>
          </a:p>
        </p:txBody>
      </p:sp>
    </p:spTree>
    <p:extLst>
      <p:ext uri="{BB962C8B-B14F-4D97-AF65-F5344CB8AC3E}">
        <p14:creationId xmlns:p14="http://schemas.microsoft.com/office/powerpoint/2010/main" val="354024048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Welche Komplikationen könnte der Patient haben?</a:t>
            </a:r>
          </a:p>
        </p:txBody>
      </p:sp>
      <p:sp>
        <p:nvSpPr>
          <p:cNvPr id="3" name="Content Placeholder 2"/>
          <p:cNvSpPr>
            <a:spLocks noGrp="1"/>
          </p:cNvSpPr>
          <p:nvPr>
            <p:ph idx="1"/>
          </p:nvPr>
        </p:nvSpPr>
        <p:spPr/>
        <p:txBody>
          <a:bodyPr>
            <a:normAutofit fontScale="62500" lnSpcReduction="20000"/>
          </a:bodyPr>
          <a:lstStyle/>
          <a:p>
            <a:pPr marL="0" indent="0">
              <a:lnSpc>
                <a:spcPct val="120000"/>
              </a:lnSpc>
              <a:spcBef>
                <a:spcPts val="0"/>
              </a:spcBef>
              <a:buNone/>
            </a:pPr>
            <a:r>
              <a:rPr lang="de-DE" sz="2900" b="1" dirty="0"/>
              <a:t>Blinddarmentzündung</a:t>
            </a:r>
          </a:p>
          <a:p>
            <a:pPr>
              <a:lnSpc>
                <a:spcPct val="120000"/>
              </a:lnSpc>
              <a:spcBef>
                <a:spcPts val="0"/>
              </a:spcBef>
            </a:pPr>
            <a:r>
              <a:rPr lang="de-DE" sz="2900" dirty="0"/>
              <a:t>Schmerzen im rechten Unterbauch, keine </a:t>
            </a:r>
            <a:r>
              <a:rPr lang="de-DE" sz="2900" dirty="0" smtClean="0"/>
              <a:t>Bilirubin-Erhöhung </a:t>
            </a:r>
            <a:r>
              <a:rPr lang="de-DE" sz="2900" dirty="0"/>
              <a:t>oder Gewichtszunahme</a:t>
            </a:r>
            <a:r>
              <a:rPr dirty="0"/>
              <a:t/>
            </a:r>
            <a:br>
              <a:rPr dirty="0"/>
            </a:br>
            <a:endParaRPr lang="de-DE" sz="2900" dirty="0"/>
          </a:p>
          <a:p>
            <a:pPr marL="0" indent="0">
              <a:lnSpc>
                <a:spcPct val="120000"/>
              </a:lnSpc>
              <a:spcBef>
                <a:spcPts val="0"/>
              </a:spcBef>
              <a:buNone/>
            </a:pPr>
            <a:r>
              <a:rPr lang="de-DE" sz="2900" b="1" dirty="0"/>
              <a:t>Hepatitis</a:t>
            </a:r>
          </a:p>
          <a:p>
            <a:pPr>
              <a:lnSpc>
                <a:spcPct val="120000"/>
              </a:lnSpc>
              <a:spcBef>
                <a:spcPts val="0"/>
              </a:spcBef>
            </a:pPr>
            <a:r>
              <a:rPr lang="de-DE" sz="2900" dirty="0"/>
              <a:t>Sehr starke AST/ALT-Erhöhung, Schmerzen im rechten Oberbauch, keine Gewichtszunahme</a:t>
            </a:r>
            <a:r>
              <a:rPr dirty="0"/>
              <a:t/>
            </a:r>
            <a:br>
              <a:rPr dirty="0"/>
            </a:br>
            <a:r>
              <a:rPr lang="de-DE" dirty="0"/>
              <a:t> </a:t>
            </a:r>
          </a:p>
          <a:p>
            <a:pPr marL="0" indent="0">
              <a:lnSpc>
                <a:spcPct val="120000"/>
              </a:lnSpc>
              <a:spcBef>
                <a:spcPts val="0"/>
              </a:spcBef>
              <a:buNone/>
            </a:pPr>
            <a:r>
              <a:rPr lang="de-DE" sz="2900" b="1" dirty="0"/>
              <a:t>Gallensteine</a:t>
            </a:r>
          </a:p>
          <a:p>
            <a:pPr>
              <a:lnSpc>
                <a:spcPct val="120000"/>
              </a:lnSpc>
              <a:spcBef>
                <a:spcPts val="0"/>
              </a:spcBef>
            </a:pPr>
            <a:r>
              <a:rPr lang="de-DE" sz="2900" dirty="0"/>
              <a:t>Intermittierende Bauchschmerzen, keine Gewichtszunahme oder Aszites</a:t>
            </a:r>
            <a:r>
              <a:rPr dirty="0"/>
              <a:t/>
            </a:r>
            <a:br>
              <a:rPr dirty="0"/>
            </a:br>
            <a:endParaRPr lang="de-DE" sz="2900" dirty="0"/>
          </a:p>
          <a:p>
            <a:pPr marL="0" indent="0">
              <a:lnSpc>
                <a:spcPct val="120000"/>
              </a:lnSpc>
              <a:spcBef>
                <a:spcPts val="0"/>
              </a:spcBef>
              <a:buNone/>
            </a:pPr>
            <a:r>
              <a:rPr lang="de-DE" sz="2900" b="1" dirty="0"/>
              <a:t>Kapillarleckyndrom</a:t>
            </a:r>
          </a:p>
          <a:p>
            <a:pPr>
              <a:lnSpc>
                <a:spcPct val="120000"/>
              </a:lnSpc>
              <a:spcBef>
                <a:spcPts val="0"/>
              </a:spcBef>
            </a:pPr>
            <a:r>
              <a:rPr lang="de-DE" sz="2900" dirty="0"/>
              <a:t>Aszites und Gewichtszunahme, keine Schmerzen im rechten Oberbauch</a:t>
            </a:r>
            <a:r>
              <a:rPr dirty="0"/>
              <a:t/>
            </a:r>
            <a:br>
              <a:rPr dirty="0"/>
            </a:br>
            <a:endParaRPr lang="de-DE" sz="2900" b="1" dirty="0"/>
          </a:p>
          <a:p>
            <a:pPr marL="0" indent="0">
              <a:lnSpc>
                <a:spcPct val="120000"/>
              </a:lnSpc>
              <a:spcBef>
                <a:spcPts val="0"/>
              </a:spcBef>
              <a:buNone/>
            </a:pPr>
            <a:r>
              <a:rPr lang="de-DE" sz="2900" b="1" dirty="0"/>
              <a:t>Engraftment-Syndrom</a:t>
            </a:r>
          </a:p>
          <a:p>
            <a:pPr>
              <a:lnSpc>
                <a:spcPct val="120000"/>
              </a:lnSpc>
              <a:spcBef>
                <a:spcPts val="0"/>
              </a:spcBef>
            </a:pPr>
            <a:r>
              <a:rPr lang="de-DE" sz="2900" dirty="0"/>
              <a:t>Fieber, Hautausschlag und Gewichtszunahme, keine Schmerzen im rechten Oberbauch und keine Bilirubin-Erhöhung</a:t>
            </a:r>
            <a:r>
              <a:rPr dirty="0"/>
              <a:t/>
            </a:r>
            <a:br>
              <a:rPr dirty="0"/>
            </a:br>
            <a:endParaRPr lang="de-DE" sz="2900" dirty="0"/>
          </a:p>
          <a:p>
            <a:pPr marL="0" indent="0">
              <a:lnSpc>
                <a:spcPct val="120000"/>
              </a:lnSpc>
              <a:spcBef>
                <a:spcPts val="0"/>
              </a:spcBef>
              <a:buNone/>
            </a:pPr>
            <a:r>
              <a:rPr lang="de-DE" sz="2900" b="1" dirty="0"/>
              <a:t>VOD</a:t>
            </a:r>
          </a:p>
          <a:p>
            <a:endParaRPr lang="de-DE" dirty="0"/>
          </a:p>
        </p:txBody>
      </p:sp>
      <p:sp>
        <p:nvSpPr>
          <p:cNvPr id="4" name="Text Placeholder 3"/>
          <p:cNvSpPr>
            <a:spLocks noGrp="1"/>
          </p:cNvSpPr>
          <p:nvPr>
            <p:ph type="body" sz="quarter" idx="10"/>
          </p:nvPr>
        </p:nvSpPr>
        <p:spPr/>
        <p:txBody>
          <a:bodyPr/>
          <a:lstStyle/>
          <a:p>
            <a:r>
              <a:rPr lang="de-DE"/>
              <a:t>Persönliche Kommunikation, C. Bompoint and J. Murray</a:t>
            </a:r>
          </a:p>
        </p:txBody>
      </p:sp>
      <p:sp>
        <p:nvSpPr>
          <p:cNvPr id="5" name="Text Placeholder 4"/>
          <p:cNvSpPr>
            <a:spLocks noGrp="1"/>
          </p:cNvSpPr>
          <p:nvPr>
            <p:ph type="body" sz="quarter" idx="11"/>
          </p:nvPr>
        </p:nvSpPr>
        <p:spPr/>
        <p:txBody>
          <a:bodyPr/>
          <a:lstStyle/>
          <a:p>
            <a:r>
              <a:rPr lang="de-DE" dirty="0">
                <a:solidFill>
                  <a:schemeClr val="tx2"/>
                </a:solidFill>
              </a:rPr>
              <a:t>ALT, Alanin-Aminotransferase; AST, Aspartat-Aminotransferase; VOD, </a:t>
            </a:r>
            <a:r>
              <a:rPr lang="de-DE" dirty="0" err="1">
                <a:solidFill>
                  <a:schemeClr val="tx2"/>
                </a:solidFill>
              </a:rPr>
              <a:t>venookklusive</a:t>
            </a:r>
            <a:r>
              <a:rPr lang="de-DE" dirty="0">
                <a:solidFill>
                  <a:schemeClr val="tx2"/>
                </a:solidFill>
              </a:rPr>
              <a:t> Erkrankung</a:t>
            </a:r>
            <a:endParaRPr lang="de-DE" dirty="0"/>
          </a:p>
        </p:txBody>
      </p:sp>
    </p:spTree>
    <p:extLst>
      <p:ext uri="{BB962C8B-B14F-4D97-AF65-F5344CB8AC3E}">
        <p14:creationId xmlns:p14="http://schemas.microsoft.com/office/powerpoint/2010/main" val="140349548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Fall 3: 49-jähriger Mann, Hochrisiko-AML</a:t>
            </a:r>
          </a:p>
        </p:txBody>
      </p:sp>
      <p:sp>
        <p:nvSpPr>
          <p:cNvPr id="3" name="Text Placeholder 2"/>
          <p:cNvSpPr>
            <a:spLocks noGrp="1"/>
          </p:cNvSpPr>
          <p:nvPr>
            <p:ph type="body" sz="quarter" idx="10"/>
          </p:nvPr>
        </p:nvSpPr>
        <p:spPr/>
        <p:txBody>
          <a:bodyPr/>
          <a:lstStyle/>
          <a:p>
            <a:r>
              <a:rPr lang="de-DE"/>
              <a:t>Persönliche Kommunikation, C. Bompoint and J. Murray</a:t>
            </a:r>
          </a:p>
        </p:txBody>
      </p:sp>
      <p:sp>
        <p:nvSpPr>
          <p:cNvPr id="4" name="Text Placeholder 3"/>
          <p:cNvSpPr>
            <a:spLocks noGrp="1"/>
          </p:cNvSpPr>
          <p:nvPr>
            <p:ph type="body" sz="quarter" idx="11"/>
          </p:nvPr>
        </p:nvSpPr>
        <p:spPr>
          <a:xfrm>
            <a:off x="4151784" y="6495526"/>
            <a:ext cx="7944223" cy="288925"/>
          </a:xfrm>
        </p:spPr>
        <p:txBody>
          <a:bodyPr/>
          <a:lstStyle/>
          <a:p>
            <a:r>
              <a:rPr lang="de-DE" dirty="0"/>
              <a:t>*</a:t>
            </a:r>
            <a:r>
              <a:rPr lang="de-DE" dirty="0" err="1"/>
              <a:t>Defitelio</a:t>
            </a:r>
            <a:r>
              <a:rPr lang="de-DE" dirty="0"/>
              <a:t> (</a:t>
            </a:r>
            <a:r>
              <a:rPr lang="de-DE" dirty="0" err="1"/>
              <a:t>Defibrotid</a:t>
            </a:r>
            <a:r>
              <a:rPr lang="de-DE" dirty="0"/>
              <a:t>) ist für die Behandlung von schwerer venöser okklusiver Leberkrankheit (VOD), auch bekannt als sinusförmiges Obstruktionssyndrom (SOS), in der </a:t>
            </a:r>
            <a:r>
              <a:rPr lang="de-DE" dirty="0" err="1"/>
              <a:t>hämatopoetischen</a:t>
            </a:r>
            <a:r>
              <a:rPr lang="de-DE" dirty="0"/>
              <a:t> Stammzelltransplantation (HSZT)-Therapie indiziert. Es ist bei Erwachsenen und bei Jugendlichen, Kindern und Säuglingen über 1 </a:t>
            </a:r>
            <a:r>
              <a:rPr lang="de-DE" dirty="0" err="1"/>
              <a:t>Monatindiziert</a:t>
            </a:r>
            <a:r>
              <a:rPr lang="de-DE" dirty="0"/>
              <a:t>; </a:t>
            </a:r>
            <a:r>
              <a:rPr lang="de-DE" dirty="0" err="1"/>
              <a:t>Defitelio</a:t>
            </a:r>
            <a:r>
              <a:rPr lang="de-DE" baseline="30000" dirty="0"/>
              <a:t>®</a:t>
            </a:r>
            <a:r>
              <a:rPr lang="de-DE" dirty="0"/>
              <a:t> Zusammenfassung der Produkteigenschaften. Verfügbar unter: </a:t>
            </a:r>
          </a:p>
          <a:p>
            <a:r>
              <a:rPr lang="de-DE" dirty="0"/>
              <a:t>http://www.ema.europa.eu/docs/en_GB/document_library/EPAR_-_Product_Information/human/002393/WC500153150.pdf, </a:t>
            </a:r>
            <a:br>
              <a:rPr lang="de-DE" dirty="0"/>
            </a:br>
            <a:r>
              <a:rPr lang="de-DE" dirty="0" err="1"/>
              <a:t>accessed</a:t>
            </a:r>
            <a:r>
              <a:rPr lang="de-DE" dirty="0"/>
              <a:t> Februar 2017; </a:t>
            </a:r>
            <a:r>
              <a:rPr lang="de-DE" dirty="0">
                <a:solidFill>
                  <a:schemeClr val="tx2"/>
                </a:solidFill>
              </a:rPr>
              <a:t>AML, akute myeloische </a:t>
            </a:r>
            <a:r>
              <a:rPr lang="de-DE" dirty="0" err="1">
                <a:solidFill>
                  <a:schemeClr val="tx2"/>
                </a:solidFill>
              </a:rPr>
              <a:t>leukämie</a:t>
            </a:r>
            <a:endParaRPr lang="de-DE" dirty="0"/>
          </a:p>
        </p:txBody>
      </p:sp>
      <p:sp>
        <p:nvSpPr>
          <p:cNvPr id="30" name="Arc 29"/>
          <p:cNvSpPr/>
          <p:nvPr/>
        </p:nvSpPr>
        <p:spPr>
          <a:xfrm rot="4792152" flipV="1">
            <a:off x="2397444" y="2250426"/>
            <a:ext cx="1872208" cy="1661957"/>
          </a:xfrm>
          <a:prstGeom prst="arc">
            <a:avLst/>
          </a:prstGeom>
          <a:ln w="762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3" name="Arrow: Right 32"/>
          <p:cNvSpPr/>
          <p:nvPr/>
        </p:nvSpPr>
        <p:spPr>
          <a:xfrm>
            <a:off x="1426703" y="3793432"/>
            <a:ext cx="4309257" cy="571672"/>
          </a:xfrm>
          <a:prstGeom prst="right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p:cNvSpPr/>
          <p:nvPr/>
        </p:nvSpPr>
        <p:spPr>
          <a:xfrm>
            <a:off x="380621" y="1397236"/>
            <a:ext cx="4128601" cy="2103772"/>
          </a:xfrm>
          <a:prstGeom prst="roundRect">
            <a:avLst>
              <a:gd name="adj" fmla="val 6250"/>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de-DE" sz="1600" b="1" dirty="0">
                <a:solidFill>
                  <a:srgbClr val="000000"/>
                </a:solidFill>
              </a:rPr>
              <a:t>Tag +29</a:t>
            </a:r>
          </a:p>
          <a:p>
            <a:pPr lvl="0"/>
            <a:endParaRPr lang="de-DE" sz="1600" b="1" dirty="0">
              <a:solidFill>
                <a:srgbClr val="000000"/>
              </a:solidFill>
            </a:endParaRPr>
          </a:p>
          <a:p>
            <a:pPr lvl="0"/>
            <a:r>
              <a:rPr lang="de-DE" sz="1600" b="1" dirty="0">
                <a:solidFill>
                  <a:srgbClr val="000000"/>
                </a:solidFill>
              </a:rPr>
              <a:t>Patientenzustand verschlechtert sich</a:t>
            </a:r>
          </a:p>
          <a:p>
            <a:pPr lvl="0"/>
            <a:r>
              <a:rPr lang="de-DE" sz="1600" b="1" dirty="0">
                <a:solidFill>
                  <a:srgbClr val="000000"/>
                </a:solidFill>
              </a:rPr>
              <a:t>bedeutend</a:t>
            </a:r>
          </a:p>
          <a:p>
            <a:pPr marL="285750" lvl="0" indent="-285750">
              <a:buFont typeface="Arial" panose="020B0604020202020204" pitchFamily="34" charset="0"/>
              <a:buChar char="•"/>
            </a:pPr>
            <a:r>
              <a:rPr lang="de-DE" sz="1600" dirty="0">
                <a:solidFill>
                  <a:srgbClr val="000000"/>
                </a:solidFill>
              </a:rPr>
              <a:t>Atemversagen</a:t>
            </a:r>
          </a:p>
          <a:p>
            <a:pPr marL="285750" lvl="0" indent="-285750">
              <a:buFont typeface="Arial" panose="020B0604020202020204" pitchFamily="34" charset="0"/>
              <a:buChar char="•"/>
            </a:pPr>
            <a:r>
              <a:rPr lang="de-DE" sz="1600" dirty="0">
                <a:solidFill>
                  <a:srgbClr val="000000"/>
                </a:solidFill>
              </a:rPr>
              <a:t>Ultraschall: Verschlechterung der Hepatomegalie</a:t>
            </a:r>
          </a:p>
          <a:p>
            <a:pPr marL="285750" lvl="0" indent="-285750">
              <a:buFont typeface="Arial" panose="020B0604020202020204" pitchFamily="34" charset="0"/>
              <a:buChar char="•"/>
            </a:pPr>
            <a:r>
              <a:rPr lang="de-DE" sz="1600" dirty="0">
                <a:solidFill>
                  <a:srgbClr val="000000"/>
                </a:solidFill>
              </a:rPr>
              <a:t>Diffuser peritonealer Erguss</a:t>
            </a:r>
          </a:p>
        </p:txBody>
      </p:sp>
      <p:sp>
        <p:nvSpPr>
          <p:cNvPr id="10" name="Rectangle: Rounded Corners 9"/>
          <p:cNvSpPr/>
          <p:nvPr/>
        </p:nvSpPr>
        <p:spPr>
          <a:xfrm>
            <a:off x="6816080" y="1916832"/>
            <a:ext cx="4752528" cy="2880320"/>
          </a:xfrm>
          <a:prstGeom prst="roundRect">
            <a:avLst>
              <a:gd name="adj" fmla="val 6250"/>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b="1" dirty="0">
              <a:solidFill>
                <a:srgbClr val="000000"/>
              </a:solidFill>
            </a:endParaRPr>
          </a:p>
          <a:p>
            <a:pPr algn="ctr"/>
            <a:r>
              <a:rPr lang="de-DE" sz="1600" b="1" dirty="0">
                <a:solidFill>
                  <a:srgbClr val="000000"/>
                </a:solidFill>
              </a:rPr>
              <a:t>F</a:t>
            </a:r>
            <a:r>
              <a:rPr lang="de-DE" b="1" dirty="0">
                <a:solidFill>
                  <a:srgbClr val="000000"/>
                </a:solidFill>
              </a:rPr>
              <a:t>rage</a:t>
            </a:r>
          </a:p>
          <a:p>
            <a:pPr algn="ctr"/>
            <a:endParaRPr lang="de-DE" b="1" dirty="0">
              <a:solidFill>
                <a:srgbClr val="000000"/>
              </a:solidFill>
            </a:endParaRPr>
          </a:p>
          <a:p>
            <a:pPr algn="ctr"/>
            <a:r>
              <a:rPr lang="de-DE" dirty="0">
                <a:solidFill>
                  <a:srgbClr val="000000"/>
                </a:solidFill>
              </a:rPr>
              <a:t>Was würden Sie jetzt tun?</a:t>
            </a:r>
          </a:p>
          <a:p>
            <a:pPr algn="ctr"/>
            <a:endParaRPr lang="de-DE" dirty="0">
              <a:solidFill>
                <a:srgbClr val="000000"/>
              </a:solidFill>
            </a:endParaRPr>
          </a:p>
          <a:p>
            <a:pPr marL="285750" indent="-285750">
              <a:buFont typeface="Arial" panose="020B0604020202020204" pitchFamily="34" charset="0"/>
              <a:buChar char="•"/>
            </a:pPr>
            <a:r>
              <a:rPr lang="de-DE" dirty="0">
                <a:solidFill>
                  <a:srgbClr val="000000"/>
                </a:solidFill>
              </a:rPr>
              <a:t>Patienten beruhigen</a:t>
            </a:r>
          </a:p>
          <a:p>
            <a:pPr marL="285750" indent="-285750">
              <a:buFont typeface="Arial" panose="020B0604020202020204" pitchFamily="34" charset="0"/>
              <a:buChar char="•"/>
            </a:pPr>
            <a:r>
              <a:rPr lang="de-DE" dirty="0">
                <a:solidFill>
                  <a:srgbClr val="000000"/>
                </a:solidFill>
              </a:rPr>
              <a:t>Immunabwehr stärken</a:t>
            </a:r>
          </a:p>
          <a:p>
            <a:pPr marL="285750" indent="-285750">
              <a:buFont typeface="Arial" panose="020B0604020202020204" pitchFamily="34" charset="0"/>
              <a:buChar char="•"/>
            </a:pPr>
            <a:r>
              <a:rPr lang="de-DE" dirty="0">
                <a:solidFill>
                  <a:srgbClr val="000000"/>
                </a:solidFill>
              </a:rPr>
              <a:t>Chirurgen nach einer Option gegen Schmerzen fragen</a:t>
            </a:r>
          </a:p>
          <a:p>
            <a:pPr marL="285750" indent="-285750">
              <a:buFont typeface="Arial" panose="020B0604020202020204" pitchFamily="34" charset="0"/>
              <a:buChar char="•"/>
            </a:pPr>
            <a:r>
              <a:rPr lang="de-DE" dirty="0">
                <a:solidFill>
                  <a:srgbClr val="000000"/>
                </a:solidFill>
              </a:rPr>
              <a:t>Medizinisches Team alarmieren und mit Defibrotid* beginnen </a:t>
            </a:r>
          </a:p>
          <a:p>
            <a:pPr algn="ctr"/>
            <a:endParaRPr lang="de-DE" sz="1600" b="1" dirty="0">
              <a:solidFill>
                <a:srgbClr val="000000"/>
              </a:solidFill>
            </a:endParaRPr>
          </a:p>
        </p:txBody>
      </p:sp>
    </p:spTree>
    <p:extLst>
      <p:ext uri="{BB962C8B-B14F-4D97-AF65-F5344CB8AC3E}">
        <p14:creationId xmlns:p14="http://schemas.microsoft.com/office/powerpoint/2010/main" val="114098307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rc 36"/>
          <p:cNvSpPr/>
          <p:nvPr/>
        </p:nvSpPr>
        <p:spPr>
          <a:xfrm rot="4792152" flipV="1">
            <a:off x="5491454" y="2302661"/>
            <a:ext cx="1872208" cy="1661957"/>
          </a:xfrm>
          <a:prstGeom prst="arc">
            <a:avLst/>
          </a:prstGeom>
          <a:ln w="762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 name="Title 1"/>
          <p:cNvSpPr>
            <a:spLocks noGrp="1"/>
          </p:cNvSpPr>
          <p:nvPr>
            <p:ph type="title"/>
          </p:nvPr>
        </p:nvSpPr>
        <p:spPr/>
        <p:txBody>
          <a:bodyPr/>
          <a:lstStyle/>
          <a:p>
            <a:r>
              <a:rPr lang="de-DE"/>
              <a:t>Fall 3: 49-jähriger Mann, Hochrisiko-AML</a:t>
            </a:r>
          </a:p>
        </p:txBody>
      </p:sp>
      <p:sp>
        <p:nvSpPr>
          <p:cNvPr id="3" name="Text Placeholder 2"/>
          <p:cNvSpPr>
            <a:spLocks noGrp="1"/>
          </p:cNvSpPr>
          <p:nvPr>
            <p:ph type="body" sz="quarter" idx="10"/>
          </p:nvPr>
        </p:nvSpPr>
        <p:spPr/>
        <p:txBody>
          <a:bodyPr/>
          <a:lstStyle/>
          <a:p>
            <a:r>
              <a:rPr lang="de-DE"/>
              <a:t>Persönliche Kommunikation, C. Bompoint and J. Murray</a:t>
            </a:r>
          </a:p>
        </p:txBody>
      </p:sp>
      <p:sp>
        <p:nvSpPr>
          <p:cNvPr id="4" name="Text Placeholder 3"/>
          <p:cNvSpPr>
            <a:spLocks noGrp="1"/>
          </p:cNvSpPr>
          <p:nvPr>
            <p:ph type="body" sz="quarter" idx="11"/>
          </p:nvPr>
        </p:nvSpPr>
        <p:spPr>
          <a:xfrm>
            <a:off x="4079778" y="6495526"/>
            <a:ext cx="8016230" cy="288925"/>
          </a:xfrm>
        </p:spPr>
        <p:txBody>
          <a:bodyPr/>
          <a:lstStyle/>
          <a:p>
            <a:r>
              <a:rPr lang="de-DE" dirty="0"/>
              <a:t>* </a:t>
            </a:r>
            <a:r>
              <a:rPr lang="de-DE" dirty="0" err="1"/>
              <a:t>Defitelio</a:t>
            </a:r>
            <a:r>
              <a:rPr lang="de-DE" dirty="0"/>
              <a:t> (</a:t>
            </a:r>
            <a:r>
              <a:rPr lang="de-DE" dirty="0" err="1"/>
              <a:t>Defibrotid</a:t>
            </a:r>
            <a:r>
              <a:rPr lang="de-DE" dirty="0"/>
              <a:t>) ist für die Behandlung von schwerer venöser okklusiver Leberkrankheit (VOD), auch bekannt als sinusförmiges Obstruktionssyndrom (SOS), in der </a:t>
            </a:r>
            <a:r>
              <a:rPr lang="de-DE" dirty="0" err="1"/>
              <a:t>hämatopoetischen</a:t>
            </a:r>
            <a:r>
              <a:rPr lang="de-DE" dirty="0"/>
              <a:t> Stammzelltransplantation (HSZT)-Therapie indiziert. Es ist bei Erwachsenen und bei Jugendlichen, Kindern und Säuglingen über 1 </a:t>
            </a:r>
            <a:r>
              <a:rPr lang="de-DE" dirty="0" err="1"/>
              <a:t>Monatindiziert</a:t>
            </a:r>
            <a:r>
              <a:rPr lang="de-DE" dirty="0"/>
              <a:t>; </a:t>
            </a:r>
            <a:r>
              <a:rPr lang="de-DE" dirty="0">
                <a:latin typeface="Arial" pitchFamily="34" charset="0"/>
              </a:rPr>
              <a:t>Defitelio</a:t>
            </a:r>
            <a:r>
              <a:rPr lang="de-DE" baseline="30000" dirty="0">
                <a:latin typeface="Arial" pitchFamily="34" charset="0"/>
              </a:rPr>
              <a:t>®</a:t>
            </a:r>
            <a:r>
              <a:rPr lang="de-DE" dirty="0">
                <a:latin typeface="Arial" pitchFamily="34" charset="0"/>
              </a:rPr>
              <a:t> Zusammenfassung der Produkteigenschaften. Verfügbar unter: </a:t>
            </a:r>
          </a:p>
          <a:p>
            <a:r>
              <a:rPr lang="de-DE" dirty="0">
                <a:latin typeface="Arial" pitchFamily="34" charset="0"/>
              </a:rPr>
              <a:t>http://www.ema.europa.eu/docs/en_GB/document_library/EPAR_-_Product_Information/human/002393/WC500153150.pdf, </a:t>
            </a:r>
            <a:br>
              <a:rPr lang="de-DE" dirty="0">
                <a:latin typeface="Arial" pitchFamily="34" charset="0"/>
              </a:rPr>
            </a:br>
            <a:r>
              <a:rPr lang="de-DE" dirty="0" err="1">
                <a:latin typeface="Arial" pitchFamily="34" charset="0"/>
              </a:rPr>
              <a:t>accessed</a:t>
            </a:r>
            <a:r>
              <a:rPr lang="de-DE" dirty="0">
                <a:latin typeface="Arial" pitchFamily="34" charset="0"/>
              </a:rPr>
              <a:t> Februar 2017; </a:t>
            </a:r>
            <a:r>
              <a:rPr lang="de-DE" dirty="0">
                <a:solidFill>
                  <a:schemeClr val="tx2"/>
                </a:solidFill>
              </a:rPr>
              <a:t>AML, akute myeloische </a:t>
            </a:r>
            <a:r>
              <a:rPr lang="de-DE" dirty="0" err="1">
                <a:solidFill>
                  <a:schemeClr val="tx2"/>
                </a:solidFill>
              </a:rPr>
              <a:t>leukämie</a:t>
            </a:r>
            <a:endParaRPr lang="de-DE" dirty="0"/>
          </a:p>
        </p:txBody>
      </p:sp>
      <p:sp>
        <p:nvSpPr>
          <p:cNvPr id="29" name="Arc 28"/>
          <p:cNvSpPr/>
          <p:nvPr/>
        </p:nvSpPr>
        <p:spPr>
          <a:xfrm rot="4792152" flipV="1">
            <a:off x="9016560" y="2322434"/>
            <a:ext cx="1872208" cy="1661957"/>
          </a:xfrm>
          <a:prstGeom prst="arc">
            <a:avLst/>
          </a:prstGeom>
          <a:ln w="762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0" name="Arc 29"/>
          <p:cNvSpPr/>
          <p:nvPr/>
        </p:nvSpPr>
        <p:spPr>
          <a:xfrm rot="4792152" flipV="1">
            <a:off x="2037404" y="2322434"/>
            <a:ext cx="1872208" cy="1661957"/>
          </a:xfrm>
          <a:prstGeom prst="arc">
            <a:avLst/>
          </a:prstGeom>
          <a:ln w="762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1" name="Arc 30"/>
          <p:cNvSpPr/>
          <p:nvPr/>
        </p:nvSpPr>
        <p:spPr>
          <a:xfrm rot="16807848">
            <a:off x="3457136" y="4338658"/>
            <a:ext cx="1872208" cy="1661957"/>
          </a:xfrm>
          <a:prstGeom prst="arc">
            <a:avLst/>
          </a:prstGeom>
          <a:ln w="762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2" name="Arc 31"/>
          <p:cNvSpPr/>
          <p:nvPr/>
        </p:nvSpPr>
        <p:spPr>
          <a:xfrm rot="16807848">
            <a:off x="7057536" y="4313769"/>
            <a:ext cx="1872208" cy="1661957"/>
          </a:xfrm>
          <a:prstGeom prst="arc">
            <a:avLst/>
          </a:prstGeom>
          <a:ln w="762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3" name="Arrow: Right 32"/>
          <p:cNvSpPr/>
          <p:nvPr/>
        </p:nvSpPr>
        <p:spPr>
          <a:xfrm>
            <a:off x="1066663" y="3865440"/>
            <a:ext cx="9865096" cy="571672"/>
          </a:xfrm>
          <a:prstGeom prst="right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Rounded Corners 23"/>
          <p:cNvSpPr/>
          <p:nvPr/>
        </p:nvSpPr>
        <p:spPr>
          <a:xfrm>
            <a:off x="5868124" y="4704759"/>
            <a:ext cx="2628000" cy="998904"/>
          </a:xfrm>
          <a:prstGeom prst="roundRect">
            <a:avLst>
              <a:gd name="adj" fmla="val 6250"/>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de-DE" sz="1600" b="1" dirty="0">
                <a:solidFill>
                  <a:srgbClr val="000000"/>
                </a:solidFill>
              </a:rPr>
              <a:t>Tag +53</a:t>
            </a:r>
          </a:p>
          <a:p>
            <a:pPr marL="285750" lvl="0" indent="-285750">
              <a:buFont typeface="Arial" panose="020B0604020202020204" pitchFamily="34" charset="0"/>
              <a:buChar char="•"/>
            </a:pPr>
            <a:r>
              <a:rPr lang="de-DE" sz="1600" dirty="0" smtClean="0">
                <a:solidFill>
                  <a:schemeClr val="tx1"/>
                </a:solidFill>
              </a:rPr>
              <a:t>Genesung</a:t>
            </a:r>
            <a:endParaRPr lang="de-DE" sz="1600" dirty="0">
              <a:solidFill>
                <a:schemeClr val="tx1"/>
              </a:solidFill>
            </a:endParaRPr>
          </a:p>
          <a:p>
            <a:pPr marL="285750" lvl="0" indent="-285750">
              <a:buFont typeface="Arial" panose="020B0604020202020204" pitchFamily="34" charset="0"/>
              <a:buChar char="•"/>
            </a:pPr>
            <a:r>
              <a:rPr lang="de-DE" sz="1600" dirty="0" err="1">
                <a:solidFill>
                  <a:srgbClr val="000000"/>
                </a:solidFill>
              </a:rPr>
              <a:t>Defibrotid</a:t>
            </a:r>
            <a:r>
              <a:rPr lang="de-DE" sz="1600" dirty="0">
                <a:solidFill>
                  <a:srgbClr val="000000"/>
                </a:solidFill>
              </a:rPr>
              <a:t>* abgesetzt</a:t>
            </a:r>
          </a:p>
        </p:txBody>
      </p:sp>
      <p:sp>
        <p:nvSpPr>
          <p:cNvPr id="18" name="Rectangle: Rounded Corners 17"/>
          <p:cNvSpPr/>
          <p:nvPr/>
        </p:nvSpPr>
        <p:spPr>
          <a:xfrm>
            <a:off x="2474455" y="4704759"/>
            <a:ext cx="2628000" cy="998904"/>
          </a:xfrm>
          <a:prstGeom prst="roundRect">
            <a:avLst>
              <a:gd name="adj" fmla="val 6250"/>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de-DE" sz="1600" b="1">
                <a:solidFill>
                  <a:srgbClr val="000000"/>
                </a:solidFill>
              </a:rPr>
              <a:t>Tag +45</a:t>
            </a:r>
          </a:p>
          <a:p>
            <a:pPr lvl="0" algn="ctr"/>
            <a:r>
              <a:rPr lang="de-DE" sz="1600">
                <a:solidFill>
                  <a:srgbClr val="000000"/>
                </a:solidFill>
              </a:rPr>
              <a:t>Klinische Verbesserung</a:t>
            </a:r>
            <a:endParaRPr lang="de-DE" sz="1600" dirty="0">
              <a:solidFill>
                <a:srgbClr val="000000"/>
              </a:solidFill>
            </a:endParaRPr>
          </a:p>
        </p:txBody>
      </p:sp>
      <p:sp>
        <p:nvSpPr>
          <p:cNvPr id="22" name="Rectangle: Rounded Corners 21"/>
          <p:cNvSpPr/>
          <p:nvPr/>
        </p:nvSpPr>
        <p:spPr>
          <a:xfrm>
            <a:off x="4408143" y="1916832"/>
            <a:ext cx="2736000" cy="1512391"/>
          </a:xfrm>
          <a:prstGeom prst="roundRect">
            <a:avLst>
              <a:gd name="adj" fmla="val 6250"/>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de-DE" sz="1600" b="1" dirty="0">
                <a:solidFill>
                  <a:srgbClr val="000000"/>
                </a:solidFill>
              </a:rPr>
              <a:t>Tag +51</a:t>
            </a:r>
          </a:p>
          <a:p>
            <a:pPr marL="285750" lvl="0" indent="-285750">
              <a:buFont typeface="Arial" panose="020B0604020202020204" pitchFamily="34" charset="0"/>
              <a:buChar char="•"/>
            </a:pPr>
            <a:r>
              <a:rPr lang="de-DE" sz="1600" dirty="0">
                <a:solidFill>
                  <a:srgbClr val="000000"/>
                </a:solidFill>
              </a:rPr>
              <a:t>Anzeichen und Symptome abgeklungen</a:t>
            </a:r>
          </a:p>
          <a:p>
            <a:pPr marL="285750" lvl="0" indent="-285750">
              <a:buFont typeface="Arial" panose="020B0604020202020204" pitchFamily="34" charset="0"/>
              <a:buChar char="•"/>
            </a:pPr>
            <a:r>
              <a:rPr lang="de-DE" sz="1600" dirty="0" smtClean="0">
                <a:solidFill>
                  <a:schemeClr val="tx1"/>
                </a:solidFill>
              </a:rPr>
              <a:t>Von</a:t>
            </a:r>
            <a:r>
              <a:rPr lang="de-DE" sz="1600" dirty="0" smtClean="0">
                <a:solidFill>
                  <a:srgbClr val="000000"/>
                </a:solidFill>
              </a:rPr>
              <a:t> </a:t>
            </a:r>
            <a:r>
              <a:rPr lang="de-DE" sz="1600" dirty="0">
                <a:solidFill>
                  <a:srgbClr val="000000"/>
                </a:solidFill>
              </a:rPr>
              <a:t>Intensivstation entlassen</a:t>
            </a:r>
          </a:p>
        </p:txBody>
      </p:sp>
      <p:sp>
        <p:nvSpPr>
          <p:cNvPr id="26" name="Rectangle: Rounded Corners 25"/>
          <p:cNvSpPr/>
          <p:nvPr/>
        </p:nvSpPr>
        <p:spPr>
          <a:xfrm>
            <a:off x="7802632" y="2348880"/>
            <a:ext cx="2736000" cy="1080344"/>
          </a:xfrm>
          <a:prstGeom prst="roundRect">
            <a:avLst>
              <a:gd name="adj" fmla="val 6250"/>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de-DE" sz="1600" b="1" dirty="0">
                <a:solidFill>
                  <a:srgbClr val="000000"/>
                </a:solidFill>
              </a:rPr>
              <a:t>Tag +67</a:t>
            </a:r>
          </a:p>
          <a:p>
            <a:pPr lvl="0" algn="ctr"/>
            <a:r>
              <a:rPr lang="de-DE" sz="1600" dirty="0">
                <a:solidFill>
                  <a:srgbClr val="000000"/>
                </a:solidFill>
              </a:rPr>
              <a:t>Entlassung, Patient kehrt nach Hause zurück</a:t>
            </a:r>
          </a:p>
        </p:txBody>
      </p:sp>
      <p:sp>
        <p:nvSpPr>
          <p:cNvPr id="35" name="Rectangle: Rounded Corners 34"/>
          <p:cNvSpPr/>
          <p:nvPr/>
        </p:nvSpPr>
        <p:spPr>
          <a:xfrm>
            <a:off x="1066663" y="1628800"/>
            <a:ext cx="3013114" cy="2016224"/>
          </a:xfrm>
          <a:prstGeom prst="roundRect">
            <a:avLst>
              <a:gd name="adj" fmla="val 6250"/>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de-DE" sz="1600" b="1" dirty="0">
                <a:solidFill>
                  <a:srgbClr val="000000"/>
                </a:solidFill>
              </a:rPr>
              <a:t>Tag +29</a:t>
            </a:r>
          </a:p>
          <a:p>
            <a:pPr marL="285750" lvl="0" indent="-285750">
              <a:buFont typeface="Arial" panose="020B0604020202020204" pitchFamily="34" charset="0"/>
              <a:buChar char="•"/>
            </a:pPr>
            <a:r>
              <a:rPr lang="de-DE" sz="1600" dirty="0">
                <a:solidFill>
                  <a:srgbClr val="000000"/>
                </a:solidFill>
              </a:rPr>
              <a:t>Verschlechterung des Patienten</a:t>
            </a:r>
          </a:p>
          <a:p>
            <a:pPr marL="285750" lvl="0" indent="-285750">
              <a:buFont typeface="Arial" panose="020B0604020202020204" pitchFamily="34" charset="0"/>
              <a:buChar char="•"/>
            </a:pPr>
            <a:r>
              <a:rPr lang="de-DE" sz="1600" dirty="0">
                <a:solidFill>
                  <a:srgbClr val="000000"/>
                </a:solidFill>
              </a:rPr>
              <a:t>Verlagerung in Intensivstation</a:t>
            </a:r>
          </a:p>
          <a:p>
            <a:pPr marL="285750" lvl="0" indent="-285750">
              <a:buFont typeface="Arial" panose="020B0604020202020204" pitchFamily="34" charset="0"/>
              <a:buChar char="•"/>
            </a:pPr>
            <a:r>
              <a:rPr lang="de-DE" sz="1600" dirty="0">
                <a:solidFill>
                  <a:srgbClr val="000000"/>
                </a:solidFill>
              </a:rPr>
              <a:t>Atemwegs-Unterstützung</a:t>
            </a:r>
          </a:p>
          <a:p>
            <a:pPr marL="285750" lvl="0" indent="-285750">
              <a:buFont typeface="Arial" panose="020B0604020202020204" pitchFamily="34" charset="0"/>
              <a:buChar char="•"/>
            </a:pPr>
            <a:r>
              <a:rPr lang="de-DE" sz="1600" b="1" dirty="0">
                <a:solidFill>
                  <a:srgbClr val="000000"/>
                </a:solidFill>
              </a:rPr>
              <a:t>Begonnen mit </a:t>
            </a:r>
            <a:r>
              <a:rPr lang="de-DE" sz="1600" b="1" dirty="0" err="1">
                <a:solidFill>
                  <a:srgbClr val="000000"/>
                </a:solidFill>
              </a:rPr>
              <a:t>Defibroid</a:t>
            </a:r>
            <a:r>
              <a:rPr lang="de-DE" sz="1600" b="1" dirty="0">
                <a:solidFill>
                  <a:srgbClr val="000000"/>
                </a:solidFill>
              </a:rPr>
              <a:t>*</a:t>
            </a:r>
          </a:p>
        </p:txBody>
      </p:sp>
    </p:spTree>
    <p:extLst>
      <p:ext uri="{BB962C8B-B14F-4D97-AF65-F5344CB8AC3E}">
        <p14:creationId xmlns:p14="http://schemas.microsoft.com/office/powerpoint/2010/main" val="350430108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Fall 3: 49-jähriger Mann, Hochrisiko-AML</a:t>
            </a:r>
          </a:p>
        </p:txBody>
      </p:sp>
      <p:sp>
        <p:nvSpPr>
          <p:cNvPr id="3" name="Text Placeholder 2"/>
          <p:cNvSpPr>
            <a:spLocks noGrp="1"/>
          </p:cNvSpPr>
          <p:nvPr>
            <p:ph type="body" sz="quarter" idx="10"/>
          </p:nvPr>
        </p:nvSpPr>
        <p:spPr/>
        <p:txBody>
          <a:bodyPr/>
          <a:lstStyle/>
          <a:p>
            <a:r>
              <a:rPr lang="de-DE"/>
              <a:t>Persönliche Kommunikation, C. Bompoint and J. Murray</a:t>
            </a:r>
          </a:p>
        </p:txBody>
      </p:sp>
      <p:sp>
        <p:nvSpPr>
          <p:cNvPr id="4" name="Text Placeholder 3"/>
          <p:cNvSpPr>
            <a:spLocks noGrp="1"/>
          </p:cNvSpPr>
          <p:nvPr>
            <p:ph type="body" sz="quarter" idx="11"/>
          </p:nvPr>
        </p:nvSpPr>
        <p:spPr/>
        <p:txBody>
          <a:bodyPr/>
          <a:lstStyle/>
          <a:p>
            <a:r>
              <a:rPr lang="de-DE" dirty="0"/>
              <a:t>ALT, Alanin-Aminotransferase; </a:t>
            </a:r>
            <a:r>
              <a:rPr lang="de-DE" dirty="0">
                <a:solidFill>
                  <a:schemeClr val="tx2"/>
                </a:solidFill>
              </a:rPr>
              <a:t>AML, acute myeloid leukaemia; </a:t>
            </a:r>
            <a:r>
              <a:rPr lang="de-DE" dirty="0"/>
              <a:t>; AST, Aspartat-Aminotransferase; EBMT, European Society </a:t>
            </a:r>
            <a:r>
              <a:rPr lang="de-DE" dirty="0" err="1"/>
              <a:t>for</a:t>
            </a:r>
            <a:r>
              <a:rPr lang="de-DE" dirty="0"/>
              <a:t> Blood and </a:t>
            </a:r>
            <a:r>
              <a:rPr lang="de-DE" dirty="0" err="1"/>
              <a:t>Marrow</a:t>
            </a:r>
            <a:r>
              <a:rPr lang="de-DE" dirty="0"/>
              <a:t> Transplantation; iv, intravenös; ULN, Referenzwert-Obergrenze; VOD, </a:t>
            </a:r>
            <a:r>
              <a:rPr lang="de-DE" dirty="0" err="1"/>
              <a:t>venookklusive</a:t>
            </a:r>
            <a:r>
              <a:rPr lang="de-DE" dirty="0"/>
              <a:t> Erkrankung</a:t>
            </a:r>
          </a:p>
        </p:txBody>
      </p:sp>
      <p:sp>
        <p:nvSpPr>
          <p:cNvPr id="16" name="Rectangle: Rounded Corners 15"/>
          <p:cNvSpPr/>
          <p:nvPr/>
        </p:nvSpPr>
        <p:spPr>
          <a:xfrm>
            <a:off x="2363642" y="1420468"/>
            <a:ext cx="7620789" cy="2080540"/>
          </a:xfrm>
          <a:prstGeom prst="roundRect">
            <a:avLst>
              <a:gd name="adj" fmla="val 6250"/>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rgbClr val="000000"/>
                </a:solidFill>
              </a:rPr>
              <a:t>Als dieser Fall 2012 auftrat, waren die überarbeiteten Diagnose- und Schwerekriterien für VOD nicht verfügbar</a:t>
            </a:r>
          </a:p>
          <a:p>
            <a:pPr algn="ctr"/>
            <a:endParaRPr lang="de-DE" sz="1600" b="1" dirty="0">
              <a:solidFill>
                <a:srgbClr val="000000"/>
              </a:solidFill>
            </a:endParaRPr>
          </a:p>
          <a:p>
            <a:pPr algn="ctr"/>
            <a:r>
              <a:rPr lang="de-DE" sz="1600" b="1" dirty="0">
                <a:solidFill>
                  <a:srgbClr val="000000"/>
                </a:solidFill>
              </a:rPr>
              <a:t>Frage</a:t>
            </a:r>
          </a:p>
          <a:p>
            <a:pPr algn="ctr"/>
            <a:r>
              <a:rPr lang="de-DE"/>
              <a:t>    </a:t>
            </a:r>
          </a:p>
          <a:p>
            <a:pPr algn="ctr"/>
            <a:r>
              <a:rPr lang="de-DE"/>
              <a:t> </a:t>
            </a:r>
            <a:r>
              <a:rPr lang="de-DE" sz="1600" dirty="0">
                <a:solidFill>
                  <a:srgbClr val="000000"/>
                </a:solidFill>
              </a:rPr>
              <a:t>Wie würden Sie mit den überarbeiteten EBMT-Diagnose- und Schweregradeinstufungskriterien VOD bei diesem Patienten am Tag 28 klassifizieren? </a:t>
            </a:r>
          </a:p>
        </p:txBody>
      </p:sp>
      <p:sp>
        <p:nvSpPr>
          <p:cNvPr id="20" name="Rectangle: Rounded Corners 19"/>
          <p:cNvSpPr/>
          <p:nvPr/>
        </p:nvSpPr>
        <p:spPr>
          <a:xfrm>
            <a:off x="4444236" y="3789040"/>
            <a:ext cx="3667988" cy="2431092"/>
          </a:xfrm>
          <a:prstGeom prst="roundRect">
            <a:avLst>
              <a:gd name="adj" fmla="val 6250"/>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de-DE" sz="1600" b="1" dirty="0">
                <a:solidFill>
                  <a:srgbClr val="000000"/>
                </a:solidFill>
              </a:rPr>
              <a:t>Tag +28</a:t>
            </a:r>
          </a:p>
          <a:p>
            <a:pPr marL="285750" lvl="0" indent="-285750">
              <a:buFont typeface="Arial" panose="020B0604020202020204" pitchFamily="34" charset="0"/>
              <a:buChar char="•"/>
            </a:pPr>
            <a:r>
              <a:rPr lang="de-DE" sz="1600" dirty="0">
                <a:solidFill>
                  <a:srgbClr val="000000"/>
                </a:solidFill>
              </a:rPr>
              <a:t>Bauchschmerzen rechts</a:t>
            </a:r>
          </a:p>
          <a:p>
            <a:pPr marL="285750" lvl="0" indent="-285750">
              <a:buFont typeface="Arial" panose="020B0604020202020204" pitchFamily="34" charset="0"/>
              <a:buChar char="•"/>
            </a:pPr>
            <a:r>
              <a:rPr lang="de-DE" sz="1600" dirty="0">
                <a:solidFill>
                  <a:srgbClr val="000000"/>
                </a:solidFill>
              </a:rPr>
              <a:t>Gewichtszunahme 6%, </a:t>
            </a:r>
            <a:r>
              <a:rPr dirty="0"/>
              <a:t/>
            </a:r>
            <a:br>
              <a:rPr dirty="0"/>
            </a:br>
            <a:r>
              <a:rPr lang="de-DE" sz="1600" dirty="0">
                <a:solidFill>
                  <a:srgbClr val="000000"/>
                </a:solidFill>
              </a:rPr>
              <a:t>trotz iv Diuretika</a:t>
            </a:r>
          </a:p>
          <a:p>
            <a:pPr marL="285750" lvl="0" indent="-285750">
              <a:buFont typeface="Arial" panose="020B0604020202020204" pitchFamily="34" charset="0"/>
              <a:buChar char="•"/>
            </a:pPr>
            <a:r>
              <a:rPr lang="de-DE" sz="1600" dirty="0" smtClean="0">
                <a:solidFill>
                  <a:schemeClr val="tx1"/>
                </a:solidFill>
              </a:rPr>
              <a:t>Aszites </a:t>
            </a:r>
            <a:r>
              <a:rPr lang="de-DE" sz="1600" dirty="0">
                <a:solidFill>
                  <a:schemeClr val="tx1"/>
                </a:solidFill>
              </a:rPr>
              <a:t>d</a:t>
            </a:r>
            <a:r>
              <a:rPr lang="de-DE" sz="1600" dirty="0">
                <a:solidFill>
                  <a:srgbClr val="000000"/>
                </a:solidFill>
              </a:rPr>
              <a:t>urch Ultraschall bestätigt</a:t>
            </a:r>
          </a:p>
          <a:p>
            <a:pPr marL="285750" lvl="0" indent="-285750">
              <a:buFont typeface="Arial" panose="020B0604020202020204" pitchFamily="34" charset="0"/>
              <a:buChar char="•"/>
            </a:pPr>
            <a:r>
              <a:rPr lang="de-DE" sz="1600" dirty="0">
                <a:solidFill>
                  <a:srgbClr val="000000"/>
                </a:solidFill>
              </a:rPr>
              <a:t>AST/ALT: 5 x ULN </a:t>
            </a:r>
          </a:p>
          <a:p>
            <a:pPr marL="285750" lvl="0" indent="-285750">
              <a:buFont typeface="Arial" panose="020B0604020202020204" pitchFamily="34" charset="0"/>
              <a:buChar char="•"/>
            </a:pPr>
            <a:r>
              <a:rPr lang="de-DE" sz="1600" dirty="0">
                <a:solidFill>
                  <a:srgbClr val="000000"/>
                </a:solidFill>
              </a:rPr>
              <a:t>Bilirubin: 112 μmol/l, 6,58 mg/dl</a:t>
            </a:r>
          </a:p>
          <a:p>
            <a:pPr marL="285750" lvl="0" indent="-285750">
              <a:buFont typeface="Arial" panose="020B0604020202020204" pitchFamily="34" charset="0"/>
              <a:buChar char="•"/>
            </a:pPr>
            <a:r>
              <a:rPr lang="de-DE" sz="1600" dirty="0">
                <a:solidFill>
                  <a:srgbClr val="000000"/>
                </a:solidFill>
              </a:rPr>
              <a:t>Gelbsucht  </a:t>
            </a:r>
          </a:p>
        </p:txBody>
      </p:sp>
    </p:spTree>
    <p:extLst>
      <p:ext uri="{BB962C8B-B14F-4D97-AF65-F5344CB8AC3E}">
        <p14:creationId xmlns:p14="http://schemas.microsoft.com/office/powerpoint/2010/main" val="184822427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91344" y="1340768"/>
            <a:ext cx="7416824" cy="461665"/>
          </a:xfrm>
          <a:prstGeom prst="rect">
            <a:avLst/>
          </a:prstGeom>
          <a:noFill/>
          <a:ln>
            <a:noFill/>
          </a:ln>
        </p:spPr>
        <p:txBody>
          <a:bodyPr wrap="square" rtlCol="0">
            <a:spAutoFit/>
          </a:bodyPr>
          <a:lstStyle/>
          <a:p>
            <a:r>
              <a:rPr lang="de-DE" sz="2400" b="1" dirty="0">
                <a:solidFill>
                  <a:schemeClr val="accent1"/>
                </a:solidFill>
              </a:rPr>
              <a:t>Spät ausbrechende VOD </a:t>
            </a:r>
            <a:r>
              <a:rPr lang="de-DE" sz="2400" dirty="0"/>
              <a:t>&gt;21 Tage nach der HSZT</a:t>
            </a:r>
          </a:p>
        </p:txBody>
      </p:sp>
      <p:sp>
        <p:nvSpPr>
          <p:cNvPr id="2" name="Title 1"/>
          <p:cNvSpPr>
            <a:spLocks noGrp="1"/>
          </p:cNvSpPr>
          <p:nvPr>
            <p:ph type="title"/>
          </p:nvPr>
        </p:nvSpPr>
        <p:spPr/>
        <p:txBody>
          <a:bodyPr/>
          <a:lstStyle/>
          <a:p>
            <a:r>
              <a:rPr lang="de-DE"/>
              <a:t>Überarbeitete EBMT-Kriterien zur Diagnose von VOD</a:t>
            </a:r>
          </a:p>
        </p:txBody>
      </p:sp>
      <p:sp>
        <p:nvSpPr>
          <p:cNvPr id="4" name="Text Placeholder 3"/>
          <p:cNvSpPr>
            <a:spLocks noGrp="1"/>
          </p:cNvSpPr>
          <p:nvPr>
            <p:ph type="body" sz="quarter" idx="10"/>
          </p:nvPr>
        </p:nvSpPr>
        <p:spPr/>
        <p:txBody>
          <a:bodyPr/>
          <a:lstStyle/>
          <a:p>
            <a:endParaRPr lang="de-DE" dirty="0">
              <a:latin typeface="Arial" pitchFamily="34" charset="0"/>
              <a:cs typeface="Arial" pitchFamily="34" charset="0"/>
            </a:endParaRPr>
          </a:p>
          <a:p>
            <a:r>
              <a:rPr lang="de-DE" dirty="0">
                <a:latin typeface="Arial" pitchFamily="34" charset="0"/>
              </a:rPr>
              <a:t>Mohty M et al. </a:t>
            </a:r>
            <a:r>
              <a:rPr lang="de-DE" i="1" dirty="0">
                <a:latin typeface="Arial" panose="020B0604020202020204" pitchFamily="34" charset="0"/>
              </a:rPr>
              <a:t>Bone Marrow Transplant </a:t>
            </a:r>
            <a:r>
              <a:rPr lang="de-DE" dirty="0">
                <a:latin typeface="Arial" pitchFamily="34" charset="0"/>
              </a:rPr>
              <a:t>2016;51:906–12</a:t>
            </a:r>
            <a:endParaRPr lang="de-DE" dirty="0"/>
          </a:p>
        </p:txBody>
      </p:sp>
      <p:sp>
        <p:nvSpPr>
          <p:cNvPr id="3" name="Text Placeholder 2"/>
          <p:cNvSpPr>
            <a:spLocks noGrp="1"/>
          </p:cNvSpPr>
          <p:nvPr>
            <p:ph type="body" sz="quarter" idx="11"/>
          </p:nvPr>
        </p:nvSpPr>
        <p:spPr/>
        <p:txBody>
          <a:bodyPr/>
          <a:lstStyle/>
          <a:p>
            <a:r>
              <a:rPr lang="de-DE" dirty="0"/>
              <a:t>*Hepatomegalie, Aszites und Geschwindigkeitsabnahme oder Umkehrung der Portalströmung. </a:t>
            </a:r>
            <a:r>
              <a:rPr lang="de-DE" dirty="0">
                <a:latin typeface="Arial" pitchFamily="34" charset="0"/>
              </a:rPr>
              <a:t>EBMT, European Society for Blood and Marrow Transplantation; HSZT, hämatopoetische Stammzellentransplantation; </a:t>
            </a:r>
            <a:br>
              <a:rPr lang="de-DE" dirty="0">
                <a:latin typeface="Arial" pitchFamily="34" charset="0"/>
              </a:rPr>
            </a:br>
            <a:r>
              <a:rPr lang="de-DE" dirty="0">
                <a:latin typeface="Arial" pitchFamily="34" charset="0"/>
              </a:rPr>
              <a:t>VOD, </a:t>
            </a:r>
            <a:r>
              <a:rPr lang="de-DE" dirty="0" err="1">
                <a:latin typeface="Arial" pitchFamily="34" charset="0"/>
              </a:rPr>
              <a:t>venookklusive</a:t>
            </a:r>
            <a:r>
              <a:rPr lang="de-DE" dirty="0">
                <a:latin typeface="Arial" pitchFamily="34" charset="0"/>
              </a:rPr>
              <a:t> Erkrankung</a:t>
            </a:r>
            <a:endParaRPr lang="de-DE" dirty="0"/>
          </a:p>
        </p:txBody>
      </p:sp>
      <p:sp>
        <p:nvSpPr>
          <p:cNvPr id="7" name="Rectangle 6"/>
          <p:cNvSpPr/>
          <p:nvPr/>
        </p:nvSpPr>
        <p:spPr>
          <a:xfrm>
            <a:off x="5943050" y="3705145"/>
            <a:ext cx="1283677" cy="541264"/>
          </a:xfrm>
          <a:prstGeom prst="rect">
            <a:avLst/>
          </a:prstGeom>
          <a:solidFill>
            <a:schemeClr val="accent1"/>
          </a:solidFill>
          <a:ln w="25400" cap="flat" cmpd="sng" algn="ctr">
            <a:noFill/>
            <a:prstDash val="solid"/>
          </a:ln>
          <a:effectLst>
            <a:softEdge rad="1270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effectLst/>
              <a:uLnTx/>
              <a:uFillTx/>
              <a:latin typeface="Calibri"/>
              <a:ea typeface="+mn-ea"/>
              <a:cs typeface="Arial" panose="020B0604020202020204" pitchFamily="34" charset="0"/>
            </a:endParaRPr>
          </a:p>
        </p:txBody>
      </p:sp>
      <p:sp>
        <p:nvSpPr>
          <p:cNvPr id="8" name="Rectangle 7"/>
          <p:cNvSpPr/>
          <p:nvPr/>
        </p:nvSpPr>
        <p:spPr>
          <a:xfrm>
            <a:off x="3003388" y="3705145"/>
            <a:ext cx="1283677" cy="541264"/>
          </a:xfrm>
          <a:prstGeom prst="rect">
            <a:avLst/>
          </a:prstGeom>
          <a:solidFill>
            <a:schemeClr val="accent1"/>
          </a:solidFill>
          <a:ln w="25400" cap="flat" cmpd="sng" algn="ctr">
            <a:noFill/>
            <a:prstDash val="solid"/>
          </a:ln>
          <a:effectLst>
            <a:softEdge rad="1270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effectLst/>
              <a:uLnTx/>
              <a:uFillTx/>
              <a:latin typeface="Calibri"/>
              <a:ea typeface="+mn-ea"/>
              <a:cs typeface="Arial" panose="020B0604020202020204" pitchFamily="34" charset="0"/>
            </a:endParaRPr>
          </a:p>
        </p:txBody>
      </p:sp>
      <p:sp>
        <p:nvSpPr>
          <p:cNvPr id="9" name="TextBox 8"/>
          <p:cNvSpPr txBox="1"/>
          <p:nvPr/>
        </p:nvSpPr>
        <p:spPr>
          <a:xfrm>
            <a:off x="3360533" y="3775722"/>
            <a:ext cx="569387" cy="400110"/>
          </a:xfrm>
          <a:prstGeom prst="rect">
            <a:avLst/>
          </a:prstGeom>
          <a:noFill/>
        </p:spPr>
        <p:txBody>
          <a:bodyPr wrap="none" rtlCol="0">
            <a:spAutoFit/>
          </a:bodyPr>
          <a:lstStyle/>
          <a:p>
            <a:pPr algn="ctr"/>
            <a:r>
              <a:rPr lang="de-DE" sz="2000" b="1" i="1" dirty="0">
                <a:solidFill>
                  <a:schemeClr val="bg1"/>
                </a:solidFill>
              </a:rPr>
              <a:t>ODER</a:t>
            </a:r>
          </a:p>
        </p:txBody>
      </p:sp>
      <p:sp>
        <p:nvSpPr>
          <p:cNvPr id="10" name="Rectangle: Rounded Corners 9"/>
          <p:cNvSpPr/>
          <p:nvPr/>
        </p:nvSpPr>
        <p:spPr>
          <a:xfrm>
            <a:off x="1123511" y="3471122"/>
            <a:ext cx="2124000" cy="1009313"/>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effectLst/>
              <a:uLnTx/>
              <a:uFillTx/>
              <a:latin typeface="Calibri"/>
              <a:ea typeface="+mn-ea"/>
              <a:cs typeface="Arial" panose="020B0604020202020204" pitchFamily="34" charset="0"/>
            </a:endParaRPr>
          </a:p>
        </p:txBody>
      </p:sp>
      <p:sp>
        <p:nvSpPr>
          <p:cNvPr id="11" name="Rectangle: Rounded Corners 10"/>
          <p:cNvSpPr/>
          <p:nvPr/>
        </p:nvSpPr>
        <p:spPr>
          <a:xfrm>
            <a:off x="4079777" y="3471122"/>
            <a:ext cx="2125100" cy="1009313"/>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sz="2000" kern="0">
              <a:solidFill>
                <a:schemeClr val="dk1"/>
              </a:solidFill>
              <a:latin typeface="Calibri"/>
              <a:cs typeface="Arial" panose="020B0604020202020204" pitchFamily="34" charset="0"/>
            </a:endParaRPr>
          </a:p>
        </p:txBody>
      </p:sp>
      <p:sp>
        <p:nvSpPr>
          <p:cNvPr id="12" name="TextBox 11"/>
          <p:cNvSpPr txBox="1"/>
          <p:nvPr/>
        </p:nvSpPr>
        <p:spPr>
          <a:xfrm>
            <a:off x="4136965" y="3501859"/>
            <a:ext cx="2103051" cy="1015663"/>
          </a:xfrm>
          <a:prstGeom prst="rect">
            <a:avLst/>
          </a:prstGeom>
          <a:noFill/>
        </p:spPr>
        <p:txBody>
          <a:bodyPr wrap="square" rtlCol="0">
            <a:spAutoFit/>
          </a:bodyPr>
          <a:lstStyle/>
          <a:p>
            <a:pPr algn="ctr"/>
            <a:r>
              <a:rPr lang="de-DE" sz="2000" dirty="0"/>
              <a:t>Histologisch nachgewiesene VOD</a:t>
            </a:r>
          </a:p>
        </p:txBody>
      </p:sp>
      <p:sp>
        <p:nvSpPr>
          <p:cNvPr id="13" name="TextBox 12"/>
          <p:cNvSpPr txBox="1"/>
          <p:nvPr/>
        </p:nvSpPr>
        <p:spPr>
          <a:xfrm>
            <a:off x="1127403" y="3621834"/>
            <a:ext cx="2116217" cy="707886"/>
          </a:xfrm>
          <a:prstGeom prst="rect">
            <a:avLst/>
          </a:prstGeom>
          <a:noFill/>
        </p:spPr>
        <p:txBody>
          <a:bodyPr wrap="square" rtlCol="0">
            <a:spAutoFit/>
          </a:bodyPr>
          <a:lstStyle/>
          <a:p>
            <a:pPr algn="ctr"/>
            <a:r>
              <a:rPr lang="de-DE" sz="2000" dirty="0"/>
              <a:t>Klassische VOD nach Tag 21</a:t>
            </a:r>
          </a:p>
        </p:txBody>
      </p:sp>
      <p:sp>
        <p:nvSpPr>
          <p:cNvPr id="14" name="TextBox 13"/>
          <p:cNvSpPr txBox="1"/>
          <p:nvPr/>
        </p:nvSpPr>
        <p:spPr>
          <a:xfrm>
            <a:off x="6326829" y="3775722"/>
            <a:ext cx="569387" cy="400110"/>
          </a:xfrm>
          <a:prstGeom prst="rect">
            <a:avLst/>
          </a:prstGeom>
          <a:noFill/>
        </p:spPr>
        <p:txBody>
          <a:bodyPr wrap="none" rtlCol="0">
            <a:spAutoFit/>
          </a:bodyPr>
          <a:lstStyle/>
          <a:p>
            <a:pPr algn="ctr"/>
            <a:r>
              <a:rPr lang="de-DE" sz="2000" b="1" i="1" dirty="0">
                <a:solidFill>
                  <a:schemeClr val="bg1"/>
                </a:solidFill>
              </a:rPr>
              <a:t>ODER</a:t>
            </a:r>
          </a:p>
        </p:txBody>
      </p:sp>
      <p:sp>
        <p:nvSpPr>
          <p:cNvPr id="15" name="Rectangle: Rounded Corners 14"/>
          <p:cNvSpPr/>
          <p:nvPr/>
        </p:nvSpPr>
        <p:spPr>
          <a:xfrm>
            <a:off x="7104112" y="1938896"/>
            <a:ext cx="4032448" cy="4010384"/>
          </a:xfrm>
          <a:prstGeom prst="roundRect">
            <a:avLst>
              <a:gd name="adj" fmla="val 7102"/>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sz="2000" kern="0">
              <a:solidFill>
                <a:schemeClr val="dk1"/>
              </a:solidFill>
              <a:latin typeface="Calibri"/>
              <a:cs typeface="Arial" panose="020B0604020202020204" pitchFamily="34" charset="0"/>
            </a:endParaRPr>
          </a:p>
        </p:txBody>
      </p:sp>
      <p:sp>
        <p:nvSpPr>
          <p:cNvPr id="16" name="TextBox 15"/>
          <p:cNvSpPr txBox="1"/>
          <p:nvPr/>
        </p:nvSpPr>
        <p:spPr>
          <a:xfrm>
            <a:off x="7308298" y="2171819"/>
            <a:ext cx="3684245" cy="707886"/>
          </a:xfrm>
          <a:prstGeom prst="rect">
            <a:avLst/>
          </a:prstGeom>
          <a:noFill/>
        </p:spPr>
        <p:txBody>
          <a:bodyPr wrap="square" rtlCol="0">
            <a:spAutoFit/>
          </a:bodyPr>
          <a:lstStyle/>
          <a:p>
            <a:r>
              <a:rPr lang="de-DE" sz="2000" b="1" dirty="0"/>
              <a:t>Zwei der folgenden Kriterien müssen vorhanden sein:</a:t>
            </a:r>
          </a:p>
        </p:txBody>
      </p:sp>
      <p:sp>
        <p:nvSpPr>
          <p:cNvPr id="17" name="TextBox 16"/>
          <p:cNvSpPr txBox="1"/>
          <p:nvPr/>
        </p:nvSpPr>
        <p:spPr>
          <a:xfrm>
            <a:off x="7220668" y="2997153"/>
            <a:ext cx="3627859" cy="1631216"/>
          </a:xfrm>
          <a:prstGeom prst="rect">
            <a:avLst/>
          </a:prstGeom>
          <a:noFill/>
        </p:spPr>
        <p:txBody>
          <a:bodyPr wrap="square" rtlCol="0">
            <a:spAutoFit/>
          </a:bodyPr>
          <a:lstStyle/>
          <a:p>
            <a:pPr marL="444500" indent="-355600">
              <a:buFont typeface="Arial" panose="020B0604020202020204" pitchFamily="34" charset="0"/>
              <a:buChar char="•"/>
            </a:pPr>
            <a:r>
              <a:rPr lang="de-DE" sz="2000" dirty="0"/>
              <a:t>Bilirubin ≥2 mg/dl</a:t>
            </a:r>
            <a:endParaRPr lang="de-DE" sz="2000" dirty="0">
              <a:cs typeface="Arial" panose="020B0604020202020204" pitchFamily="34" charset="0"/>
            </a:endParaRPr>
          </a:p>
          <a:p>
            <a:pPr marL="444500" indent="-355600">
              <a:buFont typeface="Arial" panose="020B0604020202020204" pitchFamily="34" charset="0"/>
              <a:buChar char="•"/>
            </a:pPr>
            <a:r>
              <a:rPr lang="de-DE" sz="2000" dirty="0"/>
              <a:t>Schmerzhafte Hepatomegalie</a:t>
            </a:r>
          </a:p>
          <a:p>
            <a:pPr marL="444500" indent="-355600">
              <a:buFont typeface="Arial" panose="020B0604020202020204" pitchFamily="34" charset="0"/>
              <a:buChar char="•"/>
            </a:pPr>
            <a:r>
              <a:rPr lang="de-DE" sz="2000" dirty="0"/>
              <a:t>Gewichtszunahme &gt;5 %</a:t>
            </a:r>
          </a:p>
          <a:p>
            <a:pPr marL="444500" indent="-355600">
              <a:buFont typeface="Arial" panose="020B0604020202020204" pitchFamily="34" charset="0"/>
              <a:buChar char="•"/>
            </a:pPr>
            <a:r>
              <a:rPr lang="de-DE" sz="2000" dirty="0" smtClean="0"/>
              <a:t>Aszites</a:t>
            </a:r>
            <a:endParaRPr lang="de-DE" sz="2000" dirty="0"/>
          </a:p>
        </p:txBody>
      </p:sp>
      <p:sp>
        <p:nvSpPr>
          <p:cNvPr id="18" name="TextBox 17"/>
          <p:cNvSpPr txBox="1"/>
          <p:nvPr/>
        </p:nvSpPr>
        <p:spPr>
          <a:xfrm>
            <a:off x="7151988" y="4881354"/>
            <a:ext cx="3469484" cy="707886"/>
          </a:xfrm>
          <a:prstGeom prst="rect">
            <a:avLst/>
          </a:prstGeom>
          <a:noFill/>
        </p:spPr>
        <p:txBody>
          <a:bodyPr wrap="square" rtlCol="0">
            <a:spAutoFit/>
          </a:bodyPr>
          <a:lstStyle/>
          <a:p>
            <a:pPr algn="ctr"/>
            <a:r>
              <a:rPr lang="de-DE" sz="2000" dirty="0"/>
              <a:t>Hämodynamischer und/oder Ultraschall-Nachweis* der VOD</a:t>
            </a:r>
          </a:p>
        </p:txBody>
      </p:sp>
      <p:sp>
        <p:nvSpPr>
          <p:cNvPr id="20" name="Rectangle: Rounded Corners 19"/>
          <p:cNvSpPr/>
          <p:nvPr/>
        </p:nvSpPr>
        <p:spPr>
          <a:xfrm>
            <a:off x="1847528" y="4859798"/>
            <a:ext cx="3763032" cy="801450"/>
          </a:xfrm>
          <a:prstGeom prst="roundRect">
            <a:avLst/>
          </a:prstGeom>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de-DE" b="1" kern="0" dirty="0">
                <a:solidFill>
                  <a:schemeClr val="bg1"/>
                </a:solidFill>
                <a:latin typeface="Arial" panose="020B0604020202020204" pitchFamily="34" charset="0"/>
              </a:rPr>
              <a:t> Baltimore-Kriterien modifiziert, um spät auftretende VOD einzuschließen</a:t>
            </a:r>
          </a:p>
        </p:txBody>
      </p:sp>
      <p:sp>
        <p:nvSpPr>
          <p:cNvPr id="22" name="Rectangle 21"/>
          <p:cNvSpPr/>
          <p:nvPr/>
        </p:nvSpPr>
        <p:spPr>
          <a:xfrm>
            <a:off x="8636620" y="4344511"/>
            <a:ext cx="1131788" cy="598753"/>
          </a:xfrm>
          <a:prstGeom prst="rect">
            <a:avLst/>
          </a:prstGeom>
          <a:solidFill>
            <a:schemeClr val="accent1"/>
          </a:solidFill>
          <a:ln w="25400" cap="flat" cmpd="sng" algn="ctr">
            <a:noFill/>
            <a:prstDash val="solid"/>
          </a:ln>
          <a:effectLst>
            <a:softEdge rad="1270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effectLst/>
              <a:uLnTx/>
              <a:uFillTx/>
              <a:latin typeface="Calibri"/>
              <a:ea typeface="+mn-ea"/>
              <a:cs typeface="Arial" panose="020B0604020202020204" pitchFamily="34" charset="0"/>
            </a:endParaRPr>
          </a:p>
        </p:txBody>
      </p:sp>
      <p:sp>
        <p:nvSpPr>
          <p:cNvPr id="23" name="TextBox 22"/>
          <p:cNvSpPr txBox="1"/>
          <p:nvPr/>
        </p:nvSpPr>
        <p:spPr>
          <a:xfrm>
            <a:off x="8756662" y="4440486"/>
            <a:ext cx="891704" cy="400110"/>
          </a:xfrm>
          <a:prstGeom prst="rect">
            <a:avLst/>
          </a:prstGeom>
          <a:noFill/>
        </p:spPr>
        <p:txBody>
          <a:bodyPr wrap="square" rtlCol="0">
            <a:spAutoFit/>
          </a:bodyPr>
          <a:lstStyle/>
          <a:p>
            <a:pPr algn="ctr"/>
            <a:r>
              <a:rPr lang="de-DE" sz="2000" b="1" i="1" dirty="0">
                <a:solidFill>
                  <a:schemeClr val="bg1"/>
                </a:solidFill>
              </a:rPr>
              <a:t>UND</a:t>
            </a:r>
          </a:p>
        </p:txBody>
      </p:sp>
    </p:spTree>
    <p:extLst>
      <p:ext uri="{BB962C8B-B14F-4D97-AF65-F5344CB8AC3E}">
        <p14:creationId xmlns:p14="http://schemas.microsoft.com/office/powerpoint/2010/main" val="252684868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Überarbeitete EBMT-Kriterien zur Diagnose von VOD</a:t>
            </a:r>
          </a:p>
        </p:txBody>
      </p:sp>
      <p:sp>
        <p:nvSpPr>
          <p:cNvPr id="4" name="Text Placeholder 3"/>
          <p:cNvSpPr>
            <a:spLocks noGrp="1"/>
          </p:cNvSpPr>
          <p:nvPr>
            <p:ph type="body" sz="quarter" idx="10"/>
          </p:nvPr>
        </p:nvSpPr>
        <p:spPr/>
        <p:txBody>
          <a:bodyPr/>
          <a:lstStyle/>
          <a:p>
            <a:endParaRPr lang="de-DE" dirty="0">
              <a:latin typeface="Arial" pitchFamily="34" charset="0"/>
              <a:cs typeface="Arial" pitchFamily="34" charset="0"/>
            </a:endParaRPr>
          </a:p>
          <a:p>
            <a:r>
              <a:rPr lang="de-DE" dirty="0">
                <a:latin typeface="Arial" pitchFamily="34" charset="0"/>
              </a:rPr>
              <a:t>Mohty M et al. </a:t>
            </a:r>
            <a:r>
              <a:rPr lang="de-DE" i="1" dirty="0">
                <a:latin typeface="Arial" panose="020B0604020202020204" pitchFamily="34" charset="0"/>
              </a:rPr>
              <a:t>Bone Marrow Transplant </a:t>
            </a:r>
            <a:r>
              <a:rPr lang="de-DE" dirty="0">
                <a:latin typeface="Arial" pitchFamily="34" charset="0"/>
              </a:rPr>
              <a:t>2016;51:906–12</a:t>
            </a:r>
            <a:endParaRPr lang="de-DE" dirty="0"/>
          </a:p>
        </p:txBody>
      </p:sp>
      <p:sp>
        <p:nvSpPr>
          <p:cNvPr id="5" name="Text Placeholder 4"/>
          <p:cNvSpPr>
            <a:spLocks noGrp="1"/>
          </p:cNvSpPr>
          <p:nvPr>
            <p:ph type="body" sz="quarter" idx="11"/>
          </p:nvPr>
        </p:nvSpPr>
        <p:spPr/>
        <p:txBody>
          <a:bodyPr/>
          <a:lstStyle/>
          <a:p>
            <a:r>
              <a:rPr lang="de-DE" dirty="0">
                <a:latin typeface="Arial" pitchFamily="34" charset="0"/>
              </a:rPr>
              <a:t>EBMT, European Society for Blood and Marrow Transplantation;</a:t>
            </a:r>
          </a:p>
          <a:p>
            <a:r>
              <a:rPr lang="de-DE" dirty="0">
                <a:latin typeface="Arial" pitchFamily="34" charset="0"/>
              </a:rPr>
              <a:t>HSZT, hämatopoetische Stammzellentransplantation; VOD, </a:t>
            </a:r>
            <a:r>
              <a:rPr lang="de-DE" dirty="0" err="1">
                <a:latin typeface="Arial" pitchFamily="34" charset="0"/>
              </a:rPr>
              <a:t>venookklusive</a:t>
            </a:r>
            <a:r>
              <a:rPr lang="de-DE" dirty="0">
                <a:latin typeface="Arial" pitchFamily="34" charset="0"/>
              </a:rPr>
              <a:t> Erkrankung</a:t>
            </a:r>
            <a:endParaRPr lang="de-DE" dirty="0"/>
          </a:p>
        </p:txBody>
      </p:sp>
      <p:sp>
        <p:nvSpPr>
          <p:cNvPr id="7" name="Rectangle: Rounded Corners 6"/>
          <p:cNvSpPr/>
          <p:nvPr/>
        </p:nvSpPr>
        <p:spPr>
          <a:xfrm>
            <a:off x="2454605" y="2411528"/>
            <a:ext cx="7137379" cy="2600223"/>
          </a:xfrm>
          <a:prstGeom prst="roundRect">
            <a:avLst>
              <a:gd name="adj" fmla="val 2882"/>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sz="2000" kern="0">
              <a:solidFill>
                <a:schemeClr val="dk1"/>
              </a:solidFill>
              <a:latin typeface="Calibri"/>
              <a:cs typeface="Arial" panose="020B0604020202020204" pitchFamily="34" charset="0"/>
            </a:endParaRPr>
          </a:p>
        </p:txBody>
      </p:sp>
      <p:sp>
        <p:nvSpPr>
          <p:cNvPr id="8" name="TextBox 7"/>
          <p:cNvSpPr txBox="1"/>
          <p:nvPr/>
        </p:nvSpPr>
        <p:spPr>
          <a:xfrm>
            <a:off x="2884275" y="3322721"/>
            <a:ext cx="1531746" cy="707886"/>
          </a:xfrm>
          <a:prstGeom prst="rect">
            <a:avLst/>
          </a:prstGeom>
          <a:noFill/>
        </p:spPr>
        <p:txBody>
          <a:bodyPr wrap="square" rtlCol="0">
            <a:spAutoFit/>
          </a:bodyPr>
          <a:lstStyle/>
          <a:p>
            <a:pPr algn="ctr"/>
            <a:r>
              <a:rPr lang="de-DE" sz="2000" dirty="0">
                <a:latin typeface="Arial" panose="020B0604020202020204" pitchFamily="34" charset="0"/>
              </a:rPr>
              <a:t>Bilirubin </a:t>
            </a:r>
          </a:p>
          <a:p>
            <a:pPr algn="ctr"/>
            <a:r>
              <a:rPr lang="de-DE" sz="2000" dirty="0">
                <a:latin typeface="Arial" panose="020B0604020202020204" pitchFamily="34" charset="0"/>
              </a:rPr>
              <a:t>≥2 mg/dl</a:t>
            </a:r>
            <a:endParaRPr lang="de-DE" sz="2000" dirty="0">
              <a:latin typeface="Arial" panose="020B0604020202020204" pitchFamily="34" charset="0"/>
              <a:cs typeface="Arial" panose="020B0604020202020204" pitchFamily="34" charset="0"/>
            </a:endParaRPr>
          </a:p>
        </p:txBody>
      </p:sp>
      <p:sp>
        <p:nvSpPr>
          <p:cNvPr id="9" name="TextBox 8"/>
          <p:cNvSpPr txBox="1"/>
          <p:nvPr/>
        </p:nvSpPr>
        <p:spPr>
          <a:xfrm>
            <a:off x="5911542" y="2411528"/>
            <a:ext cx="3680441" cy="1015663"/>
          </a:xfrm>
          <a:prstGeom prst="rect">
            <a:avLst/>
          </a:prstGeom>
          <a:noFill/>
        </p:spPr>
        <p:txBody>
          <a:bodyPr wrap="square" rtlCol="0">
            <a:spAutoFit/>
          </a:bodyPr>
          <a:lstStyle/>
          <a:p>
            <a:pPr algn="ctr"/>
            <a:endParaRPr lang="de-DE" sz="2000" b="1" dirty="0">
              <a:latin typeface="Arial" panose="020B0604020202020204" pitchFamily="34" charset="0"/>
              <a:cs typeface="Arial" panose="020B0604020202020204" pitchFamily="34" charset="0"/>
            </a:endParaRPr>
          </a:p>
          <a:p>
            <a:r>
              <a:rPr lang="de-DE" sz="2000" b="1" dirty="0">
                <a:latin typeface="Arial" panose="020B0604020202020204" pitchFamily="34" charset="0"/>
              </a:rPr>
              <a:t>Zwei der folgenden Kriterien</a:t>
            </a:r>
            <a:r>
              <a:rPr dirty="0"/>
              <a:t/>
            </a:r>
            <a:br>
              <a:rPr dirty="0"/>
            </a:br>
            <a:r>
              <a:rPr lang="de-DE" sz="2000" b="1" dirty="0">
                <a:latin typeface="Arial" panose="020B0604020202020204" pitchFamily="34" charset="0"/>
              </a:rPr>
              <a:t>müssen vorhanden sein:</a:t>
            </a:r>
          </a:p>
        </p:txBody>
      </p:sp>
      <p:sp>
        <p:nvSpPr>
          <p:cNvPr id="10" name="TextBox 9"/>
          <p:cNvSpPr txBox="1"/>
          <p:nvPr/>
        </p:nvSpPr>
        <p:spPr>
          <a:xfrm>
            <a:off x="5939051" y="3544152"/>
            <a:ext cx="3652933" cy="1323439"/>
          </a:xfrm>
          <a:prstGeom prst="rect">
            <a:avLst/>
          </a:prstGeom>
          <a:noFill/>
        </p:spPr>
        <p:txBody>
          <a:bodyPr wrap="square" rtlCol="0">
            <a:spAutoFit/>
          </a:bodyPr>
          <a:lstStyle/>
          <a:p>
            <a:pPr marL="342900" indent="-342900">
              <a:buFont typeface="Arial" panose="020B0604020202020204" pitchFamily="34" charset="0"/>
              <a:buChar char="•"/>
            </a:pPr>
            <a:r>
              <a:rPr lang="de-DE" sz="2000" dirty="0">
                <a:latin typeface="Arial" panose="020B0604020202020204" pitchFamily="34" charset="0"/>
              </a:rPr>
              <a:t>Schmerzhafte Hepatomegalie</a:t>
            </a:r>
          </a:p>
          <a:p>
            <a:pPr marL="342900" indent="-342900">
              <a:buFont typeface="Arial" panose="020B0604020202020204" pitchFamily="34" charset="0"/>
              <a:buChar char="•"/>
            </a:pPr>
            <a:r>
              <a:rPr lang="de-DE" sz="2000" dirty="0">
                <a:latin typeface="Arial" panose="020B0604020202020204" pitchFamily="34" charset="0"/>
              </a:rPr>
              <a:t>Gewichtszunahme &gt;5%</a:t>
            </a:r>
          </a:p>
          <a:p>
            <a:pPr marL="342900" indent="-342900">
              <a:buFont typeface="Arial" panose="020B0604020202020204" pitchFamily="34" charset="0"/>
              <a:buChar char="•"/>
            </a:pPr>
            <a:r>
              <a:rPr lang="de-DE" sz="2000" dirty="0" smtClean="0">
                <a:latin typeface="Arial" panose="020B0604020202020204" pitchFamily="34" charset="0"/>
              </a:rPr>
              <a:t>Aszites</a:t>
            </a:r>
            <a:endParaRPr lang="de-DE" sz="2000" dirty="0">
              <a:latin typeface="Arial" panose="020B0604020202020204" pitchFamily="34" charset="0"/>
            </a:endParaRPr>
          </a:p>
        </p:txBody>
      </p:sp>
      <p:sp>
        <p:nvSpPr>
          <p:cNvPr id="11" name="Rectangle 10"/>
          <p:cNvSpPr/>
          <p:nvPr/>
        </p:nvSpPr>
        <p:spPr>
          <a:xfrm>
            <a:off x="4479688" y="3378313"/>
            <a:ext cx="1131788" cy="598753"/>
          </a:xfrm>
          <a:prstGeom prst="rect">
            <a:avLst/>
          </a:prstGeom>
          <a:solidFill>
            <a:schemeClr val="accent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Arial" panose="020B0604020202020204" pitchFamily="34" charset="0"/>
              <a:cs typeface="Arial" panose="020B0604020202020204" pitchFamily="34" charset="0"/>
            </a:endParaRPr>
          </a:p>
        </p:txBody>
      </p:sp>
      <p:sp>
        <p:nvSpPr>
          <p:cNvPr id="12" name="TextBox 11"/>
          <p:cNvSpPr txBox="1"/>
          <p:nvPr/>
        </p:nvSpPr>
        <p:spPr>
          <a:xfrm>
            <a:off x="4553258" y="3474288"/>
            <a:ext cx="994551" cy="400110"/>
          </a:xfrm>
          <a:prstGeom prst="rect">
            <a:avLst/>
          </a:prstGeom>
          <a:noFill/>
        </p:spPr>
        <p:txBody>
          <a:bodyPr wrap="square" rtlCol="0">
            <a:spAutoFit/>
          </a:bodyPr>
          <a:lstStyle/>
          <a:p>
            <a:pPr algn="ctr"/>
            <a:r>
              <a:rPr lang="de-DE" sz="2000" b="1" i="1" dirty="0">
                <a:solidFill>
                  <a:schemeClr val="bg1"/>
                </a:solidFill>
                <a:latin typeface="Arial" panose="020B0604020202020204" pitchFamily="34" charset="0"/>
              </a:rPr>
              <a:t>UND</a:t>
            </a:r>
          </a:p>
        </p:txBody>
      </p:sp>
      <p:sp>
        <p:nvSpPr>
          <p:cNvPr id="16" name="Rectangle: Rounded Corners 15"/>
          <p:cNvSpPr/>
          <p:nvPr/>
        </p:nvSpPr>
        <p:spPr>
          <a:xfrm>
            <a:off x="3431704" y="5123483"/>
            <a:ext cx="5288720" cy="741936"/>
          </a:xfrm>
          <a:prstGeom prst="roundRect">
            <a:avLst>
              <a:gd name="adj" fmla="val 6250"/>
            </a:avLst>
          </a:prstGeom>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de-DE" b="1" kern="0" dirty="0">
                <a:solidFill>
                  <a:schemeClr val="bg1"/>
                </a:solidFill>
                <a:latin typeface="Arial" panose="020B0604020202020204" pitchFamily="34" charset="0"/>
              </a:rPr>
              <a:t>Baltimore-Kriterien unverändert</a:t>
            </a:r>
          </a:p>
        </p:txBody>
      </p:sp>
      <p:sp>
        <p:nvSpPr>
          <p:cNvPr id="19" name="Rectangle: Rounded Corners 18"/>
          <p:cNvSpPr/>
          <p:nvPr/>
        </p:nvSpPr>
        <p:spPr>
          <a:xfrm>
            <a:off x="6240016" y="3874398"/>
            <a:ext cx="2592288" cy="685417"/>
          </a:xfrm>
          <a:prstGeom prst="roundRect">
            <a:avLst/>
          </a:prstGeom>
          <a:no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Rounded Corners 2"/>
          <p:cNvSpPr/>
          <p:nvPr/>
        </p:nvSpPr>
        <p:spPr>
          <a:xfrm>
            <a:off x="5861284" y="3594952"/>
            <a:ext cx="3331060" cy="1202200"/>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Rounded Corners 2"/>
          <p:cNvSpPr/>
          <p:nvPr/>
        </p:nvSpPr>
        <p:spPr>
          <a:xfrm>
            <a:off x="2927647" y="3321167"/>
            <a:ext cx="1459411" cy="755906"/>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p:cNvSpPr txBox="1"/>
          <p:nvPr/>
        </p:nvSpPr>
        <p:spPr>
          <a:xfrm>
            <a:off x="191344" y="1409551"/>
            <a:ext cx="8064896" cy="461665"/>
          </a:xfrm>
          <a:prstGeom prst="rect">
            <a:avLst/>
          </a:prstGeom>
          <a:noFill/>
          <a:ln>
            <a:noFill/>
          </a:ln>
        </p:spPr>
        <p:txBody>
          <a:bodyPr wrap="square" rtlCol="0">
            <a:spAutoFit/>
          </a:bodyPr>
          <a:lstStyle/>
          <a:p>
            <a:r>
              <a:rPr lang="de-DE" sz="2400" b="1" dirty="0">
                <a:solidFill>
                  <a:schemeClr val="accent1"/>
                </a:solidFill>
                <a:latin typeface="Arial" panose="020B0604020202020204" pitchFamily="34" charset="0"/>
              </a:rPr>
              <a:t>Klassische VOD </a:t>
            </a:r>
            <a:r>
              <a:rPr lang="de-DE" sz="2400" dirty="0">
                <a:latin typeface="Arial" panose="020B0604020202020204" pitchFamily="34" charset="0"/>
              </a:rPr>
              <a:t>in den ersten</a:t>
            </a:r>
            <a:r>
              <a:rPr lang="de-DE" dirty="0"/>
              <a:t> </a:t>
            </a:r>
            <a:r>
              <a:rPr lang="de-DE" sz="2400" dirty="0">
                <a:latin typeface="Arial" panose="020B0604020202020204" pitchFamily="34" charset="0"/>
              </a:rPr>
              <a:t>21 Tagen nach der HSZT</a:t>
            </a:r>
            <a:endParaRPr lang="de-DE"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085212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DE" sz="2800" dirty="0"/>
              <a:t>Überarbeitete EBMT-Schweregrad-Kriterien für VOD</a:t>
            </a:r>
          </a:p>
        </p:txBody>
      </p:sp>
      <p:sp>
        <p:nvSpPr>
          <p:cNvPr id="3" name="Text Placeholder 2"/>
          <p:cNvSpPr>
            <a:spLocks noGrp="1"/>
          </p:cNvSpPr>
          <p:nvPr>
            <p:ph type="body" sz="quarter" idx="10"/>
          </p:nvPr>
        </p:nvSpPr>
        <p:spPr/>
        <p:txBody>
          <a:bodyPr/>
          <a:lstStyle/>
          <a:p>
            <a:r>
              <a:rPr lang="de-DE"/>
              <a:t>Mohty M et al. </a:t>
            </a:r>
            <a:r>
              <a:rPr lang="de-DE" i="1" dirty="0"/>
              <a:t>Bone Marrow Transplant </a:t>
            </a:r>
            <a:r>
              <a:rPr lang="de-DE"/>
              <a:t>2016;51:906–12</a:t>
            </a:r>
          </a:p>
        </p:txBody>
      </p:sp>
      <p:sp>
        <p:nvSpPr>
          <p:cNvPr id="6" name="Text Placeholder 5"/>
          <p:cNvSpPr>
            <a:spLocks noGrp="1"/>
          </p:cNvSpPr>
          <p:nvPr>
            <p:ph type="body" sz="quarter" idx="11"/>
          </p:nvPr>
        </p:nvSpPr>
        <p:spPr/>
        <p:txBody>
          <a:bodyPr/>
          <a:lstStyle/>
          <a:p>
            <a:r>
              <a:rPr lang="de-DE" dirty="0"/>
              <a:t>EBMT, European Society </a:t>
            </a:r>
            <a:r>
              <a:rPr lang="de-DE" dirty="0" err="1"/>
              <a:t>for</a:t>
            </a:r>
            <a:r>
              <a:rPr lang="de-DE" dirty="0"/>
              <a:t> Blood and </a:t>
            </a:r>
            <a:r>
              <a:rPr lang="de-DE" dirty="0" err="1"/>
              <a:t>Marrow</a:t>
            </a:r>
            <a:r>
              <a:rPr lang="de-DE" dirty="0"/>
              <a:t> Transplantation; MOD/MOF, Multiorgandysfunktion/Multiorganversagen; </a:t>
            </a:r>
            <a:br>
              <a:rPr lang="de-DE" dirty="0"/>
            </a:br>
            <a:r>
              <a:rPr lang="de-DE" dirty="0"/>
              <a:t>VOD, </a:t>
            </a:r>
            <a:r>
              <a:rPr lang="de-DE" dirty="0" err="1"/>
              <a:t>venookklusive</a:t>
            </a:r>
            <a:r>
              <a:rPr lang="de-DE" dirty="0"/>
              <a:t> Erkrankung</a:t>
            </a:r>
          </a:p>
        </p:txBody>
      </p:sp>
      <p:grpSp>
        <p:nvGrpSpPr>
          <p:cNvPr id="20" name="Group 19"/>
          <p:cNvGrpSpPr/>
          <p:nvPr/>
        </p:nvGrpSpPr>
        <p:grpSpPr>
          <a:xfrm>
            <a:off x="109329" y="1328624"/>
            <a:ext cx="11675303" cy="4916428"/>
            <a:chOff x="-3685" y="1328624"/>
            <a:chExt cx="11675303" cy="4916428"/>
          </a:xfrm>
        </p:grpSpPr>
        <p:sp>
          <p:nvSpPr>
            <p:cNvPr id="55" name="TextBox 54"/>
            <p:cNvSpPr txBox="1"/>
            <p:nvPr/>
          </p:nvSpPr>
          <p:spPr>
            <a:xfrm>
              <a:off x="-3685" y="1976403"/>
              <a:ext cx="2506587" cy="523220"/>
            </a:xfrm>
            <a:prstGeom prst="rect">
              <a:avLst/>
            </a:prstGeom>
            <a:noFill/>
          </p:spPr>
          <p:txBody>
            <a:bodyPr wrap="square" rtlCol="0">
              <a:spAutoFit/>
            </a:bodyPr>
            <a:lstStyle/>
            <a:p>
              <a:pPr algn="r"/>
              <a:r>
                <a:rPr lang="de-DE" sz="1400" b="1" dirty="0"/>
                <a:t>Zeit seit den ersten klinischen Symptomen der VOD</a:t>
              </a:r>
              <a:endParaRPr lang="de-DE" sz="1400" b="1" baseline="30000" dirty="0"/>
            </a:p>
          </p:txBody>
        </p:sp>
        <p:sp>
          <p:nvSpPr>
            <p:cNvPr id="77" name="TextBox 76"/>
            <p:cNvSpPr txBox="1"/>
            <p:nvPr/>
          </p:nvSpPr>
          <p:spPr>
            <a:xfrm>
              <a:off x="533022" y="2689175"/>
              <a:ext cx="1942993" cy="307777"/>
            </a:xfrm>
            <a:prstGeom prst="rect">
              <a:avLst/>
            </a:prstGeom>
            <a:noFill/>
          </p:spPr>
          <p:txBody>
            <a:bodyPr wrap="square" rtlCol="0">
              <a:spAutoFit/>
            </a:bodyPr>
            <a:lstStyle/>
            <a:p>
              <a:pPr algn="r"/>
              <a:r>
                <a:rPr lang="de-DE" sz="1400" b="1" dirty="0"/>
                <a:t>Bilirubin (mg/dl)</a:t>
              </a:r>
            </a:p>
          </p:txBody>
        </p:sp>
        <p:sp>
          <p:nvSpPr>
            <p:cNvPr id="90" name="TextBox 89"/>
            <p:cNvSpPr txBox="1"/>
            <p:nvPr/>
          </p:nvSpPr>
          <p:spPr>
            <a:xfrm>
              <a:off x="396340" y="2905199"/>
              <a:ext cx="2130262" cy="307777"/>
            </a:xfrm>
            <a:prstGeom prst="rect">
              <a:avLst/>
            </a:prstGeom>
            <a:noFill/>
          </p:spPr>
          <p:txBody>
            <a:bodyPr wrap="square" rtlCol="0">
              <a:spAutoFit/>
            </a:bodyPr>
            <a:lstStyle/>
            <a:p>
              <a:pPr algn="r"/>
              <a:r>
                <a:rPr lang="de-DE" sz="1400" b="1" dirty="0"/>
                <a:t>Bilirubin (μmol/l)</a:t>
              </a:r>
            </a:p>
          </p:txBody>
        </p:sp>
        <p:sp>
          <p:nvSpPr>
            <p:cNvPr id="94" name="TextBox 93"/>
            <p:cNvSpPr txBox="1"/>
            <p:nvPr/>
          </p:nvSpPr>
          <p:spPr>
            <a:xfrm>
              <a:off x="355222" y="3645024"/>
              <a:ext cx="2173151" cy="307777"/>
            </a:xfrm>
            <a:prstGeom prst="rect">
              <a:avLst/>
            </a:prstGeom>
            <a:noFill/>
          </p:spPr>
          <p:txBody>
            <a:bodyPr wrap="square" rtlCol="0">
              <a:spAutoFit/>
            </a:bodyPr>
            <a:lstStyle/>
            <a:p>
              <a:pPr algn="r"/>
              <a:r>
                <a:rPr lang="de-DE" sz="1400" b="1" dirty="0"/>
                <a:t>Bilirubin-Kinetik</a:t>
              </a:r>
            </a:p>
          </p:txBody>
        </p:sp>
        <p:sp>
          <p:nvSpPr>
            <p:cNvPr id="95" name="TextBox 94"/>
            <p:cNvSpPr txBox="1"/>
            <p:nvPr/>
          </p:nvSpPr>
          <p:spPr>
            <a:xfrm>
              <a:off x="728873" y="4413631"/>
              <a:ext cx="1747142" cy="307777"/>
            </a:xfrm>
            <a:prstGeom prst="rect">
              <a:avLst/>
            </a:prstGeom>
            <a:noFill/>
          </p:spPr>
          <p:txBody>
            <a:bodyPr wrap="square" rtlCol="0">
              <a:spAutoFit/>
            </a:bodyPr>
            <a:lstStyle/>
            <a:p>
              <a:pPr algn="r"/>
              <a:r>
                <a:rPr lang="de-DE" sz="1400" b="1" dirty="0"/>
                <a:t>Transaminasen</a:t>
              </a:r>
            </a:p>
          </p:txBody>
        </p:sp>
        <p:sp>
          <p:nvSpPr>
            <p:cNvPr id="120" name="TextBox 119"/>
            <p:cNvSpPr txBox="1"/>
            <p:nvPr/>
          </p:nvSpPr>
          <p:spPr>
            <a:xfrm>
              <a:off x="753374" y="4987147"/>
              <a:ext cx="1747142" cy="307777"/>
            </a:xfrm>
            <a:prstGeom prst="rect">
              <a:avLst/>
            </a:prstGeom>
            <a:noFill/>
          </p:spPr>
          <p:txBody>
            <a:bodyPr wrap="square" rtlCol="0">
              <a:spAutoFit/>
            </a:bodyPr>
            <a:lstStyle/>
            <a:p>
              <a:pPr algn="r"/>
              <a:r>
                <a:rPr lang="de-DE" sz="1400" b="1" dirty="0"/>
                <a:t>Gewichtszunahme</a:t>
              </a:r>
              <a:endParaRPr lang="de-DE" sz="1400" b="1" baseline="30000" dirty="0"/>
            </a:p>
          </p:txBody>
        </p:sp>
        <p:sp>
          <p:nvSpPr>
            <p:cNvPr id="133" name="TextBox 132"/>
            <p:cNvSpPr txBox="1"/>
            <p:nvPr/>
          </p:nvSpPr>
          <p:spPr>
            <a:xfrm>
              <a:off x="762843" y="5674367"/>
              <a:ext cx="1747142" cy="307777"/>
            </a:xfrm>
            <a:prstGeom prst="rect">
              <a:avLst/>
            </a:prstGeom>
            <a:noFill/>
          </p:spPr>
          <p:txBody>
            <a:bodyPr wrap="square" rtlCol="0">
              <a:spAutoFit/>
            </a:bodyPr>
            <a:lstStyle/>
            <a:p>
              <a:pPr algn="r"/>
              <a:r>
                <a:rPr lang="de-DE" sz="1400" b="1" dirty="0"/>
                <a:t>Nierenfunktion</a:t>
              </a:r>
            </a:p>
          </p:txBody>
        </p:sp>
        <p:sp>
          <p:nvSpPr>
            <p:cNvPr id="5" name="Rectangle: Rounded Corners 4"/>
            <p:cNvSpPr/>
            <p:nvPr/>
          </p:nvSpPr>
          <p:spPr>
            <a:xfrm>
              <a:off x="2581047" y="1332017"/>
              <a:ext cx="1538382" cy="4591026"/>
            </a:xfrm>
            <a:prstGeom prst="roundRect">
              <a:avLst>
                <a:gd name="adj" fmla="val 10000"/>
              </a:avLst>
            </a:prstGeom>
            <a:gradFill>
              <a:gsLst>
                <a:gs pos="0">
                  <a:schemeClr val="bg1">
                    <a:lumMod val="85000"/>
                  </a:schemeClr>
                </a:gs>
                <a:gs pos="50000">
                  <a:schemeClr val="bg1">
                    <a:lumMod val="95000"/>
                  </a:schemeClr>
                </a:gs>
                <a:gs pos="100000">
                  <a:schemeClr val="bg1">
                    <a:shade val="100000"/>
                    <a:satMod val="115000"/>
                  </a:schemeClr>
                </a:gs>
              </a:gsLst>
              <a:lin ang="10800000" scaled="1"/>
            </a:gradFill>
            <a:ln w="19050">
              <a:solidFill>
                <a:srgbClr val="E60060"/>
              </a:solidFill>
            </a:ln>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135" name="Rectangle 134"/>
            <p:cNvSpPr/>
            <p:nvPr/>
          </p:nvSpPr>
          <p:spPr>
            <a:xfrm>
              <a:off x="3427815" y="1421682"/>
              <a:ext cx="646331" cy="341632"/>
            </a:xfrm>
            <a:prstGeom prst="rect">
              <a:avLst/>
            </a:prstGeom>
          </p:spPr>
          <p:txBody>
            <a:bodyPr wrap="none">
              <a:spAutoFit/>
            </a:bodyPr>
            <a:lstStyle/>
            <a:p>
              <a:pPr algn="ctr" defTabSz="889000">
                <a:lnSpc>
                  <a:spcPct val="90000"/>
                </a:lnSpc>
                <a:spcBef>
                  <a:spcPct val="0"/>
                </a:spcBef>
                <a:spcAft>
                  <a:spcPct val="35000"/>
                </a:spcAft>
              </a:pPr>
              <a:r>
                <a:rPr lang="de-DE" b="1" dirty="0">
                  <a:solidFill>
                    <a:schemeClr val="bg1">
                      <a:lumMod val="50000"/>
                    </a:schemeClr>
                  </a:solidFill>
                  <a:latin typeface="Arial" panose="020B0604020202020204" pitchFamily="34" charset="0"/>
                </a:rPr>
                <a:t>Leicht</a:t>
              </a:r>
              <a:endParaRPr lang="de-DE" b="1" baseline="30000" dirty="0">
                <a:solidFill>
                  <a:schemeClr val="bg1">
                    <a:lumMod val="50000"/>
                  </a:schemeClr>
                </a:solidFill>
                <a:latin typeface="Arial" panose="020B0604020202020204" pitchFamily="34" charset="0"/>
                <a:cs typeface="Arial" panose="020B0604020202020204" pitchFamily="34" charset="0"/>
              </a:endParaRPr>
            </a:p>
          </p:txBody>
        </p:sp>
        <p:sp>
          <p:nvSpPr>
            <p:cNvPr id="9" name="Rounded Rectangle 8"/>
            <p:cNvSpPr/>
            <p:nvPr/>
          </p:nvSpPr>
          <p:spPr>
            <a:xfrm>
              <a:off x="2921668" y="4303355"/>
              <a:ext cx="1853763" cy="559107"/>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≤2 × normal</a:t>
              </a:r>
            </a:p>
          </p:txBody>
        </p:sp>
        <p:sp>
          <p:nvSpPr>
            <p:cNvPr id="152" name="Rounded Rectangle 151"/>
            <p:cNvSpPr/>
            <p:nvPr/>
          </p:nvSpPr>
          <p:spPr>
            <a:xfrm>
              <a:off x="2921668" y="4941153"/>
              <a:ext cx="1853763" cy="430543"/>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&lt;5%</a:t>
              </a:r>
            </a:p>
          </p:txBody>
        </p:sp>
        <p:sp>
          <p:nvSpPr>
            <p:cNvPr id="153" name="Rounded Rectangle 152"/>
            <p:cNvSpPr/>
            <p:nvPr/>
          </p:nvSpPr>
          <p:spPr>
            <a:xfrm>
              <a:off x="2921668" y="5442236"/>
              <a:ext cx="1853763" cy="802816"/>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&lt;1,2 × Ausgangswert bei Transplantation</a:t>
              </a:r>
            </a:p>
          </p:txBody>
        </p:sp>
        <p:sp>
          <p:nvSpPr>
            <p:cNvPr id="155" name="Rounded Rectangle 154"/>
            <p:cNvSpPr/>
            <p:nvPr/>
          </p:nvSpPr>
          <p:spPr>
            <a:xfrm>
              <a:off x="2921668" y="2682179"/>
              <a:ext cx="1853763" cy="547077"/>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latin typeface="Arial" panose="020B0604020202020204" pitchFamily="34" charset="0"/>
                </a:rPr>
                <a:t>≥2 und &lt;3</a:t>
              </a:r>
            </a:p>
            <a:p>
              <a:pPr algn="ctr"/>
              <a:r>
                <a:rPr lang="de-DE" sz="1600" dirty="0">
                  <a:solidFill>
                    <a:schemeClr val="tx1"/>
                  </a:solidFill>
                  <a:latin typeface="Arial" panose="020B0604020202020204" pitchFamily="34" charset="0"/>
                </a:rPr>
                <a:t>≥34 und &lt;51</a:t>
              </a:r>
              <a:endParaRPr lang="de-DE" sz="1600" dirty="0">
                <a:solidFill>
                  <a:schemeClr val="tx1"/>
                </a:solidFill>
              </a:endParaRPr>
            </a:p>
          </p:txBody>
        </p:sp>
        <p:sp>
          <p:nvSpPr>
            <p:cNvPr id="156" name="Rounded Rectangle 155"/>
            <p:cNvSpPr/>
            <p:nvPr/>
          </p:nvSpPr>
          <p:spPr>
            <a:xfrm>
              <a:off x="2921668" y="1914583"/>
              <a:ext cx="1404223" cy="708415"/>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latin typeface="Arial" panose="020B0604020202020204" pitchFamily="34" charset="0"/>
                </a:rPr>
                <a:t>&gt;7 Tage</a:t>
              </a:r>
              <a:endParaRPr lang="de-DE" sz="1600" dirty="0">
                <a:solidFill>
                  <a:schemeClr val="tx1"/>
                </a:solidFill>
              </a:endParaRPr>
            </a:p>
          </p:txBody>
        </p:sp>
        <p:sp>
          <p:nvSpPr>
            <p:cNvPr id="8" name="Rectangle: Rounded Corners 7"/>
            <p:cNvSpPr/>
            <p:nvPr/>
          </p:nvSpPr>
          <p:spPr>
            <a:xfrm>
              <a:off x="4864292" y="1332017"/>
              <a:ext cx="1538382" cy="4591026"/>
            </a:xfrm>
            <a:prstGeom prst="roundRect">
              <a:avLst>
                <a:gd name="adj" fmla="val 10000"/>
              </a:avLst>
            </a:prstGeom>
            <a:gradFill>
              <a:gsLst>
                <a:gs pos="0">
                  <a:schemeClr val="bg1">
                    <a:lumMod val="75000"/>
                  </a:schemeClr>
                </a:gs>
                <a:gs pos="50000">
                  <a:schemeClr val="bg1">
                    <a:lumMod val="85000"/>
                  </a:schemeClr>
                </a:gs>
                <a:gs pos="100000">
                  <a:schemeClr val="bg1"/>
                </a:gs>
              </a:gsLst>
              <a:lin ang="10800000" scaled="1"/>
            </a:gradFill>
            <a:ln w="19050">
              <a:solidFill>
                <a:srgbClr val="E60060"/>
              </a:solidFill>
            </a:ln>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136" name="Rectangle 135"/>
            <p:cNvSpPr/>
            <p:nvPr/>
          </p:nvSpPr>
          <p:spPr>
            <a:xfrm>
              <a:off x="5125150" y="1433850"/>
              <a:ext cx="1210588" cy="341632"/>
            </a:xfrm>
            <a:prstGeom prst="rect">
              <a:avLst/>
            </a:prstGeom>
          </p:spPr>
          <p:txBody>
            <a:bodyPr wrap="none">
              <a:spAutoFit/>
            </a:bodyPr>
            <a:lstStyle/>
            <a:p>
              <a:pPr algn="r" defTabSz="889000">
                <a:lnSpc>
                  <a:spcPct val="90000"/>
                </a:lnSpc>
                <a:spcBef>
                  <a:spcPct val="0"/>
                </a:spcBef>
                <a:spcAft>
                  <a:spcPct val="35000"/>
                </a:spcAft>
              </a:pPr>
              <a:r>
                <a:rPr lang="de-DE" b="1" dirty="0">
                  <a:solidFill>
                    <a:schemeClr val="bg1">
                      <a:lumMod val="50000"/>
                    </a:schemeClr>
                  </a:solidFill>
                  <a:latin typeface="Arial" panose="020B0604020202020204" pitchFamily="34" charset="0"/>
                </a:rPr>
                <a:t>Mäßig</a:t>
              </a:r>
              <a:endParaRPr lang="de-DE" b="1" baseline="30000" dirty="0">
                <a:solidFill>
                  <a:schemeClr val="bg1">
                    <a:lumMod val="50000"/>
                  </a:schemeClr>
                </a:solidFill>
                <a:latin typeface="Arial" panose="020B0604020202020204" pitchFamily="34" charset="0"/>
                <a:cs typeface="Arial" panose="020B0604020202020204" pitchFamily="34" charset="0"/>
              </a:endParaRPr>
            </a:p>
          </p:txBody>
        </p:sp>
        <p:sp>
          <p:nvSpPr>
            <p:cNvPr id="157" name="Rounded Rectangle 156"/>
            <p:cNvSpPr/>
            <p:nvPr/>
          </p:nvSpPr>
          <p:spPr>
            <a:xfrm>
              <a:off x="5215716" y="4303355"/>
              <a:ext cx="1764901" cy="559107"/>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dirty="0">
                  <a:solidFill>
                    <a:srgbClr val="E60060"/>
                  </a:solidFill>
                </a:rPr>
                <a:t>&gt;2 und ≤5 </a:t>
              </a:r>
              <a:r>
                <a:t/>
              </a:r>
              <a:br/>
              <a:r>
                <a:rPr lang="de-DE" sz="1600" b="1" dirty="0">
                  <a:solidFill>
                    <a:srgbClr val="E60060"/>
                  </a:solidFill>
                </a:rPr>
                <a:t>× normal</a:t>
              </a:r>
            </a:p>
          </p:txBody>
        </p:sp>
        <p:sp>
          <p:nvSpPr>
            <p:cNvPr id="158" name="Rounded Rectangle 157"/>
            <p:cNvSpPr/>
            <p:nvPr/>
          </p:nvSpPr>
          <p:spPr>
            <a:xfrm>
              <a:off x="5215716" y="4941153"/>
              <a:ext cx="1764901" cy="430543"/>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de-DE" sz="1500" b="1" dirty="0">
                  <a:solidFill>
                    <a:srgbClr val="E60060"/>
                  </a:solidFill>
                </a:rPr>
                <a:t>≥5% und &lt;10%</a:t>
              </a:r>
            </a:p>
          </p:txBody>
        </p:sp>
        <p:sp>
          <p:nvSpPr>
            <p:cNvPr id="159" name="Rounded Rectangle 158"/>
            <p:cNvSpPr/>
            <p:nvPr/>
          </p:nvSpPr>
          <p:spPr>
            <a:xfrm>
              <a:off x="5215716" y="5442236"/>
              <a:ext cx="1764901" cy="802816"/>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de-DE" sz="1600" dirty="0">
                  <a:solidFill>
                    <a:schemeClr val="tx1"/>
                  </a:solidFill>
                </a:rPr>
                <a:t>≥1,2 and &lt;1,5 × Ausgangswert bei Transplantation</a:t>
              </a:r>
            </a:p>
          </p:txBody>
        </p:sp>
        <p:sp>
          <p:nvSpPr>
            <p:cNvPr id="161" name="Rounded Rectangle 160"/>
            <p:cNvSpPr/>
            <p:nvPr/>
          </p:nvSpPr>
          <p:spPr>
            <a:xfrm>
              <a:off x="5215716" y="2682179"/>
              <a:ext cx="1764901" cy="547077"/>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≥3 und &lt;5</a:t>
              </a:r>
              <a:r>
                <a:t/>
              </a:r>
              <a:br/>
              <a:r>
                <a:rPr lang="de-DE" sz="1600" dirty="0">
                  <a:solidFill>
                    <a:schemeClr val="tx1"/>
                  </a:solidFill>
                </a:rPr>
                <a:t>≥51 und &lt;85</a:t>
              </a:r>
            </a:p>
          </p:txBody>
        </p:sp>
        <p:sp>
          <p:nvSpPr>
            <p:cNvPr id="162" name="Rounded Rectangle 161"/>
            <p:cNvSpPr/>
            <p:nvPr/>
          </p:nvSpPr>
          <p:spPr>
            <a:xfrm>
              <a:off x="5215716" y="1914583"/>
              <a:ext cx="1404223" cy="708415"/>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5–7 Tage</a:t>
              </a:r>
            </a:p>
          </p:txBody>
        </p:sp>
        <p:sp>
          <p:nvSpPr>
            <p:cNvPr id="137" name="Rectangle 136"/>
            <p:cNvSpPr/>
            <p:nvPr/>
          </p:nvSpPr>
          <p:spPr>
            <a:xfrm>
              <a:off x="7638361" y="1406611"/>
              <a:ext cx="941283" cy="341632"/>
            </a:xfrm>
            <a:prstGeom prst="rect">
              <a:avLst/>
            </a:prstGeom>
          </p:spPr>
          <p:txBody>
            <a:bodyPr wrap="none">
              <a:spAutoFit/>
            </a:bodyPr>
            <a:lstStyle/>
            <a:p>
              <a:pPr algn="r" defTabSz="889000">
                <a:lnSpc>
                  <a:spcPct val="90000"/>
                </a:lnSpc>
                <a:spcBef>
                  <a:spcPct val="0"/>
                </a:spcBef>
                <a:spcAft>
                  <a:spcPct val="35000"/>
                </a:spcAft>
              </a:pPr>
              <a:r>
                <a:rPr lang="de-DE" b="1" dirty="0">
                  <a:solidFill>
                    <a:schemeClr val="bg1"/>
                  </a:solidFill>
                  <a:latin typeface="Arial" panose="020B0604020202020204" pitchFamily="34" charset="0"/>
                </a:rPr>
                <a:t>Schwer</a:t>
              </a:r>
            </a:p>
          </p:txBody>
        </p:sp>
        <p:sp>
          <p:nvSpPr>
            <p:cNvPr id="14" name="Rectangle: Rounded Corners 13"/>
            <p:cNvSpPr/>
            <p:nvPr/>
          </p:nvSpPr>
          <p:spPr>
            <a:xfrm>
              <a:off x="9424456" y="1332017"/>
              <a:ext cx="1537136" cy="4591026"/>
            </a:xfrm>
            <a:prstGeom prst="roundRect">
              <a:avLst>
                <a:gd name="adj" fmla="val 10000"/>
              </a:avLst>
            </a:prstGeom>
            <a:gradFill>
              <a:gsLst>
                <a:gs pos="0">
                  <a:schemeClr val="bg1">
                    <a:lumMod val="50000"/>
                  </a:schemeClr>
                </a:gs>
                <a:gs pos="100000">
                  <a:schemeClr val="bg1">
                    <a:lumMod val="50000"/>
                  </a:schemeClr>
                </a:gs>
              </a:gsLst>
              <a:lin ang="10800000" scaled="1"/>
            </a:gradFill>
            <a:ln w="19050">
              <a:solidFill>
                <a:srgbClr val="E60060"/>
              </a:solidFill>
            </a:ln>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138" name="Rectangle 137"/>
            <p:cNvSpPr/>
            <p:nvPr/>
          </p:nvSpPr>
          <p:spPr>
            <a:xfrm>
              <a:off x="9366073" y="1328624"/>
              <a:ext cx="1595520" cy="590931"/>
            </a:xfrm>
            <a:prstGeom prst="rect">
              <a:avLst/>
            </a:prstGeom>
          </p:spPr>
          <p:txBody>
            <a:bodyPr wrap="square">
              <a:spAutoFit/>
            </a:bodyPr>
            <a:lstStyle/>
            <a:p>
              <a:pPr algn="r" defTabSz="711200">
                <a:lnSpc>
                  <a:spcPct val="90000"/>
                </a:lnSpc>
                <a:spcBef>
                  <a:spcPct val="0"/>
                </a:spcBef>
                <a:spcAft>
                  <a:spcPct val="35000"/>
                </a:spcAft>
              </a:pPr>
              <a:r>
                <a:rPr lang="de-DE" b="1" dirty="0">
                  <a:solidFill>
                    <a:schemeClr val="bg1"/>
                  </a:solidFill>
                  <a:latin typeface="Arial" panose="020B0604020202020204" pitchFamily="34" charset="0"/>
                </a:rPr>
                <a:t>Sehr schwer – MOD/MOF</a:t>
              </a:r>
              <a:endParaRPr lang="de-DE" b="1" baseline="30000" dirty="0">
                <a:solidFill>
                  <a:schemeClr val="bg1"/>
                </a:solidFill>
                <a:latin typeface="Arial" panose="020B0604020202020204" pitchFamily="34" charset="0"/>
                <a:cs typeface="Arial" panose="020B0604020202020204" pitchFamily="34" charset="0"/>
              </a:endParaRPr>
            </a:p>
          </p:txBody>
        </p:sp>
        <p:sp>
          <p:nvSpPr>
            <p:cNvPr id="170" name="Rounded Rectangle 169"/>
            <p:cNvSpPr/>
            <p:nvPr/>
          </p:nvSpPr>
          <p:spPr>
            <a:xfrm>
              <a:off x="9717765" y="4303355"/>
              <a:ext cx="1953853" cy="559107"/>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&gt;8 × normal</a:t>
              </a:r>
            </a:p>
          </p:txBody>
        </p:sp>
        <p:sp>
          <p:nvSpPr>
            <p:cNvPr id="171" name="Rounded Rectangle 170"/>
            <p:cNvSpPr/>
            <p:nvPr/>
          </p:nvSpPr>
          <p:spPr>
            <a:xfrm>
              <a:off x="9717765" y="4941153"/>
              <a:ext cx="1953853" cy="430543"/>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≥10%</a:t>
              </a:r>
            </a:p>
          </p:txBody>
        </p:sp>
        <p:sp>
          <p:nvSpPr>
            <p:cNvPr id="172" name="Rounded Rectangle 171"/>
            <p:cNvSpPr/>
            <p:nvPr/>
          </p:nvSpPr>
          <p:spPr>
            <a:xfrm>
              <a:off x="9717765" y="5442236"/>
              <a:ext cx="1953853" cy="802816"/>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latin typeface="Arial" panose="020B0604020202020204" pitchFamily="34" charset="0"/>
                  <a:cs typeface="Arial" panose="020B0604020202020204" pitchFamily="34" charset="0"/>
                </a:rPr>
                <a:t>≥</a:t>
              </a:r>
              <a:r>
                <a:rPr lang="de-DE" sz="1600" dirty="0">
                  <a:solidFill>
                    <a:schemeClr val="tx1"/>
                  </a:solidFill>
                </a:rPr>
                <a:t>2 × Ausgangswert </a:t>
              </a:r>
              <a:r>
                <a:rPr dirty="0"/>
                <a:t/>
              </a:r>
              <a:br>
                <a:rPr dirty="0"/>
              </a:br>
              <a:r>
                <a:rPr lang="de-DE" sz="1600" dirty="0">
                  <a:solidFill>
                    <a:schemeClr val="tx1"/>
                  </a:solidFill>
                </a:rPr>
                <a:t>bei Transplantation</a:t>
              </a:r>
            </a:p>
          </p:txBody>
        </p:sp>
        <p:sp>
          <p:nvSpPr>
            <p:cNvPr id="174" name="Rounded Rectangle 173"/>
            <p:cNvSpPr/>
            <p:nvPr/>
          </p:nvSpPr>
          <p:spPr>
            <a:xfrm>
              <a:off x="9717765" y="2682179"/>
              <a:ext cx="1953853" cy="547077"/>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≥8</a:t>
              </a:r>
              <a:r>
                <a:t/>
              </a:r>
              <a:br/>
              <a:r>
                <a:rPr lang="de-DE" sz="1600" dirty="0">
                  <a:solidFill>
                    <a:schemeClr val="tx1"/>
                  </a:solidFill>
                </a:rPr>
                <a:t>≥136</a:t>
              </a:r>
            </a:p>
          </p:txBody>
        </p:sp>
        <p:sp>
          <p:nvSpPr>
            <p:cNvPr id="175" name="Rounded Rectangle 174"/>
            <p:cNvSpPr/>
            <p:nvPr/>
          </p:nvSpPr>
          <p:spPr>
            <a:xfrm>
              <a:off x="9717765" y="1914583"/>
              <a:ext cx="1404223" cy="708415"/>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Jederzeit</a:t>
              </a:r>
            </a:p>
          </p:txBody>
        </p:sp>
        <p:sp>
          <p:nvSpPr>
            <p:cNvPr id="19" name="Right Arrow 18"/>
            <p:cNvSpPr/>
            <p:nvPr/>
          </p:nvSpPr>
          <p:spPr>
            <a:xfrm>
              <a:off x="4291750" y="1433850"/>
              <a:ext cx="400221" cy="314393"/>
            </a:xfrm>
            <a:prstGeom prst="rightArrow">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6" name="Right Arrow 175"/>
            <p:cNvSpPr/>
            <p:nvPr/>
          </p:nvSpPr>
          <p:spPr>
            <a:xfrm>
              <a:off x="6580396" y="1433850"/>
              <a:ext cx="400221" cy="314393"/>
            </a:xfrm>
            <a:prstGeom prst="rightArrow">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7" name="Right Arrow 176"/>
            <p:cNvSpPr/>
            <p:nvPr/>
          </p:nvSpPr>
          <p:spPr>
            <a:xfrm>
              <a:off x="8860478" y="1433850"/>
              <a:ext cx="400221" cy="314393"/>
            </a:xfrm>
            <a:prstGeom prst="rightArrow">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54" name="Picture 53">
            <a:hlinkClick r:id="" action="ppaction://customshow?id=1&amp;return=true"/>
          </p:cNvPr>
          <p:cNvPicPr>
            <a:picLocks noChangeAspect="1"/>
          </p:cNvPicPr>
          <p:nvPr/>
        </p:nvPicPr>
        <p:blipFill>
          <a:blip r:embed="rId2">
            <a:duotone>
              <a:schemeClr val="accent3">
                <a:shade val="45000"/>
                <a:satMod val="135000"/>
              </a:schemeClr>
              <a:prstClr val="white"/>
            </a:duotone>
          </a:blip>
          <a:stretch>
            <a:fillRect/>
          </a:stretch>
        </p:blipFill>
        <p:spPr>
          <a:xfrm>
            <a:off x="2615405" y="2086968"/>
            <a:ext cx="324000" cy="324000"/>
          </a:xfrm>
          <a:prstGeom prst="rect">
            <a:avLst/>
          </a:prstGeom>
        </p:spPr>
      </p:pic>
      <p:pic>
        <p:nvPicPr>
          <p:cNvPr id="50" name="Picture 49">
            <a:hlinkClick r:id="" action="ppaction://customshow?id=0&amp;return=true"/>
          </p:cNvPr>
          <p:cNvPicPr>
            <a:picLocks noChangeAspect="1"/>
          </p:cNvPicPr>
          <p:nvPr/>
        </p:nvPicPr>
        <p:blipFill>
          <a:blip r:embed="rId2">
            <a:duotone>
              <a:schemeClr val="accent3">
                <a:shade val="45000"/>
                <a:satMod val="135000"/>
              </a:schemeClr>
              <a:prstClr val="white"/>
            </a:duotone>
          </a:blip>
          <a:stretch>
            <a:fillRect/>
          </a:stretch>
        </p:blipFill>
        <p:spPr>
          <a:xfrm>
            <a:off x="173360" y="1295016"/>
            <a:ext cx="324000" cy="324000"/>
          </a:xfrm>
          <a:prstGeom prst="rect">
            <a:avLst/>
          </a:prstGeom>
        </p:spPr>
      </p:pic>
      <p:pic>
        <p:nvPicPr>
          <p:cNvPr id="51" name="Picture 50">
            <a:hlinkClick r:id="" action="ppaction://customshow?id=3&amp;return=true"/>
          </p:cNvPr>
          <p:cNvPicPr>
            <a:picLocks noChangeAspect="1"/>
          </p:cNvPicPr>
          <p:nvPr/>
        </p:nvPicPr>
        <p:blipFill>
          <a:blip r:embed="rId2">
            <a:duotone>
              <a:schemeClr val="accent3">
                <a:shade val="45000"/>
                <a:satMod val="135000"/>
              </a:schemeClr>
              <a:prstClr val="white"/>
            </a:duotone>
          </a:blip>
          <a:stretch>
            <a:fillRect/>
          </a:stretch>
        </p:blipFill>
        <p:spPr>
          <a:xfrm>
            <a:off x="11141790" y="1456690"/>
            <a:ext cx="324000" cy="324000"/>
          </a:xfrm>
          <a:prstGeom prst="rect">
            <a:avLst/>
          </a:prstGeom>
        </p:spPr>
      </p:pic>
      <p:pic>
        <p:nvPicPr>
          <p:cNvPr id="52" name="Picture 51">
            <a:hlinkClick r:id="" action="ppaction://customshow?id=2&amp;return=true"/>
          </p:cNvPr>
          <p:cNvPicPr>
            <a:picLocks noChangeAspect="1"/>
          </p:cNvPicPr>
          <p:nvPr/>
        </p:nvPicPr>
        <p:blipFill>
          <a:blip r:embed="rId2">
            <a:duotone>
              <a:schemeClr val="accent3">
                <a:shade val="45000"/>
                <a:satMod val="135000"/>
              </a:schemeClr>
              <a:prstClr val="white"/>
            </a:duotone>
          </a:blip>
          <a:stretch>
            <a:fillRect/>
          </a:stretch>
        </p:blipFill>
        <p:spPr>
          <a:xfrm>
            <a:off x="4564445" y="1805517"/>
            <a:ext cx="324000" cy="324000"/>
          </a:xfrm>
          <a:prstGeom prst="rect">
            <a:avLst/>
          </a:prstGeom>
        </p:spPr>
      </p:pic>
      <p:sp>
        <p:nvSpPr>
          <p:cNvPr id="67" name="Rectangle: Rounded Corners 48"/>
          <p:cNvSpPr/>
          <p:nvPr/>
        </p:nvSpPr>
        <p:spPr>
          <a:xfrm>
            <a:off x="7195443" y="1303498"/>
            <a:ext cx="1538382" cy="4591026"/>
          </a:xfrm>
          <a:prstGeom prst="roundRect">
            <a:avLst>
              <a:gd name="adj" fmla="val 10000"/>
            </a:avLst>
          </a:prstGeom>
          <a:solidFill>
            <a:schemeClr val="accent1">
              <a:lumMod val="20000"/>
              <a:lumOff val="80000"/>
            </a:schemeClr>
          </a:solidFill>
          <a:ln>
            <a:solidFill>
              <a:schemeClr val="accent1"/>
            </a:solidFill>
          </a:ln>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68" name="Rectangle: Rounded Corners 110"/>
          <p:cNvSpPr/>
          <p:nvPr/>
        </p:nvSpPr>
        <p:spPr>
          <a:xfrm>
            <a:off x="7193876" y="1305256"/>
            <a:ext cx="1538382" cy="4591026"/>
          </a:xfrm>
          <a:prstGeom prst="roundRect">
            <a:avLst>
              <a:gd name="adj" fmla="val 10000"/>
            </a:avLst>
          </a:prstGeom>
          <a:solidFill>
            <a:schemeClr val="bg1">
              <a:lumMod val="75000"/>
            </a:schemeClr>
          </a:soli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76" name="Rectangle 75"/>
          <p:cNvSpPr/>
          <p:nvPr/>
        </p:nvSpPr>
        <p:spPr>
          <a:xfrm>
            <a:off x="7674997" y="1439410"/>
            <a:ext cx="941283" cy="341632"/>
          </a:xfrm>
          <a:prstGeom prst="rect">
            <a:avLst/>
          </a:prstGeom>
        </p:spPr>
        <p:txBody>
          <a:bodyPr wrap="none">
            <a:spAutoFit/>
          </a:bodyPr>
          <a:lstStyle/>
          <a:p>
            <a:pPr algn="r" defTabSz="889000">
              <a:lnSpc>
                <a:spcPct val="90000"/>
              </a:lnSpc>
              <a:spcBef>
                <a:spcPct val="0"/>
              </a:spcBef>
              <a:spcAft>
                <a:spcPct val="35000"/>
              </a:spcAft>
            </a:pPr>
            <a:r>
              <a:rPr lang="de-DE" b="1" dirty="0">
                <a:solidFill>
                  <a:srgbClr val="7F7F7F"/>
                </a:solidFill>
                <a:latin typeface="Arial" panose="020B0604020202020204" pitchFamily="34" charset="0"/>
              </a:rPr>
              <a:t>Schwer</a:t>
            </a:r>
          </a:p>
        </p:txBody>
      </p:sp>
      <p:sp>
        <p:nvSpPr>
          <p:cNvPr id="84" name="Rounded Rectangle 83"/>
          <p:cNvSpPr/>
          <p:nvPr/>
        </p:nvSpPr>
        <p:spPr>
          <a:xfrm>
            <a:off x="7594843" y="4303355"/>
            <a:ext cx="1884244" cy="559107"/>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&gt;5 und ≤8 </a:t>
            </a:r>
            <a:r>
              <a:t/>
            </a:r>
            <a:br/>
            <a:r>
              <a:rPr lang="de-DE" sz="1600" dirty="0">
                <a:solidFill>
                  <a:schemeClr val="tx1"/>
                </a:solidFill>
              </a:rPr>
              <a:t>× normal</a:t>
            </a:r>
          </a:p>
        </p:txBody>
      </p:sp>
      <p:sp>
        <p:nvSpPr>
          <p:cNvPr id="85" name="Rounded Rectangle 84"/>
          <p:cNvSpPr/>
          <p:nvPr/>
        </p:nvSpPr>
        <p:spPr>
          <a:xfrm>
            <a:off x="7594843" y="4941153"/>
            <a:ext cx="1884244" cy="430543"/>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1500" b="1" dirty="0">
                <a:solidFill>
                  <a:srgbClr val="E60060"/>
                </a:solidFill>
              </a:rPr>
              <a:t>≥5% und &lt;10%</a:t>
            </a:r>
          </a:p>
        </p:txBody>
      </p:sp>
      <p:sp>
        <p:nvSpPr>
          <p:cNvPr id="86" name="Rounded Rectangle 85"/>
          <p:cNvSpPr/>
          <p:nvPr/>
        </p:nvSpPr>
        <p:spPr>
          <a:xfrm>
            <a:off x="7594843" y="5442236"/>
            <a:ext cx="1884244" cy="802816"/>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de-DE" sz="1600" dirty="0">
                <a:solidFill>
                  <a:schemeClr val="tx1"/>
                </a:solidFill>
              </a:rPr>
              <a:t>≥1,5 and &lt;2 </a:t>
            </a:r>
            <a:r>
              <a:t/>
            </a:r>
            <a:br/>
            <a:r>
              <a:rPr lang="de-DE" sz="1600" dirty="0">
                <a:solidFill>
                  <a:schemeClr val="tx1"/>
                </a:solidFill>
              </a:rPr>
              <a:t>× Ausgangswert bei Transplantation</a:t>
            </a:r>
          </a:p>
        </p:txBody>
      </p:sp>
      <p:sp>
        <p:nvSpPr>
          <p:cNvPr id="88" name="Rounded Rectangle 87"/>
          <p:cNvSpPr/>
          <p:nvPr/>
        </p:nvSpPr>
        <p:spPr>
          <a:xfrm>
            <a:off x="7594843" y="2682179"/>
            <a:ext cx="1884244" cy="547077"/>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dirty="0">
                <a:solidFill>
                  <a:srgbClr val="E60060"/>
                </a:solidFill>
              </a:rPr>
              <a:t>≥5 und &lt;8</a:t>
            </a:r>
            <a:r>
              <a:t/>
            </a:r>
            <a:br/>
            <a:r>
              <a:rPr lang="de-DE" sz="1600" b="1" dirty="0">
                <a:solidFill>
                  <a:srgbClr val="E60060"/>
                </a:solidFill>
              </a:rPr>
              <a:t>≥85 und &lt;136</a:t>
            </a:r>
          </a:p>
        </p:txBody>
      </p:sp>
      <p:sp>
        <p:nvSpPr>
          <p:cNvPr id="89" name="Rounded Rectangle 88"/>
          <p:cNvSpPr/>
          <p:nvPr/>
        </p:nvSpPr>
        <p:spPr>
          <a:xfrm>
            <a:off x="7594843" y="1914583"/>
            <a:ext cx="1598338" cy="708415"/>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≤4 Tage</a:t>
            </a:r>
          </a:p>
        </p:txBody>
      </p:sp>
      <p:sp>
        <p:nvSpPr>
          <p:cNvPr id="91" name="Rounded Rectangle 90"/>
          <p:cNvSpPr/>
          <p:nvPr/>
        </p:nvSpPr>
        <p:spPr>
          <a:xfrm>
            <a:off x="7594843" y="3501008"/>
            <a:ext cx="1884244" cy="720080"/>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Verdopplung innerhalb von 48 Stunden</a:t>
            </a:r>
          </a:p>
        </p:txBody>
      </p:sp>
    </p:spTree>
    <p:extLst>
      <p:ext uri="{BB962C8B-B14F-4D97-AF65-F5344CB8AC3E}">
        <p14:creationId xmlns:p14="http://schemas.microsoft.com/office/powerpoint/2010/main" val="2452510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8"/>
                                        </p:tgtEl>
                                      </p:cBhvr>
                                    </p:animEffect>
                                    <p:set>
                                      <p:cBhvr>
                                        <p:cTn id="7" dur="1" fill="hold">
                                          <p:stCondLst>
                                            <p:cond delay="499"/>
                                          </p:stCondLst>
                                        </p:cTn>
                                        <p:tgtEl>
                                          <p:spTgt spid="6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de-DE"/>
              <a:t>Modul 5: VOD-Fallstudien</a:t>
            </a:r>
          </a:p>
        </p:txBody>
      </p:sp>
    </p:spTree>
    <p:extLst>
      <p:ext uri="{BB962C8B-B14F-4D97-AF65-F5344CB8AC3E}">
        <p14:creationId xmlns:p14="http://schemas.microsoft.com/office/powerpoint/2010/main" val="208718837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Dr. Richardsons Fallstudie</a:t>
            </a:r>
          </a:p>
        </p:txBody>
      </p:sp>
      <p:sp>
        <p:nvSpPr>
          <p:cNvPr id="3" name="Text Placeholder 2"/>
          <p:cNvSpPr>
            <a:spLocks noGrp="1"/>
          </p:cNvSpPr>
          <p:nvPr>
            <p:ph type="body" sz="quarter" idx="10"/>
          </p:nvPr>
        </p:nvSpPr>
        <p:spPr/>
        <p:txBody>
          <a:bodyPr/>
          <a:lstStyle/>
          <a:p>
            <a:endParaRPr lang="en-GB"/>
          </a:p>
        </p:txBody>
      </p:sp>
      <p:pic>
        <p:nvPicPr>
          <p:cNvPr id="6" name="Video 2.av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778000" y="1268413"/>
            <a:ext cx="8636000" cy="4857750"/>
          </a:xfrm>
        </p:spPr>
      </p:pic>
    </p:spTree>
    <p:extLst>
      <p:ext uri="{BB962C8B-B14F-4D97-AF65-F5344CB8AC3E}">
        <p14:creationId xmlns:p14="http://schemas.microsoft.com/office/powerpoint/2010/main" val="39013896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Überarbeitete EBMT-Kriterien zur Diagnose von VOD</a:t>
            </a:r>
          </a:p>
        </p:txBody>
      </p:sp>
      <p:sp>
        <p:nvSpPr>
          <p:cNvPr id="4" name="Text Placeholder 3"/>
          <p:cNvSpPr>
            <a:spLocks noGrp="1"/>
          </p:cNvSpPr>
          <p:nvPr>
            <p:ph type="body" sz="quarter" idx="10"/>
          </p:nvPr>
        </p:nvSpPr>
        <p:spPr/>
        <p:txBody>
          <a:bodyPr/>
          <a:lstStyle/>
          <a:p>
            <a:endParaRPr lang="de-DE" dirty="0">
              <a:latin typeface="Arial" pitchFamily="34" charset="0"/>
              <a:cs typeface="Arial" pitchFamily="34" charset="0"/>
            </a:endParaRPr>
          </a:p>
          <a:p>
            <a:r>
              <a:rPr lang="de-DE" dirty="0">
                <a:latin typeface="Arial" pitchFamily="34" charset="0"/>
              </a:rPr>
              <a:t>Mohty M et al. </a:t>
            </a:r>
            <a:r>
              <a:rPr lang="de-DE" i="1" dirty="0">
                <a:latin typeface="Arial" panose="020B0604020202020204" pitchFamily="34" charset="0"/>
              </a:rPr>
              <a:t>Bone Marrow Transplant </a:t>
            </a:r>
            <a:r>
              <a:rPr lang="de-DE" dirty="0">
                <a:latin typeface="Arial" pitchFamily="34" charset="0"/>
              </a:rPr>
              <a:t>2016;51:906–12</a:t>
            </a:r>
            <a:endParaRPr lang="de-DE" dirty="0"/>
          </a:p>
        </p:txBody>
      </p:sp>
      <p:sp>
        <p:nvSpPr>
          <p:cNvPr id="3" name="Text Placeholder 2"/>
          <p:cNvSpPr>
            <a:spLocks noGrp="1"/>
          </p:cNvSpPr>
          <p:nvPr>
            <p:ph type="body" sz="quarter" idx="11"/>
          </p:nvPr>
        </p:nvSpPr>
        <p:spPr/>
        <p:txBody>
          <a:bodyPr/>
          <a:lstStyle/>
          <a:p>
            <a:r>
              <a:rPr lang="de-DE" dirty="0"/>
              <a:t>*Hepatomegalie, Aszites und Geschwindigkeitsabnahme oder Umkehrung der Portalströmung.</a:t>
            </a:r>
            <a:endParaRPr lang="de-DE" dirty="0">
              <a:latin typeface="Arial" pitchFamily="34" charset="0"/>
              <a:cs typeface="Arial" pitchFamily="34" charset="0"/>
            </a:endParaRPr>
          </a:p>
          <a:p>
            <a:r>
              <a:rPr lang="de-DE" dirty="0">
                <a:latin typeface="Arial" pitchFamily="34" charset="0"/>
              </a:rPr>
              <a:t>EBMT, European Society for Blood and Marrow Transplantation; </a:t>
            </a:r>
            <a:r>
              <a:rPr dirty="0"/>
              <a:t/>
            </a:r>
            <a:br>
              <a:rPr dirty="0"/>
            </a:br>
            <a:r>
              <a:rPr lang="de-DE" dirty="0">
                <a:latin typeface="Arial" pitchFamily="34" charset="0"/>
              </a:rPr>
              <a:t>HSZT, hämatopoetische Stammzellentransplantation; VOD, </a:t>
            </a:r>
            <a:r>
              <a:rPr lang="de-DE" dirty="0" err="1">
                <a:latin typeface="Arial" pitchFamily="34" charset="0"/>
              </a:rPr>
              <a:t>venookklusive</a:t>
            </a:r>
            <a:r>
              <a:rPr lang="de-DE" dirty="0">
                <a:latin typeface="Arial" pitchFamily="34" charset="0"/>
              </a:rPr>
              <a:t> Erkrankung</a:t>
            </a:r>
            <a:endParaRPr lang="de-DE" dirty="0">
              <a:latin typeface="Arial" pitchFamily="34" charset="0"/>
              <a:cs typeface="Arial" pitchFamily="34" charset="0"/>
            </a:endParaRPr>
          </a:p>
        </p:txBody>
      </p:sp>
      <p:sp>
        <p:nvSpPr>
          <p:cNvPr id="7" name="Rectangle 6"/>
          <p:cNvSpPr/>
          <p:nvPr/>
        </p:nvSpPr>
        <p:spPr>
          <a:xfrm>
            <a:off x="5943050" y="3560278"/>
            <a:ext cx="1283677" cy="541264"/>
          </a:xfrm>
          <a:prstGeom prst="rect">
            <a:avLst/>
          </a:prstGeom>
          <a:solidFill>
            <a:schemeClr val="accent1"/>
          </a:solidFill>
          <a:ln w="25400" cap="flat" cmpd="sng" algn="ctr">
            <a:noFill/>
            <a:prstDash val="solid"/>
          </a:ln>
          <a:effectLst>
            <a:softEdge rad="127000"/>
          </a:effectLst>
        </p:spPr>
        <p:txBody>
          <a:bodyPr rtlCol="0" anchor="ctr"/>
          <a:lstStyle/>
          <a:p>
            <a:pPr algn="ctr">
              <a:defRPr/>
            </a:pPr>
            <a:endParaRPr lang="en-GB" sz="2000" kern="0">
              <a:solidFill>
                <a:srgbClr val="000000"/>
              </a:solidFill>
              <a:latin typeface="Calibri"/>
              <a:cs typeface="Arial" panose="020B0604020202020204" pitchFamily="34" charset="0"/>
            </a:endParaRPr>
          </a:p>
        </p:txBody>
      </p:sp>
      <p:sp>
        <p:nvSpPr>
          <p:cNvPr id="8" name="Rectangle 7"/>
          <p:cNvSpPr/>
          <p:nvPr/>
        </p:nvSpPr>
        <p:spPr>
          <a:xfrm>
            <a:off x="3003388" y="3560278"/>
            <a:ext cx="1283677" cy="541264"/>
          </a:xfrm>
          <a:prstGeom prst="rect">
            <a:avLst/>
          </a:prstGeom>
          <a:solidFill>
            <a:schemeClr val="accent1"/>
          </a:solidFill>
          <a:ln w="25400" cap="flat" cmpd="sng" algn="ctr">
            <a:noFill/>
            <a:prstDash val="solid"/>
          </a:ln>
          <a:effectLst>
            <a:softEdge rad="127000"/>
          </a:effectLst>
        </p:spPr>
        <p:txBody>
          <a:bodyPr rtlCol="0" anchor="ctr"/>
          <a:lstStyle/>
          <a:p>
            <a:pPr algn="ctr">
              <a:defRPr/>
            </a:pPr>
            <a:endParaRPr lang="en-GB" sz="2000" kern="0">
              <a:solidFill>
                <a:srgbClr val="000000"/>
              </a:solidFill>
              <a:latin typeface="Calibri"/>
              <a:cs typeface="Arial" panose="020B0604020202020204" pitchFamily="34" charset="0"/>
            </a:endParaRPr>
          </a:p>
        </p:txBody>
      </p:sp>
      <p:sp>
        <p:nvSpPr>
          <p:cNvPr id="9" name="TextBox 8"/>
          <p:cNvSpPr txBox="1"/>
          <p:nvPr/>
        </p:nvSpPr>
        <p:spPr>
          <a:xfrm>
            <a:off x="3360533" y="3630855"/>
            <a:ext cx="569387" cy="400110"/>
          </a:xfrm>
          <a:prstGeom prst="rect">
            <a:avLst/>
          </a:prstGeom>
          <a:noFill/>
        </p:spPr>
        <p:txBody>
          <a:bodyPr wrap="none" rtlCol="0">
            <a:spAutoFit/>
          </a:bodyPr>
          <a:lstStyle/>
          <a:p>
            <a:pPr algn="ctr"/>
            <a:r>
              <a:rPr lang="de-DE" sz="2000" b="1" i="1" dirty="0">
                <a:solidFill>
                  <a:prstClr val="white"/>
                </a:solidFill>
              </a:rPr>
              <a:t>ODER</a:t>
            </a:r>
          </a:p>
        </p:txBody>
      </p:sp>
      <p:sp>
        <p:nvSpPr>
          <p:cNvPr id="10" name="Rectangle: Rounded Corners 9"/>
          <p:cNvSpPr/>
          <p:nvPr/>
        </p:nvSpPr>
        <p:spPr>
          <a:xfrm>
            <a:off x="1123511" y="3326255"/>
            <a:ext cx="2124000" cy="1009313"/>
          </a:xfrm>
          <a:prstGeom prst="roundRect">
            <a:avLst/>
          </a:prstGeom>
          <a:solidFill>
            <a:sysClr val="window" lastClr="FFFFFF"/>
          </a:solidFill>
          <a:ln w="28575" cap="flat" cmpd="sng" algn="ctr">
            <a:solidFill>
              <a:schemeClr val="accent1"/>
            </a:solidFill>
            <a:prstDash val="solid"/>
          </a:ln>
          <a:effectLst/>
        </p:spPr>
        <p:txBody>
          <a:bodyPr rtlCol="0" anchor="ctr"/>
          <a:lstStyle/>
          <a:p>
            <a:pPr algn="ctr">
              <a:defRPr/>
            </a:pPr>
            <a:endParaRPr lang="en-GB" sz="2000" kern="0">
              <a:solidFill>
                <a:srgbClr val="000000"/>
              </a:solidFill>
              <a:latin typeface="Calibri"/>
              <a:cs typeface="Arial" panose="020B0604020202020204" pitchFamily="34" charset="0"/>
            </a:endParaRPr>
          </a:p>
        </p:txBody>
      </p:sp>
      <p:sp>
        <p:nvSpPr>
          <p:cNvPr id="11" name="Rectangle: Rounded Corners 10"/>
          <p:cNvSpPr/>
          <p:nvPr/>
        </p:nvSpPr>
        <p:spPr>
          <a:xfrm>
            <a:off x="4083147" y="3326255"/>
            <a:ext cx="2124000" cy="1009313"/>
          </a:xfrm>
          <a:prstGeom prst="roundRect">
            <a:avLst/>
          </a:prstGeom>
          <a:solidFill>
            <a:sysClr val="window" lastClr="FFFFFF"/>
          </a:solidFill>
          <a:ln w="28575" cap="flat" cmpd="sng" algn="ctr">
            <a:solidFill>
              <a:schemeClr val="accent1"/>
            </a:solidFill>
            <a:prstDash val="solid"/>
          </a:ln>
          <a:effectLst/>
        </p:spPr>
        <p:txBody>
          <a:bodyPr rtlCol="0" anchor="ctr"/>
          <a:lstStyle/>
          <a:p>
            <a:pPr algn="ctr">
              <a:defRPr/>
            </a:pPr>
            <a:endParaRPr lang="en-GB" sz="2000" kern="0">
              <a:solidFill>
                <a:srgbClr val="000000"/>
              </a:solidFill>
              <a:latin typeface="Calibri"/>
              <a:cs typeface="Arial" panose="020B0604020202020204" pitchFamily="34" charset="0"/>
            </a:endParaRPr>
          </a:p>
        </p:txBody>
      </p:sp>
      <p:sp>
        <p:nvSpPr>
          <p:cNvPr id="12" name="TextBox 11"/>
          <p:cNvSpPr txBox="1"/>
          <p:nvPr/>
        </p:nvSpPr>
        <p:spPr>
          <a:xfrm>
            <a:off x="4112631" y="3349441"/>
            <a:ext cx="1983369" cy="1015663"/>
          </a:xfrm>
          <a:prstGeom prst="rect">
            <a:avLst/>
          </a:prstGeom>
          <a:noFill/>
        </p:spPr>
        <p:txBody>
          <a:bodyPr wrap="square" rtlCol="0">
            <a:spAutoFit/>
          </a:bodyPr>
          <a:lstStyle/>
          <a:p>
            <a:pPr algn="ctr"/>
            <a:r>
              <a:rPr lang="de-DE" sz="2000" dirty="0">
                <a:solidFill>
                  <a:srgbClr val="000000"/>
                </a:solidFill>
              </a:rPr>
              <a:t>Histologisch nachgewiesene VOD</a:t>
            </a:r>
          </a:p>
        </p:txBody>
      </p:sp>
      <p:sp>
        <p:nvSpPr>
          <p:cNvPr id="13" name="TextBox 12"/>
          <p:cNvSpPr txBox="1"/>
          <p:nvPr/>
        </p:nvSpPr>
        <p:spPr>
          <a:xfrm>
            <a:off x="1127403" y="3476967"/>
            <a:ext cx="2116217" cy="707886"/>
          </a:xfrm>
          <a:prstGeom prst="rect">
            <a:avLst/>
          </a:prstGeom>
          <a:noFill/>
        </p:spPr>
        <p:txBody>
          <a:bodyPr wrap="square" rtlCol="0">
            <a:spAutoFit/>
          </a:bodyPr>
          <a:lstStyle/>
          <a:p>
            <a:pPr algn="ctr"/>
            <a:r>
              <a:rPr lang="de-DE" sz="2000" dirty="0">
                <a:solidFill>
                  <a:srgbClr val="000000"/>
                </a:solidFill>
              </a:rPr>
              <a:t>Klassische VOD nach Tag 21</a:t>
            </a:r>
          </a:p>
        </p:txBody>
      </p:sp>
      <p:sp>
        <p:nvSpPr>
          <p:cNvPr id="14" name="TextBox 13"/>
          <p:cNvSpPr txBox="1"/>
          <p:nvPr/>
        </p:nvSpPr>
        <p:spPr>
          <a:xfrm>
            <a:off x="6326829" y="3630855"/>
            <a:ext cx="569387" cy="400110"/>
          </a:xfrm>
          <a:prstGeom prst="rect">
            <a:avLst/>
          </a:prstGeom>
          <a:noFill/>
        </p:spPr>
        <p:txBody>
          <a:bodyPr wrap="none" rtlCol="0">
            <a:spAutoFit/>
          </a:bodyPr>
          <a:lstStyle/>
          <a:p>
            <a:pPr algn="ctr"/>
            <a:r>
              <a:rPr lang="de-DE" sz="2000" b="1" i="1" dirty="0">
                <a:solidFill>
                  <a:prstClr val="white"/>
                </a:solidFill>
              </a:rPr>
              <a:t>ODER</a:t>
            </a:r>
          </a:p>
        </p:txBody>
      </p:sp>
      <p:sp>
        <p:nvSpPr>
          <p:cNvPr id="15" name="Rectangle: Rounded Corners 14"/>
          <p:cNvSpPr/>
          <p:nvPr/>
        </p:nvSpPr>
        <p:spPr>
          <a:xfrm>
            <a:off x="7104112" y="2023872"/>
            <a:ext cx="3565236" cy="3997416"/>
          </a:xfrm>
          <a:prstGeom prst="roundRect">
            <a:avLst>
              <a:gd name="adj" fmla="val 7102"/>
            </a:avLst>
          </a:prstGeom>
          <a:solidFill>
            <a:sysClr val="window" lastClr="FFFFFF"/>
          </a:solidFill>
          <a:ln w="28575" cap="flat" cmpd="sng" algn="ctr">
            <a:solidFill>
              <a:schemeClr val="accent1"/>
            </a:solidFill>
            <a:prstDash val="solid"/>
          </a:ln>
          <a:effectLst/>
        </p:spPr>
        <p:txBody>
          <a:bodyPr rtlCol="0" anchor="ctr"/>
          <a:lstStyle/>
          <a:p>
            <a:pPr algn="ctr">
              <a:defRPr/>
            </a:pPr>
            <a:endParaRPr lang="en-GB" sz="2000" kern="0">
              <a:solidFill>
                <a:srgbClr val="000000"/>
              </a:solidFill>
              <a:latin typeface="Calibri"/>
              <a:cs typeface="Arial" panose="020B0604020202020204" pitchFamily="34" charset="0"/>
            </a:endParaRPr>
          </a:p>
        </p:txBody>
      </p:sp>
      <p:sp>
        <p:nvSpPr>
          <p:cNvPr id="16" name="TextBox 15"/>
          <p:cNvSpPr txBox="1"/>
          <p:nvPr/>
        </p:nvSpPr>
        <p:spPr>
          <a:xfrm>
            <a:off x="7308299" y="2192412"/>
            <a:ext cx="3156862" cy="923330"/>
          </a:xfrm>
          <a:prstGeom prst="rect">
            <a:avLst/>
          </a:prstGeom>
          <a:noFill/>
        </p:spPr>
        <p:txBody>
          <a:bodyPr wrap="square" rtlCol="0">
            <a:spAutoFit/>
          </a:bodyPr>
          <a:lstStyle/>
          <a:p>
            <a:r>
              <a:rPr lang="de-DE" b="1" dirty="0">
                <a:solidFill>
                  <a:srgbClr val="000000"/>
                </a:solidFill>
              </a:rPr>
              <a:t>Zwei der folgenden Kriterien müssen vorhanden sein:</a:t>
            </a:r>
          </a:p>
        </p:txBody>
      </p:sp>
      <p:sp>
        <p:nvSpPr>
          <p:cNvPr id="17" name="TextBox 16"/>
          <p:cNvSpPr txBox="1"/>
          <p:nvPr/>
        </p:nvSpPr>
        <p:spPr>
          <a:xfrm>
            <a:off x="7220668" y="3017746"/>
            <a:ext cx="3448679" cy="1477328"/>
          </a:xfrm>
          <a:prstGeom prst="rect">
            <a:avLst/>
          </a:prstGeom>
          <a:noFill/>
        </p:spPr>
        <p:txBody>
          <a:bodyPr wrap="square" rtlCol="0">
            <a:spAutoFit/>
          </a:bodyPr>
          <a:lstStyle/>
          <a:p>
            <a:pPr marL="444500" indent="-355600">
              <a:buFont typeface="Arial" panose="020B0604020202020204" pitchFamily="34" charset="0"/>
              <a:buChar char="•"/>
            </a:pPr>
            <a:r>
              <a:rPr lang="de-DE" dirty="0">
                <a:solidFill>
                  <a:srgbClr val="000000"/>
                </a:solidFill>
              </a:rPr>
              <a:t>Bilirubin ≥2 mg/dl</a:t>
            </a:r>
            <a:endParaRPr lang="de-DE" dirty="0">
              <a:solidFill>
                <a:srgbClr val="000000"/>
              </a:solidFill>
              <a:cs typeface="Arial" panose="020B0604020202020204" pitchFamily="34" charset="0"/>
            </a:endParaRPr>
          </a:p>
          <a:p>
            <a:pPr marL="444500" indent="-355600">
              <a:buFont typeface="Arial" panose="020B0604020202020204" pitchFamily="34" charset="0"/>
              <a:buChar char="•"/>
            </a:pPr>
            <a:r>
              <a:rPr lang="de-DE" dirty="0">
                <a:solidFill>
                  <a:srgbClr val="000000"/>
                </a:solidFill>
              </a:rPr>
              <a:t>Schmerzhafte Hepatomegalie</a:t>
            </a:r>
          </a:p>
          <a:p>
            <a:pPr marL="444500" indent="-355600">
              <a:buFont typeface="Arial" panose="020B0604020202020204" pitchFamily="34" charset="0"/>
              <a:buChar char="•"/>
            </a:pPr>
            <a:r>
              <a:rPr lang="de-DE" dirty="0">
                <a:solidFill>
                  <a:srgbClr val="000000"/>
                </a:solidFill>
              </a:rPr>
              <a:t>Gewichtszunahme &gt;5%</a:t>
            </a:r>
          </a:p>
          <a:p>
            <a:pPr marL="444500" indent="-355600">
              <a:buFont typeface="Arial" panose="020B0604020202020204" pitchFamily="34" charset="0"/>
              <a:buChar char="•"/>
            </a:pPr>
            <a:r>
              <a:rPr lang="de-DE" dirty="0" smtClean="0"/>
              <a:t>Aszites</a:t>
            </a:r>
            <a:endParaRPr lang="de-DE" dirty="0"/>
          </a:p>
        </p:txBody>
      </p:sp>
      <p:sp>
        <p:nvSpPr>
          <p:cNvPr id="18" name="TextBox 17"/>
          <p:cNvSpPr txBox="1"/>
          <p:nvPr/>
        </p:nvSpPr>
        <p:spPr>
          <a:xfrm>
            <a:off x="7151988" y="5097378"/>
            <a:ext cx="3469484" cy="646331"/>
          </a:xfrm>
          <a:prstGeom prst="rect">
            <a:avLst/>
          </a:prstGeom>
          <a:noFill/>
        </p:spPr>
        <p:txBody>
          <a:bodyPr wrap="square" rtlCol="0">
            <a:spAutoFit/>
          </a:bodyPr>
          <a:lstStyle/>
          <a:p>
            <a:pPr algn="ctr"/>
            <a:r>
              <a:rPr lang="de-DE" dirty="0">
                <a:solidFill>
                  <a:srgbClr val="000000"/>
                </a:solidFill>
              </a:rPr>
              <a:t>Hämodynamischer und/oder Ultraschall-Nachweis* der VOD</a:t>
            </a:r>
          </a:p>
        </p:txBody>
      </p:sp>
      <p:sp>
        <p:nvSpPr>
          <p:cNvPr id="20" name="Rectangle: Rounded Corners 19"/>
          <p:cNvSpPr/>
          <p:nvPr/>
        </p:nvSpPr>
        <p:spPr>
          <a:xfrm>
            <a:off x="1847528" y="4714931"/>
            <a:ext cx="3763032" cy="801450"/>
          </a:xfrm>
          <a:prstGeom prst="roundRect">
            <a:avLst/>
          </a:prstGeom>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de-DE" b="1" kern="0" dirty="0">
                <a:solidFill>
                  <a:prstClr val="white"/>
                </a:solidFill>
              </a:rPr>
              <a:t>Baltimore-Kriterien modifiziert, um spät auftretende VOD einzuschließen</a:t>
            </a:r>
          </a:p>
        </p:txBody>
      </p:sp>
      <p:sp>
        <p:nvSpPr>
          <p:cNvPr id="22" name="Rectangle 21"/>
          <p:cNvSpPr/>
          <p:nvPr/>
        </p:nvSpPr>
        <p:spPr>
          <a:xfrm>
            <a:off x="8320836" y="4630447"/>
            <a:ext cx="1131788" cy="598753"/>
          </a:xfrm>
          <a:prstGeom prst="rect">
            <a:avLst/>
          </a:prstGeom>
          <a:solidFill>
            <a:schemeClr val="accent1"/>
          </a:solidFill>
          <a:ln w="25400" cap="flat" cmpd="sng" algn="ctr">
            <a:noFill/>
            <a:prstDash val="solid"/>
          </a:ln>
          <a:effectLst>
            <a:softEdge rad="127000"/>
          </a:effectLst>
        </p:spPr>
        <p:txBody>
          <a:bodyPr rtlCol="0" anchor="ctr"/>
          <a:lstStyle/>
          <a:p>
            <a:pPr algn="ctr">
              <a:defRPr/>
            </a:pPr>
            <a:endParaRPr lang="en-GB" sz="2000" kern="0">
              <a:solidFill>
                <a:srgbClr val="000000"/>
              </a:solidFill>
              <a:latin typeface="Calibri"/>
              <a:cs typeface="Arial" panose="020B0604020202020204" pitchFamily="34" charset="0"/>
            </a:endParaRPr>
          </a:p>
        </p:txBody>
      </p:sp>
      <p:sp>
        <p:nvSpPr>
          <p:cNvPr id="23" name="TextBox 22"/>
          <p:cNvSpPr txBox="1"/>
          <p:nvPr/>
        </p:nvSpPr>
        <p:spPr>
          <a:xfrm>
            <a:off x="8472264" y="4725144"/>
            <a:ext cx="891704" cy="400110"/>
          </a:xfrm>
          <a:prstGeom prst="rect">
            <a:avLst/>
          </a:prstGeom>
          <a:noFill/>
        </p:spPr>
        <p:txBody>
          <a:bodyPr wrap="square" rtlCol="0">
            <a:spAutoFit/>
          </a:bodyPr>
          <a:lstStyle/>
          <a:p>
            <a:pPr algn="ctr"/>
            <a:r>
              <a:rPr lang="de-DE" sz="2000" b="1" i="1" dirty="0">
                <a:solidFill>
                  <a:prstClr val="white"/>
                </a:solidFill>
              </a:rPr>
              <a:t>UND</a:t>
            </a:r>
          </a:p>
        </p:txBody>
      </p:sp>
      <p:sp>
        <p:nvSpPr>
          <p:cNvPr id="29" name="Rectangle: Rounded Corners 28"/>
          <p:cNvSpPr/>
          <p:nvPr/>
        </p:nvSpPr>
        <p:spPr>
          <a:xfrm>
            <a:off x="7215259" y="3370645"/>
            <a:ext cx="3372426" cy="1155856"/>
          </a:xfrm>
          <a:prstGeom prst="roundRect">
            <a:avLst/>
          </a:prstGeom>
          <a:no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1" name="Rectangle: Rounded Corners 30"/>
          <p:cNvSpPr/>
          <p:nvPr/>
        </p:nvSpPr>
        <p:spPr>
          <a:xfrm>
            <a:off x="3719736" y="1340767"/>
            <a:ext cx="3533771" cy="537127"/>
          </a:xfrm>
          <a:prstGeom prst="roundRect">
            <a:avLst/>
          </a:prstGeom>
          <a:no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0" name="Rectangle: Rounded Corners 28"/>
          <p:cNvSpPr/>
          <p:nvPr/>
        </p:nvSpPr>
        <p:spPr>
          <a:xfrm>
            <a:off x="7226987" y="5437829"/>
            <a:ext cx="3332123" cy="258255"/>
          </a:xfrm>
          <a:prstGeom prst="roundRect">
            <a:avLst/>
          </a:prstGeom>
          <a:no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5" name="TextBox 24"/>
          <p:cNvSpPr txBox="1"/>
          <p:nvPr/>
        </p:nvSpPr>
        <p:spPr>
          <a:xfrm>
            <a:off x="47328" y="1409551"/>
            <a:ext cx="7416824" cy="461665"/>
          </a:xfrm>
          <a:prstGeom prst="rect">
            <a:avLst/>
          </a:prstGeom>
          <a:noFill/>
          <a:ln>
            <a:noFill/>
          </a:ln>
        </p:spPr>
        <p:txBody>
          <a:bodyPr wrap="square" rtlCol="0">
            <a:spAutoFit/>
          </a:bodyPr>
          <a:lstStyle/>
          <a:p>
            <a:r>
              <a:rPr lang="de-DE" sz="2400" b="1" dirty="0">
                <a:solidFill>
                  <a:srgbClr val="E60060"/>
                </a:solidFill>
              </a:rPr>
              <a:t>Spät ausbrechende VOD </a:t>
            </a:r>
            <a:r>
              <a:rPr lang="de-DE" sz="2400" dirty="0">
                <a:solidFill>
                  <a:srgbClr val="000000"/>
                </a:solidFill>
              </a:rPr>
              <a:t>&gt;21 Tage nach der HSZT</a:t>
            </a:r>
          </a:p>
        </p:txBody>
      </p:sp>
    </p:spTree>
    <p:extLst>
      <p:ext uri="{BB962C8B-B14F-4D97-AF65-F5344CB8AC3E}">
        <p14:creationId xmlns:p14="http://schemas.microsoft.com/office/powerpoint/2010/main" val="34431596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Überarbeitete EBMT-Kriterien zur Diagnose von VOD</a:t>
            </a:r>
          </a:p>
        </p:txBody>
      </p:sp>
      <p:sp>
        <p:nvSpPr>
          <p:cNvPr id="4" name="Text Placeholder 3"/>
          <p:cNvSpPr>
            <a:spLocks noGrp="1"/>
          </p:cNvSpPr>
          <p:nvPr>
            <p:ph type="body" sz="quarter" idx="10"/>
          </p:nvPr>
        </p:nvSpPr>
        <p:spPr/>
        <p:txBody>
          <a:bodyPr/>
          <a:lstStyle/>
          <a:p>
            <a:endParaRPr lang="de-DE" dirty="0">
              <a:latin typeface="Arial" pitchFamily="34" charset="0"/>
              <a:cs typeface="Arial" pitchFamily="34" charset="0"/>
            </a:endParaRPr>
          </a:p>
          <a:p>
            <a:r>
              <a:rPr lang="de-DE" dirty="0">
                <a:latin typeface="Arial" pitchFamily="34" charset="0"/>
              </a:rPr>
              <a:t>Mohty M et al. </a:t>
            </a:r>
            <a:r>
              <a:rPr lang="de-DE" i="1" dirty="0">
                <a:latin typeface="Arial" panose="020B0604020202020204" pitchFamily="34" charset="0"/>
              </a:rPr>
              <a:t>Bone Marrow Transplant </a:t>
            </a:r>
            <a:r>
              <a:rPr lang="de-DE" dirty="0">
                <a:latin typeface="Arial" pitchFamily="34" charset="0"/>
              </a:rPr>
              <a:t>2016;51:906–12</a:t>
            </a:r>
            <a:endParaRPr lang="de-DE" dirty="0"/>
          </a:p>
        </p:txBody>
      </p:sp>
      <p:sp>
        <p:nvSpPr>
          <p:cNvPr id="3" name="Text Placeholder 2"/>
          <p:cNvSpPr>
            <a:spLocks noGrp="1"/>
          </p:cNvSpPr>
          <p:nvPr>
            <p:ph type="body" sz="quarter" idx="11"/>
          </p:nvPr>
        </p:nvSpPr>
        <p:spPr/>
        <p:txBody>
          <a:bodyPr/>
          <a:lstStyle/>
          <a:p>
            <a:r>
              <a:rPr lang="de-DE" dirty="0">
                <a:latin typeface="Arial" pitchFamily="34" charset="0"/>
              </a:rPr>
              <a:t>EBMT, European Society for Blood and Marrow Transplantation; </a:t>
            </a:r>
            <a:r>
              <a:rPr dirty="0"/>
              <a:t/>
            </a:r>
            <a:br>
              <a:rPr dirty="0"/>
            </a:br>
            <a:r>
              <a:rPr lang="de-DE" dirty="0">
                <a:latin typeface="Arial" pitchFamily="34" charset="0"/>
              </a:rPr>
              <a:t>HSZT, hämatopoetische Stammzellentransplantation; VOD, </a:t>
            </a:r>
            <a:r>
              <a:rPr lang="de-DE" dirty="0" err="1">
                <a:latin typeface="Arial" pitchFamily="34" charset="0"/>
              </a:rPr>
              <a:t>venookklusive</a:t>
            </a:r>
            <a:r>
              <a:rPr lang="de-DE" dirty="0">
                <a:latin typeface="Arial" pitchFamily="34" charset="0"/>
              </a:rPr>
              <a:t> Erkrankung</a:t>
            </a:r>
            <a:endParaRPr lang="de-DE" dirty="0"/>
          </a:p>
        </p:txBody>
      </p:sp>
      <p:sp>
        <p:nvSpPr>
          <p:cNvPr id="7" name="Rectangle: Rounded Corners 6"/>
          <p:cNvSpPr/>
          <p:nvPr/>
        </p:nvSpPr>
        <p:spPr>
          <a:xfrm>
            <a:off x="2454605" y="2411528"/>
            <a:ext cx="7313803" cy="2600223"/>
          </a:xfrm>
          <a:prstGeom prst="roundRect">
            <a:avLst>
              <a:gd name="adj" fmla="val 2882"/>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prstClr val="white"/>
              </a:solidFill>
              <a:cs typeface="Arial" panose="020B0604020202020204" pitchFamily="34" charset="0"/>
            </a:endParaRPr>
          </a:p>
        </p:txBody>
      </p:sp>
      <p:sp>
        <p:nvSpPr>
          <p:cNvPr id="8" name="TextBox 7"/>
          <p:cNvSpPr txBox="1"/>
          <p:nvPr/>
        </p:nvSpPr>
        <p:spPr>
          <a:xfrm>
            <a:off x="2884275" y="3322721"/>
            <a:ext cx="1531746" cy="707886"/>
          </a:xfrm>
          <a:prstGeom prst="rect">
            <a:avLst/>
          </a:prstGeom>
          <a:noFill/>
        </p:spPr>
        <p:txBody>
          <a:bodyPr wrap="square" rtlCol="0">
            <a:spAutoFit/>
          </a:bodyPr>
          <a:lstStyle/>
          <a:p>
            <a:pPr algn="ctr"/>
            <a:r>
              <a:rPr lang="de-DE" sz="2000" dirty="0">
                <a:solidFill>
                  <a:srgbClr val="000000"/>
                </a:solidFill>
              </a:rPr>
              <a:t>Bilirubin </a:t>
            </a:r>
          </a:p>
          <a:p>
            <a:pPr algn="ctr"/>
            <a:r>
              <a:rPr lang="de-DE" sz="2000" dirty="0">
                <a:solidFill>
                  <a:srgbClr val="000000"/>
                </a:solidFill>
              </a:rPr>
              <a:t>≥2 mg/dl</a:t>
            </a:r>
            <a:endParaRPr lang="de-DE" sz="2000" dirty="0">
              <a:solidFill>
                <a:srgbClr val="000000"/>
              </a:solidFill>
              <a:cs typeface="Arial" panose="020B0604020202020204" pitchFamily="34" charset="0"/>
            </a:endParaRPr>
          </a:p>
        </p:txBody>
      </p:sp>
      <p:sp>
        <p:nvSpPr>
          <p:cNvPr id="9" name="TextBox 8"/>
          <p:cNvSpPr txBox="1"/>
          <p:nvPr/>
        </p:nvSpPr>
        <p:spPr>
          <a:xfrm>
            <a:off x="5911542" y="2411528"/>
            <a:ext cx="3680441" cy="1015663"/>
          </a:xfrm>
          <a:prstGeom prst="rect">
            <a:avLst/>
          </a:prstGeom>
          <a:noFill/>
        </p:spPr>
        <p:txBody>
          <a:bodyPr wrap="square" rtlCol="0">
            <a:spAutoFit/>
          </a:bodyPr>
          <a:lstStyle/>
          <a:p>
            <a:pPr algn="ctr"/>
            <a:endParaRPr lang="de-DE" sz="2000" b="1" dirty="0">
              <a:solidFill>
                <a:srgbClr val="000000"/>
              </a:solidFill>
              <a:cs typeface="Arial" panose="020B0604020202020204" pitchFamily="34" charset="0"/>
            </a:endParaRPr>
          </a:p>
          <a:p>
            <a:r>
              <a:rPr lang="de-DE" sz="2000" b="1" dirty="0">
                <a:solidFill>
                  <a:srgbClr val="000000"/>
                </a:solidFill>
              </a:rPr>
              <a:t>Zwei der folgenden Kriterien müssen vorhanden sein:</a:t>
            </a:r>
          </a:p>
        </p:txBody>
      </p:sp>
      <p:sp>
        <p:nvSpPr>
          <p:cNvPr id="10" name="TextBox 9"/>
          <p:cNvSpPr txBox="1"/>
          <p:nvPr/>
        </p:nvSpPr>
        <p:spPr>
          <a:xfrm>
            <a:off x="5939051" y="3544152"/>
            <a:ext cx="4189397" cy="1015663"/>
          </a:xfrm>
          <a:prstGeom prst="rect">
            <a:avLst/>
          </a:prstGeom>
          <a:noFill/>
        </p:spPr>
        <p:txBody>
          <a:bodyPr wrap="square" rtlCol="0">
            <a:spAutoFit/>
          </a:bodyPr>
          <a:lstStyle/>
          <a:p>
            <a:pPr marL="342900" indent="-342900">
              <a:buFont typeface="Arial" panose="020B0604020202020204" pitchFamily="34" charset="0"/>
              <a:buChar char="•"/>
            </a:pPr>
            <a:r>
              <a:rPr lang="de-DE" sz="2000" dirty="0">
                <a:solidFill>
                  <a:srgbClr val="000000"/>
                </a:solidFill>
              </a:rPr>
              <a:t>Schmerzhafte Hepatomegalie</a:t>
            </a:r>
          </a:p>
          <a:p>
            <a:pPr marL="342900" indent="-342900">
              <a:buFont typeface="Arial" panose="020B0604020202020204" pitchFamily="34" charset="0"/>
              <a:buChar char="•"/>
            </a:pPr>
            <a:r>
              <a:rPr lang="de-DE" sz="2000" dirty="0">
                <a:solidFill>
                  <a:srgbClr val="000000"/>
                </a:solidFill>
              </a:rPr>
              <a:t>Gewichtszunahme &gt;5%</a:t>
            </a:r>
          </a:p>
          <a:p>
            <a:pPr marL="342900" indent="-342900">
              <a:buFont typeface="Arial" panose="020B0604020202020204" pitchFamily="34" charset="0"/>
              <a:buChar char="•"/>
            </a:pPr>
            <a:r>
              <a:rPr lang="de-DE" sz="2000" dirty="0" smtClean="0"/>
              <a:t>Aszites</a:t>
            </a:r>
            <a:endParaRPr lang="de-DE" sz="2000" dirty="0"/>
          </a:p>
        </p:txBody>
      </p:sp>
      <p:sp>
        <p:nvSpPr>
          <p:cNvPr id="11" name="Rectangle 10"/>
          <p:cNvSpPr/>
          <p:nvPr/>
        </p:nvSpPr>
        <p:spPr>
          <a:xfrm>
            <a:off x="4479688" y="3378313"/>
            <a:ext cx="1131788" cy="598753"/>
          </a:xfrm>
          <a:prstGeom prst="rect">
            <a:avLst/>
          </a:prstGeom>
          <a:solidFill>
            <a:schemeClr val="accent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prstClr val="white"/>
              </a:solidFill>
              <a:cs typeface="Arial" panose="020B0604020202020204" pitchFamily="34" charset="0"/>
            </a:endParaRPr>
          </a:p>
        </p:txBody>
      </p:sp>
      <p:sp>
        <p:nvSpPr>
          <p:cNvPr id="12" name="TextBox 11"/>
          <p:cNvSpPr txBox="1"/>
          <p:nvPr/>
        </p:nvSpPr>
        <p:spPr>
          <a:xfrm>
            <a:off x="4553258" y="3474288"/>
            <a:ext cx="994551" cy="400110"/>
          </a:xfrm>
          <a:prstGeom prst="rect">
            <a:avLst/>
          </a:prstGeom>
          <a:noFill/>
        </p:spPr>
        <p:txBody>
          <a:bodyPr wrap="square" rtlCol="0">
            <a:spAutoFit/>
          </a:bodyPr>
          <a:lstStyle/>
          <a:p>
            <a:pPr algn="ctr"/>
            <a:r>
              <a:rPr lang="de-DE" sz="2000" b="1" i="1" dirty="0">
                <a:solidFill>
                  <a:prstClr val="white"/>
                </a:solidFill>
              </a:rPr>
              <a:t>UND</a:t>
            </a:r>
          </a:p>
        </p:txBody>
      </p:sp>
      <p:sp>
        <p:nvSpPr>
          <p:cNvPr id="16" name="Rectangle: Rounded Corners 15"/>
          <p:cNvSpPr/>
          <p:nvPr/>
        </p:nvSpPr>
        <p:spPr>
          <a:xfrm>
            <a:off x="3431704" y="5123483"/>
            <a:ext cx="5288720" cy="741936"/>
          </a:xfrm>
          <a:prstGeom prst="roundRect">
            <a:avLst>
              <a:gd name="adj" fmla="val 6250"/>
            </a:avLst>
          </a:prstGeom>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de-DE" b="1" kern="0">
                <a:solidFill>
                  <a:prstClr val="white"/>
                </a:solidFill>
              </a:rPr>
              <a:t>Baltimore-Kriterien unverändert</a:t>
            </a:r>
            <a:endParaRPr lang="de-DE" b="1" kern="0" dirty="0">
              <a:solidFill>
                <a:prstClr val="white"/>
              </a:solidFill>
              <a:cs typeface="Arial" panose="020B0604020202020204" pitchFamily="34" charset="0"/>
            </a:endParaRPr>
          </a:p>
        </p:txBody>
      </p:sp>
      <p:sp>
        <p:nvSpPr>
          <p:cNvPr id="19" name="Rectangle: Rounded Corners 18"/>
          <p:cNvSpPr/>
          <p:nvPr/>
        </p:nvSpPr>
        <p:spPr>
          <a:xfrm>
            <a:off x="6240016" y="3874398"/>
            <a:ext cx="2592288" cy="685417"/>
          </a:xfrm>
          <a:prstGeom prst="roundRect">
            <a:avLst/>
          </a:prstGeom>
          <a:no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 name="TextBox 14"/>
          <p:cNvSpPr txBox="1"/>
          <p:nvPr/>
        </p:nvSpPr>
        <p:spPr>
          <a:xfrm>
            <a:off x="191344" y="1409551"/>
            <a:ext cx="8784976" cy="461665"/>
          </a:xfrm>
          <a:prstGeom prst="rect">
            <a:avLst/>
          </a:prstGeom>
          <a:noFill/>
          <a:ln>
            <a:noFill/>
          </a:ln>
        </p:spPr>
        <p:txBody>
          <a:bodyPr wrap="square" rtlCol="0">
            <a:spAutoFit/>
          </a:bodyPr>
          <a:lstStyle/>
          <a:p>
            <a:r>
              <a:rPr lang="de-DE" sz="2400" b="1" dirty="0">
                <a:solidFill>
                  <a:srgbClr val="E60060"/>
                </a:solidFill>
              </a:rPr>
              <a:t>Klassische VOD </a:t>
            </a:r>
            <a:r>
              <a:rPr lang="de-DE" sz="2400" dirty="0">
                <a:solidFill>
                  <a:srgbClr val="000000"/>
                </a:solidFill>
              </a:rPr>
              <a:t>in den ersten</a:t>
            </a:r>
            <a:r>
              <a:rPr lang="de-DE" dirty="0">
                <a:solidFill>
                  <a:srgbClr val="000000"/>
                </a:solidFill>
              </a:rPr>
              <a:t> </a:t>
            </a:r>
            <a:r>
              <a:rPr lang="de-DE" sz="2400" dirty="0">
                <a:solidFill>
                  <a:srgbClr val="000000"/>
                </a:solidFill>
              </a:rPr>
              <a:t>21 Tagen nach der HSZT</a:t>
            </a:r>
            <a:endParaRPr lang="de-DE" sz="2400" dirty="0">
              <a:solidFill>
                <a:srgbClr val="000000"/>
              </a:solidFill>
              <a:cs typeface="Arial" panose="020B0604020202020204" pitchFamily="34" charset="0"/>
            </a:endParaRPr>
          </a:p>
        </p:txBody>
      </p:sp>
    </p:spTree>
    <p:extLst>
      <p:ext uri="{BB962C8B-B14F-4D97-AF65-F5344CB8AC3E}">
        <p14:creationId xmlns:p14="http://schemas.microsoft.com/office/powerpoint/2010/main" val="28313509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Überarbeitete EBMT-Schweregrad-Kriterien für VOD</a:t>
            </a:r>
          </a:p>
        </p:txBody>
      </p:sp>
      <p:sp>
        <p:nvSpPr>
          <p:cNvPr id="3" name="Content Placeholder 2"/>
          <p:cNvSpPr>
            <a:spLocks noGrp="1"/>
          </p:cNvSpPr>
          <p:nvPr>
            <p:ph idx="1"/>
          </p:nvPr>
        </p:nvSpPr>
        <p:spPr/>
        <p:txBody>
          <a:bodyPr>
            <a:normAutofit/>
          </a:bodyPr>
          <a:lstStyle/>
          <a:p>
            <a:r>
              <a:rPr lang="de-DE" dirty="0"/>
              <a:t>Patienten gehören </a:t>
            </a:r>
            <a:r>
              <a:rPr lang="de-DE" dirty="0" smtClean="0"/>
              <a:t>in jene </a:t>
            </a:r>
            <a:r>
              <a:rPr lang="de-DE" dirty="0"/>
              <a:t>Kategorie, </a:t>
            </a:r>
            <a:r>
              <a:rPr lang="de-DE" dirty="0" smtClean="0"/>
              <a:t>in welcher sie </a:t>
            </a:r>
            <a:r>
              <a:rPr lang="de-DE" dirty="0"/>
              <a:t>mindestens zwei Kriterien </a:t>
            </a:r>
            <a:r>
              <a:rPr lang="de-DE" dirty="0" smtClean="0"/>
              <a:t>erfüllen. </a:t>
            </a:r>
            <a:r>
              <a:rPr lang="de-DE" dirty="0"/>
              <a:t>Wenn Patienten zwei oder mehr Kriterien in zwei unterschiedlichen Kategorien erfüllen, müssen sie in der </a:t>
            </a:r>
            <a:r>
              <a:rPr lang="de-DE" dirty="0" smtClean="0"/>
              <a:t>schwereren </a:t>
            </a:r>
            <a:r>
              <a:rPr lang="de-DE" dirty="0"/>
              <a:t>Kategorie eingestuft werden</a:t>
            </a:r>
          </a:p>
          <a:p>
            <a:r>
              <a:rPr lang="de-DE" dirty="0"/>
              <a:t>Eine Gewichtszunahme um ≥5% bis &lt;10% gilt standardmäßig als Kriterium für schwere SOS/VOD; wenn die Patienten jedoch keine anderen Kriterien für schwere SOS/VOD erfüllen, gilt eine Gewichtszunahme um ≥5% bis &lt;10% als Kriterium für </a:t>
            </a:r>
            <a:r>
              <a:rPr lang="de-DE" dirty="0" smtClean="0"/>
              <a:t>mäßige </a:t>
            </a:r>
            <a:r>
              <a:rPr lang="de-DE" dirty="0"/>
              <a:t>VOD</a:t>
            </a:r>
          </a:p>
        </p:txBody>
      </p:sp>
      <p:sp>
        <p:nvSpPr>
          <p:cNvPr id="6" name="Text Placeholder 5"/>
          <p:cNvSpPr>
            <a:spLocks noGrp="1"/>
          </p:cNvSpPr>
          <p:nvPr>
            <p:ph type="body" sz="quarter" idx="10"/>
          </p:nvPr>
        </p:nvSpPr>
        <p:spPr/>
        <p:txBody>
          <a:bodyPr/>
          <a:lstStyle/>
          <a:p>
            <a:r>
              <a:rPr lang="de-DE"/>
              <a:t>Mohty M et al. </a:t>
            </a:r>
            <a:r>
              <a:rPr lang="de-DE" i="1" dirty="0"/>
              <a:t>Bone Marrow Transplant </a:t>
            </a:r>
            <a:r>
              <a:rPr lang="de-DE"/>
              <a:t>2016;51:906–12</a:t>
            </a:r>
            <a:endParaRPr lang="de-DE" dirty="0"/>
          </a:p>
        </p:txBody>
      </p:sp>
      <p:sp>
        <p:nvSpPr>
          <p:cNvPr id="7" name="Text Placeholder 6"/>
          <p:cNvSpPr>
            <a:spLocks noGrp="1"/>
          </p:cNvSpPr>
          <p:nvPr>
            <p:ph type="body" sz="quarter" idx="11"/>
          </p:nvPr>
        </p:nvSpPr>
        <p:spPr/>
        <p:txBody>
          <a:bodyPr/>
          <a:lstStyle/>
          <a:p>
            <a:r>
              <a:rPr lang="de-DE" dirty="0">
                <a:latin typeface="Arial" pitchFamily="34" charset="0"/>
              </a:rPr>
              <a:t>EBMT, European Society for Blood and Marrow Transplantation; </a:t>
            </a:r>
            <a:r>
              <a:rPr dirty="0"/>
              <a:t/>
            </a:r>
            <a:br>
              <a:rPr dirty="0"/>
            </a:br>
            <a:r>
              <a:rPr lang="de-DE" dirty="0">
                <a:latin typeface="Arial" pitchFamily="34" charset="0"/>
              </a:rPr>
              <a:t>SOS, sinusoides Obstruktionssyndrom;</a:t>
            </a:r>
            <a:r>
              <a:rPr lang="de-DE" dirty="0"/>
              <a:t>  </a:t>
            </a:r>
            <a:r>
              <a:rPr lang="de-DE" dirty="0">
                <a:latin typeface="Arial" pitchFamily="34" charset="0"/>
              </a:rPr>
              <a:t>VOD, </a:t>
            </a:r>
            <a:r>
              <a:rPr lang="de-DE" dirty="0" err="1">
                <a:latin typeface="Arial" pitchFamily="34" charset="0"/>
              </a:rPr>
              <a:t>venookklusive</a:t>
            </a:r>
            <a:r>
              <a:rPr lang="de-DE" dirty="0">
                <a:latin typeface="Arial" pitchFamily="34" charset="0"/>
              </a:rPr>
              <a:t> Erkrankung </a:t>
            </a:r>
            <a:endParaRPr lang="de-DE" dirty="0">
              <a:latin typeface="Arial" pitchFamily="34" charset="0"/>
              <a:cs typeface="Arial" pitchFamily="34" charset="0"/>
            </a:endParaRPr>
          </a:p>
        </p:txBody>
      </p:sp>
    </p:spTree>
    <p:extLst>
      <p:ext uri="{BB962C8B-B14F-4D97-AF65-F5344CB8AC3E}">
        <p14:creationId xmlns:p14="http://schemas.microsoft.com/office/powerpoint/2010/main" val="34813477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Überarbeitete EBMT-Schweregrad-Kriterien für VOD</a:t>
            </a:r>
          </a:p>
        </p:txBody>
      </p:sp>
      <p:sp>
        <p:nvSpPr>
          <p:cNvPr id="6" name="Text Placeholder 5"/>
          <p:cNvSpPr>
            <a:spLocks noGrp="1"/>
          </p:cNvSpPr>
          <p:nvPr>
            <p:ph type="body" sz="quarter" idx="10"/>
          </p:nvPr>
        </p:nvSpPr>
        <p:spPr/>
        <p:txBody>
          <a:bodyPr/>
          <a:lstStyle/>
          <a:p>
            <a:r>
              <a:rPr lang="de-DE"/>
              <a:t>Mohty M et al. </a:t>
            </a:r>
            <a:r>
              <a:rPr lang="de-DE" i="1" dirty="0"/>
              <a:t>Bone Marrow Transplant </a:t>
            </a:r>
            <a:r>
              <a:rPr lang="de-DE"/>
              <a:t>2016;51:906–12</a:t>
            </a:r>
            <a:endParaRPr lang="de-DE" dirty="0"/>
          </a:p>
        </p:txBody>
      </p:sp>
      <p:sp>
        <p:nvSpPr>
          <p:cNvPr id="7" name="Text Placeholder 6"/>
          <p:cNvSpPr>
            <a:spLocks noGrp="1"/>
          </p:cNvSpPr>
          <p:nvPr>
            <p:ph type="body" sz="quarter" idx="11"/>
          </p:nvPr>
        </p:nvSpPr>
        <p:spPr/>
        <p:txBody>
          <a:bodyPr/>
          <a:lstStyle/>
          <a:p>
            <a:r>
              <a:rPr lang="de-DE" dirty="0">
                <a:latin typeface="Arial" pitchFamily="34" charset="0"/>
              </a:rPr>
              <a:t>EBMT, European Society for Blood and Marrow Transplantation; </a:t>
            </a:r>
            <a:r>
              <a:rPr dirty="0"/>
              <a:t/>
            </a:r>
            <a:br>
              <a:rPr dirty="0"/>
            </a:br>
            <a:r>
              <a:rPr lang="de-DE" dirty="0">
                <a:latin typeface="Arial" pitchFamily="34" charset="0"/>
              </a:rPr>
              <a:t>SOS, sinusoides Obstruktionssyndrom;</a:t>
            </a:r>
            <a:r>
              <a:rPr lang="de-DE" dirty="0"/>
              <a:t>  </a:t>
            </a:r>
            <a:r>
              <a:rPr lang="de-DE" dirty="0">
                <a:latin typeface="Arial" pitchFamily="34" charset="0"/>
              </a:rPr>
              <a:t>VOD, </a:t>
            </a:r>
            <a:r>
              <a:rPr lang="de-DE" dirty="0" err="1">
                <a:latin typeface="Arial" pitchFamily="34" charset="0"/>
              </a:rPr>
              <a:t>venookklusive</a:t>
            </a:r>
            <a:r>
              <a:rPr lang="de-DE" dirty="0">
                <a:latin typeface="Arial" pitchFamily="34" charset="0"/>
              </a:rPr>
              <a:t> Erkrankung </a:t>
            </a:r>
            <a:endParaRPr lang="de-DE" dirty="0">
              <a:latin typeface="Arial" pitchFamily="34" charset="0"/>
              <a:cs typeface="Arial" pitchFamily="34" charset="0"/>
            </a:endParaRPr>
          </a:p>
        </p:txBody>
      </p:sp>
      <p:sp>
        <p:nvSpPr>
          <p:cNvPr id="8" name="Rounded Rectangle 7"/>
          <p:cNvSpPr/>
          <p:nvPr/>
        </p:nvSpPr>
        <p:spPr>
          <a:xfrm>
            <a:off x="1092000" y="1878617"/>
            <a:ext cx="10008000" cy="1906454"/>
          </a:xfrm>
          <a:prstGeom prst="roundRect">
            <a:avLst/>
          </a:prstGeom>
          <a:ln w="28575">
            <a:solidFill>
              <a:schemeClr val="accent1"/>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de-DE" sz="2400" b="1" dirty="0">
                <a:solidFill>
                  <a:srgbClr val="000000"/>
                </a:solidFill>
              </a:rPr>
              <a:t>Leicht oder moderat</a:t>
            </a:r>
          </a:p>
          <a:p>
            <a:pPr algn="ctr"/>
            <a:endParaRPr lang="de-DE" sz="2400" b="1" dirty="0">
              <a:solidFill>
                <a:srgbClr val="000000"/>
              </a:solidFill>
            </a:endParaRPr>
          </a:p>
          <a:p>
            <a:pPr algn="ctr"/>
            <a:r>
              <a:rPr lang="de-DE" sz="2400" dirty="0">
                <a:solidFill>
                  <a:srgbClr val="000000"/>
                </a:solidFill>
              </a:rPr>
              <a:t>Bei zwei oder mehr Risikofaktoren für SOS/VOD müssen die Patienten im höheren Schweregrad eingestuft werden</a:t>
            </a:r>
          </a:p>
        </p:txBody>
      </p:sp>
    </p:spTree>
    <p:extLst>
      <p:ext uri="{BB962C8B-B14F-4D97-AF65-F5344CB8AC3E}">
        <p14:creationId xmlns:p14="http://schemas.microsoft.com/office/powerpoint/2010/main" val="6400566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Überarbeitete EBMT-Schweregrad-Kriterien für VOD</a:t>
            </a:r>
          </a:p>
        </p:txBody>
      </p:sp>
      <p:sp>
        <p:nvSpPr>
          <p:cNvPr id="6" name="Text Placeholder 5"/>
          <p:cNvSpPr>
            <a:spLocks noGrp="1"/>
          </p:cNvSpPr>
          <p:nvPr>
            <p:ph type="body" sz="quarter" idx="10"/>
          </p:nvPr>
        </p:nvSpPr>
        <p:spPr/>
        <p:txBody>
          <a:bodyPr/>
          <a:lstStyle/>
          <a:p>
            <a:r>
              <a:rPr lang="de-DE"/>
              <a:t>Mohty M et al. </a:t>
            </a:r>
            <a:r>
              <a:rPr lang="de-DE" i="1" dirty="0"/>
              <a:t>Bone Marrow Transplant </a:t>
            </a:r>
            <a:r>
              <a:rPr lang="de-DE"/>
              <a:t>2016;51:906–12</a:t>
            </a:r>
            <a:endParaRPr lang="de-DE" dirty="0"/>
          </a:p>
        </p:txBody>
      </p:sp>
      <p:sp>
        <p:nvSpPr>
          <p:cNvPr id="7" name="Text Placeholder 6"/>
          <p:cNvSpPr>
            <a:spLocks noGrp="1"/>
          </p:cNvSpPr>
          <p:nvPr>
            <p:ph type="body" sz="quarter" idx="11"/>
          </p:nvPr>
        </p:nvSpPr>
        <p:spPr/>
        <p:txBody>
          <a:bodyPr/>
          <a:lstStyle/>
          <a:p>
            <a:r>
              <a:rPr lang="de-DE" dirty="0">
                <a:latin typeface="Arial" pitchFamily="34" charset="0"/>
              </a:rPr>
              <a:t>EBMT, European Society for Blood and Marrow Transplantation; </a:t>
            </a:r>
            <a:r>
              <a:rPr dirty="0"/>
              <a:t/>
            </a:r>
            <a:br>
              <a:rPr dirty="0"/>
            </a:br>
            <a:r>
              <a:rPr lang="de-DE" dirty="0"/>
              <a:t>MOD/MOF, Multiorgan-Dysfunktion / Multiorganversagen; </a:t>
            </a:r>
            <a:r>
              <a:rPr lang="de-DE" dirty="0">
                <a:latin typeface="Arial" pitchFamily="34" charset="0"/>
              </a:rPr>
              <a:t>SOS, </a:t>
            </a:r>
            <a:r>
              <a:rPr lang="de-DE" dirty="0" err="1"/>
              <a:t>sinusoides</a:t>
            </a:r>
            <a:r>
              <a:rPr lang="de-DE" dirty="0"/>
              <a:t> Obstruktionssyndrom; </a:t>
            </a:r>
            <a:br>
              <a:rPr lang="de-DE" dirty="0"/>
            </a:br>
            <a:r>
              <a:rPr lang="de-DE" dirty="0">
                <a:latin typeface="Arial" pitchFamily="34" charset="0"/>
              </a:rPr>
              <a:t>VOD, </a:t>
            </a:r>
            <a:r>
              <a:rPr lang="de-DE" dirty="0" err="1">
                <a:latin typeface="Arial" pitchFamily="34" charset="0"/>
              </a:rPr>
              <a:t>venookklusive</a:t>
            </a:r>
            <a:r>
              <a:rPr lang="de-DE" dirty="0">
                <a:latin typeface="Arial" pitchFamily="34" charset="0"/>
              </a:rPr>
              <a:t> Erkrankung </a:t>
            </a:r>
            <a:endParaRPr lang="de-DE" dirty="0">
              <a:latin typeface="Arial" pitchFamily="34" charset="0"/>
              <a:cs typeface="Arial" pitchFamily="34" charset="0"/>
            </a:endParaRPr>
          </a:p>
        </p:txBody>
      </p:sp>
      <p:sp>
        <p:nvSpPr>
          <p:cNvPr id="8" name="Rounded Rectangle 7"/>
          <p:cNvSpPr/>
          <p:nvPr/>
        </p:nvSpPr>
        <p:spPr>
          <a:xfrm>
            <a:off x="1092000" y="1878617"/>
            <a:ext cx="10008000" cy="1906454"/>
          </a:xfrm>
          <a:prstGeom prst="roundRect">
            <a:avLst/>
          </a:prstGeom>
          <a:ln w="28575">
            <a:solidFill>
              <a:schemeClr val="accent1"/>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de-DE" sz="2400" b="1" dirty="0">
                <a:solidFill>
                  <a:srgbClr val="000000"/>
                </a:solidFill>
              </a:rPr>
              <a:t>Sehr schwer – MOD/MOF</a:t>
            </a:r>
          </a:p>
          <a:p>
            <a:pPr algn="ctr"/>
            <a:endParaRPr lang="de-DE" sz="2400" b="1" dirty="0">
              <a:solidFill>
                <a:srgbClr val="000000"/>
              </a:solidFill>
            </a:endParaRPr>
          </a:p>
          <a:p>
            <a:pPr algn="ctr"/>
            <a:r>
              <a:rPr lang="de-DE" sz="2400" dirty="0">
                <a:solidFill>
                  <a:srgbClr val="000000"/>
                </a:solidFill>
              </a:rPr>
              <a:t>Patienten mit Multiorgan-Dysfunktion müssen als sehr schwer eingestuft werden</a:t>
            </a:r>
          </a:p>
        </p:txBody>
      </p:sp>
    </p:spTree>
    <p:extLst>
      <p:ext uri="{BB962C8B-B14F-4D97-AF65-F5344CB8AC3E}">
        <p14:creationId xmlns:p14="http://schemas.microsoft.com/office/powerpoint/2010/main" val="7107539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Überarbeitete EBMT-Schweregrad-Kriterien für VOD</a:t>
            </a:r>
          </a:p>
        </p:txBody>
      </p:sp>
      <p:sp>
        <p:nvSpPr>
          <p:cNvPr id="6" name="Text Placeholder 5"/>
          <p:cNvSpPr>
            <a:spLocks noGrp="1"/>
          </p:cNvSpPr>
          <p:nvPr>
            <p:ph type="body" sz="quarter" idx="10"/>
          </p:nvPr>
        </p:nvSpPr>
        <p:spPr/>
        <p:txBody>
          <a:bodyPr/>
          <a:lstStyle/>
          <a:p>
            <a:r>
              <a:rPr lang="de-DE"/>
              <a:t>Mohty M et al. </a:t>
            </a:r>
            <a:r>
              <a:rPr lang="de-DE" i="1" dirty="0"/>
              <a:t>Bone Marrow Transplant </a:t>
            </a:r>
            <a:r>
              <a:rPr lang="de-DE"/>
              <a:t>2016;51:906–12</a:t>
            </a:r>
            <a:endParaRPr lang="de-DE" dirty="0"/>
          </a:p>
        </p:txBody>
      </p:sp>
      <p:sp>
        <p:nvSpPr>
          <p:cNvPr id="7" name="Text Placeholder 6"/>
          <p:cNvSpPr>
            <a:spLocks noGrp="1"/>
          </p:cNvSpPr>
          <p:nvPr>
            <p:ph type="body" sz="quarter" idx="11"/>
          </p:nvPr>
        </p:nvSpPr>
        <p:spPr/>
        <p:txBody>
          <a:bodyPr/>
          <a:lstStyle/>
          <a:p>
            <a:r>
              <a:rPr lang="de-DE" dirty="0">
                <a:latin typeface="Arial" pitchFamily="34" charset="0"/>
              </a:rPr>
              <a:t>EBMT, European Society for Blood and Marrow Transplantation; </a:t>
            </a:r>
            <a:r>
              <a:rPr dirty="0"/>
              <a:t/>
            </a:r>
            <a:br>
              <a:rPr dirty="0"/>
            </a:br>
            <a:r>
              <a:rPr lang="de-DE" dirty="0">
                <a:latin typeface="Arial" pitchFamily="34" charset="0"/>
              </a:rPr>
              <a:t>SOS, </a:t>
            </a:r>
            <a:r>
              <a:rPr lang="de-DE" dirty="0" err="1"/>
              <a:t>sinusoides</a:t>
            </a:r>
            <a:r>
              <a:rPr lang="de-DE" dirty="0"/>
              <a:t> Obstruktionssyndrom; </a:t>
            </a:r>
            <a:r>
              <a:rPr lang="de-DE" dirty="0">
                <a:latin typeface="Arial" pitchFamily="34" charset="0"/>
              </a:rPr>
              <a:t>VOD, </a:t>
            </a:r>
            <a:r>
              <a:rPr lang="de-DE" dirty="0" err="1">
                <a:latin typeface="Arial" pitchFamily="34" charset="0"/>
              </a:rPr>
              <a:t>venookklusive</a:t>
            </a:r>
            <a:r>
              <a:rPr lang="de-DE" dirty="0">
                <a:latin typeface="Arial" pitchFamily="34" charset="0"/>
              </a:rPr>
              <a:t> Erkrankung </a:t>
            </a:r>
            <a:endParaRPr lang="de-DE" dirty="0">
              <a:latin typeface="Arial" pitchFamily="34" charset="0"/>
              <a:cs typeface="Arial" pitchFamily="34" charset="0"/>
            </a:endParaRPr>
          </a:p>
        </p:txBody>
      </p:sp>
      <p:sp>
        <p:nvSpPr>
          <p:cNvPr id="8" name="Rounded Rectangle 7"/>
          <p:cNvSpPr/>
          <p:nvPr/>
        </p:nvSpPr>
        <p:spPr>
          <a:xfrm>
            <a:off x="1092000" y="1878617"/>
            <a:ext cx="10008000" cy="1906454"/>
          </a:xfrm>
          <a:prstGeom prst="roundRect">
            <a:avLst/>
          </a:prstGeom>
          <a:ln w="28575">
            <a:solidFill>
              <a:schemeClr val="accent1"/>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de-DE" sz="2400" b="1" dirty="0">
                <a:solidFill>
                  <a:srgbClr val="000000"/>
                </a:solidFill>
              </a:rPr>
              <a:t>Zeit seit den ersten klinischen Symptomen der VOD</a:t>
            </a:r>
          </a:p>
          <a:p>
            <a:pPr algn="ctr"/>
            <a:endParaRPr lang="de-DE" sz="2400" b="1" dirty="0">
              <a:solidFill>
                <a:srgbClr val="000000"/>
              </a:solidFill>
            </a:endParaRPr>
          </a:p>
          <a:p>
            <a:pPr algn="ctr"/>
            <a:r>
              <a:rPr lang="de-DE" sz="2400" dirty="0">
                <a:solidFill>
                  <a:srgbClr val="000000"/>
                </a:solidFill>
              </a:rPr>
              <a:t>Zeit ab dem Datum der ersten Anzeichen/Symptome von SOS/VOD (rückwirkend bestimmt) und das Datum, an dem die Symptome </a:t>
            </a:r>
            <a:br>
              <a:rPr lang="de-DE" sz="2400" dirty="0">
                <a:solidFill>
                  <a:srgbClr val="000000"/>
                </a:solidFill>
              </a:rPr>
            </a:br>
            <a:r>
              <a:rPr lang="de-DE" sz="2400" dirty="0">
                <a:solidFill>
                  <a:srgbClr val="000000"/>
                </a:solidFill>
              </a:rPr>
              <a:t>die diagnostischen Kriterien von SOS/VOD erfüllen</a:t>
            </a:r>
          </a:p>
        </p:txBody>
      </p:sp>
    </p:spTree>
    <p:extLst>
      <p:ext uri="{BB962C8B-B14F-4D97-AF65-F5344CB8AC3E}">
        <p14:creationId xmlns:p14="http://schemas.microsoft.com/office/powerpoint/2010/main" val="12874339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de-DE"/>
              <a:t>Fall 1: 25-jähriger Mann mit AML in CR2</a:t>
            </a:r>
          </a:p>
        </p:txBody>
      </p:sp>
    </p:spTree>
    <p:extLst>
      <p:ext uri="{BB962C8B-B14F-4D97-AF65-F5344CB8AC3E}">
        <p14:creationId xmlns:p14="http://schemas.microsoft.com/office/powerpoint/2010/main" val="42092054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9" name="Straight Connector 58"/>
          <p:cNvCxnSpPr>
            <a:cxnSpLocks/>
          </p:cNvCxnSpPr>
          <p:nvPr/>
        </p:nvCxnSpPr>
        <p:spPr>
          <a:xfrm flipH="1">
            <a:off x="4556315" y="4115698"/>
            <a:ext cx="1323661" cy="602519"/>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a:cxnSpLocks/>
          </p:cNvCxnSpPr>
          <p:nvPr/>
        </p:nvCxnSpPr>
        <p:spPr>
          <a:xfrm>
            <a:off x="6311812" y="4116262"/>
            <a:ext cx="1323661" cy="602519"/>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6" name="Rectangle: Rounded Corners 55"/>
          <p:cNvSpPr/>
          <p:nvPr/>
        </p:nvSpPr>
        <p:spPr>
          <a:xfrm>
            <a:off x="6860793" y="4649757"/>
            <a:ext cx="2491336" cy="1352184"/>
          </a:xfrm>
          <a:prstGeom prst="roundRect">
            <a:avLst>
              <a:gd name="adj" fmla="val 6250"/>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tx1"/>
                </a:solidFill>
              </a:rPr>
              <a:t>30 allogen</a:t>
            </a:r>
          </a:p>
          <a:p>
            <a:pPr algn="ctr"/>
            <a:endParaRPr lang="de-DE" sz="2400" dirty="0">
              <a:solidFill>
                <a:schemeClr val="tx1"/>
              </a:solidFill>
            </a:endParaRPr>
          </a:p>
          <a:p>
            <a:pPr algn="ctr"/>
            <a:endParaRPr lang="de-DE" sz="2400" dirty="0">
              <a:solidFill>
                <a:schemeClr val="tx1"/>
              </a:solidFill>
            </a:endParaRPr>
          </a:p>
        </p:txBody>
      </p:sp>
      <p:cxnSp>
        <p:nvCxnSpPr>
          <p:cNvPr id="58" name="Straight Connector 57"/>
          <p:cNvCxnSpPr/>
          <p:nvPr/>
        </p:nvCxnSpPr>
        <p:spPr>
          <a:xfrm>
            <a:off x="6095999" y="2626291"/>
            <a:ext cx="0" cy="602519"/>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Rectangle: Rounded Corners 9"/>
          <p:cNvSpPr/>
          <p:nvPr/>
        </p:nvSpPr>
        <p:spPr>
          <a:xfrm>
            <a:off x="3472173" y="3196359"/>
            <a:ext cx="5247653" cy="1015204"/>
          </a:xfrm>
          <a:prstGeom prst="roundRect">
            <a:avLst>
              <a:gd name="adj" fmla="val 6250"/>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a:solidFill>
                  <a:schemeClr val="tx1"/>
                </a:solidFill>
              </a:rPr>
              <a:t>~ 100 Transplantationen pro Jahr</a:t>
            </a:r>
          </a:p>
        </p:txBody>
      </p:sp>
      <p:sp>
        <p:nvSpPr>
          <p:cNvPr id="2" name="Title 1"/>
          <p:cNvSpPr>
            <a:spLocks noGrp="1"/>
          </p:cNvSpPr>
          <p:nvPr>
            <p:ph type="title"/>
          </p:nvPr>
        </p:nvSpPr>
        <p:spPr/>
        <p:txBody>
          <a:bodyPr/>
          <a:lstStyle/>
          <a:p>
            <a:r>
              <a:rPr lang="de-DE"/>
              <a:t>Fall 1: 25-jähriger Mann mit AML in CR2</a:t>
            </a:r>
          </a:p>
        </p:txBody>
      </p:sp>
      <p:sp>
        <p:nvSpPr>
          <p:cNvPr id="4" name="Text Placeholder 3"/>
          <p:cNvSpPr>
            <a:spLocks noGrp="1"/>
          </p:cNvSpPr>
          <p:nvPr>
            <p:ph type="body" sz="quarter" idx="10"/>
          </p:nvPr>
        </p:nvSpPr>
        <p:spPr/>
        <p:txBody>
          <a:bodyPr/>
          <a:lstStyle/>
          <a:p>
            <a:r>
              <a:rPr lang="de-DE"/>
              <a:t>Persönliche Kommunikation, E. Wallhult</a:t>
            </a:r>
            <a:endParaRPr lang="de-DE" dirty="0"/>
          </a:p>
        </p:txBody>
      </p:sp>
      <p:sp>
        <p:nvSpPr>
          <p:cNvPr id="8" name="Text Placeholder 7"/>
          <p:cNvSpPr>
            <a:spLocks noGrp="1"/>
          </p:cNvSpPr>
          <p:nvPr>
            <p:ph type="body" sz="quarter" idx="11"/>
          </p:nvPr>
        </p:nvSpPr>
        <p:spPr/>
        <p:txBody>
          <a:bodyPr/>
          <a:lstStyle/>
          <a:p>
            <a:r>
              <a:rPr lang="de-DE" dirty="0"/>
              <a:t>AML, akute myeloische Leukämie; CR, komplette Remission</a:t>
            </a:r>
          </a:p>
        </p:txBody>
      </p:sp>
      <p:sp>
        <p:nvSpPr>
          <p:cNvPr id="5" name="Rectangle: Rounded Corners 4"/>
          <p:cNvSpPr/>
          <p:nvPr/>
        </p:nvSpPr>
        <p:spPr>
          <a:xfrm>
            <a:off x="2711624" y="1666876"/>
            <a:ext cx="6768751" cy="1087832"/>
          </a:xfrm>
          <a:prstGeom prst="roundRect">
            <a:avLst>
              <a:gd name="adj" fmla="val 6250"/>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tx1"/>
                </a:solidFill>
              </a:rPr>
              <a:t>20 </a:t>
            </a:r>
            <a:r>
              <a:rPr lang="de-DE" sz="2400" dirty="0" smtClean="0">
                <a:solidFill>
                  <a:schemeClr val="tx1"/>
                </a:solidFill>
              </a:rPr>
              <a:t>Betten-Einheit </a:t>
            </a:r>
            <a:r>
              <a:rPr lang="de-DE" sz="2400" dirty="0">
                <a:solidFill>
                  <a:schemeClr val="tx1"/>
                </a:solidFill>
              </a:rPr>
              <a:t>und ambulante Abteilung für Hämatologie und Knochenmark-Transplantation</a:t>
            </a:r>
          </a:p>
        </p:txBody>
      </p:sp>
      <p:sp>
        <p:nvSpPr>
          <p:cNvPr id="11" name="Rectangle: Rounded Corners 10"/>
          <p:cNvSpPr/>
          <p:nvPr/>
        </p:nvSpPr>
        <p:spPr>
          <a:xfrm>
            <a:off x="2855640" y="4649757"/>
            <a:ext cx="2491336" cy="1352184"/>
          </a:xfrm>
          <a:prstGeom prst="roundRect">
            <a:avLst>
              <a:gd name="adj" fmla="val 6250"/>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tx1"/>
                </a:solidFill>
              </a:rPr>
              <a:t>70 autolog</a:t>
            </a:r>
          </a:p>
          <a:p>
            <a:pPr algn="ctr"/>
            <a:endParaRPr lang="de-DE" sz="2400" dirty="0">
              <a:solidFill>
                <a:schemeClr val="tx1"/>
              </a:solidFill>
            </a:endParaRPr>
          </a:p>
          <a:p>
            <a:pPr algn="ctr"/>
            <a:endParaRPr lang="de-DE" sz="2400" dirty="0">
              <a:solidFill>
                <a:schemeClr val="tx1"/>
              </a:solidFill>
            </a:endParaRPr>
          </a:p>
        </p:txBody>
      </p:sp>
      <p:grpSp>
        <p:nvGrpSpPr>
          <p:cNvPr id="7" name="Group 6"/>
          <p:cNvGrpSpPr/>
          <p:nvPr/>
        </p:nvGrpSpPr>
        <p:grpSpPr>
          <a:xfrm>
            <a:off x="3220343" y="5231924"/>
            <a:ext cx="1761929" cy="582641"/>
            <a:chOff x="3215680" y="5231924"/>
            <a:chExt cx="1761929" cy="582641"/>
          </a:xfrm>
        </p:grpSpPr>
        <p:pic>
          <p:nvPicPr>
            <p:cNvPr id="57" name="Picture 56"/>
            <p:cNvPicPr>
              <a:picLocks noChangeAspect="1"/>
            </p:cNvPicPr>
            <p:nvPr/>
          </p:nvPicPr>
          <p:blipFill rotWithShape="1">
            <a:blip r:embed="rId2" cstate="print">
              <a:extLst>
                <a:ext uri="{28A0092B-C50C-407E-A947-70E740481C1C}">
                  <a14:useLocalDpi xmlns:a14="http://schemas.microsoft.com/office/drawing/2010/main" val="0"/>
                </a:ext>
              </a:extLst>
            </a:blip>
            <a:srcRect b="50180"/>
            <a:stretch/>
          </p:blipFill>
          <p:spPr>
            <a:xfrm>
              <a:off x="3215680" y="5231924"/>
              <a:ext cx="1228235" cy="582641"/>
            </a:xfrm>
            <a:prstGeom prst="rect">
              <a:avLst/>
            </a:prstGeom>
          </p:spPr>
        </p:pic>
        <p:pic>
          <p:nvPicPr>
            <p:cNvPr id="60" name="Picture 59"/>
            <p:cNvPicPr>
              <a:picLocks noChangeAspect="1"/>
            </p:cNvPicPr>
            <p:nvPr/>
          </p:nvPicPr>
          <p:blipFill rotWithShape="1">
            <a:blip r:embed="rId2" cstate="print">
              <a:extLst>
                <a:ext uri="{28A0092B-C50C-407E-A947-70E740481C1C}">
                  <a14:useLocalDpi xmlns:a14="http://schemas.microsoft.com/office/drawing/2010/main" val="0"/>
                </a:ext>
              </a:extLst>
            </a:blip>
            <a:srcRect l="-1" r="38774" b="50180"/>
            <a:stretch/>
          </p:blipFill>
          <p:spPr>
            <a:xfrm>
              <a:off x="4225601" y="5231924"/>
              <a:ext cx="752008" cy="582641"/>
            </a:xfrm>
            <a:prstGeom prst="rect">
              <a:avLst/>
            </a:prstGeom>
          </p:spPr>
        </p:pic>
      </p:grpSp>
      <p:pic>
        <p:nvPicPr>
          <p:cNvPr id="61" name="Picture 60"/>
          <p:cNvPicPr>
            <a:picLocks noChangeAspect="1"/>
          </p:cNvPicPr>
          <p:nvPr/>
        </p:nvPicPr>
        <p:blipFill rotWithShape="1">
          <a:blip r:embed="rId2" cstate="print">
            <a:extLst>
              <a:ext uri="{28A0092B-C50C-407E-A947-70E740481C1C}">
                <a14:useLocalDpi xmlns:a14="http://schemas.microsoft.com/office/drawing/2010/main" val="0"/>
              </a:ext>
            </a:extLst>
          </a:blip>
          <a:srcRect l="-1" r="38774" b="50180"/>
          <a:stretch/>
        </p:blipFill>
        <p:spPr>
          <a:xfrm>
            <a:off x="7730457" y="5231924"/>
            <a:ext cx="752008" cy="582641"/>
          </a:xfrm>
          <a:prstGeom prst="rect">
            <a:avLst/>
          </a:prstGeom>
        </p:spPr>
      </p:pic>
    </p:spTree>
    <p:extLst>
      <p:ext uri="{BB962C8B-B14F-4D97-AF65-F5344CB8AC3E}">
        <p14:creationId xmlns:p14="http://schemas.microsoft.com/office/powerpoint/2010/main" val="2638707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7FA"/>
        </a:solidFill>
        <a:effectLst/>
      </p:bgPr>
    </p:bg>
    <p:spTree>
      <p:nvGrpSpPr>
        <p:cNvPr id="1" name=""/>
        <p:cNvGrpSpPr/>
        <p:nvPr/>
      </p:nvGrpSpPr>
      <p:grpSpPr>
        <a:xfrm>
          <a:off x="0" y="0"/>
          <a:ext cx="0" cy="0"/>
          <a:chOff x="0" y="0"/>
          <a:chExt cx="0" cy="0"/>
        </a:xfrm>
      </p:grpSpPr>
      <p:sp>
        <p:nvSpPr>
          <p:cNvPr id="22" name="Arc 21"/>
          <p:cNvSpPr/>
          <p:nvPr/>
        </p:nvSpPr>
        <p:spPr>
          <a:xfrm rot="4792152" flipV="1">
            <a:off x="2098189" y="2675189"/>
            <a:ext cx="1872208" cy="1661957"/>
          </a:xfrm>
          <a:prstGeom prst="arc">
            <a:avLst/>
          </a:prstGeom>
          <a:ln w="762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6" name="Rectangle: Rounded Corners 35"/>
          <p:cNvSpPr/>
          <p:nvPr/>
        </p:nvSpPr>
        <p:spPr>
          <a:xfrm>
            <a:off x="446590" y="1844674"/>
            <a:ext cx="3422220" cy="2155131"/>
          </a:xfrm>
          <a:prstGeom prst="roundRect">
            <a:avLst>
              <a:gd name="adj" fmla="val 6250"/>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tx1"/>
                </a:solidFill>
              </a:rPr>
              <a:t>September (Tag –9)</a:t>
            </a:r>
          </a:p>
          <a:p>
            <a:pPr marL="342900" indent="-342900">
              <a:buFont typeface="Arial" panose="020B0604020202020204" pitchFamily="34" charset="0"/>
              <a:buChar char="•"/>
            </a:pPr>
            <a:r>
              <a:rPr lang="de-DE" sz="2000" dirty="0">
                <a:solidFill>
                  <a:schemeClr val="tx1"/>
                </a:solidFill>
              </a:rPr>
              <a:t>Stationäre Aufnahme </a:t>
            </a:r>
          </a:p>
          <a:p>
            <a:pPr marL="342900" indent="-342900">
              <a:buFont typeface="Arial" panose="020B0604020202020204" pitchFamily="34" charset="0"/>
              <a:buChar char="•"/>
            </a:pPr>
            <a:r>
              <a:rPr lang="de-DE" sz="2000" dirty="0">
                <a:solidFill>
                  <a:schemeClr val="tx1"/>
                </a:solidFill>
              </a:rPr>
              <a:t>Guter Leistungsstatus</a:t>
            </a:r>
          </a:p>
          <a:p>
            <a:pPr marL="342900" indent="-342900">
              <a:buFont typeface="Arial" panose="020B0604020202020204" pitchFamily="34" charset="0"/>
              <a:buChar char="•"/>
            </a:pPr>
            <a:r>
              <a:rPr lang="de-DE" sz="2000" dirty="0">
                <a:solidFill>
                  <a:schemeClr val="tx1"/>
                </a:solidFill>
              </a:rPr>
              <a:t>Konditionierung mit Bu/Cy und Thymoglobulin</a:t>
            </a:r>
          </a:p>
        </p:txBody>
      </p:sp>
      <p:sp>
        <p:nvSpPr>
          <p:cNvPr id="30" name="Arc 29"/>
          <p:cNvSpPr/>
          <p:nvPr/>
        </p:nvSpPr>
        <p:spPr>
          <a:xfrm rot="16807848">
            <a:off x="3704254" y="4698698"/>
            <a:ext cx="1872208" cy="1661957"/>
          </a:xfrm>
          <a:prstGeom prst="arc">
            <a:avLst/>
          </a:prstGeom>
          <a:ln w="762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4" name="Rectangle: Rounded Corners 23"/>
          <p:cNvSpPr/>
          <p:nvPr/>
        </p:nvSpPr>
        <p:spPr>
          <a:xfrm>
            <a:off x="2313740" y="5085184"/>
            <a:ext cx="3422220" cy="1318520"/>
          </a:xfrm>
          <a:prstGeom prst="roundRect">
            <a:avLst>
              <a:gd name="adj" fmla="val 6250"/>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tx1"/>
                </a:solidFill>
              </a:rPr>
              <a:t>September (Tag 0)</a:t>
            </a:r>
          </a:p>
          <a:p>
            <a:pPr algn="ctr"/>
            <a:r>
              <a:rPr lang="de-DE" sz="2000" dirty="0">
                <a:solidFill>
                  <a:schemeClr val="tx1"/>
                </a:solidFill>
              </a:rPr>
              <a:t>Transplantation mit zwei Einheiten Nabelschnurblut</a:t>
            </a:r>
          </a:p>
        </p:txBody>
      </p:sp>
      <p:sp>
        <p:nvSpPr>
          <p:cNvPr id="2" name="Title 1"/>
          <p:cNvSpPr>
            <a:spLocks noGrp="1"/>
          </p:cNvSpPr>
          <p:nvPr>
            <p:ph type="title"/>
          </p:nvPr>
        </p:nvSpPr>
        <p:spPr/>
        <p:txBody>
          <a:bodyPr/>
          <a:lstStyle/>
          <a:p>
            <a:r>
              <a:rPr lang="de-DE"/>
              <a:t>Fall 1: 25-jähriger Mann mit AML in CR2</a:t>
            </a:r>
          </a:p>
        </p:txBody>
      </p:sp>
      <p:sp>
        <p:nvSpPr>
          <p:cNvPr id="3" name="Text Placeholder 2"/>
          <p:cNvSpPr>
            <a:spLocks noGrp="1"/>
          </p:cNvSpPr>
          <p:nvPr>
            <p:ph type="body" sz="quarter" idx="11"/>
          </p:nvPr>
        </p:nvSpPr>
        <p:spPr/>
        <p:txBody>
          <a:bodyPr/>
          <a:lstStyle/>
          <a:p>
            <a:r>
              <a:rPr lang="de-DE" dirty="0"/>
              <a:t>AML, akute myeloische Leukämie; Bu, Busulfan; CR, komplette Remission;</a:t>
            </a:r>
            <a:br>
              <a:rPr lang="de-DE" dirty="0"/>
            </a:br>
            <a:r>
              <a:rPr lang="de-DE" dirty="0"/>
              <a:t> Cy, Cyclophosphamid; VOD, </a:t>
            </a:r>
            <a:r>
              <a:rPr lang="de-DE" dirty="0" err="1"/>
              <a:t>venookklusive</a:t>
            </a:r>
            <a:r>
              <a:rPr lang="de-DE" dirty="0"/>
              <a:t> Erkrankung  </a:t>
            </a:r>
          </a:p>
        </p:txBody>
      </p:sp>
      <p:sp>
        <p:nvSpPr>
          <p:cNvPr id="5" name="Arrow: Right 4"/>
          <p:cNvSpPr/>
          <p:nvPr/>
        </p:nvSpPr>
        <p:spPr>
          <a:xfrm>
            <a:off x="1127448" y="4225480"/>
            <a:ext cx="5544616" cy="571672"/>
          </a:xfrm>
          <a:prstGeom prst="right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 Placeholder 3"/>
          <p:cNvSpPr txBox="1">
            <a:spLocks/>
          </p:cNvSpPr>
          <p:nvPr/>
        </p:nvSpPr>
        <p:spPr>
          <a:xfrm>
            <a:off x="98778" y="6495526"/>
            <a:ext cx="7296151" cy="288925"/>
          </a:xfrm>
          <a:prstGeom prst="rect">
            <a:avLst/>
          </a:prstGeom>
        </p:spPr>
        <p:txBody>
          <a:bodyPr vert="horz" lIns="91440" tIns="45720" rIns="91440" bIns="45720" rtlCol="0" anchor="b">
            <a:noAutofit/>
          </a:bodyPr>
          <a:lstStyle>
            <a:lvl1pPr marL="0" indent="0" algn="l" defTabSz="914400" rtl="0" eaLnBrk="1" latinLnBrk="0" hangingPunct="1">
              <a:spcBef>
                <a:spcPts val="0"/>
              </a:spcBef>
              <a:buFont typeface="Arial" panose="020B0604020202020204" pitchFamily="34" charset="0"/>
              <a:buNone/>
              <a:defRPr sz="10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a:t>Persönliche Kommunikation, E. Wallhult</a:t>
            </a:r>
            <a:endParaRPr lang="de-DE" dirty="0"/>
          </a:p>
        </p:txBody>
      </p:sp>
      <p:sp>
        <p:nvSpPr>
          <p:cNvPr id="28" name="Rectangle: Rounded Corners 4"/>
          <p:cNvSpPr/>
          <p:nvPr/>
        </p:nvSpPr>
        <p:spPr>
          <a:xfrm>
            <a:off x="7394929" y="2339229"/>
            <a:ext cx="3384376" cy="1938958"/>
          </a:xfrm>
          <a:prstGeom prst="roundRect">
            <a:avLst>
              <a:gd name="adj" fmla="val 6250"/>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tx1"/>
                </a:solidFill>
              </a:rPr>
              <a:t>Frage</a:t>
            </a:r>
          </a:p>
          <a:p>
            <a:pPr algn="ctr"/>
            <a:endParaRPr lang="de-DE" sz="2000" dirty="0">
              <a:solidFill>
                <a:schemeClr val="tx1"/>
              </a:solidFill>
            </a:endParaRPr>
          </a:p>
          <a:p>
            <a:pPr algn="ctr"/>
            <a:r>
              <a:rPr lang="de-DE" sz="2000" dirty="0">
                <a:solidFill>
                  <a:schemeClr val="tx1"/>
                </a:solidFill>
              </a:rPr>
              <a:t>Welche Risikofaktoren für VOD liegen bei diesem Patienten vor?</a:t>
            </a:r>
          </a:p>
        </p:txBody>
      </p:sp>
    </p:spTree>
    <p:extLst>
      <p:ext uri="{BB962C8B-B14F-4D97-AF65-F5344CB8AC3E}">
        <p14:creationId xmlns:p14="http://schemas.microsoft.com/office/powerpoint/2010/main" val="377782923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de-DE"/>
              <a:t>Risikofaktoren, die den EBMT-Schweregrad für</a:t>
            </a:r>
            <a:r>
              <a:t/>
            </a:r>
            <a:br/>
            <a:r>
              <a:rPr lang="de-DE"/>
              <a:t>VOD beeinflussen </a:t>
            </a:r>
            <a:endParaRPr lang="de-DE" dirty="0"/>
          </a:p>
        </p:txBody>
      </p:sp>
      <p:sp>
        <p:nvSpPr>
          <p:cNvPr id="6" name="Text Placeholder 5"/>
          <p:cNvSpPr>
            <a:spLocks noGrp="1"/>
          </p:cNvSpPr>
          <p:nvPr>
            <p:ph type="body" sz="quarter" idx="10"/>
          </p:nvPr>
        </p:nvSpPr>
        <p:spPr/>
        <p:txBody>
          <a:bodyPr/>
          <a:lstStyle/>
          <a:p>
            <a:r>
              <a:rPr lang="de-DE"/>
              <a:t>Mohty M et al. </a:t>
            </a:r>
            <a:r>
              <a:rPr lang="de-DE" i="1" dirty="0"/>
              <a:t>Bone Marrow Transplant </a:t>
            </a:r>
            <a:r>
              <a:rPr lang="de-DE"/>
              <a:t>2016;51:906–12</a:t>
            </a:r>
          </a:p>
        </p:txBody>
      </p:sp>
      <p:sp>
        <p:nvSpPr>
          <p:cNvPr id="7" name="Text Placeholder 6"/>
          <p:cNvSpPr>
            <a:spLocks noGrp="1"/>
          </p:cNvSpPr>
          <p:nvPr>
            <p:ph type="body" sz="quarter" idx="11"/>
          </p:nvPr>
        </p:nvSpPr>
        <p:spPr/>
        <p:txBody>
          <a:bodyPr/>
          <a:lstStyle/>
          <a:p>
            <a:r>
              <a:rPr lang="de-DE" dirty="0"/>
              <a:t>CR, komplette Remission; HLA, humanes Leukozyten-Antigen; HSZT, </a:t>
            </a:r>
            <a:r>
              <a:rPr lang="de-DE" dirty="0" err="1"/>
              <a:t>hämatopoetische</a:t>
            </a:r>
            <a:r>
              <a:rPr lang="de-DE" dirty="0"/>
              <a:t> Stammzelltransplantation; </a:t>
            </a:r>
            <a:br>
              <a:rPr lang="de-DE" dirty="0"/>
            </a:br>
            <a:r>
              <a:rPr lang="de-DE" dirty="0"/>
              <a:t>TBI, Ganzkörperbestrahlung; ULN, Referenzwert-Obergrenze; VOD, </a:t>
            </a:r>
            <a:r>
              <a:rPr lang="de-DE" dirty="0" err="1"/>
              <a:t>venookklusive</a:t>
            </a:r>
            <a:r>
              <a:rPr lang="de-DE" dirty="0"/>
              <a:t> Erkrankung</a:t>
            </a:r>
          </a:p>
        </p:txBody>
      </p:sp>
      <p:grpSp>
        <p:nvGrpSpPr>
          <p:cNvPr id="10" name="Group 9"/>
          <p:cNvGrpSpPr/>
          <p:nvPr/>
        </p:nvGrpSpPr>
        <p:grpSpPr>
          <a:xfrm>
            <a:off x="736841" y="3087504"/>
            <a:ext cx="4544695" cy="2645752"/>
            <a:chOff x="736841" y="3600089"/>
            <a:chExt cx="4544695" cy="2516400"/>
          </a:xfrm>
        </p:grpSpPr>
        <p:sp>
          <p:nvSpPr>
            <p:cNvPr id="9" name="Rectangle: Rounded Corners 8"/>
            <p:cNvSpPr/>
            <p:nvPr/>
          </p:nvSpPr>
          <p:spPr>
            <a:xfrm>
              <a:off x="736841" y="3600089"/>
              <a:ext cx="4544695" cy="2516400"/>
            </a:xfrm>
            <a:prstGeom prst="roundRect">
              <a:avLst>
                <a:gd name="adj" fmla="val 4867"/>
              </a:avLst>
            </a:prstGeom>
            <a:ln>
              <a:solidFill>
                <a:schemeClr val="accent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solidFill>
                  <a:schemeClr val="tx1"/>
                </a:solidFill>
              </a:endParaRPr>
            </a:p>
          </p:txBody>
        </p:sp>
        <p:sp>
          <p:nvSpPr>
            <p:cNvPr id="3" name="TextBox 2"/>
            <p:cNvSpPr txBox="1"/>
            <p:nvPr/>
          </p:nvSpPr>
          <p:spPr>
            <a:xfrm>
              <a:off x="856447" y="3706329"/>
              <a:ext cx="4305483" cy="2224742"/>
            </a:xfrm>
            <a:prstGeom prst="rect">
              <a:avLst/>
            </a:prstGeom>
            <a:noFill/>
          </p:spPr>
          <p:txBody>
            <a:bodyPr wrap="square" rtlCol="0">
              <a:spAutoFit/>
            </a:bodyPr>
            <a:lstStyle/>
            <a:p>
              <a:r>
                <a:rPr lang="de-DE" sz="1600" b="1" dirty="0">
                  <a:latin typeface="Arial" panose="020B0604020202020204" pitchFamily="34" charset="0"/>
                </a:rPr>
                <a:t>Das Transplantat betreffend</a:t>
              </a:r>
            </a:p>
            <a:p>
              <a:pPr marL="285750" indent="-285750">
                <a:buFont typeface="Arial" panose="020B0604020202020204" pitchFamily="34" charset="0"/>
                <a:buChar char="•"/>
              </a:pPr>
              <a:r>
                <a:rPr lang="de-DE" sz="1600" dirty="0">
                  <a:latin typeface="Arial" panose="020B0604020202020204" pitchFamily="34" charset="0"/>
                </a:rPr>
                <a:t>Nicht verwandter Spender</a:t>
              </a:r>
            </a:p>
            <a:p>
              <a:pPr marL="285750" indent="-285750">
                <a:buFont typeface="Arial" panose="020B0604020202020204" pitchFamily="34" charset="0"/>
                <a:buChar char="•"/>
              </a:pPr>
              <a:r>
                <a:rPr lang="de-DE" sz="1600" dirty="0">
                  <a:latin typeface="Arial" panose="020B0604020202020204" pitchFamily="34" charset="0"/>
                </a:rPr>
                <a:t>HLA </a:t>
              </a:r>
              <a:r>
                <a:rPr lang="de-DE" sz="1600" dirty="0" err="1" smtClean="0">
                  <a:latin typeface="Arial" panose="020B0604020202020204" pitchFamily="34" charset="0"/>
                </a:rPr>
                <a:t>Mismatch</a:t>
              </a:r>
              <a:endParaRPr lang="de-DE" sz="1600" dirty="0">
                <a:latin typeface="Arial" panose="020B0604020202020204" pitchFamily="34" charset="0"/>
              </a:endParaRPr>
            </a:p>
            <a:p>
              <a:pPr marL="285750" indent="-285750">
                <a:buFont typeface="Arial" panose="020B0604020202020204" pitchFamily="34" charset="0"/>
                <a:buChar char="•"/>
              </a:pPr>
              <a:r>
                <a:rPr lang="de-DE" sz="1600" dirty="0">
                  <a:latin typeface="Arial" panose="020B0604020202020204" pitchFamily="34" charset="0"/>
                </a:rPr>
                <a:t>Nicht-T-Zellen-dezimiertes Transplantat</a:t>
              </a:r>
            </a:p>
            <a:p>
              <a:pPr marL="285750" indent="-285750">
                <a:buFont typeface="Arial" panose="020B0604020202020204" pitchFamily="34" charset="0"/>
                <a:buChar char="•"/>
              </a:pPr>
              <a:r>
                <a:rPr lang="de-DE" sz="1600" dirty="0">
                  <a:latin typeface="Arial" panose="020B0604020202020204" pitchFamily="34" charset="0"/>
                </a:rPr>
                <a:t>Myeloablative</a:t>
              </a:r>
              <a:r>
                <a:rPr lang="de-DE" dirty="0"/>
                <a:t> </a:t>
              </a:r>
              <a:r>
                <a:rPr lang="de-DE" sz="1600" dirty="0">
                  <a:latin typeface="Arial" panose="020B0604020202020204" pitchFamily="34" charset="0"/>
                </a:rPr>
                <a:t>Konditionierungstherapie</a:t>
              </a:r>
            </a:p>
            <a:p>
              <a:pPr marL="285750" indent="-285750">
                <a:buFont typeface="Arial" panose="020B0604020202020204" pitchFamily="34" charset="0"/>
                <a:buChar char="•"/>
              </a:pPr>
              <a:r>
                <a:rPr lang="de-DE" sz="1600" dirty="0">
                  <a:latin typeface="Arial" panose="020B0604020202020204" pitchFamily="34" charset="0"/>
                </a:rPr>
                <a:t>Orale oder hochdosierte Busulfan-basierte Therapie</a:t>
              </a:r>
            </a:p>
            <a:p>
              <a:pPr marL="285750" indent="-285750">
                <a:buFont typeface="Arial" panose="020B0604020202020204" pitchFamily="34" charset="0"/>
                <a:buChar char="•"/>
              </a:pPr>
              <a:r>
                <a:rPr lang="de-DE" sz="1600" dirty="0">
                  <a:latin typeface="Arial" panose="020B0604020202020204" pitchFamily="34" charset="0"/>
                </a:rPr>
                <a:t>Hochdosierte TBI-basierte Therapie</a:t>
              </a:r>
            </a:p>
            <a:p>
              <a:pPr marL="285750" indent="-285750">
                <a:buFont typeface="Arial" panose="020B0604020202020204" pitchFamily="34" charset="0"/>
                <a:buChar char="•"/>
              </a:pPr>
              <a:r>
                <a:rPr lang="de-DE" sz="1600" dirty="0">
                  <a:latin typeface="Arial" panose="020B0604020202020204" pitchFamily="34" charset="0"/>
                </a:rPr>
                <a:t>Zweite HSZT</a:t>
              </a:r>
            </a:p>
          </p:txBody>
        </p:sp>
      </p:grpSp>
      <p:grpSp>
        <p:nvGrpSpPr>
          <p:cNvPr id="12" name="Group 11"/>
          <p:cNvGrpSpPr/>
          <p:nvPr/>
        </p:nvGrpSpPr>
        <p:grpSpPr>
          <a:xfrm>
            <a:off x="5423442" y="3087505"/>
            <a:ext cx="6098243" cy="2664041"/>
            <a:chOff x="5423442" y="3600089"/>
            <a:chExt cx="6098243" cy="2534025"/>
          </a:xfrm>
        </p:grpSpPr>
        <p:sp>
          <p:nvSpPr>
            <p:cNvPr id="15" name="Rectangle: Rounded Corners 14"/>
            <p:cNvSpPr/>
            <p:nvPr/>
          </p:nvSpPr>
          <p:spPr>
            <a:xfrm>
              <a:off x="5423442" y="3600089"/>
              <a:ext cx="5984357" cy="2516629"/>
            </a:xfrm>
            <a:prstGeom prst="roundRect">
              <a:avLst>
                <a:gd name="adj" fmla="val 4867"/>
              </a:avLst>
            </a:prstGeom>
            <a:ln>
              <a:solidFill>
                <a:schemeClr val="accent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solidFill>
                  <a:schemeClr val="tx1"/>
                </a:solidFill>
              </a:endParaRPr>
            </a:p>
          </p:txBody>
        </p:sp>
        <p:sp>
          <p:nvSpPr>
            <p:cNvPr id="4" name="TextBox 3"/>
            <p:cNvSpPr txBox="1"/>
            <p:nvPr/>
          </p:nvSpPr>
          <p:spPr>
            <a:xfrm>
              <a:off x="5506352" y="3704241"/>
              <a:ext cx="6015333" cy="2429873"/>
            </a:xfrm>
            <a:prstGeom prst="rect">
              <a:avLst/>
            </a:prstGeom>
            <a:noFill/>
          </p:spPr>
          <p:txBody>
            <a:bodyPr wrap="square" rtlCol="0">
              <a:spAutoFit/>
            </a:bodyPr>
            <a:lstStyle/>
            <a:p>
              <a:r>
                <a:rPr lang="de-DE" sz="1600" b="1" dirty="0">
                  <a:latin typeface="Arial" panose="020B0604020202020204" pitchFamily="34" charset="0"/>
                </a:rPr>
                <a:t>Den Patienten und die Krankheit betreffend</a:t>
              </a:r>
            </a:p>
            <a:p>
              <a:pPr marL="285750" indent="-285750">
                <a:buFont typeface="Arial" panose="020B0604020202020204" pitchFamily="34" charset="0"/>
                <a:buChar char="•"/>
              </a:pPr>
              <a:r>
                <a:rPr lang="de-DE" sz="1600" dirty="0">
                  <a:latin typeface="Arial" panose="020B0604020202020204" pitchFamily="34" charset="0"/>
                </a:rPr>
                <a:t>Höheres Alter</a:t>
              </a:r>
            </a:p>
            <a:p>
              <a:pPr marL="285750" indent="-285750">
                <a:buFont typeface="Arial" panose="020B0604020202020204" pitchFamily="34" charset="0"/>
                <a:buChar char="•"/>
              </a:pPr>
              <a:r>
                <a:rPr lang="de-DE" sz="1600" dirty="0">
                  <a:latin typeface="Arial" panose="020B0604020202020204" pitchFamily="34" charset="0"/>
                </a:rPr>
                <a:t>Karnofsky-Index unter 90%</a:t>
              </a:r>
            </a:p>
            <a:p>
              <a:pPr marL="285750" indent="-285750">
                <a:buFont typeface="Arial" panose="020B0604020202020204" pitchFamily="34" charset="0"/>
                <a:buChar char="•"/>
              </a:pPr>
              <a:r>
                <a:rPr lang="de-DE" sz="1600" dirty="0">
                  <a:latin typeface="Arial" panose="020B0604020202020204" pitchFamily="34" charset="0"/>
                </a:rPr>
                <a:t>Metabolisches Syndrom</a:t>
              </a:r>
            </a:p>
            <a:p>
              <a:pPr marL="285750" indent="-285750">
                <a:buFont typeface="Arial" panose="020B0604020202020204" pitchFamily="34" charset="0"/>
                <a:buChar char="•"/>
              </a:pPr>
              <a:r>
                <a:rPr lang="de-DE" sz="1600" dirty="0">
                  <a:latin typeface="Arial" panose="020B0604020202020204" pitchFamily="34" charset="0"/>
                </a:rPr>
                <a:t>Frau, die ein Norethisteron einnimmt</a:t>
              </a:r>
              <a:endParaRPr lang="de-DE"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e-DE" sz="1600" dirty="0">
                  <a:latin typeface="Arial" panose="020B0604020202020204" pitchFamily="34" charset="0"/>
                </a:rPr>
                <a:t>Fortgeschrittene Erkrankung (jenseits der zweiten CR oder Rückfall/Refraktär)</a:t>
              </a:r>
            </a:p>
            <a:p>
              <a:pPr marL="285750" indent="-285750">
                <a:buFont typeface="Arial" panose="020B0604020202020204" pitchFamily="34" charset="0"/>
                <a:buChar char="•"/>
              </a:pPr>
              <a:r>
                <a:rPr lang="de-DE" sz="1600" dirty="0">
                  <a:latin typeface="Arial" panose="020B0604020202020204" pitchFamily="34" charset="0"/>
                </a:rPr>
                <a:t>Thalassämie</a:t>
              </a:r>
              <a:endParaRPr lang="de-DE"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e-DE" sz="1600" dirty="0">
                  <a:latin typeface="Arial" panose="020B0604020202020204" pitchFamily="34" charset="0"/>
                </a:rPr>
                <a:t>Genetische Faktoren (GSTM1-Polymorphismus, C282Y-Allel, </a:t>
              </a:r>
              <a:r>
                <a:rPr lang="de-DE" sz="1600" i="1" dirty="0">
                  <a:latin typeface="Arial" panose="020B0604020202020204" pitchFamily="34" charset="0"/>
                </a:rPr>
                <a:t>MTHFR</a:t>
              </a:r>
              <a:r>
                <a:rPr lang="de-DE" sz="1600" dirty="0">
                  <a:latin typeface="Arial" panose="020B0604020202020204" pitchFamily="34" charset="0"/>
                </a:rPr>
                <a:t> 677CC/1298CC Haplotyp)</a:t>
              </a:r>
            </a:p>
          </p:txBody>
        </p:sp>
      </p:grpSp>
      <p:grpSp>
        <p:nvGrpSpPr>
          <p:cNvPr id="8" name="Group 7"/>
          <p:cNvGrpSpPr/>
          <p:nvPr/>
        </p:nvGrpSpPr>
        <p:grpSpPr>
          <a:xfrm>
            <a:off x="736843" y="1412776"/>
            <a:ext cx="10670957" cy="2169571"/>
            <a:chOff x="736843" y="1952734"/>
            <a:chExt cx="10670957" cy="2169571"/>
          </a:xfrm>
        </p:grpSpPr>
        <p:sp>
          <p:nvSpPr>
            <p:cNvPr id="11" name="Rectangle: Rounded Corners 10"/>
            <p:cNvSpPr/>
            <p:nvPr/>
          </p:nvSpPr>
          <p:spPr>
            <a:xfrm>
              <a:off x="736843" y="1952734"/>
              <a:ext cx="10670957" cy="1590876"/>
            </a:xfrm>
            <a:prstGeom prst="roundRect">
              <a:avLst>
                <a:gd name="adj" fmla="val 6667"/>
              </a:avLst>
            </a:prstGeom>
            <a:ln>
              <a:solidFill>
                <a:schemeClr val="accent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solidFill>
                  <a:schemeClr val="tx1"/>
                </a:solidFill>
              </a:endParaRPr>
            </a:p>
          </p:txBody>
        </p:sp>
        <p:sp>
          <p:nvSpPr>
            <p:cNvPr id="5" name="TextBox 4"/>
            <p:cNvSpPr txBox="1"/>
            <p:nvPr/>
          </p:nvSpPr>
          <p:spPr>
            <a:xfrm>
              <a:off x="856447" y="2029424"/>
              <a:ext cx="9307019" cy="2092881"/>
            </a:xfrm>
            <a:prstGeom prst="rect">
              <a:avLst/>
            </a:prstGeom>
            <a:noFill/>
          </p:spPr>
          <p:txBody>
            <a:bodyPr wrap="square" numCol="2" rtlCol="0">
              <a:spAutoFit/>
            </a:bodyPr>
            <a:lstStyle/>
            <a:p>
              <a:r>
                <a:rPr lang="de-DE" sz="1600" b="1" dirty="0">
                  <a:latin typeface="Arial" panose="020B0604020202020204" pitchFamily="34" charset="0"/>
                </a:rPr>
                <a:t>Die Leber betreffend</a:t>
              </a:r>
            </a:p>
            <a:p>
              <a:pPr marL="285750" indent="-285750">
                <a:buFont typeface="Arial" panose="020B0604020202020204" pitchFamily="34" charset="0"/>
                <a:buChar char="•"/>
              </a:pPr>
              <a:r>
                <a:rPr lang="de-DE" sz="1600" dirty="0">
                  <a:latin typeface="Arial" panose="020B0604020202020204" pitchFamily="34" charset="0"/>
                </a:rPr>
                <a:t>Transaminasen &gt;2,5 ULN</a:t>
              </a:r>
            </a:p>
            <a:p>
              <a:pPr marL="285750" indent="-285750">
                <a:buFont typeface="Arial" panose="020B0604020202020204" pitchFamily="34" charset="0"/>
                <a:buChar char="•"/>
              </a:pPr>
              <a:r>
                <a:rPr lang="de-DE" sz="1600" dirty="0">
                  <a:latin typeface="Arial" panose="020B0604020202020204" pitchFamily="34" charset="0"/>
                </a:rPr>
                <a:t>Serum-Bilirubin &gt;1,5 ULN</a:t>
              </a:r>
            </a:p>
            <a:p>
              <a:pPr marL="285750" indent="-285750">
                <a:buFont typeface="Arial" panose="020B0604020202020204" pitchFamily="34" charset="0"/>
                <a:buChar char="•"/>
              </a:pPr>
              <a:r>
                <a:rPr lang="de-DE" sz="1600" dirty="0">
                  <a:latin typeface="Arial" panose="020B0604020202020204" pitchFamily="34" charset="0"/>
                </a:rPr>
                <a:t>Zirrhose</a:t>
              </a:r>
            </a:p>
            <a:p>
              <a:pPr marL="285750" indent="-285750">
                <a:buFont typeface="Arial" panose="020B0604020202020204" pitchFamily="34" charset="0"/>
                <a:buChar char="•"/>
              </a:pPr>
              <a:r>
                <a:rPr lang="de-DE" sz="1600" dirty="0">
                  <a:latin typeface="Arial" panose="020B0604020202020204" pitchFamily="34" charset="0"/>
                </a:rPr>
                <a:t>Aktive Virushepatitis</a:t>
              </a:r>
            </a:p>
            <a:p>
              <a:endParaRPr lang="de-DE"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de-DE"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de-DE" sz="1600" dirty="0">
                <a:latin typeface="Arial" panose="020B0604020202020204" pitchFamily="34" charset="0"/>
                <a:cs typeface="Arial" panose="020B0604020202020204" pitchFamily="34" charset="0"/>
              </a:endParaRPr>
            </a:p>
            <a:p>
              <a:pPr marL="357188" indent="-271463">
                <a:buFont typeface="Arial" panose="020B0604020202020204" pitchFamily="34" charset="0"/>
                <a:buChar char="•"/>
              </a:pPr>
              <a:r>
                <a:rPr lang="de-DE" sz="1600" dirty="0">
                  <a:latin typeface="Arial" panose="020B0604020202020204" pitchFamily="34" charset="0"/>
                </a:rPr>
                <a:t>Abdominal- oder Leberbestrahlung</a:t>
              </a:r>
            </a:p>
            <a:p>
              <a:pPr marL="357188" indent="-271463">
                <a:buFont typeface="Arial" panose="020B0604020202020204" pitchFamily="34" charset="0"/>
                <a:buChar char="•"/>
              </a:pPr>
              <a:r>
                <a:rPr lang="de-DE" sz="1600" dirty="0">
                  <a:latin typeface="Arial" panose="020B0604020202020204" pitchFamily="34" charset="0"/>
                </a:rPr>
                <a:t>Vorherige Anwendung von </a:t>
              </a:r>
              <a:r>
                <a:rPr lang="de-DE" sz="1600" dirty="0" err="1">
                  <a:latin typeface="Arial" panose="020B0604020202020204" pitchFamily="34" charset="0"/>
                </a:rPr>
                <a:t>Gemtuzumab-Ozogamicin</a:t>
              </a:r>
              <a:r>
                <a:rPr lang="de-DE" sz="1600" dirty="0">
                  <a:latin typeface="Arial" panose="020B0604020202020204" pitchFamily="34" charset="0"/>
                </a:rPr>
                <a:t> oder Inotuzumab-Ozogamicin</a:t>
              </a:r>
            </a:p>
            <a:p>
              <a:pPr marL="357188" indent="-271463">
                <a:buFont typeface="Arial" panose="020B0604020202020204" pitchFamily="34" charset="0"/>
                <a:buChar char="•"/>
              </a:pPr>
              <a:r>
                <a:rPr lang="de-DE" sz="1600" dirty="0">
                  <a:latin typeface="Arial" panose="020B0604020202020204" pitchFamily="34" charset="0"/>
                </a:rPr>
                <a:t>Hepatotoxische Medikamente</a:t>
              </a:r>
            </a:p>
            <a:p>
              <a:pPr marL="357188" indent="-271463">
                <a:buFont typeface="Arial" panose="020B0604020202020204" pitchFamily="34" charset="0"/>
                <a:buChar char="•"/>
              </a:pPr>
              <a:r>
                <a:rPr lang="de-DE" sz="1600" dirty="0">
                  <a:latin typeface="Arial" panose="020B0604020202020204" pitchFamily="34" charset="0"/>
                </a:rPr>
                <a:t>Eisenüberladung</a:t>
              </a:r>
            </a:p>
          </p:txBody>
        </p:sp>
      </p:grpSp>
      <p:grpSp>
        <p:nvGrpSpPr>
          <p:cNvPr id="16" name="Group 15"/>
          <p:cNvGrpSpPr/>
          <p:nvPr/>
        </p:nvGrpSpPr>
        <p:grpSpPr>
          <a:xfrm>
            <a:off x="1199456" y="3470326"/>
            <a:ext cx="7524836" cy="2838994"/>
            <a:chOff x="1199456" y="3470326"/>
            <a:chExt cx="7524836" cy="2838994"/>
          </a:xfrm>
        </p:grpSpPr>
        <p:sp>
          <p:nvSpPr>
            <p:cNvPr id="14" name="Rounded Rectangle 13"/>
            <p:cNvSpPr/>
            <p:nvPr/>
          </p:nvSpPr>
          <p:spPr>
            <a:xfrm>
              <a:off x="3467708" y="5805264"/>
              <a:ext cx="5256584" cy="504056"/>
            </a:xfrm>
            <a:prstGeom prst="roundRect">
              <a:avLst/>
            </a:prstGeom>
            <a:solidFill>
              <a:schemeClr val="accent1"/>
            </a:solidFill>
            <a:ln>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bg1"/>
                  </a:solidFill>
                </a:rPr>
                <a:t>Patient hat 2 Risikofaktoren für VOD</a:t>
              </a:r>
            </a:p>
          </p:txBody>
        </p:sp>
        <p:sp>
          <p:nvSpPr>
            <p:cNvPr id="13" name="Rounded Rectangle 12"/>
            <p:cNvSpPr/>
            <p:nvPr/>
          </p:nvSpPr>
          <p:spPr>
            <a:xfrm>
              <a:off x="1199456" y="3470326"/>
              <a:ext cx="2520280" cy="288032"/>
            </a:xfrm>
            <a:prstGeom prst="roundRect">
              <a:avLst/>
            </a:prstGeom>
            <a:no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ed Rectangle 18"/>
            <p:cNvSpPr/>
            <p:nvPr/>
          </p:nvSpPr>
          <p:spPr>
            <a:xfrm>
              <a:off x="1199456" y="4221088"/>
              <a:ext cx="3672408" cy="283622"/>
            </a:xfrm>
            <a:prstGeom prst="roundRect">
              <a:avLst/>
            </a:prstGeom>
            <a:no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488871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7FA"/>
        </a:solidFill>
        <a:effectLst/>
      </p:bgPr>
    </p:bg>
    <p:spTree>
      <p:nvGrpSpPr>
        <p:cNvPr id="1" name=""/>
        <p:cNvGrpSpPr/>
        <p:nvPr/>
      </p:nvGrpSpPr>
      <p:grpSpPr>
        <a:xfrm>
          <a:off x="0" y="0"/>
          <a:ext cx="0" cy="0"/>
          <a:chOff x="0" y="0"/>
          <a:chExt cx="0" cy="0"/>
        </a:xfrm>
      </p:grpSpPr>
      <p:sp>
        <p:nvSpPr>
          <p:cNvPr id="23" name="Arc 22"/>
          <p:cNvSpPr/>
          <p:nvPr/>
        </p:nvSpPr>
        <p:spPr>
          <a:xfrm rot="4266974" flipV="1">
            <a:off x="5193702" y="2178426"/>
            <a:ext cx="3076746" cy="1661957"/>
          </a:xfrm>
          <a:prstGeom prst="arc">
            <a:avLst/>
          </a:prstGeom>
          <a:ln w="762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7" name="Arc 26"/>
          <p:cNvSpPr/>
          <p:nvPr/>
        </p:nvSpPr>
        <p:spPr>
          <a:xfrm rot="4792152" flipV="1">
            <a:off x="9077345" y="2706337"/>
            <a:ext cx="1872208" cy="1661957"/>
          </a:xfrm>
          <a:prstGeom prst="arc">
            <a:avLst/>
          </a:prstGeom>
          <a:ln w="762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7" name="Rectangle: Rounded Corners 36"/>
          <p:cNvSpPr/>
          <p:nvPr/>
        </p:nvSpPr>
        <p:spPr>
          <a:xfrm>
            <a:off x="7896200" y="1362151"/>
            <a:ext cx="3672408" cy="2714921"/>
          </a:xfrm>
          <a:prstGeom prst="roundRect">
            <a:avLst>
              <a:gd name="adj" fmla="val 6250"/>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solidFill>
              </a:rPr>
              <a:t>In den folgenden Tagen </a:t>
            </a:r>
          </a:p>
          <a:p>
            <a:pPr algn="ctr"/>
            <a:r>
              <a:rPr lang="de-DE" b="1" dirty="0">
                <a:solidFill>
                  <a:schemeClr val="tx1"/>
                </a:solidFill>
              </a:rPr>
              <a:t>zeigten sich:</a:t>
            </a:r>
          </a:p>
          <a:p>
            <a:pPr marL="285750" indent="-285750">
              <a:buFont typeface="Arial" panose="020B0604020202020204" pitchFamily="34" charset="0"/>
              <a:buChar char="•"/>
            </a:pPr>
            <a:r>
              <a:rPr lang="de-DE" dirty="0">
                <a:solidFill>
                  <a:schemeClr val="tx1"/>
                </a:solidFill>
              </a:rPr>
              <a:t>unter den Füßen brennendes Gefühl</a:t>
            </a:r>
          </a:p>
          <a:p>
            <a:pPr marL="285750" indent="-285750">
              <a:buFont typeface="Arial" panose="020B0604020202020204" pitchFamily="34" charset="0"/>
              <a:buChar char="•"/>
            </a:pPr>
            <a:r>
              <a:rPr lang="de-DE" dirty="0">
                <a:solidFill>
                  <a:schemeClr val="tx1"/>
                </a:solidFill>
              </a:rPr>
              <a:t>erhöhte Herzfrequenz</a:t>
            </a:r>
          </a:p>
          <a:p>
            <a:pPr marL="285750" indent="-285750">
              <a:buFont typeface="Arial" panose="020B0604020202020204" pitchFamily="34" charset="0"/>
              <a:buChar char="•"/>
            </a:pPr>
            <a:r>
              <a:rPr lang="de-DE" dirty="0">
                <a:solidFill>
                  <a:schemeClr val="tx1"/>
                </a:solidFill>
              </a:rPr>
              <a:t>Angstzustände</a:t>
            </a:r>
          </a:p>
          <a:p>
            <a:pPr marL="285750" indent="-285750">
              <a:buFont typeface="Arial" panose="020B0604020202020204" pitchFamily="34" charset="0"/>
              <a:buChar char="•"/>
            </a:pPr>
            <a:r>
              <a:rPr lang="de-DE" dirty="0">
                <a:solidFill>
                  <a:schemeClr val="tx1"/>
                </a:solidFill>
              </a:rPr>
              <a:t>Erhöhte CMV-Titer</a:t>
            </a:r>
          </a:p>
          <a:p>
            <a:pPr marL="285750" indent="-285750">
              <a:buFont typeface="Arial" panose="020B0604020202020204" pitchFamily="34" charset="0"/>
              <a:buChar char="•"/>
            </a:pPr>
            <a:r>
              <a:rPr lang="de-DE" dirty="0">
                <a:solidFill>
                  <a:schemeClr val="tx1"/>
                </a:solidFill>
              </a:rPr>
              <a:t>Rötung in Achselhöhlen und Leisten</a:t>
            </a:r>
          </a:p>
          <a:p>
            <a:pPr marL="285750" indent="-285750">
              <a:buFont typeface="Arial" panose="020B0604020202020204" pitchFamily="34" charset="0"/>
              <a:buChar char="•"/>
            </a:pPr>
            <a:r>
              <a:rPr lang="de-DE" dirty="0">
                <a:solidFill>
                  <a:schemeClr val="tx1"/>
                </a:solidFill>
              </a:rPr>
              <a:t>Blutplättchen-Abhängigkeit</a:t>
            </a:r>
          </a:p>
        </p:txBody>
      </p:sp>
      <p:sp>
        <p:nvSpPr>
          <p:cNvPr id="22" name="Arc 21"/>
          <p:cNvSpPr/>
          <p:nvPr/>
        </p:nvSpPr>
        <p:spPr>
          <a:xfrm rot="4792152" flipV="1">
            <a:off x="2098189" y="2675189"/>
            <a:ext cx="1872208" cy="1661957"/>
          </a:xfrm>
          <a:prstGeom prst="arc">
            <a:avLst/>
          </a:prstGeom>
          <a:ln w="762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6" name="Rectangle: Rounded Corners 35"/>
          <p:cNvSpPr/>
          <p:nvPr/>
        </p:nvSpPr>
        <p:spPr>
          <a:xfrm>
            <a:off x="446590" y="1844674"/>
            <a:ext cx="3422220" cy="2155131"/>
          </a:xfrm>
          <a:prstGeom prst="roundRect">
            <a:avLst>
              <a:gd name="adj" fmla="val 6250"/>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tx1"/>
                </a:solidFill>
              </a:rPr>
              <a:t>September (Tag –9)</a:t>
            </a:r>
          </a:p>
          <a:p>
            <a:pPr marL="342900" indent="-342900">
              <a:buFont typeface="Arial" panose="020B0604020202020204" pitchFamily="34" charset="0"/>
              <a:buChar char="•"/>
            </a:pPr>
            <a:r>
              <a:rPr lang="de-DE" sz="2000" dirty="0">
                <a:solidFill>
                  <a:schemeClr val="tx1"/>
                </a:solidFill>
              </a:rPr>
              <a:t>Stationäre Aufnahme</a:t>
            </a:r>
          </a:p>
          <a:p>
            <a:pPr marL="342900" indent="-342900">
              <a:buFont typeface="Arial" panose="020B0604020202020204" pitchFamily="34" charset="0"/>
              <a:buChar char="•"/>
            </a:pPr>
            <a:r>
              <a:rPr lang="de-DE" sz="2000" dirty="0">
                <a:solidFill>
                  <a:schemeClr val="tx1"/>
                </a:solidFill>
              </a:rPr>
              <a:t>Guter Leistungsstatus</a:t>
            </a:r>
          </a:p>
          <a:p>
            <a:pPr marL="342900" indent="-342900">
              <a:buFont typeface="Arial" panose="020B0604020202020204" pitchFamily="34" charset="0"/>
              <a:buChar char="•"/>
            </a:pPr>
            <a:r>
              <a:rPr lang="de-DE" sz="2000" dirty="0">
                <a:solidFill>
                  <a:schemeClr val="tx1"/>
                </a:solidFill>
              </a:rPr>
              <a:t>Konditionierung mit Bu/Cy und Thymoglobulin</a:t>
            </a:r>
          </a:p>
        </p:txBody>
      </p:sp>
      <p:sp>
        <p:nvSpPr>
          <p:cNvPr id="30" name="Arc 29"/>
          <p:cNvSpPr/>
          <p:nvPr/>
        </p:nvSpPr>
        <p:spPr>
          <a:xfrm rot="16807848">
            <a:off x="3704254" y="4698698"/>
            <a:ext cx="1872208" cy="1661957"/>
          </a:xfrm>
          <a:prstGeom prst="arc">
            <a:avLst/>
          </a:prstGeom>
          <a:ln w="762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1" name="Arc 30"/>
          <p:cNvSpPr/>
          <p:nvPr/>
        </p:nvSpPr>
        <p:spPr>
          <a:xfrm rot="16807848">
            <a:off x="7263324" y="4673809"/>
            <a:ext cx="1872208" cy="1661957"/>
          </a:xfrm>
          <a:prstGeom prst="arc">
            <a:avLst/>
          </a:prstGeom>
          <a:ln w="762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5" name="Rectangle: Rounded Corners 24"/>
          <p:cNvSpPr/>
          <p:nvPr/>
        </p:nvSpPr>
        <p:spPr>
          <a:xfrm>
            <a:off x="6456040" y="5092324"/>
            <a:ext cx="3422220" cy="1318520"/>
          </a:xfrm>
          <a:prstGeom prst="roundRect">
            <a:avLst>
              <a:gd name="adj" fmla="val 6250"/>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tx1"/>
                </a:solidFill>
              </a:rPr>
              <a:t>Oktober (Tag +38)</a:t>
            </a:r>
          </a:p>
          <a:p>
            <a:pPr algn="ctr"/>
            <a:r>
              <a:rPr lang="de-DE" sz="2000" dirty="0">
                <a:solidFill>
                  <a:schemeClr val="tx1"/>
                </a:solidFill>
              </a:rPr>
              <a:t>Neuaufnahme mit Hämaturie</a:t>
            </a:r>
          </a:p>
        </p:txBody>
      </p:sp>
      <p:sp>
        <p:nvSpPr>
          <p:cNvPr id="24" name="Rectangle: Rounded Corners 23"/>
          <p:cNvSpPr/>
          <p:nvPr/>
        </p:nvSpPr>
        <p:spPr>
          <a:xfrm>
            <a:off x="2313740" y="5085184"/>
            <a:ext cx="3422220" cy="1318520"/>
          </a:xfrm>
          <a:prstGeom prst="roundRect">
            <a:avLst>
              <a:gd name="adj" fmla="val 6250"/>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tx1"/>
                </a:solidFill>
              </a:rPr>
              <a:t>September (Tag 0)</a:t>
            </a:r>
          </a:p>
          <a:p>
            <a:pPr algn="ctr"/>
            <a:r>
              <a:rPr lang="de-DE" sz="2000" dirty="0">
                <a:solidFill>
                  <a:schemeClr val="tx1"/>
                </a:solidFill>
              </a:rPr>
              <a:t>Transplantation mit zwei Einheiten Nabelschnurblut</a:t>
            </a:r>
          </a:p>
        </p:txBody>
      </p:sp>
      <p:sp>
        <p:nvSpPr>
          <p:cNvPr id="2" name="Title 1"/>
          <p:cNvSpPr>
            <a:spLocks noGrp="1"/>
          </p:cNvSpPr>
          <p:nvPr>
            <p:ph type="title"/>
          </p:nvPr>
        </p:nvSpPr>
        <p:spPr/>
        <p:txBody>
          <a:bodyPr/>
          <a:lstStyle/>
          <a:p>
            <a:r>
              <a:rPr lang="de-DE"/>
              <a:t>Fall 1: 25-jähriger Mann mit AML in CR2</a:t>
            </a:r>
            <a:endParaRPr lang="de-DE" dirty="0"/>
          </a:p>
        </p:txBody>
      </p:sp>
      <p:sp>
        <p:nvSpPr>
          <p:cNvPr id="4" name="Text Placeholder 3"/>
          <p:cNvSpPr>
            <a:spLocks noGrp="1"/>
          </p:cNvSpPr>
          <p:nvPr>
            <p:ph type="body" sz="quarter" idx="10"/>
          </p:nvPr>
        </p:nvSpPr>
        <p:spPr/>
        <p:txBody>
          <a:bodyPr/>
          <a:lstStyle/>
          <a:p>
            <a:r>
              <a:rPr lang="de-DE"/>
              <a:t>Persönliche Kommunikation, E. Wallhult</a:t>
            </a:r>
            <a:endParaRPr lang="de-DE" dirty="0"/>
          </a:p>
        </p:txBody>
      </p:sp>
      <p:sp>
        <p:nvSpPr>
          <p:cNvPr id="3" name="Text Placeholder 2"/>
          <p:cNvSpPr>
            <a:spLocks noGrp="1"/>
          </p:cNvSpPr>
          <p:nvPr>
            <p:ph type="body" sz="quarter" idx="11"/>
          </p:nvPr>
        </p:nvSpPr>
        <p:spPr/>
        <p:txBody>
          <a:bodyPr/>
          <a:lstStyle/>
          <a:p>
            <a:r>
              <a:rPr lang="de-DE" dirty="0"/>
              <a:t>AML, akute myeloische Leukämie; </a:t>
            </a:r>
            <a:r>
              <a:rPr lang="de-DE" dirty="0" err="1"/>
              <a:t>Bu</a:t>
            </a:r>
            <a:r>
              <a:rPr lang="de-DE" dirty="0"/>
              <a:t>, </a:t>
            </a:r>
            <a:r>
              <a:rPr lang="de-DE" dirty="0" err="1"/>
              <a:t>Busulfan</a:t>
            </a:r>
            <a:r>
              <a:rPr lang="de-DE" dirty="0"/>
              <a:t>; CMV, </a:t>
            </a:r>
            <a:r>
              <a:rPr lang="de-DE" dirty="0" err="1"/>
              <a:t>Zytomegalievirus</a:t>
            </a:r>
            <a:r>
              <a:rPr lang="de-DE" dirty="0"/>
              <a:t>; CR, komplette Remission; Cy, </a:t>
            </a:r>
            <a:r>
              <a:rPr lang="de-DE" dirty="0" err="1"/>
              <a:t>Cyclophosphamid</a:t>
            </a:r>
            <a:r>
              <a:rPr lang="de-DE" dirty="0"/>
              <a:t> </a:t>
            </a:r>
          </a:p>
        </p:txBody>
      </p:sp>
      <p:sp>
        <p:nvSpPr>
          <p:cNvPr id="5" name="Arrow: Right 4"/>
          <p:cNvSpPr/>
          <p:nvPr/>
        </p:nvSpPr>
        <p:spPr>
          <a:xfrm>
            <a:off x="1127448" y="4225480"/>
            <a:ext cx="9865096" cy="571672"/>
          </a:xfrm>
          <a:prstGeom prst="right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Rounded Corners 37"/>
          <p:cNvSpPr/>
          <p:nvPr/>
        </p:nvSpPr>
        <p:spPr>
          <a:xfrm>
            <a:off x="4166847" y="1988840"/>
            <a:ext cx="3422220" cy="1318520"/>
          </a:xfrm>
          <a:prstGeom prst="roundRect">
            <a:avLst>
              <a:gd name="adj" fmla="val 6250"/>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tx1"/>
                </a:solidFill>
              </a:rPr>
              <a:t>Oktober (Tag +25)</a:t>
            </a:r>
          </a:p>
          <a:p>
            <a:pPr algn="ctr"/>
            <a:r>
              <a:rPr lang="de-DE" sz="2000" dirty="0">
                <a:solidFill>
                  <a:schemeClr val="tx1"/>
                </a:solidFill>
              </a:rPr>
              <a:t>Entlassung nach Hause</a:t>
            </a:r>
          </a:p>
        </p:txBody>
      </p:sp>
    </p:spTree>
    <p:extLst>
      <p:ext uri="{BB962C8B-B14F-4D97-AF65-F5344CB8AC3E}">
        <p14:creationId xmlns:p14="http://schemas.microsoft.com/office/powerpoint/2010/main" val="68162858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RESGUID" val="c455b3bb-2740-461a-959a-184df0b45404"/>
</p:tagLst>
</file>

<file path=ppt/theme/theme1.xml><?xml version="1.0" encoding="utf-8"?>
<a:theme xmlns:a="http://schemas.openxmlformats.org/drawingml/2006/main" name="blank">
  <a:themeElements>
    <a:clrScheme name="Custom 7">
      <a:dk1>
        <a:srgbClr val="000000"/>
      </a:dk1>
      <a:lt1>
        <a:sysClr val="window" lastClr="FFFFFF"/>
      </a:lt1>
      <a:dk2>
        <a:srgbClr val="000000"/>
      </a:dk2>
      <a:lt2>
        <a:srgbClr val="EEECE1"/>
      </a:lt2>
      <a:accent1>
        <a:srgbClr val="E60060"/>
      </a:accent1>
      <a:accent2>
        <a:srgbClr val="F59E09"/>
      </a:accent2>
      <a:accent3>
        <a:srgbClr val="00979E"/>
      </a:accent3>
      <a:accent4>
        <a:srgbClr val="7B428F"/>
      </a:accent4>
      <a:accent5>
        <a:srgbClr val="96CA12"/>
      </a:accent5>
      <a:accent6>
        <a:srgbClr val="575755"/>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chemeClr val="bg1">
                <a:lumMod val="75000"/>
              </a:schemeClr>
            </a:gs>
            <a:gs pos="23000">
              <a:schemeClr val="bg1">
                <a:lumMod val="85000"/>
              </a:schemeClr>
            </a:gs>
            <a:gs pos="69000">
              <a:schemeClr val="bg1"/>
            </a:gs>
            <a:gs pos="97000">
              <a:schemeClr val="bg1"/>
            </a:gs>
          </a:gsLst>
          <a:path path="circle">
            <a:fillToRect l="100000" t="100000"/>
          </a:path>
          <a:tileRect r="-100000" b="-100000"/>
        </a:gradFill>
        <a:ln>
          <a:noFill/>
        </a:ln>
        <a:effectLst>
          <a:softEdge rad="12700"/>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1_blank">
  <a:themeElements>
    <a:clrScheme name="MyKE - orange">
      <a:dk1>
        <a:srgbClr val="000000"/>
      </a:dk1>
      <a:lt1>
        <a:sysClr val="window" lastClr="FFFFFF"/>
      </a:lt1>
      <a:dk2>
        <a:srgbClr val="000000"/>
      </a:dk2>
      <a:lt2>
        <a:srgbClr val="EEECE1"/>
      </a:lt2>
      <a:accent1>
        <a:srgbClr val="F59E09"/>
      </a:accent1>
      <a:accent2>
        <a:srgbClr val="00979E"/>
      </a:accent2>
      <a:accent3>
        <a:srgbClr val="7B428F"/>
      </a:accent3>
      <a:accent4>
        <a:srgbClr val="96CA12"/>
      </a:accent4>
      <a:accent5>
        <a:srgbClr val="E60060"/>
      </a:accent5>
      <a:accent6>
        <a:srgbClr val="575755"/>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78211FA7C122343943D0C15D2A149A4" ma:contentTypeVersion="1" ma:contentTypeDescription="Create a new document." ma:contentTypeScope="" ma:versionID="666f8110f639de87c191bb9f4fba245e">
  <xsd:schema xmlns:xsd="http://www.w3.org/2001/XMLSchema" xmlns:xs="http://www.w3.org/2001/XMLSchema" xmlns:p="http://schemas.microsoft.com/office/2006/metadata/properties" xmlns:ns1="http://schemas.microsoft.com/sharepoint/v3" targetNamespace="http://schemas.microsoft.com/office/2006/metadata/properties" ma:root="true" ma:fieldsID="d810986b036840e28274f9fca8f918e2"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D65F9016-7DBA-4477-BEE6-25F790D48CFE}"/>
</file>

<file path=customXml/itemProps2.xml><?xml version="1.0" encoding="utf-8"?>
<ds:datastoreItem xmlns:ds="http://schemas.openxmlformats.org/officeDocument/2006/customXml" ds:itemID="{B04E9446-3C04-4E4C-A7F5-E069E2971203}"/>
</file>

<file path=customXml/itemProps3.xml><?xml version="1.0" encoding="utf-8"?>
<ds:datastoreItem xmlns:ds="http://schemas.openxmlformats.org/officeDocument/2006/customXml" ds:itemID="{4D83F38C-EDEF-499B-877A-A4139DD07E99}"/>
</file>

<file path=docProps/app.xml><?xml version="1.0" encoding="utf-8"?>
<Properties xmlns="http://schemas.openxmlformats.org/officeDocument/2006/extended-properties" xmlns:vt="http://schemas.openxmlformats.org/officeDocument/2006/docPropsVTypes">
  <Template>blank</Template>
  <TotalTime>0</TotalTime>
  <Words>3361</Words>
  <Application>Microsoft Office PowerPoint</Application>
  <PresentationFormat>Widescreen</PresentationFormat>
  <Paragraphs>662</Paragraphs>
  <Slides>46</Slides>
  <Notes>8</Notes>
  <HiddenSlides>6</HiddenSlides>
  <MMClips>1</MMClips>
  <ScaleCrop>false</ScaleCrop>
  <HeadingPairs>
    <vt:vector size="8" baseType="variant">
      <vt:variant>
        <vt:lpstr>Fonts Used</vt:lpstr>
      </vt:variant>
      <vt:variant>
        <vt:i4>3</vt:i4>
      </vt:variant>
      <vt:variant>
        <vt:lpstr>Theme</vt:lpstr>
      </vt:variant>
      <vt:variant>
        <vt:i4>2</vt:i4>
      </vt:variant>
      <vt:variant>
        <vt:lpstr>Slide Titles</vt:lpstr>
      </vt:variant>
      <vt:variant>
        <vt:i4>46</vt:i4>
      </vt:variant>
      <vt:variant>
        <vt:lpstr>Custom Shows</vt:lpstr>
      </vt:variant>
      <vt:variant>
        <vt:i4>5</vt:i4>
      </vt:variant>
    </vt:vector>
  </HeadingPairs>
  <TitlesOfParts>
    <vt:vector size="56" baseType="lpstr">
      <vt:lpstr>Arial</vt:lpstr>
      <vt:lpstr>Calibri</vt:lpstr>
      <vt:lpstr>Times New Roman</vt:lpstr>
      <vt:lpstr>blank</vt:lpstr>
      <vt:lpstr>1_blank</vt:lpstr>
      <vt:lpstr>Aktiver Umgang mit der venösen okklusiven Leberkrankheit (VOD) </vt:lpstr>
      <vt:lpstr>Inhalt</vt:lpstr>
      <vt:lpstr>Benutzung der Lernprogramm-Module für venöse okklusive Leberkrankheit (VOD)</vt:lpstr>
      <vt:lpstr>Modul 5: VOD-Fallstudien</vt:lpstr>
      <vt:lpstr>Fall 1: 25-jähriger Mann mit AML in CR2</vt:lpstr>
      <vt:lpstr>Fall 1: 25-jähriger Mann mit AML in CR2</vt:lpstr>
      <vt:lpstr>Fall 1: 25-jähriger Mann mit AML in CR2</vt:lpstr>
      <vt:lpstr>Risikofaktoren, die den EBMT-Schweregrad für VOD beeinflussen </vt:lpstr>
      <vt:lpstr>Fall 1: 25-jähriger Mann mit AML in CR2</vt:lpstr>
      <vt:lpstr>Fall 1: 25-jähriger Mann mit AML in CR2</vt:lpstr>
      <vt:lpstr>Fall 1: 25-jähriger Mann mit AML in CR2</vt:lpstr>
      <vt:lpstr>Fall 1: 25-jähriger Mann mit AML in CR2</vt:lpstr>
      <vt:lpstr>Fall 1: Situation 6 Monate nach der Transplantation</vt:lpstr>
      <vt:lpstr>Fall 2: 37-jährige Frau Übergang von CML in AML</vt:lpstr>
      <vt:lpstr>Fall 2: 37-jährige Frau Übergang von CML in AML</vt:lpstr>
      <vt:lpstr>Fall 2: 37-jährige Frau Übergang von CML in AML </vt:lpstr>
      <vt:lpstr>Risikofaktoren, die den EBMT-Schweregrad für VOD beeinflussen </vt:lpstr>
      <vt:lpstr>Fall 2: Konditionierung und Stammzelltransplantation</vt:lpstr>
      <vt:lpstr>Fall 2: Erste Symptome von VOD</vt:lpstr>
      <vt:lpstr>Überarbeitete EBMT-Schweregrad-Kriterien für VOD Tag 18</vt:lpstr>
      <vt:lpstr>Fall 2: Behandlungsbeginn</vt:lpstr>
      <vt:lpstr>Fall 2: 37-jährige Frau Umwandlung von CML in AML</vt:lpstr>
      <vt:lpstr>Fall 2: Situation 1 Jahr nach der Transplantation</vt:lpstr>
      <vt:lpstr>Fall 3: 49-jähriger Mann, Hochrisiko-AML</vt:lpstr>
      <vt:lpstr>Fall 3: 49-jähriger Mann, Hochrisiko-AML</vt:lpstr>
      <vt:lpstr>Fall 3: 49-jähriger Mann, Hochrisiko-AML</vt:lpstr>
      <vt:lpstr>Fall 3: 49-jähriger Mann, Hochrisiko-AML</vt:lpstr>
      <vt:lpstr>Risikofaktoren, die den EBMT-Schweregrad für VOD beeinflussen </vt:lpstr>
      <vt:lpstr>Was sollen wir tun?</vt:lpstr>
      <vt:lpstr>Fall 3: 49-jähriger Mann, Hochrisiko-AML</vt:lpstr>
      <vt:lpstr>Fall 3: 49-jähriger Mann, Hochrisiko-AML</vt:lpstr>
      <vt:lpstr>Differentialdiagnose</vt:lpstr>
      <vt:lpstr>Welche Komplikationen könnte der Patient haben?</vt:lpstr>
      <vt:lpstr>Fall 3: 49-jähriger Mann, Hochrisiko-AML</vt:lpstr>
      <vt:lpstr>Fall 3: 49-jähriger Mann, Hochrisiko-AML</vt:lpstr>
      <vt:lpstr>Fall 3: 49-jähriger Mann, Hochrisiko-AML</vt:lpstr>
      <vt:lpstr>Überarbeitete EBMT-Kriterien zur Diagnose von VOD</vt:lpstr>
      <vt:lpstr>Überarbeitete EBMT-Kriterien zur Diagnose von VOD</vt:lpstr>
      <vt:lpstr>Überarbeitete EBMT-Schweregrad-Kriterien für VOD</vt:lpstr>
      <vt:lpstr>Dr. Richardsons Fallstudie</vt:lpstr>
      <vt:lpstr>Überarbeitete EBMT-Kriterien zur Diagnose von VOD</vt:lpstr>
      <vt:lpstr>Überarbeitete EBMT-Kriterien zur Diagnose von VOD</vt:lpstr>
      <vt:lpstr>Überarbeitete EBMT-Schweregrad-Kriterien für VOD</vt:lpstr>
      <vt:lpstr>Überarbeitete EBMT-Schweregrad-Kriterien für VOD</vt:lpstr>
      <vt:lpstr>Überarbeitete EBMT-Schweregrad-Kriterien für VOD</vt:lpstr>
      <vt:lpstr>Überarbeitete EBMT-Schweregrad-Kriterien für VOD</vt:lpstr>
      <vt:lpstr>Custom Show 1</vt:lpstr>
      <vt:lpstr>Custom Show 2</vt:lpstr>
      <vt:lpstr>Custom Show 3</vt:lpstr>
      <vt:lpstr>Custom Show 4</vt:lpstr>
      <vt:lpstr>Custom Show 5</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2017-02-17T14:23:50Z</dcterms:created>
  <dcterms:modified xsi:type="dcterms:W3CDTF">2017-07-19T16:14:38Z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0x010100A78211FA7C122343943D0C15D2A149A4</vt:lpwstr>
  </property>
</Properties>
</file>