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Lst>
  <p:notesMasterIdLst>
    <p:notesMasterId r:id="rId32"/>
  </p:notesMasterIdLst>
  <p:sldIdLst>
    <p:sldId id="294" r:id="rId4"/>
    <p:sldId id="297" r:id="rId5"/>
    <p:sldId id="298" r:id="rId6"/>
    <p:sldId id="256" r:id="rId7"/>
    <p:sldId id="259" r:id="rId8"/>
    <p:sldId id="288" r:id="rId9"/>
    <p:sldId id="261" r:id="rId10"/>
    <p:sldId id="289" r:id="rId11"/>
    <p:sldId id="290" r:id="rId12"/>
    <p:sldId id="291" r:id="rId13"/>
    <p:sldId id="292" r:id="rId14"/>
    <p:sldId id="293" r:id="rId15"/>
    <p:sldId id="272" r:id="rId16"/>
    <p:sldId id="267" r:id="rId17"/>
    <p:sldId id="273" r:id="rId18"/>
    <p:sldId id="274" r:id="rId19"/>
    <p:sldId id="275" r:id="rId20"/>
    <p:sldId id="276" r:id="rId21"/>
    <p:sldId id="277" r:id="rId22"/>
    <p:sldId id="278" r:id="rId23"/>
    <p:sldId id="286" r:id="rId24"/>
    <p:sldId id="279" r:id="rId25"/>
    <p:sldId id="280" r:id="rId26"/>
    <p:sldId id="281" r:id="rId27"/>
    <p:sldId id="282" r:id="rId28"/>
    <p:sldId id="283" r:id="rId29"/>
    <p:sldId id="284" r:id="rId30"/>
    <p:sldId id="285" r:id="rId31"/>
  </p:sldIdLst>
  <p:sldSz cx="12192000" cy="6858000"/>
  <p:notesSz cx="6858000" cy="9144000"/>
  <p:custShowLst>
    <p:custShow name="Custom Show 1" id="0">
      <p:sldLst>
        <p:sld r:id="rId31"/>
      </p:sldLst>
    </p:custShow>
    <p:custShow name="Incorrect" id="1">
      <p:sldLst>
        <p:sld r:id="rId30"/>
      </p:sldLst>
    </p:custShow>
    <p:custShow name="Correct Q1" id="2">
      <p:sldLst>
        <p:sld r:id="rId24"/>
      </p:sldLst>
    </p:custShow>
    <p:custShow name="Correct Q2" id="3">
      <p:sldLst>
        <p:sld r:id="rId25"/>
      </p:sldLst>
    </p:custShow>
    <p:custShow name="Correct Q3" id="4">
      <p:sldLst>
        <p:sld r:id="rId26"/>
      </p:sldLst>
    </p:custShow>
    <p:custShow name="Correct Q4" id="5">
      <p:sldLst>
        <p:sld r:id="rId27"/>
      </p:sldLst>
    </p:custShow>
    <p:custShow name="Correct Q5" id="6">
      <p:sldLst>
        <p:sld r:id="rId28"/>
      </p:sldLst>
    </p:custShow>
    <p:custShow name="Correct Q6" id="7">
      <p:sldLst>
        <p:sld r:id="rId2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B6BB"/>
    <a:srgbClr val="00979E"/>
    <a:srgbClr val="96CA12"/>
    <a:srgbClr val="007176"/>
    <a:srgbClr val="ECAA20"/>
    <a:srgbClr val="F7FEFF"/>
    <a:srgbClr val="EFFEFF"/>
    <a:srgbClr val="E5FEFF"/>
    <a:srgbClr val="F2F1F9"/>
    <a:srgbClr val="E9E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3958" autoAdjust="0"/>
  </p:normalViewPr>
  <p:slideViewPr>
    <p:cSldViewPr>
      <p:cViewPr varScale="1">
        <p:scale>
          <a:sx n="98" d="100"/>
          <a:sy n="98" d="100"/>
        </p:scale>
        <p:origin x="936" y="90"/>
      </p:cViewPr>
      <p:guideLst>
        <p:guide orient="horz" pos="2160"/>
        <p:guide pos="3976"/>
      </p:guideLst>
    </p:cSldViewPr>
  </p:slideViewPr>
  <p:notesTextViewPr>
    <p:cViewPr>
      <p:scale>
        <a:sx n="3" d="2"/>
        <a:sy n="3" d="2"/>
      </p:scale>
      <p:origin x="0" y="0"/>
    </p:cViewPr>
  </p:notesTextViewPr>
  <p:sorterViewPr>
    <p:cViewPr>
      <p:scale>
        <a:sx n="100" d="100"/>
        <a:sy n="100" d="100"/>
      </p:scale>
      <p:origin x="0" y="-3030"/>
    </p:cViewPr>
  </p:sorterViewPr>
  <p:notesViewPr>
    <p:cSldViewPr>
      <p:cViewPr varScale="1">
        <p:scale>
          <a:sx n="74" d="100"/>
          <a:sy n="74" d="100"/>
        </p:scale>
        <p:origin x="2899"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ECB88-AF4E-4234-94AC-0B20FEFA1EE8}" type="datetimeFigureOut">
              <a:rPr lang="en-GB" smtClean="0"/>
              <a:t>19/07/2017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CA31C-4919-482F-A40B-71F301A0BB32}" type="slidenum">
              <a:rPr lang="en-GB" smtClean="0"/>
              <a:t>‹#›</a:t>
            </a:fld>
            <a:endParaRPr lang="en-GB"/>
          </a:p>
        </p:txBody>
      </p:sp>
    </p:spTree>
    <p:extLst>
      <p:ext uri="{BB962C8B-B14F-4D97-AF65-F5344CB8AC3E}">
        <p14:creationId xmlns:p14="http://schemas.microsoft.com/office/powerpoint/2010/main" val="32774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4</a:t>
            </a:fld>
            <a:endParaRPr lang="en-GB"/>
          </a:p>
        </p:txBody>
      </p:sp>
    </p:spTree>
    <p:extLst>
      <p:ext uri="{BB962C8B-B14F-4D97-AF65-F5344CB8AC3E}">
        <p14:creationId xmlns:p14="http://schemas.microsoft.com/office/powerpoint/2010/main" val="2741962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13</a:t>
            </a:fld>
            <a:endParaRPr lang="en-GB"/>
          </a:p>
        </p:txBody>
      </p:sp>
    </p:spTree>
    <p:extLst>
      <p:ext uri="{BB962C8B-B14F-4D97-AF65-F5344CB8AC3E}">
        <p14:creationId xmlns:p14="http://schemas.microsoft.com/office/powerpoint/2010/main" val="323237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14</a:t>
            </a:fld>
            <a:endParaRPr lang="en-GB"/>
          </a:p>
        </p:txBody>
      </p:sp>
    </p:spTree>
    <p:extLst>
      <p:ext uri="{BB962C8B-B14F-4D97-AF65-F5344CB8AC3E}">
        <p14:creationId xmlns:p14="http://schemas.microsoft.com/office/powerpoint/2010/main" val="129350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128452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347711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362208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de-DE" sz="1200" dirty="0"/>
          </a:p>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90881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188499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1763068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21</a:t>
            </a:fld>
            <a:endParaRPr lang="en-GB"/>
          </a:p>
        </p:txBody>
      </p:sp>
    </p:spTree>
    <p:extLst>
      <p:ext uri="{BB962C8B-B14F-4D97-AF65-F5344CB8AC3E}">
        <p14:creationId xmlns:p14="http://schemas.microsoft.com/office/powerpoint/2010/main" val="203421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22</a:t>
            </a:fld>
            <a:endParaRPr lang="en-GB"/>
          </a:p>
        </p:txBody>
      </p:sp>
    </p:spTree>
    <p:extLst>
      <p:ext uri="{BB962C8B-B14F-4D97-AF65-F5344CB8AC3E}">
        <p14:creationId xmlns:p14="http://schemas.microsoft.com/office/powerpoint/2010/main" val="23062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5</a:t>
            </a:fld>
            <a:endParaRPr lang="en-GB"/>
          </a:p>
        </p:txBody>
      </p:sp>
    </p:spTree>
    <p:extLst>
      <p:ext uri="{BB962C8B-B14F-4D97-AF65-F5344CB8AC3E}">
        <p14:creationId xmlns:p14="http://schemas.microsoft.com/office/powerpoint/2010/main" val="3078139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23</a:t>
            </a:fld>
            <a:endParaRPr lang="en-GB"/>
          </a:p>
        </p:txBody>
      </p:sp>
    </p:spTree>
    <p:extLst>
      <p:ext uri="{BB962C8B-B14F-4D97-AF65-F5344CB8AC3E}">
        <p14:creationId xmlns:p14="http://schemas.microsoft.com/office/powerpoint/2010/main" val="341502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349384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25</a:t>
            </a:fld>
            <a:endParaRPr lang="en-GB"/>
          </a:p>
        </p:txBody>
      </p:sp>
    </p:spTree>
    <p:extLst>
      <p:ext uri="{BB962C8B-B14F-4D97-AF65-F5344CB8AC3E}">
        <p14:creationId xmlns:p14="http://schemas.microsoft.com/office/powerpoint/2010/main" val="395440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26</a:t>
            </a:fld>
            <a:endParaRPr lang="en-GB"/>
          </a:p>
        </p:txBody>
      </p:sp>
    </p:spTree>
    <p:extLst>
      <p:ext uri="{BB962C8B-B14F-4D97-AF65-F5344CB8AC3E}">
        <p14:creationId xmlns:p14="http://schemas.microsoft.com/office/powerpoint/2010/main" val="19381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27</a:t>
            </a:fld>
            <a:endParaRPr lang="en-GB"/>
          </a:p>
        </p:txBody>
      </p:sp>
    </p:spTree>
    <p:extLst>
      <p:ext uri="{BB962C8B-B14F-4D97-AF65-F5344CB8AC3E}">
        <p14:creationId xmlns:p14="http://schemas.microsoft.com/office/powerpoint/2010/main" val="385670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28</a:t>
            </a:fld>
            <a:endParaRPr lang="en-GB"/>
          </a:p>
        </p:txBody>
      </p:sp>
    </p:spTree>
    <p:extLst>
      <p:ext uri="{BB962C8B-B14F-4D97-AF65-F5344CB8AC3E}">
        <p14:creationId xmlns:p14="http://schemas.microsoft.com/office/powerpoint/2010/main" val="407894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6</a:t>
            </a:fld>
            <a:endParaRPr lang="en-GB"/>
          </a:p>
        </p:txBody>
      </p:sp>
    </p:spTree>
    <p:extLst>
      <p:ext uri="{BB962C8B-B14F-4D97-AF65-F5344CB8AC3E}">
        <p14:creationId xmlns:p14="http://schemas.microsoft.com/office/powerpoint/2010/main" val="343912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7</a:t>
            </a:fld>
            <a:endParaRPr lang="en-GB"/>
          </a:p>
        </p:txBody>
      </p:sp>
    </p:spTree>
    <p:extLst>
      <p:ext uri="{BB962C8B-B14F-4D97-AF65-F5344CB8AC3E}">
        <p14:creationId xmlns:p14="http://schemas.microsoft.com/office/powerpoint/2010/main" val="146207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342498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B3C79CD-5E28-41F0-B4C1-54EB3A4EF265}" type="slidenum">
              <a:rPr lang="en-GB"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33793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BCA31C-4919-482F-A40B-71F301A0BB32}" type="slidenum">
              <a:rPr lang="en-GB" smtClean="0"/>
              <a:t>10</a:t>
            </a:fld>
            <a:endParaRPr lang="en-GB"/>
          </a:p>
        </p:txBody>
      </p:sp>
    </p:spTree>
    <p:extLst>
      <p:ext uri="{BB962C8B-B14F-4D97-AF65-F5344CB8AC3E}">
        <p14:creationId xmlns:p14="http://schemas.microsoft.com/office/powerpoint/2010/main" val="279096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BCA31C-4919-482F-A40B-71F301A0BB32}" type="slidenum">
              <a:rPr lang="en-GB" smtClean="0"/>
              <a:t>11</a:t>
            </a:fld>
            <a:endParaRPr lang="en-GB"/>
          </a:p>
        </p:txBody>
      </p:sp>
    </p:spTree>
    <p:extLst>
      <p:ext uri="{BB962C8B-B14F-4D97-AF65-F5344CB8AC3E}">
        <p14:creationId xmlns:p14="http://schemas.microsoft.com/office/powerpoint/2010/main" val="258054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CA31C-4919-482F-A40B-71F301A0BB32}" type="slidenum">
              <a:rPr lang="en-GB" smtClean="0"/>
              <a:t>12</a:t>
            </a:fld>
            <a:endParaRPr lang="en-GB"/>
          </a:p>
        </p:txBody>
      </p:sp>
    </p:spTree>
    <p:extLst>
      <p:ext uri="{BB962C8B-B14F-4D97-AF65-F5344CB8AC3E}">
        <p14:creationId xmlns:p14="http://schemas.microsoft.com/office/powerpoint/2010/main" val="1395198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79657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579479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5174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177886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53930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2129223755"/>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8361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4113202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13879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375956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806244"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2103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1833557"/>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19/07/2017</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763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19/07/2017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555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13.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Module%202_VOD%20pathophysiology%20FINAL%20approved.pptx#-1,4,Pathophysiology of VOD"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hyperlink" Target="Module%201_HSCT_DE_FINAL.pptx#4. Modul 1:  H&#228;matopoetische Stammzelltransplantation"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10"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hyperlink" Target="Module%201_HSCT_DE_FINAL.pptx#4. Modul 1:  H&#228;matopoetische Stammzelltransplan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hyperlink" Target="Module%201_HSCT_DE_FINAL.pptx#4. Modul 1:  H&#228;matopoetische Stammzelltransplantation"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3" y="3068960"/>
            <a:ext cx="12000087" cy="1879761"/>
          </a:xfrm>
        </p:spPr>
        <p:txBody>
          <a:bodyPr>
            <a:normAutofit fontScale="90000"/>
          </a:bodyPr>
          <a:lstStyle/>
          <a:p>
            <a:r>
              <a:rPr lang="de-DE" dirty="0"/>
              <a:t>Aktiver Umgang mit der venösen okklusiven Leberkrankheit (VOD)</a:t>
            </a:r>
            <a:r>
              <a:rPr dirty="0"/>
              <a:t/>
            </a:r>
            <a:br>
              <a:rPr dirty="0"/>
            </a:br>
            <a:endParaRPr lang="de-DE"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2019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white"/>
                </a:solidFill>
                <a:effectLst/>
                <a:uLnTx/>
                <a:uFillTx/>
                <a:latin typeface="Arial" panose="020B0604020202020204"/>
                <a:ea typeface="+mn-ea"/>
                <a:cs typeface="+mn-cs"/>
              </a:rPr>
              <a:t>Hämatopoetische</a:t>
            </a: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de-DE" sz="1800" b="1" i="0" u="none" strike="noStrike" kern="1200" cap="none" spc="0" normalizeH="0" baseline="0" noProof="0" dirty="0">
                <a:ln>
                  <a:noFill/>
                </a:ln>
                <a:solidFill>
                  <a:schemeClr val="bg1"/>
                </a:solidFill>
                <a:effectLst/>
                <a:uLnTx/>
                <a:uFillTx/>
                <a:latin typeface="Arial" panose="020B0604020202020204"/>
                <a:ea typeface="+mn-ea"/>
                <a:cs typeface="+mn-cs"/>
              </a:rPr>
              <a:t>Stammzelltransplantation</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Pathophysiologie der VOD</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Diagnose der VOD</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Beurteilung und Umgang</a:t>
            </a:r>
            <a:r>
              <a:rPr kumimoji="0" sz="1800" b="0" i="0" u="none" strike="noStrike" kern="1200" cap="none" spc="0" normalizeH="0" baseline="0" noProof="0">
                <a:ln>
                  <a:noFill/>
                </a:ln>
                <a:solidFill>
                  <a:srgbClr val="000000"/>
                </a:solidFill>
                <a:effectLst/>
                <a:uLnTx/>
                <a:uFillTx/>
                <a:latin typeface="Arial" panose="020B0604020202020204"/>
                <a:ea typeface="+mn-ea"/>
                <a:cs typeface="+mn-cs"/>
              </a:rPr>
              <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mit der VOD</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VOD-Fallstudien</a:t>
            </a:r>
          </a:p>
        </p:txBody>
      </p:sp>
    </p:spTree>
    <p:extLst>
      <p:ext uri="{BB962C8B-B14F-4D97-AF65-F5344CB8AC3E}">
        <p14:creationId xmlns:p14="http://schemas.microsoft.com/office/powerpoint/2010/main" val="113395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rmAutofit/>
          </a:bodyPr>
          <a:lstStyle/>
          <a:p>
            <a:r>
              <a:rPr lang="de-DE" dirty="0"/>
              <a:t>1. </a:t>
            </a:r>
            <a:r>
              <a:rPr lang="en-GB" dirty="0"/>
              <a:t>Die </a:t>
            </a:r>
            <a:r>
              <a:rPr lang="en-GB" dirty="0" err="1"/>
              <a:t>aus</a:t>
            </a:r>
            <a:r>
              <a:rPr lang="en-GB" dirty="0"/>
              <a:t> der </a:t>
            </a:r>
            <a:r>
              <a:rPr lang="en-GB" dirty="0" err="1"/>
              <a:t>Chemotherapie</a:t>
            </a:r>
            <a:r>
              <a:rPr lang="en-GB" dirty="0"/>
              <a:t> </a:t>
            </a:r>
            <a:r>
              <a:rPr lang="en-GB" dirty="0" err="1"/>
              <a:t>resultierende</a:t>
            </a:r>
            <a:r>
              <a:rPr lang="en-GB" dirty="0"/>
              <a:t> </a:t>
            </a:r>
            <a:r>
              <a:rPr lang="en-GB" dirty="0" err="1"/>
              <a:t>Zelltoxizität</a:t>
            </a:r>
            <a:r>
              <a:rPr lang="en-GB" dirty="0"/>
              <a:t> </a:t>
            </a:r>
            <a:r>
              <a:rPr lang="en-GB" dirty="0" err="1"/>
              <a:t>schädigt</a:t>
            </a:r>
            <a:r>
              <a:rPr lang="en-GB" dirty="0"/>
              <a:t> die </a:t>
            </a:r>
            <a:r>
              <a:rPr lang="en-GB" dirty="0" err="1"/>
              <a:t>Auskleidung</a:t>
            </a:r>
            <a:r>
              <a:rPr lang="en-GB" dirty="0"/>
              <a:t> der </a:t>
            </a:r>
            <a:r>
              <a:rPr lang="en-GB" dirty="0" err="1"/>
              <a:t>Lebersinusoiden</a:t>
            </a:r>
            <a:endParaRPr lang="de-DE" dirty="0"/>
          </a:p>
        </p:txBody>
      </p:sp>
      <p:sp>
        <p:nvSpPr>
          <p:cNvPr id="18" name="Content Placeholder 17"/>
          <p:cNvSpPr>
            <a:spLocks noGrp="1"/>
          </p:cNvSpPr>
          <p:nvPr>
            <p:ph sz="half" idx="2"/>
          </p:nvPr>
        </p:nvSpPr>
        <p:spPr>
          <a:xfrm>
            <a:off x="6197599" y="1268760"/>
            <a:ext cx="5979649" cy="4857403"/>
          </a:xfrm>
        </p:spPr>
        <p:txBody>
          <a:bodyPr/>
          <a:lstStyle/>
          <a:p>
            <a:pPr marL="355600" indent="-355600"/>
            <a:r>
              <a:rPr lang="en-GB" dirty="0"/>
              <a:t>Die </a:t>
            </a:r>
            <a:r>
              <a:rPr lang="en-GB" dirty="0" err="1"/>
              <a:t>zur</a:t>
            </a:r>
            <a:r>
              <a:rPr lang="en-GB" dirty="0"/>
              <a:t> </a:t>
            </a:r>
            <a:r>
              <a:rPr lang="en-GB" dirty="0" err="1"/>
              <a:t>Konditionierung</a:t>
            </a:r>
            <a:r>
              <a:rPr lang="en-GB" dirty="0"/>
              <a:t> </a:t>
            </a:r>
            <a:r>
              <a:rPr lang="en-GB" dirty="0" err="1"/>
              <a:t>für</a:t>
            </a:r>
            <a:r>
              <a:rPr lang="en-GB" dirty="0"/>
              <a:t> die HSZT </a:t>
            </a:r>
            <a:r>
              <a:rPr lang="en-GB" dirty="0" err="1"/>
              <a:t>angewendeten</a:t>
            </a:r>
            <a:r>
              <a:rPr lang="en-GB" dirty="0"/>
              <a:t> </a:t>
            </a:r>
            <a:r>
              <a:rPr lang="en-GB" dirty="0" err="1"/>
              <a:t>Zytostatika</a:t>
            </a:r>
            <a:r>
              <a:rPr lang="en-GB" dirty="0"/>
              <a:t> </a:t>
            </a:r>
            <a:r>
              <a:rPr lang="en-GB" dirty="0" err="1"/>
              <a:t>werden</a:t>
            </a:r>
            <a:r>
              <a:rPr lang="en-GB" dirty="0"/>
              <a:t> in der </a:t>
            </a:r>
            <a:r>
              <a:rPr lang="en-GB" dirty="0" err="1"/>
              <a:t>Leber</a:t>
            </a:r>
            <a:r>
              <a:rPr lang="en-GB" dirty="0"/>
              <a:t> </a:t>
            </a:r>
            <a:r>
              <a:rPr lang="en-GB" dirty="0" err="1"/>
              <a:t>metabolisiert</a:t>
            </a:r>
            <a:endParaRPr lang="de-DE" dirty="0"/>
          </a:p>
          <a:p>
            <a:pPr lvl="0"/>
            <a:r>
              <a:rPr lang="de-DE" dirty="0"/>
              <a:t>Toxische Metaboliten, die aus dem Abbau dieser Mittel resultieren, werden von den </a:t>
            </a:r>
            <a:r>
              <a:rPr lang="de-DE" dirty="0" err="1"/>
              <a:t>Hepatozyten</a:t>
            </a:r>
            <a:r>
              <a:rPr lang="de-DE" dirty="0"/>
              <a:t> (die Hauptfunktionszellen der Leber) freigesetzt</a:t>
            </a:r>
          </a:p>
          <a:p>
            <a:pPr marL="355600" lvl="0" indent="-355600"/>
            <a:r>
              <a:rPr lang="de-DE" dirty="0"/>
              <a:t>Diese Metaboliten verursachen Schaden und Aktivierung des </a:t>
            </a:r>
            <a:r>
              <a:rPr lang="en-GB" dirty="0" err="1"/>
              <a:t>sinusoidale</a:t>
            </a:r>
            <a:r>
              <a:rPr lang="en-GB" dirty="0"/>
              <a:t> </a:t>
            </a:r>
            <a:r>
              <a:rPr lang="en-GB" dirty="0" err="1"/>
              <a:t>Endothelzellen</a:t>
            </a:r>
            <a:r>
              <a:rPr lang="en-GB" dirty="0"/>
              <a:t> </a:t>
            </a:r>
            <a:r>
              <a:rPr lang="de-DE" dirty="0"/>
              <a:t>(</a:t>
            </a:r>
            <a:r>
              <a:rPr lang="en-GB" dirty="0"/>
              <a:t>SEC), </a:t>
            </a:r>
            <a:r>
              <a:rPr lang="en-GB" dirty="0" err="1"/>
              <a:t>welche</a:t>
            </a:r>
            <a:r>
              <a:rPr lang="en-GB" dirty="0"/>
              <a:t> die </a:t>
            </a:r>
            <a:r>
              <a:rPr lang="en-GB" dirty="0" err="1"/>
              <a:t>Sinusoiden</a:t>
            </a:r>
            <a:r>
              <a:rPr lang="en-GB" dirty="0"/>
              <a:t> </a:t>
            </a:r>
            <a:r>
              <a:rPr lang="en-GB" dirty="0" err="1"/>
              <a:t>auskleiden</a:t>
            </a:r>
            <a:r>
              <a:rPr lang="en-GB" dirty="0"/>
              <a:t> </a:t>
            </a:r>
            <a:r>
              <a:rPr lang="de-DE" dirty="0"/>
              <a:t>(die kleinen kapillarähnlichen Blutgefäße in der Leber)</a:t>
            </a:r>
          </a:p>
          <a:p>
            <a:pPr marL="0" indent="0">
              <a:buNone/>
            </a:pPr>
            <a:endParaRPr lang="de-DE" dirty="0"/>
          </a:p>
        </p:txBody>
      </p:sp>
      <p:sp>
        <p:nvSpPr>
          <p:cNvPr id="29" name="Text Placeholder 28"/>
          <p:cNvSpPr>
            <a:spLocks noGrp="1"/>
          </p:cNvSpPr>
          <p:nvPr>
            <p:ph type="body" sz="quarter" idx="10"/>
          </p:nvPr>
        </p:nvSpPr>
        <p:spPr/>
        <p:txBody>
          <a:bodyPr/>
          <a:lstStyle/>
          <a:p>
            <a:r>
              <a:rPr lang="de-DE"/>
              <a:t>Richardson PG et al. </a:t>
            </a:r>
            <a:r>
              <a:rPr lang="de-DE" i="1" dirty="0"/>
              <a:t>Expert Opin Drug Saf</a:t>
            </a:r>
            <a:r>
              <a:rPr lang="de-DE"/>
              <a:t> 2013;12:123–36</a:t>
            </a:r>
          </a:p>
        </p:txBody>
      </p:sp>
      <p:sp>
        <p:nvSpPr>
          <p:cNvPr id="30" name="Text Placeholder 29"/>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
        <p:nvSpPr>
          <p:cNvPr id="4" name="TextBox 3"/>
          <p:cNvSpPr txBox="1"/>
          <p:nvPr/>
        </p:nvSpPr>
        <p:spPr>
          <a:xfrm>
            <a:off x="236428" y="5743284"/>
            <a:ext cx="590903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400" dirty="0">
                <a:solidFill>
                  <a:schemeClr val="tx1"/>
                </a:solidFill>
                <a:latin typeface="Arial" pitchFamily="34" charset="0"/>
                <a:cs typeface="Arial" pitchFamily="34" charset="0"/>
              </a:rPr>
              <a:t>Aus der HSZT-Konditionierung resultierende toxische Metaboliten schädigen und aktivieren die sinusoidalen Endothelzellen</a:t>
            </a:r>
          </a:p>
        </p:txBody>
      </p:sp>
      <p:grpSp>
        <p:nvGrpSpPr>
          <p:cNvPr id="5" name="Group 4"/>
          <p:cNvGrpSpPr/>
          <p:nvPr/>
        </p:nvGrpSpPr>
        <p:grpSpPr>
          <a:xfrm>
            <a:off x="236428" y="1424055"/>
            <a:ext cx="5910029" cy="4196927"/>
            <a:chOff x="491927" y="1632280"/>
            <a:chExt cx="5910029" cy="4196927"/>
          </a:xfrm>
        </p:grpSpPr>
        <p:sp>
          <p:nvSpPr>
            <p:cNvPr id="6" name="Rectangle 5"/>
            <p:cNvSpPr/>
            <p:nvPr/>
          </p:nvSpPr>
          <p:spPr>
            <a:xfrm>
              <a:off x="5018704" y="5184369"/>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491927" y="1632280"/>
              <a:ext cx="5910029" cy="4196927"/>
              <a:chOff x="1307705" y="1625563"/>
              <a:chExt cx="5910029" cy="4196927"/>
            </a:xfrm>
          </p:grpSpPr>
          <p:pic>
            <p:nvPicPr>
              <p:cNvPr id="9" name="Picture 4" descr="\\health-fp-08\company\LiveProjects\Liveprojects\Gentium\Defibrotide\200100477 - 3D video\3D image\From Olaf\Image3\Image1 -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705" y="1625563"/>
                <a:ext cx="5910029" cy="3384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11" name="Rectangle 10"/>
              <p:cNvSpPr/>
              <p:nvPr/>
            </p:nvSpPr>
            <p:spPr>
              <a:xfrm>
                <a:off x="2689962" y="5013862"/>
                <a:ext cx="324036" cy="80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192" y="5024000"/>
                <a:ext cx="3499411" cy="798490"/>
              </a:xfrm>
              <a:prstGeom prst="rect">
                <a:avLst/>
              </a:prstGeom>
              <a:solidFill>
                <a:schemeClr val="tx2"/>
              </a:solidFill>
              <a:extLst/>
            </p:spPr>
          </p:pic>
          <p:sp>
            <p:nvSpPr>
              <p:cNvPr id="13" name="TextBox 12"/>
              <p:cNvSpPr txBox="1"/>
              <p:nvPr/>
            </p:nvSpPr>
            <p:spPr>
              <a:xfrm>
                <a:off x="2270733" y="5034002"/>
                <a:ext cx="972108"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Erythrozyten</a:t>
                </a:r>
                <a:endParaRPr lang="de-DE" sz="900" dirty="0">
                  <a:solidFill>
                    <a:schemeClr val="bg1"/>
                  </a:solidFill>
                  <a:latin typeface="Arial" pitchFamily="34" charset="0"/>
                  <a:cs typeface="Arial" pitchFamily="34" charset="0"/>
                </a:endParaRPr>
              </a:p>
            </p:txBody>
          </p:sp>
          <p:sp>
            <p:nvSpPr>
              <p:cNvPr id="14" name="TextBox 13"/>
              <p:cNvSpPr txBox="1"/>
              <p:nvPr/>
            </p:nvSpPr>
            <p:spPr>
              <a:xfrm>
                <a:off x="3290327" y="4964752"/>
                <a:ext cx="1080120"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Toxische</a:t>
                </a:r>
                <a:r>
                  <a:rPr lang="en-GB" sz="900" dirty="0">
                    <a:solidFill>
                      <a:schemeClr val="bg1"/>
                    </a:solidFill>
                    <a:latin typeface="Arial" pitchFamily="34" charset="0"/>
                  </a:rPr>
                  <a:t> </a:t>
                </a:r>
                <a:r>
                  <a:rPr lang="en-GB" sz="900" dirty="0" err="1">
                    <a:solidFill>
                      <a:schemeClr val="bg1"/>
                    </a:solidFill>
                    <a:latin typeface="Arial" pitchFamily="34" charset="0"/>
                  </a:rPr>
                  <a:t>Metaboliten</a:t>
                </a:r>
                <a:endParaRPr lang="de-DE" sz="900" dirty="0">
                  <a:solidFill>
                    <a:schemeClr val="bg1"/>
                  </a:solidFill>
                  <a:latin typeface="Arial" pitchFamily="34" charset="0"/>
                  <a:cs typeface="Arial" pitchFamily="34" charset="0"/>
                </a:endParaRPr>
              </a:p>
            </p:txBody>
          </p:sp>
          <p:sp>
            <p:nvSpPr>
              <p:cNvPr id="15" name="TextBox 14"/>
              <p:cNvSpPr txBox="1"/>
              <p:nvPr/>
            </p:nvSpPr>
            <p:spPr>
              <a:xfrm>
                <a:off x="4392680" y="4964752"/>
                <a:ext cx="1165899"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Sinusoidale</a:t>
                </a:r>
                <a:r>
                  <a:rPr lang="en-GB" sz="900" dirty="0">
                    <a:solidFill>
                      <a:schemeClr val="bg1"/>
                    </a:solidFill>
                    <a:latin typeface="Arial" pitchFamily="34" charset="0"/>
                  </a:rPr>
                  <a:t> </a:t>
                </a:r>
                <a:r>
                  <a:rPr lang="en-GB" sz="900" dirty="0" err="1">
                    <a:solidFill>
                      <a:schemeClr val="bg1"/>
                    </a:solidFill>
                    <a:latin typeface="Arial" pitchFamily="34" charset="0"/>
                  </a:rPr>
                  <a:t>Endothelzellen</a:t>
                </a:r>
                <a:endParaRPr lang="de-DE" sz="900" dirty="0">
                  <a:solidFill>
                    <a:schemeClr val="bg1"/>
                  </a:solidFill>
                  <a:latin typeface="Arial" pitchFamily="34" charset="0"/>
                  <a:cs typeface="Arial" pitchFamily="34" charset="0"/>
                </a:endParaRPr>
              </a:p>
            </p:txBody>
          </p:sp>
          <p:sp>
            <p:nvSpPr>
              <p:cNvPr id="17" name="TextBox 16"/>
              <p:cNvSpPr txBox="1"/>
              <p:nvPr/>
            </p:nvSpPr>
            <p:spPr>
              <a:xfrm>
                <a:off x="5558579" y="5034002"/>
                <a:ext cx="958756"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Thrombozyten</a:t>
                </a:r>
                <a:endParaRPr lang="de-DE" sz="900" dirty="0">
                  <a:solidFill>
                    <a:schemeClr val="bg1"/>
                  </a:solidFill>
                  <a:latin typeface="Arial" pitchFamily="34" charset="0"/>
                  <a:cs typeface="Arial" pitchFamily="34" charset="0"/>
                </a:endParaRPr>
              </a:p>
            </p:txBody>
          </p:sp>
        </p:grpSp>
        <p:sp>
          <p:nvSpPr>
            <p:cNvPr id="8" name="Rectangle 7"/>
            <p:cNvSpPr/>
            <p:nvPr/>
          </p:nvSpPr>
          <p:spPr>
            <a:xfrm>
              <a:off x="491928" y="5177092"/>
              <a:ext cx="1114496" cy="6463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0" name="TextBox 19"/>
          <p:cNvSpPr txBox="1"/>
          <p:nvPr/>
        </p:nvSpPr>
        <p:spPr>
          <a:xfrm>
            <a:off x="3859305" y="1647178"/>
            <a:ext cx="1586753" cy="261610"/>
          </a:xfrm>
          <a:prstGeom prst="rect">
            <a:avLst/>
          </a:prstGeom>
          <a:noFill/>
        </p:spPr>
        <p:txBody>
          <a:bodyPr wrap="square" rtlCol="0">
            <a:spAutoFit/>
          </a:bodyPr>
          <a:lstStyle/>
          <a:p>
            <a:pPr algn="ctr"/>
            <a:r>
              <a:rPr lang="de-DE" sz="1100" dirty="0">
                <a:solidFill>
                  <a:schemeClr val="bg1"/>
                </a:solidFill>
              </a:rPr>
              <a:t> Hepatozyten</a:t>
            </a:r>
          </a:p>
        </p:txBody>
      </p:sp>
      <p:sp>
        <p:nvSpPr>
          <p:cNvPr id="21" name="TextBox 20"/>
          <p:cNvSpPr txBox="1"/>
          <p:nvPr/>
        </p:nvSpPr>
        <p:spPr>
          <a:xfrm>
            <a:off x="4040878" y="4368300"/>
            <a:ext cx="1586753" cy="261610"/>
          </a:xfrm>
          <a:prstGeom prst="rect">
            <a:avLst/>
          </a:prstGeom>
          <a:noFill/>
        </p:spPr>
        <p:txBody>
          <a:bodyPr wrap="square" rtlCol="0">
            <a:spAutoFit/>
          </a:bodyPr>
          <a:lstStyle/>
          <a:p>
            <a:pPr algn="ctr"/>
            <a:r>
              <a:rPr lang="de-DE" sz="1100" dirty="0">
                <a:solidFill>
                  <a:schemeClr val="bg1"/>
                </a:solidFill>
              </a:rPr>
              <a:t> Hepatozyten</a:t>
            </a:r>
          </a:p>
        </p:txBody>
      </p:sp>
      <p:sp>
        <p:nvSpPr>
          <p:cNvPr id="22" name="TextBox 21"/>
          <p:cNvSpPr txBox="1"/>
          <p:nvPr/>
        </p:nvSpPr>
        <p:spPr>
          <a:xfrm>
            <a:off x="163630" y="3907396"/>
            <a:ext cx="1586753" cy="261610"/>
          </a:xfrm>
          <a:prstGeom prst="rect">
            <a:avLst/>
          </a:prstGeom>
          <a:noFill/>
        </p:spPr>
        <p:txBody>
          <a:bodyPr wrap="square" rtlCol="0">
            <a:spAutoFit/>
          </a:bodyPr>
          <a:lstStyle/>
          <a:p>
            <a:pPr algn="ctr"/>
            <a:r>
              <a:rPr lang="en-GB" sz="1100" dirty="0" err="1">
                <a:solidFill>
                  <a:schemeClr val="bg1"/>
                </a:solidFill>
              </a:rPr>
              <a:t>Disse’schen</a:t>
            </a:r>
            <a:r>
              <a:rPr lang="en-GB" sz="1100" dirty="0">
                <a:solidFill>
                  <a:schemeClr val="bg1"/>
                </a:solidFill>
              </a:rPr>
              <a:t> </a:t>
            </a:r>
            <a:r>
              <a:rPr lang="en-GB" sz="1100" dirty="0" err="1">
                <a:solidFill>
                  <a:schemeClr val="bg1"/>
                </a:solidFill>
              </a:rPr>
              <a:t>Raum</a:t>
            </a:r>
            <a:endParaRPr lang="de-DE" sz="1100" dirty="0">
              <a:solidFill>
                <a:schemeClr val="bg1"/>
              </a:solidFill>
              <a:cs typeface="Arial" panose="020B0604020202020204" pitchFamily="34" charset="0"/>
            </a:endParaRPr>
          </a:p>
        </p:txBody>
      </p:sp>
      <p:sp>
        <p:nvSpPr>
          <p:cNvPr id="23" name="TextBox 22"/>
          <p:cNvSpPr txBox="1"/>
          <p:nvPr/>
        </p:nvSpPr>
        <p:spPr>
          <a:xfrm>
            <a:off x="1261090" y="2307672"/>
            <a:ext cx="1586753" cy="261610"/>
          </a:xfrm>
          <a:prstGeom prst="rect">
            <a:avLst/>
          </a:prstGeom>
          <a:noFill/>
        </p:spPr>
        <p:txBody>
          <a:bodyPr wrap="square" rtlCol="0">
            <a:spAutoFit/>
          </a:bodyPr>
          <a:lstStyle/>
          <a:p>
            <a:pPr algn="ctr"/>
            <a:r>
              <a:rPr lang="en-GB" sz="1100" dirty="0" err="1">
                <a:solidFill>
                  <a:schemeClr val="bg1"/>
                </a:solidFill>
              </a:rPr>
              <a:t>Disse’schen</a:t>
            </a:r>
            <a:r>
              <a:rPr lang="en-GB" sz="1100" dirty="0">
                <a:solidFill>
                  <a:schemeClr val="bg1"/>
                </a:solidFill>
              </a:rPr>
              <a:t> </a:t>
            </a:r>
            <a:r>
              <a:rPr lang="en-GB" sz="1100" dirty="0" err="1">
                <a:solidFill>
                  <a:schemeClr val="bg1"/>
                </a:solidFill>
              </a:rPr>
              <a:t>Raum</a:t>
            </a:r>
            <a:endParaRPr lang="de-DE" sz="1100" dirty="0">
              <a:solidFill>
                <a:schemeClr val="bg1"/>
              </a:solidFill>
              <a:cs typeface="Arial" panose="020B0604020202020204" pitchFamily="34" charset="0"/>
            </a:endParaRPr>
          </a:p>
        </p:txBody>
      </p:sp>
      <p:sp>
        <p:nvSpPr>
          <p:cNvPr id="24" name="TextBox 23"/>
          <p:cNvSpPr txBox="1"/>
          <p:nvPr/>
        </p:nvSpPr>
        <p:spPr>
          <a:xfrm>
            <a:off x="1823310" y="3143372"/>
            <a:ext cx="1586753" cy="261610"/>
          </a:xfrm>
          <a:prstGeom prst="rect">
            <a:avLst/>
          </a:prstGeom>
          <a:noFill/>
        </p:spPr>
        <p:txBody>
          <a:bodyPr wrap="square" rtlCol="0">
            <a:spAutoFit/>
          </a:bodyPr>
          <a:lstStyle/>
          <a:p>
            <a:pPr algn="ctr"/>
            <a:r>
              <a:rPr lang="de-DE" sz="1100" dirty="0">
                <a:solidFill>
                  <a:prstClr val="white"/>
                </a:solidFill>
              </a:rPr>
              <a:t>Sinusoid</a:t>
            </a:r>
          </a:p>
        </p:txBody>
      </p:sp>
      <p:grpSp>
        <p:nvGrpSpPr>
          <p:cNvPr id="26" name="Group 25"/>
          <p:cNvGrpSpPr/>
          <p:nvPr/>
        </p:nvGrpSpPr>
        <p:grpSpPr>
          <a:xfrm>
            <a:off x="9315216" y="1936285"/>
            <a:ext cx="2097202" cy="369332"/>
            <a:chOff x="1508759" y="4551330"/>
            <a:chExt cx="1825447" cy="369332"/>
          </a:xfrm>
        </p:grpSpPr>
        <p:sp>
          <p:nvSpPr>
            <p:cNvPr id="27" name="TextBox 26">
              <a:hlinkClick r:id="rId5" action="ppaction://hlinkpres?slideindex=4&amp;slidetitle=Modul 1:  Hämatopoetische Stammzell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de-DE" dirty="0">
                  <a:solidFill>
                    <a:srgbClr val="000000"/>
                  </a:solidFill>
                </a:rPr>
                <a:t>Link zu Modul 1</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231" y="4601388"/>
              <a:ext cx="251460" cy="251460"/>
            </a:xfrm>
            <a:prstGeom prst="rect">
              <a:avLst/>
            </a:prstGeom>
            <a:noFill/>
            <a:ln>
              <a:noFill/>
            </a:ln>
          </p:spPr>
        </p:pic>
      </p:grpSp>
      <p:pic>
        <p:nvPicPr>
          <p:cNvPr id="31" name="Picture 30"/>
          <p:cNvPicPr>
            <a:picLocks noChangeAspect="1"/>
          </p:cNvPicPr>
          <p:nvPr/>
        </p:nvPicPr>
        <p:blipFill>
          <a:blip r:embed="rId7">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796220" y="5121820"/>
            <a:ext cx="363676" cy="448251"/>
          </a:xfrm>
          <a:prstGeom prst="rect">
            <a:avLst/>
          </a:prstGeom>
        </p:spPr>
      </p:pic>
    </p:spTree>
    <p:extLst>
      <p:ext uri="{BB962C8B-B14F-4D97-AF65-F5344CB8AC3E}">
        <p14:creationId xmlns:p14="http://schemas.microsoft.com/office/powerpoint/2010/main" val="4132390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de-DE" sz="2800" dirty="0"/>
              <a:t>2. </a:t>
            </a:r>
            <a:r>
              <a:rPr lang="en-GB" dirty="0" err="1"/>
              <a:t>Aktivierung</a:t>
            </a:r>
            <a:r>
              <a:rPr lang="en-GB" dirty="0"/>
              <a:t> der </a:t>
            </a:r>
            <a:r>
              <a:rPr lang="en-GB" dirty="0" err="1"/>
              <a:t>sinusoidalen</a:t>
            </a:r>
            <a:r>
              <a:rPr lang="en-GB" dirty="0"/>
              <a:t> </a:t>
            </a:r>
            <a:r>
              <a:rPr lang="en-GB" dirty="0" err="1"/>
              <a:t>Endothelzellen</a:t>
            </a:r>
            <a:r>
              <a:rPr lang="en-GB" dirty="0"/>
              <a:t> </a:t>
            </a:r>
            <a:r>
              <a:rPr lang="en-GB" dirty="0" err="1"/>
              <a:t>kann</a:t>
            </a:r>
            <a:r>
              <a:rPr lang="en-GB" dirty="0"/>
              <a:t> auf </a:t>
            </a:r>
            <a:r>
              <a:rPr lang="en-GB" dirty="0" err="1"/>
              <a:t>verschiedene</a:t>
            </a:r>
            <a:r>
              <a:rPr lang="en-GB" dirty="0"/>
              <a:t> Weise </a:t>
            </a:r>
            <a:r>
              <a:rPr lang="en-GB" dirty="0" err="1"/>
              <a:t>zu</a:t>
            </a:r>
            <a:r>
              <a:rPr lang="en-GB" dirty="0"/>
              <a:t> </a:t>
            </a:r>
            <a:r>
              <a:rPr lang="en-GB" dirty="0" err="1"/>
              <a:t>einer</a:t>
            </a:r>
            <a:r>
              <a:rPr lang="en-GB" dirty="0"/>
              <a:t> </a:t>
            </a:r>
            <a:r>
              <a:rPr lang="en-GB" dirty="0" err="1"/>
              <a:t>Entzündung</a:t>
            </a:r>
            <a:r>
              <a:rPr lang="en-GB" dirty="0"/>
              <a:t> und </a:t>
            </a:r>
            <a:r>
              <a:rPr lang="en-GB" dirty="0" err="1"/>
              <a:t>Verengung</a:t>
            </a:r>
            <a:r>
              <a:rPr lang="en-GB" dirty="0"/>
              <a:t> der </a:t>
            </a:r>
            <a:r>
              <a:rPr lang="en-GB" dirty="0" err="1"/>
              <a:t>Sinosoiden</a:t>
            </a:r>
            <a:r>
              <a:rPr lang="en-GB" dirty="0"/>
              <a:t> </a:t>
            </a:r>
            <a:r>
              <a:rPr lang="en-GB" dirty="0" err="1"/>
              <a:t>führen</a:t>
            </a:r>
            <a:endParaRPr lang="de-DE" sz="2800" dirty="0"/>
          </a:p>
        </p:txBody>
      </p:sp>
      <p:sp>
        <p:nvSpPr>
          <p:cNvPr id="3" name="Content Placeholder 2"/>
          <p:cNvSpPr>
            <a:spLocks noGrp="1"/>
          </p:cNvSpPr>
          <p:nvPr>
            <p:ph sz="half" idx="1"/>
          </p:nvPr>
        </p:nvSpPr>
        <p:spPr/>
        <p:txBody>
          <a:bodyPr>
            <a:normAutofit/>
          </a:bodyPr>
          <a:lstStyle/>
          <a:p>
            <a:pPr marL="0" indent="0">
              <a:buNone/>
            </a:pPr>
            <a:endParaRPr lang="en-GB" sz="2000" dirty="0"/>
          </a:p>
          <a:p>
            <a:endParaRPr lang="en-GB" sz="2000" dirty="0"/>
          </a:p>
        </p:txBody>
      </p:sp>
      <p:sp>
        <p:nvSpPr>
          <p:cNvPr id="9" name="Content Placeholder 8"/>
          <p:cNvSpPr>
            <a:spLocks noGrp="1"/>
          </p:cNvSpPr>
          <p:nvPr>
            <p:ph sz="half" idx="2"/>
          </p:nvPr>
        </p:nvSpPr>
        <p:spPr>
          <a:xfrm>
            <a:off x="6197599" y="1268760"/>
            <a:ext cx="5898407" cy="5226766"/>
          </a:xfrm>
        </p:spPr>
        <p:txBody>
          <a:bodyPr>
            <a:normAutofit fontScale="85000" lnSpcReduction="10000"/>
          </a:bodyPr>
          <a:lstStyle/>
          <a:p>
            <a:pPr>
              <a:lnSpc>
                <a:spcPct val="120000"/>
              </a:lnSpc>
              <a:spcBef>
                <a:spcPts val="0"/>
              </a:spcBef>
            </a:pPr>
            <a:r>
              <a:rPr lang="de-DE" dirty="0"/>
              <a:t>Der Zellschaden führt zur erhöhten Freisetzung von entzündlichen Chemikalien</a:t>
            </a:r>
          </a:p>
          <a:p>
            <a:pPr>
              <a:lnSpc>
                <a:spcPct val="120000"/>
              </a:lnSpc>
              <a:spcBef>
                <a:spcPts val="0"/>
              </a:spcBef>
            </a:pPr>
            <a:r>
              <a:rPr lang="de-DE" dirty="0"/>
              <a:t>Diese verursachen entzündliche Leitungsbahnen, die die SEC weiter beschädigen</a:t>
            </a:r>
          </a:p>
          <a:p>
            <a:pPr>
              <a:lnSpc>
                <a:spcPct val="120000"/>
              </a:lnSpc>
              <a:spcBef>
                <a:spcPts val="0"/>
              </a:spcBef>
            </a:pPr>
            <a:r>
              <a:rPr lang="de-DE" dirty="0"/>
              <a:t>Die aktivierten SECs setzen auch Heparanase frei, die die extrazelluläre Matrix zerbricht (diese hält  normalerweise Zellen zusammen und bilden das Endothel), was zu dem Verlust der Zytoskelettstruktur führt</a:t>
            </a:r>
            <a:endParaRPr lang="en-GB" dirty="0"/>
          </a:p>
          <a:p>
            <a:pPr>
              <a:lnSpc>
                <a:spcPct val="120000"/>
              </a:lnSpc>
              <a:spcBef>
                <a:spcPts val="0"/>
              </a:spcBef>
            </a:pPr>
            <a:r>
              <a:rPr lang="de-DE" dirty="0"/>
              <a:t>Infolgedessen gruppieren sich SECs und in der endothelialen Auskleidung bilden sich Lücken</a:t>
            </a:r>
          </a:p>
          <a:p>
            <a:pPr>
              <a:lnSpc>
                <a:spcPct val="120000"/>
              </a:lnSpc>
              <a:spcBef>
                <a:spcPts val="0"/>
              </a:spcBef>
            </a:pPr>
            <a:r>
              <a:rPr lang="de-DE" dirty="0"/>
              <a:t>Die Ansammlung von Erythrozyten und Ablagerungen im Disse’schen Raum, dem perisinusoidalen Raum zwischen Endothel und Hepatozyten, führt zu einer Verengung der </a:t>
            </a:r>
            <a:r>
              <a:rPr lang="de-DE" dirty="0" err="1"/>
              <a:t>Sinusoiden</a:t>
            </a:r>
            <a:endParaRPr lang="de-DE" dirty="0"/>
          </a:p>
          <a:p>
            <a:pPr>
              <a:lnSpc>
                <a:spcPct val="120000"/>
              </a:lnSpc>
              <a:spcBef>
                <a:spcPts val="0"/>
              </a:spcBef>
            </a:pPr>
            <a:r>
              <a:rPr lang="de-DE" dirty="0"/>
              <a:t>SECs können abbrechen und in den Blutkreislauf wandern, was zu einer Blockade der </a:t>
            </a:r>
            <a:r>
              <a:rPr lang="de-DE" dirty="0" err="1"/>
              <a:t>Sinusoiden</a:t>
            </a:r>
            <a:r>
              <a:rPr lang="de-DE" dirty="0"/>
              <a:t> führt</a:t>
            </a:r>
          </a:p>
        </p:txBody>
      </p:sp>
      <p:sp>
        <p:nvSpPr>
          <p:cNvPr id="18" name="Text Placeholder 17"/>
          <p:cNvSpPr>
            <a:spLocks noGrp="1"/>
          </p:cNvSpPr>
          <p:nvPr>
            <p:ph type="body" sz="quarter" idx="10"/>
          </p:nvPr>
        </p:nvSpPr>
        <p:spPr/>
        <p:txBody>
          <a:bodyPr/>
          <a:lstStyle/>
          <a:p>
            <a:r>
              <a:rPr lang="de-DE" dirty="0"/>
              <a:t>Richardson PG et al. </a:t>
            </a:r>
            <a:r>
              <a:rPr lang="de-DE" i="1" dirty="0"/>
              <a:t>Expert Opin Drug Saf</a:t>
            </a:r>
            <a:r>
              <a:rPr lang="de-DE" dirty="0"/>
              <a:t> 2013;12:123–36</a:t>
            </a:r>
          </a:p>
        </p:txBody>
      </p:sp>
      <p:sp>
        <p:nvSpPr>
          <p:cNvPr id="21" name="Text Placeholder 20"/>
          <p:cNvSpPr>
            <a:spLocks noGrp="1"/>
          </p:cNvSpPr>
          <p:nvPr>
            <p:ph type="body" sz="quarter" idx="11"/>
          </p:nvPr>
        </p:nvSpPr>
        <p:spPr/>
        <p:txBody>
          <a:bodyPr/>
          <a:lstStyle/>
          <a:p>
            <a:r>
              <a:rPr lang="en-GB" dirty="0"/>
              <a:t>SEC, </a:t>
            </a:r>
            <a:r>
              <a:rPr lang="en-GB" dirty="0" err="1"/>
              <a:t>sinosoidalen</a:t>
            </a:r>
            <a:r>
              <a:rPr lang="en-GB" dirty="0"/>
              <a:t> </a:t>
            </a:r>
            <a:r>
              <a:rPr lang="en-GB" dirty="0" err="1"/>
              <a:t>Endothelzellen</a:t>
            </a:r>
            <a:endParaRPr lang="en-GB" dirty="0"/>
          </a:p>
        </p:txBody>
      </p:sp>
      <p:grpSp>
        <p:nvGrpSpPr>
          <p:cNvPr id="5" name="Group 4"/>
          <p:cNvGrpSpPr/>
          <p:nvPr/>
        </p:nvGrpSpPr>
        <p:grpSpPr>
          <a:xfrm>
            <a:off x="236429" y="4716875"/>
            <a:ext cx="5909033" cy="839159"/>
            <a:chOff x="491928" y="4977358"/>
            <a:chExt cx="5909033" cy="839159"/>
          </a:xfrm>
        </p:grpSpPr>
        <p:sp>
          <p:nvSpPr>
            <p:cNvPr id="6" name="Rectangle 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491928" y="4977358"/>
              <a:ext cx="5909033" cy="839159"/>
              <a:chOff x="1307706" y="4970641"/>
              <a:chExt cx="5909033" cy="839159"/>
            </a:xfrm>
          </p:grpSpPr>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de-DE" sz="900" dirty="0">
                    <a:solidFill>
                      <a:prstClr val="white"/>
                    </a:solidFill>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pic>
            <p:nvPicPr>
              <p:cNvPr id="16" name="Picture 1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0" name="Picture 2" descr="\\health-fp-08\company\LiveProjects\Liveprojects\Gentium\Defibrotide\200100477 - 3D video\3D image\From Olaf\Image3\Image2 - 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27" y="1419121"/>
            <a:ext cx="5909035" cy="33473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36428" y="4752637"/>
            <a:ext cx="5901719"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30" name="Rectangle 29"/>
          <p:cNvSpPr/>
          <p:nvPr/>
        </p:nvSpPr>
        <p:spPr>
          <a:xfrm>
            <a:off x="418252" y="4782644"/>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3318063" y="4794010"/>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2" name="Picture 31"/>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9612"/>
            <a:ext cx="242143" cy="298455"/>
          </a:xfrm>
          <a:prstGeom prst="rect">
            <a:avLst/>
          </a:prstGeom>
        </p:spPr>
      </p:pic>
      <p:sp>
        <p:nvSpPr>
          <p:cNvPr id="33" name="TextBox 32"/>
          <p:cNvSpPr txBox="1"/>
          <p:nvPr/>
        </p:nvSpPr>
        <p:spPr>
          <a:xfrm>
            <a:off x="5337520" y="4809525"/>
            <a:ext cx="657903"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grpSp>
        <p:nvGrpSpPr>
          <p:cNvPr id="35" name="Group 34"/>
          <p:cNvGrpSpPr/>
          <p:nvPr/>
        </p:nvGrpSpPr>
        <p:grpSpPr>
          <a:xfrm>
            <a:off x="236429" y="4794010"/>
            <a:ext cx="5909033" cy="839159"/>
            <a:chOff x="491928" y="4977358"/>
            <a:chExt cx="5909033" cy="839159"/>
          </a:xfrm>
        </p:grpSpPr>
        <p:sp>
          <p:nvSpPr>
            <p:cNvPr id="36" name="Rectangle 3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7" name="Group 36"/>
            <p:cNvGrpSpPr/>
            <p:nvPr/>
          </p:nvGrpSpPr>
          <p:grpSpPr>
            <a:xfrm>
              <a:off x="491928" y="4977358"/>
              <a:ext cx="5909033" cy="839159"/>
              <a:chOff x="1307706" y="4970641"/>
              <a:chExt cx="5909033" cy="839159"/>
            </a:xfrm>
          </p:grpSpPr>
          <p:sp>
            <p:nvSpPr>
              <p:cNvPr id="39" name="TextBox 38"/>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40"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41" name="TextBox 40"/>
              <p:cNvSpPr txBox="1"/>
              <p:nvPr/>
            </p:nvSpPr>
            <p:spPr>
              <a:xfrm>
                <a:off x="2354223" y="5039891"/>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42" name="TextBox 41"/>
              <p:cNvSpPr txBox="1"/>
              <p:nvPr/>
            </p:nvSpPr>
            <p:spPr>
              <a:xfrm>
                <a:off x="3290327" y="5039891"/>
                <a:ext cx="1080120" cy="230832"/>
              </a:xfrm>
              <a:prstGeom prst="rect">
                <a:avLst/>
              </a:prstGeom>
              <a:solidFill>
                <a:schemeClr val="tx2"/>
              </a:solidFill>
            </p:spPr>
            <p:txBody>
              <a:bodyPr wrap="square" rtlCol="0">
                <a:spAutoFit/>
              </a:bodyPr>
              <a:lstStyle/>
              <a:p>
                <a:pPr algn="ctr"/>
                <a:r>
                  <a:rPr lang="de-DE" sz="900" dirty="0">
                    <a:solidFill>
                      <a:prstClr val="white"/>
                    </a:solidFill>
                  </a:rPr>
                  <a:t>Toxic metabolites</a:t>
                </a:r>
              </a:p>
            </p:txBody>
          </p:sp>
          <p:sp>
            <p:nvSpPr>
              <p:cNvPr id="43" name="TextBox 42"/>
              <p:cNvSpPr txBox="1"/>
              <p:nvPr/>
            </p:nvSpPr>
            <p:spPr>
              <a:xfrm>
                <a:off x="4392680" y="4970641"/>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pic>
            <p:nvPicPr>
              <p:cNvPr id="44" name="Picture 4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45" name="TextBox 44"/>
              <p:cNvSpPr txBox="1"/>
              <p:nvPr/>
            </p:nvSpPr>
            <p:spPr>
              <a:xfrm>
                <a:off x="5558579" y="5039891"/>
                <a:ext cx="693906"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grpSp>
        <p:sp>
          <p:nvSpPr>
            <p:cNvPr id="38" name="Rectangle 3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6" name="TextBox 45"/>
          <p:cNvSpPr txBox="1"/>
          <p:nvPr/>
        </p:nvSpPr>
        <p:spPr>
          <a:xfrm>
            <a:off x="236428" y="4829772"/>
            <a:ext cx="5901719" cy="369332"/>
          </a:xfrm>
          <a:prstGeom prst="rect">
            <a:avLst/>
          </a:prstGeom>
          <a:solidFill>
            <a:schemeClr val="tx2"/>
          </a:solidFill>
          <a:ln>
            <a:noFill/>
          </a:ln>
        </p:spPr>
        <p:txBody>
          <a:bodyPr wrap="square" rtlCol="0">
            <a:spAutoFit/>
          </a:bodyPr>
          <a:lstStyle/>
          <a:p>
            <a:endParaRPr lang="en-GB" dirty="0">
              <a:solidFill>
                <a:srgbClr val="000000"/>
              </a:solidFill>
            </a:endParaRPr>
          </a:p>
        </p:txBody>
      </p:sp>
      <p:sp>
        <p:nvSpPr>
          <p:cNvPr id="47" name="TextBox 46"/>
          <p:cNvSpPr txBox="1"/>
          <p:nvPr/>
        </p:nvSpPr>
        <p:spPr>
          <a:xfrm>
            <a:off x="1375717" y="4894004"/>
            <a:ext cx="718211" cy="230832"/>
          </a:xfrm>
          <a:prstGeom prst="rect">
            <a:avLst/>
          </a:prstGeom>
          <a:solidFill>
            <a:schemeClr val="tx2"/>
          </a:solidFill>
        </p:spPr>
        <p:txBody>
          <a:bodyPr wrap="square" rtlCol="0">
            <a:spAutoFit/>
          </a:bodyPr>
          <a:lstStyle/>
          <a:p>
            <a:r>
              <a:rPr lang="de-DE" sz="900" dirty="0">
                <a:solidFill>
                  <a:prstClr val="white"/>
                </a:solidFill>
              </a:rPr>
              <a:t>Cytokines</a:t>
            </a:r>
          </a:p>
        </p:txBody>
      </p:sp>
      <p:sp>
        <p:nvSpPr>
          <p:cNvPr id="48" name="Rectangle 47"/>
          <p:cNvSpPr/>
          <p:nvPr/>
        </p:nvSpPr>
        <p:spPr>
          <a:xfrm>
            <a:off x="418252" y="4859779"/>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Rectangle 48"/>
          <p:cNvSpPr/>
          <p:nvPr/>
        </p:nvSpPr>
        <p:spPr>
          <a:xfrm>
            <a:off x="3318063" y="4871145"/>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1" name="Picture 50"/>
          <p:cNvPicPr>
            <a:picLocks noChangeAspect="1"/>
          </p:cNvPicPr>
          <p:nvPr/>
        </p:nvPicPr>
        <p:blipFill rotWithShape="1">
          <a:blip r:embed="rId6">
            <a:extLst>
              <a:ext uri="{BEBA8EAE-BF5A-486C-A8C5-ECC9F3942E4B}">
                <a14:imgProps xmlns:a14="http://schemas.microsoft.com/office/drawing/2010/main">
                  <a14:imgLayer r:embed="rId7">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499190" y="5157482"/>
            <a:ext cx="419563" cy="451219"/>
          </a:xfrm>
          <a:prstGeom prst="ellipse">
            <a:avLst/>
          </a:prstGeom>
        </p:spPr>
      </p:pic>
      <p:grpSp>
        <p:nvGrpSpPr>
          <p:cNvPr id="53" name="Group 52"/>
          <p:cNvGrpSpPr/>
          <p:nvPr/>
        </p:nvGrpSpPr>
        <p:grpSpPr>
          <a:xfrm>
            <a:off x="243757" y="4889408"/>
            <a:ext cx="4556099" cy="771840"/>
            <a:chOff x="287624" y="5789513"/>
            <a:chExt cx="4646401" cy="771840"/>
          </a:xfrm>
        </p:grpSpPr>
        <p:pic>
          <p:nvPicPr>
            <p:cNvPr id="54" name="Picture 3" descr="\\health-fp-08\company\LiveProjects\Liveprojects\Gentium\Defibrotide\200100477 - 3D video\3D image\From Olaf\Image3\Image2 - legen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624" y="5792220"/>
              <a:ext cx="4646401" cy="769133"/>
            </a:xfrm>
            <a:prstGeom prst="rect">
              <a:avLst/>
            </a:prstGeom>
            <a:solidFill>
              <a:schemeClr val="tx1"/>
            </a:solidFill>
            <a:extLst/>
          </p:spPr>
        </p:pic>
        <p:sp>
          <p:nvSpPr>
            <p:cNvPr id="55" name="Rectangle 54"/>
            <p:cNvSpPr/>
            <p:nvPr/>
          </p:nvSpPr>
          <p:spPr>
            <a:xfrm>
              <a:off x="287624" y="5789513"/>
              <a:ext cx="4622391" cy="19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6" name="TextBox 55"/>
          <p:cNvSpPr txBox="1"/>
          <p:nvPr/>
        </p:nvSpPr>
        <p:spPr>
          <a:xfrm>
            <a:off x="191344" y="4742728"/>
            <a:ext cx="982385" cy="369332"/>
          </a:xfrm>
          <a:prstGeom prst="rect">
            <a:avLst/>
          </a:prstGeom>
          <a:noFill/>
        </p:spPr>
        <p:txBody>
          <a:bodyPr wrap="square" rtlCol="0">
            <a:spAutoFit/>
          </a:bodyPr>
          <a:lstStyle/>
          <a:p>
            <a:pPr algn="ctr"/>
            <a:r>
              <a:rPr lang="en-GB" sz="900" dirty="0">
                <a:solidFill>
                  <a:schemeClr val="bg1"/>
                </a:solidFill>
                <a:latin typeface="Arial" pitchFamily="34" charset="0"/>
              </a:rPr>
              <a:t>Rote </a:t>
            </a:r>
            <a:r>
              <a:rPr lang="en-GB" sz="900" dirty="0" err="1">
                <a:solidFill>
                  <a:schemeClr val="bg1"/>
                </a:solidFill>
                <a:latin typeface="Arial" pitchFamily="34" charset="0"/>
              </a:rPr>
              <a:t>Blutkörperchen</a:t>
            </a:r>
            <a:endParaRPr lang="de-DE" sz="900" dirty="0">
              <a:solidFill>
                <a:schemeClr val="bg1"/>
              </a:solidFill>
              <a:latin typeface="Arial" pitchFamily="34" charset="0"/>
              <a:cs typeface="Arial" pitchFamily="34" charset="0"/>
            </a:endParaRPr>
          </a:p>
        </p:txBody>
      </p:sp>
      <p:sp>
        <p:nvSpPr>
          <p:cNvPr id="57" name="TextBox 56"/>
          <p:cNvSpPr txBox="1"/>
          <p:nvPr/>
        </p:nvSpPr>
        <p:spPr>
          <a:xfrm>
            <a:off x="1116941" y="4811978"/>
            <a:ext cx="718211"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Zytokine</a:t>
            </a:r>
            <a:endParaRPr lang="de-DE" sz="900" dirty="0">
              <a:solidFill>
                <a:schemeClr val="bg1"/>
              </a:solidFill>
              <a:latin typeface="Arial" pitchFamily="34" charset="0"/>
              <a:cs typeface="Arial" pitchFamily="34" charset="0"/>
            </a:endParaRPr>
          </a:p>
        </p:txBody>
      </p:sp>
      <p:sp>
        <p:nvSpPr>
          <p:cNvPr id="58" name="TextBox 57"/>
          <p:cNvSpPr txBox="1"/>
          <p:nvPr/>
        </p:nvSpPr>
        <p:spPr>
          <a:xfrm>
            <a:off x="1928541" y="4742728"/>
            <a:ext cx="1050044"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Sinusoidale</a:t>
            </a:r>
            <a:r>
              <a:rPr lang="en-GB" sz="900" dirty="0">
                <a:solidFill>
                  <a:schemeClr val="bg1"/>
                </a:solidFill>
                <a:latin typeface="Arial" pitchFamily="34" charset="0"/>
              </a:rPr>
              <a:t> </a:t>
            </a:r>
            <a:r>
              <a:rPr lang="en-GB" sz="900" dirty="0" err="1">
                <a:solidFill>
                  <a:schemeClr val="bg1"/>
                </a:solidFill>
                <a:latin typeface="Arial" pitchFamily="34" charset="0"/>
              </a:rPr>
              <a:t>Endothelzellen</a:t>
            </a:r>
            <a:endParaRPr lang="de-DE" sz="900" dirty="0">
              <a:solidFill>
                <a:schemeClr val="bg1"/>
              </a:solidFill>
              <a:latin typeface="Arial" pitchFamily="34" charset="0"/>
              <a:cs typeface="Arial" pitchFamily="34" charset="0"/>
            </a:endParaRPr>
          </a:p>
        </p:txBody>
      </p:sp>
      <p:sp>
        <p:nvSpPr>
          <p:cNvPr id="59" name="TextBox 58"/>
          <p:cNvSpPr txBox="1"/>
          <p:nvPr/>
        </p:nvSpPr>
        <p:spPr>
          <a:xfrm>
            <a:off x="3069573" y="4742728"/>
            <a:ext cx="832637"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Heparanase</a:t>
            </a:r>
            <a:endParaRPr lang="de-DE" sz="900" dirty="0">
              <a:solidFill>
                <a:schemeClr val="bg1"/>
              </a:solidFill>
              <a:latin typeface="Arial" pitchFamily="34" charset="0"/>
              <a:cs typeface="Arial" pitchFamily="34" charset="0"/>
            </a:endParaRPr>
          </a:p>
          <a:p>
            <a:pPr algn="ctr"/>
            <a:endParaRPr lang="de-DE" sz="900" dirty="0">
              <a:solidFill>
                <a:prstClr val="white"/>
              </a:solidFill>
              <a:cs typeface="Arial" pitchFamily="34" charset="0"/>
            </a:endParaRPr>
          </a:p>
        </p:txBody>
      </p:sp>
      <p:sp>
        <p:nvSpPr>
          <p:cNvPr id="61" name="Rectangle 60"/>
          <p:cNvSpPr/>
          <p:nvPr/>
        </p:nvSpPr>
        <p:spPr>
          <a:xfrm>
            <a:off x="4767145" y="5159379"/>
            <a:ext cx="280908" cy="485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2" name="Picture 61"/>
          <p:cNvPicPr>
            <a:picLocks noChangeAspect="1"/>
          </p:cNvPicPr>
          <p:nvPr/>
        </p:nvPicPr>
        <p:blipFill>
          <a:blip r:embed="rId4"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873112" y="5128555"/>
            <a:ext cx="330077" cy="406839"/>
          </a:xfrm>
          <a:prstGeom prst="rect">
            <a:avLst/>
          </a:prstGeom>
        </p:spPr>
      </p:pic>
      <p:sp>
        <p:nvSpPr>
          <p:cNvPr id="50" name="TextBox 49"/>
          <p:cNvSpPr txBox="1"/>
          <p:nvPr/>
        </p:nvSpPr>
        <p:spPr>
          <a:xfrm>
            <a:off x="4439816" y="4742728"/>
            <a:ext cx="1208331"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rPr>
              <a:t>Thrombo</a:t>
            </a:r>
            <a:r>
              <a:rPr lang="en-GB" sz="900" dirty="0">
                <a:solidFill>
                  <a:schemeClr val="bg1"/>
                </a:solidFill>
                <a:latin typeface="Arial" pitchFamily="34" charset="0"/>
              </a:rPr>
              <a:t>-</a:t>
            </a:r>
          </a:p>
          <a:p>
            <a:pPr algn="ctr"/>
            <a:r>
              <a:rPr lang="en-GB" sz="900" dirty="0" err="1">
                <a:solidFill>
                  <a:schemeClr val="bg1"/>
                </a:solidFill>
                <a:latin typeface="Arial" pitchFamily="34" charset="0"/>
              </a:rPr>
              <a:t>zyten</a:t>
            </a:r>
            <a:endParaRPr lang="de-DE" sz="900" dirty="0">
              <a:solidFill>
                <a:schemeClr val="bg1"/>
              </a:solidFill>
              <a:latin typeface="Arial" pitchFamily="34" charset="0"/>
              <a:cs typeface="Arial" pitchFamily="34" charset="0"/>
            </a:endParaRPr>
          </a:p>
        </p:txBody>
      </p:sp>
      <p:sp>
        <p:nvSpPr>
          <p:cNvPr id="60" name="TextBox 59"/>
          <p:cNvSpPr txBox="1"/>
          <p:nvPr/>
        </p:nvSpPr>
        <p:spPr>
          <a:xfrm>
            <a:off x="3955557" y="4742728"/>
            <a:ext cx="759183" cy="3693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Adhäsions-moleküle</a:t>
            </a:r>
            <a:endParaRPr lang="en-GB" sz="900" dirty="0">
              <a:solidFill>
                <a:schemeClr val="bg1"/>
              </a:solidFill>
              <a:latin typeface="Arial" pitchFamily="34" charset="0"/>
              <a:cs typeface="Arial" pitchFamily="34" charset="0"/>
            </a:endParaRPr>
          </a:p>
        </p:txBody>
      </p:sp>
      <p:sp>
        <p:nvSpPr>
          <p:cNvPr id="52" name="TextBox 51"/>
          <p:cNvSpPr txBox="1"/>
          <p:nvPr/>
        </p:nvSpPr>
        <p:spPr>
          <a:xfrm>
            <a:off x="5215826" y="4742728"/>
            <a:ext cx="977889" cy="369332"/>
          </a:xfrm>
          <a:prstGeom prst="rect">
            <a:avLst/>
          </a:prstGeom>
          <a:noFill/>
        </p:spPr>
        <p:txBody>
          <a:bodyPr wrap="square" rtlCol="0">
            <a:spAutoFit/>
          </a:bodyPr>
          <a:lstStyle/>
          <a:p>
            <a:pPr algn="ctr"/>
            <a:r>
              <a:rPr lang="de-DE" sz="900" dirty="0">
                <a:solidFill>
                  <a:schemeClr val="bg1"/>
                </a:solidFill>
              </a:rPr>
              <a:t>Wei</a:t>
            </a:r>
            <a:r>
              <a:rPr lang="el-GR" sz="900" dirty="0">
                <a:solidFill>
                  <a:schemeClr val="bg1"/>
                </a:solidFill>
              </a:rPr>
              <a:t>β</a:t>
            </a:r>
            <a:r>
              <a:rPr lang="de-DE" sz="900" dirty="0">
                <a:solidFill>
                  <a:schemeClr val="bg1"/>
                </a:solidFill>
              </a:rPr>
              <a:t>e</a:t>
            </a:r>
            <a:br>
              <a:rPr lang="de-DE" sz="900" dirty="0">
                <a:solidFill>
                  <a:schemeClr val="bg1"/>
                </a:solidFill>
              </a:rPr>
            </a:br>
            <a:r>
              <a:rPr lang="en-GB" sz="900" dirty="0" err="1">
                <a:solidFill>
                  <a:schemeClr val="bg1"/>
                </a:solidFill>
                <a:latin typeface="Arial" pitchFamily="34" charset="0"/>
              </a:rPr>
              <a:t>Blutkörperchen</a:t>
            </a:r>
            <a:endParaRPr lang="de-DE" sz="900" dirty="0">
              <a:solidFill>
                <a:schemeClr val="bg1"/>
              </a:solidFill>
            </a:endParaRPr>
          </a:p>
        </p:txBody>
      </p:sp>
    </p:spTree>
    <p:extLst>
      <p:ext uri="{BB962C8B-B14F-4D97-AF65-F5344CB8AC3E}">
        <p14:creationId xmlns:p14="http://schemas.microsoft.com/office/powerpoint/2010/main" val="268715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noAutofit/>
          </a:bodyPr>
          <a:lstStyle/>
          <a:p>
            <a:r>
              <a:rPr lang="de-DE" sz="3200" dirty="0"/>
              <a:t>3. </a:t>
            </a:r>
            <a:r>
              <a:rPr lang="en-GB" sz="3200" dirty="0"/>
              <a:t>VOD </a:t>
            </a:r>
            <a:r>
              <a:rPr lang="en-GB" sz="3200" dirty="0" err="1"/>
              <a:t>ist</a:t>
            </a:r>
            <a:r>
              <a:rPr lang="en-GB" sz="3200" dirty="0"/>
              <a:t> </a:t>
            </a:r>
            <a:r>
              <a:rPr lang="en-GB" sz="3200" dirty="0" err="1"/>
              <a:t>charakterisiert</a:t>
            </a:r>
            <a:r>
              <a:rPr lang="en-GB" sz="3200" dirty="0"/>
              <a:t> </a:t>
            </a:r>
            <a:r>
              <a:rPr lang="en-GB" sz="3200" dirty="0" err="1"/>
              <a:t>durch</a:t>
            </a:r>
            <a:r>
              <a:rPr lang="en-GB" sz="3200" dirty="0"/>
              <a:t> </a:t>
            </a:r>
            <a:r>
              <a:rPr lang="en-GB" sz="3200" dirty="0" err="1"/>
              <a:t>verstärkte</a:t>
            </a:r>
            <a:r>
              <a:rPr lang="en-GB" sz="3200" dirty="0"/>
              <a:t> </a:t>
            </a:r>
            <a:r>
              <a:rPr lang="en-GB" sz="3200" dirty="0" err="1"/>
              <a:t>Bildung</a:t>
            </a:r>
            <a:r>
              <a:rPr lang="en-GB" sz="3200" dirty="0"/>
              <a:t> und </a:t>
            </a:r>
            <a:r>
              <a:rPr lang="en-GB" sz="3200" dirty="0" err="1"/>
              <a:t>verringerten</a:t>
            </a:r>
            <a:r>
              <a:rPr lang="en-GB" sz="3200" dirty="0"/>
              <a:t> </a:t>
            </a:r>
            <a:r>
              <a:rPr lang="en-GB" sz="3200" dirty="0" err="1"/>
              <a:t>Abbau</a:t>
            </a:r>
            <a:r>
              <a:rPr lang="en-GB" sz="3200" dirty="0"/>
              <a:t> von </a:t>
            </a:r>
            <a:r>
              <a:rPr lang="en-GB" sz="3200" dirty="0" err="1"/>
              <a:t>Blutgerinnseln</a:t>
            </a:r>
            <a:endParaRPr lang="de-DE" sz="3200" dirty="0"/>
          </a:p>
        </p:txBody>
      </p:sp>
      <p:sp>
        <p:nvSpPr>
          <p:cNvPr id="9" name="Content Placeholder 8"/>
          <p:cNvSpPr>
            <a:spLocks noGrp="1"/>
          </p:cNvSpPr>
          <p:nvPr>
            <p:ph sz="half" idx="2"/>
          </p:nvPr>
        </p:nvSpPr>
        <p:spPr>
          <a:xfrm>
            <a:off x="6197600" y="1268760"/>
            <a:ext cx="5659040" cy="5226766"/>
          </a:xfrm>
        </p:spPr>
        <p:txBody>
          <a:bodyPr/>
          <a:lstStyle/>
          <a:p>
            <a:pPr marL="354013" indent="-354013"/>
            <a:r>
              <a:rPr lang="de-DE" dirty="0"/>
              <a:t>Eine Zunahme des ausgeschütteten Gewebefaktors und </a:t>
            </a:r>
            <a:r>
              <a:rPr lang="en-GB" dirty="0"/>
              <a:t>Plasminogen </a:t>
            </a:r>
            <a:r>
              <a:rPr lang="en-GB" dirty="0" err="1"/>
              <a:t>Aktivator</a:t>
            </a:r>
            <a:r>
              <a:rPr lang="en-GB" dirty="0"/>
              <a:t> Inhibitor-1</a:t>
            </a:r>
            <a:r>
              <a:rPr lang="de-DE" dirty="0"/>
              <a:t> (PAI-1) verstärkt die Blutgerinnselbildung und vermindert den Abbau von Blutgerinnseln</a:t>
            </a:r>
          </a:p>
          <a:p>
            <a:r>
              <a:rPr lang="de-DE" dirty="0"/>
              <a:t>Blutgerinnseln, die sich an den Stellen des endothelialen Schadens bilden, verursachen eine weitere Obstruktion der Sinusoide </a:t>
            </a:r>
            <a:endParaRPr lang="en-GB" dirty="0"/>
          </a:p>
          <a:p>
            <a:r>
              <a:rPr lang="de-DE" dirty="0"/>
              <a:t>Die Verengung der Sinusoide, embolisierten Endothelzellen und die erhöhte Gerinnselbildung führen alle zum Endpunkt der VOD, d.h. zur Obstruktion der Sinusoide und letztlich zu einem reduzierten venösen Abfluss der Leber</a:t>
            </a:r>
          </a:p>
        </p:txBody>
      </p:sp>
      <p:sp>
        <p:nvSpPr>
          <p:cNvPr id="18" name="Text Placeholder 17"/>
          <p:cNvSpPr>
            <a:spLocks noGrp="1"/>
          </p:cNvSpPr>
          <p:nvPr>
            <p:ph type="body" sz="quarter" idx="10"/>
          </p:nvPr>
        </p:nvSpPr>
        <p:spPr/>
        <p:txBody>
          <a:bodyPr/>
          <a:lstStyle/>
          <a:p>
            <a:r>
              <a:rPr lang="de-DE"/>
              <a:t>Richardson PG et al. </a:t>
            </a:r>
            <a:r>
              <a:rPr lang="de-DE" i="1" dirty="0"/>
              <a:t>Expert Opin Drug Saf</a:t>
            </a:r>
            <a:r>
              <a:rPr lang="de-DE"/>
              <a:t> 2013;12:123–36</a:t>
            </a:r>
          </a:p>
        </p:txBody>
      </p:sp>
      <p:sp>
        <p:nvSpPr>
          <p:cNvPr id="21" name="Text Placeholder 20"/>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grpSp>
        <p:nvGrpSpPr>
          <p:cNvPr id="5" name="Group 4"/>
          <p:cNvGrpSpPr/>
          <p:nvPr/>
        </p:nvGrpSpPr>
        <p:grpSpPr>
          <a:xfrm>
            <a:off x="236429" y="4714813"/>
            <a:ext cx="5909033" cy="842518"/>
            <a:chOff x="491928" y="4977358"/>
            <a:chExt cx="5930525" cy="842518"/>
          </a:xfrm>
        </p:grpSpPr>
        <p:sp>
          <p:nvSpPr>
            <p:cNvPr id="6" name="Rectangle 5"/>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1538445" y="4977358"/>
              <a:ext cx="3898262" cy="842518"/>
              <a:chOff x="2354223" y="4970641"/>
              <a:chExt cx="3898262" cy="842518"/>
            </a:xfrm>
          </p:grpSpPr>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de-DE" sz="900" dirty="0">
                    <a:solidFill>
                      <a:prstClr val="white"/>
                    </a:solidFill>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pic>
            <p:nvPicPr>
              <p:cNvPr id="16" name="Picture 15"/>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2" name="TextBox 21"/>
          <p:cNvSpPr txBox="1"/>
          <p:nvPr/>
        </p:nvSpPr>
        <p:spPr>
          <a:xfrm>
            <a:off x="236428" y="4743580"/>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23" name="Picture 3" descr="\\health-fp-08\company\LiveProjects\Liveprojects\Gentium\Defibrotide\200100477 - 3D video\3D image\From Olaf\Image3\Image2 - leg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253" y="4773587"/>
            <a:ext cx="4863517" cy="769133"/>
          </a:xfrm>
          <a:prstGeom prst="rect">
            <a:avLst/>
          </a:prstGeom>
          <a:solidFill>
            <a:schemeClr val="tx1"/>
          </a:solidFill>
          <a:extLst/>
        </p:spPr>
      </p:pic>
      <p:sp>
        <p:nvSpPr>
          <p:cNvPr id="24" name="TextBox 23"/>
          <p:cNvSpPr txBox="1"/>
          <p:nvPr/>
        </p:nvSpPr>
        <p:spPr>
          <a:xfrm>
            <a:off x="418252" y="4811984"/>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25" name="TextBox 24"/>
          <p:cNvSpPr txBox="1"/>
          <p:nvPr/>
        </p:nvSpPr>
        <p:spPr>
          <a:xfrm>
            <a:off x="1375717" y="4807812"/>
            <a:ext cx="718211" cy="230832"/>
          </a:xfrm>
          <a:prstGeom prst="rect">
            <a:avLst/>
          </a:prstGeom>
          <a:solidFill>
            <a:schemeClr val="tx2"/>
          </a:solidFill>
        </p:spPr>
        <p:txBody>
          <a:bodyPr wrap="square" rtlCol="0">
            <a:spAutoFit/>
          </a:bodyPr>
          <a:lstStyle/>
          <a:p>
            <a:r>
              <a:rPr lang="de-DE" sz="900" dirty="0">
                <a:solidFill>
                  <a:prstClr val="white"/>
                </a:solidFill>
              </a:rPr>
              <a:t>Cytokines</a:t>
            </a:r>
          </a:p>
        </p:txBody>
      </p:sp>
      <p:sp>
        <p:nvSpPr>
          <p:cNvPr id="26" name="TextBox 25"/>
          <p:cNvSpPr txBox="1"/>
          <p:nvPr/>
        </p:nvSpPr>
        <p:spPr>
          <a:xfrm>
            <a:off x="2267062" y="4784929"/>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sp>
        <p:nvSpPr>
          <p:cNvPr id="27" name="TextBox 26"/>
          <p:cNvSpPr txBox="1"/>
          <p:nvPr/>
        </p:nvSpPr>
        <p:spPr>
          <a:xfrm>
            <a:off x="1409852" y="4811984"/>
            <a:ext cx="718211" cy="230832"/>
          </a:xfrm>
          <a:prstGeom prst="rect">
            <a:avLst/>
          </a:prstGeom>
          <a:solidFill>
            <a:schemeClr val="tx2"/>
          </a:solidFill>
        </p:spPr>
        <p:txBody>
          <a:bodyPr wrap="square" rtlCol="0">
            <a:spAutoFit/>
          </a:bodyPr>
          <a:lstStyle/>
          <a:p>
            <a:pPr algn="ctr"/>
            <a:r>
              <a:rPr lang="de-DE" sz="900" dirty="0">
                <a:solidFill>
                  <a:prstClr val="white"/>
                </a:solidFill>
              </a:rPr>
              <a:t>Cytokines</a:t>
            </a:r>
          </a:p>
        </p:txBody>
      </p:sp>
      <p:sp>
        <p:nvSpPr>
          <p:cNvPr id="28" name="TextBox 27"/>
          <p:cNvSpPr txBox="1"/>
          <p:nvPr/>
        </p:nvSpPr>
        <p:spPr>
          <a:xfrm>
            <a:off x="3426075" y="4800468"/>
            <a:ext cx="1008112" cy="230832"/>
          </a:xfrm>
          <a:prstGeom prst="rect">
            <a:avLst/>
          </a:prstGeom>
          <a:solidFill>
            <a:schemeClr val="tx2"/>
          </a:solidFill>
        </p:spPr>
        <p:txBody>
          <a:bodyPr wrap="square" rtlCol="0">
            <a:spAutoFit/>
          </a:bodyPr>
          <a:lstStyle/>
          <a:p>
            <a:pPr algn="ctr"/>
            <a:r>
              <a:rPr lang="de-DE" sz="900" dirty="0">
                <a:solidFill>
                  <a:prstClr val="white"/>
                </a:solidFill>
              </a:rPr>
              <a:t>Heparanase</a:t>
            </a:r>
            <a:endParaRPr lang="de-DE" sz="900" dirty="0">
              <a:solidFill>
                <a:prstClr val="white"/>
              </a:solidFill>
              <a:cs typeface="Arial" pitchFamily="34" charset="0"/>
            </a:endParaRPr>
          </a:p>
        </p:txBody>
      </p:sp>
      <p:sp>
        <p:nvSpPr>
          <p:cNvPr id="29" name="TextBox 28"/>
          <p:cNvSpPr txBox="1"/>
          <p:nvPr/>
        </p:nvSpPr>
        <p:spPr>
          <a:xfrm>
            <a:off x="4455547" y="4785956"/>
            <a:ext cx="826223" cy="369332"/>
          </a:xfrm>
          <a:prstGeom prst="rect">
            <a:avLst/>
          </a:prstGeom>
          <a:solidFill>
            <a:schemeClr val="tx2"/>
          </a:solidFill>
        </p:spPr>
        <p:txBody>
          <a:bodyPr wrap="square" rtlCol="0">
            <a:spAutoFit/>
          </a:bodyPr>
          <a:lstStyle/>
          <a:p>
            <a:pPr algn="ctr"/>
            <a:r>
              <a:rPr lang="de-DE" sz="900" dirty="0">
                <a:solidFill>
                  <a:prstClr val="white"/>
                </a:solidFill>
              </a:rPr>
              <a:t>Adhesion molecules</a:t>
            </a:r>
          </a:p>
        </p:txBody>
      </p:sp>
      <p:sp>
        <p:nvSpPr>
          <p:cNvPr id="30" name="Rectangle 29"/>
          <p:cNvSpPr/>
          <p:nvPr/>
        </p:nvSpPr>
        <p:spPr>
          <a:xfrm>
            <a:off x="418252" y="4773587"/>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3318063" y="4784953"/>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2" name="Picture 31"/>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0555"/>
            <a:ext cx="242143" cy="298455"/>
          </a:xfrm>
          <a:prstGeom prst="rect">
            <a:avLst/>
          </a:prstGeom>
        </p:spPr>
      </p:pic>
      <p:sp>
        <p:nvSpPr>
          <p:cNvPr id="33" name="TextBox 32"/>
          <p:cNvSpPr txBox="1"/>
          <p:nvPr/>
        </p:nvSpPr>
        <p:spPr>
          <a:xfrm>
            <a:off x="5337520" y="4800468"/>
            <a:ext cx="657903"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pic>
        <p:nvPicPr>
          <p:cNvPr id="34" name="Picture 2" descr="\\health-fp-08\company\LiveProjects\Liveprojects\Gentium\Defibrotide\200100477 - 3D video\3D image\From Olaf\Image3\Image3 -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32" y="1423511"/>
            <a:ext cx="5919507" cy="3384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45483" y="4738942"/>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37" name="Rectangle 36"/>
          <p:cNvSpPr/>
          <p:nvPr/>
        </p:nvSpPr>
        <p:spPr>
          <a:xfrm>
            <a:off x="279456" y="4789284"/>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6" name="Picture 45"/>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97424" y="5049628"/>
            <a:ext cx="242433" cy="345581"/>
          </a:xfrm>
          <a:prstGeom prst="rect">
            <a:avLst/>
          </a:prstGeom>
        </p:spPr>
      </p:pic>
      <p:sp>
        <p:nvSpPr>
          <p:cNvPr id="51" name="Rectangle 50"/>
          <p:cNvSpPr/>
          <p:nvPr/>
        </p:nvSpPr>
        <p:spPr>
          <a:xfrm>
            <a:off x="237451" y="5537640"/>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3" name="Group 52"/>
          <p:cNvGrpSpPr/>
          <p:nvPr/>
        </p:nvGrpSpPr>
        <p:grpSpPr>
          <a:xfrm>
            <a:off x="237452" y="4733002"/>
            <a:ext cx="5909033" cy="842518"/>
            <a:chOff x="491928" y="4977358"/>
            <a:chExt cx="5930525" cy="842518"/>
          </a:xfrm>
        </p:grpSpPr>
        <p:sp>
          <p:nvSpPr>
            <p:cNvPr id="54" name="Rectangle 53"/>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5" name="Group 54"/>
            <p:cNvGrpSpPr/>
            <p:nvPr/>
          </p:nvGrpSpPr>
          <p:grpSpPr>
            <a:xfrm>
              <a:off x="1538445" y="4977358"/>
              <a:ext cx="3898262" cy="842518"/>
              <a:chOff x="2354223" y="4970641"/>
              <a:chExt cx="3898262" cy="842518"/>
            </a:xfrm>
          </p:grpSpPr>
          <p:pic>
            <p:nvPicPr>
              <p:cNvPr id="57"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58" name="TextBox 57"/>
              <p:cNvSpPr txBox="1"/>
              <p:nvPr/>
            </p:nvSpPr>
            <p:spPr>
              <a:xfrm>
                <a:off x="2354223" y="5039891"/>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59" name="TextBox 58"/>
              <p:cNvSpPr txBox="1"/>
              <p:nvPr/>
            </p:nvSpPr>
            <p:spPr>
              <a:xfrm>
                <a:off x="3290327" y="5039891"/>
                <a:ext cx="1080120" cy="230832"/>
              </a:xfrm>
              <a:prstGeom prst="rect">
                <a:avLst/>
              </a:prstGeom>
              <a:solidFill>
                <a:schemeClr val="tx2"/>
              </a:solidFill>
            </p:spPr>
            <p:txBody>
              <a:bodyPr wrap="square" rtlCol="0">
                <a:spAutoFit/>
              </a:bodyPr>
              <a:lstStyle/>
              <a:p>
                <a:pPr algn="ctr"/>
                <a:r>
                  <a:rPr lang="de-DE" sz="900" dirty="0">
                    <a:solidFill>
                      <a:prstClr val="white"/>
                    </a:solidFill>
                  </a:rPr>
                  <a:t>Toxic metabolites</a:t>
                </a:r>
              </a:p>
            </p:txBody>
          </p:sp>
          <p:sp>
            <p:nvSpPr>
              <p:cNvPr id="60" name="TextBox 59"/>
              <p:cNvSpPr txBox="1"/>
              <p:nvPr/>
            </p:nvSpPr>
            <p:spPr>
              <a:xfrm>
                <a:off x="4392680" y="4970641"/>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pic>
            <p:nvPicPr>
              <p:cNvPr id="61" name="Picture 60"/>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62" name="TextBox 61"/>
              <p:cNvSpPr txBox="1"/>
              <p:nvPr/>
            </p:nvSpPr>
            <p:spPr>
              <a:xfrm>
                <a:off x="5558579" y="5039891"/>
                <a:ext cx="693906"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grpSp>
        <p:sp>
          <p:nvSpPr>
            <p:cNvPr id="56" name="Rectangle 55"/>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3" name="TextBox 62"/>
          <p:cNvSpPr txBox="1"/>
          <p:nvPr/>
        </p:nvSpPr>
        <p:spPr>
          <a:xfrm>
            <a:off x="237451" y="4761769"/>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64" name="TextBox 63"/>
          <p:cNvSpPr txBox="1"/>
          <p:nvPr/>
        </p:nvSpPr>
        <p:spPr>
          <a:xfrm>
            <a:off x="419275" y="4830173"/>
            <a:ext cx="972108" cy="230832"/>
          </a:xfrm>
          <a:prstGeom prst="rect">
            <a:avLst/>
          </a:prstGeom>
          <a:solidFill>
            <a:schemeClr val="tx2"/>
          </a:solidFill>
        </p:spPr>
        <p:txBody>
          <a:bodyPr wrap="square" rtlCol="0">
            <a:spAutoFit/>
          </a:bodyPr>
          <a:lstStyle/>
          <a:p>
            <a:pPr algn="ctr"/>
            <a:r>
              <a:rPr lang="de-DE" sz="900" dirty="0">
                <a:solidFill>
                  <a:prstClr val="white"/>
                </a:solidFill>
              </a:rPr>
              <a:t>Red blood cells</a:t>
            </a:r>
          </a:p>
        </p:txBody>
      </p:sp>
      <p:sp>
        <p:nvSpPr>
          <p:cNvPr id="65" name="TextBox 64"/>
          <p:cNvSpPr txBox="1"/>
          <p:nvPr/>
        </p:nvSpPr>
        <p:spPr>
          <a:xfrm>
            <a:off x="1376740" y="4826001"/>
            <a:ext cx="718211" cy="230832"/>
          </a:xfrm>
          <a:prstGeom prst="rect">
            <a:avLst/>
          </a:prstGeom>
          <a:solidFill>
            <a:schemeClr val="tx2"/>
          </a:solidFill>
        </p:spPr>
        <p:txBody>
          <a:bodyPr wrap="square" rtlCol="0">
            <a:spAutoFit/>
          </a:bodyPr>
          <a:lstStyle/>
          <a:p>
            <a:r>
              <a:rPr lang="de-DE" sz="900" dirty="0">
                <a:solidFill>
                  <a:prstClr val="white"/>
                </a:solidFill>
              </a:rPr>
              <a:t>Cytokines</a:t>
            </a:r>
          </a:p>
        </p:txBody>
      </p:sp>
      <p:sp>
        <p:nvSpPr>
          <p:cNvPr id="66" name="TextBox 65"/>
          <p:cNvSpPr txBox="1"/>
          <p:nvPr/>
        </p:nvSpPr>
        <p:spPr>
          <a:xfrm>
            <a:off x="2268085" y="4803118"/>
            <a:ext cx="1165899" cy="369332"/>
          </a:xfrm>
          <a:prstGeom prst="rect">
            <a:avLst/>
          </a:prstGeom>
          <a:solidFill>
            <a:schemeClr val="tx2"/>
          </a:solidFill>
        </p:spPr>
        <p:txBody>
          <a:bodyPr wrap="square" rtlCol="0">
            <a:spAutoFit/>
          </a:bodyPr>
          <a:lstStyle/>
          <a:p>
            <a:pPr algn="ctr"/>
            <a:r>
              <a:rPr lang="de-DE" sz="900" dirty="0">
                <a:solidFill>
                  <a:prstClr val="white"/>
                </a:solidFill>
              </a:rPr>
              <a:t>Sinusoidal endothelial cells</a:t>
            </a:r>
          </a:p>
        </p:txBody>
      </p:sp>
      <p:sp>
        <p:nvSpPr>
          <p:cNvPr id="67" name="TextBox 66"/>
          <p:cNvSpPr txBox="1"/>
          <p:nvPr/>
        </p:nvSpPr>
        <p:spPr>
          <a:xfrm>
            <a:off x="1410875" y="4830173"/>
            <a:ext cx="718211" cy="230832"/>
          </a:xfrm>
          <a:prstGeom prst="rect">
            <a:avLst/>
          </a:prstGeom>
          <a:solidFill>
            <a:schemeClr val="tx2"/>
          </a:solidFill>
        </p:spPr>
        <p:txBody>
          <a:bodyPr wrap="square" rtlCol="0">
            <a:spAutoFit/>
          </a:bodyPr>
          <a:lstStyle/>
          <a:p>
            <a:pPr algn="ctr"/>
            <a:r>
              <a:rPr lang="de-DE" sz="900" dirty="0">
                <a:solidFill>
                  <a:prstClr val="white"/>
                </a:solidFill>
              </a:rPr>
              <a:t>Cytokines</a:t>
            </a:r>
          </a:p>
        </p:txBody>
      </p:sp>
      <p:sp>
        <p:nvSpPr>
          <p:cNvPr id="68" name="TextBox 67"/>
          <p:cNvSpPr txBox="1"/>
          <p:nvPr/>
        </p:nvSpPr>
        <p:spPr>
          <a:xfrm>
            <a:off x="3427098" y="4818657"/>
            <a:ext cx="1008112" cy="230832"/>
          </a:xfrm>
          <a:prstGeom prst="rect">
            <a:avLst/>
          </a:prstGeom>
          <a:solidFill>
            <a:schemeClr val="tx2"/>
          </a:solidFill>
        </p:spPr>
        <p:txBody>
          <a:bodyPr wrap="square" rtlCol="0">
            <a:spAutoFit/>
          </a:bodyPr>
          <a:lstStyle/>
          <a:p>
            <a:pPr algn="ctr"/>
            <a:r>
              <a:rPr lang="de-DE" sz="900" dirty="0">
                <a:solidFill>
                  <a:prstClr val="white"/>
                </a:solidFill>
              </a:rPr>
              <a:t>Heparanase</a:t>
            </a:r>
            <a:endParaRPr lang="de-DE" sz="900" dirty="0">
              <a:solidFill>
                <a:prstClr val="white"/>
              </a:solidFill>
              <a:cs typeface="Arial" pitchFamily="34" charset="0"/>
            </a:endParaRPr>
          </a:p>
        </p:txBody>
      </p:sp>
      <p:sp>
        <p:nvSpPr>
          <p:cNvPr id="69" name="TextBox 68"/>
          <p:cNvSpPr txBox="1"/>
          <p:nvPr/>
        </p:nvSpPr>
        <p:spPr>
          <a:xfrm>
            <a:off x="4456570" y="4804145"/>
            <a:ext cx="826223" cy="369332"/>
          </a:xfrm>
          <a:prstGeom prst="rect">
            <a:avLst/>
          </a:prstGeom>
          <a:solidFill>
            <a:schemeClr val="tx2"/>
          </a:solidFill>
        </p:spPr>
        <p:txBody>
          <a:bodyPr wrap="square" rtlCol="0">
            <a:spAutoFit/>
          </a:bodyPr>
          <a:lstStyle/>
          <a:p>
            <a:pPr algn="ctr"/>
            <a:r>
              <a:rPr lang="de-DE" sz="900" dirty="0">
                <a:solidFill>
                  <a:prstClr val="white"/>
                </a:solidFill>
              </a:rPr>
              <a:t>Adhesion molecules</a:t>
            </a:r>
          </a:p>
        </p:txBody>
      </p:sp>
      <p:sp>
        <p:nvSpPr>
          <p:cNvPr id="70" name="Rectangle 69"/>
          <p:cNvSpPr/>
          <p:nvPr/>
        </p:nvSpPr>
        <p:spPr>
          <a:xfrm>
            <a:off x="419275" y="4791776"/>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a:xfrm>
            <a:off x="3319086" y="4803142"/>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5338543" y="4818657"/>
            <a:ext cx="657903" cy="230832"/>
          </a:xfrm>
          <a:prstGeom prst="rect">
            <a:avLst/>
          </a:prstGeom>
          <a:solidFill>
            <a:schemeClr val="tx2"/>
          </a:solidFill>
        </p:spPr>
        <p:txBody>
          <a:bodyPr wrap="square" rtlCol="0">
            <a:spAutoFit/>
          </a:bodyPr>
          <a:lstStyle/>
          <a:p>
            <a:pPr algn="ctr"/>
            <a:r>
              <a:rPr lang="de-DE" sz="900" dirty="0">
                <a:solidFill>
                  <a:prstClr val="white"/>
                </a:solidFill>
              </a:rPr>
              <a:t>Platelets</a:t>
            </a:r>
          </a:p>
        </p:txBody>
      </p:sp>
      <p:sp>
        <p:nvSpPr>
          <p:cNvPr id="73" name="TextBox 72"/>
          <p:cNvSpPr txBox="1"/>
          <p:nvPr/>
        </p:nvSpPr>
        <p:spPr>
          <a:xfrm>
            <a:off x="246506" y="4757131"/>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74" name="TextBox 73"/>
          <p:cNvSpPr txBox="1"/>
          <p:nvPr/>
        </p:nvSpPr>
        <p:spPr>
          <a:xfrm>
            <a:off x="259755" y="4803052"/>
            <a:ext cx="5879415" cy="369332"/>
          </a:xfrm>
          <a:prstGeom prst="rect">
            <a:avLst/>
          </a:prstGeom>
          <a:solidFill>
            <a:schemeClr val="tx2"/>
          </a:solidFill>
          <a:ln>
            <a:solidFill>
              <a:schemeClr val="tx2"/>
            </a:solidFill>
          </a:ln>
        </p:spPr>
        <p:txBody>
          <a:bodyPr wrap="square" rtlCol="0">
            <a:spAutoFit/>
          </a:bodyPr>
          <a:lstStyle/>
          <a:p>
            <a:endParaRPr lang="en-GB" dirty="0">
              <a:solidFill>
                <a:srgbClr val="000000"/>
              </a:solidFill>
            </a:endParaRPr>
          </a:p>
        </p:txBody>
      </p:sp>
      <p:sp>
        <p:nvSpPr>
          <p:cNvPr id="75" name="Rectangle 74"/>
          <p:cNvSpPr/>
          <p:nvPr/>
        </p:nvSpPr>
        <p:spPr>
          <a:xfrm>
            <a:off x="280479" y="4807473"/>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6" name="Group 75"/>
          <p:cNvGrpSpPr/>
          <p:nvPr/>
        </p:nvGrpSpPr>
        <p:grpSpPr>
          <a:xfrm>
            <a:off x="259753" y="4898402"/>
            <a:ext cx="4786295" cy="718872"/>
            <a:chOff x="2303748" y="4902491"/>
            <a:chExt cx="5128313" cy="681124"/>
          </a:xfrm>
          <a:solidFill>
            <a:schemeClr val="tx2"/>
          </a:solidFill>
        </p:grpSpPr>
        <p:pic>
          <p:nvPicPr>
            <p:cNvPr id="77" name="Picture 3" descr="\\health-fp-08\company\LiveProjects\Liveprojects\Gentium\Defibrotide\200100477 - 3D video\3D image\From Olaf\Image3\Image3 - legend pt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3748" y="4902492"/>
              <a:ext cx="1887488" cy="681123"/>
            </a:xfrm>
            <a:prstGeom prst="rect">
              <a:avLst/>
            </a:prstGeom>
            <a:grpFill/>
            <a:extLst/>
          </p:spPr>
        </p:pic>
        <p:pic>
          <p:nvPicPr>
            <p:cNvPr id="78" name="Picture 4" descr="\\health-fp-08\company\LiveProjects\Liveprojects\Gentium\Defibrotide\200100477 - 3D video\3D image\From Olaf\Image3\Image3 - legend pt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236" y="4902491"/>
              <a:ext cx="3240825" cy="681123"/>
            </a:xfrm>
            <a:prstGeom prst="rect">
              <a:avLst/>
            </a:prstGeom>
            <a:grpFill/>
            <a:extLst/>
          </p:spPr>
        </p:pic>
      </p:grpSp>
      <p:sp>
        <p:nvSpPr>
          <p:cNvPr id="80" name="TextBox 79"/>
          <p:cNvSpPr txBox="1"/>
          <p:nvPr/>
        </p:nvSpPr>
        <p:spPr>
          <a:xfrm>
            <a:off x="831878" y="4863727"/>
            <a:ext cx="632061" cy="21544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rPr>
              <a:t>Zytokine</a:t>
            </a:r>
            <a:endParaRPr lang="de-DE" sz="800" dirty="0">
              <a:solidFill>
                <a:prstClr val="white"/>
              </a:solidFill>
            </a:endParaRPr>
          </a:p>
        </p:txBody>
      </p:sp>
      <p:sp>
        <p:nvSpPr>
          <p:cNvPr id="81" name="TextBox 80"/>
          <p:cNvSpPr txBox="1"/>
          <p:nvPr/>
        </p:nvSpPr>
        <p:spPr>
          <a:xfrm>
            <a:off x="1430522" y="4863727"/>
            <a:ext cx="452057" cy="215444"/>
          </a:xfrm>
          <a:prstGeom prst="rect">
            <a:avLst/>
          </a:prstGeom>
          <a:solidFill>
            <a:schemeClr val="tx2"/>
          </a:solidFill>
        </p:spPr>
        <p:txBody>
          <a:bodyPr wrap="square" rtlCol="0" anchor="ctr">
            <a:spAutoFit/>
          </a:bodyPr>
          <a:lstStyle/>
          <a:p>
            <a:pPr algn="ctr"/>
            <a:r>
              <a:rPr lang="de-DE" sz="800" dirty="0">
                <a:solidFill>
                  <a:prstClr val="white"/>
                </a:solidFill>
              </a:rPr>
              <a:t>Fibrin</a:t>
            </a:r>
          </a:p>
        </p:txBody>
      </p:sp>
      <p:sp>
        <p:nvSpPr>
          <p:cNvPr id="82" name="TextBox 81"/>
          <p:cNvSpPr txBox="1"/>
          <p:nvPr/>
        </p:nvSpPr>
        <p:spPr>
          <a:xfrm>
            <a:off x="1929874" y="4863727"/>
            <a:ext cx="773354" cy="215444"/>
          </a:xfrm>
          <a:prstGeom prst="rect">
            <a:avLst/>
          </a:prstGeom>
          <a:solidFill>
            <a:schemeClr val="tx2"/>
          </a:solidFill>
        </p:spPr>
        <p:txBody>
          <a:bodyPr wrap="square" rtlCol="0" anchor="ctr">
            <a:spAutoFit/>
          </a:bodyPr>
          <a:lstStyle/>
          <a:p>
            <a:pPr algn="ctr"/>
            <a:r>
              <a:rPr lang="de-DE" sz="800" dirty="0">
                <a:solidFill>
                  <a:prstClr val="white"/>
                </a:solidFill>
              </a:rPr>
              <a:t>Heparanase</a:t>
            </a:r>
            <a:endParaRPr lang="de-DE" sz="800" dirty="0">
              <a:solidFill>
                <a:prstClr val="white"/>
              </a:solidFill>
              <a:cs typeface="Arial" pitchFamily="34" charset="0"/>
            </a:endParaRPr>
          </a:p>
        </p:txBody>
      </p:sp>
      <p:sp>
        <p:nvSpPr>
          <p:cNvPr id="83" name="TextBox 82"/>
          <p:cNvSpPr txBox="1"/>
          <p:nvPr/>
        </p:nvSpPr>
        <p:spPr>
          <a:xfrm>
            <a:off x="3600193" y="4802172"/>
            <a:ext cx="728800" cy="33855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Gewebe-faktor</a:t>
            </a:r>
            <a:endParaRPr lang="en-GB" sz="800" dirty="0">
              <a:solidFill>
                <a:schemeClr val="bg1"/>
              </a:solidFill>
              <a:latin typeface="Arial" pitchFamily="34" charset="0"/>
              <a:cs typeface="Arial" pitchFamily="34" charset="0"/>
            </a:endParaRPr>
          </a:p>
        </p:txBody>
      </p:sp>
      <p:sp>
        <p:nvSpPr>
          <p:cNvPr id="84" name="TextBox 83"/>
          <p:cNvSpPr txBox="1"/>
          <p:nvPr/>
        </p:nvSpPr>
        <p:spPr>
          <a:xfrm>
            <a:off x="4421435" y="4863727"/>
            <a:ext cx="460219" cy="215444"/>
          </a:xfrm>
          <a:prstGeom prst="rect">
            <a:avLst/>
          </a:prstGeom>
          <a:solidFill>
            <a:schemeClr val="tx2"/>
          </a:solidFill>
        </p:spPr>
        <p:txBody>
          <a:bodyPr wrap="square" rtlCol="0" anchor="ctr">
            <a:spAutoFit/>
          </a:bodyPr>
          <a:lstStyle/>
          <a:p>
            <a:pPr algn="ctr"/>
            <a:r>
              <a:rPr lang="de-DE" sz="800" dirty="0">
                <a:solidFill>
                  <a:prstClr val="white"/>
                </a:solidFill>
              </a:rPr>
              <a:t>PAI-1</a:t>
            </a:r>
          </a:p>
        </p:txBody>
      </p:sp>
      <p:sp>
        <p:nvSpPr>
          <p:cNvPr id="85" name="TextBox 84"/>
          <p:cNvSpPr txBox="1"/>
          <p:nvPr/>
        </p:nvSpPr>
        <p:spPr>
          <a:xfrm>
            <a:off x="5007247" y="4802172"/>
            <a:ext cx="512804" cy="338554"/>
          </a:xfrm>
          <a:prstGeom prst="rect">
            <a:avLst/>
          </a:prstGeom>
          <a:solidFill>
            <a:schemeClr val="tx2"/>
          </a:solidFill>
        </p:spPr>
        <p:txBody>
          <a:bodyPr wrap="square" lIns="0" rIns="0" rtlCol="0" anchor="ctr">
            <a:spAutoFit/>
          </a:bodyPr>
          <a:lstStyle/>
          <a:p>
            <a:pPr algn="ctr"/>
            <a:r>
              <a:rPr lang="en-GB" sz="800" dirty="0" err="1">
                <a:solidFill>
                  <a:schemeClr val="bg1"/>
                </a:solidFill>
                <a:latin typeface="Arial" pitchFamily="34" charset="0"/>
              </a:rPr>
              <a:t>Thrombo-zyten</a:t>
            </a:r>
            <a:endParaRPr lang="de-DE" sz="800" dirty="0">
              <a:solidFill>
                <a:schemeClr val="bg1"/>
              </a:solidFill>
              <a:latin typeface="Arial" pitchFamily="34" charset="0"/>
              <a:cs typeface="Arial" pitchFamily="34" charset="0"/>
            </a:endParaRPr>
          </a:p>
        </p:txBody>
      </p:sp>
      <p:pic>
        <p:nvPicPr>
          <p:cNvPr id="86" name="Picture 85"/>
          <p:cNvPicPr>
            <a:picLocks noChangeAspect="1"/>
          </p:cNvPicPr>
          <p:nvPr/>
        </p:nvPicPr>
        <p:blipFill>
          <a:blip r:embed="rId4"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5098187" y="5079987"/>
            <a:ext cx="327648" cy="467052"/>
          </a:xfrm>
          <a:prstGeom prst="rect">
            <a:avLst/>
          </a:prstGeom>
        </p:spPr>
      </p:pic>
      <p:pic>
        <p:nvPicPr>
          <p:cNvPr id="87" name="Picture 86"/>
          <p:cNvPicPr>
            <a:picLocks noChangeAspect="1"/>
          </p:cNvPicPr>
          <p:nvPr/>
        </p:nvPicPr>
        <p:blipFill rotWithShape="1">
          <a:blip r:embed="rId9">
            <a:extLst>
              <a:ext uri="{BEBA8EAE-BF5A-486C-A8C5-ECC9F3942E4B}">
                <a14:imgProps xmlns:a14="http://schemas.microsoft.com/office/drawing/2010/main">
                  <a14:imgLayer r:embed="rId10">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624063" y="5079919"/>
            <a:ext cx="419563" cy="451219"/>
          </a:xfrm>
          <a:prstGeom prst="ellipse">
            <a:avLst/>
          </a:prstGeom>
        </p:spPr>
      </p:pic>
      <p:sp>
        <p:nvSpPr>
          <p:cNvPr id="89" name="TextBox 88"/>
          <p:cNvSpPr txBox="1"/>
          <p:nvPr/>
        </p:nvSpPr>
        <p:spPr>
          <a:xfrm>
            <a:off x="2641876" y="4802172"/>
            <a:ext cx="1057283" cy="338554"/>
          </a:xfrm>
          <a:prstGeom prst="rect">
            <a:avLst/>
          </a:prstGeom>
          <a:solidFill>
            <a:schemeClr val="tx2"/>
          </a:solidFill>
        </p:spPr>
        <p:txBody>
          <a:bodyPr wrap="square" rtlCol="0" anchor="ctr">
            <a:spAutoFit/>
          </a:bodyPr>
          <a:lstStyle/>
          <a:p>
            <a:pPr algn="ctr"/>
            <a:r>
              <a:rPr lang="en-GB" sz="800" dirty="0" err="1">
                <a:solidFill>
                  <a:schemeClr val="bg1"/>
                </a:solidFill>
                <a:latin typeface="Arial" pitchFamily="34" charset="0"/>
                <a:cs typeface="Arial" pitchFamily="34" charset="0"/>
              </a:rPr>
              <a:t>Adhäsions-moleküle</a:t>
            </a:r>
            <a:endParaRPr lang="en-GB" sz="800" dirty="0">
              <a:solidFill>
                <a:schemeClr val="bg1"/>
              </a:solidFill>
              <a:latin typeface="Arial" pitchFamily="34" charset="0"/>
              <a:cs typeface="Arial" pitchFamily="34" charset="0"/>
            </a:endParaRPr>
          </a:p>
        </p:txBody>
      </p:sp>
      <p:sp>
        <p:nvSpPr>
          <p:cNvPr id="91" name="TextBox 90">
            <a:extLst>
              <a:ext uri="{FF2B5EF4-FFF2-40B4-BE49-F238E27FC236}">
                <a16:creationId xmlns:a16="http://schemas.microsoft.com/office/drawing/2014/main" xmlns="" id="{4F752006-3264-47F7-9EB2-F37593461074}"/>
              </a:ext>
            </a:extLst>
          </p:cNvPr>
          <p:cNvSpPr txBox="1"/>
          <p:nvPr/>
        </p:nvSpPr>
        <p:spPr>
          <a:xfrm>
            <a:off x="5326787" y="4802172"/>
            <a:ext cx="977889" cy="338554"/>
          </a:xfrm>
          <a:prstGeom prst="rect">
            <a:avLst/>
          </a:prstGeom>
          <a:noFill/>
        </p:spPr>
        <p:txBody>
          <a:bodyPr wrap="square" rtlCol="0">
            <a:spAutoFit/>
          </a:bodyPr>
          <a:lstStyle/>
          <a:p>
            <a:pPr algn="ctr"/>
            <a:r>
              <a:rPr lang="de-DE" sz="800" dirty="0">
                <a:solidFill>
                  <a:schemeClr val="bg1"/>
                </a:solidFill>
              </a:rPr>
              <a:t>Wei</a:t>
            </a:r>
            <a:r>
              <a:rPr lang="el-GR" sz="800" dirty="0">
                <a:solidFill>
                  <a:schemeClr val="bg1"/>
                </a:solidFill>
              </a:rPr>
              <a:t>β</a:t>
            </a:r>
            <a:r>
              <a:rPr lang="de-DE" sz="800" dirty="0">
                <a:solidFill>
                  <a:schemeClr val="bg1"/>
                </a:solidFill>
              </a:rPr>
              <a:t>e </a:t>
            </a:r>
            <a:r>
              <a:rPr lang="en-GB" sz="800" dirty="0" err="1">
                <a:solidFill>
                  <a:schemeClr val="bg1"/>
                </a:solidFill>
                <a:latin typeface="Arial" pitchFamily="34" charset="0"/>
              </a:rPr>
              <a:t>Blut</a:t>
            </a:r>
            <a:r>
              <a:rPr lang="en-GB" sz="800" dirty="0">
                <a:solidFill>
                  <a:schemeClr val="bg1"/>
                </a:solidFill>
                <a:latin typeface="Arial" pitchFamily="34" charset="0"/>
              </a:rPr>
              <a:t>-</a:t>
            </a:r>
            <a:br>
              <a:rPr lang="en-GB" sz="800" dirty="0">
                <a:solidFill>
                  <a:schemeClr val="bg1"/>
                </a:solidFill>
                <a:latin typeface="Arial" pitchFamily="34" charset="0"/>
              </a:rPr>
            </a:br>
            <a:r>
              <a:rPr lang="en-GB" sz="800" dirty="0" err="1">
                <a:solidFill>
                  <a:schemeClr val="bg1"/>
                </a:solidFill>
                <a:latin typeface="Arial" pitchFamily="34" charset="0"/>
              </a:rPr>
              <a:t>körperchen</a:t>
            </a:r>
            <a:endParaRPr lang="de-DE" sz="800" dirty="0">
              <a:solidFill>
                <a:schemeClr val="bg1"/>
              </a:solidFill>
            </a:endParaRPr>
          </a:p>
        </p:txBody>
      </p:sp>
      <p:sp>
        <p:nvSpPr>
          <p:cNvPr id="3" name="Rectangle 2">
            <a:extLst>
              <a:ext uri="{FF2B5EF4-FFF2-40B4-BE49-F238E27FC236}">
                <a16:creationId xmlns:a16="http://schemas.microsoft.com/office/drawing/2014/main" xmlns="" id="{A64DF471-C4C4-4C24-910A-EE7B7A5E5F2C}"/>
              </a:ext>
            </a:extLst>
          </p:cNvPr>
          <p:cNvSpPr/>
          <p:nvPr/>
        </p:nvSpPr>
        <p:spPr>
          <a:xfrm>
            <a:off x="259753" y="4848861"/>
            <a:ext cx="572125" cy="253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xmlns="" id="{B21CAF40-73E3-45C9-8524-927D45325E05}"/>
              </a:ext>
            </a:extLst>
          </p:cNvPr>
          <p:cNvSpPr txBox="1"/>
          <p:nvPr/>
        </p:nvSpPr>
        <p:spPr>
          <a:xfrm>
            <a:off x="91993" y="4802172"/>
            <a:ext cx="982385" cy="338554"/>
          </a:xfrm>
          <a:prstGeom prst="rect">
            <a:avLst/>
          </a:prstGeom>
          <a:noFill/>
        </p:spPr>
        <p:txBody>
          <a:bodyPr wrap="square" rtlCol="0">
            <a:spAutoFit/>
          </a:bodyPr>
          <a:lstStyle/>
          <a:p>
            <a:pPr algn="ctr"/>
            <a:r>
              <a:rPr lang="en-GB" sz="800" dirty="0">
                <a:solidFill>
                  <a:schemeClr val="bg1"/>
                </a:solidFill>
                <a:latin typeface="Arial" pitchFamily="34" charset="0"/>
              </a:rPr>
              <a:t>Rote </a:t>
            </a:r>
            <a:r>
              <a:rPr lang="en-GB" sz="800" dirty="0" err="1">
                <a:solidFill>
                  <a:schemeClr val="bg1"/>
                </a:solidFill>
                <a:latin typeface="Arial" pitchFamily="34" charset="0"/>
              </a:rPr>
              <a:t>Blut-körperchen</a:t>
            </a:r>
            <a:endParaRPr lang="de-DE"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3510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Die VOD kann auch später als 21 Tage nach der HSZT auftreten</a:t>
            </a:r>
          </a:p>
        </p:txBody>
      </p:sp>
      <p:sp>
        <p:nvSpPr>
          <p:cNvPr id="3" name="Content Placeholder 2"/>
          <p:cNvSpPr>
            <a:spLocks noGrp="1"/>
          </p:cNvSpPr>
          <p:nvPr>
            <p:ph idx="1"/>
          </p:nvPr>
        </p:nvSpPr>
        <p:spPr/>
        <p:txBody>
          <a:bodyPr>
            <a:normAutofit/>
          </a:bodyPr>
          <a:lstStyle/>
          <a:p>
            <a:r>
              <a:rPr lang="de-DE" sz="2400" dirty="0"/>
              <a:t>VOD entwickelt sich in der Regel innerhalb von 21 Tagen nach der HSZT, kann aber in 15–20% der Fälle später auftreten (VOD-Spätausbruch) </a:t>
            </a:r>
          </a:p>
          <a:p>
            <a:pPr lvl="1"/>
            <a:r>
              <a:rPr lang="de-DE" sz="2000" dirty="0"/>
              <a:t>Ein Drittel der Fälle tritt nach der Entlassung des Patienten auf</a:t>
            </a:r>
          </a:p>
          <a:p>
            <a:r>
              <a:rPr lang="de-DE" sz="2400" dirty="0"/>
              <a:t>Die Häufigkeit spät ausbrechender VOD hat in den vergangenen Jahren aufgrund des veränderten natürlichen Verlaufs von HSZT zugenommen</a:t>
            </a:r>
          </a:p>
          <a:p>
            <a:pPr lvl="1"/>
            <a:r>
              <a:rPr lang="de-DE" sz="2000" dirty="0"/>
              <a:t>Alternative Spender</a:t>
            </a:r>
          </a:p>
          <a:p>
            <a:pPr lvl="1"/>
            <a:r>
              <a:rPr lang="de-DE" sz="2000" dirty="0"/>
              <a:t>Therapien bei Konditionierung mit reduzierter Intensität (RIC) </a:t>
            </a:r>
          </a:p>
          <a:p>
            <a:r>
              <a:rPr lang="de-DE" sz="2400" dirty="0"/>
              <a:t>Spät ausbrechende VOD wird häufig mit anderen Ursachen von Leberfunktionsstörungen verwechselt, darunter akute GvHD, Virushepatitis, Medikamenten-induzierte Lebererkrankungen oder Sepsis</a:t>
            </a:r>
          </a:p>
        </p:txBody>
      </p:sp>
      <p:sp>
        <p:nvSpPr>
          <p:cNvPr id="6" name="Text Placeholder 5"/>
          <p:cNvSpPr>
            <a:spLocks noGrp="1"/>
          </p:cNvSpPr>
          <p:nvPr>
            <p:ph type="body" sz="quarter" idx="10"/>
          </p:nvPr>
        </p:nvSpPr>
        <p:spPr>
          <a:xfrm>
            <a:off x="98777" y="6495526"/>
            <a:ext cx="8483907" cy="288925"/>
          </a:xfrm>
        </p:spPr>
        <p:txBody>
          <a:bodyPr/>
          <a:lstStyle/>
          <a:p>
            <a:r>
              <a:rPr lang="de-DE" dirty="0"/>
              <a:t>Mohty M et al. </a:t>
            </a:r>
            <a:r>
              <a:rPr lang="de-DE" i="1" dirty="0"/>
              <a:t>Bone Marrow Transplant </a:t>
            </a:r>
            <a:r>
              <a:rPr lang="de-DE" dirty="0"/>
              <a:t>2016;51:906–12; Carreras E. Early complications after HSCT. In: Apperley J, Carreras E, </a:t>
            </a:r>
            <a:r>
              <a:rPr dirty="0"/>
              <a:t/>
            </a:r>
            <a:br>
              <a:rPr dirty="0"/>
            </a:br>
            <a:r>
              <a:rPr lang="de-DE" dirty="0"/>
              <a:t>Gluckman E, Masszi T eds. </a:t>
            </a:r>
            <a:r>
              <a:rPr lang="de-DE" i="1" dirty="0"/>
              <a:t>ESH-EBMT Handbook on Haematopoietic Stem Cell Transplantation</a:t>
            </a:r>
            <a:r>
              <a:rPr lang="de-DE" dirty="0"/>
              <a:t>. Geneva: Forum Service Editore, 2012;176–95</a:t>
            </a:r>
          </a:p>
        </p:txBody>
      </p:sp>
      <p:sp>
        <p:nvSpPr>
          <p:cNvPr id="7" name="Text Placeholder 6"/>
          <p:cNvSpPr>
            <a:spLocks noGrp="1"/>
          </p:cNvSpPr>
          <p:nvPr>
            <p:ph type="body" sz="quarter" idx="11"/>
          </p:nvPr>
        </p:nvSpPr>
        <p:spPr>
          <a:xfrm>
            <a:off x="8328248" y="6495526"/>
            <a:ext cx="3774147" cy="362474"/>
          </a:xfrm>
        </p:spPr>
        <p:txBody>
          <a:bodyPr/>
          <a:lstStyle/>
          <a:p>
            <a:r>
              <a:rPr lang="en-GB" dirty="0" err="1"/>
              <a:t>GvHD</a:t>
            </a:r>
            <a:r>
              <a:rPr lang="en-GB" dirty="0"/>
              <a:t>, Graft-versus-Host </a:t>
            </a:r>
            <a:r>
              <a:rPr lang="en-GB" dirty="0" err="1"/>
              <a:t>Reaktion</a:t>
            </a:r>
            <a:r>
              <a:rPr lang="en-GB" dirty="0"/>
              <a:t>;</a:t>
            </a:r>
          </a:p>
          <a:p>
            <a:r>
              <a:rPr lang="en-GB" dirty="0"/>
              <a:t>HSZT, </a:t>
            </a:r>
            <a:r>
              <a:rPr lang="en-GB" dirty="0" err="1"/>
              <a:t>hämatopoetische</a:t>
            </a:r>
            <a:r>
              <a:rPr lang="en-GB" dirty="0"/>
              <a:t> </a:t>
            </a:r>
            <a:r>
              <a:rPr lang="en-GB" dirty="0" err="1"/>
              <a:t>Stammzelltransplantation</a:t>
            </a:r>
            <a:r>
              <a:rPr lang="en-GB" dirty="0"/>
              <a:t>;</a:t>
            </a:r>
          </a:p>
          <a:p>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367682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Zusammenfassung</a:t>
            </a:r>
            <a:r>
              <a:rPr lang="en-GB" dirty="0"/>
              <a:t> der VOD-</a:t>
            </a:r>
            <a:r>
              <a:rPr lang="en-GB" dirty="0" err="1"/>
              <a:t>Pathophysiologie</a:t>
            </a:r>
            <a:endParaRPr lang="en-GB" dirty="0"/>
          </a:p>
        </p:txBody>
      </p:sp>
      <p:sp>
        <p:nvSpPr>
          <p:cNvPr id="6" name="Content Placeholder 5"/>
          <p:cNvSpPr>
            <a:spLocks noGrp="1"/>
          </p:cNvSpPr>
          <p:nvPr>
            <p:ph idx="1"/>
          </p:nvPr>
        </p:nvSpPr>
        <p:spPr/>
        <p:txBody>
          <a:bodyPr>
            <a:normAutofit/>
          </a:bodyPr>
          <a:lstStyle/>
          <a:p>
            <a:pPr eaLnBrk="0" fontAlgn="base" hangingPunct="0">
              <a:spcBef>
                <a:spcPct val="0"/>
              </a:spcBef>
              <a:spcAft>
                <a:spcPct val="0"/>
              </a:spcAft>
            </a:pPr>
            <a:r>
              <a:rPr lang="de-DE" altLang="en-US" dirty="0">
                <a:latin typeface="Arial Unicode MS" panose="020B0604020202020204" pitchFamily="34" charset="-128"/>
              </a:rPr>
              <a:t>VOD, auch bekannt als SOS, ist eine potenziell lebensbedrohliche Komplikation von HSZT, die bei 10–15% der erwachsenen HSZT-Patienten auftritt</a:t>
            </a:r>
            <a:endParaRPr lang="de-DE" altLang="en-US" sz="4800" dirty="0">
              <a:latin typeface="Arial" panose="020B0604020202020204" pitchFamily="34" charset="0"/>
            </a:endParaRPr>
          </a:p>
          <a:p>
            <a:r>
              <a:rPr lang="de-DE" dirty="0"/>
              <a:t>In der Regel tritt VOD als frühe Komplikation (innerhalb von 21 Tagen) auf, kann aber bei manchen Patienten auch später auftreten</a:t>
            </a:r>
            <a:endParaRPr lang="en-GB" dirty="0"/>
          </a:p>
          <a:p>
            <a:r>
              <a:rPr lang="en-GB" dirty="0"/>
              <a:t>Die </a:t>
            </a:r>
            <a:r>
              <a:rPr lang="en-GB" dirty="0" err="1"/>
              <a:t>Konditionierung</a:t>
            </a:r>
            <a:r>
              <a:rPr lang="en-GB" dirty="0"/>
              <a:t> </a:t>
            </a:r>
            <a:r>
              <a:rPr lang="en-GB" dirty="0" err="1"/>
              <a:t>vor</a:t>
            </a:r>
            <a:r>
              <a:rPr lang="en-GB" dirty="0"/>
              <a:t> der HSZT </a:t>
            </a:r>
            <a:r>
              <a:rPr lang="en-GB" dirty="0" err="1"/>
              <a:t>steigert</a:t>
            </a:r>
            <a:r>
              <a:rPr lang="en-GB" dirty="0"/>
              <a:t> die </a:t>
            </a:r>
            <a:r>
              <a:rPr lang="en-GB" dirty="0" err="1"/>
              <a:t>Aktivierung</a:t>
            </a:r>
            <a:r>
              <a:rPr lang="en-GB" dirty="0"/>
              <a:t> der </a:t>
            </a:r>
            <a:r>
              <a:rPr lang="en-GB" dirty="0" err="1"/>
              <a:t>Endothelzellen</a:t>
            </a:r>
            <a:r>
              <a:rPr lang="en-GB" dirty="0"/>
              <a:t>, was die SEC und </a:t>
            </a:r>
            <a:r>
              <a:rPr lang="en-GB" dirty="0" err="1"/>
              <a:t>Hepatozyten</a:t>
            </a:r>
            <a:r>
              <a:rPr lang="en-GB" dirty="0"/>
              <a:t> </a:t>
            </a:r>
            <a:r>
              <a:rPr lang="en-GB" dirty="0" err="1"/>
              <a:t>schädigt</a:t>
            </a:r>
            <a:endParaRPr lang="en-GB" dirty="0"/>
          </a:p>
          <a:p>
            <a:r>
              <a:rPr lang="en-GB" dirty="0"/>
              <a:t>Die </a:t>
            </a:r>
            <a:r>
              <a:rPr lang="en-GB" dirty="0" err="1"/>
              <a:t>Ansammlung</a:t>
            </a:r>
            <a:r>
              <a:rPr lang="en-GB" dirty="0"/>
              <a:t> von </a:t>
            </a:r>
            <a:r>
              <a:rPr lang="en-GB" dirty="0" err="1"/>
              <a:t>Zellen</a:t>
            </a:r>
            <a:r>
              <a:rPr lang="en-GB" dirty="0"/>
              <a:t> </a:t>
            </a:r>
            <a:r>
              <a:rPr lang="en-GB" dirty="0" err="1"/>
              <a:t>im</a:t>
            </a:r>
            <a:r>
              <a:rPr lang="en-GB" dirty="0"/>
              <a:t> </a:t>
            </a:r>
            <a:r>
              <a:rPr lang="en-GB" dirty="0" err="1"/>
              <a:t>Disse’schen</a:t>
            </a:r>
            <a:r>
              <a:rPr lang="en-GB" dirty="0"/>
              <a:t> </a:t>
            </a:r>
            <a:r>
              <a:rPr lang="en-GB" dirty="0" err="1"/>
              <a:t>Raum</a:t>
            </a:r>
            <a:r>
              <a:rPr lang="en-GB" dirty="0"/>
              <a:t> (</a:t>
            </a:r>
            <a:r>
              <a:rPr lang="en-GB" dirty="0" err="1"/>
              <a:t>dem</a:t>
            </a:r>
            <a:r>
              <a:rPr lang="en-GB" dirty="0"/>
              <a:t> </a:t>
            </a:r>
            <a:r>
              <a:rPr lang="en-GB" dirty="0" err="1"/>
              <a:t>perisinusoidalen</a:t>
            </a:r>
            <a:r>
              <a:rPr lang="en-GB" dirty="0"/>
              <a:t> </a:t>
            </a:r>
            <a:r>
              <a:rPr lang="en-GB" dirty="0" err="1"/>
              <a:t>Raum</a:t>
            </a:r>
            <a:r>
              <a:rPr lang="en-GB" dirty="0"/>
              <a:t>), </a:t>
            </a:r>
            <a:r>
              <a:rPr lang="en-GB" dirty="0" err="1"/>
              <a:t>zunehmende</a:t>
            </a:r>
            <a:r>
              <a:rPr lang="en-GB" dirty="0"/>
              <a:t> </a:t>
            </a:r>
            <a:r>
              <a:rPr lang="en-GB" dirty="0" err="1"/>
              <a:t>Entzündung</a:t>
            </a:r>
            <a:r>
              <a:rPr lang="en-GB" dirty="0"/>
              <a:t> und </a:t>
            </a:r>
            <a:r>
              <a:rPr lang="en-GB" dirty="0" err="1"/>
              <a:t>Bildung</a:t>
            </a:r>
            <a:r>
              <a:rPr lang="en-GB" dirty="0"/>
              <a:t> von </a:t>
            </a:r>
            <a:r>
              <a:rPr lang="en-GB" dirty="0" err="1"/>
              <a:t>Blutgerinnseln</a:t>
            </a:r>
            <a:r>
              <a:rPr lang="en-GB" dirty="0"/>
              <a:t> </a:t>
            </a:r>
            <a:r>
              <a:rPr lang="en-GB" dirty="0" err="1"/>
              <a:t>führt</a:t>
            </a:r>
            <a:r>
              <a:rPr lang="en-GB" dirty="0"/>
              <a:t> </a:t>
            </a:r>
            <a:r>
              <a:rPr lang="en-GB" dirty="0" err="1"/>
              <a:t>zu</a:t>
            </a:r>
            <a:r>
              <a:rPr lang="en-GB" dirty="0"/>
              <a:t> </a:t>
            </a:r>
            <a:r>
              <a:rPr lang="en-GB" dirty="0" err="1"/>
              <a:t>einer</a:t>
            </a:r>
            <a:r>
              <a:rPr lang="en-GB" dirty="0"/>
              <a:t> </a:t>
            </a:r>
            <a:r>
              <a:rPr lang="en-GB" dirty="0" err="1"/>
              <a:t>Verengung</a:t>
            </a:r>
            <a:r>
              <a:rPr lang="en-GB" dirty="0"/>
              <a:t> der </a:t>
            </a:r>
            <a:r>
              <a:rPr lang="en-GB" dirty="0" err="1"/>
              <a:t>Sinusoiden</a:t>
            </a:r>
            <a:endParaRPr lang="en-GB" dirty="0"/>
          </a:p>
          <a:p>
            <a:r>
              <a:rPr lang="en-GB" dirty="0"/>
              <a:t>Dies hat </a:t>
            </a:r>
            <a:r>
              <a:rPr lang="en-GB" dirty="0" err="1"/>
              <a:t>wiederum</a:t>
            </a:r>
            <a:r>
              <a:rPr lang="en-GB" dirty="0"/>
              <a:t> </a:t>
            </a:r>
            <a:r>
              <a:rPr lang="en-GB" dirty="0" err="1"/>
              <a:t>eine</a:t>
            </a:r>
            <a:r>
              <a:rPr lang="en-GB" dirty="0"/>
              <a:t> VOD </a:t>
            </a:r>
            <a:r>
              <a:rPr lang="en-GB" dirty="0" err="1"/>
              <a:t>zur</a:t>
            </a:r>
            <a:r>
              <a:rPr lang="en-GB" dirty="0"/>
              <a:t> </a:t>
            </a:r>
            <a:r>
              <a:rPr lang="en-GB" dirty="0" err="1"/>
              <a:t>Folge</a:t>
            </a:r>
            <a:r>
              <a:rPr lang="en-GB" dirty="0"/>
              <a:t>, die </a:t>
            </a:r>
            <a:r>
              <a:rPr lang="en-GB" dirty="0" err="1"/>
              <a:t>durch</a:t>
            </a:r>
            <a:r>
              <a:rPr lang="en-GB" dirty="0"/>
              <a:t> </a:t>
            </a:r>
            <a:r>
              <a:rPr lang="en-GB" dirty="0" err="1"/>
              <a:t>eine</a:t>
            </a:r>
            <a:r>
              <a:rPr lang="en-GB" dirty="0"/>
              <a:t> </a:t>
            </a:r>
            <a:r>
              <a:rPr lang="en-GB" dirty="0" err="1"/>
              <a:t>Blockierung</a:t>
            </a:r>
            <a:r>
              <a:rPr lang="en-GB" dirty="0"/>
              <a:t> der </a:t>
            </a:r>
            <a:r>
              <a:rPr lang="en-GB" dirty="0" err="1"/>
              <a:t>Sinusoiden</a:t>
            </a:r>
            <a:r>
              <a:rPr lang="en-GB" dirty="0"/>
              <a:t>, </a:t>
            </a:r>
            <a:r>
              <a:rPr lang="en-GB" dirty="0" err="1"/>
              <a:t>Pfortader-Hypotonie</a:t>
            </a:r>
            <a:r>
              <a:rPr lang="en-GB" dirty="0"/>
              <a:t> und </a:t>
            </a:r>
            <a:r>
              <a:rPr lang="en-GB" dirty="0" err="1"/>
              <a:t>reduzierten</a:t>
            </a:r>
            <a:r>
              <a:rPr lang="en-GB" dirty="0"/>
              <a:t> </a:t>
            </a:r>
            <a:r>
              <a:rPr lang="en-GB" dirty="0" err="1"/>
              <a:t>hepatischen</a:t>
            </a:r>
            <a:r>
              <a:rPr lang="en-GB" dirty="0"/>
              <a:t> </a:t>
            </a:r>
            <a:r>
              <a:rPr lang="en-GB" dirty="0" err="1"/>
              <a:t>venösen</a:t>
            </a:r>
            <a:r>
              <a:rPr lang="en-GB" dirty="0"/>
              <a:t> </a:t>
            </a:r>
            <a:r>
              <a:rPr lang="en-GB" dirty="0" err="1"/>
              <a:t>Ausfluss</a:t>
            </a:r>
            <a:r>
              <a:rPr lang="en-GB" dirty="0"/>
              <a:t> </a:t>
            </a:r>
            <a:r>
              <a:rPr lang="en-GB" dirty="0" err="1"/>
              <a:t>charakterisiert</a:t>
            </a:r>
            <a:r>
              <a:rPr lang="en-GB" dirty="0"/>
              <a:t> </a:t>
            </a:r>
            <a:r>
              <a:rPr lang="en-GB" dirty="0" err="1"/>
              <a:t>ist</a:t>
            </a:r>
            <a:endParaRPr lang="de-DE" dirty="0"/>
          </a:p>
        </p:txBody>
      </p:sp>
      <p:sp>
        <p:nvSpPr>
          <p:cNvPr id="7" name="Text Placeholder 6"/>
          <p:cNvSpPr>
            <a:spLocks noGrp="1"/>
          </p:cNvSpPr>
          <p:nvPr>
            <p:ph type="body" sz="quarter" idx="10"/>
          </p:nvPr>
        </p:nvSpPr>
        <p:spPr/>
        <p:txBody>
          <a:bodyPr/>
          <a:lstStyle/>
          <a:p>
            <a:endParaRPr lang="en-GB" dirty="0"/>
          </a:p>
        </p:txBody>
      </p:sp>
      <p:sp>
        <p:nvSpPr>
          <p:cNvPr id="8" name="Text Placeholder 7"/>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r>
              <a:rPr lang="en-GB" dirty="0"/>
              <a:t>; SEC, </a:t>
            </a:r>
            <a:r>
              <a:rPr lang="en-GB" dirty="0" err="1"/>
              <a:t>sinusoidalen</a:t>
            </a:r>
            <a:r>
              <a:rPr lang="en-GB" dirty="0"/>
              <a:t> </a:t>
            </a:r>
            <a:r>
              <a:rPr lang="en-GB" dirty="0" err="1"/>
              <a:t>Endothelzellen</a:t>
            </a:r>
            <a:r>
              <a:rPr lang="en-GB" dirty="0"/>
              <a:t>;</a:t>
            </a:r>
          </a:p>
          <a:p>
            <a:r>
              <a:rPr lang="en-GB" dirty="0"/>
              <a:t>SOS, </a:t>
            </a:r>
            <a:r>
              <a:rPr lang="de-DE" dirty="0" err="1"/>
              <a:t>sinusoidales</a:t>
            </a:r>
            <a:r>
              <a:rPr lang="de-DE" dirty="0"/>
              <a:t> Obstruktionssyndrom;</a:t>
            </a:r>
            <a:r>
              <a:rPr lang="en-GB" dirty="0"/>
              <a:t> 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343510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a:xfrm>
            <a:off x="335360" y="1268760"/>
            <a:ext cx="10657184" cy="4857403"/>
          </a:xfrm>
        </p:spPr>
        <p:txBody>
          <a:bodyPr>
            <a:normAutofit/>
          </a:bodyPr>
          <a:lstStyle/>
          <a:p>
            <a:pPr marL="457200" indent="-457200">
              <a:buFont typeface="+mj-lt"/>
              <a:buAutoNum type="arabicPeriod"/>
            </a:pPr>
            <a:r>
              <a:rPr lang="de-DE" altLang="en-US" dirty="0">
                <a:latin typeface="Arial Unicode MS"/>
              </a:rPr>
              <a:t>Wie hoch ist der Anteil von VOD bei erwachsenen HSZT-Patienten im Durchschnitt?</a:t>
            </a:r>
            <a:r>
              <a:rPr lang="de-DE" sz="2000" dirty="0"/>
              <a:t> </a:t>
            </a:r>
          </a:p>
          <a:p>
            <a:pPr marL="857250" lvl="1" indent="-457200">
              <a:buFont typeface="+mj-lt"/>
              <a:buAutoNum type="alphaLcParenR"/>
            </a:pPr>
            <a:r>
              <a:rPr lang="de-DE" sz="1800" dirty="0">
                <a:hlinkClick r:id="" action="ppaction://customshow?id=1&amp;return=true"/>
              </a:rPr>
              <a:t>15–21%</a:t>
            </a:r>
            <a:endParaRPr lang="de-DE" sz="1800" dirty="0"/>
          </a:p>
          <a:p>
            <a:pPr marL="857250" lvl="1" indent="-457200">
              <a:buFont typeface="+mj-lt"/>
              <a:buAutoNum type="alphaLcParenR"/>
            </a:pPr>
            <a:r>
              <a:rPr lang="de-DE" sz="1800" dirty="0">
                <a:hlinkClick r:id="" action="ppaction://customshow?id=2&amp;return=true"/>
              </a:rPr>
              <a:t>10</a:t>
            </a:r>
            <a:r>
              <a:rPr lang="de-DE" dirty="0">
                <a:hlinkClick r:id="" action="ppaction://customshow?id=2&amp;return=true"/>
              </a:rPr>
              <a:t>–</a:t>
            </a:r>
            <a:r>
              <a:rPr lang="de-DE" sz="1800" dirty="0">
                <a:hlinkClick r:id="" action="ppaction://customshow?id=2&amp;return=true"/>
              </a:rPr>
              <a:t>15%</a:t>
            </a:r>
            <a:endParaRPr lang="de-DE" sz="1800" dirty="0"/>
          </a:p>
          <a:p>
            <a:pPr marL="857250" lvl="1" indent="-457200">
              <a:buFont typeface="+mj-lt"/>
              <a:buAutoNum type="alphaLcParenR"/>
            </a:pPr>
            <a:r>
              <a:rPr lang="de-DE" dirty="0">
                <a:hlinkClick r:id="" action="ppaction://customshow?id=1&amp;return=true"/>
              </a:rPr>
              <a:t>25–31</a:t>
            </a:r>
            <a:r>
              <a:rPr lang="de-DE" sz="1800" dirty="0">
                <a:hlinkClick r:id="" action="ppaction://customshow?id=1&amp;return=true"/>
              </a:rPr>
              <a:t>%</a:t>
            </a:r>
            <a:endParaRPr lang="de-DE" sz="1800" dirty="0"/>
          </a:p>
          <a:p>
            <a:pPr marL="857250" lvl="1" indent="-457200">
              <a:buFont typeface="+mj-lt"/>
              <a:buAutoNum type="alphaLcParenR"/>
            </a:pPr>
            <a:r>
              <a:rPr lang="de-DE" dirty="0">
                <a:hlinkClick r:id="" action="ppaction://customshow?id=1&amp;return=true"/>
              </a:rPr>
              <a:t>40–47</a:t>
            </a:r>
            <a:r>
              <a:rPr lang="de-DE" sz="1800" dirty="0">
                <a:hlinkClick r:id="" action="ppaction://customshow?id=1&amp;return=true"/>
              </a:rPr>
              <a:t>%</a:t>
            </a:r>
            <a:endParaRPr lang="de-DE" sz="1800" dirty="0"/>
          </a:p>
          <a:p>
            <a:pPr marL="0" indent="0">
              <a:buNone/>
            </a:pPr>
            <a:endParaRPr lang="de-DE"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de-DE" dirty="0"/>
              <a:t>HSZT, </a:t>
            </a:r>
            <a:r>
              <a:rPr lang="de-DE" dirty="0" err="1"/>
              <a:t>hämatopoetische</a:t>
            </a:r>
            <a:r>
              <a:rPr lang="de-DE" dirty="0"/>
              <a:t> Stammzelltransplantation; </a:t>
            </a:r>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1103811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a:xfrm>
            <a:off x="335360" y="1268760"/>
            <a:ext cx="10945216" cy="4857403"/>
          </a:xfrm>
        </p:spPr>
        <p:txBody>
          <a:bodyPr>
            <a:normAutofit/>
          </a:bodyPr>
          <a:lstStyle/>
          <a:p>
            <a:pPr marL="457200" indent="-457200">
              <a:buFont typeface="+mj-lt"/>
              <a:buAutoNum type="arabicPeriod" startAt="2"/>
            </a:pPr>
            <a:r>
              <a:rPr lang="de-DE" sz="2000" dirty="0"/>
              <a:t>Welche anderen vaskulären Krankheitsbilder sollten Sie bei der Diagnose von möglicher VOD kennen?</a:t>
            </a:r>
          </a:p>
          <a:p>
            <a:pPr marL="857250" lvl="1" indent="-457200">
              <a:buFont typeface="+mj-lt"/>
              <a:buAutoNum type="alphaLcParenR"/>
            </a:pPr>
            <a:r>
              <a:rPr lang="de-DE" sz="1800" dirty="0" err="1"/>
              <a:t>Kapillarlecksyndrom</a:t>
            </a:r>
            <a:endParaRPr lang="de-DE" sz="1800" dirty="0"/>
          </a:p>
          <a:p>
            <a:pPr marL="857250" lvl="1" indent="-457200">
              <a:buFont typeface="+mj-lt"/>
              <a:buAutoNum type="alphaLcParenR"/>
            </a:pPr>
            <a:r>
              <a:rPr lang="de-DE" sz="1800" dirty="0"/>
              <a:t>Periphere arterielle Verschlusskrankheit</a:t>
            </a:r>
          </a:p>
          <a:p>
            <a:pPr marL="857250" lvl="1" indent="-457200">
              <a:buFont typeface="+mj-lt"/>
              <a:buAutoNum type="alphaLcParenR"/>
            </a:pPr>
            <a:r>
              <a:rPr lang="de-DE" sz="1800" dirty="0"/>
              <a:t>Engraftment-Syndrom</a:t>
            </a:r>
          </a:p>
          <a:p>
            <a:pPr marL="857250" lvl="1" indent="-457200">
              <a:buFont typeface="+mj-lt"/>
              <a:buAutoNum type="alphaLcParenR"/>
            </a:pPr>
            <a:r>
              <a:rPr lang="de-DE" sz="1800" dirty="0"/>
              <a:t>Transplantation-assoziierte Mikroangiopathie</a:t>
            </a:r>
          </a:p>
          <a:p>
            <a:pPr marL="857250" lvl="1" indent="-457200">
              <a:buFont typeface="+mj-lt"/>
              <a:buAutoNum type="alphaLcParenR"/>
            </a:pPr>
            <a:r>
              <a:rPr lang="de-DE" sz="1800" dirty="0"/>
              <a:t>Diffuse alveoläre Blutung</a:t>
            </a:r>
          </a:p>
          <a:p>
            <a:pPr marL="857250" lvl="1" indent="-457200">
              <a:buFont typeface="+mj-lt"/>
              <a:buAutoNum type="alphaLcParenR"/>
            </a:pPr>
            <a:r>
              <a:rPr lang="de-DE" sz="1800" dirty="0"/>
              <a:t>Idiopathisches Pneumonie-Syndrom </a:t>
            </a:r>
          </a:p>
          <a:p>
            <a:pPr marL="0" indent="0">
              <a:buNone/>
            </a:pPr>
            <a:endParaRPr lang="de-DE" sz="2000" dirty="0"/>
          </a:p>
          <a:p>
            <a:pPr marL="720725" indent="-273050">
              <a:buNone/>
            </a:pPr>
            <a:r>
              <a:rPr lang="de-DE" sz="2000" dirty="0"/>
              <a:t>Klicken Sie auf die Antwort, die Ihrer Meinung nach richtig ist</a:t>
            </a:r>
          </a:p>
          <a:p>
            <a:pPr marL="720725" indent="-273050"/>
            <a:r>
              <a:rPr lang="de-DE" sz="2000" dirty="0">
                <a:hlinkClick r:id="" action="ppaction://customshow?id=3&amp;return=true"/>
              </a:rPr>
              <a:t>a, c, d, e, f</a:t>
            </a:r>
            <a:endParaRPr lang="de-DE" sz="2000" dirty="0"/>
          </a:p>
          <a:p>
            <a:pPr marL="720725" indent="-273050"/>
            <a:r>
              <a:rPr lang="de-DE" sz="2000" dirty="0">
                <a:hlinkClick r:id="" action="ppaction://customshow?id=1&amp;return=true"/>
              </a:rPr>
              <a:t>c, d, e</a:t>
            </a:r>
            <a:endParaRPr lang="de-DE" sz="2000" dirty="0"/>
          </a:p>
          <a:p>
            <a:pPr marL="720725" indent="-273050"/>
            <a:r>
              <a:rPr lang="de-DE" sz="2000" dirty="0">
                <a:hlinkClick r:id="" action="ppaction://customshow?id=1&amp;return=true"/>
              </a:rPr>
              <a:t>b, c, e, f</a:t>
            </a:r>
            <a:endParaRPr lang="de-DE" sz="2000" dirty="0"/>
          </a:p>
        </p:txBody>
      </p:sp>
      <p:sp>
        <p:nvSpPr>
          <p:cNvPr id="6" name="Text Placeholder 5"/>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336767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de-DE" sz="2000" dirty="0"/>
              <a:t>Was sind sinusoidalen Endothelzellen (SECs)? </a:t>
            </a:r>
          </a:p>
          <a:p>
            <a:pPr marL="857250" lvl="1" indent="-457200">
              <a:buFont typeface="+mj-lt"/>
              <a:buAutoNum type="alphaLcParenR"/>
            </a:pPr>
            <a:r>
              <a:rPr lang="de-DE" sz="1800" dirty="0">
                <a:hlinkClick r:id="" action="ppaction://customshow?id=4&amp;return=true"/>
              </a:rPr>
              <a:t>Die Zellen, die die </a:t>
            </a:r>
            <a:r>
              <a:rPr lang="de-DE" dirty="0">
                <a:hlinkClick r:id="" action="ppaction://customshow?id=4&amp;return=true"/>
              </a:rPr>
              <a:t>k</a:t>
            </a:r>
            <a:r>
              <a:rPr lang="de-DE" sz="1800" dirty="0">
                <a:hlinkClick r:id="" action="ppaction://customshow?id=4&amp;return=true"/>
              </a:rPr>
              <a:t>apillarähnlichen Blutgefäße der Leber auskleiden</a:t>
            </a:r>
            <a:endParaRPr lang="de-DE" sz="1800" dirty="0"/>
          </a:p>
          <a:p>
            <a:pPr marL="857250" lvl="1" indent="-457200">
              <a:buFont typeface="+mj-lt"/>
              <a:buAutoNum type="alphaLcParenR"/>
            </a:pPr>
            <a:r>
              <a:rPr lang="de-DE" sz="1800" dirty="0">
                <a:hlinkClick r:id="" action="ppaction://customshow?id=1&amp;return=true"/>
              </a:rPr>
              <a:t>Stammzellen der Transplantation</a:t>
            </a:r>
            <a:endParaRPr lang="de-DE" sz="1800" dirty="0"/>
          </a:p>
          <a:p>
            <a:pPr marL="857250" lvl="1" indent="-457200">
              <a:buFont typeface="+mj-lt"/>
              <a:buAutoNum type="alphaLcParenR"/>
            </a:pPr>
            <a:r>
              <a:rPr lang="de-DE" sz="1800" dirty="0">
                <a:hlinkClick r:id="" action="ppaction://customshow?id=1&amp;return=true"/>
              </a:rPr>
              <a:t>Rote Blutkörperchen in der Leber</a:t>
            </a:r>
            <a:endParaRPr lang="de-DE"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38219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de-DE" sz="2000" dirty="0"/>
              <a:t>Bringen Sie im Rahmen der VOD die folgenden Ereignisse in die richtige Reihenfolge:</a:t>
            </a:r>
          </a:p>
          <a:p>
            <a:pPr marL="857250" lvl="1" indent="-457200" defTabSz="1250950">
              <a:buFont typeface="+mj-lt"/>
              <a:buAutoNum type="alphaLcParenR"/>
            </a:pPr>
            <a:r>
              <a:rPr lang="de-DE" sz="1800" dirty="0"/>
              <a:t>Entzündung/Thrombose/Schäden an der Zellskelett-Struktur und verminderte Fibrinolyse </a:t>
            </a:r>
          </a:p>
          <a:p>
            <a:pPr marL="857250" lvl="1" indent="-457200">
              <a:buFont typeface="+mj-lt"/>
              <a:buAutoNum type="alphaLcParenR"/>
            </a:pPr>
            <a:r>
              <a:rPr lang="de-DE" sz="1800" dirty="0"/>
              <a:t>Schädigung der Endothelzellen </a:t>
            </a:r>
          </a:p>
          <a:p>
            <a:pPr marL="857250" lvl="1" indent="-457200">
              <a:buFont typeface="+mj-lt"/>
              <a:buAutoNum type="alphaLcParenR"/>
            </a:pPr>
            <a:r>
              <a:rPr lang="de-DE" sz="1800" dirty="0"/>
              <a:t>Sinusoider Venenverschluss</a:t>
            </a:r>
          </a:p>
          <a:p>
            <a:pPr marL="857250" lvl="1" indent="-457200">
              <a:buFont typeface="+mj-lt"/>
              <a:buAutoNum type="alphaLcParenR"/>
            </a:pPr>
            <a:r>
              <a:rPr lang="de-DE" sz="1800" dirty="0"/>
              <a:t>HSZT-Konditionierung </a:t>
            </a:r>
          </a:p>
          <a:p>
            <a:pPr marL="0" indent="0">
              <a:buNone/>
            </a:pPr>
            <a:endParaRPr lang="de-DE" sz="2000" dirty="0"/>
          </a:p>
          <a:p>
            <a:pPr marL="896938" indent="-449263">
              <a:buNone/>
            </a:pPr>
            <a:r>
              <a:rPr lang="de-DE" sz="2000" dirty="0"/>
              <a:t>Klicken Sie auf die Antwort, die Ihrer Meinung nach richtig ist:</a:t>
            </a:r>
          </a:p>
          <a:p>
            <a:pPr marL="896938" indent="-449263"/>
            <a:r>
              <a:rPr lang="de-DE" sz="2000" dirty="0">
                <a:hlinkClick r:id="" action="ppaction://customshow?id=1&amp;return=true"/>
              </a:rPr>
              <a:t>a, c, d, b </a:t>
            </a:r>
            <a:endParaRPr lang="de-DE" sz="2000" dirty="0"/>
          </a:p>
          <a:p>
            <a:pPr marL="896938" indent="-449263"/>
            <a:r>
              <a:rPr lang="de-DE" sz="2000" dirty="0">
                <a:hlinkClick r:id="" action="ppaction://customshow?id=5&amp;return=true"/>
              </a:rPr>
              <a:t>d, b, a, c</a:t>
            </a:r>
            <a:endParaRPr lang="de-DE" sz="2000" dirty="0"/>
          </a:p>
          <a:p>
            <a:pPr marL="896938" indent="-449263"/>
            <a:r>
              <a:rPr lang="de-DE" sz="2000" dirty="0">
                <a:hlinkClick r:id="" action="ppaction://customshow?id=1&amp;return=true"/>
              </a:rPr>
              <a:t>d, c, b, a</a:t>
            </a:r>
            <a:endParaRPr lang="de-DE"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de-DE" dirty="0"/>
              <a:t>HSZT, hämatopoetische Stammzelltransplantation; </a:t>
            </a:r>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96191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de-DE" sz="2000" dirty="0"/>
              <a:t>Welche der folgenden Symptome ist kein physiologischer Endpunkt der VOD?</a:t>
            </a:r>
          </a:p>
          <a:p>
            <a:pPr marL="857250" lvl="1" indent="-457200">
              <a:buFont typeface="+mj-lt"/>
              <a:buAutoNum type="alphaLcParenR"/>
            </a:pPr>
            <a:r>
              <a:rPr lang="de-DE" sz="1800" dirty="0">
                <a:hlinkClick r:id="" action="ppaction://customshow?id=1&amp;return=true"/>
              </a:rPr>
              <a:t>Portalvenenhypotension</a:t>
            </a:r>
            <a:endParaRPr lang="de-DE" sz="1800" dirty="0"/>
          </a:p>
          <a:p>
            <a:pPr marL="857250" lvl="1" indent="-457200">
              <a:buFont typeface="+mj-lt"/>
              <a:buAutoNum type="alphaLcParenR"/>
            </a:pPr>
            <a:r>
              <a:rPr lang="de-DE" sz="1800" dirty="0">
                <a:hlinkClick r:id="" action="ppaction://customshow?id=1&amp;return=true"/>
              </a:rPr>
              <a:t>Reduzierter venöser Abfluss der Leber</a:t>
            </a:r>
            <a:endParaRPr lang="de-DE" sz="1800" dirty="0"/>
          </a:p>
          <a:p>
            <a:pPr marL="857250" lvl="1" indent="-457200">
              <a:buFont typeface="+mj-lt"/>
              <a:buAutoNum type="alphaLcParenR"/>
            </a:pPr>
            <a:r>
              <a:rPr lang="de-DE" sz="1800" dirty="0">
                <a:hlinkClick r:id="" action="ppaction://customshow?id=6&amp;return=true"/>
              </a:rPr>
              <a:t>Erweiterung der Sinusoide</a:t>
            </a:r>
            <a:endParaRPr lang="de-DE" sz="1800" dirty="0"/>
          </a:p>
          <a:p>
            <a:pPr marL="857250" lvl="1" indent="-457200">
              <a:buFont typeface="+mj-lt"/>
              <a:buAutoNum type="alphaLcParenR"/>
            </a:pPr>
            <a:r>
              <a:rPr lang="de-DE" sz="1800" dirty="0">
                <a:hlinkClick r:id="" action="ppaction://customshow?id=1&amp;return=true"/>
              </a:rPr>
              <a:t>Verstopfung der Sinusoide</a:t>
            </a:r>
            <a:endParaRPr lang="de-DE" sz="1800" dirty="0"/>
          </a:p>
        </p:txBody>
      </p:sp>
      <p:sp>
        <p:nvSpPr>
          <p:cNvPr id="4" name="Text Placeholder 3"/>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235793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D8F5E-DE7E-40C4-86AE-142F9394B843}"/>
              </a:ext>
            </a:extLst>
          </p:cNvPr>
          <p:cNvSpPr>
            <a:spLocks noGrp="1"/>
          </p:cNvSpPr>
          <p:nvPr>
            <p:ph type="title"/>
          </p:nvPr>
        </p:nvSpPr>
        <p:spPr/>
        <p:txBody>
          <a:bodyPr/>
          <a:lstStyle/>
          <a:p>
            <a:r>
              <a:rPr lang="de-DE" dirty="0"/>
              <a:t>Inhalt</a:t>
            </a:r>
            <a:endParaRPr lang="en-GB" dirty="0"/>
          </a:p>
        </p:txBody>
      </p:sp>
      <p:sp>
        <p:nvSpPr>
          <p:cNvPr id="3" name="Content Placeholder 2">
            <a:extLst>
              <a:ext uri="{FF2B5EF4-FFF2-40B4-BE49-F238E27FC236}">
                <a16:creationId xmlns:a16="http://schemas.microsoft.com/office/drawing/2014/main" xmlns="" id="{26FE6365-C781-4B57-8D8C-1B2D58E4FCB7}"/>
              </a:ext>
            </a:extLst>
          </p:cNvPr>
          <p:cNvSpPr>
            <a:spLocks noGrp="1"/>
          </p:cNvSpPr>
          <p:nvPr>
            <p:ph idx="1"/>
          </p:nvPr>
        </p:nvSpPr>
        <p:spPr/>
        <p:txBody>
          <a:bodyPr/>
          <a:lstStyle/>
          <a:p>
            <a:r>
              <a:rPr lang="de-DE" dirty="0"/>
              <a:t>Modul 1: </a:t>
            </a:r>
            <a:r>
              <a:rPr lang="de-DE" dirty="0" err="1"/>
              <a:t>Hämatopoetische</a:t>
            </a:r>
            <a:r>
              <a:rPr lang="de-DE" dirty="0"/>
              <a:t> Stammzelltransplantation</a:t>
            </a:r>
          </a:p>
          <a:p>
            <a:endParaRPr lang="de-DE" dirty="0"/>
          </a:p>
          <a:p>
            <a:r>
              <a:rPr lang="de-DE" dirty="0"/>
              <a:t>Modul 2: Pathophysiologie der VOD</a:t>
            </a:r>
          </a:p>
          <a:p>
            <a:endParaRPr lang="de-DE" dirty="0"/>
          </a:p>
          <a:p>
            <a:r>
              <a:rPr lang="de-DE" dirty="0"/>
              <a:t>Modul 3: Diagnose der VOD</a:t>
            </a:r>
          </a:p>
          <a:p>
            <a:endParaRPr lang="de-DE" dirty="0"/>
          </a:p>
          <a:p>
            <a:r>
              <a:rPr lang="de-DE" dirty="0"/>
              <a:t>Modul 4: Beurteilung und Umgang mit der VOD</a:t>
            </a:r>
          </a:p>
          <a:p>
            <a:endParaRPr lang="de-DE" dirty="0"/>
          </a:p>
          <a:p>
            <a:r>
              <a:rPr lang="de-DE" dirty="0"/>
              <a:t>Modul 5: VOD-Fallstudien</a:t>
            </a:r>
          </a:p>
          <a:p>
            <a:endParaRPr lang="en-GB" dirty="0"/>
          </a:p>
        </p:txBody>
      </p:sp>
      <p:sp>
        <p:nvSpPr>
          <p:cNvPr id="4" name="Text Placeholder 3">
            <a:extLst>
              <a:ext uri="{FF2B5EF4-FFF2-40B4-BE49-F238E27FC236}">
                <a16:creationId xmlns:a16="http://schemas.microsoft.com/office/drawing/2014/main" xmlns="" id="{5E529008-E0DC-4128-99D6-8D5AC2518DB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xmlns="" id="{AF8FFA1E-9746-4B2E-9B6E-C4AD5E48CC1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2562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Selbstprüfungsfragen</a:t>
            </a:r>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de-DE" dirty="0"/>
              <a:t>Gemäß der Definition, ab wie vielen Tagen nach HSZT spricht man von einem VOD-Spätausbruch?</a:t>
            </a:r>
          </a:p>
          <a:p>
            <a:pPr marL="857250" lvl="1" indent="-457200">
              <a:buFont typeface="+mj-lt"/>
              <a:buAutoNum type="alphaLcParenR"/>
            </a:pPr>
            <a:r>
              <a:rPr lang="de-DE" dirty="0">
                <a:hlinkClick r:id="" action="ppaction://customshow?id=1&amp;return=true"/>
              </a:rPr>
              <a:t>&gt;7 Tage</a:t>
            </a:r>
            <a:endParaRPr lang="de-DE" dirty="0"/>
          </a:p>
          <a:p>
            <a:pPr marL="857250" lvl="1" indent="-457200">
              <a:buFont typeface="+mj-lt"/>
              <a:buAutoNum type="alphaLcParenR"/>
            </a:pPr>
            <a:r>
              <a:rPr lang="de-DE" dirty="0">
                <a:hlinkClick r:id="" action="ppaction://customshow?id=1&amp;return=true"/>
              </a:rPr>
              <a:t>&gt;14 Tage</a:t>
            </a:r>
            <a:endParaRPr lang="de-DE" dirty="0"/>
          </a:p>
          <a:p>
            <a:pPr marL="857250" lvl="1" indent="-457200">
              <a:buFont typeface="+mj-lt"/>
              <a:buAutoNum type="alphaLcParenR"/>
            </a:pPr>
            <a:r>
              <a:rPr lang="de-DE" dirty="0">
                <a:hlinkClick r:id="" action="ppaction://customshow?id=7&amp;return=true"/>
              </a:rPr>
              <a:t>&gt;21 Tage</a:t>
            </a:r>
            <a:endParaRPr lang="de-DE" dirty="0"/>
          </a:p>
          <a:p>
            <a:pPr marL="857250" lvl="1" indent="-457200">
              <a:buFont typeface="+mj-lt"/>
              <a:buAutoNum type="alphaLcParenR"/>
            </a:pPr>
            <a:r>
              <a:rPr lang="de-DE" dirty="0">
                <a:hlinkClick r:id="" action="ppaction://customshow?id=1&amp;return=true"/>
              </a:rPr>
              <a:t>&gt;28 Tage</a:t>
            </a:r>
            <a:endParaRPr lang="de-DE"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de-DE" dirty="0"/>
              <a:t>HSZT, hämatopoetische Stammzellentransplantation; </a:t>
            </a:r>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333916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de-DE" dirty="0"/>
              <a:t>HSZT, hämatopoetische Stammzelltransplantation; </a:t>
            </a:r>
            <a:r>
              <a:rPr lang="en-GB" dirty="0"/>
              <a:t>VOD, </a:t>
            </a:r>
            <a:r>
              <a:rPr lang="en-GB" dirty="0" err="1"/>
              <a:t>venookklusive</a:t>
            </a:r>
            <a:r>
              <a:rPr lang="en-GB" dirty="0"/>
              <a:t> </a:t>
            </a:r>
            <a:r>
              <a:rPr lang="en-GB" dirty="0" err="1"/>
              <a:t>Erkrankung</a:t>
            </a:r>
            <a:endParaRPr lang="de-DE" dirty="0"/>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VOD, auch bekannt als sinusoides Obstruktionssyndrom (SOS), ist eine potenziell lebensbedrohliche Komplikation der HSZT, die bei ~10–15% der erwachsenen HSZT-Patienten auftritt</a:t>
            </a:r>
          </a:p>
        </p:txBody>
      </p:sp>
    </p:spTree>
    <p:extLst>
      <p:ext uri="{BB962C8B-B14F-4D97-AF65-F5344CB8AC3E}">
        <p14:creationId xmlns:p14="http://schemas.microsoft.com/office/powerpoint/2010/main" val="2945181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de-DE" dirty="0"/>
              <a:t>HSZT, hämatopoetische Stammzelltransplantation</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404446" y="3622440"/>
            <a:ext cx="11383108"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Es können verschiedene frühe vaskuläre endotheliale Syndrome, mit einer gemeinsamen Pathogenese nach einer HSZT auftreten. Dazu gehören Kapillarlecksyndrom, Engraftment-Syndrom, Transplantation-assoziierte Mikroangiopathie, diffuse alveoläre Blutung und idiopathisches Pneumonie-Syndrom. Die periphere arterielle Verschlusskrankheit ist keine frühe Komplikation der HSZT</a:t>
            </a:r>
          </a:p>
        </p:txBody>
      </p:sp>
    </p:spTree>
    <p:extLst>
      <p:ext uri="{BB962C8B-B14F-4D97-AF65-F5344CB8AC3E}">
        <p14:creationId xmlns:p14="http://schemas.microsoft.com/office/powerpoint/2010/main" val="167602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Sinusoidale Endothelzellen (SECs) sind die Zellen, die die kleinen Kapillar-änlichen Blutgefäße der Leber (die Sinusoide) auskleiden</a:t>
            </a:r>
          </a:p>
        </p:txBody>
      </p:sp>
    </p:spTree>
    <p:extLst>
      <p:ext uri="{BB962C8B-B14F-4D97-AF65-F5344CB8AC3E}">
        <p14:creationId xmlns:p14="http://schemas.microsoft.com/office/powerpoint/2010/main" val="3973713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de-DE" dirty="0"/>
              <a:t>HSZT, hämatopoetische Stammzelltransplantation; SEC, sinusoide Endothelzelle; </a:t>
            </a:r>
            <a:r>
              <a:rPr lang="en-GB" dirty="0"/>
              <a:t>VOD, </a:t>
            </a:r>
            <a:r>
              <a:rPr lang="en-GB" dirty="0" err="1"/>
              <a:t>venookklusive</a:t>
            </a:r>
            <a:r>
              <a:rPr lang="en-GB" dirty="0"/>
              <a:t> </a:t>
            </a:r>
            <a:r>
              <a:rPr lang="en-GB" dirty="0" err="1"/>
              <a:t>Erkrankung</a:t>
            </a:r>
            <a:endParaRPr lang="de-DE" dirty="0"/>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457201" y="3886200"/>
            <a:ext cx="1118357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400" dirty="0">
                <a:solidFill>
                  <a:srgbClr val="000000"/>
                </a:solidFill>
              </a:rPr>
              <a:t>Die Konditionierungstherapie vor der HSZT steigert die endotheliale Zellaktivierung, was zu Schäden an den SECs und Hepatozyten führt. Ansammlung von Zellen im Disse-Raum (dem perisinusoiden Raum) fördert die Entzündung und Bildung von Blutgerinnseln und verursacht eine Verengung der Sinusoide. Dies führt zu VOD, das sich durch eine Obstruktion der Sinusoide, eine Portusvenen-Hypotonie und einen reduzierten hepatischen venösen Abfluss äußert</a:t>
            </a:r>
          </a:p>
        </p:txBody>
      </p:sp>
    </p:spTree>
    <p:extLst>
      <p:ext uri="{BB962C8B-B14F-4D97-AF65-F5344CB8AC3E}">
        <p14:creationId xmlns:p14="http://schemas.microsoft.com/office/powerpoint/2010/main" val="310535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VOD wird verursacht durch eine Verengung und Verstopfung der Sinusoide, nicht durch eine Erweiterung der Sinusoide</a:t>
            </a:r>
          </a:p>
        </p:txBody>
      </p:sp>
    </p:spTree>
    <p:extLst>
      <p:ext uri="{BB962C8B-B14F-4D97-AF65-F5344CB8AC3E}">
        <p14:creationId xmlns:p14="http://schemas.microsoft.com/office/powerpoint/2010/main" val="2146035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de-DE" dirty="0"/>
              <a:t>HSZT, hämatopoetische Stammzelltransplantation; </a:t>
            </a:r>
            <a:r>
              <a:rPr lang="en-GB" dirty="0"/>
              <a:t>VOD, </a:t>
            </a:r>
            <a:r>
              <a:rPr lang="en-GB" dirty="0" err="1"/>
              <a:t>venookklusive</a:t>
            </a:r>
            <a:r>
              <a:rPr lang="en-GB" dirty="0"/>
              <a:t> </a:t>
            </a:r>
            <a:r>
              <a:rPr lang="en-GB" dirty="0" err="1"/>
              <a:t>Erkrankung</a:t>
            </a:r>
            <a:endParaRPr lang="de-DE" dirty="0"/>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Korrekt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Spät auftretende VOD wird definiert als VOD, die &gt;21 Tage nach einer HSZT auftritt und sich auf 15–20% der VOD-Fälle </a:t>
            </a:r>
            <a:r>
              <a:rPr lang="de-DE" sz="2800" dirty="0">
                <a:solidFill>
                  <a:schemeClr val="tx1"/>
                </a:solidFill>
              </a:rPr>
              <a:t>beläuft. Ein </a:t>
            </a:r>
            <a:r>
              <a:rPr lang="de-DE" sz="2800" dirty="0">
                <a:solidFill>
                  <a:srgbClr val="000000"/>
                </a:solidFill>
              </a:rPr>
              <a:t>Drittel der Patienten mit spät auftretender VOD wurden bereits aus dem Krankenhaus entlassen</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0667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00979E"/>
                </a:solidFill>
              </a:rPr>
              <a:t>Nicht korrekt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Bitte versuchen Sie es noch einmal</a:t>
            </a:r>
          </a:p>
        </p:txBody>
      </p:sp>
    </p:spTree>
    <p:extLst>
      <p:ext uri="{BB962C8B-B14F-4D97-AF65-F5344CB8AC3E}">
        <p14:creationId xmlns:p14="http://schemas.microsoft.com/office/powerpoint/2010/main" val="3729350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de-DE" dirty="0"/>
              <a:t>HSZT, hämatopoetische Stammzelltransplantation; </a:t>
            </a:r>
            <a:r>
              <a:rPr dirty="0"/>
              <a:t/>
            </a:r>
            <a:br>
              <a:rPr dirty="0"/>
            </a:br>
            <a:r>
              <a:rPr lang="en-GB" dirty="0"/>
              <a:t>VOD, </a:t>
            </a:r>
            <a:r>
              <a:rPr lang="en-GB" dirty="0" err="1"/>
              <a:t>venookklusive</a:t>
            </a:r>
            <a:r>
              <a:rPr lang="en-GB" dirty="0"/>
              <a:t> </a:t>
            </a:r>
            <a:r>
              <a:rPr lang="en-GB" dirty="0" err="1"/>
              <a:t>Erkrankung</a:t>
            </a:r>
            <a:endParaRPr lang="de-DE" dirty="0"/>
          </a:p>
        </p:txBody>
      </p:sp>
      <p:sp>
        <p:nvSpPr>
          <p:cNvPr id="2" name="Title 1"/>
          <p:cNvSpPr>
            <a:spLocks noGrp="1"/>
          </p:cNvSpPr>
          <p:nvPr>
            <p:ph type="title"/>
          </p:nvPr>
        </p:nvSpPr>
        <p:spPr/>
        <p:txBody>
          <a:bodyPr>
            <a:noAutofit/>
          </a:bodyPr>
          <a:lstStyle/>
          <a:p>
            <a:r>
              <a:rPr lang="de-DE" dirty="0"/>
              <a:t>VOD ist eine wichtige Komplikation,</a:t>
            </a:r>
            <a:r>
              <a:rPr dirty="0"/>
              <a:t/>
            </a:r>
            <a:br>
              <a:rPr dirty="0"/>
            </a:br>
            <a:r>
              <a:rPr lang="de-DE" dirty="0"/>
              <a:t>die ein Eingreifen erforderlich macht</a:t>
            </a:r>
          </a:p>
        </p:txBody>
      </p:sp>
      <p:sp>
        <p:nvSpPr>
          <p:cNvPr id="3" name="Text Placeholder 2"/>
          <p:cNvSpPr>
            <a:spLocks noGrp="1"/>
          </p:cNvSpPr>
          <p:nvPr>
            <p:ph type="body" sz="quarter" idx="10"/>
          </p:nvPr>
        </p:nvSpPr>
        <p:spPr>
          <a:xfrm>
            <a:off x="98778" y="6495526"/>
            <a:ext cx="8156222" cy="288925"/>
          </a:xfrm>
        </p:spPr>
        <p:txBody>
          <a:bodyPr/>
          <a:lstStyle/>
          <a:p>
            <a:r>
              <a:rPr lang="de-DE" dirty="0"/>
              <a:t>Carreras E. Early complications after HSCT. In: Apperley J, Carreras E, Gluckman E, Masszi T eds. </a:t>
            </a:r>
            <a:r>
              <a:rPr lang="de-DE" i="1" dirty="0"/>
              <a:t>ESH-EBMT Handbook on Haematopoietic Stem Cell Transplantation</a:t>
            </a:r>
            <a:r>
              <a:rPr lang="de-DE" dirty="0"/>
              <a:t>. Geneva: Forum Service Editore, 2012;156–74; Saria MG et al. </a:t>
            </a:r>
            <a:r>
              <a:rPr lang="de-DE" i="1" dirty="0"/>
              <a:t>Clin J Oncol</a:t>
            </a:r>
            <a:r>
              <a:rPr lang="de-DE" dirty="0"/>
              <a:t> </a:t>
            </a:r>
            <a:r>
              <a:rPr lang="de-DE" i="1" dirty="0"/>
              <a:t>Nurs</a:t>
            </a:r>
            <a:r>
              <a:rPr lang="de-DE" dirty="0"/>
              <a:t> 2007;11:53–63; </a:t>
            </a:r>
            <a:r>
              <a:rPr dirty="0"/>
              <a:t/>
            </a:r>
            <a:br>
              <a:rPr dirty="0"/>
            </a:br>
            <a:r>
              <a:rPr lang="de-DE" dirty="0"/>
              <a:t>Barker CC et al. </a:t>
            </a:r>
            <a:r>
              <a:rPr lang="de-DE" i="1" dirty="0"/>
              <a:t>Bone Marrow Transplant </a:t>
            </a:r>
            <a:r>
              <a:rPr lang="de-DE" dirty="0"/>
              <a:t>2003;32:79</a:t>
            </a:r>
            <a:r>
              <a:rPr lang="de-DE" dirty="0">
                <a:latin typeface="Calibri" panose="020F0502020204030204" pitchFamily="34" charset="0"/>
              </a:rPr>
              <a:t>─</a:t>
            </a:r>
            <a:r>
              <a:rPr lang="de-DE" dirty="0"/>
              <a:t>87; Corbacioglu S et al. </a:t>
            </a:r>
            <a:r>
              <a:rPr lang="de-DE" i="1" dirty="0"/>
              <a:t>Bone Marrow Transplant </a:t>
            </a:r>
            <a:r>
              <a:rPr lang="de-DE" dirty="0"/>
              <a:t>2006;38:547</a:t>
            </a:r>
            <a:r>
              <a:rPr lang="de-DE" dirty="0">
                <a:latin typeface="Calibri" panose="020F0502020204030204" pitchFamily="34" charset="0"/>
              </a:rPr>
              <a:t>─</a:t>
            </a:r>
            <a:r>
              <a:rPr lang="de-DE" dirty="0"/>
              <a:t>53 </a:t>
            </a:r>
          </a:p>
        </p:txBody>
      </p:sp>
      <p:sp>
        <p:nvSpPr>
          <p:cNvPr id="9" name="Rounded Rectangle 8"/>
          <p:cNvSpPr/>
          <p:nvPr/>
        </p:nvSpPr>
        <p:spPr>
          <a:xfrm>
            <a:off x="479376" y="1266093"/>
            <a:ext cx="11293524" cy="4958862"/>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de-DE" sz="2000" dirty="0">
                <a:solidFill>
                  <a:srgbClr val="000000"/>
                </a:solidFill>
              </a:rPr>
              <a:t>VOD, auch bekannt als sinusoides Obstruktionssyndrom (SOS), ist eine potenziell lebensbedrohliche Komplikation der HSZT</a:t>
            </a:r>
          </a:p>
          <a:p>
            <a:pPr marL="273050" lvl="1" indent="-273050" defTabSz="666750">
              <a:spcBef>
                <a:spcPct val="0"/>
              </a:spcBef>
              <a:spcAft>
                <a:spcPct val="15000"/>
              </a:spcAft>
              <a:buFontTx/>
              <a:buChar char="••"/>
            </a:pPr>
            <a:r>
              <a:rPr lang="de-DE" sz="2000" dirty="0">
                <a:solidFill>
                  <a:srgbClr val="000000"/>
                </a:solidFill>
              </a:rPr>
              <a:t>Die mittlere Häufigkeit beträgt in der Regel 10–15% bei Erwachsenen,und bei Patienten im Kindesalter ist die Häufigkeit höher (20</a:t>
            </a:r>
            <a:r>
              <a:rPr lang="de-DE" sz="2000" dirty="0">
                <a:solidFill>
                  <a:srgbClr val="000000"/>
                </a:solidFill>
                <a:latin typeface="Calibri" panose="020F0502020204030204" pitchFamily="34" charset="0"/>
              </a:rPr>
              <a:t>─</a:t>
            </a:r>
            <a:r>
              <a:rPr lang="de-DE" sz="2000" dirty="0">
                <a:solidFill>
                  <a:srgbClr val="000000"/>
                </a:solidFill>
              </a:rPr>
              <a:t>60%, je nach Grunderkrankung)</a:t>
            </a:r>
            <a:endParaRPr lang="de-DE" sz="2000" dirty="0">
              <a:solidFill>
                <a:srgbClr val="000000"/>
              </a:solidFill>
              <a:cs typeface="Arial" panose="020B0604020202020204" pitchFamily="34" charset="0"/>
            </a:endParaRPr>
          </a:p>
          <a:p>
            <a:pPr marL="273050" lvl="1" indent="-273050" defTabSz="666750">
              <a:spcBef>
                <a:spcPct val="0"/>
              </a:spcBef>
              <a:spcAft>
                <a:spcPct val="15000"/>
              </a:spcAft>
              <a:buFontTx/>
              <a:buChar char="••"/>
            </a:pPr>
            <a:r>
              <a:rPr lang="de-DE" sz="2000" dirty="0">
                <a:solidFill>
                  <a:srgbClr val="000000"/>
                </a:solidFill>
              </a:rPr>
              <a:t>VOD kann häufig nach autologer oder allogener HSZT auftreten, unabhängig von der zugrunde liegenden Krankheit, der Stammzellen-Quelle oder Art der Konditionierung vor der Transplantation</a:t>
            </a:r>
          </a:p>
          <a:p>
            <a:pPr marL="273050" lvl="1" indent="-273050" defTabSz="666750">
              <a:spcBef>
                <a:spcPct val="0"/>
              </a:spcBef>
              <a:spcAft>
                <a:spcPct val="15000"/>
              </a:spcAft>
              <a:buFontTx/>
              <a:buChar char="••"/>
            </a:pPr>
            <a:r>
              <a:rPr lang="de-DE" sz="2000" dirty="0">
                <a:solidFill>
                  <a:srgbClr val="000000"/>
                </a:solidFill>
              </a:rPr>
              <a:t>Die Konditionierungstherapie vor der HSZT kann durch die Hepatozyten in der Leber zur Produktion von toxischen Metaboliten führen, welche die Aktivierung, Schäden und Entzündungen der Endothelzellen auslösen, die die Sinusoide umsäumen (kleine Kapillar-artige Blutgefäße in der Leber)</a:t>
            </a:r>
          </a:p>
          <a:p>
            <a:pPr marL="273050" lvl="1" indent="-273050" defTabSz="666750">
              <a:spcBef>
                <a:spcPct val="0"/>
              </a:spcBef>
              <a:spcAft>
                <a:spcPct val="15000"/>
              </a:spcAft>
              <a:buFontTx/>
              <a:buChar char="••"/>
            </a:pPr>
            <a:r>
              <a:rPr lang="de-DE" sz="2000" dirty="0">
                <a:solidFill>
                  <a:srgbClr val="000000"/>
                </a:solidFill>
              </a:rPr>
              <a:t>Bei schwerer VOD, die in der Regel durch Multiorganversagen gekennzeichnet ist, beträgt die Sterblichkeitsrate &gt;80%</a:t>
            </a:r>
          </a:p>
          <a:p>
            <a:pPr marL="273050" lvl="1" indent="-273050" defTabSz="666750">
              <a:spcBef>
                <a:spcPct val="0"/>
              </a:spcBef>
              <a:spcAft>
                <a:spcPct val="15000"/>
              </a:spcAft>
              <a:buFontTx/>
              <a:buChar char="••"/>
            </a:pPr>
            <a:r>
              <a:rPr lang="de-DE" sz="2000" dirty="0">
                <a:solidFill>
                  <a:srgbClr val="000000"/>
                </a:solidFill>
              </a:rPr>
              <a:t>Defibrotid ist die einzige Behandlung, die derzeit für die Behandlung von schwerer VOD zugelassen ist</a:t>
            </a:r>
          </a:p>
        </p:txBody>
      </p:sp>
    </p:spTree>
    <p:extLst>
      <p:ext uri="{BB962C8B-B14F-4D97-AF65-F5344CB8AC3E}">
        <p14:creationId xmlns:p14="http://schemas.microsoft.com/office/powerpoint/2010/main" val="269445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99EEC-8734-4751-BA38-D179C5739F90}"/>
              </a:ext>
            </a:extLst>
          </p:cNvPr>
          <p:cNvSpPr>
            <a:spLocks noGrp="1"/>
          </p:cNvSpPr>
          <p:nvPr>
            <p:ph type="title"/>
          </p:nvPr>
        </p:nvSpPr>
        <p:spPr/>
        <p:txBody>
          <a:bodyPr/>
          <a:lstStyle/>
          <a:p>
            <a:r>
              <a:rPr lang="de-DE" dirty="0"/>
              <a:t>Benutzung der Lernprogramm-Module für venöse okklusive Leberkrankheit (VOD)</a:t>
            </a:r>
            <a:endParaRPr lang="en-GB" dirty="0"/>
          </a:p>
        </p:txBody>
      </p:sp>
      <p:sp>
        <p:nvSpPr>
          <p:cNvPr id="3" name="Content Placeholder 2">
            <a:extLst>
              <a:ext uri="{FF2B5EF4-FFF2-40B4-BE49-F238E27FC236}">
                <a16:creationId xmlns:a16="http://schemas.microsoft.com/office/drawing/2014/main" xmlns="" id="{F760EE07-025E-4689-BD23-C65F534F8FD9}"/>
              </a:ext>
            </a:extLst>
          </p:cNvPr>
          <p:cNvSpPr>
            <a:spLocks noGrp="1"/>
          </p:cNvSpPr>
          <p:nvPr>
            <p:ph idx="1"/>
          </p:nvPr>
        </p:nvSpPr>
        <p:spPr/>
        <p:txBody>
          <a:bodyPr>
            <a:normAutofit lnSpcReduction="10000"/>
          </a:bodyPr>
          <a:lstStyle/>
          <a:p>
            <a:r>
              <a:rPr lang="de-DE" dirty="0"/>
              <a:t>Bitte laden Sie den Ordner mit allen Modulen auf Ihren Computer herunter. Damit wird sichergestellt, dass die Verbindungen zwischen den Modulen funktionieren</a:t>
            </a:r>
          </a:p>
          <a:p>
            <a:r>
              <a:rPr lang="de-DE" dirty="0"/>
              <a:t>Sie sollten im Folienpräsentationsmodus durch die Module navigieren. Es sind Links zu Inhalten in anderen Modulen, zusätzliche Informationen und externe Referenzen beinhaltet</a:t>
            </a:r>
          </a:p>
          <a:p>
            <a:r>
              <a:rPr lang="de-DE" dirty="0"/>
              <a:t>Das Symbol     zeigt an, dass weitere Informationen zum Thema verfügbar sind. Bitte klicken Sie auf dieses Symbol, um auf die zusätzlichen Informationen zuzugreifen. Fahren Sie einfach mit der nächsten Folie fort, um zu dieser Folie zurückzukehren</a:t>
            </a:r>
          </a:p>
          <a:p>
            <a:r>
              <a:rPr lang="de-DE" dirty="0"/>
              <a:t>In einigen Abschnitten gibt es Videoclips, auf die Sie zugreifen können, indem Sie auf die Schaltfläche 'Play' klicken, die auf den Folien angezeigt wird</a:t>
            </a:r>
          </a:p>
          <a:p>
            <a:r>
              <a:rPr lang="de-DE" dirty="0"/>
              <a:t>Mit den Multi-Choice-Fragen am Ende jedes Moduls können Sie Ihr Wissen testen</a:t>
            </a:r>
            <a:endParaRPr lang="en-GB" dirty="0"/>
          </a:p>
          <a:p>
            <a:endParaRPr lang="en-GB" dirty="0"/>
          </a:p>
        </p:txBody>
      </p:sp>
      <p:sp>
        <p:nvSpPr>
          <p:cNvPr id="4" name="Text Placeholder 3">
            <a:extLst>
              <a:ext uri="{FF2B5EF4-FFF2-40B4-BE49-F238E27FC236}">
                <a16:creationId xmlns:a16="http://schemas.microsoft.com/office/drawing/2014/main" xmlns="" id="{436D5441-F258-41C9-A7EF-22458F6481E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xmlns="" id="{42CC2C70-73F9-4EAC-87AA-EFBF84AB437C}"/>
              </a:ext>
            </a:extLst>
          </p:cNvPr>
          <p:cNvSpPr>
            <a:spLocks noGrp="1"/>
          </p:cNvSpPr>
          <p:nvPr>
            <p:ph type="body" sz="quarter" idx="11"/>
          </p:nvPr>
        </p:nvSpPr>
        <p:spPr/>
        <p:txBody>
          <a:bodyPr/>
          <a:lstStyle/>
          <a:p>
            <a:endParaRPr lang="en-GB"/>
          </a:p>
        </p:txBody>
      </p:sp>
      <p:pic>
        <p:nvPicPr>
          <p:cNvPr id="6" name="Picture 5">
            <a:extLst>
              <a:ext uri="{FF2B5EF4-FFF2-40B4-BE49-F238E27FC236}">
                <a16:creationId xmlns:a16="http://schemas.microsoft.com/office/drawing/2014/main" xmlns="" id="{3E9522F3-2376-4F5F-8FBA-78814A731E97}"/>
              </a:ext>
            </a:extLst>
          </p:cNvPr>
          <p:cNvPicPr>
            <a:picLocks noChangeAspect="1"/>
          </p:cNvPicPr>
          <p:nvPr/>
        </p:nvPicPr>
        <p:blipFill>
          <a:blip r:embed="rId2">
            <a:duotone>
              <a:srgbClr val="00979E">
                <a:shade val="45000"/>
                <a:satMod val="135000"/>
              </a:srgbClr>
              <a:prstClr val="white"/>
            </a:duotone>
          </a:blip>
          <a:stretch>
            <a:fillRect/>
          </a:stretch>
        </p:blipFill>
        <p:spPr>
          <a:xfrm>
            <a:off x="2459632" y="3109780"/>
            <a:ext cx="324000" cy="324000"/>
          </a:xfrm>
          <a:prstGeom prst="rect">
            <a:avLst/>
          </a:prstGeom>
        </p:spPr>
      </p:pic>
    </p:spTree>
    <p:extLst>
      <p:ext uri="{BB962C8B-B14F-4D97-AF65-F5344CB8AC3E}">
        <p14:creationId xmlns:p14="http://schemas.microsoft.com/office/powerpoint/2010/main" val="258594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3" y="4801258"/>
            <a:ext cx="10584607" cy="1470025"/>
          </a:xfrm>
        </p:spPr>
        <p:txBody>
          <a:bodyPr>
            <a:normAutofit fontScale="90000"/>
          </a:bodyPr>
          <a:lstStyle/>
          <a:p>
            <a:r>
              <a:rPr lang="en-GB" dirty="0" err="1"/>
              <a:t>Modul</a:t>
            </a:r>
            <a:r>
              <a:rPr lang="en-GB" dirty="0"/>
              <a:t> 2: </a:t>
            </a:r>
            <a:br>
              <a:rPr lang="en-GB" dirty="0"/>
            </a:br>
            <a:r>
              <a:rPr lang="de-DE" dirty="0"/>
              <a:t>Die Pathophysiologie venookklusiver Erkrankungen (VOD)</a:t>
            </a:r>
          </a:p>
        </p:txBody>
      </p:sp>
    </p:spTree>
    <p:extLst>
      <p:ext uri="{BB962C8B-B14F-4D97-AF65-F5344CB8AC3E}">
        <p14:creationId xmlns:p14="http://schemas.microsoft.com/office/powerpoint/2010/main" val="2087188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Lernziele</a:t>
            </a:r>
            <a:endParaRPr lang="en-GB" dirty="0"/>
          </a:p>
        </p:txBody>
      </p:sp>
      <p:sp>
        <p:nvSpPr>
          <p:cNvPr id="3" name="Content Placeholder 2"/>
          <p:cNvSpPr>
            <a:spLocks noGrp="1"/>
          </p:cNvSpPr>
          <p:nvPr>
            <p:ph idx="1"/>
          </p:nvPr>
        </p:nvSpPr>
        <p:spPr/>
        <p:txBody>
          <a:bodyPr/>
          <a:lstStyle/>
          <a:p>
            <a:r>
              <a:rPr lang="de-DE" dirty="0"/>
              <a:t>Die Ursache der VOD verstehen</a:t>
            </a:r>
          </a:p>
          <a:p>
            <a:endParaRPr lang="de-DE" dirty="0"/>
          </a:p>
          <a:p>
            <a:r>
              <a:rPr lang="de-DE" dirty="0"/>
              <a:t>Den Verlauf der Pathophysiologie der VOD verstehen</a:t>
            </a:r>
          </a:p>
          <a:p>
            <a:endParaRPr lang="de-DE" dirty="0"/>
          </a:p>
          <a:p>
            <a:r>
              <a:rPr lang="de-DE" dirty="0"/>
              <a:t>Den pathophysiologischen Endpunkt der VOD erkennen können</a:t>
            </a:r>
          </a:p>
          <a:p>
            <a:endParaRPr lang="de-DE" dirty="0"/>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26387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8360422" flipV="1">
            <a:off x="2803096" y="4922368"/>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Left Arrow 16"/>
          <p:cNvSpPr/>
          <p:nvPr/>
        </p:nvSpPr>
        <p:spPr>
          <a:xfrm rot="10800000">
            <a:off x="5436115" y="3699153"/>
            <a:ext cx="1412173" cy="460536"/>
          </a:xfrm>
          <a:prstGeom prst="leftArrow">
            <a:avLst>
              <a:gd name="adj1" fmla="val 60000"/>
              <a:gd name="adj2" fmla="val 50000"/>
            </a:avLst>
          </a:prstGeom>
          <a:solidFill>
            <a:schemeClr val="accent4">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Left Arrow 11"/>
          <p:cNvSpPr/>
          <p:nvPr/>
        </p:nvSpPr>
        <p:spPr>
          <a:xfrm rot="9777640">
            <a:off x="2363125" y="4239929"/>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GB" dirty="0" err="1"/>
              <a:t>Frühe</a:t>
            </a:r>
            <a:r>
              <a:rPr lang="en-GB" dirty="0"/>
              <a:t> </a:t>
            </a:r>
            <a:r>
              <a:rPr lang="en-GB" dirty="0" err="1"/>
              <a:t>Komplikationen</a:t>
            </a:r>
            <a:r>
              <a:rPr lang="en-GB" dirty="0"/>
              <a:t> der HSZT:</a:t>
            </a:r>
            <a:br>
              <a:rPr lang="en-GB" dirty="0"/>
            </a:br>
            <a:r>
              <a:rPr lang="en-GB" dirty="0" err="1"/>
              <a:t>vaskuläres</a:t>
            </a:r>
            <a:r>
              <a:rPr lang="en-GB" dirty="0"/>
              <a:t> </a:t>
            </a:r>
            <a:r>
              <a:rPr lang="en-GB" dirty="0" err="1"/>
              <a:t>Endothelsyndrom</a:t>
            </a:r>
            <a:endParaRPr lang="de-DE" dirty="0"/>
          </a:p>
        </p:txBody>
      </p:sp>
      <p:sp>
        <p:nvSpPr>
          <p:cNvPr id="6" name="Content Placeholder 5"/>
          <p:cNvSpPr>
            <a:spLocks noGrp="1"/>
          </p:cNvSpPr>
          <p:nvPr>
            <p:ph sz="half" idx="2"/>
          </p:nvPr>
        </p:nvSpPr>
        <p:spPr>
          <a:xfrm>
            <a:off x="6753884" y="1268760"/>
            <a:ext cx="5102755" cy="4857403"/>
          </a:xfrm>
        </p:spPr>
        <p:txBody>
          <a:bodyPr/>
          <a:lstStyle/>
          <a:p>
            <a:endParaRPr lang="de-DE" dirty="0"/>
          </a:p>
          <a:p>
            <a:endParaRPr lang="de-DE" dirty="0"/>
          </a:p>
          <a:p>
            <a:r>
              <a:rPr lang="en-GB" dirty="0"/>
              <a:t>Intensive und </a:t>
            </a:r>
            <a:r>
              <a:rPr lang="en-GB" dirty="0" err="1"/>
              <a:t>nachhaltige</a:t>
            </a:r>
            <a:r>
              <a:rPr lang="en-GB" dirty="0"/>
              <a:t> </a:t>
            </a:r>
            <a:r>
              <a:rPr lang="en-GB" dirty="0" err="1"/>
              <a:t>Aktivierung</a:t>
            </a:r>
            <a:r>
              <a:rPr lang="en-GB" dirty="0"/>
              <a:t> der </a:t>
            </a:r>
            <a:r>
              <a:rPr lang="en-GB" dirty="0" err="1"/>
              <a:t>Endothelzellen</a:t>
            </a:r>
            <a:r>
              <a:rPr lang="en-GB" dirty="0"/>
              <a:t> </a:t>
            </a:r>
            <a:r>
              <a:rPr lang="en-GB" dirty="0" err="1"/>
              <a:t>schädigt</a:t>
            </a:r>
            <a:r>
              <a:rPr lang="en-GB" dirty="0"/>
              <a:t> die </a:t>
            </a:r>
            <a:r>
              <a:rPr lang="en-GB" dirty="0" err="1"/>
              <a:t>Zellen</a:t>
            </a:r>
            <a:endParaRPr lang="en-GB" dirty="0"/>
          </a:p>
          <a:p>
            <a:r>
              <a:rPr lang="de-DE" dirty="0"/>
              <a:t>Die Alloreaktivität (die Immunabwehr als Reaktion auf die transplantierten Stammzellen) wurde postuliert, um eine Rolle bei dieser Beeinträchtigung und Aktivierung zu spielen</a:t>
            </a:r>
          </a:p>
          <a:p>
            <a:pPr lvl="1"/>
            <a:r>
              <a:rPr lang="en-GB" dirty="0"/>
              <a:t>Dies </a:t>
            </a:r>
            <a:r>
              <a:rPr lang="en-GB" dirty="0" err="1"/>
              <a:t>erklärt</a:t>
            </a:r>
            <a:r>
              <a:rPr lang="en-GB" dirty="0"/>
              <a:t> die </a:t>
            </a:r>
            <a:r>
              <a:rPr lang="en-GB" dirty="0" err="1"/>
              <a:t>höhere</a:t>
            </a:r>
            <a:r>
              <a:rPr lang="en-GB" dirty="0"/>
              <a:t> </a:t>
            </a:r>
            <a:r>
              <a:rPr lang="en-GB" dirty="0" err="1"/>
              <a:t>Inzidenz</a:t>
            </a:r>
            <a:r>
              <a:rPr lang="en-GB" dirty="0"/>
              <a:t> </a:t>
            </a:r>
            <a:r>
              <a:rPr lang="en-GB" dirty="0" err="1"/>
              <a:t>dieser</a:t>
            </a:r>
            <a:r>
              <a:rPr lang="en-GB" dirty="0"/>
              <a:t> </a:t>
            </a:r>
            <a:r>
              <a:rPr lang="en-GB" dirty="0" err="1"/>
              <a:t>Komplikationen</a:t>
            </a:r>
            <a:r>
              <a:rPr lang="en-GB" dirty="0"/>
              <a:t> (</a:t>
            </a:r>
            <a:r>
              <a:rPr lang="en-GB" dirty="0" err="1"/>
              <a:t>z.B</a:t>
            </a:r>
            <a:r>
              <a:rPr lang="en-GB" dirty="0"/>
              <a:t>. GvHD) </a:t>
            </a:r>
            <a:r>
              <a:rPr lang="en-GB" dirty="0" err="1"/>
              <a:t>nach</a:t>
            </a:r>
            <a:r>
              <a:rPr lang="en-GB" dirty="0"/>
              <a:t> </a:t>
            </a:r>
            <a:r>
              <a:rPr lang="en-GB" dirty="0" err="1"/>
              <a:t>einer</a:t>
            </a:r>
            <a:r>
              <a:rPr lang="en-GB" dirty="0"/>
              <a:t> </a:t>
            </a:r>
            <a:r>
              <a:rPr lang="en-GB" dirty="0" err="1"/>
              <a:t>allogenen</a:t>
            </a:r>
            <a:r>
              <a:rPr lang="en-GB" dirty="0"/>
              <a:t> Transplantation</a:t>
            </a:r>
            <a:endParaRPr lang="de-DE" dirty="0"/>
          </a:p>
        </p:txBody>
      </p:sp>
      <p:sp>
        <p:nvSpPr>
          <p:cNvPr id="15" name="Text Placeholder 14"/>
          <p:cNvSpPr>
            <a:spLocks noGrp="1"/>
          </p:cNvSpPr>
          <p:nvPr>
            <p:ph type="body" sz="quarter" idx="10"/>
          </p:nvPr>
        </p:nvSpPr>
        <p:spPr/>
        <p:txBody>
          <a:bodyPr/>
          <a:lstStyle/>
          <a:p>
            <a:r>
              <a:rPr lang="de-DE"/>
              <a:t>Carreras E, Diaz-Ricart M. </a:t>
            </a:r>
            <a:r>
              <a:rPr lang="de-DE" i="1" dirty="0"/>
              <a:t>Bone Marrow Transplant </a:t>
            </a:r>
            <a:r>
              <a:rPr lang="de-DE"/>
              <a:t>2011;46:1495–502</a:t>
            </a:r>
            <a:endParaRPr lang="de-DE" dirty="0"/>
          </a:p>
        </p:txBody>
      </p:sp>
      <p:sp>
        <p:nvSpPr>
          <p:cNvPr id="24" name="Text Placeholder 23"/>
          <p:cNvSpPr>
            <a:spLocks noGrp="1"/>
          </p:cNvSpPr>
          <p:nvPr>
            <p:ph type="body" sz="quarter" idx="11"/>
          </p:nvPr>
        </p:nvSpPr>
        <p:spPr/>
        <p:txBody>
          <a:bodyPr/>
          <a:lstStyle/>
          <a:p>
            <a:r>
              <a:rPr lang="de-DE" dirty="0"/>
              <a:t>GvHD, Graft-versus-Host Reaktion; HSZT, </a:t>
            </a:r>
            <a:r>
              <a:rPr lang="en-GB" dirty="0" err="1"/>
              <a:t>hämatopoetische</a:t>
            </a:r>
            <a:r>
              <a:rPr lang="en-GB" dirty="0"/>
              <a:t> </a:t>
            </a:r>
            <a:r>
              <a:rPr lang="en-GB" dirty="0" err="1"/>
              <a:t>Stammzelltransplantation</a:t>
            </a:r>
            <a:endParaRPr lang="de-DE" dirty="0"/>
          </a:p>
        </p:txBody>
      </p:sp>
      <p:sp>
        <p:nvSpPr>
          <p:cNvPr id="7" name="Freeform 6"/>
          <p:cNvSpPr/>
          <p:nvPr/>
        </p:nvSpPr>
        <p:spPr>
          <a:xfrm>
            <a:off x="3971984" y="2939421"/>
            <a:ext cx="1980000" cy="1980000"/>
          </a:xfrm>
          <a:custGeom>
            <a:avLst/>
            <a:gdLst>
              <a:gd name="connsiteX0" fmla="*/ 0 w 1615916"/>
              <a:gd name="connsiteY0" fmla="*/ 807958 h 1615916"/>
              <a:gd name="connsiteX1" fmla="*/ 807958 w 1615916"/>
              <a:gd name="connsiteY1" fmla="*/ 0 h 1615916"/>
              <a:gd name="connsiteX2" fmla="*/ 1615916 w 1615916"/>
              <a:gd name="connsiteY2" fmla="*/ 807958 h 1615916"/>
              <a:gd name="connsiteX3" fmla="*/ 807958 w 1615916"/>
              <a:gd name="connsiteY3" fmla="*/ 1615916 h 1615916"/>
              <a:gd name="connsiteX4" fmla="*/ 0 w 1615916"/>
              <a:gd name="connsiteY4" fmla="*/ 807958 h 16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16" h="1615916">
                <a:moveTo>
                  <a:pt x="0" y="807958"/>
                </a:moveTo>
                <a:cubicBezTo>
                  <a:pt x="0" y="361735"/>
                  <a:pt x="361735" y="0"/>
                  <a:pt x="807958" y="0"/>
                </a:cubicBezTo>
                <a:cubicBezTo>
                  <a:pt x="1254181" y="0"/>
                  <a:pt x="1615916" y="361735"/>
                  <a:pt x="1615916" y="807958"/>
                </a:cubicBezTo>
                <a:cubicBezTo>
                  <a:pt x="1615916" y="1254181"/>
                  <a:pt x="1254181" y="1615916"/>
                  <a:pt x="807958" y="1615916"/>
                </a:cubicBezTo>
                <a:cubicBezTo>
                  <a:pt x="361735" y="1615916"/>
                  <a:pt x="0" y="1254181"/>
                  <a:pt x="0" y="807958"/>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805" tIns="246805" rIns="246805" bIns="246805" numCol="1" spcCol="1270" anchor="ctr" anchorCtr="0">
            <a:noAutofit/>
          </a:bodyPr>
          <a:lstStyle/>
          <a:p>
            <a:pPr lvl="0" algn="ctr" defTabSz="711200">
              <a:lnSpc>
                <a:spcPct val="90000"/>
              </a:lnSpc>
              <a:spcBef>
                <a:spcPct val="0"/>
              </a:spcBef>
              <a:spcAft>
                <a:spcPct val="35000"/>
              </a:spcAft>
            </a:pPr>
            <a:r>
              <a:rPr lang="de-DE" sz="1600" b="1" kern="1200" dirty="0">
                <a:latin typeface="Arial" panose="020B0604020202020204" pitchFamily="34" charset="0"/>
              </a:rPr>
              <a:t>Aktivierung von Endothelzell</a:t>
            </a:r>
            <a:r>
              <a:rPr lang="de-DE" sz="1600" b="1" kern="1200" dirty="0">
                <a:solidFill>
                  <a:schemeClr val="bg1"/>
                </a:solidFill>
                <a:latin typeface="Arial" panose="020B0604020202020204" pitchFamily="34" charset="0"/>
              </a:rPr>
              <a:t>en</a:t>
            </a:r>
            <a:r>
              <a:rPr lang="de-DE" sz="1600" b="1" kern="1200" dirty="0">
                <a:latin typeface="Arial" panose="020B0604020202020204" pitchFamily="34" charset="0"/>
              </a:rPr>
              <a:t>, die die Blutgefäße auskleiden</a:t>
            </a:r>
          </a:p>
        </p:txBody>
      </p:sp>
      <p:sp>
        <p:nvSpPr>
          <p:cNvPr id="8" name="Left Arrow 7"/>
          <p:cNvSpPr/>
          <p:nvPr/>
        </p:nvSpPr>
        <p:spPr>
          <a:xfrm rot="11700000">
            <a:off x="2324870" y="3323214"/>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376315" y="4141933"/>
            <a:ext cx="2176588"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dirty="0" err="1"/>
              <a:t>Mikrobielle</a:t>
            </a:r>
            <a:r>
              <a:rPr lang="en-GB" sz="1600" dirty="0"/>
              <a:t> </a:t>
            </a:r>
            <a:r>
              <a:rPr lang="en-GB" sz="1600" dirty="0" err="1"/>
              <a:t>Produkte</a:t>
            </a:r>
            <a:r>
              <a:rPr lang="en-GB" sz="1600" dirty="0"/>
              <a:t>, die </a:t>
            </a:r>
            <a:r>
              <a:rPr lang="en-GB" sz="1600" dirty="0" err="1"/>
              <a:t>die</a:t>
            </a:r>
            <a:r>
              <a:rPr lang="en-GB" sz="1600" dirty="0"/>
              <a:t> </a:t>
            </a:r>
            <a:r>
              <a:rPr lang="en-GB" sz="1600" dirty="0" err="1"/>
              <a:t>Schleimhautbarriere</a:t>
            </a:r>
            <a:r>
              <a:rPr lang="en-GB" sz="1600" dirty="0"/>
              <a:t> </a:t>
            </a:r>
            <a:r>
              <a:rPr lang="en-GB" sz="1600" dirty="0" err="1"/>
              <a:t>durchdringen</a:t>
            </a:r>
            <a:endParaRPr lang="de-DE" sz="1600" dirty="0">
              <a:latin typeface="Arial" panose="020B0604020202020204" pitchFamily="34" charset="0"/>
            </a:endParaRPr>
          </a:p>
        </p:txBody>
      </p:sp>
      <p:sp>
        <p:nvSpPr>
          <p:cNvPr id="10" name="Left Arrow 9"/>
          <p:cNvSpPr/>
          <p:nvPr/>
        </p:nvSpPr>
        <p:spPr>
          <a:xfrm rot="13239578">
            <a:off x="2803096" y="2658787"/>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372105" y="2734426"/>
            <a:ext cx="2176588"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marL="0" lvl="1" algn="ctr"/>
            <a:r>
              <a:rPr lang="en-GB" sz="1600" dirty="0" err="1"/>
              <a:t>Zytokine</a:t>
            </a:r>
            <a:r>
              <a:rPr lang="en-GB" sz="1600" dirty="0"/>
              <a:t>, die von </a:t>
            </a:r>
            <a:r>
              <a:rPr lang="en-GB" sz="1600" dirty="0" err="1"/>
              <a:t>verletztem</a:t>
            </a:r>
            <a:r>
              <a:rPr lang="en-GB" sz="1600" dirty="0"/>
              <a:t> </a:t>
            </a:r>
            <a:r>
              <a:rPr lang="en-GB" sz="1600" dirty="0" err="1"/>
              <a:t>Gewebe</a:t>
            </a:r>
            <a:r>
              <a:rPr lang="en-GB" sz="1600" dirty="0"/>
              <a:t> </a:t>
            </a:r>
            <a:r>
              <a:rPr lang="en-GB" sz="1600" dirty="0" err="1"/>
              <a:t>erzeugt</a:t>
            </a:r>
            <a:r>
              <a:rPr lang="en-GB" sz="1600" dirty="0"/>
              <a:t> </a:t>
            </a:r>
            <a:r>
              <a:rPr lang="en-GB" sz="1600" dirty="0" err="1"/>
              <a:t>werden</a:t>
            </a:r>
            <a:endParaRPr lang="en-GB" sz="1600" dirty="0"/>
          </a:p>
        </p:txBody>
      </p:sp>
      <p:sp>
        <p:nvSpPr>
          <p:cNvPr id="13" name="Freeform 12"/>
          <p:cNvSpPr/>
          <p:nvPr/>
        </p:nvSpPr>
        <p:spPr>
          <a:xfrm>
            <a:off x="2552903" y="1737119"/>
            <a:ext cx="1881767"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marL="0" lvl="1" algn="ctr"/>
            <a:r>
              <a:rPr lang="en-GB" sz="1600" dirty="0" err="1"/>
              <a:t>Konditionierung</a:t>
            </a:r>
            <a:endParaRPr lang="en-GB" sz="1600" dirty="0"/>
          </a:p>
        </p:txBody>
      </p:sp>
      <p:sp>
        <p:nvSpPr>
          <p:cNvPr id="16" name="Freeform 15"/>
          <p:cNvSpPr/>
          <p:nvPr/>
        </p:nvSpPr>
        <p:spPr>
          <a:xfrm>
            <a:off x="2598459" y="5157192"/>
            <a:ext cx="2039093"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dirty="0" err="1"/>
              <a:t>Ansiedlungsprozess</a:t>
            </a:r>
            <a:endParaRPr lang="de-DE" sz="1600" kern="1200" dirty="0">
              <a:latin typeface="Arial" panose="020B0604020202020204" pitchFamily="34" charset="0"/>
            </a:endParaRPr>
          </a:p>
        </p:txBody>
      </p:sp>
      <p:sp>
        <p:nvSpPr>
          <p:cNvPr id="21" name="Rectangle 20"/>
          <p:cNvSpPr/>
          <p:nvPr/>
        </p:nvSpPr>
        <p:spPr>
          <a:xfrm>
            <a:off x="725470" y="1696486"/>
            <a:ext cx="1873848" cy="830997"/>
          </a:xfrm>
          <a:prstGeom prst="rect">
            <a:avLst/>
          </a:prstGeom>
        </p:spPr>
        <p:txBody>
          <a:bodyPr wrap="square">
            <a:spAutoFit/>
          </a:bodyPr>
          <a:lstStyle/>
          <a:p>
            <a:pPr algn="ctr"/>
            <a:r>
              <a:rPr lang="de-DE" sz="2400" b="1" dirty="0">
                <a:latin typeface="Arial" panose="020B0604020202020204" pitchFamily="34" charset="0"/>
              </a:rPr>
              <a:t>DURCH</a:t>
            </a:r>
          </a:p>
          <a:p>
            <a:pPr algn="ctr"/>
            <a:r>
              <a:rPr lang="de-DE" sz="2400" b="1" dirty="0">
                <a:latin typeface="Arial" panose="020B0604020202020204" pitchFamily="34" charset="0"/>
              </a:rPr>
              <a:t>HSZT</a:t>
            </a:r>
          </a:p>
        </p:txBody>
      </p:sp>
      <p:grpSp>
        <p:nvGrpSpPr>
          <p:cNvPr id="29" name="Group 28"/>
          <p:cNvGrpSpPr/>
          <p:nvPr/>
        </p:nvGrpSpPr>
        <p:grpSpPr>
          <a:xfrm>
            <a:off x="4151784" y="1844824"/>
            <a:ext cx="2249840" cy="369332"/>
            <a:chOff x="1508759" y="4551330"/>
            <a:chExt cx="1825447" cy="369332"/>
          </a:xfrm>
        </p:grpSpPr>
        <p:sp>
          <p:nvSpPr>
            <p:cNvPr id="30" name="TextBox 11">
              <a:hlinkClick r:id="rId4" action="ppaction://hlinkpres?slideindex=4&amp;slidetitle=Modul 1:  Hämatopoetische Stammzell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solidFill>
                </a:rPr>
                <a:t>Link zu Modul 1</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109" y="4610266"/>
              <a:ext cx="251460" cy="251460"/>
            </a:xfrm>
            <a:prstGeom prst="rect">
              <a:avLst/>
            </a:prstGeom>
            <a:noFill/>
          </p:spPr>
        </p:pic>
      </p:grpSp>
    </p:spTree>
    <p:custDataLst>
      <p:tags r:id="rId1"/>
    </p:custDataLst>
    <p:extLst>
      <p:ext uri="{BB962C8B-B14F-4D97-AF65-F5344CB8AC3E}">
        <p14:creationId xmlns:p14="http://schemas.microsoft.com/office/powerpoint/2010/main" val="202361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Frühe vaskuläre endotheliale Syndrome nach der HSZT</a:t>
            </a:r>
            <a:br>
              <a:rPr lang="de-DE" dirty="0"/>
            </a:br>
            <a:r>
              <a:rPr lang="de-DE" dirty="0"/>
              <a:t>haben eine gemeinsame Pathogenese</a:t>
            </a:r>
            <a:endParaRPr lang="en-GB" dirty="0"/>
          </a:p>
        </p:txBody>
      </p:sp>
      <p:sp>
        <p:nvSpPr>
          <p:cNvPr id="7" name="Text Placeholder 6"/>
          <p:cNvSpPr>
            <a:spLocks noGrp="1"/>
          </p:cNvSpPr>
          <p:nvPr>
            <p:ph type="body" sz="quarter" idx="10"/>
          </p:nvPr>
        </p:nvSpPr>
        <p:spPr/>
        <p:txBody>
          <a:bodyPr/>
          <a:lstStyle/>
          <a:p>
            <a:r>
              <a:rPr lang="en-GB" dirty="0"/>
              <a:t>Carreras E, Diaz-</a:t>
            </a:r>
            <a:r>
              <a:rPr lang="en-GB" dirty="0" err="1"/>
              <a:t>Ricart</a:t>
            </a:r>
            <a:r>
              <a:rPr lang="en-GB" dirty="0"/>
              <a:t> M. </a:t>
            </a:r>
            <a:br>
              <a:rPr lang="en-GB" dirty="0"/>
            </a:br>
            <a:r>
              <a:rPr lang="en-GB" i="1" dirty="0"/>
              <a:t>Bone Marrow Transplant </a:t>
            </a:r>
            <a:r>
              <a:rPr lang="en-GB" dirty="0"/>
              <a:t>2011;46:1495–502</a:t>
            </a:r>
            <a:endParaRPr lang="de-DE" dirty="0"/>
          </a:p>
        </p:txBody>
      </p:sp>
      <p:sp>
        <p:nvSpPr>
          <p:cNvPr id="8" name="Text Placeholder 7"/>
          <p:cNvSpPr>
            <a:spLocks noGrp="1"/>
          </p:cNvSpPr>
          <p:nvPr>
            <p:ph type="body" sz="quarter" idx="11"/>
          </p:nvPr>
        </p:nvSpPr>
        <p:spPr>
          <a:xfrm>
            <a:off x="3215680" y="6495526"/>
            <a:ext cx="8880327" cy="288925"/>
          </a:xfrm>
        </p:spPr>
        <p:txBody>
          <a:bodyPr/>
          <a:lstStyle/>
          <a:p>
            <a:r>
              <a:rPr lang="en-GB" dirty="0"/>
              <a:t>CLS, </a:t>
            </a:r>
            <a:r>
              <a:rPr lang="en-GB" dirty="0" err="1"/>
              <a:t>Kapillarlecksyndrom</a:t>
            </a:r>
            <a:r>
              <a:rPr lang="en-GB" dirty="0"/>
              <a:t>; CNI, </a:t>
            </a:r>
            <a:r>
              <a:rPr lang="en-GB" dirty="0" err="1"/>
              <a:t>Calcineurininhibitoren</a:t>
            </a:r>
            <a:r>
              <a:rPr lang="en-GB" dirty="0"/>
              <a:t>; DAH, Diffuse </a:t>
            </a:r>
            <a:r>
              <a:rPr lang="en-GB" dirty="0" err="1"/>
              <a:t>alveolare</a:t>
            </a:r>
            <a:r>
              <a:rPr lang="en-GB" dirty="0"/>
              <a:t> </a:t>
            </a:r>
            <a:r>
              <a:rPr lang="en-GB" dirty="0" err="1"/>
              <a:t>Hämorrhagie</a:t>
            </a:r>
            <a:r>
              <a:rPr lang="en-GB" dirty="0"/>
              <a:t>; ES, Engraftment-</a:t>
            </a:r>
            <a:r>
              <a:rPr lang="en-GB" dirty="0" err="1"/>
              <a:t>Syndrom</a:t>
            </a:r>
            <a:r>
              <a:rPr lang="en-GB" dirty="0"/>
              <a:t>; </a:t>
            </a:r>
            <a:br>
              <a:rPr lang="en-GB" dirty="0"/>
            </a:br>
            <a:r>
              <a:rPr lang="en-GB" dirty="0"/>
              <a:t>G-CSF, </a:t>
            </a:r>
            <a:r>
              <a:rPr lang="en-GB" dirty="0" err="1"/>
              <a:t>Granulozyten-Kolonie-stimulierender</a:t>
            </a:r>
            <a:r>
              <a:rPr lang="en-GB" dirty="0"/>
              <a:t> </a:t>
            </a:r>
            <a:r>
              <a:rPr lang="en-GB" dirty="0" err="1"/>
              <a:t>Faktor</a:t>
            </a:r>
            <a:r>
              <a:rPr lang="en-GB" dirty="0"/>
              <a:t>; HSZT, </a:t>
            </a:r>
            <a:r>
              <a:rPr lang="en-GB" dirty="0" err="1"/>
              <a:t>hämatopoetische</a:t>
            </a:r>
            <a:r>
              <a:rPr lang="en-GB" dirty="0"/>
              <a:t> </a:t>
            </a:r>
            <a:r>
              <a:rPr lang="en-GB" dirty="0" err="1"/>
              <a:t>Stammzelltransplantation</a:t>
            </a:r>
            <a:r>
              <a:rPr lang="en-GB" dirty="0"/>
              <a:t>; IPS, </a:t>
            </a:r>
            <a:r>
              <a:rPr lang="en-GB" dirty="0" err="1"/>
              <a:t>Idiopathisches</a:t>
            </a:r>
            <a:r>
              <a:rPr lang="en-GB" dirty="0"/>
              <a:t> </a:t>
            </a:r>
            <a:r>
              <a:rPr lang="en-GB" dirty="0" err="1"/>
              <a:t>Pneumonie-Syndrom</a:t>
            </a:r>
            <a:r>
              <a:rPr lang="en-GB" dirty="0"/>
              <a:t>;</a:t>
            </a:r>
          </a:p>
          <a:p>
            <a:r>
              <a:rPr lang="en-GB" dirty="0"/>
              <a:t>LPS, </a:t>
            </a:r>
            <a:r>
              <a:rPr lang="en-GB" dirty="0" err="1"/>
              <a:t>Lipopolysaccharid</a:t>
            </a:r>
            <a:r>
              <a:rPr lang="en-GB" dirty="0"/>
              <a:t>; TAM, Transplantations-</a:t>
            </a:r>
            <a:r>
              <a:rPr lang="en-GB" dirty="0" err="1"/>
              <a:t>assoziierte</a:t>
            </a:r>
            <a:r>
              <a:rPr lang="en-GB" dirty="0"/>
              <a:t> </a:t>
            </a:r>
            <a:r>
              <a:rPr lang="en-GB" dirty="0" err="1"/>
              <a:t>Mikroangiopathie</a:t>
            </a:r>
            <a:r>
              <a:rPr lang="en-GB" dirty="0"/>
              <a:t>; VOD, </a:t>
            </a:r>
            <a:r>
              <a:rPr lang="en-GB" dirty="0" err="1"/>
              <a:t>venookklusive</a:t>
            </a:r>
            <a:r>
              <a:rPr lang="en-GB" dirty="0"/>
              <a:t> </a:t>
            </a:r>
            <a:r>
              <a:rPr lang="en-GB" dirty="0" err="1"/>
              <a:t>Erkrankung</a:t>
            </a:r>
            <a:endParaRPr lang="en-GB" dirty="0"/>
          </a:p>
        </p:txBody>
      </p:sp>
      <p:grpSp>
        <p:nvGrpSpPr>
          <p:cNvPr id="56" name="Group 55"/>
          <p:cNvGrpSpPr/>
          <p:nvPr/>
        </p:nvGrpSpPr>
        <p:grpSpPr>
          <a:xfrm>
            <a:off x="1343472" y="1340768"/>
            <a:ext cx="9101622" cy="4824536"/>
            <a:chOff x="650664" y="1340768"/>
            <a:chExt cx="9101622" cy="4824536"/>
          </a:xfrm>
        </p:grpSpPr>
        <p:pic>
          <p:nvPicPr>
            <p:cNvPr id="30"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91744" y="2492896"/>
              <a:ext cx="5859920" cy="827811"/>
            </a:xfrm>
            <a:prstGeom prst="rect">
              <a:avLst/>
            </a:prstGeom>
          </p:spPr>
        </p:pic>
        <p:sp>
          <p:nvSpPr>
            <p:cNvPr id="9" name="Rounded Rectangle 8"/>
            <p:cNvSpPr/>
            <p:nvPr/>
          </p:nvSpPr>
          <p:spPr>
            <a:xfrm>
              <a:off x="3675000" y="1340768"/>
              <a:ext cx="6077286" cy="284832"/>
            </a:xfrm>
            <a:prstGeom prst="roundRect">
              <a:avLst/>
            </a:prstGeom>
            <a:solidFill>
              <a:srgbClr val="00979E"/>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400" dirty="0" err="1">
                  <a:latin typeface="Arial" pitchFamily="34" charset="0"/>
                </a:rPr>
                <a:t>Multiorgan-Dysfunktionssyndrom</a:t>
              </a:r>
              <a:endParaRPr lang="de-DE" sz="1400" dirty="0">
                <a:latin typeface="Arial" pitchFamily="34" charset="0"/>
                <a:cs typeface="Arial" pitchFamily="34" charset="0"/>
              </a:endParaRPr>
            </a:p>
          </p:txBody>
        </p:sp>
        <p:sp>
          <p:nvSpPr>
            <p:cNvPr id="10" name="Rounded Rectangle 9"/>
            <p:cNvSpPr/>
            <p:nvPr/>
          </p:nvSpPr>
          <p:spPr>
            <a:xfrm>
              <a:off x="3675000" y="3316902"/>
              <a:ext cx="6077286" cy="688162"/>
            </a:xfrm>
            <a:prstGeom prst="roundRect">
              <a:avLst/>
            </a:prstGeom>
            <a:solidFill>
              <a:srgbClr val="96CA12"/>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r>
                <a:rPr lang="en-GB" sz="1200" dirty="0" err="1">
                  <a:latin typeface="Arial" pitchFamily="34" charset="0"/>
                  <a:cs typeface="Arial" pitchFamily="34" charset="0"/>
                </a:rPr>
                <a:t>Endothelphenotyp</a:t>
              </a:r>
              <a:r>
                <a:rPr lang="en-GB" sz="1200" dirty="0">
                  <a:latin typeface="Arial" pitchFamily="34" charset="0"/>
                  <a:cs typeface="Arial" pitchFamily="34" charset="0"/>
                </a:rPr>
                <a:t> </a:t>
              </a:r>
              <a:r>
                <a:rPr lang="en-GB" sz="1200" dirty="0" err="1">
                  <a:latin typeface="Arial" pitchFamily="34" charset="0"/>
                  <a:cs typeface="Arial" pitchFamily="34" charset="0"/>
                </a:rPr>
                <a:t>repräsentiert</a:t>
              </a:r>
              <a:r>
                <a:rPr lang="en-GB" sz="1200" dirty="0">
                  <a:latin typeface="Arial" pitchFamily="34" charset="0"/>
                  <a:cs typeface="Arial" pitchFamily="34" charset="0"/>
                </a:rPr>
                <a:t> </a:t>
              </a:r>
              <a:r>
                <a:rPr lang="en-GB" sz="1200" dirty="0" err="1">
                  <a:latin typeface="Arial" pitchFamily="34" charset="0"/>
                  <a:cs typeface="Arial" pitchFamily="34" charset="0"/>
                </a:rPr>
                <a:t>eine</a:t>
              </a:r>
              <a:r>
                <a:rPr lang="en-GB" sz="1200" dirty="0">
                  <a:latin typeface="Arial" pitchFamily="34" charset="0"/>
                  <a:cs typeface="Arial" pitchFamily="34" charset="0"/>
                </a:rPr>
                <a:t> </a:t>
              </a:r>
              <a:r>
                <a:rPr lang="en-GB" sz="1200" dirty="0" err="1">
                  <a:latin typeface="Arial" pitchFamily="34" charset="0"/>
                  <a:cs typeface="Arial" pitchFamily="34" charset="0"/>
                </a:rPr>
                <a:t>Nettobelastung</a:t>
              </a:r>
              <a:r>
                <a:rPr lang="en-GB" sz="1200" dirty="0">
                  <a:latin typeface="Arial" pitchFamily="34" charset="0"/>
                  <a:cs typeface="Arial" pitchFamily="34" charset="0"/>
                </a:rPr>
                <a:t> </a:t>
              </a:r>
              <a:r>
                <a:rPr lang="en-GB" sz="1200" dirty="0" err="1">
                  <a:latin typeface="Arial" pitchFamily="34" charset="0"/>
                  <a:cs typeface="Arial" pitchFamily="34" charset="0"/>
                </a:rPr>
                <a:t>für</a:t>
              </a:r>
              <a:r>
                <a:rPr lang="en-GB" sz="1200" dirty="0">
                  <a:latin typeface="Arial" pitchFamily="34" charset="0"/>
                  <a:cs typeface="Arial" pitchFamily="34" charset="0"/>
                </a:rPr>
                <a:t> den </a:t>
              </a:r>
              <a:r>
                <a:rPr lang="en-GB" sz="1200" dirty="0" err="1">
                  <a:latin typeface="Arial" pitchFamily="34" charset="0"/>
                  <a:cs typeface="Arial" pitchFamily="34" charset="0"/>
                </a:rPr>
                <a:t>Wirt</a:t>
              </a:r>
              <a:endParaRPr lang="en-GB" sz="1200" dirty="0">
                <a:latin typeface="Arial" pitchFamily="34" charset="0"/>
                <a:cs typeface="Arial" pitchFamily="34" charset="0"/>
              </a:endParaRPr>
            </a:p>
            <a:p>
              <a:pPr algn="ctr" eaLnBrk="0" hangingPunct="0">
                <a:defRPr/>
              </a:pPr>
              <a:r>
                <a:rPr lang="en-GB" sz="1200" dirty="0">
                  <a:latin typeface="Arial" pitchFamily="34" charset="0"/>
                  <a:cs typeface="Arial" pitchFamily="34" charset="0"/>
                </a:rPr>
                <a:t>(</a:t>
              </a:r>
              <a:r>
                <a:rPr lang="en-GB" sz="1200" dirty="0" err="1">
                  <a:latin typeface="Arial" pitchFamily="34" charset="0"/>
                  <a:cs typeface="Arial" pitchFamily="34" charset="0"/>
                </a:rPr>
                <a:t>Obstruktion</a:t>
              </a:r>
              <a:r>
                <a:rPr lang="en-GB" sz="1200" dirty="0">
                  <a:latin typeface="Arial" pitchFamily="34" charset="0"/>
                  <a:cs typeface="Arial" pitchFamily="34" charset="0"/>
                </a:rPr>
                <a:t> des </a:t>
              </a:r>
              <a:r>
                <a:rPr lang="en-GB" sz="1200" dirty="0" err="1">
                  <a:latin typeface="Arial" pitchFamily="34" charset="0"/>
                  <a:cs typeface="Arial" pitchFamily="34" charset="0"/>
                </a:rPr>
                <a:t>kapillären</a:t>
              </a:r>
              <a:r>
                <a:rPr lang="en-GB" sz="1200" dirty="0">
                  <a:latin typeface="Arial" pitchFamily="34" charset="0"/>
                  <a:cs typeface="Arial" pitchFamily="34" charset="0"/>
                </a:rPr>
                <a:t> </a:t>
              </a:r>
              <a:r>
                <a:rPr lang="en-GB" sz="1200" dirty="0" err="1">
                  <a:latin typeface="Arial" pitchFamily="34" charset="0"/>
                  <a:cs typeface="Arial" pitchFamily="34" charset="0"/>
                </a:rPr>
                <a:t>Flusses</a:t>
              </a:r>
              <a:r>
                <a:rPr lang="en-GB" sz="1200" dirty="0">
                  <a:latin typeface="Arial" pitchFamily="34" charset="0"/>
                  <a:cs typeface="Arial" pitchFamily="34" charset="0"/>
                </a:rPr>
                <a:t>, Fibrin-</a:t>
              </a:r>
              <a:r>
                <a:rPr lang="en-GB" sz="1200" dirty="0" err="1">
                  <a:latin typeface="Arial" pitchFamily="34" charset="0"/>
                  <a:cs typeface="Arial" pitchFamily="34" charset="0"/>
                </a:rPr>
                <a:t>assoziierte</a:t>
              </a:r>
              <a:r>
                <a:rPr lang="en-GB" sz="1200" dirty="0">
                  <a:latin typeface="Arial" pitchFamily="34" charset="0"/>
                  <a:cs typeface="Arial" pitchFamily="34" charset="0"/>
                </a:rPr>
                <a:t> Aggregate, </a:t>
              </a:r>
              <a:br>
                <a:rPr lang="en-GB" sz="1200" dirty="0">
                  <a:latin typeface="Arial" pitchFamily="34" charset="0"/>
                  <a:cs typeface="Arial" pitchFamily="34" charset="0"/>
                </a:rPr>
              </a:br>
              <a:r>
                <a:rPr lang="en-GB" sz="1200" dirty="0" err="1">
                  <a:latin typeface="Arial" pitchFamily="34" charset="0"/>
                  <a:cs typeface="Arial" pitchFamily="34" charset="0"/>
                </a:rPr>
                <a:t>Thrombozyten</a:t>
              </a:r>
              <a:r>
                <a:rPr lang="en-GB" sz="1200" dirty="0">
                  <a:latin typeface="Arial" pitchFamily="34" charset="0"/>
                  <a:cs typeface="Arial" pitchFamily="34" charset="0"/>
                </a:rPr>
                <a:t>- und </a:t>
              </a:r>
              <a:r>
                <a:rPr lang="en-GB" sz="1200" dirty="0" err="1">
                  <a:latin typeface="Arial" pitchFamily="34" charset="0"/>
                  <a:cs typeface="Arial" pitchFamily="34" charset="0"/>
                </a:rPr>
                <a:t>Leukozytenadhäsion</a:t>
              </a:r>
              <a:r>
                <a:rPr lang="en-GB" sz="1200" dirty="0">
                  <a:latin typeface="Arial" pitchFamily="34" charset="0"/>
                  <a:cs typeface="Arial" pitchFamily="34" charset="0"/>
                </a:rPr>
                <a:t>, </a:t>
              </a:r>
              <a:r>
                <a:rPr lang="en-GB" sz="1200" dirty="0" err="1">
                  <a:latin typeface="Arial" pitchFamily="34" charset="0"/>
                  <a:cs typeface="Arial" pitchFamily="34" charset="0"/>
                </a:rPr>
                <a:t>Endothelapoptose</a:t>
              </a:r>
              <a:r>
                <a:rPr lang="en-GB" sz="1200" dirty="0">
                  <a:latin typeface="Arial" pitchFamily="34" charset="0"/>
                  <a:cs typeface="Arial" pitchFamily="34" charset="0"/>
                </a:rPr>
                <a:t>)</a:t>
              </a:r>
            </a:p>
          </p:txBody>
        </p:sp>
        <p:sp>
          <p:nvSpPr>
            <p:cNvPr id="11" name="Rounded Rectangle 10"/>
            <p:cNvSpPr/>
            <p:nvPr/>
          </p:nvSpPr>
          <p:spPr>
            <a:xfrm>
              <a:off x="650664" y="2627418"/>
              <a:ext cx="2935445" cy="630356"/>
            </a:xfrm>
            <a:prstGeom prst="roundRect">
              <a:avLst/>
            </a:prstGeom>
            <a:solidFill>
              <a:srgbClr val="00979E"/>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err="1">
                  <a:latin typeface="Arial" pitchFamily="34" charset="0"/>
                  <a:cs typeface="Arial" pitchFamily="34" charset="0"/>
                </a:rPr>
                <a:t>Organ-dysfunktion</a:t>
              </a:r>
              <a:endParaRPr lang="fr-FR" sz="1600" dirty="0">
                <a:latin typeface="Arial" pitchFamily="34" charset="0"/>
                <a:cs typeface="Arial" pitchFamily="34" charset="0"/>
              </a:endParaRPr>
            </a:p>
          </p:txBody>
        </p:sp>
        <p:sp>
          <p:nvSpPr>
            <p:cNvPr id="12" name="Rounded Rectangle 11"/>
            <p:cNvSpPr/>
            <p:nvPr/>
          </p:nvSpPr>
          <p:spPr>
            <a:xfrm>
              <a:off x="650664" y="3327120"/>
              <a:ext cx="2935445" cy="630356"/>
            </a:xfrm>
            <a:prstGeom prst="roundRect">
              <a:avLst/>
            </a:prstGeom>
            <a:solidFill>
              <a:srgbClr val="00979E"/>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0" hangingPunct="0">
                <a:spcBef>
                  <a:spcPct val="20000"/>
                </a:spcBef>
                <a:defRPr/>
              </a:pPr>
              <a:r>
                <a:rPr lang="fr-FR" sz="1600" dirty="0" err="1">
                  <a:latin typeface="Arial" pitchFamily="34" charset="0"/>
                  <a:cs typeface="Arial" pitchFamily="34" charset="0"/>
                </a:rPr>
                <a:t>Endothel-dysfunktion</a:t>
              </a:r>
              <a:endParaRPr lang="fr-FR" sz="1600" dirty="0">
                <a:latin typeface="Arial" pitchFamily="34" charset="0"/>
                <a:cs typeface="Arial" pitchFamily="34" charset="0"/>
              </a:endParaRPr>
            </a:p>
            <a:p>
              <a:pPr algn="ctr" eaLnBrk="0" hangingPunct="0">
                <a:spcBef>
                  <a:spcPct val="20000"/>
                </a:spcBef>
                <a:defRPr/>
              </a:pPr>
              <a:r>
                <a:rPr lang="fr-FR" sz="1600" dirty="0">
                  <a:latin typeface="Arial" pitchFamily="34" charset="0"/>
                  <a:cs typeface="Arial" pitchFamily="34" charset="0"/>
                </a:rPr>
                <a:t>(</a:t>
              </a:r>
              <a:r>
                <a:rPr lang="fr-FR" sz="1600" dirty="0" err="1">
                  <a:latin typeface="Arial" pitchFamily="34" charset="0"/>
                  <a:cs typeface="Arial" pitchFamily="34" charset="0"/>
                </a:rPr>
                <a:t>pathologisch</a:t>
              </a:r>
              <a:r>
                <a:rPr lang="fr-FR" sz="1600" dirty="0">
                  <a:latin typeface="Arial" pitchFamily="34" charset="0"/>
                  <a:cs typeface="Arial" pitchFamily="34" charset="0"/>
                </a:rPr>
                <a:t>)</a:t>
              </a:r>
            </a:p>
          </p:txBody>
        </p:sp>
        <p:sp>
          <p:nvSpPr>
            <p:cNvPr id="13" name="Rounded Rectangle 12"/>
            <p:cNvSpPr/>
            <p:nvPr/>
          </p:nvSpPr>
          <p:spPr>
            <a:xfrm>
              <a:off x="650664" y="4017334"/>
              <a:ext cx="2935445" cy="630356"/>
            </a:xfrm>
            <a:prstGeom prst="roundRect">
              <a:avLst/>
            </a:prstGeom>
            <a:solidFill>
              <a:srgbClr val="00979E"/>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err="1">
                  <a:latin typeface="Arial" pitchFamily="34" charset="0"/>
                  <a:cs typeface="Arial" pitchFamily="34" charset="0"/>
                </a:rPr>
                <a:t>Endothel-aktivierung</a:t>
              </a:r>
              <a:endParaRPr lang="en-GB" sz="1600" dirty="0">
                <a:latin typeface="Arial" pitchFamily="34" charset="0"/>
                <a:cs typeface="Arial" pitchFamily="34" charset="0"/>
              </a:endParaRPr>
            </a:p>
            <a:p>
              <a:pPr algn="ctr" eaLnBrk="0" hangingPunct="0">
                <a:spcBef>
                  <a:spcPct val="20000"/>
                </a:spcBef>
                <a:defRPr/>
              </a:pPr>
              <a:r>
                <a:rPr lang="en-GB" sz="1600" dirty="0">
                  <a:latin typeface="Arial" pitchFamily="34" charset="0"/>
                  <a:cs typeface="Arial" pitchFamily="34" charset="0"/>
                </a:rPr>
                <a:t>(</a:t>
              </a:r>
              <a:r>
                <a:rPr lang="en-GB" sz="1600" dirty="0" err="1">
                  <a:latin typeface="Arial" pitchFamily="34" charset="0"/>
                  <a:cs typeface="Arial" pitchFamily="34" charset="0"/>
                </a:rPr>
                <a:t>physiologisch</a:t>
              </a:r>
              <a:r>
                <a:rPr lang="en-GB" sz="1600" dirty="0">
                  <a:latin typeface="Arial" pitchFamily="34" charset="0"/>
                  <a:cs typeface="Arial" pitchFamily="34" charset="0"/>
                </a:rPr>
                <a:t>)</a:t>
              </a:r>
            </a:p>
          </p:txBody>
        </p:sp>
        <p:sp>
          <p:nvSpPr>
            <p:cNvPr id="14" name="Rounded Rectangle 13"/>
            <p:cNvSpPr/>
            <p:nvPr/>
          </p:nvSpPr>
          <p:spPr>
            <a:xfrm>
              <a:off x="2647951" y="5839537"/>
              <a:ext cx="7048500" cy="325767"/>
            </a:xfrm>
            <a:prstGeom prst="roundRect">
              <a:avLst/>
            </a:prstGeom>
            <a:solidFill>
              <a:srgbClr val="00979E"/>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400" dirty="0" err="1">
                  <a:latin typeface="Arial" pitchFamily="34" charset="0"/>
                  <a:cs typeface="Arial" pitchFamily="34" charset="0"/>
                </a:rPr>
                <a:t>Hämatopoetische</a:t>
              </a:r>
              <a:r>
                <a:rPr lang="en-GB" sz="1400" dirty="0">
                  <a:latin typeface="Arial" pitchFamily="34" charset="0"/>
                  <a:cs typeface="Arial" pitchFamily="34" charset="0"/>
                </a:rPr>
                <a:t> </a:t>
              </a:r>
              <a:r>
                <a:rPr lang="en-GB" sz="1400" dirty="0" err="1">
                  <a:latin typeface="Arial" pitchFamily="34" charset="0"/>
                  <a:cs typeface="Arial" pitchFamily="34" charset="0"/>
                </a:rPr>
                <a:t>Stammzelltransplantation</a:t>
              </a:r>
              <a:endParaRPr lang="en-GB" sz="1400" dirty="0">
                <a:latin typeface="Arial" pitchFamily="34" charset="0"/>
                <a:cs typeface="Arial" pitchFamily="34" charset="0"/>
              </a:endParaRPr>
            </a:p>
          </p:txBody>
        </p:sp>
        <p:sp>
          <p:nvSpPr>
            <p:cNvPr id="19" name="Rounded Rectangle 18"/>
            <p:cNvSpPr/>
            <p:nvPr/>
          </p:nvSpPr>
          <p:spPr>
            <a:xfrm>
              <a:off x="3800204" y="1825328"/>
              <a:ext cx="954916" cy="556978"/>
            </a:xfrm>
            <a:prstGeom prst="roundRect">
              <a:avLst/>
            </a:prstGeom>
            <a:solidFill>
              <a:srgbClr val="ECAA20"/>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lnSpc>
                  <a:spcPts val="800"/>
                </a:lnSpc>
                <a:spcBef>
                  <a:spcPct val="20000"/>
                </a:spcBef>
                <a:defRPr/>
              </a:pPr>
              <a:r>
                <a:rPr lang="en-GB" sz="1200" dirty="0">
                  <a:latin typeface="Arial" pitchFamily="34" charset="0"/>
                  <a:cs typeface="Arial" pitchFamily="34" charset="0"/>
                </a:rPr>
                <a:t>VOD</a:t>
              </a:r>
            </a:p>
          </p:txBody>
        </p:sp>
        <p:sp>
          <p:nvSpPr>
            <p:cNvPr id="20" name="Rounded Rectangle 19"/>
            <p:cNvSpPr/>
            <p:nvPr/>
          </p:nvSpPr>
          <p:spPr>
            <a:xfrm>
              <a:off x="5365092" y="1833180"/>
              <a:ext cx="954916" cy="549731"/>
            </a:xfrm>
            <a:prstGeom prst="roundRect">
              <a:avLst/>
            </a:prstGeom>
            <a:solidFill>
              <a:schemeClr val="accent2"/>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defRPr/>
              </a:pPr>
              <a:r>
                <a:rPr lang="en-GB" sz="1200" dirty="0">
                  <a:latin typeface="Arial" pitchFamily="34" charset="0"/>
                  <a:cs typeface="Arial" pitchFamily="34" charset="0"/>
                </a:rPr>
                <a:t>DAH</a:t>
              </a:r>
              <a:br>
                <a:rPr lang="en-GB" sz="1200" dirty="0">
                  <a:latin typeface="Arial" pitchFamily="34" charset="0"/>
                  <a:cs typeface="Arial" pitchFamily="34" charset="0"/>
                </a:rPr>
              </a:br>
              <a:r>
                <a:rPr lang="en-GB" sz="1200" dirty="0">
                  <a:latin typeface="Arial" pitchFamily="34" charset="0"/>
                  <a:cs typeface="Arial" pitchFamily="34" charset="0"/>
                </a:rPr>
                <a:t>ES</a:t>
              </a:r>
            </a:p>
            <a:p>
              <a:pPr algn="ctr" eaLnBrk="0" hangingPunct="0">
                <a:defRPr/>
              </a:pPr>
              <a:r>
                <a:rPr lang="en-GB" sz="1200" dirty="0">
                  <a:latin typeface="Arial" pitchFamily="34" charset="0"/>
                  <a:cs typeface="Arial" pitchFamily="34" charset="0"/>
                </a:rPr>
                <a:t>IPS</a:t>
              </a:r>
            </a:p>
          </p:txBody>
        </p:sp>
        <p:sp>
          <p:nvSpPr>
            <p:cNvPr id="21" name="Rounded Rectangle 20"/>
            <p:cNvSpPr/>
            <p:nvPr/>
          </p:nvSpPr>
          <p:spPr>
            <a:xfrm>
              <a:off x="6509185" y="1825328"/>
              <a:ext cx="954916" cy="556978"/>
            </a:xfrm>
            <a:prstGeom prst="roundRect">
              <a:avLst/>
            </a:prstGeom>
            <a:solidFill>
              <a:schemeClr val="accent2"/>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lnSpc>
                  <a:spcPts val="800"/>
                </a:lnSpc>
                <a:spcBef>
                  <a:spcPct val="20000"/>
                </a:spcBef>
                <a:defRPr/>
              </a:pPr>
              <a:r>
                <a:rPr lang="en-GB" sz="1200" dirty="0">
                  <a:latin typeface="Arial" pitchFamily="34" charset="0"/>
                  <a:cs typeface="Arial" pitchFamily="34" charset="0"/>
                </a:rPr>
                <a:t>TAM</a:t>
              </a:r>
            </a:p>
          </p:txBody>
        </p:sp>
        <p:sp>
          <p:nvSpPr>
            <p:cNvPr id="22" name="Rounded Rectangle 21"/>
            <p:cNvSpPr/>
            <p:nvPr/>
          </p:nvSpPr>
          <p:spPr>
            <a:xfrm>
              <a:off x="7653278" y="1825328"/>
              <a:ext cx="954916" cy="556978"/>
            </a:xfrm>
            <a:prstGeom prst="roundRect">
              <a:avLst/>
            </a:prstGeom>
            <a:solidFill>
              <a:schemeClr val="accent2"/>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lnSpc>
                  <a:spcPts val="800"/>
                </a:lnSpc>
                <a:spcBef>
                  <a:spcPct val="20000"/>
                </a:spcBef>
                <a:defRPr/>
              </a:pPr>
              <a:r>
                <a:rPr lang="en-GB" sz="1200" dirty="0">
                  <a:latin typeface="Arial" pitchFamily="34" charset="0"/>
                  <a:cs typeface="Arial" pitchFamily="34" charset="0"/>
                </a:rPr>
                <a:t>TAM</a:t>
              </a:r>
            </a:p>
          </p:txBody>
        </p:sp>
        <p:sp>
          <p:nvSpPr>
            <p:cNvPr id="23" name="Rounded Rectangle 22"/>
            <p:cNvSpPr/>
            <p:nvPr/>
          </p:nvSpPr>
          <p:spPr>
            <a:xfrm>
              <a:off x="8797370" y="1833180"/>
              <a:ext cx="954916" cy="549731"/>
            </a:xfrm>
            <a:prstGeom prst="roundRect">
              <a:avLst/>
            </a:prstGeom>
            <a:solidFill>
              <a:schemeClr val="accent2"/>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72000" rIns="0" bIns="36000" anchor="ctr"/>
            <a:lstStyle/>
            <a:p>
              <a:pPr algn="ctr" eaLnBrk="0" hangingPunct="0"/>
              <a:r>
                <a:rPr lang="en-GB" sz="1200" dirty="0">
                  <a:latin typeface="Arial" pitchFamily="34" charset="0"/>
                  <a:cs typeface="Arial" pitchFamily="34" charset="0"/>
                </a:rPr>
                <a:t>CLS</a:t>
              </a:r>
              <a:br>
                <a:rPr lang="en-GB" sz="1200" dirty="0">
                  <a:latin typeface="Arial" pitchFamily="34" charset="0"/>
                  <a:cs typeface="Arial" pitchFamily="34" charset="0"/>
                </a:rPr>
              </a:br>
              <a:r>
                <a:rPr lang="en-GB" sz="1200" dirty="0">
                  <a:latin typeface="Arial" pitchFamily="34" charset="0"/>
                  <a:cs typeface="Arial" pitchFamily="34" charset="0"/>
                </a:rPr>
                <a:t>ES</a:t>
              </a:r>
              <a:br>
                <a:rPr lang="en-GB" sz="1200" dirty="0">
                  <a:latin typeface="Arial" pitchFamily="34" charset="0"/>
                  <a:cs typeface="Arial" pitchFamily="34" charset="0"/>
                </a:rPr>
              </a:br>
              <a:r>
                <a:rPr lang="en-GB" sz="1200" dirty="0">
                  <a:latin typeface="Arial" pitchFamily="34" charset="0"/>
                  <a:cs typeface="Arial" pitchFamily="34" charset="0"/>
                </a:rPr>
                <a:t>TAM</a:t>
              </a:r>
            </a:p>
          </p:txBody>
        </p:sp>
        <p:pic>
          <p:nvPicPr>
            <p:cNvPr id="31" name="Picture 30"/>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9494" y="4801946"/>
              <a:ext cx="7118154" cy="289301"/>
            </a:xfrm>
            <a:prstGeom prst="rect">
              <a:avLst/>
            </a:prstGeom>
          </p:spPr>
        </p:pic>
        <p:sp>
          <p:nvSpPr>
            <p:cNvPr id="32" name="Isosceles Triangle 31"/>
            <p:cNvSpPr/>
            <p:nvPr/>
          </p:nvSpPr>
          <p:spPr>
            <a:xfrm>
              <a:off x="4192637" y="165845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757525" y="165845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6902026" y="165845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8049081" y="165845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9189803" y="165845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233776" y="4032570"/>
              <a:ext cx="1270676" cy="783174"/>
              <a:chOff x="4797957" y="4032570"/>
              <a:chExt cx="1270676" cy="783174"/>
            </a:xfrm>
          </p:grpSpPr>
          <p:sp>
            <p:nvSpPr>
              <p:cNvPr id="16" name="Rounded Rectangle 15"/>
              <p:cNvSpPr/>
              <p:nvPr/>
            </p:nvSpPr>
            <p:spPr>
              <a:xfrm>
                <a:off x="4797957" y="4212570"/>
                <a:ext cx="1270676" cy="441471"/>
              </a:xfrm>
              <a:prstGeom prst="roundRect">
                <a:avLst/>
              </a:prstGeom>
              <a:noFill/>
              <a:ln>
                <a:solidFill>
                  <a:srgbClr val="4AB6BB"/>
                </a:solid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Entzündungs</a:t>
                </a:r>
                <a:r>
                  <a:rPr lang="en-GB" sz="1100" b="1" dirty="0">
                    <a:solidFill>
                      <a:srgbClr val="4AB6BB"/>
                    </a:solidFill>
                    <a:latin typeface="Arial" pitchFamily="34" charset="0"/>
                    <a:cs typeface="Arial" pitchFamily="34" charset="0"/>
                  </a:rPr>
                  <a:t>-</a:t>
                </a:r>
              </a:p>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reaktion</a:t>
                </a:r>
                <a:endParaRPr lang="en-GB" sz="1100" b="1" dirty="0">
                  <a:solidFill>
                    <a:srgbClr val="4AB6BB"/>
                  </a:solidFill>
                  <a:latin typeface="Arial" pitchFamily="34" charset="0"/>
                  <a:cs typeface="Arial" pitchFamily="34" charset="0"/>
                </a:endParaRPr>
              </a:p>
            </p:txBody>
          </p:sp>
          <p:sp>
            <p:nvSpPr>
              <p:cNvPr id="38" name="Isosceles Triangle 37"/>
              <p:cNvSpPr/>
              <p:nvPr/>
            </p:nvSpPr>
            <p:spPr>
              <a:xfrm>
                <a:off x="5325295" y="4032570"/>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5325295" y="4682544"/>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675000" y="4032570"/>
              <a:ext cx="1270676" cy="783174"/>
              <a:chOff x="3675000" y="4032570"/>
              <a:chExt cx="1270676" cy="783174"/>
            </a:xfrm>
          </p:grpSpPr>
          <p:sp>
            <p:nvSpPr>
              <p:cNvPr id="15" name="Rounded Rectangle 14"/>
              <p:cNvSpPr/>
              <p:nvPr/>
            </p:nvSpPr>
            <p:spPr>
              <a:xfrm>
                <a:off x="3675000" y="4212570"/>
                <a:ext cx="1270676" cy="441471"/>
              </a:xfrm>
              <a:prstGeom prst="roundRect">
                <a:avLst/>
              </a:prstGeom>
              <a:noFill/>
              <a:ln>
                <a:solidFill>
                  <a:srgbClr val="4AB6BB"/>
                </a:solid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Prokoagulanter</a:t>
                </a:r>
                <a:endParaRPr lang="en-GB" sz="1100" b="1" dirty="0">
                  <a:solidFill>
                    <a:srgbClr val="4AB6BB"/>
                  </a:solidFill>
                  <a:latin typeface="Arial" pitchFamily="34" charset="0"/>
                  <a:cs typeface="Arial" pitchFamily="34" charset="0"/>
                </a:endParaRPr>
              </a:p>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Zustand</a:t>
                </a:r>
                <a:endParaRPr lang="en-GB" sz="1100" b="1" dirty="0">
                  <a:solidFill>
                    <a:srgbClr val="4AB6BB"/>
                  </a:solidFill>
                  <a:latin typeface="Arial" pitchFamily="34" charset="0"/>
                  <a:cs typeface="Arial" pitchFamily="34" charset="0"/>
                </a:endParaRPr>
              </a:p>
            </p:txBody>
          </p:sp>
          <p:sp>
            <p:nvSpPr>
              <p:cNvPr id="37" name="Isosceles Triangle 36"/>
              <p:cNvSpPr/>
              <p:nvPr/>
            </p:nvSpPr>
            <p:spPr>
              <a:xfrm>
                <a:off x="4202338" y="4032570"/>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4202338" y="4682544"/>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427528" y="4032570"/>
              <a:ext cx="1270676" cy="783174"/>
              <a:chOff x="8427528" y="4032570"/>
              <a:chExt cx="1270676" cy="783174"/>
            </a:xfrm>
          </p:grpSpPr>
          <p:sp>
            <p:nvSpPr>
              <p:cNvPr id="18" name="Rounded Rectangle 17"/>
              <p:cNvSpPr/>
              <p:nvPr/>
            </p:nvSpPr>
            <p:spPr>
              <a:xfrm>
                <a:off x="8427528" y="4212570"/>
                <a:ext cx="1270676" cy="441471"/>
              </a:xfrm>
              <a:prstGeom prst="roundRect">
                <a:avLst/>
              </a:prstGeom>
              <a:noFill/>
              <a:ln>
                <a:solidFill>
                  <a:srgbClr val="4AB6BB"/>
                </a:solid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Gefäßverengung</a:t>
                </a:r>
                <a:endParaRPr lang="en-GB" sz="1100" b="1" dirty="0">
                  <a:solidFill>
                    <a:srgbClr val="4AB6BB"/>
                  </a:solidFill>
                  <a:latin typeface="Arial" pitchFamily="34" charset="0"/>
                  <a:cs typeface="Arial" pitchFamily="34" charset="0"/>
                </a:endParaRPr>
              </a:p>
            </p:txBody>
          </p:sp>
          <p:sp>
            <p:nvSpPr>
              <p:cNvPr id="42" name="Isosceles Triangle 41"/>
              <p:cNvSpPr/>
              <p:nvPr/>
            </p:nvSpPr>
            <p:spPr>
              <a:xfrm>
                <a:off x="8954866" y="4032570"/>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8954866" y="4682544"/>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40450" y="4032352"/>
              <a:ext cx="1270676" cy="783174"/>
              <a:chOff x="6953011" y="4032352"/>
              <a:chExt cx="1270676" cy="783174"/>
            </a:xfrm>
          </p:grpSpPr>
          <p:sp>
            <p:nvSpPr>
              <p:cNvPr id="17" name="Rounded Rectangle 16"/>
              <p:cNvSpPr/>
              <p:nvPr/>
            </p:nvSpPr>
            <p:spPr>
              <a:xfrm>
                <a:off x="6953011" y="4212352"/>
                <a:ext cx="1270676" cy="441471"/>
              </a:xfrm>
              <a:prstGeom prst="roundRect">
                <a:avLst/>
              </a:prstGeom>
              <a:noFill/>
              <a:ln>
                <a:solidFill>
                  <a:srgbClr val="4AB6BB"/>
                </a:solid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Erhöhte</a:t>
                </a:r>
                <a:r>
                  <a:rPr lang="en-GB" sz="1100" b="1" dirty="0">
                    <a:solidFill>
                      <a:srgbClr val="4AB6BB"/>
                    </a:solidFill>
                    <a:latin typeface="Arial" pitchFamily="34" charset="0"/>
                    <a:cs typeface="Arial" pitchFamily="34" charset="0"/>
                  </a:rPr>
                  <a:t/>
                </a:r>
                <a:br>
                  <a:rPr lang="en-GB" sz="1100" b="1" dirty="0">
                    <a:solidFill>
                      <a:srgbClr val="4AB6BB"/>
                    </a:solidFill>
                    <a:latin typeface="Arial" pitchFamily="34" charset="0"/>
                    <a:cs typeface="Arial" pitchFamily="34" charset="0"/>
                  </a:rPr>
                </a:br>
                <a:r>
                  <a:rPr lang="en-GB" sz="1100" b="1" dirty="0" err="1">
                    <a:solidFill>
                      <a:srgbClr val="4AB6BB"/>
                    </a:solidFill>
                    <a:latin typeface="Arial" pitchFamily="34" charset="0"/>
                    <a:cs typeface="Arial" pitchFamily="34" charset="0"/>
                  </a:rPr>
                  <a:t>Permeabilität</a:t>
                </a:r>
                <a:endParaRPr lang="en-GB" sz="1100" b="1" dirty="0">
                  <a:solidFill>
                    <a:srgbClr val="4AB6BB"/>
                  </a:solidFill>
                  <a:latin typeface="Arial" pitchFamily="34" charset="0"/>
                  <a:cs typeface="Arial" pitchFamily="34" charset="0"/>
                </a:endParaRPr>
              </a:p>
            </p:txBody>
          </p:sp>
          <p:sp>
            <p:nvSpPr>
              <p:cNvPr id="41" name="Isosceles Triangle 40"/>
              <p:cNvSpPr/>
              <p:nvPr/>
            </p:nvSpPr>
            <p:spPr>
              <a:xfrm>
                <a:off x="7480349" y="4032352"/>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7480349" y="468232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p:nvPr/>
          </p:nvCxnSpPr>
          <p:spPr>
            <a:xfrm rot="10800000">
              <a:off x="6756911" y="5018150"/>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7949156" y="5017932"/>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5576809" y="5018150"/>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4390641" y="5018150"/>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3206806" y="5018150"/>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a:off x="9134318" y="5018150"/>
              <a:ext cx="0" cy="235133"/>
            </a:xfrm>
            <a:prstGeom prst="straightConnector1">
              <a:avLst/>
            </a:prstGeom>
            <a:ln>
              <a:solidFill>
                <a:srgbClr val="4AB6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643597"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Konditionierung</a:t>
              </a:r>
              <a:endParaRPr lang="en-GB" sz="1100" b="1" dirty="0">
                <a:solidFill>
                  <a:srgbClr val="4AB6BB"/>
                </a:solidFill>
                <a:latin typeface="Arial" pitchFamily="34" charset="0"/>
                <a:cs typeface="Arial" pitchFamily="34" charset="0"/>
              </a:endParaRPr>
            </a:p>
          </p:txBody>
        </p:sp>
        <p:sp>
          <p:nvSpPr>
            <p:cNvPr id="25" name="Rounded Rectangle 24"/>
            <p:cNvSpPr/>
            <p:nvPr/>
          </p:nvSpPr>
          <p:spPr>
            <a:xfrm>
              <a:off x="3829676"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a:solidFill>
                    <a:srgbClr val="4AB6BB"/>
                  </a:solidFill>
                  <a:latin typeface="Arial" pitchFamily="34" charset="0"/>
                  <a:cs typeface="Arial" pitchFamily="34" charset="0"/>
                </a:rPr>
                <a:t>G-CSF</a:t>
              </a:r>
            </a:p>
          </p:txBody>
        </p:sp>
        <p:sp>
          <p:nvSpPr>
            <p:cNvPr id="26" name="Rounded Rectangle 25"/>
            <p:cNvSpPr/>
            <p:nvPr/>
          </p:nvSpPr>
          <p:spPr>
            <a:xfrm>
              <a:off x="5015755"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a:solidFill>
                    <a:srgbClr val="4AB6BB"/>
                  </a:solidFill>
                  <a:latin typeface="Arial" pitchFamily="34" charset="0"/>
                  <a:cs typeface="Arial" pitchFamily="34" charset="0"/>
                </a:rPr>
                <a:t>CNI</a:t>
              </a:r>
            </a:p>
          </p:txBody>
        </p:sp>
        <p:sp>
          <p:nvSpPr>
            <p:cNvPr id="27" name="Rounded Rectangle 26"/>
            <p:cNvSpPr/>
            <p:nvPr/>
          </p:nvSpPr>
          <p:spPr>
            <a:xfrm>
              <a:off x="6201834"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a:solidFill>
                    <a:srgbClr val="4AB6BB"/>
                  </a:solidFill>
                  <a:latin typeface="Arial" pitchFamily="34" charset="0"/>
                  <a:cs typeface="Arial" pitchFamily="34" charset="0"/>
                </a:rPr>
                <a:t>LPS/</a:t>
              </a:r>
              <a:r>
                <a:rPr lang="en-GB" sz="1100" b="1" dirty="0" err="1">
                  <a:solidFill>
                    <a:srgbClr val="4AB6BB"/>
                  </a:solidFill>
                  <a:latin typeface="Arial" pitchFamily="34" charset="0"/>
                  <a:cs typeface="Arial" pitchFamily="34" charset="0"/>
                </a:rPr>
                <a:t>Infektionen</a:t>
              </a:r>
              <a:endParaRPr lang="en-GB" sz="1100" b="1" dirty="0">
                <a:solidFill>
                  <a:srgbClr val="4AB6BB"/>
                </a:solidFill>
                <a:latin typeface="Arial" pitchFamily="34" charset="0"/>
                <a:cs typeface="Arial" pitchFamily="34" charset="0"/>
              </a:endParaRPr>
            </a:p>
          </p:txBody>
        </p:sp>
        <p:sp>
          <p:nvSpPr>
            <p:cNvPr id="28" name="Rounded Rectangle 27"/>
            <p:cNvSpPr/>
            <p:nvPr/>
          </p:nvSpPr>
          <p:spPr>
            <a:xfrm>
              <a:off x="7387913"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Ansiedlung</a:t>
              </a:r>
              <a:r>
                <a:rPr lang="en-GB" sz="1100" b="1" dirty="0">
                  <a:solidFill>
                    <a:srgbClr val="4AB6BB"/>
                  </a:solidFill>
                  <a:latin typeface="Arial" pitchFamily="34" charset="0"/>
                  <a:cs typeface="Arial" pitchFamily="34" charset="0"/>
                </a:rPr>
                <a:t> (Engraftment)</a:t>
              </a:r>
            </a:p>
          </p:txBody>
        </p:sp>
        <p:sp>
          <p:nvSpPr>
            <p:cNvPr id="29" name="Rounded Rectangle 28"/>
            <p:cNvSpPr/>
            <p:nvPr/>
          </p:nvSpPr>
          <p:spPr>
            <a:xfrm>
              <a:off x="8573991" y="5245503"/>
              <a:ext cx="1116000" cy="343519"/>
            </a:xfrm>
            <a:prstGeom prst="roundRect">
              <a:avLst/>
            </a:prstGeom>
            <a:solidFill>
              <a:schemeClr val="bg1"/>
            </a:solidFill>
            <a:ln>
              <a:solidFill>
                <a:srgbClr val="4AB6B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ts val="1000"/>
                </a:lnSpc>
                <a:spcBef>
                  <a:spcPct val="20000"/>
                </a:spcBef>
                <a:defRPr/>
              </a:pPr>
              <a:r>
                <a:rPr lang="en-GB" sz="1100" b="1" dirty="0" err="1">
                  <a:solidFill>
                    <a:srgbClr val="4AB6BB"/>
                  </a:solidFill>
                  <a:latin typeface="Arial" pitchFamily="34" charset="0"/>
                  <a:cs typeface="Arial" pitchFamily="34" charset="0"/>
                </a:rPr>
                <a:t>Alloreaktivität</a:t>
              </a:r>
              <a:endParaRPr lang="en-GB" sz="1100" b="1" dirty="0">
                <a:solidFill>
                  <a:srgbClr val="4AB6BB"/>
                </a:solidFill>
                <a:latin typeface="Arial" pitchFamily="34" charset="0"/>
                <a:cs typeface="Arial" pitchFamily="34" charset="0"/>
              </a:endParaRPr>
            </a:p>
          </p:txBody>
        </p:sp>
      </p:grpSp>
      <p:sp>
        <p:nvSpPr>
          <p:cNvPr id="57" name="Isosceles Triangle 56"/>
          <p:cNvSpPr/>
          <p:nvPr/>
        </p:nvSpPr>
        <p:spPr>
          <a:xfrm>
            <a:off x="6765420" y="5660186"/>
            <a:ext cx="216000" cy="133200"/>
          </a:xfrm>
          <a:prstGeom prst="triangle">
            <a:avLst/>
          </a:prstGeom>
          <a:solidFill>
            <a:srgbClr val="4A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21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Vaskuläre </a:t>
            </a:r>
            <a:r>
              <a:rPr lang="de-DE" dirty="0" err="1"/>
              <a:t>endotheliale</a:t>
            </a:r>
            <a:r>
              <a:rPr lang="de-DE" dirty="0"/>
              <a:t> Schäden in der Leber: </a:t>
            </a:r>
            <a:r>
              <a:rPr dirty="0"/>
              <a:t/>
            </a:r>
            <a:br>
              <a:rPr dirty="0"/>
            </a:br>
            <a:r>
              <a:rPr lang="de-DE" dirty="0"/>
              <a:t>venöse okklusive Leberkrankheit (VOD)</a:t>
            </a:r>
          </a:p>
        </p:txBody>
      </p:sp>
      <p:sp>
        <p:nvSpPr>
          <p:cNvPr id="3" name="Content Placeholder 2"/>
          <p:cNvSpPr>
            <a:spLocks noGrp="1"/>
          </p:cNvSpPr>
          <p:nvPr>
            <p:ph idx="1"/>
          </p:nvPr>
        </p:nvSpPr>
        <p:spPr>
          <a:xfrm>
            <a:off x="335360" y="1268760"/>
            <a:ext cx="8790237" cy="4857403"/>
          </a:xfrm>
        </p:spPr>
        <p:txBody>
          <a:bodyPr>
            <a:normAutofit/>
          </a:bodyPr>
          <a:lstStyle/>
          <a:p>
            <a:endParaRPr lang="de-DE" dirty="0"/>
          </a:p>
          <a:p>
            <a:endParaRPr lang="de-DE" dirty="0"/>
          </a:p>
          <a:p>
            <a:endParaRPr lang="de-DE" dirty="0"/>
          </a:p>
          <a:p>
            <a:r>
              <a:rPr lang="de-DE" dirty="0"/>
              <a:t>Die klassische VOD tritt innerhalb der ersten 21 Tage nach der HSZT auf</a:t>
            </a:r>
          </a:p>
          <a:p>
            <a:r>
              <a:rPr lang="de-DE" dirty="0"/>
              <a:t>Aufgrund der vor der HSZT erfolgenden Konditionierung produzieren die Hepatozyten in der Leber toxische Metaboliten</a:t>
            </a:r>
          </a:p>
          <a:p>
            <a:r>
              <a:rPr lang="de-DE" dirty="0"/>
              <a:t>Diese Metaboliten lösen die Aktivierung, Schädigung und Entzündung der Endothelzellen aus, die die Sinusoiden auskleiden – die Sinusoide sind kleine, in der Leber anzutreffende kapillarähnliche Blutgefäße</a:t>
            </a:r>
          </a:p>
          <a:p>
            <a:r>
              <a:rPr lang="de-DE" dirty="0"/>
              <a:t>Dies führt letztlich zur VOD, die durch Flüssigkeitsretention und Aszites, Gelbsucht, Gewichtszunahme und schmerzhafte Hepatomegalie gekennzeichnet ist</a:t>
            </a:r>
          </a:p>
          <a:p>
            <a:r>
              <a:rPr lang="de-DE" dirty="0"/>
              <a:t>In schweren Fällen ist VOD mit multiplem Organversagen assoziiert und weist eine Mortalitätsrate von &gt;80% auf</a:t>
            </a:r>
          </a:p>
        </p:txBody>
      </p:sp>
      <p:sp>
        <p:nvSpPr>
          <p:cNvPr id="16" name="Text Placeholder 15"/>
          <p:cNvSpPr>
            <a:spLocks noGrp="1"/>
          </p:cNvSpPr>
          <p:nvPr>
            <p:ph type="body" sz="quarter" idx="10"/>
          </p:nvPr>
        </p:nvSpPr>
        <p:spPr/>
        <p:txBody>
          <a:bodyPr>
            <a:noAutofit/>
          </a:bodyPr>
          <a:lstStyle/>
          <a:p>
            <a:r>
              <a:rPr lang="de-DE"/>
              <a:t>Dalle JH, Giralt SA. </a:t>
            </a:r>
            <a:r>
              <a:rPr lang="de-DE" i="1" dirty="0"/>
              <a:t>Biol Blood Marrow Transplant </a:t>
            </a:r>
            <a:r>
              <a:rPr lang="de-DE"/>
              <a:t>2016;22:400–9; </a:t>
            </a:r>
            <a:r>
              <a:t/>
            </a:r>
            <a:br/>
            <a:r>
              <a:rPr lang="de-DE"/>
              <a:t>Richardson PG et al. </a:t>
            </a:r>
            <a:r>
              <a:rPr lang="de-DE" i="1" dirty="0"/>
              <a:t>Expert Opin Drug Saf</a:t>
            </a:r>
            <a:r>
              <a:rPr lang="de-DE"/>
              <a:t> 2013;12:123–36; </a:t>
            </a:r>
            <a:r>
              <a:t/>
            </a:r>
            <a:br/>
            <a:r>
              <a:rPr lang="de-DE"/>
              <a:t>Mohty M et al. </a:t>
            </a:r>
            <a:r>
              <a:rPr lang="de-DE" i="1" dirty="0"/>
              <a:t>Bone Marrow Transplant </a:t>
            </a:r>
            <a:r>
              <a:rPr lang="de-DE"/>
              <a:t>2016;51:906–12</a:t>
            </a:r>
          </a:p>
        </p:txBody>
      </p:sp>
      <p:sp>
        <p:nvSpPr>
          <p:cNvPr id="4" name="Text Placeholder 3"/>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de-DE" dirty="0"/>
          </a:p>
        </p:txBody>
      </p:sp>
      <p:pic>
        <p:nvPicPr>
          <p:cNvPr id="1027" name="Picture 3" descr="T:\FROM STUDIO\SylviaY\istock images\iStock_000001927127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25597" y="2459317"/>
            <a:ext cx="2801720" cy="302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56502" y="5609961"/>
            <a:ext cx="2939910" cy="830997"/>
          </a:xfrm>
          <a:prstGeom prst="rect">
            <a:avLst/>
          </a:prstGeom>
          <a:noFill/>
        </p:spPr>
        <p:txBody>
          <a:bodyPr wrap="square" rtlCol="0">
            <a:spAutoFit/>
          </a:bodyPr>
          <a:lstStyle/>
          <a:p>
            <a:pPr algn="ctr"/>
            <a:r>
              <a:rPr lang="de-DE" sz="1200" dirty="0">
                <a:latin typeface="Arial" pitchFamily="34" charset="0"/>
                <a:cs typeface="Arial" pitchFamily="34" charset="0"/>
              </a:rPr>
              <a:t>Histologischer Schnitt der Leber unter einem Mikroskop betrachtet. Blutgefäße werden rot, Zellkerne blau und Zytoplasma rosa dargestellt</a:t>
            </a:r>
          </a:p>
        </p:txBody>
      </p:sp>
      <p:sp>
        <p:nvSpPr>
          <p:cNvPr id="9" name="Content Placeholder 2"/>
          <p:cNvSpPr txBox="1">
            <a:spLocks/>
          </p:cNvSpPr>
          <p:nvPr/>
        </p:nvSpPr>
        <p:spPr>
          <a:xfrm>
            <a:off x="179511" y="1390330"/>
            <a:ext cx="11725151" cy="856692"/>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de-DE" sz="2000" dirty="0">
                <a:solidFill>
                  <a:schemeClr val="tx1"/>
                </a:solidFill>
              </a:rPr>
              <a:t>VOD, auch sinusoidales Obstruktionssyndrom (SOS) genannt, ist eine potenziell lebensbedrohliche Komplikation einer HSZT die bei 10–15% der erwachsenen HSZT-Patienten auftritt</a:t>
            </a:r>
          </a:p>
        </p:txBody>
      </p:sp>
      <p:grpSp>
        <p:nvGrpSpPr>
          <p:cNvPr id="11" name="Group 10"/>
          <p:cNvGrpSpPr/>
          <p:nvPr/>
        </p:nvGrpSpPr>
        <p:grpSpPr>
          <a:xfrm>
            <a:off x="6463337" y="3085918"/>
            <a:ext cx="2249840" cy="369332"/>
            <a:chOff x="1508759" y="4551330"/>
            <a:chExt cx="1825447" cy="369332"/>
          </a:xfrm>
        </p:grpSpPr>
        <p:sp>
          <p:nvSpPr>
            <p:cNvPr id="12" name="TextBox 11">
              <a:hlinkClick r:id="rId5" action="ppaction://hlinkpres?slideindex=4&amp;slidetitle=Modul 1:  Hämatopoetische Stammzell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de-DE" dirty="0">
                  <a:solidFill>
                    <a:srgbClr val="000000"/>
                  </a:solidFill>
                </a:rPr>
                <a:t>Link zu Modul 1</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109" y="4610266"/>
              <a:ext cx="251460" cy="251460"/>
            </a:xfrm>
            <a:prstGeom prst="rect">
              <a:avLst/>
            </a:prstGeom>
            <a:noFill/>
          </p:spPr>
        </p:pic>
      </p:grpSp>
      <p:pic>
        <p:nvPicPr>
          <p:cNvPr id="14" name="Picture 13">
            <a:hlinkClick r:id="" action="ppaction://customshow?id=0&amp;return=true"/>
          </p:cNvPr>
          <p:cNvPicPr>
            <a:picLocks noChangeAspect="1"/>
          </p:cNvPicPr>
          <p:nvPr/>
        </p:nvPicPr>
        <p:blipFill>
          <a:blip r:embed="rId7">
            <a:clrChange>
              <a:clrFrom>
                <a:srgbClr val="FFFFFF"/>
              </a:clrFrom>
              <a:clrTo>
                <a:srgbClr val="FFFFFF">
                  <a:alpha val="0"/>
                </a:srgbClr>
              </a:clrTo>
            </a:clrChange>
            <a:duotone>
              <a:srgbClr val="00979E">
                <a:shade val="45000"/>
                <a:satMod val="135000"/>
              </a:srgbClr>
              <a:prstClr val="white"/>
            </a:duotone>
          </a:blip>
          <a:stretch>
            <a:fillRect/>
          </a:stretch>
        </p:blipFill>
        <p:spPr>
          <a:xfrm>
            <a:off x="7206553" y="651279"/>
            <a:ext cx="324000" cy="324000"/>
          </a:xfrm>
          <a:prstGeom prst="rect">
            <a:avLst/>
          </a:prstGeom>
        </p:spPr>
      </p:pic>
    </p:spTree>
    <p:custDataLst>
      <p:tags r:id="rId1"/>
    </p:custDataLst>
    <p:extLst>
      <p:ext uri="{BB962C8B-B14F-4D97-AF65-F5344CB8AC3E}">
        <p14:creationId xmlns:p14="http://schemas.microsoft.com/office/powerpoint/2010/main" val="496694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5873541" y="2928977"/>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flipV="1">
            <a:off x="3098133" y="3923965"/>
            <a:ext cx="5541050" cy="329764"/>
            <a:chOff x="1392087" y="3444237"/>
            <a:chExt cx="5541050" cy="329764"/>
          </a:xfrm>
          <a:effectLst/>
        </p:grpSpPr>
        <p:cxnSp>
          <p:nvCxnSpPr>
            <p:cNvPr id="41" name="Straight Connector 40"/>
            <p:cNvCxnSpPr/>
            <p:nvPr/>
          </p:nvCxnSpPr>
          <p:spPr>
            <a:xfrm>
              <a:off x="1392087" y="3462883"/>
              <a:ext cx="5541050" cy="0"/>
            </a:xfrm>
            <a:prstGeom prst="line">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1392087" y="3449816"/>
              <a:ext cx="0" cy="318903"/>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3260750" y="3444237"/>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5085823"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6933137"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normAutofit/>
          </a:bodyPr>
          <a:lstStyle/>
          <a:p>
            <a:r>
              <a:rPr lang="en-GB" dirty="0" err="1"/>
              <a:t>Pathophysiologie</a:t>
            </a:r>
            <a:r>
              <a:rPr lang="en-GB" dirty="0"/>
              <a:t> der VOD </a:t>
            </a:r>
            <a:r>
              <a:rPr lang="de-DE" dirty="0"/>
              <a:t>ist multifaktoriell und komplex</a:t>
            </a:r>
          </a:p>
        </p:txBody>
      </p:sp>
      <p:sp>
        <p:nvSpPr>
          <p:cNvPr id="4" name="Text Placeholder 3"/>
          <p:cNvSpPr>
            <a:spLocks noGrp="1"/>
          </p:cNvSpPr>
          <p:nvPr>
            <p:ph type="body" sz="quarter" idx="10"/>
          </p:nvPr>
        </p:nvSpPr>
        <p:spPr>
          <a:xfrm>
            <a:off x="98778" y="6384341"/>
            <a:ext cx="7296151" cy="400110"/>
          </a:xfrm>
        </p:spPr>
        <p:txBody>
          <a:bodyPr wrap="square" anchor="b" anchorCtr="0">
            <a:spAutoFit/>
          </a:bodyPr>
          <a:lstStyle/>
          <a:p>
            <a:pPr marL="0" indent="0">
              <a:buNone/>
            </a:pPr>
            <a:r>
              <a:rPr lang="de-DE" sz="1000" dirty="0"/>
              <a:t>Richardson PG et al. </a:t>
            </a:r>
            <a:r>
              <a:rPr lang="de-DE" sz="1000" i="1" dirty="0"/>
              <a:t>Expert Opin Drug Saf</a:t>
            </a:r>
            <a:r>
              <a:rPr lang="de-DE"/>
              <a:t> </a:t>
            </a:r>
            <a:r>
              <a:rPr lang="de-DE" sz="1000" dirty="0"/>
              <a:t>2013;12:123–36; </a:t>
            </a:r>
            <a:r>
              <a:t/>
            </a:r>
            <a:br/>
            <a:r>
              <a:rPr lang="de-DE" sz="1000" dirty="0"/>
              <a:t>Coppell JA et al. </a:t>
            </a:r>
            <a:r>
              <a:rPr lang="de-DE" sz="1000" i="1" dirty="0"/>
              <a:t>Blood Rev </a:t>
            </a:r>
            <a:r>
              <a:rPr lang="de-DE" sz="1000" dirty="0"/>
              <a:t>2003;17:63–70; Carreras E et al. </a:t>
            </a:r>
            <a:r>
              <a:rPr lang="de-DE" sz="1000" i="1" dirty="0"/>
              <a:t>Bone Marrow Transplant </a:t>
            </a:r>
            <a:r>
              <a:rPr lang="de-DE" sz="1000" dirty="0"/>
              <a:t>2011;46:1495–502</a:t>
            </a:r>
          </a:p>
        </p:txBody>
      </p:sp>
      <p:sp>
        <p:nvSpPr>
          <p:cNvPr id="14" name="Text Placeholder 13"/>
          <p:cNvSpPr>
            <a:spLocks noGrp="1"/>
          </p:cNvSpPr>
          <p:nvPr>
            <p:ph type="body" sz="quarter" idx="11"/>
          </p:nvPr>
        </p:nvSpPr>
        <p:spPr/>
        <p:txBody>
          <a:bodyPr/>
          <a:lstStyle/>
          <a:p>
            <a:r>
              <a:rPr lang="en-GB" dirty="0"/>
              <a:t>VOD, </a:t>
            </a:r>
            <a:r>
              <a:rPr lang="en-GB" dirty="0" err="1"/>
              <a:t>venookklusive</a:t>
            </a:r>
            <a:r>
              <a:rPr lang="en-GB" dirty="0"/>
              <a:t> </a:t>
            </a:r>
            <a:r>
              <a:rPr lang="en-GB" dirty="0" err="1"/>
              <a:t>Erkrankung</a:t>
            </a:r>
            <a:endParaRPr lang="de-DE" dirty="0"/>
          </a:p>
        </p:txBody>
      </p:sp>
      <p:sp>
        <p:nvSpPr>
          <p:cNvPr id="5" name="Rounded Rectangle 4"/>
          <p:cNvSpPr/>
          <p:nvPr/>
        </p:nvSpPr>
        <p:spPr>
          <a:xfrm>
            <a:off x="4275868" y="2472665"/>
            <a:ext cx="3207356"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err="1">
                <a:latin typeface="Arial" pitchFamily="34" charset="0"/>
              </a:rPr>
              <a:t>Auslösung</a:t>
            </a:r>
            <a:r>
              <a:rPr lang="en-GB" sz="1600" dirty="0">
                <a:latin typeface="Arial" pitchFamily="34" charset="0"/>
              </a:rPr>
              <a:t> </a:t>
            </a:r>
            <a:r>
              <a:rPr lang="en-GB" sz="1600" dirty="0" err="1">
                <a:latin typeface="Arial" pitchFamily="34" charset="0"/>
              </a:rPr>
              <a:t>mehrerer</a:t>
            </a:r>
            <a:r>
              <a:rPr lang="en-GB" sz="1600" dirty="0">
                <a:latin typeface="Arial" pitchFamily="34" charset="0"/>
              </a:rPr>
              <a:t> </a:t>
            </a:r>
            <a:r>
              <a:rPr lang="en-GB" sz="1600" dirty="0" err="1">
                <a:latin typeface="Arial" pitchFamily="34" charset="0"/>
              </a:rPr>
              <a:t>Reaktionen</a:t>
            </a:r>
            <a:endParaRPr lang="de-DE" sz="1600" dirty="0">
              <a:latin typeface="Arial" pitchFamily="34" charset="0"/>
              <a:cs typeface="Arial" pitchFamily="34" charset="0"/>
            </a:endParaRPr>
          </a:p>
        </p:txBody>
      </p:sp>
      <p:sp>
        <p:nvSpPr>
          <p:cNvPr id="15" name="Down Arrow 14"/>
          <p:cNvSpPr/>
          <p:nvPr/>
        </p:nvSpPr>
        <p:spPr>
          <a:xfrm>
            <a:off x="5738020" y="201688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ea typeface="ＭＳ Ｐゴシック"/>
              <a:cs typeface="Arial" pitchFamily="34" charset="0"/>
            </a:endParaRPr>
          </a:p>
        </p:txBody>
      </p:sp>
      <p:sp>
        <p:nvSpPr>
          <p:cNvPr id="24" name="Rounded Rectangle 23"/>
          <p:cNvSpPr/>
          <p:nvPr/>
        </p:nvSpPr>
        <p:spPr>
          <a:xfrm>
            <a:off x="5103868" y="5540506"/>
            <a:ext cx="1537816" cy="532800"/>
          </a:xfrm>
          <a:prstGeom prst="roundRect">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spcBef>
                <a:spcPct val="20000"/>
              </a:spcBef>
              <a:buFont typeface="Arial" charset="0"/>
              <a:buNone/>
              <a:defRPr/>
            </a:pPr>
            <a:r>
              <a:rPr lang="de-DE" sz="1600" b="1" dirty="0">
                <a:solidFill>
                  <a:prstClr val="white"/>
                </a:solidFill>
              </a:rPr>
              <a:t>VOD</a:t>
            </a:r>
          </a:p>
        </p:txBody>
      </p:sp>
      <p:sp>
        <p:nvSpPr>
          <p:cNvPr id="28" name="Down Arrow 27"/>
          <p:cNvSpPr/>
          <p:nvPr/>
        </p:nvSpPr>
        <p:spPr>
          <a:xfrm>
            <a:off x="5731249" y="508586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ea typeface="ＭＳ Ｐゴシック"/>
              <a:cs typeface="Arial" pitchFamily="34" charset="0"/>
            </a:endParaRPr>
          </a:p>
        </p:txBody>
      </p:sp>
      <p:grpSp>
        <p:nvGrpSpPr>
          <p:cNvPr id="13" name="Group 12"/>
          <p:cNvGrpSpPr/>
          <p:nvPr/>
        </p:nvGrpSpPr>
        <p:grpSpPr>
          <a:xfrm>
            <a:off x="7755019" y="3533339"/>
            <a:ext cx="1744888" cy="542522"/>
            <a:chOff x="6074761" y="3768720"/>
            <a:chExt cx="1744888" cy="542522"/>
          </a:xfrm>
          <a:solidFill>
            <a:schemeClr val="accent1"/>
          </a:solidFill>
        </p:grpSpPr>
        <p:sp>
          <p:nvSpPr>
            <p:cNvPr id="7" name="Rounded Rectangle 6"/>
            <p:cNvSpPr/>
            <p:nvPr/>
          </p:nvSpPr>
          <p:spPr>
            <a:xfrm>
              <a:off x="6074761" y="3768720"/>
              <a:ext cx="1744888"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err="1">
                  <a:latin typeface="Arial" pitchFamily="34" charset="0"/>
                </a:rPr>
                <a:t>Zytoskeletale</a:t>
              </a:r>
              <a:r>
                <a:rPr lang="en-GB" sz="1600" dirty="0">
                  <a:latin typeface="Arial" pitchFamily="34" charset="0"/>
                </a:rPr>
                <a:t> </a:t>
              </a:r>
              <a:br>
                <a:rPr lang="en-GB" sz="1600" dirty="0">
                  <a:latin typeface="Arial" pitchFamily="34" charset="0"/>
                </a:rPr>
              </a:br>
              <a:r>
                <a:rPr lang="en-GB" sz="1600" dirty="0" err="1">
                  <a:latin typeface="Arial" pitchFamily="34" charset="0"/>
                </a:rPr>
                <a:t>Struktur</a:t>
              </a:r>
              <a:endParaRPr lang="de-DE" sz="1600" dirty="0">
                <a:latin typeface="Arial" pitchFamily="34" charset="0"/>
                <a:cs typeface="Arial" pitchFamily="34" charset="0"/>
              </a:endParaRPr>
            </a:p>
          </p:txBody>
        </p:sp>
        <p:cxnSp>
          <p:nvCxnSpPr>
            <p:cNvPr id="30" name="Straight Arrow Connector 29"/>
            <p:cNvCxnSpPr/>
            <p:nvPr/>
          </p:nvCxnSpPr>
          <p:spPr>
            <a:xfrm>
              <a:off x="6257787"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908152" y="3533339"/>
            <a:ext cx="1743994" cy="542522"/>
            <a:chOff x="4302922" y="3768720"/>
            <a:chExt cx="1743994" cy="542522"/>
          </a:xfrm>
          <a:solidFill>
            <a:schemeClr val="accent1"/>
          </a:solidFill>
        </p:grpSpPr>
        <p:sp>
          <p:nvSpPr>
            <p:cNvPr id="6" name="Rounded Rectangle 5"/>
            <p:cNvSpPr/>
            <p:nvPr/>
          </p:nvSpPr>
          <p:spPr>
            <a:xfrm>
              <a:off x="4302922"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de-DE" sz="1600" dirty="0">
                  <a:solidFill>
                    <a:prstClr val="white"/>
                  </a:solidFill>
                </a:rPr>
                <a:t> </a:t>
              </a:r>
            </a:p>
            <a:p>
              <a:pPr algn="ctr" eaLnBrk="0" hangingPunct="0">
                <a:spcBef>
                  <a:spcPct val="20000"/>
                </a:spcBef>
                <a:defRPr/>
              </a:pPr>
              <a:r>
                <a:rPr lang="de-DE" sz="1600" dirty="0">
                  <a:solidFill>
                    <a:prstClr val="white"/>
                  </a:solidFill>
                </a:rPr>
                <a:t> </a:t>
              </a:r>
              <a:r>
                <a:rPr lang="en-GB" sz="1600" dirty="0" err="1">
                  <a:latin typeface="Arial" pitchFamily="34" charset="0"/>
                </a:rPr>
                <a:t>Entzündung</a:t>
              </a:r>
              <a:endParaRPr lang="de-DE" sz="1600" dirty="0">
                <a:latin typeface="Arial" pitchFamily="34" charset="0"/>
                <a:cs typeface="Arial" pitchFamily="34" charset="0"/>
              </a:endParaRPr>
            </a:p>
            <a:p>
              <a:pPr algn="ctr" eaLnBrk="0" hangingPunct="0">
                <a:spcBef>
                  <a:spcPct val="20000"/>
                </a:spcBef>
                <a:defRPr/>
              </a:pPr>
              <a:r>
                <a:rPr lang="de-DE" sz="1600" dirty="0">
                  <a:solidFill>
                    <a:prstClr val="white"/>
                  </a:solidFill>
                </a:rPr>
                <a:t>n</a:t>
              </a:r>
            </a:p>
          </p:txBody>
        </p:sp>
        <p:cxnSp>
          <p:nvCxnSpPr>
            <p:cNvPr id="31" name="Straight Arrow Connector 30"/>
            <p:cNvCxnSpPr/>
            <p:nvPr/>
          </p:nvCxnSpPr>
          <p:spPr>
            <a:xfrm flipV="1">
              <a:off x="4509208" y="386719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214416" y="3533339"/>
            <a:ext cx="1743994" cy="542522"/>
            <a:chOff x="618566" y="3768720"/>
            <a:chExt cx="1743994" cy="542522"/>
          </a:xfrm>
          <a:solidFill>
            <a:schemeClr val="accent1"/>
          </a:solidFill>
        </p:grpSpPr>
        <p:sp>
          <p:nvSpPr>
            <p:cNvPr id="23" name="Rounded Rectangle 22"/>
            <p:cNvSpPr/>
            <p:nvPr/>
          </p:nvSpPr>
          <p:spPr>
            <a:xfrm>
              <a:off x="618566"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de-DE" sz="1600" dirty="0">
                  <a:solidFill>
                    <a:prstClr val="white"/>
                  </a:solidFill>
                </a:rPr>
                <a:t>  Thrombose</a:t>
              </a:r>
            </a:p>
          </p:txBody>
        </p:sp>
        <p:cxnSp>
          <p:nvCxnSpPr>
            <p:cNvPr id="29" name="Straight Arrow Connector 28"/>
            <p:cNvCxnSpPr/>
            <p:nvPr/>
          </p:nvCxnSpPr>
          <p:spPr>
            <a:xfrm flipV="1">
              <a:off x="857725"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61284" y="3533339"/>
            <a:ext cx="1743994" cy="542522"/>
            <a:chOff x="2531084" y="3768720"/>
            <a:chExt cx="1743994" cy="542522"/>
          </a:xfrm>
          <a:solidFill>
            <a:schemeClr val="accent1"/>
          </a:solidFill>
        </p:grpSpPr>
        <p:sp>
          <p:nvSpPr>
            <p:cNvPr id="33" name="Rounded Rectangle 32"/>
            <p:cNvSpPr/>
            <p:nvPr/>
          </p:nvSpPr>
          <p:spPr>
            <a:xfrm>
              <a:off x="2531084"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de-DE" sz="1600" dirty="0">
                  <a:solidFill>
                    <a:prstClr val="white"/>
                  </a:solidFill>
                </a:rPr>
                <a:t>   Fibrinolyse</a:t>
              </a:r>
            </a:p>
          </p:txBody>
        </p:sp>
        <p:cxnSp>
          <p:nvCxnSpPr>
            <p:cNvPr id="35" name="Straight Arrow Connector 34"/>
            <p:cNvCxnSpPr/>
            <p:nvPr/>
          </p:nvCxnSpPr>
          <p:spPr>
            <a:xfrm>
              <a:off x="2785169" y="387891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077869" y="3208856"/>
            <a:ext cx="5549594" cy="329764"/>
            <a:chOff x="1383543" y="3444237"/>
            <a:chExt cx="5549594" cy="329764"/>
          </a:xfrm>
          <a:effectLst/>
        </p:grpSpPr>
        <p:cxnSp>
          <p:nvCxnSpPr>
            <p:cNvPr id="17" name="Straight Connector 16"/>
            <p:cNvCxnSpPr/>
            <p:nvPr/>
          </p:nvCxnSpPr>
          <p:spPr>
            <a:xfrm>
              <a:off x="1392087" y="3462883"/>
              <a:ext cx="5541050" cy="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138354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3260750" y="3444237"/>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508582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933137"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cxnSp>
        <p:nvCxnSpPr>
          <p:cNvPr id="46" name="Straight Arrow Connector 45"/>
          <p:cNvCxnSpPr/>
          <p:nvPr/>
        </p:nvCxnSpPr>
        <p:spPr>
          <a:xfrm>
            <a:off x="5873541" y="4246100"/>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4275868" y="4541242"/>
            <a:ext cx="3205914"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buFont typeface="Arial" charset="0"/>
              <a:buNone/>
              <a:defRPr/>
            </a:pPr>
            <a:r>
              <a:rPr lang="en-GB" sz="1600" dirty="0" err="1">
                <a:solidFill>
                  <a:schemeClr val="bg1"/>
                </a:solidFill>
                <a:latin typeface="Arial" pitchFamily="34" charset="0"/>
              </a:rPr>
              <a:t>Sinusoidale</a:t>
            </a:r>
            <a:r>
              <a:rPr lang="en-GB" sz="1600" dirty="0">
                <a:solidFill>
                  <a:schemeClr val="bg1"/>
                </a:solidFill>
                <a:latin typeface="Arial" pitchFamily="34" charset="0"/>
              </a:rPr>
              <a:t> </a:t>
            </a:r>
            <a:r>
              <a:rPr lang="en-GB" sz="1600" dirty="0" err="1">
                <a:solidFill>
                  <a:schemeClr val="bg1"/>
                </a:solidFill>
                <a:latin typeface="Arial" pitchFamily="34" charset="0"/>
              </a:rPr>
              <a:t>Verengung</a:t>
            </a:r>
            <a:endParaRPr lang="de-DE" sz="1600" dirty="0">
              <a:solidFill>
                <a:schemeClr val="bg1"/>
              </a:solidFill>
              <a:latin typeface="Arial" pitchFamily="34" charset="0"/>
              <a:ea typeface="ＭＳ Ｐゴシック"/>
              <a:cs typeface="Arial" pitchFamily="34" charset="0"/>
            </a:endParaRPr>
          </a:p>
        </p:txBody>
      </p:sp>
      <p:sp>
        <p:nvSpPr>
          <p:cNvPr id="9" name="Rounded Rectangle 8"/>
          <p:cNvSpPr/>
          <p:nvPr/>
        </p:nvSpPr>
        <p:spPr>
          <a:xfrm>
            <a:off x="4275868" y="1473265"/>
            <a:ext cx="3207356" cy="532694"/>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fr-FR" sz="1600" dirty="0" err="1">
                <a:latin typeface="Arial" pitchFamily="34" charset="0"/>
                <a:cs typeface="Arial" pitchFamily="34" charset="0"/>
              </a:rPr>
              <a:t>Geschädigte</a:t>
            </a:r>
            <a:r>
              <a:rPr lang="fr-FR" sz="1600" dirty="0">
                <a:latin typeface="Arial" pitchFamily="34" charset="0"/>
                <a:cs typeface="Arial" pitchFamily="34" charset="0"/>
              </a:rPr>
              <a:t> </a:t>
            </a:r>
            <a:r>
              <a:rPr lang="fr-FR" sz="1600" dirty="0" err="1">
                <a:latin typeface="Arial" pitchFamily="34" charset="0"/>
                <a:cs typeface="Arial" pitchFamily="34" charset="0"/>
              </a:rPr>
              <a:t>Endothelzellen</a:t>
            </a:r>
            <a:r>
              <a:rPr lang="fr-FR" sz="1600" dirty="0">
                <a:latin typeface="Arial" pitchFamily="34" charset="0"/>
                <a:cs typeface="Arial" pitchFamily="34" charset="0"/>
              </a:rPr>
              <a:t> </a:t>
            </a:r>
            <a:r>
              <a:rPr lang="fr-FR" sz="1600" dirty="0" err="1">
                <a:latin typeface="Arial" pitchFamily="34" charset="0"/>
                <a:cs typeface="Arial" pitchFamily="34" charset="0"/>
              </a:rPr>
              <a:t>und</a:t>
            </a:r>
            <a:r>
              <a:rPr lang="fr-FR" sz="1600" dirty="0">
                <a:latin typeface="Arial" pitchFamily="34" charset="0"/>
                <a:cs typeface="Arial" pitchFamily="34" charset="0"/>
              </a:rPr>
              <a:t> </a:t>
            </a:r>
            <a:r>
              <a:rPr lang="fr-FR" sz="1600" dirty="0" err="1">
                <a:latin typeface="Arial" pitchFamily="34" charset="0"/>
                <a:cs typeface="Arial" pitchFamily="34" charset="0"/>
              </a:rPr>
              <a:t>Hepatozyten</a:t>
            </a:r>
            <a:endParaRPr lang="fr-FR" sz="1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900938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A916D1-5C15-45BC-9064-85F4E4E70FFC}"/>
</file>

<file path=customXml/itemProps2.xml><?xml version="1.0" encoding="utf-8"?>
<ds:datastoreItem xmlns:ds="http://schemas.openxmlformats.org/officeDocument/2006/customXml" ds:itemID="{E897309B-BF6D-43DC-A361-8B07AFEAFABE}"/>
</file>

<file path=customXml/itemProps3.xml><?xml version="1.0" encoding="utf-8"?>
<ds:datastoreItem xmlns:ds="http://schemas.openxmlformats.org/officeDocument/2006/customXml" ds:itemID="{6A01E239-0E6B-4BE0-8981-7D1919B168E1}"/>
</file>

<file path=docProps/app.xml><?xml version="1.0" encoding="utf-8"?>
<Properties xmlns="http://schemas.openxmlformats.org/officeDocument/2006/extended-properties" xmlns:vt="http://schemas.openxmlformats.org/officeDocument/2006/docPropsVTypes">
  <Template>blank</Template>
  <TotalTime>0</TotalTime>
  <Words>2080</Words>
  <Application>Microsoft Office PowerPoint</Application>
  <PresentationFormat>Widescreen</PresentationFormat>
  <Paragraphs>312</Paragraphs>
  <Slides>28</Slides>
  <Notes>25</Notes>
  <HiddenSlides>8</HiddenSlides>
  <MMClips>0</MMClips>
  <ScaleCrop>false</ScaleCrop>
  <HeadingPairs>
    <vt:vector size="8" baseType="variant">
      <vt:variant>
        <vt:lpstr>Fonts Used</vt:lpstr>
      </vt:variant>
      <vt:variant>
        <vt:i4>4</vt:i4>
      </vt:variant>
      <vt:variant>
        <vt:lpstr>Theme</vt:lpstr>
      </vt:variant>
      <vt:variant>
        <vt:i4>3</vt:i4>
      </vt:variant>
      <vt:variant>
        <vt:lpstr>Slide Titles</vt:lpstr>
      </vt:variant>
      <vt:variant>
        <vt:i4>28</vt:i4>
      </vt:variant>
      <vt:variant>
        <vt:lpstr>Custom Shows</vt:lpstr>
      </vt:variant>
      <vt:variant>
        <vt:i4>8</vt:i4>
      </vt:variant>
    </vt:vector>
  </HeadingPairs>
  <TitlesOfParts>
    <vt:vector size="43" baseType="lpstr">
      <vt:lpstr>Arial Unicode MS</vt:lpstr>
      <vt:lpstr>ＭＳ Ｐゴシック</vt:lpstr>
      <vt:lpstr>Arial</vt:lpstr>
      <vt:lpstr>Calibri</vt:lpstr>
      <vt:lpstr>blank</vt:lpstr>
      <vt:lpstr>1_blank</vt:lpstr>
      <vt:lpstr>2_blank</vt:lpstr>
      <vt:lpstr>Aktiver Umgang mit der venösen okklusiven Leberkrankheit (VOD) </vt:lpstr>
      <vt:lpstr>Inhalt</vt:lpstr>
      <vt:lpstr>Benutzung der Lernprogramm-Module für venöse okklusive Leberkrankheit (VOD)</vt:lpstr>
      <vt:lpstr>Modul 2:  Die Pathophysiologie venookklusiver Erkrankungen (VOD)</vt:lpstr>
      <vt:lpstr>Lernziele</vt:lpstr>
      <vt:lpstr>Frühe Komplikationen der HSZT: vaskuläres Endothelsyndrom</vt:lpstr>
      <vt:lpstr>Frühe vaskuläre endotheliale Syndrome nach der HSZT haben eine gemeinsame Pathogenese</vt:lpstr>
      <vt:lpstr>Vaskuläre endotheliale Schäden in der Leber:  venöse okklusive Leberkrankheit (VOD)</vt:lpstr>
      <vt:lpstr>Pathophysiologie der VOD ist multifaktoriell und komplex</vt:lpstr>
      <vt:lpstr>1. Die aus der Chemotherapie resultierende Zelltoxizität schädigt die Auskleidung der Lebersinusoiden</vt:lpstr>
      <vt:lpstr>2. Aktivierung der sinusoidalen Endothelzellen kann auf verschiedene Weise zu einer Entzündung und Verengung der Sinosoiden führen</vt:lpstr>
      <vt:lpstr>3. VOD ist charakterisiert durch verstärkte Bildung und verringerten Abbau von Blutgerinnseln</vt:lpstr>
      <vt:lpstr>Die VOD kann auch später als 21 Tage nach der HSZT auftreten</vt:lpstr>
      <vt:lpstr>Zusammenfassung der VOD-Pathophysiologie</vt:lpstr>
      <vt:lpstr>Selbstprüfungsfragen</vt:lpstr>
      <vt:lpstr>Selbstprüfungsfragen</vt:lpstr>
      <vt:lpstr>Selbstprüfungsfragen</vt:lpstr>
      <vt:lpstr>Selbstprüfungsfragen</vt:lpstr>
      <vt:lpstr>Selbstprüfungsfragen</vt:lpstr>
      <vt:lpstr>Selbstprüfungsfragen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VOD ist eine wichtige Komplikation, die ein Eingreifen erforderlich macht</vt:lpstr>
      <vt:lpstr>Custom Show 1</vt:lpstr>
      <vt:lpstr>Incorrect</vt:lpstr>
      <vt:lpstr>Correct Q1</vt:lpstr>
      <vt:lpstr>Correct Q2</vt:lpstr>
      <vt:lpstr>Correct Q3</vt:lpstr>
      <vt:lpstr>Correct Q4</vt:lpstr>
      <vt:lpstr>Correct Q5</vt:lpstr>
      <vt:lpstr>Correct Q6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2017-02-20T15:49:05Z</dcterms:created>
  <dcterms:modified xsi:type="dcterms:W3CDTF">2017-07-19T14:59:43Z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