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Lst>
  <p:notesMasterIdLst>
    <p:notesMasterId r:id="rId40"/>
  </p:notesMasterIdLst>
  <p:sldIdLst>
    <p:sldId id="296" r:id="rId4"/>
    <p:sldId id="299" r:id="rId5"/>
    <p:sldId id="300" r:id="rId6"/>
    <p:sldId id="256" r:id="rId7"/>
    <p:sldId id="259" r:id="rId8"/>
    <p:sldId id="261" r:id="rId9"/>
    <p:sldId id="275" r:id="rId10"/>
    <p:sldId id="262" r:id="rId11"/>
    <p:sldId id="263" r:id="rId12"/>
    <p:sldId id="264" r:id="rId13"/>
    <p:sldId id="276" r:id="rId14"/>
    <p:sldId id="277" r:id="rId15"/>
    <p:sldId id="266" r:id="rId16"/>
    <p:sldId id="267" r:id="rId17"/>
    <p:sldId id="278" r:id="rId18"/>
    <p:sldId id="269" r:id="rId19"/>
    <p:sldId id="270" r:id="rId20"/>
    <p:sldId id="279" r:id="rId21"/>
    <p:sldId id="280" r:id="rId22"/>
    <p:sldId id="281" r:id="rId23"/>
    <p:sldId id="273" r:id="rId24"/>
    <p:sldId id="274"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custShowLst>
    <p:custShow name="Custom Show 1" id="0">
      <p:sldLst>
        <p:sld r:id="rId26"/>
      </p:sldLst>
    </p:custShow>
    <p:custShow name="Custom Show 2" id="1">
      <p:sldLst>
        <p:sld r:id="rId27"/>
      </p:sldLst>
    </p:custShow>
    <p:custShow name="Custom Show 3" id="2">
      <p:sldLst>
        <p:sld r:id="rId28"/>
      </p:sldLst>
    </p:custShow>
    <p:custShow name="Custom Show 4" id="3">
      <p:sldLst>
        <p:sld r:id="rId29"/>
      </p:sldLst>
    </p:custShow>
    <p:custShow name="Custom Show 5" id="4">
      <p:sldLst>
        <p:sld r:id="rId30"/>
      </p:sldLst>
    </p:custShow>
    <p:custShow name="Custom Show 6" id="5">
      <p:sldLst>
        <p:sld r:id="rId31"/>
      </p:sldLst>
    </p:custShow>
    <p:custShow name="Custom Show 7" id="6">
      <p:sldLst>
        <p:sld r:id="rId32"/>
      </p:sldLst>
    </p:custShow>
    <p:custShow name="Incorrect" id="7">
      <p:sldLst>
        <p:sld r:id="rId39"/>
      </p:sldLst>
    </p:custShow>
    <p:custShow name="Correct Q1" id="8">
      <p:sldLst>
        <p:sld r:id="rId33"/>
      </p:sldLst>
    </p:custShow>
    <p:custShow name="Correct Q2" id="9">
      <p:sldLst>
        <p:sld r:id="rId34"/>
      </p:sldLst>
    </p:custShow>
    <p:custShow name="Correct Q3" id="10">
      <p:sldLst>
        <p:sld r:id="rId35"/>
      </p:sldLst>
    </p:custShow>
    <p:custShow name="Correct Q4" id="11">
      <p:sldLst>
        <p:sld r:id="rId36"/>
      </p:sldLst>
    </p:custShow>
    <p:custShow name="Correct Q5" id="12">
      <p:sldLst>
        <p:sld r:id="rId37"/>
      </p:sldLst>
    </p:custShow>
    <p:custShow name="Correct Q6" id="13">
      <p:sldLst>
        <p:sld r:id="rId3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73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AF4"/>
    <a:srgbClr val="FEF9F0"/>
    <a:srgbClr val="FAF7FB"/>
    <a:srgbClr val="5F5F5F"/>
    <a:srgbClr val="F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730" autoAdjust="0"/>
  </p:normalViewPr>
  <p:slideViewPr>
    <p:cSldViewPr>
      <p:cViewPr varScale="1">
        <p:scale>
          <a:sx n="81" d="100"/>
          <a:sy n="81" d="100"/>
        </p:scale>
        <p:origin x="546" y="78"/>
      </p:cViewPr>
      <p:guideLst>
        <p:guide orient="horz" pos="1434"/>
        <p:guide pos="7333"/>
      </p:guideLst>
    </p:cSldViewPr>
  </p:slideViewPr>
  <p:notesTextViewPr>
    <p:cViewPr>
      <p:scale>
        <a:sx n="1" d="1"/>
        <a:sy n="1" d="1"/>
      </p:scale>
      <p:origin x="0" y="0"/>
    </p:cViewPr>
  </p:notesTextViewPr>
  <p:sorterViewPr>
    <p:cViewPr>
      <p:scale>
        <a:sx n="190" d="100"/>
        <a:sy n="190" d="100"/>
      </p:scale>
      <p:origin x="0" y="-8898"/>
    </p:cViewPr>
  </p:sorterViewPr>
  <p:notesViewPr>
    <p:cSldViewPr>
      <p:cViewPr varScale="1">
        <p:scale>
          <a:sx n="74" d="100"/>
          <a:sy n="74" d="100"/>
        </p:scale>
        <p:origin x="2899"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821E-39F7-4A96-8A39-BE3A01047DBA}" type="datetimeFigureOut">
              <a:rPr lang="en-GB" smtClean="0"/>
              <a:t>02/02/2018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A12ED-ABE1-433D-A64F-81E1DE35FF43}" type="slidenum">
              <a:rPr lang="en-GB" smtClean="0"/>
              <a:t>‹#›</a:t>
            </a:fld>
            <a:endParaRPr lang="en-GB"/>
          </a:p>
        </p:txBody>
      </p:sp>
    </p:spTree>
    <p:extLst>
      <p:ext uri="{BB962C8B-B14F-4D97-AF65-F5344CB8AC3E}">
        <p14:creationId xmlns:p14="http://schemas.microsoft.com/office/powerpoint/2010/main" val="194452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CA12ED-ABE1-433D-A64F-81E1DE35FF43}" type="slidenum">
              <a:rPr lang="en-GB" smtClean="0"/>
              <a:t>4</a:t>
            </a:fld>
            <a:endParaRPr lang="en-GB"/>
          </a:p>
        </p:txBody>
      </p:sp>
    </p:spTree>
    <p:extLst>
      <p:ext uri="{BB962C8B-B14F-4D97-AF65-F5344CB8AC3E}">
        <p14:creationId xmlns:p14="http://schemas.microsoft.com/office/powerpoint/2010/main" val="48750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13</a:t>
            </a:fld>
            <a:endParaRPr lang="en-GB"/>
          </a:p>
        </p:txBody>
      </p:sp>
    </p:spTree>
    <p:extLst>
      <p:ext uri="{BB962C8B-B14F-4D97-AF65-F5344CB8AC3E}">
        <p14:creationId xmlns:p14="http://schemas.microsoft.com/office/powerpoint/2010/main" val="157227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14</a:t>
            </a:fld>
            <a:endParaRPr lang="en-GB"/>
          </a:p>
        </p:txBody>
      </p:sp>
    </p:spTree>
    <p:extLst>
      <p:ext uri="{BB962C8B-B14F-4D97-AF65-F5344CB8AC3E}">
        <p14:creationId xmlns:p14="http://schemas.microsoft.com/office/powerpoint/2010/main" val="43005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75809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16</a:t>
            </a:fld>
            <a:endParaRPr lang="en-GB"/>
          </a:p>
        </p:txBody>
      </p:sp>
    </p:spTree>
    <p:extLst>
      <p:ext uri="{BB962C8B-B14F-4D97-AF65-F5344CB8AC3E}">
        <p14:creationId xmlns:p14="http://schemas.microsoft.com/office/powerpoint/2010/main" val="22074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17</a:t>
            </a:fld>
            <a:endParaRPr lang="en-GB"/>
          </a:p>
        </p:txBody>
      </p:sp>
    </p:spTree>
    <p:extLst>
      <p:ext uri="{BB962C8B-B14F-4D97-AF65-F5344CB8AC3E}">
        <p14:creationId xmlns:p14="http://schemas.microsoft.com/office/powerpoint/2010/main" val="247391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163814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b="1" dirty="0"/>
          </a:p>
        </p:txBody>
      </p:sp>
      <p:sp>
        <p:nvSpPr>
          <p:cNvPr id="4" name="Slide Number Placeholder 3"/>
          <p:cNvSpPr>
            <a:spLocks noGrp="1"/>
          </p:cNvSpPr>
          <p:nvPr>
            <p:ph type="sldNum" sz="quarter" idx="10"/>
          </p:nvPr>
        </p:nvSpPr>
        <p:spPr/>
        <p:txBody>
          <a:bodyPr/>
          <a:lstStyle/>
          <a:p>
            <a:fld id="{1B649F0C-518A-4985-9394-9CE7E029A775}" type="slidenum">
              <a:rPr lang="en-GB" smtClean="0"/>
              <a:t>19</a:t>
            </a:fld>
            <a:endParaRPr lang="de-DE"/>
          </a:p>
        </p:txBody>
      </p:sp>
    </p:spTree>
    <p:extLst>
      <p:ext uri="{BB962C8B-B14F-4D97-AF65-F5344CB8AC3E}">
        <p14:creationId xmlns:p14="http://schemas.microsoft.com/office/powerpoint/2010/main" val="203991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20322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0" baseline="0" dirty="0"/>
          </a:p>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21</a:t>
            </a:fld>
            <a:endParaRPr lang="en-GB"/>
          </a:p>
        </p:txBody>
      </p:sp>
    </p:spTree>
    <p:extLst>
      <p:ext uri="{BB962C8B-B14F-4D97-AF65-F5344CB8AC3E}">
        <p14:creationId xmlns:p14="http://schemas.microsoft.com/office/powerpoint/2010/main" val="135703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22</a:t>
            </a:fld>
            <a:endParaRPr lang="en-GB"/>
          </a:p>
        </p:txBody>
      </p:sp>
    </p:spTree>
    <p:extLst>
      <p:ext uri="{BB962C8B-B14F-4D97-AF65-F5344CB8AC3E}">
        <p14:creationId xmlns:p14="http://schemas.microsoft.com/office/powerpoint/2010/main" val="51400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5</a:t>
            </a:fld>
            <a:endParaRPr lang="en-GB"/>
          </a:p>
        </p:txBody>
      </p:sp>
    </p:spTree>
    <p:extLst>
      <p:ext uri="{BB962C8B-B14F-4D97-AF65-F5344CB8AC3E}">
        <p14:creationId xmlns:p14="http://schemas.microsoft.com/office/powerpoint/2010/main" val="209081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23</a:t>
            </a:fld>
            <a:endParaRPr lang="en-GB"/>
          </a:p>
        </p:txBody>
      </p:sp>
    </p:spTree>
    <p:extLst>
      <p:ext uri="{BB962C8B-B14F-4D97-AF65-F5344CB8AC3E}">
        <p14:creationId xmlns:p14="http://schemas.microsoft.com/office/powerpoint/2010/main" val="3995007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24</a:t>
            </a:fld>
            <a:endParaRPr lang="en-GB"/>
          </a:p>
        </p:txBody>
      </p:sp>
    </p:spTree>
    <p:extLst>
      <p:ext uri="{BB962C8B-B14F-4D97-AF65-F5344CB8AC3E}">
        <p14:creationId xmlns:p14="http://schemas.microsoft.com/office/powerpoint/2010/main" val="236939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25</a:t>
            </a:fld>
            <a:endParaRPr lang="en-GB"/>
          </a:p>
        </p:txBody>
      </p:sp>
    </p:spTree>
    <p:extLst>
      <p:ext uri="{BB962C8B-B14F-4D97-AF65-F5344CB8AC3E}">
        <p14:creationId xmlns:p14="http://schemas.microsoft.com/office/powerpoint/2010/main" val="396715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26</a:t>
            </a:fld>
            <a:endParaRPr lang="en-GB"/>
          </a:p>
        </p:txBody>
      </p:sp>
    </p:spTree>
    <p:extLst>
      <p:ext uri="{BB962C8B-B14F-4D97-AF65-F5344CB8AC3E}">
        <p14:creationId xmlns:p14="http://schemas.microsoft.com/office/powerpoint/2010/main" val="278712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27</a:t>
            </a:fld>
            <a:endParaRPr lang="en-GB"/>
          </a:p>
        </p:txBody>
      </p:sp>
    </p:spTree>
    <p:extLst>
      <p:ext uri="{BB962C8B-B14F-4D97-AF65-F5344CB8AC3E}">
        <p14:creationId xmlns:p14="http://schemas.microsoft.com/office/powerpoint/2010/main" val="306439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28</a:t>
            </a:fld>
            <a:endParaRPr lang="en-GB"/>
          </a:p>
        </p:txBody>
      </p:sp>
    </p:spTree>
    <p:extLst>
      <p:ext uri="{BB962C8B-B14F-4D97-AF65-F5344CB8AC3E}">
        <p14:creationId xmlns:p14="http://schemas.microsoft.com/office/powerpoint/2010/main" val="2654462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29</a:t>
            </a:fld>
            <a:endParaRPr lang="en-GB"/>
          </a:p>
        </p:txBody>
      </p:sp>
    </p:spTree>
    <p:extLst>
      <p:ext uri="{BB962C8B-B14F-4D97-AF65-F5344CB8AC3E}">
        <p14:creationId xmlns:p14="http://schemas.microsoft.com/office/powerpoint/2010/main" val="363061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CA12ED-ABE1-433D-A64F-81E1DE35FF43}" type="slidenum">
              <a:rPr lang="en-GB" smtClean="0"/>
              <a:t>30</a:t>
            </a:fld>
            <a:endParaRPr lang="en-GB"/>
          </a:p>
        </p:txBody>
      </p:sp>
    </p:spTree>
    <p:extLst>
      <p:ext uri="{BB962C8B-B14F-4D97-AF65-F5344CB8AC3E}">
        <p14:creationId xmlns:p14="http://schemas.microsoft.com/office/powerpoint/2010/main" val="209174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56145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CA12ED-ABE1-433D-A64F-81E1DE35FF43}" type="slidenum">
              <a:rPr lang="en-GB" smtClean="0"/>
              <a:t>32</a:t>
            </a:fld>
            <a:endParaRPr lang="en-GB"/>
          </a:p>
        </p:txBody>
      </p:sp>
    </p:spTree>
    <p:extLst>
      <p:ext uri="{BB962C8B-B14F-4D97-AF65-F5344CB8AC3E}">
        <p14:creationId xmlns:p14="http://schemas.microsoft.com/office/powerpoint/2010/main" val="13657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6</a:t>
            </a:fld>
            <a:endParaRPr lang="en-GB"/>
          </a:p>
        </p:txBody>
      </p:sp>
    </p:spTree>
    <p:extLst>
      <p:ext uri="{BB962C8B-B14F-4D97-AF65-F5344CB8AC3E}">
        <p14:creationId xmlns:p14="http://schemas.microsoft.com/office/powerpoint/2010/main" val="4095808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33</a:t>
            </a:fld>
            <a:endParaRPr lang="de-DE">
              <a:solidFill>
                <a:prstClr val="black"/>
              </a:solidFill>
            </a:endParaRPr>
          </a:p>
        </p:txBody>
      </p:sp>
    </p:spTree>
    <p:extLst>
      <p:ext uri="{BB962C8B-B14F-4D97-AF65-F5344CB8AC3E}">
        <p14:creationId xmlns:p14="http://schemas.microsoft.com/office/powerpoint/2010/main" val="3715435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CA12ED-ABE1-433D-A64F-81E1DE35FF43}" type="slidenum">
              <a:rPr lang="en-GB" smtClean="0"/>
              <a:t>34</a:t>
            </a:fld>
            <a:endParaRPr lang="en-GB"/>
          </a:p>
        </p:txBody>
      </p:sp>
    </p:spTree>
    <p:extLst>
      <p:ext uri="{BB962C8B-B14F-4D97-AF65-F5344CB8AC3E}">
        <p14:creationId xmlns:p14="http://schemas.microsoft.com/office/powerpoint/2010/main" val="4095193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35</a:t>
            </a:fld>
            <a:endParaRPr lang="de-DE">
              <a:solidFill>
                <a:prstClr val="black"/>
              </a:solidFill>
            </a:endParaRPr>
          </a:p>
        </p:txBody>
      </p:sp>
    </p:spTree>
    <p:extLst>
      <p:ext uri="{BB962C8B-B14F-4D97-AF65-F5344CB8AC3E}">
        <p14:creationId xmlns:p14="http://schemas.microsoft.com/office/powerpoint/2010/main" val="41987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36</a:t>
            </a:fld>
            <a:endParaRPr lang="de-DE">
              <a:solidFill>
                <a:prstClr val="black"/>
              </a:solidFill>
            </a:endParaRPr>
          </a:p>
        </p:txBody>
      </p:sp>
    </p:spTree>
    <p:extLst>
      <p:ext uri="{BB962C8B-B14F-4D97-AF65-F5344CB8AC3E}">
        <p14:creationId xmlns:p14="http://schemas.microsoft.com/office/powerpoint/2010/main" val="403873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30477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8</a:t>
            </a:fld>
            <a:endParaRPr lang="en-GB"/>
          </a:p>
        </p:txBody>
      </p:sp>
    </p:spTree>
    <p:extLst>
      <p:ext uri="{BB962C8B-B14F-4D97-AF65-F5344CB8AC3E}">
        <p14:creationId xmlns:p14="http://schemas.microsoft.com/office/powerpoint/2010/main" val="61932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9</a:t>
            </a:fld>
            <a:endParaRPr lang="en-GB"/>
          </a:p>
        </p:txBody>
      </p:sp>
    </p:spTree>
    <p:extLst>
      <p:ext uri="{BB962C8B-B14F-4D97-AF65-F5344CB8AC3E}">
        <p14:creationId xmlns:p14="http://schemas.microsoft.com/office/powerpoint/2010/main" val="359099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10</a:t>
            </a:fld>
            <a:endParaRPr lang="en-GB"/>
          </a:p>
        </p:txBody>
      </p:sp>
    </p:spTree>
    <p:extLst>
      <p:ext uri="{BB962C8B-B14F-4D97-AF65-F5344CB8AC3E}">
        <p14:creationId xmlns:p14="http://schemas.microsoft.com/office/powerpoint/2010/main" val="392742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663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853997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78082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69176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6602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146322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99792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3393059250"/>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2560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80491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74966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231618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4525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12595372"/>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02/02/2018</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02/02/2018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3704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02/02/2018</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301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13.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Module%202_VOD%20pathophysiology%20FINAL%20approved.pptx#-1,4,Pathophysiology of VOD"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odule%202_VOD%20pathophysiology%20FINAL%20approved.pptx#-1,4,Pathophysiology of VOD"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Module%202_VOD%20pathophysiology_DE_FINAL.pptx#-1,4,Modul 2:  Die Pathophysiologie venookklusiver Erkrankun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odule%204_VOD%20management_DE_FINAL.pptx#-1,4,Modul 4: Beurteilung und Behandlung der  venookklusiven 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odule%202_VOD%20pathophysiology_DE_FINAL.pptx#-1,4,Modul 2:  Die Pathophysiologie venookklusiver Erkrankungen..."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13" y="3068960"/>
            <a:ext cx="12000087" cy="1879761"/>
          </a:xfrm>
        </p:spPr>
        <p:txBody>
          <a:bodyPr>
            <a:normAutofit fontScale="90000"/>
          </a:bodyPr>
          <a:lstStyle/>
          <a:p>
            <a:r>
              <a:rPr lang="de-DE" dirty="0"/>
              <a:t>Aktiver Umgang mit der venösen okklusiven Leberkrankheit (VOD)</a:t>
            </a:r>
            <a:br>
              <a:rPr dirty="0"/>
            </a:br>
            <a:endParaRPr lang="de-DE"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2019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prstClr val="white"/>
                </a:solidFill>
                <a:effectLst/>
                <a:uLnTx/>
                <a:uFillTx/>
                <a:latin typeface="Arial" panose="020B0604020202020204"/>
                <a:ea typeface="+mn-ea"/>
                <a:cs typeface="+mn-cs"/>
              </a:rPr>
              <a:t>Hämatopoetische</a:t>
            </a: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de-DE" sz="1800" b="1" i="0" u="none" strike="noStrike" kern="1200" cap="none" spc="0" normalizeH="0" baseline="0" noProof="0" dirty="0">
                <a:ln>
                  <a:noFill/>
                </a:ln>
                <a:solidFill>
                  <a:schemeClr val="bg1"/>
                </a:solidFill>
                <a:effectLst/>
                <a:uLnTx/>
                <a:uFillTx/>
                <a:latin typeface="Arial" panose="020B0604020202020204"/>
                <a:ea typeface="+mn-ea"/>
                <a:cs typeface="+mn-cs"/>
              </a:rPr>
              <a:t>Stammzelltransplantation</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Pathophysiologie der VOD</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Diagnose der VOD</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Beurteilung und Umgang</a:t>
            </a:r>
            <a:br>
              <a:rPr kumimoji="0"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mit der VOD</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panose="020B0604020202020204"/>
                <a:ea typeface="+mn-ea"/>
                <a:cs typeface="+mn-cs"/>
              </a:rPr>
              <a:t>VOD-Fallstudien</a:t>
            </a:r>
          </a:p>
        </p:txBody>
      </p:sp>
    </p:spTree>
    <p:extLst>
      <p:ext uri="{BB962C8B-B14F-4D97-AF65-F5344CB8AC3E}">
        <p14:creationId xmlns:p14="http://schemas.microsoft.com/office/powerpoint/2010/main" val="11339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Konditionierungstypen</a:t>
            </a:r>
            <a:r>
              <a:rPr lang="en-GB" dirty="0"/>
              <a:t>: </a:t>
            </a:r>
            <a:r>
              <a:rPr lang="de-DE" dirty="0"/>
              <a:t>myeloablative Konditionierung </a:t>
            </a:r>
            <a:endParaRPr lang="en-GB" dirty="0"/>
          </a:p>
        </p:txBody>
      </p:sp>
      <p:sp>
        <p:nvSpPr>
          <p:cNvPr id="3" name="Content Placeholder 2"/>
          <p:cNvSpPr>
            <a:spLocks noGrp="1"/>
          </p:cNvSpPr>
          <p:nvPr>
            <p:ph sz="half" idx="1"/>
          </p:nvPr>
        </p:nvSpPr>
        <p:spPr>
          <a:xfrm>
            <a:off x="335360" y="1268760"/>
            <a:ext cx="7704856" cy="4857403"/>
          </a:xfrm>
        </p:spPr>
        <p:txBody>
          <a:bodyPr>
            <a:noAutofit/>
          </a:bodyPr>
          <a:lstStyle/>
          <a:p>
            <a:r>
              <a:rPr lang="de-DE" sz="2000" dirty="0"/>
              <a:t>Traditionell wurden myeloablative Konditionierung für HSZT eingesetzt</a:t>
            </a:r>
          </a:p>
          <a:p>
            <a:pPr lvl="1"/>
            <a:r>
              <a:rPr lang="de-DE" sz="1800" dirty="0"/>
              <a:t>In der Regel beschränkt auf jüngere Patienten ohne Komorbiditäten</a:t>
            </a:r>
          </a:p>
          <a:p>
            <a:r>
              <a:rPr lang="de-DE" sz="2000" dirty="0"/>
              <a:t>Diese zerstören das Knochenmark irreversibel und verhindern eine hämatologische Erholung</a:t>
            </a:r>
            <a:endParaRPr lang="en-GB" sz="2000" dirty="0">
              <a:solidFill>
                <a:srgbClr val="FF0000"/>
              </a:solidFill>
            </a:endParaRPr>
          </a:p>
          <a:p>
            <a:r>
              <a:rPr lang="de-DE" sz="2000" dirty="0"/>
              <a:t>Zu den Therapien gehören hochdosierte Ganzkörper-Bestrahlung (TBI) und/oder Alkylierungsmittel (z.B. Cyclophosphamid, Etoposide, Melphalan, Busulfan, Cytarabin) </a:t>
            </a:r>
          </a:p>
          <a:p>
            <a:r>
              <a:rPr lang="de-DE" sz="2000" dirty="0"/>
              <a:t>Diese Konditionierungsregime sind jedoch mit signifikanter Morbidität und Mortalität assoziiert</a:t>
            </a:r>
          </a:p>
          <a:p>
            <a:pPr lvl="1"/>
            <a:r>
              <a:rPr lang="de-DE" sz="1800" dirty="0"/>
              <a:t>In den letzten 20 Jahren hat dies zur Entwicklung von alternativen Regimen mit reduzierter Intensität (RIC) und nicht-myeloablative (NMA) Konditionierungen geführt</a:t>
            </a:r>
            <a:endParaRPr lang="de-DE" strike="sngStrike" dirty="0"/>
          </a:p>
        </p:txBody>
      </p:sp>
      <p:sp>
        <p:nvSpPr>
          <p:cNvPr id="5" name="Text Placeholder 4"/>
          <p:cNvSpPr>
            <a:spLocks noGrp="1"/>
          </p:cNvSpPr>
          <p:nvPr>
            <p:ph type="body" sz="quarter" idx="10"/>
          </p:nvPr>
        </p:nvSpPr>
        <p:spPr/>
        <p:txBody>
          <a:bodyPr/>
          <a:lstStyle/>
          <a:p>
            <a:br>
              <a:rPr lang="fr-FR" dirty="0"/>
            </a:br>
            <a:endParaRPr lang="en-GB" dirty="0"/>
          </a:p>
          <a:p>
            <a:r>
              <a:rPr lang="en-GB" dirty="0" err="1"/>
              <a:t>Gyurkocza</a:t>
            </a:r>
            <a:r>
              <a:rPr lang="en-GB" dirty="0"/>
              <a:t> B, </a:t>
            </a:r>
            <a:r>
              <a:rPr lang="en-GB" dirty="0" err="1"/>
              <a:t>Sandmaier</a:t>
            </a:r>
            <a:r>
              <a:rPr lang="en-GB" dirty="0"/>
              <a:t> BM. </a:t>
            </a:r>
            <a:r>
              <a:rPr lang="en-GB" i="1" dirty="0"/>
              <a:t>Blood </a:t>
            </a:r>
            <a:r>
              <a:rPr lang="en-GB" dirty="0"/>
              <a:t>2014;124:344–53; Shi M et al. </a:t>
            </a:r>
            <a:r>
              <a:rPr lang="en-GB" i="1" dirty="0"/>
              <a:t>Blood </a:t>
            </a:r>
            <a:r>
              <a:rPr lang="en-GB" i="1" dirty="0" err="1"/>
              <a:t>Lymphat</a:t>
            </a:r>
            <a:r>
              <a:rPr lang="en-GB" i="1" dirty="0"/>
              <a:t> Cancer </a:t>
            </a:r>
            <a:r>
              <a:rPr lang="en-GB" dirty="0"/>
              <a:t>2013;3:1–9; </a:t>
            </a:r>
            <a:br>
              <a:rPr lang="en-GB" dirty="0"/>
            </a:br>
            <a:r>
              <a:rPr lang="en-GB" dirty="0" err="1"/>
              <a:t>Passweg</a:t>
            </a:r>
            <a:r>
              <a:rPr lang="en-GB" dirty="0"/>
              <a:t> JR et al. </a:t>
            </a:r>
            <a:r>
              <a:rPr lang="en-GB" i="1" dirty="0"/>
              <a:t>Swiss Med </a:t>
            </a:r>
            <a:r>
              <a:rPr lang="en-GB" i="1" dirty="0" err="1"/>
              <a:t>Wkly</a:t>
            </a:r>
            <a:r>
              <a:rPr lang="en-GB" i="1" dirty="0"/>
              <a:t> </a:t>
            </a:r>
            <a:r>
              <a:rPr lang="en-GB" dirty="0"/>
              <a:t>2012;142:13696</a:t>
            </a:r>
          </a:p>
        </p:txBody>
      </p:sp>
      <p:sp>
        <p:nvSpPr>
          <p:cNvPr id="6" name="Text Placeholder 5"/>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de-DE" dirty="0"/>
          </a:p>
        </p:txBody>
      </p:sp>
      <p:pic>
        <p:nvPicPr>
          <p:cNvPr id="9" name="Picture 2" descr="T:\FROM STUDIO\SylviaY\istock images\iStock_000014382765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37131" y="2065885"/>
            <a:ext cx="3010828" cy="3147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84383" y="5326026"/>
            <a:ext cx="2916324" cy="276999"/>
          </a:xfrm>
          <a:prstGeom prst="rect">
            <a:avLst/>
          </a:prstGeom>
          <a:noFill/>
        </p:spPr>
        <p:txBody>
          <a:bodyPr wrap="square" rtlCol="0">
            <a:spAutoFit/>
          </a:bodyPr>
          <a:lstStyle/>
          <a:p>
            <a:pPr algn="ctr"/>
            <a:r>
              <a:rPr lang="fr-FR" sz="1200" b="1" dirty="0">
                <a:latin typeface="Arial" pitchFamily="34" charset="0"/>
                <a:cs typeface="Arial" pitchFamily="34" charset="0"/>
              </a:rPr>
              <a:t>Patient </a:t>
            </a:r>
            <a:r>
              <a:rPr lang="fr-FR" sz="1200" b="1" dirty="0" err="1">
                <a:latin typeface="Arial" pitchFamily="34" charset="0"/>
                <a:cs typeface="Arial" pitchFamily="34" charset="0"/>
              </a:rPr>
              <a:t>bei</a:t>
            </a:r>
            <a:r>
              <a:rPr lang="fr-FR" sz="1200" b="1" dirty="0">
                <a:latin typeface="Arial" pitchFamily="34" charset="0"/>
                <a:cs typeface="Arial" pitchFamily="34" charset="0"/>
              </a:rPr>
              <a:t> </a:t>
            </a:r>
            <a:r>
              <a:rPr lang="fr-FR" sz="1200" b="1" dirty="0" err="1">
                <a:latin typeface="Arial" pitchFamily="34" charset="0"/>
                <a:cs typeface="Arial" pitchFamily="34" charset="0"/>
              </a:rPr>
              <a:t>Bestrahlungstherapie</a:t>
            </a:r>
            <a:endParaRPr lang="fr-FR" sz="1200" b="1" dirty="0">
              <a:latin typeface="Arial" pitchFamily="34" charset="0"/>
              <a:cs typeface="Arial" pitchFamily="34" charset="0"/>
            </a:endParaRPr>
          </a:p>
        </p:txBody>
      </p:sp>
    </p:spTree>
    <p:extLst>
      <p:ext uri="{BB962C8B-B14F-4D97-AF65-F5344CB8AC3E}">
        <p14:creationId xmlns:p14="http://schemas.microsoft.com/office/powerpoint/2010/main" val="111069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Konditionierungstypen</a:t>
            </a:r>
            <a:r>
              <a:rPr lang="en-GB" dirty="0"/>
              <a:t>: </a:t>
            </a:r>
            <a:r>
              <a:rPr lang="de-DE" dirty="0"/>
              <a:t>weniger intensive (RIC) und nicht </a:t>
            </a:r>
            <a:r>
              <a:rPr lang="de-DE" dirty="0" err="1"/>
              <a:t>myeloablative</a:t>
            </a:r>
            <a:r>
              <a:rPr lang="de-DE" dirty="0"/>
              <a:t> Konditionierung (NMA)</a:t>
            </a:r>
          </a:p>
        </p:txBody>
      </p:sp>
      <p:sp>
        <p:nvSpPr>
          <p:cNvPr id="3" name="Text Placeholder 2"/>
          <p:cNvSpPr>
            <a:spLocks noGrp="1"/>
          </p:cNvSpPr>
          <p:nvPr>
            <p:ph type="body" sz="quarter" idx="10"/>
          </p:nvPr>
        </p:nvSpPr>
        <p:spPr/>
        <p:txBody>
          <a:bodyPr/>
          <a:lstStyle/>
          <a:p>
            <a:r>
              <a:rPr lang="de-DE"/>
              <a:t>Dalle JH, Giralt SA. </a:t>
            </a:r>
            <a:r>
              <a:rPr lang="de-DE" i="1" dirty="0"/>
              <a:t>Biol Blood Marrow Transplant </a:t>
            </a:r>
            <a:r>
              <a:rPr lang="de-DE"/>
              <a:t>2016;22:400–9;</a:t>
            </a:r>
            <a:br/>
            <a:r>
              <a:rPr lang="de-DE"/>
              <a:t>Bacigalupo A et al. </a:t>
            </a:r>
            <a:r>
              <a:rPr lang="de-DE" i="1" dirty="0"/>
              <a:t>Biol Blood Marrow Transplant </a:t>
            </a:r>
            <a:r>
              <a:rPr lang="de-DE"/>
              <a:t>2009;15:1628–33</a:t>
            </a:r>
          </a:p>
        </p:txBody>
      </p:sp>
      <p:sp>
        <p:nvSpPr>
          <p:cNvPr id="5" name="Text Placeholder 4"/>
          <p:cNvSpPr>
            <a:spLocks noGrp="1"/>
          </p:cNvSpPr>
          <p:nvPr>
            <p:ph type="body" sz="quarter" idx="11"/>
          </p:nvPr>
        </p:nvSpPr>
        <p:spPr/>
        <p:txBody>
          <a:bodyPr/>
          <a:lstStyle/>
          <a:p>
            <a:r>
              <a:rPr lang="de-DE" dirty="0"/>
              <a:t>TBI, Ganzkörper-Bestrahlung; VOD, </a:t>
            </a:r>
            <a:r>
              <a:rPr lang="en-GB" dirty="0" err="1"/>
              <a:t>venookklusive</a:t>
            </a:r>
            <a:r>
              <a:rPr lang="en-GB" dirty="0"/>
              <a:t> </a:t>
            </a:r>
            <a:r>
              <a:rPr lang="en-GB" dirty="0" err="1"/>
              <a:t>Erkrankung</a:t>
            </a:r>
            <a:endParaRPr lang="de-DE" dirty="0"/>
          </a:p>
        </p:txBody>
      </p:sp>
      <p:graphicFrame>
        <p:nvGraphicFramePr>
          <p:cNvPr id="4" name="Table 3"/>
          <p:cNvGraphicFramePr>
            <a:graphicFrameLocks noGrp="1"/>
          </p:cNvGraphicFramePr>
          <p:nvPr>
            <p:extLst>
              <p:ext uri="{D42A27DB-BD31-4B8C-83A1-F6EECF244321}">
                <p14:modId xmlns:p14="http://schemas.microsoft.com/office/powerpoint/2010/main" val="3560248271"/>
              </p:ext>
            </p:extLst>
          </p:nvPr>
        </p:nvGraphicFramePr>
        <p:xfrm>
          <a:off x="609599" y="2766055"/>
          <a:ext cx="10972802" cy="2440911"/>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461767">
                <a:tc>
                  <a:txBody>
                    <a:bodyPr/>
                    <a:lstStyle/>
                    <a:p>
                      <a:pPr algn="ctr"/>
                      <a:r>
                        <a:rPr lang="en-GB" sz="1600" dirty="0" err="1"/>
                        <a:t>Nicht</a:t>
                      </a:r>
                      <a:r>
                        <a:rPr lang="en-GB" sz="1600" dirty="0"/>
                        <a:t> </a:t>
                      </a:r>
                      <a:r>
                        <a:rPr lang="en-GB" sz="1600" dirty="0" err="1"/>
                        <a:t>myeloablative</a:t>
                      </a:r>
                      <a:r>
                        <a:rPr lang="en-GB" sz="1600" dirty="0"/>
                        <a:t> </a:t>
                      </a:r>
                      <a:r>
                        <a:rPr lang="en-GB" sz="1600" b="1" kern="1200" dirty="0">
                          <a:solidFill>
                            <a:schemeClr val="lt1"/>
                          </a:solidFill>
                          <a:latin typeface="+mn-lt"/>
                          <a:ea typeface="+mn-ea"/>
                          <a:cs typeface="+mn-cs"/>
                        </a:rPr>
                        <a:t>Regimen</a:t>
                      </a:r>
                      <a:endParaRPr lang="de-DE" sz="1600" b="1" kern="1200" dirty="0">
                        <a:solidFill>
                          <a:schemeClr val="lt1"/>
                        </a:solidFill>
                        <a:latin typeface="+mn-lt"/>
                        <a:ea typeface="+mn-ea"/>
                        <a:cs typeface="+mn-cs"/>
                      </a:endParaRPr>
                    </a:p>
                  </a:txBody>
                  <a:tcPr/>
                </a:tc>
                <a:tc>
                  <a:txBody>
                    <a:bodyPr/>
                    <a:lstStyle/>
                    <a:p>
                      <a:pPr algn="ctr"/>
                      <a:r>
                        <a:rPr lang="en-GB" sz="1600" dirty="0" err="1">
                          <a:latin typeface="+mn-lt"/>
                          <a:cs typeface="+mn-cs"/>
                        </a:rPr>
                        <a:t>Weniger</a:t>
                      </a:r>
                      <a:r>
                        <a:rPr lang="en-GB" sz="1600" baseline="0" dirty="0">
                          <a:latin typeface="+mn-lt"/>
                          <a:cs typeface="+mn-cs"/>
                        </a:rPr>
                        <a:t> intensive </a:t>
                      </a:r>
                      <a:r>
                        <a:rPr lang="en-GB" sz="1600" baseline="0" dirty="0" err="1">
                          <a:latin typeface="+mn-lt"/>
                          <a:cs typeface="+mn-cs"/>
                        </a:rPr>
                        <a:t>Konditionierung</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979144">
                <a:tc>
                  <a:txBody>
                    <a:bodyPr/>
                    <a:lstStyle/>
                    <a:p>
                      <a:pPr marL="285750" indent="-285750">
                        <a:buFont typeface="Arial" panose="020B0604020202020204" pitchFamily="34" charset="0"/>
                        <a:buChar char="•"/>
                      </a:pPr>
                      <a:r>
                        <a:rPr lang="en-GB" sz="1600" dirty="0"/>
                        <a:t>Verursachen </a:t>
                      </a:r>
                      <a:r>
                        <a:rPr lang="en-GB" sz="1600" dirty="0" err="1"/>
                        <a:t>minimale</a:t>
                      </a:r>
                      <a:r>
                        <a:rPr lang="en-GB" sz="1600" dirty="0"/>
                        <a:t> </a:t>
                      </a:r>
                      <a:r>
                        <a:rPr lang="en-GB" sz="1600" dirty="0" err="1">
                          <a:solidFill>
                            <a:schemeClr val="tx1"/>
                          </a:solidFill>
                        </a:rPr>
                        <a:t>Zytopenien</a:t>
                      </a:r>
                      <a:endParaRPr lang="de-DE" sz="16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Benötigen keine</a:t>
                      </a:r>
                      <a:r>
                        <a:rPr dirty="0"/>
                        <a:t> </a:t>
                      </a:r>
                      <a:r>
                        <a:rPr lang="en-GB" sz="1600" dirty="0"/>
                        <a:t>Stammzellen-Unterstützung</a:t>
                      </a:r>
                      <a:br>
                        <a:rPr dirty="0"/>
                      </a:br>
                      <a:r>
                        <a:rPr lang="en-GB" sz="1600" dirty="0"/>
                        <a:t>zur hämatopoetischen Erholung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Therapien können niedrig dosierte TBI, Fludarabin und Cyclophosphamid oder </a:t>
                      </a:r>
                      <a:r>
                        <a:rPr lang="en-GB" sz="1600" dirty="0" err="1"/>
                        <a:t>Cytarabin</a:t>
                      </a:r>
                      <a:r>
                        <a:rPr lang="en-GB" sz="1600" dirty="0"/>
                        <a:t> </a:t>
                      </a:r>
                      <a:r>
                        <a:rPr lang="en-GB" sz="1600" dirty="0" err="1"/>
                        <a:t>beinhalten</a:t>
                      </a:r>
                      <a:r>
                        <a:rPr dirty="0"/>
                        <a:t> </a:t>
                      </a:r>
                      <a:endParaRPr lang="de-DE" sz="1600" dirty="0"/>
                    </a:p>
                    <a:p>
                      <a:pPr marL="285750" indent="-285750">
                        <a:buFont typeface="Arial" panose="020B0604020202020204" pitchFamily="34" charset="0"/>
                        <a:buChar char="•"/>
                      </a:pP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Verursacht Zytopenie von unterschiedlicher Dauer, die in der Regel reversibel ist</a:t>
                      </a:r>
                    </a:p>
                    <a:p>
                      <a:pPr marL="285750" indent="-285750">
                        <a:buFont typeface="Arial" panose="020B0604020202020204" pitchFamily="34" charset="0"/>
                        <a:buChar char="•"/>
                      </a:pPr>
                      <a:r>
                        <a:rPr lang="en-GB" sz="1600" dirty="0"/>
                        <a:t>Benötigt Stammzellen-Unterstützung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Dosis der</a:t>
                      </a:r>
                      <a:r>
                        <a:rPr dirty="0"/>
                        <a:t> </a:t>
                      </a:r>
                      <a:r>
                        <a:rPr lang="en-GB" sz="1600" dirty="0"/>
                        <a:t>Chemotherapie oder TBI verringert </a:t>
                      </a:r>
                      <a:r>
                        <a:rPr lang="en-GB" sz="1600" dirty="0" err="1"/>
                        <a:t>sich</a:t>
                      </a:r>
                      <a:r>
                        <a:rPr lang="en-GB" sz="1600" dirty="0"/>
                        <a:t> </a:t>
                      </a:r>
                      <a:br>
                        <a:rPr lang="en-GB" sz="1600" dirty="0"/>
                      </a:br>
                      <a:r>
                        <a:rPr lang="en-GB" sz="1600" dirty="0"/>
                        <a:t>um ≥ 30% gegenüber myeloablativer Konditionierung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Therapien können niedrig dosierte TBI, Busulphan, Melphalan oder Thiotepa bzw. Fludarabin beinhalten</a:t>
                      </a:r>
                      <a:endParaRPr lang="de-DE"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609599" y="5339889"/>
            <a:ext cx="10972802" cy="783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de-DE" sz="2000" dirty="0">
                <a:solidFill>
                  <a:prstClr val="white"/>
                </a:solidFill>
              </a:rPr>
              <a:t>Obwohl diese Therapien die Toxizität begrenzen, können dennoch lebensbedrohliche Komplikationen, wie z.B. venookklusive Erkrankung (VOD) auftreten</a:t>
            </a:r>
          </a:p>
        </p:txBody>
      </p:sp>
      <p:sp>
        <p:nvSpPr>
          <p:cNvPr id="9" name="Content Placeholder 2"/>
          <p:cNvSpPr txBox="1">
            <a:spLocks/>
          </p:cNvSpPr>
          <p:nvPr/>
        </p:nvSpPr>
        <p:spPr>
          <a:xfrm>
            <a:off x="609600" y="1364275"/>
            <a:ext cx="10972800" cy="1268857"/>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de-DE" sz="2400" dirty="0">
                <a:solidFill>
                  <a:srgbClr val="000000"/>
                </a:solidFill>
              </a:rPr>
              <a:t>Das Ziel dieser Therapien ist das vollständige Ausmerzen der Krankheit,  Engraftment und die Nutzung des Graft-versus-Krebs-Effekts, um die Tumorzellen zu beseitigen</a:t>
            </a:r>
          </a:p>
        </p:txBody>
      </p:sp>
      <p:grpSp>
        <p:nvGrpSpPr>
          <p:cNvPr id="14" name="Group 13"/>
          <p:cNvGrpSpPr/>
          <p:nvPr/>
        </p:nvGrpSpPr>
        <p:grpSpPr>
          <a:xfrm>
            <a:off x="9876836" y="6093296"/>
            <a:ext cx="2159349" cy="369332"/>
            <a:chOff x="1508759" y="4551330"/>
            <a:chExt cx="1825447" cy="369332"/>
          </a:xfrm>
        </p:grpSpPr>
        <p:sp>
          <p:nvSpPr>
            <p:cNvPr id="15" name="TextBox 14">
              <a:hlinkClick r:id="rId3" action="ppaction://hlinkpres?slideindex=4&amp;slidetitle=Pathophysiology of VOD"/>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de-DE" dirty="0">
                  <a:solidFill>
                    <a:srgbClr val="000000"/>
                  </a:solidFill>
                </a:rPr>
                <a:t>Link zu Modul 2</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159665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HSZT steht jetzt Patienten mit höherem Risiko zur Verfügung</a:t>
            </a:r>
          </a:p>
        </p:txBody>
      </p:sp>
      <p:sp>
        <p:nvSpPr>
          <p:cNvPr id="3" name="Content Placeholder 2"/>
          <p:cNvSpPr>
            <a:spLocks noGrp="1"/>
          </p:cNvSpPr>
          <p:nvPr>
            <p:ph idx="1"/>
          </p:nvPr>
        </p:nvSpPr>
        <p:spPr>
          <a:xfrm>
            <a:off x="335360" y="1268760"/>
            <a:ext cx="8467446" cy="4857403"/>
          </a:xfrm>
        </p:spPr>
        <p:txBody>
          <a:bodyPr/>
          <a:lstStyle/>
          <a:p>
            <a:endParaRPr lang="de-DE" dirty="0"/>
          </a:p>
          <a:p>
            <a:endParaRPr lang="de-DE" dirty="0"/>
          </a:p>
          <a:p>
            <a:endParaRPr lang="de-DE" dirty="0"/>
          </a:p>
          <a:p>
            <a:r>
              <a:rPr lang="de-DE" dirty="0"/>
              <a:t>RIC- und NMA-Therapien haben es Patienten, die vielleicht für myeloablative Therapie ungeeignet waren, ermöglicht, sich jetzt einer HSZT zu unterziehen. Dazu gehören:</a:t>
            </a:r>
          </a:p>
          <a:p>
            <a:pPr lvl="1"/>
            <a:r>
              <a:rPr lang="de-DE" dirty="0"/>
              <a:t>Ältere Patienten (&gt;60 Jahre)</a:t>
            </a:r>
          </a:p>
          <a:p>
            <a:pPr lvl="1"/>
            <a:r>
              <a:rPr lang="de-DE" dirty="0"/>
              <a:t>Medizinisch nicht geeignete Patienten</a:t>
            </a:r>
          </a:p>
          <a:p>
            <a:pPr lvl="1"/>
            <a:r>
              <a:rPr lang="de-DE" dirty="0"/>
              <a:t>Patienten mit hohem HZT-Komorbiditätsindex</a:t>
            </a:r>
          </a:p>
          <a:p>
            <a:pPr lvl="1"/>
            <a:r>
              <a:rPr lang="de-DE" dirty="0"/>
              <a:t>Stark vorbehandelte Patienten</a:t>
            </a:r>
          </a:p>
          <a:p>
            <a:r>
              <a:rPr lang="de-DE" dirty="0"/>
              <a:t>Diese Patienten haben wahrscheinlich ein höheres Potenzial für Post-HSZT-Komplikationen wie z.B. VOD</a:t>
            </a:r>
          </a:p>
        </p:txBody>
      </p:sp>
      <p:sp>
        <p:nvSpPr>
          <p:cNvPr id="7" name="Text Placeholder 6"/>
          <p:cNvSpPr>
            <a:spLocks noGrp="1"/>
          </p:cNvSpPr>
          <p:nvPr>
            <p:ph type="body" sz="quarter" idx="10"/>
          </p:nvPr>
        </p:nvSpPr>
        <p:spPr/>
        <p:txBody>
          <a:bodyPr/>
          <a:lstStyle/>
          <a:p>
            <a:r>
              <a:rPr lang="de-DE"/>
              <a:t>Goyal G, et al. </a:t>
            </a:r>
            <a:r>
              <a:rPr lang="de-DE" i="1" dirty="0"/>
              <a:t>Ther</a:t>
            </a:r>
            <a:r>
              <a:rPr lang="de-DE"/>
              <a:t> </a:t>
            </a:r>
            <a:r>
              <a:rPr lang="de-DE" i="1" dirty="0"/>
              <a:t>Adv</a:t>
            </a:r>
            <a:r>
              <a:rPr lang="de-DE"/>
              <a:t> </a:t>
            </a:r>
            <a:r>
              <a:rPr lang="de-DE" i="1" dirty="0"/>
              <a:t>Hematol</a:t>
            </a:r>
            <a:r>
              <a:rPr lang="de-DE"/>
              <a:t> 2016;7:131–41; Dalle JH, Giralt SA. </a:t>
            </a:r>
            <a:r>
              <a:rPr lang="de-DE" i="1" dirty="0"/>
              <a:t>Biol Blood Marrow Transplant </a:t>
            </a:r>
            <a:r>
              <a:rPr lang="de-DE"/>
              <a:t>2016;22:400–9</a:t>
            </a:r>
          </a:p>
        </p:txBody>
      </p:sp>
      <p:sp>
        <p:nvSpPr>
          <p:cNvPr id="9" name="Text Placeholder 8"/>
          <p:cNvSpPr>
            <a:spLocks noGrp="1"/>
          </p:cNvSpPr>
          <p:nvPr>
            <p:ph type="body" sz="quarter" idx="11"/>
          </p:nvPr>
        </p:nvSpPr>
        <p:spPr/>
        <p:txBody>
          <a:bodyPr/>
          <a:lstStyle/>
          <a:p>
            <a:br>
              <a:rPr dirty="0"/>
            </a:br>
            <a:r>
              <a:rPr lang="en-GB" dirty="0"/>
              <a:t>HZT, </a:t>
            </a:r>
            <a:r>
              <a:rPr lang="de-DE" dirty="0" err="1"/>
              <a:t>Hämatopoetische</a:t>
            </a:r>
            <a:r>
              <a:rPr lang="de-DE" dirty="0"/>
              <a:t> Zelltransplantation;</a:t>
            </a:r>
            <a:br>
              <a:rPr lang="de-DE" dirty="0"/>
            </a:br>
            <a:r>
              <a:rPr lang="en-GB" dirty="0"/>
              <a:t>HSZT, </a:t>
            </a:r>
            <a:r>
              <a:rPr lang="en-GB" dirty="0" err="1"/>
              <a:t>hämatopoetische</a:t>
            </a:r>
            <a:r>
              <a:rPr lang="en-GB" dirty="0"/>
              <a:t> </a:t>
            </a:r>
            <a:r>
              <a:rPr lang="en-GB" dirty="0" err="1"/>
              <a:t>Stammzelltransplantation</a:t>
            </a:r>
            <a:r>
              <a:rPr lang="en-GB" dirty="0"/>
              <a:t>; NMA, </a:t>
            </a:r>
            <a:r>
              <a:rPr lang="de-DE" dirty="0"/>
              <a:t>nicht-myeloablative,</a:t>
            </a:r>
          </a:p>
          <a:p>
            <a:r>
              <a:rPr lang="de-DE" dirty="0"/>
              <a:t>RIC, reduzierte Intensitätkonditionierung; VOD, </a:t>
            </a:r>
            <a:r>
              <a:rPr lang="en-GB" dirty="0" err="1"/>
              <a:t>venookklusive</a:t>
            </a:r>
            <a:r>
              <a:rPr lang="en-GB" dirty="0"/>
              <a:t> </a:t>
            </a:r>
            <a:r>
              <a:rPr lang="en-GB" dirty="0" err="1"/>
              <a:t>Erkrankung</a:t>
            </a:r>
            <a:endParaRPr lang="de-DE" dirty="0"/>
          </a:p>
        </p:txBody>
      </p:sp>
      <p:sp>
        <p:nvSpPr>
          <p:cNvPr id="6" name="TextBox 5"/>
          <p:cNvSpPr txBox="1"/>
          <p:nvPr/>
        </p:nvSpPr>
        <p:spPr>
          <a:xfrm>
            <a:off x="622300" y="1361913"/>
            <a:ext cx="109728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400" dirty="0">
                <a:solidFill>
                  <a:srgbClr val="000000"/>
                </a:solidFill>
              </a:rPr>
              <a:t>Die Anwendung von RIC- und NMA-Therapien erweitert die HSZT-Eignung für ältere und medizinisch weniger </a:t>
            </a:r>
            <a:r>
              <a:rPr lang="de-DE" sz="2400" dirty="0">
                <a:solidFill>
                  <a:schemeClr val="tx1"/>
                </a:solidFill>
              </a:rPr>
              <a:t>geeigneten</a:t>
            </a:r>
            <a:r>
              <a:rPr lang="de-DE" sz="2400" dirty="0">
                <a:solidFill>
                  <a:srgbClr val="000000"/>
                </a:solidFill>
              </a:rPr>
              <a:t> Patienten</a:t>
            </a:r>
          </a:p>
        </p:txBody>
      </p:sp>
      <p:pic>
        <p:nvPicPr>
          <p:cNvPr id="4" name="Picture 3"/>
          <p:cNvPicPr>
            <a:picLocks noChangeAspect="1"/>
          </p:cNvPicPr>
          <p:nvPr/>
        </p:nvPicPr>
        <p:blipFill>
          <a:blip r:embed="rId3"/>
          <a:stretch>
            <a:fillRect/>
          </a:stretch>
        </p:blipFill>
        <p:spPr>
          <a:xfrm>
            <a:off x="8802806" y="2781300"/>
            <a:ext cx="3198694" cy="2132463"/>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5068281" y="5154392"/>
            <a:ext cx="2080837" cy="369332"/>
            <a:chOff x="1508759" y="4551330"/>
            <a:chExt cx="1825447" cy="369332"/>
          </a:xfrm>
        </p:grpSpPr>
        <p:sp>
          <p:nvSpPr>
            <p:cNvPr id="16" name="TextBox 15">
              <a:hlinkClick r:id="rId4" action="ppaction://hlinkpres?slideindex=4&amp;slidetitle=Modul 2:  Die Pathophysiologie venookklusiver Erkrankunge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de-DE" dirty="0">
                  <a:solidFill>
                    <a:srgbClr val="000000"/>
                  </a:solidFill>
                </a:rPr>
                <a:t>Link zu Modul 2</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268665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HSZT ist mit multiplen Komplikationen verbunden</a:t>
            </a:r>
            <a:endParaRPr lang="en-GB" dirty="0"/>
          </a:p>
        </p:txBody>
      </p:sp>
      <p:sp>
        <p:nvSpPr>
          <p:cNvPr id="7" name="Text Placeholder 6"/>
          <p:cNvSpPr>
            <a:spLocks noGrp="1"/>
          </p:cNvSpPr>
          <p:nvPr>
            <p:ph type="body" sz="quarter" idx="10"/>
          </p:nvPr>
        </p:nvSpPr>
        <p:spPr/>
        <p:txBody>
          <a:bodyPr/>
          <a:lstStyle/>
          <a:p>
            <a:r>
              <a:rPr lang="it-IT" dirty="0"/>
              <a:t>Nach Saria MG et al. </a:t>
            </a:r>
            <a:r>
              <a:rPr lang="it-IT" i="1" dirty="0"/>
              <a:t>Clin J Oncol Nurs </a:t>
            </a:r>
            <a:r>
              <a:rPr lang="it-IT" dirty="0"/>
              <a:t>2007;11:53–63</a:t>
            </a:r>
          </a:p>
        </p:txBody>
      </p:sp>
      <p:sp>
        <p:nvSpPr>
          <p:cNvPr id="8" name="Text Placeholder 7"/>
          <p:cNvSpPr>
            <a:spLocks noGrp="1"/>
          </p:cNvSpPr>
          <p:nvPr>
            <p:ph type="body" sz="quarter" idx="11"/>
          </p:nvPr>
        </p:nvSpPr>
        <p:spPr/>
        <p:txBody>
          <a:bodyPr/>
          <a:lstStyle/>
          <a:p>
            <a:r>
              <a:rPr lang="de-DE" dirty="0"/>
              <a:t>GvHD, </a:t>
            </a:r>
            <a:r>
              <a:rPr lang="en-GB" dirty="0"/>
              <a:t>Graft-versus-Host </a:t>
            </a:r>
            <a:r>
              <a:rPr lang="en-GB" dirty="0" err="1"/>
              <a:t>Reaktion</a:t>
            </a:r>
            <a:r>
              <a:rPr lang="en-GB" dirty="0"/>
              <a:t>;</a:t>
            </a:r>
            <a:r>
              <a:rPr lang="de-DE" dirty="0"/>
              <a:t> </a:t>
            </a:r>
            <a:r>
              <a:rPr lang="en-GB" dirty="0"/>
              <a:t>HSZT, </a:t>
            </a:r>
            <a:r>
              <a:rPr lang="en-GB" dirty="0" err="1"/>
              <a:t>hämatopoetische</a:t>
            </a:r>
            <a:r>
              <a:rPr lang="en-GB" dirty="0"/>
              <a:t> </a:t>
            </a:r>
            <a:r>
              <a:rPr lang="en-GB" dirty="0" err="1"/>
              <a:t>Stammzelltransplantation</a:t>
            </a:r>
            <a:endParaRPr lang="de-DE" dirty="0"/>
          </a:p>
        </p:txBody>
      </p:sp>
      <p:grpSp>
        <p:nvGrpSpPr>
          <p:cNvPr id="51" name="Group 50"/>
          <p:cNvGrpSpPr/>
          <p:nvPr/>
        </p:nvGrpSpPr>
        <p:grpSpPr>
          <a:xfrm>
            <a:off x="1645688" y="1328372"/>
            <a:ext cx="8631938" cy="5033102"/>
            <a:chOff x="1972151" y="1772816"/>
            <a:chExt cx="7484120" cy="4363833"/>
          </a:xfrm>
        </p:grpSpPr>
        <p:sp>
          <p:nvSpPr>
            <p:cNvPr id="9" name="Rounded Rectangle 8"/>
            <p:cNvSpPr/>
            <p:nvPr/>
          </p:nvSpPr>
          <p:spPr>
            <a:xfrm>
              <a:off x="3060043" y="2384037"/>
              <a:ext cx="18288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Gramnegative</a:t>
              </a:r>
              <a:r>
                <a:rPr lang="fr-FR" sz="1000" dirty="0">
                  <a:latin typeface="Arial" pitchFamily="34" charset="0"/>
                  <a:cs typeface="Arial" pitchFamily="34" charset="0"/>
                </a:rPr>
                <a:t> </a:t>
              </a:r>
              <a:r>
                <a:rPr lang="fr-FR" sz="1000" dirty="0" err="1">
                  <a:latin typeface="Arial" pitchFamily="34" charset="0"/>
                  <a:cs typeface="Arial" pitchFamily="34" charset="0"/>
                </a:rPr>
                <a:t>Bakterien</a:t>
              </a:r>
              <a:r>
                <a:rPr lang="fr-FR" sz="1000" dirty="0">
                  <a:latin typeface="Arial" pitchFamily="34" charset="0"/>
                  <a:cs typeface="Arial" pitchFamily="34" charset="0"/>
                </a:rPr>
                <a:t> </a:t>
              </a:r>
            </a:p>
          </p:txBody>
        </p:sp>
        <p:sp>
          <p:nvSpPr>
            <p:cNvPr id="10" name="Rounded Rectangle 9"/>
            <p:cNvSpPr/>
            <p:nvPr/>
          </p:nvSpPr>
          <p:spPr>
            <a:xfrm>
              <a:off x="1972151" y="2879337"/>
              <a:ext cx="1423658" cy="44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000" dirty="0">
                  <a:latin typeface="Arial" pitchFamily="34" charset="0"/>
                  <a:cs typeface="Arial" pitchFamily="34" charset="0"/>
                </a:rPr>
                <a:t>Durch das Konditionierungsregime bedingte Toxizitäten</a:t>
              </a:r>
            </a:p>
          </p:txBody>
        </p:sp>
        <p:sp>
          <p:nvSpPr>
            <p:cNvPr id="11" name="Rounded Rectangle 10"/>
            <p:cNvSpPr/>
            <p:nvPr/>
          </p:nvSpPr>
          <p:spPr>
            <a:xfrm>
              <a:off x="2146600" y="4106772"/>
              <a:ext cx="1065236"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000" dirty="0" err="1">
                  <a:latin typeface="Arial" pitchFamily="34" charset="0"/>
                  <a:cs typeface="Arial" pitchFamily="34" charset="0"/>
                </a:rPr>
                <a:t>Hämorrhagische</a:t>
              </a:r>
              <a:r>
                <a:rPr lang="en-GB" sz="1000" dirty="0">
                  <a:latin typeface="Arial" pitchFamily="34" charset="0"/>
                  <a:cs typeface="Arial" pitchFamily="34" charset="0"/>
                </a:rPr>
                <a:t> </a:t>
              </a:r>
              <a:r>
                <a:rPr lang="en-GB" sz="1000" dirty="0" err="1">
                  <a:latin typeface="Arial" pitchFamily="34" charset="0"/>
                  <a:cs typeface="Arial" pitchFamily="34" charset="0"/>
                </a:rPr>
                <a:t>Zystitis</a:t>
              </a:r>
              <a:r>
                <a:rPr lang="en-GB" sz="1000" dirty="0">
                  <a:latin typeface="Arial" pitchFamily="34" charset="0"/>
                  <a:cs typeface="Arial" pitchFamily="34" charset="0"/>
                </a:rPr>
                <a:t> </a:t>
              </a:r>
            </a:p>
          </p:txBody>
        </p:sp>
        <p:sp>
          <p:nvSpPr>
            <p:cNvPr id="12" name="Rounded Rectangle 11"/>
            <p:cNvSpPr/>
            <p:nvPr/>
          </p:nvSpPr>
          <p:spPr>
            <a:xfrm>
              <a:off x="3812518" y="2888862"/>
              <a:ext cx="18288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r>
                <a:rPr lang="en-GB" sz="1000" dirty="0">
                  <a:latin typeface="Arial" pitchFamily="34" charset="0"/>
                </a:rPr>
                <a:t>Engraftment-</a:t>
              </a:r>
              <a:r>
                <a:rPr lang="en-GB" sz="1000" dirty="0" err="1">
                  <a:latin typeface="Arial" pitchFamily="34" charset="0"/>
                </a:rPr>
                <a:t>Syndrom</a:t>
              </a:r>
              <a:endParaRPr lang="de-DE" sz="1000" dirty="0">
                <a:latin typeface="Arial" pitchFamily="34" charset="0"/>
                <a:cs typeface="Arial" pitchFamily="34" charset="0"/>
              </a:endParaRPr>
            </a:p>
          </p:txBody>
        </p:sp>
        <p:sp>
          <p:nvSpPr>
            <p:cNvPr id="13" name="Rounded Rectangle 12"/>
            <p:cNvSpPr/>
            <p:nvPr/>
          </p:nvSpPr>
          <p:spPr>
            <a:xfrm>
              <a:off x="3040314" y="3638162"/>
              <a:ext cx="1978749"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rPr>
                <a:t>Diffuse </a:t>
              </a:r>
              <a:r>
                <a:rPr lang="en-GB" sz="1000" dirty="0" err="1">
                  <a:latin typeface="Arial" pitchFamily="34" charset="0"/>
                </a:rPr>
                <a:t>alveoläre</a:t>
              </a:r>
              <a:r>
                <a:rPr lang="en-GB" sz="1000" dirty="0">
                  <a:latin typeface="Arial" pitchFamily="34" charset="0"/>
                </a:rPr>
                <a:t> </a:t>
              </a:r>
              <a:r>
                <a:rPr lang="en-GB" sz="1000" dirty="0" err="1">
                  <a:latin typeface="Arial" pitchFamily="34" charset="0"/>
                </a:rPr>
                <a:t>Hämorrhagie</a:t>
              </a:r>
              <a:endParaRPr lang="de-DE" sz="1000" dirty="0">
                <a:latin typeface="Arial" pitchFamily="34" charset="0"/>
                <a:cs typeface="Arial" pitchFamily="34" charset="0"/>
              </a:endParaRPr>
            </a:p>
          </p:txBody>
        </p:sp>
        <p:sp>
          <p:nvSpPr>
            <p:cNvPr id="14" name="Rounded Rectangle 13"/>
            <p:cNvSpPr/>
            <p:nvPr/>
          </p:nvSpPr>
          <p:spPr>
            <a:xfrm>
              <a:off x="2821309" y="4501840"/>
              <a:ext cx="1228726" cy="374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Hämorrhagische</a:t>
              </a:r>
              <a:br>
                <a:rPr lang="fr-FR" sz="1000" dirty="0">
                  <a:latin typeface="Arial" pitchFamily="34" charset="0"/>
                  <a:cs typeface="Arial" pitchFamily="34" charset="0"/>
                </a:rPr>
              </a:br>
              <a:r>
                <a:rPr lang="fr-FR" sz="1000" dirty="0" err="1">
                  <a:latin typeface="Arial" pitchFamily="34" charset="0"/>
                  <a:cs typeface="Arial" pitchFamily="34" charset="0"/>
                </a:rPr>
                <a:t>Kardiomyopathie</a:t>
              </a:r>
              <a:endParaRPr lang="fr-FR" sz="1000" dirty="0">
                <a:latin typeface="Arial" pitchFamily="34" charset="0"/>
                <a:cs typeface="Arial" pitchFamily="34" charset="0"/>
              </a:endParaRPr>
            </a:p>
          </p:txBody>
        </p:sp>
        <p:sp>
          <p:nvSpPr>
            <p:cNvPr id="15" name="TextBox 14"/>
            <p:cNvSpPr txBox="1"/>
            <p:nvPr/>
          </p:nvSpPr>
          <p:spPr>
            <a:xfrm>
              <a:off x="3597535" y="1772816"/>
              <a:ext cx="1183037" cy="213480"/>
            </a:xfrm>
            <a:prstGeom prst="rect">
              <a:avLst/>
            </a:prstGeom>
            <a:noFill/>
          </p:spPr>
          <p:txBody>
            <a:bodyPr wrap="none" rtlCol="0">
              <a:spAutoFit/>
            </a:bodyPr>
            <a:lstStyle/>
            <a:p>
              <a:pPr algn="ctr"/>
              <a:r>
                <a:rPr lang="fr-FR" sz="1000" b="1" dirty="0">
                  <a:latin typeface="Arial" pitchFamily="34" charset="0"/>
                  <a:cs typeface="Arial" pitchFamily="34" charset="0"/>
                </a:rPr>
                <a:t>Vor der </a:t>
              </a:r>
              <a:r>
                <a:rPr lang="fr-FR" sz="1000" b="1" dirty="0" err="1">
                  <a:latin typeface="Arial" pitchFamily="34" charset="0"/>
                  <a:cs typeface="Arial" pitchFamily="34" charset="0"/>
                </a:rPr>
                <a:t>Ansiedlung</a:t>
              </a:r>
              <a:endParaRPr lang="fr-FR" sz="1000" b="1" dirty="0">
                <a:latin typeface="Arial" pitchFamily="34" charset="0"/>
                <a:cs typeface="Arial" pitchFamily="34" charset="0"/>
              </a:endParaRPr>
            </a:p>
          </p:txBody>
        </p:sp>
        <p:sp>
          <p:nvSpPr>
            <p:cNvPr id="16" name="TextBox 15"/>
            <p:cNvSpPr txBox="1"/>
            <p:nvPr/>
          </p:nvSpPr>
          <p:spPr>
            <a:xfrm>
              <a:off x="6097327" y="1772816"/>
              <a:ext cx="1256700" cy="346906"/>
            </a:xfrm>
            <a:prstGeom prst="rect">
              <a:avLst/>
            </a:prstGeom>
            <a:noFill/>
          </p:spPr>
          <p:txBody>
            <a:bodyPr wrap="none" rtlCol="0">
              <a:spAutoFit/>
            </a:bodyPr>
            <a:lstStyle/>
            <a:p>
              <a:pPr algn="ctr"/>
              <a:r>
                <a:rPr lang="de-DE" sz="1000" b="1" dirty="0">
                  <a:latin typeface="Arial" pitchFamily="34" charset="0"/>
                  <a:cs typeface="Arial" pitchFamily="34" charset="0"/>
                </a:rPr>
                <a:t>In der ersten Phase </a:t>
              </a:r>
            </a:p>
            <a:p>
              <a:pPr algn="ctr"/>
              <a:r>
                <a:rPr lang="de-DE" sz="1000" b="1" dirty="0">
                  <a:latin typeface="Arial" pitchFamily="34" charset="0"/>
                  <a:cs typeface="Arial" pitchFamily="34" charset="0"/>
                </a:rPr>
                <a:t>nach der Ansiedlung</a:t>
              </a:r>
            </a:p>
          </p:txBody>
        </p:sp>
        <p:sp>
          <p:nvSpPr>
            <p:cNvPr id="17" name="TextBox 16"/>
            <p:cNvSpPr txBox="1"/>
            <p:nvPr/>
          </p:nvSpPr>
          <p:spPr>
            <a:xfrm>
              <a:off x="8023061" y="1772817"/>
              <a:ext cx="1433210" cy="346906"/>
            </a:xfrm>
            <a:prstGeom prst="rect">
              <a:avLst/>
            </a:prstGeom>
            <a:noFill/>
          </p:spPr>
          <p:txBody>
            <a:bodyPr wrap="none" rtlCol="0">
              <a:spAutoFit/>
            </a:bodyPr>
            <a:lstStyle/>
            <a:p>
              <a:pPr algn="ctr"/>
              <a:r>
                <a:rPr lang="de-DE" sz="1000" b="1" dirty="0">
                  <a:latin typeface="Arial" pitchFamily="34" charset="0"/>
                  <a:cs typeface="Arial" pitchFamily="34" charset="0"/>
                </a:rPr>
                <a:t>In den späteren Phasen </a:t>
              </a:r>
            </a:p>
            <a:p>
              <a:pPr algn="ctr"/>
              <a:r>
                <a:rPr lang="de-DE" sz="1000" b="1" dirty="0">
                  <a:latin typeface="Arial" pitchFamily="34" charset="0"/>
                  <a:cs typeface="Arial" pitchFamily="34" charset="0"/>
                </a:rPr>
                <a:t>nach der Ansiedlung</a:t>
              </a:r>
            </a:p>
          </p:txBody>
        </p:sp>
        <p:cxnSp>
          <p:nvCxnSpPr>
            <p:cNvPr id="18" name="Straight Connector 17"/>
            <p:cNvCxnSpPr/>
            <p:nvPr/>
          </p:nvCxnSpPr>
          <p:spPr>
            <a:xfrm>
              <a:off x="5708664" y="1917070"/>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14885" y="1917070"/>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60043" y="2136387"/>
              <a:ext cx="3096344"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Grampositive</a:t>
              </a:r>
              <a:r>
                <a:rPr lang="fr-FR" sz="1000" dirty="0">
                  <a:latin typeface="Arial" pitchFamily="34" charset="0"/>
                  <a:cs typeface="Arial" pitchFamily="34" charset="0"/>
                </a:rPr>
                <a:t> </a:t>
              </a:r>
              <a:r>
                <a:rPr lang="fr-FR" sz="1000" dirty="0" err="1">
                  <a:latin typeface="Arial" pitchFamily="34" charset="0"/>
                  <a:cs typeface="Arial" pitchFamily="34" charset="0"/>
                </a:rPr>
                <a:t>Bakterien</a:t>
              </a:r>
              <a:endParaRPr lang="fr-FR" sz="1000" dirty="0">
                <a:latin typeface="Arial" pitchFamily="34" charset="0"/>
                <a:cs typeface="Arial" pitchFamily="34" charset="0"/>
              </a:endParaRPr>
            </a:p>
          </p:txBody>
        </p:sp>
        <p:sp>
          <p:nvSpPr>
            <p:cNvPr id="21" name="Rounded Rectangle 20"/>
            <p:cNvSpPr/>
            <p:nvPr/>
          </p:nvSpPr>
          <p:spPr>
            <a:xfrm>
              <a:off x="3060043" y="2631686"/>
              <a:ext cx="3096344"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latin typeface="Arial" pitchFamily="34" charset="0"/>
                  <a:cs typeface="Arial" pitchFamily="34" charset="0"/>
                </a:rPr>
                <a:t>Aspergillus, Candida</a:t>
              </a:r>
            </a:p>
          </p:txBody>
        </p:sp>
        <p:sp>
          <p:nvSpPr>
            <p:cNvPr id="22" name="Rounded Rectangle 21"/>
            <p:cNvSpPr/>
            <p:nvPr/>
          </p:nvSpPr>
          <p:spPr>
            <a:xfrm>
              <a:off x="5631793" y="2384037"/>
              <a:ext cx="30175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Zytomegalovirus-Infektionen</a:t>
              </a:r>
              <a:r>
                <a:rPr lang="fr-FR" sz="1000" dirty="0">
                  <a:latin typeface="Arial" pitchFamily="34" charset="0"/>
                  <a:cs typeface="Arial" pitchFamily="34" charset="0"/>
                </a:rPr>
                <a:t> </a:t>
              </a:r>
            </a:p>
          </p:txBody>
        </p:sp>
        <p:sp>
          <p:nvSpPr>
            <p:cNvPr id="23" name="Rounded Rectangle 22"/>
            <p:cNvSpPr/>
            <p:nvPr/>
          </p:nvSpPr>
          <p:spPr>
            <a:xfrm>
              <a:off x="7270093" y="2631686"/>
              <a:ext cx="201168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Varicella</a:t>
              </a:r>
              <a:r>
                <a:rPr lang="fr-FR" sz="1000" dirty="0">
                  <a:latin typeface="Arial" pitchFamily="34" charset="0"/>
                  <a:cs typeface="Arial" pitchFamily="34" charset="0"/>
                </a:rPr>
                <a:t>-</a:t>
              </a:r>
              <a:r>
                <a:rPr lang="fr-FR" sz="1000" dirty="0" err="1">
                  <a:latin typeface="Arial" pitchFamily="34" charset="0"/>
                  <a:cs typeface="Arial" pitchFamily="34" charset="0"/>
                </a:rPr>
                <a:t>Zoster</a:t>
              </a:r>
              <a:r>
                <a:rPr lang="fr-FR" sz="1000" dirty="0">
                  <a:latin typeface="Arial" pitchFamily="34" charset="0"/>
                  <a:cs typeface="Arial" pitchFamily="34" charset="0"/>
                </a:rPr>
                <a:t>-Virus</a:t>
              </a:r>
            </a:p>
          </p:txBody>
        </p:sp>
        <p:sp>
          <p:nvSpPr>
            <p:cNvPr id="24" name="Rounded Rectangle 23"/>
            <p:cNvSpPr/>
            <p:nvPr/>
          </p:nvSpPr>
          <p:spPr>
            <a:xfrm>
              <a:off x="7717768" y="3126987"/>
              <a:ext cx="155448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Chronische</a:t>
              </a:r>
              <a:r>
                <a:rPr lang="en-GB" sz="1000" dirty="0">
                  <a:latin typeface="Arial" pitchFamily="34" charset="0"/>
                </a:rPr>
                <a:t> </a:t>
              </a:r>
              <a:r>
                <a:rPr lang="en-GB" sz="1000" dirty="0" err="1">
                  <a:latin typeface="Arial" pitchFamily="34" charset="0"/>
                </a:rPr>
                <a:t>GvHD</a:t>
              </a:r>
              <a:endParaRPr lang="de-DE" sz="1000" dirty="0">
                <a:latin typeface="Arial" pitchFamily="34" charset="0"/>
                <a:cs typeface="Arial" pitchFamily="34" charset="0"/>
              </a:endParaRPr>
            </a:p>
          </p:txBody>
        </p:sp>
        <p:sp>
          <p:nvSpPr>
            <p:cNvPr id="25" name="Rounded Rectangle 24"/>
            <p:cNvSpPr/>
            <p:nvPr/>
          </p:nvSpPr>
          <p:spPr>
            <a:xfrm>
              <a:off x="4422118" y="3879462"/>
              <a:ext cx="48463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Idiopathisches</a:t>
              </a:r>
              <a:r>
                <a:rPr lang="en-GB" sz="1000" dirty="0">
                  <a:latin typeface="Arial" pitchFamily="34" charset="0"/>
                </a:rPr>
                <a:t> </a:t>
              </a:r>
              <a:r>
                <a:rPr lang="en-GB" sz="1000" dirty="0" err="1">
                  <a:latin typeface="Arial" pitchFamily="34" charset="0"/>
                </a:rPr>
                <a:t>Pneumonie-Syndrom</a:t>
              </a:r>
              <a:endParaRPr lang="de-DE" sz="1000" dirty="0">
                <a:latin typeface="Arial" pitchFamily="34" charset="0"/>
                <a:cs typeface="Arial" pitchFamily="34" charset="0"/>
              </a:endParaRPr>
            </a:p>
          </p:txBody>
        </p:sp>
        <p:sp>
          <p:nvSpPr>
            <p:cNvPr id="26" name="Rounded Rectangle 25"/>
            <p:cNvSpPr/>
            <p:nvPr/>
          </p:nvSpPr>
          <p:spPr>
            <a:xfrm>
              <a:off x="5717518" y="4362062"/>
              <a:ext cx="192024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Hämorrhagische</a:t>
              </a:r>
              <a:r>
                <a:rPr lang="fr-FR" sz="1000" dirty="0">
                  <a:latin typeface="Arial" pitchFamily="34" charset="0"/>
                  <a:cs typeface="Arial" pitchFamily="34" charset="0"/>
                </a:rPr>
                <a:t> </a:t>
              </a:r>
              <a:r>
                <a:rPr lang="fr-FR" sz="1000" dirty="0" err="1">
                  <a:latin typeface="Arial" pitchFamily="34" charset="0"/>
                  <a:cs typeface="Arial" pitchFamily="34" charset="0"/>
                </a:rPr>
                <a:t>Zystitis</a:t>
              </a:r>
              <a:r>
                <a:rPr lang="fr-FR" sz="1000" dirty="0">
                  <a:latin typeface="Arial" pitchFamily="34" charset="0"/>
                  <a:cs typeface="Arial" pitchFamily="34" charset="0"/>
                </a:rPr>
                <a:t> </a:t>
              </a:r>
            </a:p>
          </p:txBody>
        </p:sp>
        <p:sp>
          <p:nvSpPr>
            <p:cNvPr id="27" name="Rounded Rectangle 26"/>
            <p:cNvSpPr/>
            <p:nvPr/>
          </p:nvSpPr>
          <p:spPr>
            <a:xfrm>
              <a:off x="4098268" y="4689140"/>
              <a:ext cx="27432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latin typeface="Arial" pitchFamily="34" charset="0"/>
                  <a:cs typeface="Arial" pitchFamily="34" charset="0"/>
                </a:rPr>
                <a:t>Akute</a:t>
              </a:r>
              <a:r>
                <a:rPr lang="fr-FR" sz="1000" dirty="0">
                  <a:latin typeface="Arial" pitchFamily="34" charset="0"/>
                  <a:cs typeface="Arial" pitchFamily="34" charset="0"/>
                </a:rPr>
                <a:t> </a:t>
              </a:r>
              <a:r>
                <a:rPr lang="fr-FR" sz="1000" dirty="0" err="1">
                  <a:latin typeface="Arial" pitchFamily="34" charset="0"/>
                  <a:cs typeface="Arial" pitchFamily="34" charset="0"/>
                </a:rPr>
                <a:t>Niereninsuffizienz</a:t>
              </a:r>
              <a:endParaRPr lang="fr-FR" sz="1000" dirty="0">
                <a:latin typeface="Arial" pitchFamily="34" charset="0"/>
                <a:cs typeface="Arial" pitchFamily="34" charset="0"/>
              </a:endParaRPr>
            </a:p>
          </p:txBody>
        </p:sp>
        <p:sp>
          <p:nvSpPr>
            <p:cNvPr id="28" name="Freeform 27"/>
            <p:cNvSpPr/>
            <p:nvPr/>
          </p:nvSpPr>
          <p:spPr>
            <a:xfrm>
              <a:off x="2146599" y="4933225"/>
              <a:ext cx="7151427" cy="245659"/>
            </a:xfrm>
            <a:custGeom>
              <a:avLst/>
              <a:gdLst>
                <a:gd name="connsiteX0" fmla="*/ 0 w 7151427"/>
                <a:gd name="connsiteY0" fmla="*/ 109182 h 245659"/>
                <a:gd name="connsiteX1" fmla="*/ 4776716 w 7151427"/>
                <a:gd name="connsiteY1" fmla="*/ 109182 h 245659"/>
                <a:gd name="connsiteX2" fmla="*/ 4776716 w 7151427"/>
                <a:gd name="connsiteY2" fmla="*/ 245659 h 245659"/>
                <a:gd name="connsiteX3" fmla="*/ 4926842 w 7151427"/>
                <a:gd name="connsiteY3" fmla="*/ 0 h 245659"/>
                <a:gd name="connsiteX4" fmla="*/ 5022376 w 7151427"/>
                <a:gd name="connsiteY4" fmla="*/ 245659 h 245659"/>
                <a:gd name="connsiteX5" fmla="*/ 5145206 w 7151427"/>
                <a:gd name="connsiteY5" fmla="*/ 13648 h 245659"/>
                <a:gd name="connsiteX6" fmla="*/ 5227092 w 7151427"/>
                <a:gd name="connsiteY6" fmla="*/ 109182 h 245659"/>
                <a:gd name="connsiteX7" fmla="*/ 7151427 w 7151427"/>
                <a:gd name="connsiteY7" fmla="*/ 109182 h 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27" h="245659">
                  <a:moveTo>
                    <a:pt x="0" y="109182"/>
                  </a:moveTo>
                  <a:lnTo>
                    <a:pt x="4776716" y="109182"/>
                  </a:lnTo>
                  <a:lnTo>
                    <a:pt x="4776716" y="245659"/>
                  </a:lnTo>
                  <a:lnTo>
                    <a:pt x="4926842" y="0"/>
                  </a:lnTo>
                  <a:lnTo>
                    <a:pt x="5022376" y="245659"/>
                  </a:lnTo>
                  <a:lnTo>
                    <a:pt x="5145206" y="13648"/>
                  </a:lnTo>
                  <a:lnTo>
                    <a:pt x="5227092" y="109182"/>
                  </a:lnTo>
                  <a:lnTo>
                    <a:pt x="7151427" y="109182"/>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9" name="TextBox 28"/>
            <p:cNvSpPr txBox="1"/>
            <p:nvPr/>
          </p:nvSpPr>
          <p:spPr>
            <a:xfrm>
              <a:off x="2320004" y="5348526"/>
              <a:ext cx="1735640" cy="240165"/>
            </a:xfrm>
            <a:prstGeom prst="rect">
              <a:avLst/>
            </a:prstGeom>
            <a:noFill/>
          </p:spPr>
          <p:txBody>
            <a:bodyPr wrap="none" rtlCol="0">
              <a:spAutoFit/>
            </a:bodyPr>
            <a:lstStyle/>
            <a:p>
              <a:pPr algn="ctr"/>
              <a:r>
                <a:rPr lang="fr-FR" sz="1200" b="1" dirty="0">
                  <a:latin typeface="Arial" pitchFamily="34" charset="0"/>
                  <a:cs typeface="Arial" pitchFamily="34" charset="0"/>
                </a:rPr>
                <a:t>(Tag 0 = Transplantation)</a:t>
              </a:r>
            </a:p>
          </p:txBody>
        </p:sp>
        <p:sp>
          <p:nvSpPr>
            <p:cNvPr id="30" name="TextBox 29"/>
            <p:cNvSpPr txBox="1"/>
            <p:nvPr/>
          </p:nvSpPr>
          <p:spPr>
            <a:xfrm>
              <a:off x="5428802" y="5348526"/>
              <a:ext cx="661678" cy="240165"/>
            </a:xfrm>
            <a:prstGeom prst="rect">
              <a:avLst/>
            </a:prstGeom>
            <a:noFill/>
          </p:spPr>
          <p:txBody>
            <a:bodyPr wrap="none" rtlCol="0">
              <a:spAutoFit/>
            </a:bodyPr>
            <a:lstStyle/>
            <a:p>
              <a:pPr algn="ctr"/>
              <a:r>
                <a:rPr lang="fr-FR" sz="1200" b="1" dirty="0"/>
                <a:t>(Tag 30)</a:t>
              </a:r>
            </a:p>
          </p:txBody>
        </p:sp>
        <p:sp>
          <p:nvSpPr>
            <p:cNvPr id="31" name="TextBox 30"/>
            <p:cNvSpPr txBox="1"/>
            <p:nvPr/>
          </p:nvSpPr>
          <p:spPr>
            <a:xfrm>
              <a:off x="7444728" y="5334878"/>
              <a:ext cx="735340" cy="240165"/>
            </a:xfrm>
            <a:prstGeom prst="rect">
              <a:avLst/>
            </a:prstGeom>
            <a:noFill/>
          </p:spPr>
          <p:txBody>
            <a:bodyPr wrap="none" rtlCol="0">
              <a:spAutoFit/>
            </a:bodyPr>
            <a:lstStyle/>
            <a:p>
              <a:pPr algn="ctr"/>
              <a:r>
                <a:rPr lang="fr-FR" sz="1200" b="1" dirty="0"/>
                <a:t>(Tag 100)</a:t>
              </a:r>
            </a:p>
          </p:txBody>
        </p:sp>
        <p:sp>
          <p:nvSpPr>
            <p:cNvPr id="32" name="TextBox 31"/>
            <p:cNvSpPr txBox="1"/>
            <p:nvPr/>
          </p:nvSpPr>
          <p:spPr>
            <a:xfrm>
              <a:off x="4641052" y="5566889"/>
              <a:ext cx="2303253" cy="240165"/>
            </a:xfrm>
            <a:prstGeom prst="rect">
              <a:avLst/>
            </a:prstGeom>
            <a:noFill/>
          </p:spPr>
          <p:txBody>
            <a:bodyPr wrap="none" rtlCol="0">
              <a:spAutoFit/>
            </a:bodyPr>
            <a:lstStyle/>
            <a:p>
              <a:pPr algn="ctr"/>
              <a:r>
                <a:rPr lang="fr-FR" sz="1200" b="1" dirty="0" err="1"/>
                <a:t>Wochen</a:t>
              </a:r>
              <a:r>
                <a:rPr lang="fr-FR" sz="1200" b="1" dirty="0"/>
                <a:t> </a:t>
              </a:r>
              <a:r>
                <a:rPr lang="fr-FR" sz="1200" b="1" dirty="0" err="1"/>
                <a:t>nach</a:t>
              </a:r>
              <a:r>
                <a:rPr lang="fr-FR" sz="1200" b="1" dirty="0"/>
                <a:t> der Transplantation</a:t>
              </a:r>
            </a:p>
          </p:txBody>
        </p:sp>
        <p:sp>
          <p:nvSpPr>
            <p:cNvPr id="33" name="Rounded Rectangle 32"/>
            <p:cNvSpPr/>
            <p:nvPr/>
          </p:nvSpPr>
          <p:spPr>
            <a:xfrm>
              <a:off x="7041493" y="3638162"/>
              <a:ext cx="2226945" cy="173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itchFamily="34" charset="0"/>
                </a:rPr>
                <a:t>Bronchiolitis obliterans</a:t>
              </a:r>
              <a:endParaRPr lang="de-DE" sz="1000" dirty="0">
                <a:latin typeface="Arial" pitchFamily="34" charset="0"/>
                <a:cs typeface="Arial" pitchFamily="34" charset="0"/>
              </a:endParaRPr>
            </a:p>
          </p:txBody>
        </p:sp>
        <p:sp>
          <p:nvSpPr>
            <p:cNvPr id="34" name="Rounded Rectangle 33"/>
            <p:cNvSpPr/>
            <p:nvPr/>
          </p:nvSpPr>
          <p:spPr>
            <a:xfrm>
              <a:off x="3069568" y="3393687"/>
              <a:ext cx="43891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Hepatische</a:t>
              </a:r>
              <a:r>
                <a:rPr lang="en-GB" sz="1000" dirty="0">
                  <a:latin typeface="Arial" pitchFamily="34" charset="0"/>
                </a:rPr>
                <a:t> </a:t>
              </a:r>
              <a:r>
                <a:rPr lang="en-GB" sz="1000" dirty="0" err="1">
                  <a:latin typeface="Arial" pitchFamily="34" charset="0"/>
                </a:rPr>
                <a:t>venookklusive</a:t>
              </a:r>
              <a:r>
                <a:rPr lang="en-GB" sz="1000" dirty="0">
                  <a:latin typeface="Arial" pitchFamily="34" charset="0"/>
                </a:rPr>
                <a:t> </a:t>
              </a:r>
              <a:r>
                <a:rPr lang="en-GB" sz="1000" dirty="0" err="1">
                  <a:latin typeface="Arial" pitchFamily="34" charset="0"/>
                </a:rPr>
                <a:t>Erkrankung</a:t>
              </a:r>
              <a:r>
                <a:rPr lang="en-GB" sz="1000" dirty="0">
                  <a:latin typeface="Arial" pitchFamily="34" charset="0"/>
                </a:rPr>
                <a:t> (VOD)</a:t>
              </a:r>
              <a:endParaRPr lang="de-DE" sz="1000" dirty="0">
                <a:latin typeface="Arial" pitchFamily="34" charset="0"/>
                <a:cs typeface="Arial" pitchFamily="34" charset="0"/>
              </a:endParaRPr>
            </a:p>
          </p:txBody>
        </p:sp>
        <p:sp>
          <p:nvSpPr>
            <p:cNvPr id="35" name="Rounded Rectangle 34"/>
            <p:cNvSpPr/>
            <p:nvPr/>
          </p:nvSpPr>
          <p:spPr>
            <a:xfrm>
              <a:off x="4412593" y="3136512"/>
              <a:ext cx="30175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latin typeface="Arial" pitchFamily="34" charset="0"/>
                </a:rPr>
                <a:t>Akute</a:t>
              </a:r>
              <a:r>
                <a:rPr lang="en-GB" sz="1000" dirty="0">
                  <a:latin typeface="Arial" pitchFamily="34" charset="0"/>
                </a:rPr>
                <a:t> GvHD (Graft-versus-Host </a:t>
              </a:r>
              <a:r>
                <a:rPr lang="en-GB" sz="1000" dirty="0" err="1">
                  <a:latin typeface="Arial" pitchFamily="34" charset="0"/>
                </a:rPr>
                <a:t>Reaktion</a:t>
              </a:r>
              <a:r>
                <a:rPr lang="en-GB" sz="1000" dirty="0">
                  <a:latin typeface="Arial" pitchFamily="34" charset="0"/>
                </a:rPr>
                <a:t>)</a:t>
              </a:r>
              <a:endParaRPr lang="de-DE" sz="1000" dirty="0">
                <a:latin typeface="Arial" pitchFamily="34" charset="0"/>
                <a:cs typeface="Arial" pitchFamily="34" charset="0"/>
              </a:endParaRPr>
            </a:p>
          </p:txBody>
        </p:sp>
        <p:sp>
          <p:nvSpPr>
            <p:cNvPr id="36" name="TextBox 35"/>
            <p:cNvSpPr txBox="1"/>
            <p:nvPr/>
          </p:nvSpPr>
          <p:spPr>
            <a:xfrm>
              <a:off x="2368684" y="5089781"/>
              <a:ext cx="278248" cy="240165"/>
            </a:xfrm>
            <a:prstGeom prst="rect">
              <a:avLst/>
            </a:prstGeom>
            <a:noFill/>
          </p:spPr>
          <p:txBody>
            <a:bodyPr wrap="none" rtlCol="0">
              <a:spAutoFit/>
            </a:bodyPr>
            <a:lstStyle/>
            <a:p>
              <a:pPr algn="ctr"/>
              <a:r>
                <a:rPr lang="fr-FR" sz="1200" b="1" dirty="0">
                  <a:latin typeface="Arial" pitchFamily="34" charset="0"/>
                  <a:cs typeface="Arial" pitchFamily="34" charset="0"/>
                </a:rPr>
                <a:t>-1</a:t>
              </a:r>
              <a:endParaRPr lang="fr-FR" sz="1200" b="1" dirty="0"/>
            </a:p>
          </p:txBody>
        </p:sp>
        <p:sp>
          <p:nvSpPr>
            <p:cNvPr id="37" name="TextBox 36"/>
            <p:cNvSpPr txBox="1"/>
            <p:nvPr/>
          </p:nvSpPr>
          <p:spPr>
            <a:xfrm>
              <a:off x="3620301"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1</a:t>
              </a:r>
              <a:endParaRPr lang="fr-FR" sz="1200" b="1" dirty="0"/>
            </a:p>
          </p:txBody>
        </p:sp>
        <p:sp>
          <p:nvSpPr>
            <p:cNvPr id="38" name="TextBox 37"/>
            <p:cNvSpPr txBox="1"/>
            <p:nvPr/>
          </p:nvSpPr>
          <p:spPr>
            <a:xfrm>
              <a:off x="4198081"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2</a:t>
              </a:r>
              <a:endParaRPr lang="fr-FR" sz="1200" b="1" dirty="0"/>
            </a:p>
          </p:txBody>
        </p:sp>
        <p:sp>
          <p:nvSpPr>
            <p:cNvPr id="39" name="TextBox 38"/>
            <p:cNvSpPr txBox="1"/>
            <p:nvPr/>
          </p:nvSpPr>
          <p:spPr>
            <a:xfrm>
              <a:off x="4780886"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3</a:t>
              </a:r>
              <a:endParaRPr lang="fr-FR" sz="1200" b="1" dirty="0"/>
            </a:p>
          </p:txBody>
        </p:sp>
        <p:sp>
          <p:nvSpPr>
            <p:cNvPr id="40" name="TextBox 39"/>
            <p:cNvSpPr txBox="1"/>
            <p:nvPr/>
          </p:nvSpPr>
          <p:spPr>
            <a:xfrm>
              <a:off x="5398859"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4</a:t>
              </a:r>
              <a:endParaRPr lang="fr-FR" sz="1200" b="1" dirty="0"/>
            </a:p>
          </p:txBody>
        </p:sp>
        <p:sp>
          <p:nvSpPr>
            <p:cNvPr id="41" name="TextBox 40"/>
            <p:cNvSpPr txBox="1"/>
            <p:nvPr/>
          </p:nvSpPr>
          <p:spPr>
            <a:xfrm>
              <a:off x="6107265"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5</a:t>
              </a:r>
              <a:endParaRPr lang="fr-FR" sz="1200" b="1" dirty="0"/>
            </a:p>
          </p:txBody>
        </p:sp>
        <p:sp>
          <p:nvSpPr>
            <p:cNvPr id="42" name="TextBox 41"/>
            <p:cNvSpPr txBox="1"/>
            <p:nvPr/>
          </p:nvSpPr>
          <p:spPr>
            <a:xfrm>
              <a:off x="6669973" y="5089781"/>
              <a:ext cx="233773" cy="240165"/>
            </a:xfrm>
            <a:prstGeom prst="rect">
              <a:avLst/>
            </a:prstGeom>
            <a:noFill/>
          </p:spPr>
          <p:txBody>
            <a:bodyPr wrap="none" rtlCol="0">
              <a:spAutoFit/>
            </a:bodyPr>
            <a:lstStyle/>
            <a:p>
              <a:pPr algn="ctr"/>
              <a:r>
                <a:rPr lang="fr-FR" sz="1200" b="1" dirty="0">
                  <a:latin typeface="Arial" pitchFamily="34" charset="0"/>
                  <a:cs typeface="Arial" pitchFamily="34" charset="0"/>
                </a:rPr>
                <a:t>8</a:t>
              </a:r>
              <a:endParaRPr lang="fr-FR" sz="1200" b="1" dirty="0"/>
            </a:p>
          </p:txBody>
        </p:sp>
        <p:sp>
          <p:nvSpPr>
            <p:cNvPr id="43" name="TextBox 42"/>
            <p:cNvSpPr txBox="1"/>
            <p:nvPr/>
          </p:nvSpPr>
          <p:spPr>
            <a:xfrm>
              <a:off x="7226094" y="5089781"/>
              <a:ext cx="307435" cy="240165"/>
            </a:xfrm>
            <a:prstGeom prst="rect">
              <a:avLst/>
            </a:prstGeom>
            <a:noFill/>
          </p:spPr>
          <p:txBody>
            <a:bodyPr wrap="none" rtlCol="0">
              <a:spAutoFit/>
            </a:bodyPr>
            <a:lstStyle/>
            <a:p>
              <a:pPr algn="ctr"/>
              <a:r>
                <a:rPr lang="fr-FR" sz="1200" b="1" dirty="0">
                  <a:latin typeface="Arial" pitchFamily="34" charset="0"/>
                  <a:cs typeface="Arial" pitchFamily="34" charset="0"/>
                </a:rPr>
                <a:t>12</a:t>
              </a:r>
              <a:endParaRPr lang="fr-FR" sz="1200" b="1" dirty="0"/>
            </a:p>
          </p:txBody>
        </p:sp>
        <p:sp>
          <p:nvSpPr>
            <p:cNvPr id="44" name="TextBox 43"/>
            <p:cNvSpPr txBox="1"/>
            <p:nvPr/>
          </p:nvSpPr>
          <p:spPr>
            <a:xfrm>
              <a:off x="7889286" y="5089781"/>
              <a:ext cx="307435" cy="240165"/>
            </a:xfrm>
            <a:prstGeom prst="rect">
              <a:avLst/>
            </a:prstGeom>
            <a:noFill/>
          </p:spPr>
          <p:txBody>
            <a:bodyPr wrap="none" rtlCol="0">
              <a:spAutoFit/>
            </a:bodyPr>
            <a:lstStyle/>
            <a:p>
              <a:pPr algn="ctr"/>
              <a:r>
                <a:rPr lang="fr-FR" sz="1200" b="1" dirty="0">
                  <a:latin typeface="Arial" pitchFamily="34" charset="0"/>
                  <a:cs typeface="Arial" pitchFamily="34" charset="0"/>
                </a:rPr>
                <a:t>16</a:t>
              </a:r>
              <a:endParaRPr lang="fr-FR" sz="1200" b="1" dirty="0"/>
            </a:p>
          </p:txBody>
        </p:sp>
        <p:sp>
          <p:nvSpPr>
            <p:cNvPr id="45" name="TextBox 44"/>
            <p:cNvSpPr txBox="1"/>
            <p:nvPr/>
          </p:nvSpPr>
          <p:spPr>
            <a:xfrm>
              <a:off x="8552475" y="5089781"/>
              <a:ext cx="307435" cy="240165"/>
            </a:xfrm>
            <a:prstGeom prst="rect">
              <a:avLst/>
            </a:prstGeom>
            <a:noFill/>
          </p:spPr>
          <p:txBody>
            <a:bodyPr wrap="none" rtlCol="0">
              <a:spAutoFit/>
            </a:bodyPr>
            <a:lstStyle/>
            <a:p>
              <a:pPr algn="ctr"/>
              <a:r>
                <a:rPr lang="fr-FR" sz="1200" b="1" dirty="0">
                  <a:latin typeface="Arial" pitchFamily="34" charset="0"/>
                  <a:cs typeface="Arial" pitchFamily="34" charset="0"/>
                </a:rPr>
                <a:t>20</a:t>
              </a:r>
              <a:endParaRPr lang="fr-FR" sz="1200" b="1" dirty="0"/>
            </a:p>
          </p:txBody>
        </p:sp>
        <p:sp>
          <p:nvSpPr>
            <p:cNvPr id="46" name="TextBox 45"/>
            <p:cNvSpPr txBox="1"/>
            <p:nvPr/>
          </p:nvSpPr>
          <p:spPr>
            <a:xfrm>
              <a:off x="2033308" y="5843114"/>
              <a:ext cx="7388701" cy="293535"/>
            </a:xfrm>
            <a:prstGeom prst="rect">
              <a:avLst/>
            </a:prstGeom>
            <a:noFill/>
          </p:spPr>
          <p:txBody>
            <a:bodyPr wrap="none" rtlCol="0">
              <a:spAutoFit/>
            </a:bodyPr>
            <a:lstStyle/>
            <a:p>
              <a:r>
                <a:rPr lang="de-DE" sz="1600" b="1" dirty="0"/>
                <a:t>Chronologie der Komplikationen bei der hämatopoetischen Stammzelltransplantation</a:t>
              </a:r>
            </a:p>
          </p:txBody>
        </p:sp>
        <p:cxnSp>
          <p:nvCxnSpPr>
            <p:cNvPr id="47" name="Straight Connector 46"/>
            <p:cNvCxnSpPr/>
            <p:nvPr/>
          </p:nvCxnSpPr>
          <p:spPr>
            <a:xfrm>
              <a:off x="2122965" y="5837304"/>
              <a:ext cx="7248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228150"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713326"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17341"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52" name="Picture 51">
            <a:hlinkClick r:id="" action="ppaction://customshow?id=2&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53480" y="1680030"/>
            <a:ext cx="324000" cy="324000"/>
          </a:xfrm>
          <a:prstGeom prst="rect">
            <a:avLst/>
          </a:prstGeom>
        </p:spPr>
      </p:pic>
    </p:spTree>
    <p:extLst>
      <p:ext uri="{BB962C8B-B14F-4D97-AF65-F5344CB8AC3E}">
        <p14:creationId xmlns:p14="http://schemas.microsoft.com/office/powerpoint/2010/main" val="121277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DECDC2D9-43FD-4CAC-8D6A-0BEE2479F44B}"/>
              </a:ext>
            </a:extLst>
          </p:cNvPr>
          <p:cNvCxnSpPr>
            <a:cxnSpLocks/>
          </p:cNvCxnSpPr>
          <p:nvPr/>
        </p:nvCxnSpPr>
        <p:spPr>
          <a:xfrm>
            <a:off x="4664802" y="5515661"/>
            <a:ext cx="816768"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2227776" y="5311350"/>
            <a:ext cx="2439388" cy="408623"/>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de-DE" dirty="0">
                <a:solidFill>
                  <a:schemeClr val="tx1"/>
                </a:solidFill>
                <a:latin typeface="Arial" pitchFamily="34" charset="0"/>
              </a:rPr>
              <a:t>VOD</a:t>
            </a:r>
          </a:p>
        </p:txBody>
      </p:sp>
      <p:sp>
        <p:nvSpPr>
          <p:cNvPr id="5" name="Title 4"/>
          <p:cNvSpPr>
            <a:spLocks noGrp="1"/>
          </p:cNvSpPr>
          <p:nvPr>
            <p:ph type="title"/>
          </p:nvPr>
        </p:nvSpPr>
        <p:spPr/>
        <p:txBody>
          <a:bodyPr>
            <a:normAutofit fontScale="90000"/>
          </a:bodyPr>
          <a:lstStyle/>
          <a:p>
            <a:r>
              <a:rPr lang="de-DE" dirty="0"/>
              <a:t>Neutropenie, GvHD, Infektionen und VOD sind Komplikationen, </a:t>
            </a:r>
            <a:br>
              <a:rPr lang="de-DE" dirty="0"/>
            </a:br>
            <a:r>
              <a:rPr lang="de-DE" dirty="0"/>
              <a:t>die Intervention erfordern</a:t>
            </a:r>
            <a:endParaRPr lang="en-GB" dirty="0"/>
          </a:p>
        </p:txBody>
      </p:sp>
      <p:sp>
        <p:nvSpPr>
          <p:cNvPr id="6" name="Content Placeholder 5"/>
          <p:cNvSpPr>
            <a:spLocks noGrp="1"/>
          </p:cNvSpPr>
          <p:nvPr>
            <p:ph idx="1"/>
          </p:nvPr>
        </p:nvSpPr>
        <p:spPr>
          <a:xfrm>
            <a:off x="335360" y="1268760"/>
            <a:ext cx="11521280" cy="4857403"/>
          </a:xfrm>
        </p:spPr>
        <p:txBody>
          <a:bodyPr>
            <a:normAutofit/>
          </a:bodyPr>
          <a:lstStyle/>
          <a:p>
            <a:r>
              <a:rPr lang="de-DE" sz="2000" dirty="0"/>
              <a:t>Die folgenden HSZT-Komplikationen erfordern Prophylaxe oder Behandlung:</a:t>
            </a:r>
          </a:p>
        </p:txBody>
      </p:sp>
      <p:sp>
        <p:nvSpPr>
          <p:cNvPr id="7" name="Text Placeholder 6"/>
          <p:cNvSpPr>
            <a:spLocks noGrp="1"/>
          </p:cNvSpPr>
          <p:nvPr>
            <p:ph type="body" sz="quarter" idx="10"/>
          </p:nvPr>
        </p:nvSpPr>
        <p:spPr>
          <a:xfrm>
            <a:off x="98778" y="6495526"/>
            <a:ext cx="8445494" cy="288925"/>
          </a:xfrm>
        </p:spPr>
        <p:txBody>
          <a:bodyPr/>
          <a:lstStyle/>
          <a:p>
            <a:r>
              <a:rPr lang="en-GB" dirty="0"/>
              <a:t>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Geneva: Forum Service </a:t>
            </a:r>
            <a:r>
              <a:rPr lang="en-GB" dirty="0" err="1"/>
              <a:t>Editore</a:t>
            </a:r>
            <a:r>
              <a:rPr lang="en-GB" dirty="0"/>
              <a:t>, 2012 Seiten 156–74; </a:t>
            </a:r>
            <a:r>
              <a:rPr lang="en-GB" dirty="0" err="1"/>
              <a:t>Dalle</a:t>
            </a:r>
            <a:r>
              <a:rPr lang="en-GB" dirty="0"/>
              <a:t> JH, Giralt SA. </a:t>
            </a:r>
            <a:r>
              <a:rPr lang="en-GB" i="1" dirty="0" err="1"/>
              <a:t>Biol</a:t>
            </a:r>
            <a:r>
              <a:rPr lang="en-GB" i="1" dirty="0"/>
              <a:t> Blood Marrow Transplant </a:t>
            </a:r>
            <a:r>
              <a:rPr lang="en-GB" dirty="0"/>
              <a:t>2016;22:400–9</a:t>
            </a:r>
          </a:p>
        </p:txBody>
      </p:sp>
      <p:sp>
        <p:nvSpPr>
          <p:cNvPr id="8" name="Text Placeholder 7"/>
          <p:cNvSpPr>
            <a:spLocks noGrp="1"/>
          </p:cNvSpPr>
          <p:nvPr>
            <p:ph type="body" sz="quarter" idx="11"/>
          </p:nvPr>
        </p:nvSpPr>
        <p:spPr>
          <a:xfrm>
            <a:off x="7968208" y="6546806"/>
            <a:ext cx="4127799" cy="237645"/>
          </a:xfrm>
        </p:spPr>
        <p:txBody>
          <a:bodyPr/>
          <a:lstStyle/>
          <a:p>
            <a:r>
              <a:rPr lang="fr-FR" dirty="0"/>
              <a:t>*</a:t>
            </a:r>
            <a:r>
              <a:rPr lang="fr-FR" dirty="0" err="1"/>
              <a:t>Defibrotide</a:t>
            </a:r>
            <a:r>
              <a:rPr lang="fr-FR" dirty="0"/>
              <a:t> </a:t>
            </a:r>
            <a:r>
              <a:rPr lang="de-DE" dirty="0"/>
              <a:t>ist nur für die Behandlung von schweren Leber-VOD in der </a:t>
            </a:r>
            <a:r>
              <a:rPr lang="de-DE" dirty="0" err="1"/>
              <a:t>hämatopoetischen</a:t>
            </a:r>
            <a:r>
              <a:rPr lang="de-DE" dirty="0"/>
              <a:t> Stammzelltransplantationstherapie zugelassen</a:t>
            </a:r>
            <a:r>
              <a:rPr lang="de-DE" dirty="0">
                <a:highlight>
                  <a:srgbClr val="FFFF00"/>
                </a:highlight>
              </a:rPr>
              <a:t>.</a:t>
            </a:r>
            <a:endParaRPr lang="fr-FR" dirty="0">
              <a:highlight>
                <a:srgbClr val="FFFF00"/>
              </a:highlight>
            </a:endParaRPr>
          </a:p>
          <a:p>
            <a:r>
              <a:rPr lang="fr-FR" dirty="0"/>
              <a:t>GCSF, </a:t>
            </a:r>
            <a:r>
              <a:rPr lang="fr-FR" dirty="0" err="1"/>
              <a:t>Granulozyten-Kolonie-stimulierender</a:t>
            </a:r>
            <a:r>
              <a:rPr lang="fr-FR" dirty="0"/>
              <a:t> </a:t>
            </a:r>
            <a:r>
              <a:rPr lang="fr-FR" dirty="0" err="1"/>
              <a:t>Faktor</a:t>
            </a:r>
            <a:r>
              <a:rPr lang="fr-FR" dirty="0"/>
              <a:t>; </a:t>
            </a:r>
            <a:br>
              <a:rPr lang="fr-FR" dirty="0"/>
            </a:br>
            <a:r>
              <a:rPr lang="fr-FR" dirty="0"/>
              <a:t>GvHD, </a:t>
            </a:r>
            <a:r>
              <a:rPr lang="fr-FR" dirty="0" err="1"/>
              <a:t>Graft</a:t>
            </a:r>
            <a:r>
              <a:rPr lang="fr-FR" dirty="0"/>
              <a:t>-versus-Host </a:t>
            </a:r>
            <a:r>
              <a:rPr lang="fr-FR" dirty="0" err="1"/>
              <a:t>Reaktion</a:t>
            </a:r>
            <a:r>
              <a:rPr lang="fr-FR" dirty="0"/>
              <a:t>; </a:t>
            </a:r>
            <a:r>
              <a:rPr lang="en-GB" dirty="0"/>
              <a:t>HSZT, </a:t>
            </a:r>
            <a:r>
              <a:rPr lang="en-GB" dirty="0" err="1"/>
              <a:t>hämatopoetische</a:t>
            </a:r>
            <a:r>
              <a:rPr lang="en-GB" dirty="0"/>
              <a:t> </a:t>
            </a:r>
            <a:r>
              <a:rPr lang="en-GB" dirty="0" err="1"/>
              <a:t>Stammzelltransplantation</a:t>
            </a:r>
            <a:r>
              <a:rPr lang="en-GB" dirty="0"/>
              <a:t>; </a:t>
            </a:r>
            <a:r>
              <a:rPr lang="de-DE" dirty="0"/>
              <a:t>VOD, </a:t>
            </a:r>
            <a:r>
              <a:rPr lang="en-GB" dirty="0" err="1"/>
              <a:t>venookklusive</a:t>
            </a:r>
            <a:r>
              <a:rPr lang="en-GB" dirty="0"/>
              <a:t> </a:t>
            </a:r>
            <a:r>
              <a:rPr lang="en-GB" dirty="0" err="1"/>
              <a:t>Erkrankung</a:t>
            </a:r>
            <a:endParaRPr lang="de-DE" dirty="0"/>
          </a:p>
        </p:txBody>
      </p:sp>
      <p:sp>
        <p:nvSpPr>
          <p:cNvPr id="9" name="Rounded Rectangle 8"/>
          <p:cNvSpPr/>
          <p:nvPr/>
        </p:nvSpPr>
        <p:spPr>
          <a:xfrm>
            <a:off x="5483932" y="1844824"/>
            <a:ext cx="5076564" cy="83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rgbClr val="FFFFFF"/>
                </a:solidFill>
                <a:cs typeface="Arial" pitchFamily="34" charset="0"/>
              </a:rPr>
              <a:t>Wachstumsfaktoren</a:t>
            </a:r>
            <a:endParaRPr lang="fr-FR" sz="2000" dirty="0">
              <a:solidFill>
                <a:srgbClr val="FFFFFF"/>
              </a:solidFill>
              <a:cs typeface="Arial" pitchFamily="34" charset="0"/>
            </a:endParaRPr>
          </a:p>
          <a:p>
            <a:pPr algn="ctr"/>
            <a:r>
              <a:rPr lang="fr-FR" sz="2000" dirty="0">
                <a:solidFill>
                  <a:srgbClr val="FFFFFF"/>
                </a:solidFill>
                <a:cs typeface="Arial" pitchFamily="34" charset="0"/>
              </a:rPr>
              <a:t>(</a:t>
            </a:r>
            <a:r>
              <a:rPr lang="fr-FR" sz="2000" dirty="0" err="1">
                <a:solidFill>
                  <a:srgbClr val="FFFFFF"/>
                </a:solidFill>
                <a:cs typeface="Arial" pitchFamily="34" charset="0"/>
              </a:rPr>
              <a:t>z.B</a:t>
            </a:r>
            <a:r>
              <a:rPr lang="fr-FR" sz="2000" dirty="0">
                <a:solidFill>
                  <a:srgbClr val="FFFFFF"/>
                </a:solidFill>
                <a:cs typeface="Arial" pitchFamily="34" charset="0"/>
              </a:rPr>
              <a:t>. GSCF)</a:t>
            </a:r>
          </a:p>
        </p:txBody>
      </p:sp>
      <p:sp>
        <p:nvSpPr>
          <p:cNvPr id="10" name="Rounded Rectangle 9"/>
          <p:cNvSpPr/>
          <p:nvPr/>
        </p:nvSpPr>
        <p:spPr>
          <a:xfrm>
            <a:off x="5483932" y="2924944"/>
            <a:ext cx="5076566" cy="83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FFFFFF"/>
                </a:solidFill>
                <a:cs typeface="Arial" pitchFamily="34" charset="0"/>
              </a:rPr>
              <a:t>Immunsuppressiva</a:t>
            </a:r>
          </a:p>
          <a:p>
            <a:pPr algn="ctr"/>
            <a:r>
              <a:rPr lang="it-IT" sz="2000" dirty="0">
                <a:solidFill>
                  <a:srgbClr val="FFFFFF"/>
                </a:solidFill>
                <a:cs typeface="Arial" pitchFamily="34" charset="0"/>
              </a:rPr>
              <a:t>(z.B. Corticosteroide, Cyclosporin)</a:t>
            </a:r>
          </a:p>
        </p:txBody>
      </p:sp>
      <p:sp>
        <p:nvSpPr>
          <p:cNvPr id="11" name="Rounded Rectangle 10"/>
          <p:cNvSpPr/>
          <p:nvPr/>
        </p:nvSpPr>
        <p:spPr>
          <a:xfrm>
            <a:off x="5483932" y="4005064"/>
            <a:ext cx="5076564" cy="83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FFFFFF"/>
                </a:solidFill>
                <a:cs typeface="Arial" pitchFamily="34" charset="0"/>
              </a:rPr>
              <a:t>Keimhemmende Mittel</a:t>
            </a:r>
          </a:p>
          <a:p>
            <a:pPr algn="ctr"/>
            <a:r>
              <a:rPr lang="sv-SE" sz="2000" dirty="0">
                <a:solidFill>
                  <a:srgbClr val="FFFFFF"/>
                </a:solidFill>
                <a:cs typeface="Arial" pitchFamily="34" charset="0"/>
              </a:rPr>
              <a:t>(z.B. Antibiotika, Antimykotika)</a:t>
            </a:r>
          </a:p>
        </p:txBody>
      </p:sp>
      <p:cxnSp>
        <p:nvCxnSpPr>
          <p:cNvPr id="15" name="Straight Arrow Connector 14"/>
          <p:cNvCxnSpPr>
            <a:cxnSpLocks/>
          </p:cNvCxnSpPr>
          <p:nvPr/>
        </p:nvCxnSpPr>
        <p:spPr>
          <a:xfrm>
            <a:off x="4667164" y="2260624"/>
            <a:ext cx="816768"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5481570" y="5099861"/>
            <a:ext cx="5078727" cy="83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itchFamily="34" charset="0"/>
              </a:rPr>
              <a:t>Defibrotide*</a:t>
            </a:r>
          </a:p>
        </p:txBody>
      </p:sp>
      <p:grpSp>
        <p:nvGrpSpPr>
          <p:cNvPr id="22" name="Group 21"/>
          <p:cNvGrpSpPr/>
          <p:nvPr/>
        </p:nvGrpSpPr>
        <p:grpSpPr>
          <a:xfrm>
            <a:off x="9628853" y="5336765"/>
            <a:ext cx="2083771" cy="369332"/>
            <a:chOff x="1508759" y="4551330"/>
            <a:chExt cx="1825447" cy="369332"/>
          </a:xfrm>
        </p:grpSpPr>
        <p:sp>
          <p:nvSpPr>
            <p:cNvPr id="30" name="TextBox 24">
              <a:hlinkClick r:id="rId3" action="ppaction://hlinkpres?slideindex=4&amp;slidetitle=Modul 4: Beurteilung und Behandlung der  venookklusiven Er..."/>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solidFill>
                </a:rPr>
                <a:t>Link zu Modul 4</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065" y="4601877"/>
              <a:ext cx="251460" cy="251460"/>
            </a:xfrm>
            <a:prstGeom prst="rect">
              <a:avLst/>
            </a:prstGeom>
            <a:noFill/>
          </p:spPr>
        </p:pic>
      </p:grpSp>
      <p:grpSp>
        <p:nvGrpSpPr>
          <p:cNvPr id="23" name="Group 22"/>
          <p:cNvGrpSpPr/>
          <p:nvPr/>
        </p:nvGrpSpPr>
        <p:grpSpPr>
          <a:xfrm>
            <a:off x="3221518" y="5661248"/>
            <a:ext cx="2140234" cy="369332"/>
            <a:chOff x="1493317" y="4401929"/>
            <a:chExt cx="1825447" cy="369332"/>
          </a:xfrm>
        </p:grpSpPr>
        <p:sp>
          <p:nvSpPr>
            <p:cNvPr id="28" name="TextBox 34">
              <a:hlinkClick r:id="rId5" action="ppaction://hlinkpres?slideindex=4&amp;slidetitle=Modul 2:  Die Pathophysiologie venookklusiver Erkrankungen..."/>
            </p:cNvPr>
            <p:cNvSpPr txBox="1"/>
            <p:nvPr/>
          </p:nvSpPr>
          <p:spPr>
            <a:xfrm>
              <a:off x="1493317" y="4401929"/>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solidFill>
                </a:rPr>
                <a:t>Link zu Modul 2</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676" y="4461529"/>
              <a:ext cx="251460" cy="251460"/>
            </a:xfrm>
            <a:prstGeom prst="rect">
              <a:avLst/>
            </a:prstGeom>
            <a:noFill/>
          </p:spPr>
        </p:pic>
      </p:grpSp>
      <p:pic>
        <p:nvPicPr>
          <p:cNvPr id="24" name="Picture 23">
            <a:hlinkClick r:id="" action="ppaction://customshow?id=3&amp;return=true"/>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5119" y="2098624"/>
            <a:ext cx="324000" cy="324000"/>
          </a:xfrm>
          <a:prstGeom prst="rect">
            <a:avLst/>
          </a:prstGeom>
        </p:spPr>
      </p:pic>
      <p:pic>
        <p:nvPicPr>
          <p:cNvPr id="25" name="Picture 24">
            <a:hlinkClick r:id="" action="ppaction://customshow?id=4&amp;return=true"/>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5119" y="3178744"/>
            <a:ext cx="324000" cy="324000"/>
          </a:xfrm>
          <a:prstGeom prst="rect">
            <a:avLst/>
          </a:prstGeom>
        </p:spPr>
      </p:pic>
      <p:pic>
        <p:nvPicPr>
          <p:cNvPr id="26" name="Picture 25">
            <a:hlinkClick r:id="" action="ppaction://customshow?id=5&amp;return=true"/>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5119" y="4258864"/>
            <a:ext cx="324000" cy="324000"/>
          </a:xfrm>
          <a:prstGeom prst="rect">
            <a:avLst/>
          </a:prstGeom>
        </p:spPr>
      </p:pic>
      <p:pic>
        <p:nvPicPr>
          <p:cNvPr id="27" name="Picture 26">
            <a:hlinkClick r:id="" action="ppaction://customshow?id=6&amp;return=true"/>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5119" y="5353661"/>
            <a:ext cx="324000" cy="324000"/>
          </a:xfrm>
          <a:prstGeom prst="rect">
            <a:avLst/>
          </a:prstGeom>
        </p:spPr>
      </p:pic>
      <p:cxnSp>
        <p:nvCxnSpPr>
          <p:cNvPr id="34" name="Straight Arrow Connector 33">
            <a:extLst>
              <a:ext uri="{FF2B5EF4-FFF2-40B4-BE49-F238E27FC236}">
                <a16:creationId xmlns:a16="http://schemas.microsoft.com/office/drawing/2014/main" id="{9B784BC2-C113-49BF-AE8B-543341A955B1}"/>
              </a:ext>
            </a:extLst>
          </p:cNvPr>
          <p:cNvCxnSpPr>
            <a:cxnSpLocks/>
          </p:cNvCxnSpPr>
          <p:nvPr/>
        </p:nvCxnSpPr>
        <p:spPr>
          <a:xfrm>
            <a:off x="4664802" y="3340744"/>
            <a:ext cx="816768"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A149608A-409C-44C7-872C-78F154E17C24}"/>
              </a:ext>
            </a:extLst>
          </p:cNvPr>
          <p:cNvCxnSpPr>
            <a:cxnSpLocks/>
          </p:cNvCxnSpPr>
          <p:nvPr/>
        </p:nvCxnSpPr>
        <p:spPr>
          <a:xfrm>
            <a:off x="4664802" y="4420864"/>
            <a:ext cx="816768"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227777" y="2039287"/>
            <a:ext cx="2439388"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Neutropenie</a:t>
            </a:r>
          </a:p>
        </p:txBody>
      </p:sp>
      <p:sp>
        <p:nvSpPr>
          <p:cNvPr id="13" name="TextBox 12"/>
          <p:cNvSpPr txBox="1"/>
          <p:nvPr/>
        </p:nvSpPr>
        <p:spPr>
          <a:xfrm>
            <a:off x="2227777" y="3119407"/>
            <a:ext cx="2439388"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GvHD</a:t>
            </a:r>
          </a:p>
        </p:txBody>
      </p:sp>
      <p:sp>
        <p:nvSpPr>
          <p:cNvPr id="14" name="TextBox 13"/>
          <p:cNvSpPr txBox="1"/>
          <p:nvPr/>
        </p:nvSpPr>
        <p:spPr>
          <a:xfrm>
            <a:off x="2227777" y="4199527"/>
            <a:ext cx="2439388"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Infektion</a:t>
            </a:r>
          </a:p>
        </p:txBody>
      </p:sp>
    </p:spTree>
    <p:extLst>
      <p:ext uri="{BB962C8B-B14F-4D97-AF65-F5344CB8AC3E}">
        <p14:creationId xmlns:p14="http://schemas.microsoft.com/office/powerpoint/2010/main" val="69215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rot="2563804" flipV="1">
            <a:off x="1875004" y="5153028"/>
            <a:ext cx="1180079" cy="49673"/>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Title 5"/>
          <p:cNvSpPr>
            <a:spLocks noGrp="1"/>
          </p:cNvSpPr>
          <p:nvPr>
            <p:ph type="title"/>
          </p:nvPr>
        </p:nvSpPr>
        <p:spPr/>
        <p:txBody>
          <a:bodyPr/>
          <a:lstStyle/>
          <a:p>
            <a:r>
              <a:rPr lang="de-DE"/>
              <a:t>HSZT nach der Chemotherapie erfordert Supportivtherapie</a:t>
            </a:r>
            <a:endParaRPr lang="en-GB" dirty="0"/>
          </a:p>
        </p:txBody>
      </p:sp>
      <p:sp>
        <p:nvSpPr>
          <p:cNvPr id="7" name="Text Placeholder 6"/>
          <p:cNvSpPr>
            <a:spLocks noGrp="1"/>
          </p:cNvSpPr>
          <p:nvPr>
            <p:ph type="body" sz="quarter" idx="10"/>
          </p:nvPr>
        </p:nvSpPr>
        <p:spPr>
          <a:xfrm>
            <a:off x="98778" y="6495526"/>
            <a:ext cx="8733526" cy="288925"/>
          </a:xfrm>
        </p:spPr>
        <p:txBody>
          <a:bodyPr/>
          <a:lstStyle/>
          <a:p>
            <a:r>
              <a:rPr lang="fr-FR" dirty="0" err="1"/>
              <a:t>Masszi</a:t>
            </a:r>
            <a:r>
              <a:rPr lang="fr-FR" dirty="0"/>
              <a:t> T, </a:t>
            </a:r>
            <a:r>
              <a:rPr lang="fr-FR" dirty="0" err="1"/>
              <a:t>Mank</a:t>
            </a:r>
            <a:r>
              <a:rPr lang="fr-FR" dirty="0"/>
              <a:t> A. </a:t>
            </a:r>
            <a:r>
              <a:rPr lang="fr-FR" dirty="0" err="1"/>
              <a:t>Supportive</a:t>
            </a:r>
            <a:r>
              <a:rPr lang="fr-FR" dirty="0"/>
              <a:t> Care. In: </a:t>
            </a:r>
            <a:r>
              <a:rPr lang="fr-FR" dirty="0" err="1"/>
              <a:t>Apperley</a:t>
            </a:r>
            <a:r>
              <a:rPr lang="fr-FR" dirty="0"/>
              <a:t> J, Carreras E, </a:t>
            </a:r>
            <a:r>
              <a:rPr lang="fr-FR" dirty="0" err="1"/>
              <a:t>Gluckman</a:t>
            </a:r>
            <a:r>
              <a:rPr lang="fr-FR" dirty="0"/>
              <a:t> E, </a:t>
            </a:r>
            <a:r>
              <a:rPr lang="en-GB" dirty="0" err="1"/>
              <a:t>Masszi</a:t>
            </a:r>
            <a:r>
              <a:rPr lang="en-GB" dirty="0"/>
              <a:t> T eds. </a:t>
            </a:r>
            <a:r>
              <a:rPr lang="en-GB" i="1" dirty="0"/>
              <a:t>ESH-EBMT Handbook on Haematopoietic Stem Cell Transplantation</a:t>
            </a:r>
            <a:r>
              <a:rPr lang="fr-FR" dirty="0"/>
              <a:t>. Geneva: Forum Service </a:t>
            </a:r>
            <a:r>
              <a:rPr lang="fr-FR" dirty="0" err="1"/>
              <a:t>Editore</a:t>
            </a:r>
            <a:r>
              <a:rPr lang="fr-FR" dirty="0"/>
              <a:t>, 2012 pp 156–74; Flynn M. </a:t>
            </a:r>
            <a:r>
              <a:rPr lang="fr-FR" i="1" dirty="0" err="1"/>
              <a:t>Chemotherapy</a:t>
            </a:r>
            <a:r>
              <a:rPr lang="fr-FR" i="1" dirty="0"/>
              <a:t> </a:t>
            </a:r>
            <a:r>
              <a:rPr lang="fr-FR" i="1" dirty="0" err="1"/>
              <a:t>Induced</a:t>
            </a:r>
            <a:r>
              <a:rPr lang="fr-FR" i="1" dirty="0"/>
              <a:t> </a:t>
            </a:r>
            <a:r>
              <a:rPr lang="fr-FR" i="1" dirty="0" err="1"/>
              <a:t>Nausea</a:t>
            </a:r>
            <a:r>
              <a:rPr lang="fr-FR" i="1" dirty="0"/>
              <a:t> &amp; </a:t>
            </a:r>
            <a:r>
              <a:rPr lang="fr-FR" i="1" dirty="0" err="1"/>
              <a:t>Vomiting</a:t>
            </a:r>
            <a:r>
              <a:rPr lang="fr-FR" i="1" dirty="0"/>
              <a:t>; A </a:t>
            </a:r>
            <a:r>
              <a:rPr lang="fr-FR" i="1" dirty="0" err="1"/>
              <a:t>Nurse’s</a:t>
            </a:r>
            <a:r>
              <a:rPr lang="fr-FR" i="1" dirty="0"/>
              <a:t> Perspective</a:t>
            </a:r>
            <a:r>
              <a:rPr lang="fr-FR" dirty="0"/>
              <a:t>. </a:t>
            </a:r>
            <a:r>
              <a:rPr lang="fr-FR" dirty="0" err="1"/>
              <a:t>Verfügbar</a:t>
            </a:r>
            <a:r>
              <a:rPr lang="fr-FR" dirty="0"/>
              <a:t> </a:t>
            </a:r>
            <a:r>
              <a:rPr lang="fr-FR" dirty="0" err="1"/>
              <a:t>unter</a:t>
            </a:r>
            <a:r>
              <a:rPr lang="fr-FR" dirty="0"/>
              <a:t>: http://www.ebmt.org/Contents/Resources/Library/Slidebank/EBMT2013SlideBank/Documents/Nurses/N1239.pdf. </a:t>
            </a:r>
            <a:r>
              <a:rPr lang="fr-FR" dirty="0" err="1"/>
              <a:t>Abgerufen</a:t>
            </a:r>
            <a:r>
              <a:rPr lang="fr-FR" dirty="0"/>
              <a:t> </a:t>
            </a:r>
            <a:r>
              <a:rPr lang="en-GB" dirty="0" err="1"/>
              <a:t>März</a:t>
            </a:r>
            <a:r>
              <a:rPr lang="en-GB" dirty="0"/>
              <a:t> 2017</a:t>
            </a:r>
            <a:endParaRPr lang="fr-FR" dirty="0"/>
          </a:p>
        </p:txBody>
      </p:sp>
      <p:sp>
        <p:nvSpPr>
          <p:cNvPr id="4" name="Text Placeholder 3"/>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r>
              <a:rPr lang="en-GB" dirty="0"/>
              <a:t>;</a:t>
            </a:r>
          </a:p>
        </p:txBody>
      </p:sp>
      <p:sp>
        <p:nvSpPr>
          <p:cNvPr id="16" name="TextBox 15"/>
          <p:cNvSpPr txBox="1"/>
          <p:nvPr/>
        </p:nvSpPr>
        <p:spPr>
          <a:xfrm>
            <a:off x="767408" y="1268760"/>
            <a:ext cx="10698590" cy="85129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200" dirty="0">
                <a:solidFill>
                  <a:srgbClr val="000000"/>
                </a:solidFill>
                <a:cs typeface="Arial" pitchFamily="34" charset="0"/>
              </a:rPr>
              <a:t>Verschiedene nach einer HSZT auftretende klinische Problemstellungen erfordern eine </a:t>
            </a:r>
            <a:r>
              <a:rPr lang="de-DE" sz="2200" dirty="0" err="1">
                <a:solidFill>
                  <a:srgbClr val="000000"/>
                </a:solidFill>
                <a:cs typeface="Arial" pitchFamily="34" charset="0"/>
              </a:rPr>
              <a:t>Supportivtherapie</a:t>
            </a:r>
            <a:endParaRPr lang="de-DE" sz="2200" dirty="0">
              <a:solidFill>
                <a:srgbClr val="000000"/>
              </a:solidFill>
              <a:cs typeface="Arial" pitchFamily="34" charset="0"/>
            </a:endParaRPr>
          </a:p>
        </p:txBody>
      </p:sp>
      <p:sp>
        <p:nvSpPr>
          <p:cNvPr id="36" name="Rounded Rectangle 35"/>
          <p:cNvSpPr/>
          <p:nvPr/>
        </p:nvSpPr>
        <p:spPr>
          <a:xfrm>
            <a:off x="3645748" y="5022887"/>
            <a:ext cx="8138884"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37" name="Rounded Rectangle 36"/>
          <p:cNvSpPr/>
          <p:nvPr/>
        </p:nvSpPr>
        <p:spPr>
          <a:xfrm>
            <a:off x="3976445" y="3653721"/>
            <a:ext cx="7808187"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38" name="Rounded Rectangle 37"/>
          <p:cNvSpPr/>
          <p:nvPr/>
        </p:nvSpPr>
        <p:spPr>
          <a:xfrm>
            <a:off x="3645748" y="2284610"/>
            <a:ext cx="8138884"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latin typeface="Arial" panose="020B0604020202020204" pitchFamily="34" charset="0"/>
              <a:cs typeface="Arial" panose="020B0604020202020204" pitchFamily="34" charset="0"/>
            </a:endParaRPr>
          </a:p>
        </p:txBody>
      </p:sp>
      <p:sp>
        <p:nvSpPr>
          <p:cNvPr id="40" name="Freeform 39"/>
          <p:cNvSpPr/>
          <p:nvPr/>
        </p:nvSpPr>
        <p:spPr>
          <a:xfrm>
            <a:off x="2218749" y="4191990"/>
            <a:ext cx="626402" cy="39462"/>
          </a:xfrm>
          <a:custGeom>
            <a:avLst/>
            <a:gdLst/>
            <a:ahLst/>
            <a:cxnLst/>
            <a:rect l="0" t="0" r="0" b="0"/>
            <a:pathLst>
              <a:path>
                <a:moveTo>
                  <a:pt x="0" y="19731"/>
                </a:moveTo>
                <a:lnTo>
                  <a:pt x="626402"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Oval 41"/>
          <p:cNvSpPr/>
          <p:nvPr/>
        </p:nvSpPr>
        <p:spPr>
          <a:xfrm>
            <a:off x="479376" y="3312559"/>
            <a:ext cx="1873389" cy="1798325"/>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b="1" dirty="0" err="1"/>
              <a:t>Supportiv-therapie</a:t>
            </a:r>
            <a:endParaRPr lang="en-GB" b="1" dirty="0"/>
          </a:p>
        </p:txBody>
      </p:sp>
      <p:sp>
        <p:nvSpPr>
          <p:cNvPr id="44" name="Freeform 43"/>
          <p:cNvSpPr/>
          <p:nvPr/>
        </p:nvSpPr>
        <p:spPr>
          <a:xfrm>
            <a:off x="4283314" y="2302695"/>
            <a:ext cx="7288938"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Negativer prognostischer Faktor</a:t>
            </a:r>
          </a:p>
          <a:p>
            <a:pPr marL="285750" lvl="1" indent="-285750" defTabSz="311150">
              <a:lnSpc>
                <a:spcPct val="90000"/>
              </a:lnSpc>
              <a:spcBef>
                <a:spcPct val="0"/>
              </a:spcBef>
              <a:spcAft>
                <a:spcPct val="15000"/>
              </a:spcAft>
              <a:buClr>
                <a:schemeClr val="tx1"/>
              </a:buClr>
              <a:buFont typeface="Arial" panose="020B0604020202020204" pitchFamily="34" charset="0"/>
              <a:buChar char="•"/>
            </a:pPr>
            <a:r>
              <a:rPr lang="de-DE" sz="1400" dirty="0">
                <a:solidFill>
                  <a:schemeClr val="tx1"/>
                </a:solidFill>
                <a:latin typeface="Arial" panose="020B0604020202020204" pitchFamily="34" charset="0"/>
              </a:rPr>
              <a:t>Enterale oder parenterale Ernährung, die nach der HSZT prophylaktisch verabreicht wird</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Die häufigsten Komplikationen der iv-Ernährung stehen im Zusammenhang mit dem zentralen Venenkatheter, darunter Infektionen, Thromboembolien, Verstopfung, Entfernung und Leckagen</a:t>
            </a:r>
          </a:p>
        </p:txBody>
      </p:sp>
      <p:sp>
        <p:nvSpPr>
          <p:cNvPr id="45" name="Freeform 44"/>
          <p:cNvSpPr/>
          <p:nvPr/>
        </p:nvSpPr>
        <p:spPr>
          <a:xfrm>
            <a:off x="2694551" y="3527721"/>
            <a:ext cx="1368000" cy="136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de-DE" sz="1200" b="1" dirty="0">
                <a:latin typeface="Arial" panose="020B0604020202020204" pitchFamily="34" charset="0"/>
              </a:rPr>
              <a:t>Mukositis</a:t>
            </a:r>
          </a:p>
        </p:txBody>
      </p:sp>
      <p:sp>
        <p:nvSpPr>
          <p:cNvPr id="46" name="Freeform 45"/>
          <p:cNvSpPr/>
          <p:nvPr/>
        </p:nvSpPr>
        <p:spPr>
          <a:xfrm>
            <a:off x="4642965" y="3698926"/>
            <a:ext cx="6997651"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Verbunden mit systemischem Infektionsrisiko</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Patienten sollten eine weiche Zahnbürste verwenden</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Viele Patienten benötigen besondere Pflege: Mundwasser, Lasertherapie und narkotische Schmerzmittel</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Der Nachweis für den Nutzen von schleimhautschützenden Mitteln ist schwach</a:t>
            </a:r>
          </a:p>
        </p:txBody>
      </p:sp>
      <p:sp>
        <p:nvSpPr>
          <p:cNvPr id="47" name="Freeform 46"/>
          <p:cNvSpPr/>
          <p:nvPr/>
        </p:nvSpPr>
        <p:spPr>
          <a:xfrm>
            <a:off x="2352765" y="4896887"/>
            <a:ext cx="1368000" cy="136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en-GB" sz="1200" b="1" dirty="0" err="1">
                <a:latin typeface="Arial" pitchFamily="34" charset="0"/>
              </a:rPr>
              <a:t>Übelkeit</a:t>
            </a:r>
            <a:endParaRPr lang="de-DE" sz="1400" b="1" dirty="0">
              <a:latin typeface="Arial" pitchFamily="34" charset="0"/>
              <a:cs typeface="Arial" pitchFamily="34" charset="0"/>
            </a:endParaRPr>
          </a:p>
        </p:txBody>
      </p:sp>
      <p:sp>
        <p:nvSpPr>
          <p:cNvPr id="48" name="Freeform 47"/>
          <p:cNvSpPr/>
          <p:nvPr/>
        </p:nvSpPr>
        <p:spPr>
          <a:xfrm>
            <a:off x="4283315" y="5212532"/>
            <a:ext cx="7182683" cy="738722"/>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Hat auch nach der Chemotherapie-Konditionierung große Auswirkungen auf die Lebensqualität</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Am meisten gefürchtete Nebenwirkung</a:t>
            </a:r>
          </a:p>
          <a:p>
            <a:pPr marL="285750" lvl="1" indent="-285750" defTabSz="311150">
              <a:lnSpc>
                <a:spcPct val="90000"/>
              </a:lnSpc>
              <a:spcBef>
                <a:spcPct val="0"/>
              </a:spcBef>
              <a:spcAft>
                <a:spcPct val="15000"/>
              </a:spcAft>
              <a:buFont typeface="Arial" panose="020B0604020202020204" pitchFamily="34" charset="0"/>
              <a:buChar char="•"/>
            </a:pPr>
            <a:r>
              <a:rPr lang="de-DE" sz="1400" dirty="0">
                <a:solidFill>
                  <a:schemeClr val="tx1"/>
                </a:solidFill>
                <a:latin typeface="Arial" panose="020B0604020202020204" pitchFamily="34" charset="0"/>
              </a:rPr>
              <a:t>Serotonin-Rezeptor-Antagonisten und Dexamethason sind die Standard-Prophylaxe</a:t>
            </a:r>
          </a:p>
        </p:txBody>
      </p:sp>
      <p:sp>
        <p:nvSpPr>
          <p:cNvPr id="53" name="Freeform 52"/>
          <p:cNvSpPr/>
          <p:nvPr/>
        </p:nvSpPr>
        <p:spPr>
          <a:xfrm rot="19036196">
            <a:off x="2023444" y="3320881"/>
            <a:ext cx="883875" cy="45719"/>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Freeform 48"/>
          <p:cNvSpPr/>
          <p:nvPr/>
        </p:nvSpPr>
        <p:spPr>
          <a:xfrm>
            <a:off x="2327092" y="2158610"/>
            <a:ext cx="1404000" cy="136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a:r>
              <a:rPr lang="fr-FR" sz="1100" b="1" dirty="0">
                <a:latin typeface="Arial" pitchFamily="34" charset="0"/>
                <a:cs typeface="Arial" pitchFamily="34" charset="0"/>
              </a:rPr>
              <a:t>Beeinträchtigter </a:t>
            </a:r>
            <a:r>
              <a:rPr lang="fr-FR" sz="1100" b="1" dirty="0" err="1">
                <a:latin typeface="Arial" pitchFamily="34" charset="0"/>
                <a:cs typeface="Arial" pitchFamily="34" charset="0"/>
              </a:rPr>
              <a:t>Ernährungs</a:t>
            </a:r>
            <a:r>
              <a:rPr lang="fr-FR" sz="1100" b="1" dirty="0">
                <a:latin typeface="Arial" pitchFamily="34" charset="0"/>
                <a:cs typeface="Arial" pitchFamily="34" charset="0"/>
              </a:rPr>
              <a:t>-</a:t>
            </a:r>
          </a:p>
          <a:p>
            <a:pPr algn="ctr"/>
            <a:r>
              <a:rPr lang="fr-FR" sz="1100" b="1" dirty="0" err="1">
                <a:latin typeface="Arial" pitchFamily="34" charset="0"/>
                <a:cs typeface="Arial" pitchFamily="34" charset="0"/>
              </a:rPr>
              <a:t>zustand</a:t>
            </a:r>
            <a:endParaRPr lang="fr-FR" sz="1100" b="1" dirty="0">
              <a:latin typeface="Arial" pitchFamily="34" charset="0"/>
              <a:cs typeface="Arial" pitchFamily="34" charset="0"/>
            </a:endParaRPr>
          </a:p>
        </p:txBody>
      </p:sp>
    </p:spTree>
    <p:extLst>
      <p:ext uri="{BB962C8B-B14F-4D97-AF65-F5344CB8AC3E}">
        <p14:creationId xmlns:p14="http://schemas.microsoft.com/office/powerpoint/2010/main" val="355829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HSZT-</a:t>
            </a:r>
            <a:r>
              <a:rPr lang="fr-FR" dirty="0" err="1"/>
              <a:t>Zusammenfassung</a:t>
            </a:r>
            <a:endParaRPr lang="en-GB" dirty="0"/>
          </a:p>
        </p:txBody>
      </p:sp>
      <p:sp>
        <p:nvSpPr>
          <p:cNvPr id="6" name="Content Placeholder 5"/>
          <p:cNvSpPr>
            <a:spLocks noGrp="1"/>
          </p:cNvSpPr>
          <p:nvPr>
            <p:ph idx="1"/>
          </p:nvPr>
        </p:nvSpPr>
        <p:spPr/>
        <p:txBody>
          <a:bodyPr>
            <a:normAutofit fontScale="92500"/>
          </a:bodyPr>
          <a:lstStyle/>
          <a:p>
            <a:pPr>
              <a:lnSpc>
                <a:spcPct val="110000"/>
              </a:lnSpc>
            </a:pPr>
            <a:r>
              <a:rPr lang="en-GB" sz="2000" dirty="0" err="1"/>
              <a:t>Bei</a:t>
            </a:r>
            <a:r>
              <a:rPr lang="en-GB" sz="2000" dirty="0"/>
              <a:t> </a:t>
            </a:r>
            <a:r>
              <a:rPr lang="en-GB" sz="2000" dirty="0" err="1"/>
              <a:t>autologer</a:t>
            </a:r>
            <a:r>
              <a:rPr lang="en-GB" sz="2000" dirty="0"/>
              <a:t> HSZT </a:t>
            </a:r>
            <a:r>
              <a:rPr lang="en-GB" sz="2000" dirty="0" err="1"/>
              <a:t>werden</a:t>
            </a:r>
            <a:r>
              <a:rPr lang="en-GB" sz="2000" dirty="0"/>
              <a:t> </a:t>
            </a:r>
            <a:r>
              <a:rPr lang="en-GB" sz="2000" dirty="0" err="1"/>
              <a:t>aus</a:t>
            </a:r>
            <a:r>
              <a:rPr lang="en-GB" sz="2000" dirty="0"/>
              <a:t> </a:t>
            </a:r>
            <a:r>
              <a:rPr lang="en-GB" sz="2000" dirty="0" err="1"/>
              <a:t>dem</a:t>
            </a:r>
            <a:r>
              <a:rPr lang="en-GB" sz="2000" dirty="0"/>
              <a:t> </a:t>
            </a:r>
            <a:r>
              <a:rPr lang="en-GB" sz="2000" dirty="0" err="1"/>
              <a:t>eigenen</a:t>
            </a:r>
            <a:r>
              <a:rPr lang="en-GB" sz="2000" dirty="0"/>
              <a:t> </a:t>
            </a:r>
            <a:r>
              <a:rPr lang="en-GB" sz="2000" dirty="0" err="1"/>
              <a:t>Knochenmark</a:t>
            </a:r>
            <a:r>
              <a:rPr lang="en-GB" sz="2000" dirty="0"/>
              <a:t> des </a:t>
            </a:r>
            <a:r>
              <a:rPr lang="en-GB" sz="2000" dirty="0" err="1"/>
              <a:t>Patienten</a:t>
            </a:r>
            <a:r>
              <a:rPr lang="en-GB" sz="2000" dirty="0"/>
              <a:t> </a:t>
            </a:r>
            <a:r>
              <a:rPr lang="en-GB" sz="2000" dirty="0" err="1"/>
              <a:t>gewonnene</a:t>
            </a:r>
            <a:r>
              <a:rPr lang="en-GB" sz="2000" dirty="0"/>
              <a:t> </a:t>
            </a:r>
            <a:r>
              <a:rPr lang="en-GB" sz="2000" dirty="0" err="1"/>
              <a:t>Zellen</a:t>
            </a:r>
            <a:r>
              <a:rPr lang="en-GB" sz="2000" dirty="0"/>
              <a:t> </a:t>
            </a:r>
            <a:r>
              <a:rPr lang="en-GB" sz="2000" dirty="0" err="1"/>
              <a:t>verwendet</a:t>
            </a:r>
            <a:r>
              <a:rPr lang="en-GB" sz="2000" dirty="0"/>
              <a:t>, </a:t>
            </a:r>
            <a:r>
              <a:rPr lang="en-GB" sz="2000" dirty="0" err="1"/>
              <a:t>bei</a:t>
            </a:r>
            <a:r>
              <a:rPr lang="en-GB" sz="2000" dirty="0"/>
              <a:t> </a:t>
            </a:r>
            <a:r>
              <a:rPr lang="en-GB" sz="2000" dirty="0" err="1"/>
              <a:t>allogener</a:t>
            </a:r>
            <a:r>
              <a:rPr lang="en-GB" sz="2000" dirty="0"/>
              <a:t> HSZT </a:t>
            </a:r>
            <a:r>
              <a:rPr lang="en-GB" sz="2000" dirty="0" err="1"/>
              <a:t>stammen</a:t>
            </a:r>
            <a:r>
              <a:rPr lang="en-GB" sz="2000" dirty="0"/>
              <a:t> die </a:t>
            </a:r>
            <a:r>
              <a:rPr lang="en-GB" sz="2000" dirty="0" err="1"/>
              <a:t>Zellen</a:t>
            </a:r>
            <a:r>
              <a:rPr lang="en-GB" sz="2000" dirty="0"/>
              <a:t> von </a:t>
            </a:r>
            <a:r>
              <a:rPr lang="en-GB" sz="2000" dirty="0" err="1"/>
              <a:t>einem</a:t>
            </a:r>
            <a:r>
              <a:rPr lang="en-GB" sz="2000" dirty="0"/>
              <a:t> </a:t>
            </a:r>
            <a:r>
              <a:rPr lang="en-GB" sz="2000" dirty="0" err="1"/>
              <a:t>verwandten</a:t>
            </a:r>
            <a:r>
              <a:rPr lang="en-GB" sz="2000" dirty="0"/>
              <a:t> </a:t>
            </a:r>
            <a:r>
              <a:rPr lang="en-GB" sz="2000" dirty="0" err="1"/>
              <a:t>oder</a:t>
            </a:r>
            <a:r>
              <a:rPr lang="en-GB" sz="2000" dirty="0"/>
              <a:t> </a:t>
            </a:r>
            <a:r>
              <a:rPr lang="en-GB" sz="2000" dirty="0" err="1"/>
              <a:t>fremden</a:t>
            </a:r>
            <a:r>
              <a:rPr lang="en-GB" sz="2000" dirty="0"/>
              <a:t> Spender</a:t>
            </a:r>
          </a:p>
          <a:p>
            <a:pPr>
              <a:lnSpc>
                <a:spcPct val="110000"/>
              </a:lnSpc>
            </a:pPr>
            <a:r>
              <a:rPr lang="en-GB" sz="2000" dirty="0" err="1"/>
              <a:t>Bei</a:t>
            </a:r>
            <a:r>
              <a:rPr lang="en-GB" sz="2000" dirty="0"/>
              <a:t> </a:t>
            </a:r>
            <a:r>
              <a:rPr lang="en-GB" sz="2000" dirty="0" err="1"/>
              <a:t>autologer</a:t>
            </a:r>
            <a:r>
              <a:rPr lang="en-GB" sz="2000" dirty="0"/>
              <a:t> HSZT </a:t>
            </a:r>
            <a:r>
              <a:rPr lang="en-GB" sz="2000" dirty="0" err="1"/>
              <a:t>besteht</a:t>
            </a:r>
            <a:r>
              <a:rPr lang="en-GB" sz="2000" dirty="0"/>
              <a:t> </a:t>
            </a:r>
            <a:r>
              <a:rPr lang="en-GB" sz="2000" dirty="0" err="1"/>
              <a:t>kein</a:t>
            </a:r>
            <a:r>
              <a:rPr lang="en-GB" sz="2000" dirty="0"/>
              <a:t> </a:t>
            </a:r>
            <a:r>
              <a:rPr lang="en-GB" sz="2000" dirty="0" err="1"/>
              <a:t>Abstoßungsrisiko</a:t>
            </a:r>
            <a:r>
              <a:rPr lang="en-GB" sz="2000" dirty="0"/>
              <a:t>, </a:t>
            </a:r>
            <a:r>
              <a:rPr lang="en-GB" sz="2000" dirty="0" err="1"/>
              <a:t>mit</a:t>
            </a:r>
            <a:r>
              <a:rPr lang="en-GB" sz="2000" dirty="0"/>
              <a:t> den </a:t>
            </a:r>
            <a:r>
              <a:rPr lang="en-GB" sz="2000" dirty="0" err="1"/>
              <a:t>Stammzellen</a:t>
            </a:r>
            <a:r>
              <a:rPr lang="en-GB" sz="2000" dirty="0"/>
              <a:t> </a:t>
            </a:r>
            <a:r>
              <a:rPr lang="en-GB" sz="2000" dirty="0" err="1"/>
              <a:t>können</a:t>
            </a:r>
            <a:r>
              <a:rPr lang="en-GB" sz="2000" dirty="0"/>
              <a:t> </a:t>
            </a:r>
            <a:r>
              <a:rPr lang="en-GB" sz="2000" dirty="0" err="1"/>
              <a:t>jedoch</a:t>
            </a:r>
            <a:r>
              <a:rPr lang="en-GB" sz="2000" dirty="0"/>
              <a:t> </a:t>
            </a:r>
            <a:r>
              <a:rPr lang="en-GB" sz="2000" dirty="0" err="1"/>
              <a:t>gleichzeitig</a:t>
            </a:r>
            <a:r>
              <a:rPr lang="en-GB" sz="2000" dirty="0"/>
              <a:t> </a:t>
            </a:r>
            <a:r>
              <a:rPr lang="en-GB" sz="2000" dirty="0" err="1"/>
              <a:t>Krebszellen</a:t>
            </a:r>
            <a:r>
              <a:rPr lang="en-GB" sz="2000" dirty="0"/>
              <a:t> </a:t>
            </a:r>
            <a:r>
              <a:rPr lang="en-GB" sz="2000" dirty="0" err="1"/>
              <a:t>transplantiert</a:t>
            </a:r>
            <a:r>
              <a:rPr lang="en-GB" sz="2000" dirty="0"/>
              <a:t> </a:t>
            </a:r>
            <a:r>
              <a:rPr lang="en-GB" sz="2000" dirty="0" err="1"/>
              <a:t>werden</a:t>
            </a:r>
            <a:endParaRPr lang="en-GB" sz="2000" dirty="0"/>
          </a:p>
          <a:p>
            <a:pPr>
              <a:lnSpc>
                <a:spcPct val="110000"/>
              </a:lnSpc>
            </a:pPr>
            <a:r>
              <a:rPr lang="en-GB" sz="2000" dirty="0" err="1"/>
              <a:t>Allogene</a:t>
            </a:r>
            <a:r>
              <a:rPr lang="en-GB" sz="2000" dirty="0"/>
              <a:t> HSZT </a:t>
            </a:r>
            <a:r>
              <a:rPr lang="en-GB" sz="2000" dirty="0" err="1"/>
              <a:t>kann</a:t>
            </a:r>
            <a:r>
              <a:rPr lang="en-GB" sz="2000" dirty="0"/>
              <a:t> </a:t>
            </a:r>
            <a:r>
              <a:rPr lang="en-GB" sz="2000" dirty="0" err="1"/>
              <a:t>eine</a:t>
            </a:r>
            <a:r>
              <a:rPr lang="en-GB" sz="2000" dirty="0"/>
              <a:t> </a:t>
            </a:r>
            <a:r>
              <a:rPr lang="en-GB" sz="2000" dirty="0" err="1"/>
              <a:t>hilfreiche</a:t>
            </a:r>
            <a:r>
              <a:rPr lang="en-GB" sz="2000" dirty="0"/>
              <a:t> </a:t>
            </a:r>
            <a:r>
              <a:rPr lang="en-GB" sz="2000" dirty="0" err="1"/>
              <a:t>Transplantat</a:t>
            </a:r>
            <a:r>
              <a:rPr lang="en-GB" sz="2000" dirty="0"/>
              <a:t>-</a:t>
            </a:r>
            <a:r>
              <a:rPr lang="en-GB" sz="2000" dirty="0" err="1"/>
              <a:t>gegen</a:t>
            </a:r>
            <a:r>
              <a:rPr lang="en-GB" sz="2000" dirty="0"/>
              <a:t>-Krebs-</a:t>
            </a:r>
            <a:r>
              <a:rPr lang="en-GB" sz="2000" dirty="0" err="1"/>
              <a:t>Wirkung</a:t>
            </a:r>
            <a:r>
              <a:rPr lang="en-GB" sz="2000" dirty="0"/>
              <a:t> </a:t>
            </a:r>
            <a:r>
              <a:rPr lang="en-GB" sz="2000" dirty="0" err="1"/>
              <a:t>haben</a:t>
            </a:r>
            <a:r>
              <a:rPr lang="en-GB" sz="2000" dirty="0"/>
              <a:t>, </a:t>
            </a:r>
            <a:r>
              <a:rPr lang="en-GB" sz="2000" dirty="0" err="1"/>
              <a:t>obgleich</a:t>
            </a:r>
            <a:r>
              <a:rPr lang="en-GB" sz="2000" dirty="0"/>
              <a:t> </a:t>
            </a:r>
            <a:r>
              <a:rPr lang="en-GB" sz="2000" dirty="0" err="1"/>
              <a:t>sie</a:t>
            </a:r>
            <a:r>
              <a:rPr lang="en-GB" sz="2000" dirty="0"/>
              <a:t> </a:t>
            </a:r>
            <a:r>
              <a:rPr lang="en-GB" sz="2000" dirty="0" err="1"/>
              <a:t>auch</a:t>
            </a:r>
            <a:r>
              <a:rPr lang="en-GB" sz="2000" dirty="0"/>
              <a:t> </a:t>
            </a:r>
            <a:r>
              <a:rPr lang="en-GB" sz="2000" dirty="0" err="1"/>
              <a:t>mit</a:t>
            </a:r>
            <a:r>
              <a:rPr lang="en-GB" sz="2000" dirty="0"/>
              <a:t> </a:t>
            </a:r>
            <a:r>
              <a:rPr lang="en-GB" sz="2000" dirty="0" err="1"/>
              <a:t>dem</a:t>
            </a:r>
            <a:r>
              <a:rPr lang="en-GB" sz="2000" dirty="0"/>
              <a:t> </a:t>
            </a:r>
            <a:r>
              <a:rPr lang="en-GB" sz="2000" dirty="0" err="1"/>
              <a:t>Risiko</a:t>
            </a:r>
            <a:r>
              <a:rPr lang="en-GB" sz="2000" dirty="0"/>
              <a:t> von </a:t>
            </a:r>
            <a:r>
              <a:rPr lang="en-GB" sz="2000" dirty="0" err="1"/>
              <a:t>Abstoßung</a:t>
            </a:r>
            <a:r>
              <a:rPr lang="en-GB" sz="2000" dirty="0"/>
              <a:t> und </a:t>
            </a:r>
            <a:r>
              <a:rPr lang="en-GB" sz="2000" dirty="0" err="1"/>
              <a:t>GvHD</a:t>
            </a:r>
            <a:r>
              <a:rPr lang="en-GB" sz="2000" dirty="0"/>
              <a:t> </a:t>
            </a:r>
            <a:r>
              <a:rPr lang="en-GB" sz="2000" dirty="0" err="1"/>
              <a:t>verbunden</a:t>
            </a:r>
            <a:r>
              <a:rPr lang="en-GB" sz="2000" dirty="0"/>
              <a:t> </a:t>
            </a:r>
            <a:r>
              <a:rPr lang="en-GB" sz="2000" dirty="0" err="1"/>
              <a:t>ist</a:t>
            </a:r>
            <a:endParaRPr lang="de-DE" sz="2000" dirty="0"/>
          </a:p>
          <a:p>
            <a:pPr>
              <a:lnSpc>
                <a:spcPct val="110000"/>
              </a:lnSpc>
            </a:pPr>
            <a:r>
              <a:rPr lang="en-GB" sz="2000" dirty="0"/>
              <a:t>Die </a:t>
            </a:r>
            <a:r>
              <a:rPr lang="en-GB" sz="2000" dirty="0" err="1"/>
              <a:t>Konditionierung</a:t>
            </a:r>
            <a:r>
              <a:rPr lang="en-GB" sz="2000" dirty="0"/>
              <a:t> </a:t>
            </a:r>
            <a:r>
              <a:rPr lang="en-GB" sz="2000" dirty="0" err="1"/>
              <a:t>vor</a:t>
            </a:r>
            <a:r>
              <a:rPr lang="en-GB" sz="2000" dirty="0"/>
              <a:t> der HSZT </a:t>
            </a:r>
            <a:r>
              <a:rPr lang="en-GB" sz="2000" dirty="0" err="1"/>
              <a:t>ist</a:t>
            </a:r>
            <a:r>
              <a:rPr lang="en-GB" sz="2000" dirty="0"/>
              <a:t> </a:t>
            </a:r>
            <a:r>
              <a:rPr lang="en-GB" sz="2000" dirty="0" err="1"/>
              <a:t>nötig</a:t>
            </a:r>
            <a:r>
              <a:rPr lang="en-GB" sz="2000" dirty="0"/>
              <a:t> </a:t>
            </a:r>
            <a:r>
              <a:rPr lang="en-GB" sz="2000" dirty="0" err="1"/>
              <a:t>zur</a:t>
            </a:r>
            <a:r>
              <a:rPr lang="en-GB" sz="2000" dirty="0"/>
              <a:t> </a:t>
            </a:r>
            <a:r>
              <a:rPr lang="en-GB" sz="2000" dirty="0" err="1"/>
              <a:t>Eradikation</a:t>
            </a:r>
            <a:r>
              <a:rPr lang="en-GB" sz="2000" dirty="0"/>
              <a:t> der </a:t>
            </a:r>
            <a:r>
              <a:rPr lang="en-GB" sz="2000" dirty="0" err="1"/>
              <a:t>Erkrankung</a:t>
            </a:r>
            <a:r>
              <a:rPr lang="en-GB" sz="2000" dirty="0"/>
              <a:t>, um das </a:t>
            </a:r>
            <a:r>
              <a:rPr lang="en-GB" sz="2000" dirty="0" err="1"/>
              <a:t>Abstoßen</a:t>
            </a:r>
            <a:r>
              <a:rPr lang="en-GB" sz="2000" dirty="0"/>
              <a:t> der </a:t>
            </a:r>
            <a:r>
              <a:rPr lang="en-GB" sz="2000" dirty="0" err="1"/>
              <a:t>Spenderzellen</a:t>
            </a:r>
            <a:r>
              <a:rPr lang="en-GB" sz="2000" dirty="0"/>
              <a:t> </a:t>
            </a:r>
            <a:r>
              <a:rPr lang="en-GB" sz="2000" dirty="0" err="1"/>
              <a:t>zu</a:t>
            </a:r>
            <a:r>
              <a:rPr lang="en-GB" sz="2000" dirty="0"/>
              <a:t> </a:t>
            </a:r>
            <a:r>
              <a:rPr lang="en-GB" sz="2000" dirty="0" err="1"/>
              <a:t>verhindern</a:t>
            </a:r>
            <a:r>
              <a:rPr lang="en-GB" sz="2000" dirty="0"/>
              <a:t> und die </a:t>
            </a:r>
            <a:r>
              <a:rPr lang="en-GB" sz="2000" dirty="0" err="1"/>
              <a:t>Ansiedlung</a:t>
            </a:r>
            <a:r>
              <a:rPr lang="en-GB" sz="2000" dirty="0"/>
              <a:t> des </a:t>
            </a:r>
            <a:r>
              <a:rPr lang="en-GB" sz="2000" dirty="0" err="1"/>
              <a:t>Transplantats</a:t>
            </a:r>
            <a:r>
              <a:rPr lang="en-GB" sz="2000" dirty="0"/>
              <a:t> (Engraftment) </a:t>
            </a:r>
            <a:r>
              <a:rPr lang="en-GB" sz="2000" dirty="0" err="1"/>
              <a:t>zu</a:t>
            </a:r>
            <a:r>
              <a:rPr lang="en-GB" sz="2000" dirty="0"/>
              <a:t> </a:t>
            </a:r>
            <a:r>
              <a:rPr lang="en-GB" sz="2000" dirty="0" err="1"/>
              <a:t>unterstützen</a:t>
            </a:r>
            <a:endParaRPr lang="en-GB" sz="2000" dirty="0"/>
          </a:p>
          <a:p>
            <a:pPr>
              <a:lnSpc>
                <a:spcPct val="110000"/>
              </a:lnSpc>
              <a:spcBef>
                <a:spcPts val="600"/>
              </a:spcBef>
            </a:pPr>
            <a:r>
              <a:rPr lang="de-DE" sz="2000" dirty="0"/>
              <a:t>RIC-/NMA-Therapien zielen darauf ab, die Morbidität und Mortalität zu verringern und haben es älteren und medizinisch weniger geeigneten Patienten ermöglicht, sich HSZT und haploidentischen Transplantationen zu unterziehen</a:t>
            </a:r>
          </a:p>
          <a:p>
            <a:pPr>
              <a:lnSpc>
                <a:spcPct val="110000"/>
              </a:lnSpc>
              <a:spcBef>
                <a:spcPts val="600"/>
              </a:spcBef>
            </a:pPr>
            <a:r>
              <a:rPr lang="de-DE" sz="2000" dirty="0"/>
              <a:t>HSZT und Konditionierung sind mit mehrfachen Komplikationen wie Neutropenie, Mukositis, Übelkeit, Infektion und VOD verbunden, die eine Behandlung und unterstützende Pflege erforderlich machen</a:t>
            </a:r>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fr-FR" dirty="0"/>
              <a:t>GvHD, </a:t>
            </a:r>
            <a:r>
              <a:rPr lang="fr-FR" dirty="0" err="1"/>
              <a:t>Graft</a:t>
            </a:r>
            <a:r>
              <a:rPr lang="fr-FR" dirty="0"/>
              <a:t>-versus-Host </a:t>
            </a:r>
            <a:r>
              <a:rPr lang="fr-FR" dirty="0" err="1"/>
              <a:t>Reaktion</a:t>
            </a:r>
            <a:r>
              <a:rPr lang="fr-FR" dirty="0"/>
              <a:t>; </a:t>
            </a:r>
            <a:r>
              <a:rPr lang="en-GB" dirty="0"/>
              <a:t>HSZT, </a:t>
            </a:r>
            <a:r>
              <a:rPr lang="en-GB" dirty="0" err="1"/>
              <a:t>hämatopoetische</a:t>
            </a:r>
            <a:r>
              <a:rPr lang="en-GB" dirty="0"/>
              <a:t> </a:t>
            </a:r>
            <a:r>
              <a:rPr lang="en-GB" dirty="0" err="1"/>
              <a:t>Stammzelltransplantation</a:t>
            </a:r>
            <a:r>
              <a:rPr lang="en-GB" dirty="0"/>
              <a:t>;</a:t>
            </a:r>
          </a:p>
          <a:p>
            <a:r>
              <a:rPr lang="en-GB" dirty="0"/>
              <a:t>NMA, </a:t>
            </a:r>
            <a:r>
              <a:rPr lang="de-DE" dirty="0"/>
              <a:t>nicht-myeloablative; RIC, reduzierte Intensitätkonditionierung;</a:t>
            </a:r>
            <a:r>
              <a:rPr lang="en-GB" dirty="0"/>
              <a:t> </a:t>
            </a:r>
            <a:r>
              <a:rPr lang="de-DE" dirty="0"/>
              <a:t>VOD, </a:t>
            </a:r>
            <a:r>
              <a:rPr lang="en-GB" dirty="0" err="1"/>
              <a:t>venookklusive</a:t>
            </a:r>
            <a:r>
              <a:rPr lang="en-GB" dirty="0"/>
              <a:t> </a:t>
            </a:r>
            <a:r>
              <a:rPr lang="en-GB" dirty="0" err="1"/>
              <a:t>Erkrankung</a:t>
            </a:r>
            <a:endParaRPr lang="de-DE" dirty="0"/>
          </a:p>
        </p:txBody>
      </p:sp>
    </p:spTree>
    <p:extLst>
      <p:ext uri="{BB962C8B-B14F-4D97-AF65-F5344CB8AC3E}">
        <p14:creationId xmlns:p14="http://schemas.microsoft.com/office/powerpoint/2010/main" val="3803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Selbstprüfungsfragen</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2000" dirty="0"/>
              <a:t>Welches </a:t>
            </a:r>
            <a:r>
              <a:rPr lang="en-GB" sz="2000" dirty="0" err="1"/>
              <a:t>ist</a:t>
            </a:r>
            <a:r>
              <a:rPr lang="en-GB" sz="2000" dirty="0"/>
              <a:t> </a:t>
            </a:r>
            <a:r>
              <a:rPr lang="en-GB" sz="2000" b="1" dirty="0" err="1"/>
              <a:t>kein</a:t>
            </a:r>
            <a:r>
              <a:rPr lang="en-GB" sz="2000" dirty="0"/>
              <a:t> </a:t>
            </a:r>
            <a:r>
              <a:rPr lang="en-GB" sz="2000" dirty="0" err="1"/>
              <a:t>Risiko</a:t>
            </a:r>
            <a:r>
              <a:rPr lang="en-GB" sz="2000" dirty="0"/>
              <a:t> </a:t>
            </a:r>
            <a:r>
              <a:rPr lang="en-GB" sz="2000" dirty="0" err="1"/>
              <a:t>bei</a:t>
            </a:r>
            <a:r>
              <a:rPr lang="en-GB" sz="2000" dirty="0"/>
              <a:t> </a:t>
            </a:r>
            <a:r>
              <a:rPr lang="en-GB" sz="2000" dirty="0" err="1"/>
              <a:t>autologer</a:t>
            </a:r>
            <a:r>
              <a:rPr lang="en-GB" sz="2000" dirty="0"/>
              <a:t> HSZT? </a:t>
            </a:r>
            <a:r>
              <a:rPr lang="de-DE" sz="2000" dirty="0"/>
              <a:t>Klicken Sie auf die Antwort, die Ihrer Meinung nach richtig ist:</a:t>
            </a:r>
          </a:p>
          <a:p>
            <a:pPr marL="914400" lvl="1" indent="-457200">
              <a:buFont typeface="+mj-lt"/>
              <a:buAutoNum type="alphaLcParenR"/>
            </a:pPr>
            <a:r>
              <a:rPr lang="de-DE" dirty="0">
                <a:hlinkClick r:id="" action="ppaction://customshow?id=7&amp;return=true"/>
              </a:rPr>
              <a:t>Die gleichzeitige Entnahme von Krebszellen</a:t>
            </a:r>
            <a:endParaRPr lang="de-DE" dirty="0"/>
          </a:p>
          <a:p>
            <a:pPr marL="914400" lvl="1" indent="-457200">
              <a:buFont typeface="+mj-lt"/>
              <a:buAutoNum type="alphaLcParenR"/>
            </a:pPr>
            <a:r>
              <a:rPr lang="de-DE" dirty="0">
                <a:hlinkClick r:id="" action="ppaction://customshow?id=8&amp;return=true"/>
              </a:rPr>
              <a:t>Graft-versus-Host-Reaktion</a:t>
            </a:r>
            <a:endParaRPr lang="de-DE" dirty="0"/>
          </a:p>
          <a:p>
            <a:pPr marL="914400" lvl="1" indent="-457200">
              <a:buFont typeface="+mj-lt"/>
              <a:buAutoNum type="alphaLcParenR"/>
            </a:pPr>
            <a:r>
              <a:rPr lang="de-DE" dirty="0">
                <a:hlinkClick r:id="" action="ppaction://customshow?id=7&amp;return=true"/>
              </a:rPr>
              <a:t>Der Krebs kann die implantierten Zellen umgehen</a:t>
            </a:r>
            <a:endParaRPr lang="de-DE" dirty="0"/>
          </a:p>
        </p:txBody>
      </p:sp>
      <p:sp>
        <p:nvSpPr>
          <p:cNvPr id="8" name="Text Placeholder 7"/>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p:txBody>
          <a:bodyPr/>
          <a:lstStyle/>
          <a:p>
            <a:pPr marL="0" lvl="1" indent="0" algn="r">
              <a:spcBef>
                <a:spcPts val="0"/>
              </a:spcBef>
              <a:buNone/>
            </a:pPr>
            <a:r>
              <a:rPr lang="de-DE" sz="1000" dirty="0"/>
              <a:t>GvHD, Graft-versus-Host Reaktion);</a:t>
            </a:r>
          </a:p>
          <a:p>
            <a:r>
              <a:rPr lang="en-GB" dirty="0"/>
              <a:t>HSZT, </a:t>
            </a:r>
            <a:r>
              <a:rPr lang="en-GB" dirty="0" err="1"/>
              <a:t>hämatopoetische</a:t>
            </a:r>
            <a:r>
              <a:rPr lang="en-GB" dirty="0"/>
              <a:t> </a:t>
            </a:r>
            <a:r>
              <a:rPr lang="en-GB" dirty="0" err="1"/>
              <a:t>Stammzelltransplantation</a:t>
            </a:r>
            <a:endParaRPr lang="en-GB" dirty="0"/>
          </a:p>
        </p:txBody>
      </p:sp>
    </p:spTree>
    <p:extLst>
      <p:ext uri="{BB962C8B-B14F-4D97-AF65-F5344CB8AC3E}">
        <p14:creationId xmlns:p14="http://schemas.microsoft.com/office/powerpoint/2010/main" val="5088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Selbstprüfungsfragen</a:t>
            </a:r>
            <a:endParaRPr lang="de-DE" dirty="0"/>
          </a:p>
        </p:txBody>
      </p:sp>
      <p:sp>
        <p:nvSpPr>
          <p:cNvPr id="3" name="Content Placeholder 2"/>
          <p:cNvSpPr>
            <a:spLocks noGrp="1"/>
          </p:cNvSpPr>
          <p:nvPr>
            <p:ph idx="1"/>
          </p:nvPr>
        </p:nvSpPr>
        <p:spPr>
          <a:xfrm>
            <a:off x="335360" y="1268760"/>
            <a:ext cx="10945216" cy="4857403"/>
          </a:xfrm>
        </p:spPr>
        <p:txBody>
          <a:bodyPr>
            <a:normAutofit/>
          </a:bodyPr>
          <a:lstStyle/>
          <a:p>
            <a:pPr marL="514350" indent="-514350">
              <a:lnSpc>
                <a:spcPts val="2400"/>
              </a:lnSpc>
              <a:buFont typeface="+mj-lt"/>
              <a:buAutoNum type="arabicPeriod" startAt="2"/>
            </a:pPr>
            <a:r>
              <a:rPr lang="de-DE" dirty="0"/>
              <a:t>Welche der folgenden Ziele verfolgt die Konditionierungstherapie vor einer allogenen HSZT?</a:t>
            </a:r>
          </a:p>
          <a:p>
            <a:pPr marL="914400" lvl="1" indent="-401638">
              <a:lnSpc>
                <a:spcPts val="2400"/>
              </a:lnSpc>
              <a:spcBef>
                <a:spcPts val="600"/>
              </a:spcBef>
              <a:buFont typeface="+mj-lt"/>
              <a:buAutoNum type="alphaLcParenR"/>
            </a:pPr>
            <a:r>
              <a:rPr lang="de-DE" sz="2000" dirty="0"/>
              <a:t>Ausmerzen der Krankheit</a:t>
            </a:r>
          </a:p>
          <a:p>
            <a:pPr marL="914400" lvl="1" indent="-401638">
              <a:lnSpc>
                <a:spcPts val="2400"/>
              </a:lnSpc>
              <a:spcBef>
                <a:spcPts val="600"/>
              </a:spcBef>
              <a:buFont typeface="+mj-lt"/>
              <a:buAutoNum type="alphaLcParenR"/>
            </a:pPr>
            <a:r>
              <a:rPr lang="de-DE" sz="2000" dirty="0"/>
              <a:t>Immunsuppression</a:t>
            </a:r>
          </a:p>
          <a:p>
            <a:pPr marL="914400" lvl="1" indent="-401638">
              <a:lnSpc>
                <a:spcPts val="2400"/>
              </a:lnSpc>
              <a:spcBef>
                <a:spcPts val="600"/>
              </a:spcBef>
              <a:buFont typeface="+mj-lt"/>
              <a:buAutoNum type="alphaLcParenR"/>
            </a:pPr>
            <a:r>
              <a:rPr lang="de-DE" sz="2000" dirty="0"/>
              <a:t>„Schaffung von Raum“ im Knochenmark</a:t>
            </a:r>
          </a:p>
          <a:p>
            <a:pPr marL="200024" indent="0">
              <a:lnSpc>
                <a:spcPts val="2400"/>
              </a:lnSpc>
              <a:spcBef>
                <a:spcPts val="600"/>
              </a:spcBef>
              <a:buNone/>
            </a:pPr>
            <a:endParaRPr lang="de-DE" dirty="0"/>
          </a:p>
          <a:p>
            <a:pPr marL="896938" indent="-355600">
              <a:lnSpc>
                <a:spcPts val="2400"/>
              </a:lnSpc>
              <a:spcBef>
                <a:spcPts val="600"/>
              </a:spcBef>
              <a:buNone/>
            </a:pPr>
            <a:r>
              <a:rPr lang="de-DE" dirty="0"/>
              <a:t>Klicken Sie auf die Antwort, die Ihrer Meinung nach richtig ist:</a:t>
            </a:r>
          </a:p>
          <a:p>
            <a:pPr marL="896938" indent="-355600">
              <a:lnSpc>
                <a:spcPts val="2400"/>
              </a:lnSpc>
              <a:spcBef>
                <a:spcPts val="600"/>
              </a:spcBef>
            </a:pPr>
            <a:r>
              <a:rPr lang="de-DE" dirty="0">
                <a:hlinkClick r:id="" action="ppaction://customshow?id=7&amp;return=true"/>
              </a:rPr>
              <a:t>a und b</a:t>
            </a:r>
            <a:endParaRPr lang="de-DE" dirty="0"/>
          </a:p>
          <a:p>
            <a:pPr marL="896938" indent="-355600">
              <a:lnSpc>
                <a:spcPts val="2400"/>
              </a:lnSpc>
              <a:spcBef>
                <a:spcPts val="600"/>
              </a:spcBef>
            </a:pPr>
            <a:r>
              <a:rPr lang="de-DE" dirty="0">
                <a:hlinkClick r:id="" action="ppaction://customshow?id=7&amp;return=true"/>
              </a:rPr>
              <a:t>b und c</a:t>
            </a:r>
            <a:endParaRPr lang="de-DE" dirty="0"/>
          </a:p>
          <a:p>
            <a:pPr marL="896938" indent="-355600">
              <a:lnSpc>
                <a:spcPts val="2400"/>
              </a:lnSpc>
              <a:spcBef>
                <a:spcPts val="600"/>
              </a:spcBef>
            </a:pPr>
            <a:r>
              <a:rPr lang="de-DE" dirty="0">
                <a:hlinkClick r:id="" action="ppaction://customshow?id=9&amp;return=true"/>
              </a:rPr>
              <a:t>a, b und c</a:t>
            </a:r>
            <a:endParaRPr lang="de-DE"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Tree>
    <p:extLst>
      <p:ext uri="{BB962C8B-B14F-4D97-AF65-F5344CB8AC3E}">
        <p14:creationId xmlns:p14="http://schemas.microsoft.com/office/powerpoint/2010/main" val="343537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Selbstprüfungsfragen</a:t>
            </a:r>
            <a:endParaRPr lang="de-DE" dirty="0"/>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3"/>
            </a:pPr>
            <a:r>
              <a:rPr lang="de-DE" dirty="0"/>
              <a:t>Welche der folgenden Aussagen über nicht-myeloablative (NMA) Therapien und Konditionierung mit reduzierter Intensität (RIC) sind falsch?</a:t>
            </a:r>
          </a:p>
          <a:p>
            <a:pPr marL="914400" lvl="1" indent="-401638">
              <a:lnSpc>
                <a:spcPts val="2400"/>
              </a:lnSpc>
              <a:spcBef>
                <a:spcPts val="600"/>
              </a:spcBef>
              <a:buFont typeface="+mj-lt"/>
              <a:buAutoNum type="alphaLcParenR"/>
            </a:pPr>
            <a:r>
              <a:rPr lang="de-DE" sz="2000" dirty="0"/>
              <a:t>Das Ziel ist das vollständige Ausmerzen der Krankheit, </a:t>
            </a:r>
            <a:r>
              <a:rPr lang="de-DE" sz="2000" dirty="0" err="1"/>
              <a:t>Engraftment</a:t>
            </a:r>
            <a:r>
              <a:rPr lang="de-DE" sz="2000" dirty="0"/>
              <a:t> und die Nutzung des Graft-versus-Krebs-Effekts, um die Tumorzellen zu beseitigen</a:t>
            </a:r>
          </a:p>
          <a:p>
            <a:pPr marL="914400" lvl="1" indent="-401638">
              <a:lnSpc>
                <a:spcPts val="2400"/>
              </a:lnSpc>
              <a:spcBef>
                <a:spcPts val="600"/>
              </a:spcBef>
              <a:buFont typeface="+mj-lt"/>
              <a:buAutoNum type="alphaLcParenR"/>
            </a:pPr>
            <a:r>
              <a:rPr lang="de-DE" sz="2000" dirty="0"/>
              <a:t>Sie zerstören das Knochenmark irreversibel und verhindern eine hämatologische Erholung</a:t>
            </a:r>
          </a:p>
          <a:p>
            <a:pPr marL="914400" lvl="1" indent="-401638">
              <a:lnSpc>
                <a:spcPts val="2400"/>
              </a:lnSpc>
              <a:spcBef>
                <a:spcPts val="600"/>
              </a:spcBef>
              <a:buFont typeface="+mj-lt"/>
              <a:buAutoNum type="alphaLcParenR"/>
            </a:pPr>
            <a:r>
              <a:rPr lang="de-DE" sz="2000" dirty="0"/>
              <a:t>Sie nutzen geringe Dosen der Ganzkörper-Bestrahlung und/oder Chemotherapeutika </a:t>
            </a:r>
          </a:p>
          <a:p>
            <a:pPr marL="914400" lvl="1" indent="-401638">
              <a:lnSpc>
                <a:spcPts val="2400"/>
              </a:lnSpc>
              <a:spcBef>
                <a:spcPts val="600"/>
              </a:spcBef>
              <a:buFont typeface="+mj-lt"/>
              <a:buAutoNum type="alphaLcParenR"/>
            </a:pPr>
            <a:r>
              <a:rPr lang="de-DE" sz="2000" dirty="0"/>
              <a:t>Sie sind in der Regel beschränkt auf medizinisch geeignete Patienten im Alter von 50 Jahren</a:t>
            </a:r>
          </a:p>
          <a:p>
            <a:pPr marL="200024" indent="0">
              <a:lnSpc>
                <a:spcPts val="2400"/>
              </a:lnSpc>
              <a:spcBef>
                <a:spcPts val="600"/>
              </a:spcBef>
              <a:buNone/>
            </a:pPr>
            <a:endParaRPr lang="de-DE" dirty="0"/>
          </a:p>
          <a:p>
            <a:pPr marL="896938" indent="-355600">
              <a:lnSpc>
                <a:spcPts val="2400"/>
              </a:lnSpc>
              <a:spcBef>
                <a:spcPts val="600"/>
              </a:spcBef>
              <a:buNone/>
            </a:pPr>
            <a:r>
              <a:rPr lang="de-DE" dirty="0"/>
              <a:t>Klicken Sie auf die Antworten, die Ihrer Meinung nach falsch sind:</a:t>
            </a:r>
          </a:p>
          <a:p>
            <a:pPr marL="896938" indent="-355600">
              <a:lnSpc>
                <a:spcPts val="2400"/>
              </a:lnSpc>
              <a:spcBef>
                <a:spcPts val="600"/>
              </a:spcBef>
            </a:pPr>
            <a:r>
              <a:rPr lang="de-DE" dirty="0">
                <a:hlinkClick r:id="" action="ppaction://customshow?id=7&amp;return=true"/>
              </a:rPr>
              <a:t>a und c</a:t>
            </a:r>
            <a:endParaRPr lang="de-DE" dirty="0"/>
          </a:p>
          <a:p>
            <a:pPr marL="896938" indent="-355600">
              <a:lnSpc>
                <a:spcPts val="2400"/>
              </a:lnSpc>
              <a:spcBef>
                <a:spcPts val="600"/>
              </a:spcBef>
            </a:pPr>
            <a:r>
              <a:rPr lang="de-DE" dirty="0">
                <a:hlinkClick r:id="" action="ppaction://customshow?id=10&amp;return=true"/>
              </a:rPr>
              <a:t>b und d </a:t>
            </a:r>
            <a:endParaRPr lang="de-DE" dirty="0"/>
          </a:p>
          <a:p>
            <a:pPr marL="896938" indent="-355600">
              <a:lnSpc>
                <a:spcPts val="2400"/>
              </a:lnSpc>
              <a:spcBef>
                <a:spcPts val="600"/>
              </a:spcBef>
            </a:pPr>
            <a:r>
              <a:rPr lang="de-DE" dirty="0">
                <a:hlinkClick r:id="" action="ppaction://customshow?id=7&amp;return=true"/>
              </a:rPr>
              <a:t>b, c und d</a:t>
            </a:r>
            <a:endParaRPr lang="de-DE" dirty="0"/>
          </a:p>
          <a:p>
            <a:pPr marL="200024" indent="0">
              <a:lnSpc>
                <a:spcPts val="2400"/>
              </a:lnSpc>
              <a:spcBef>
                <a:spcPts val="600"/>
              </a:spcBef>
              <a:buNone/>
            </a:pPr>
            <a:endParaRPr lang="de-DE" dirty="0"/>
          </a:p>
          <a:p>
            <a:pPr marL="914400" lvl="1" indent="-401638">
              <a:lnSpc>
                <a:spcPts val="2400"/>
              </a:lnSpc>
              <a:spcBef>
                <a:spcPts val="600"/>
              </a:spcBef>
              <a:buFont typeface="+mj-lt"/>
              <a:buAutoNum type="alphaLcParenR"/>
            </a:pPr>
            <a:endParaRPr lang="de-DE" sz="2000" dirty="0"/>
          </a:p>
          <a:p>
            <a:pPr marL="914400" lvl="1" indent="-401638">
              <a:lnSpc>
                <a:spcPts val="2400"/>
              </a:lnSpc>
              <a:spcBef>
                <a:spcPts val="600"/>
              </a:spcBef>
              <a:buFont typeface="+mj-lt"/>
              <a:buAutoNum type="alphaLcParenR"/>
            </a:pPr>
            <a:endParaRPr lang="de-DE" sz="2000" dirty="0"/>
          </a:p>
          <a:p>
            <a:pPr marL="514350" indent="-514350">
              <a:lnSpc>
                <a:spcPts val="2400"/>
              </a:lnSpc>
              <a:buFont typeface="+mj-lt"/>
              <a:buAutoNum type="arabicPeriod" startAt="3"/>
            </a:pPr>
            <a:endParaRPr lang="de-DE" dirty="0"/>
          </a:p>
          <a:p>
            <a:pPr marL="514350" indent="-514350">
              <a:lnSpc>
                <a:spcPts val="2400"/>
              </a:lnSpc>
              <a:buFont typeface="+mj-lt"/>
              <a:buAutoNum type="arabicPeriod" startAt="3"/>
            </a:pPr>
            <a:endParaRPr lang="de-DE"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96161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483B-FB3A-407A-A574-A29C3D81E68B}"/>
              </a:ext>
            </a:extLst>
          </p:cNvPr>
          <p:cNvSpPr>
            <a:spLocks noGrp="1"/>
          </p:cNvSpPr>
          <p:nvPr>
            <p:ph type="title"/>
          </p:nvPr>
        </p:nvSpPr>
        <p:spPr/>
        <p:txBody>
          <a:bodyPr/>
          <a:lstStyle/>
          <a:p>
            <a:r>
              <a:rPr lang="de-DE" dirty="0"/>
              <a:t>Inhalt</a:t>
            </a:r>
            <a:endParaRPr lang="en-GB" dirty="0"/>
          </a:p>
        </p:txBody>
      </p:sp>
      <p:sp>
        <p:nvSpPr>
          <p:cNvPr id="3" name="Content Placeholder 2">
            <a:extLst>
              <a:ext uri="{FF2B5EF4-FFF2-40B4-BE49-F238E27FC236}">
                <a16:creationId xmlns:a16="http://schemas.microsoft.com/office/drawing/2014/main" id="{CA4F336F-958A-465C-B207-0A0FECA38F11}"/>
              </a:ext>
            </a:extLst>
          </p:cNvPr>
          <p:cNvSpPr>
            <a:spLocks noGrp="1"/>
          </p:cNvSpPr>
          <p:nvPr>
            <p:ph idx="1"/>
          </p:nvPr>
        </p:nvSpPr>
        <p:spPr/>
        <p:txBody>
          <a:bodyPr/>
          <a:lstStyle/>
          <a:p>
            <a:r>
              <a:rPr lang="de-DE" dirty="0"/>
              <a:t>Modul 1: </a:t>
            </a:r>
            <a:r>
              <a:rPr lang="de-DE" dirty="0" err="1"/>
              <a:t>Hämatopoetische</a:t>
            </a:r>
            <a:r>
              <a:rPr lang="de-DE" dirty="0"/>
              <a:t> Stammzelltransplantation</a:t>
            </a:r>
          </a:p>
          <a:p>
            <a:endParaRPr lang="de-DE" dirty="0"/>
          </a:p>
          <a:p>
            <a:r>
              <a:rPr lang="de-DE" dirty="0"/>
              <a:t>Modul 2: Pathophysiologie der VOD</a:t>
            </a:r>
          </a:p>
          <a:p>
            <a:pPr marL="0" indent="0">
              <a:buNone/>
            </a:pPr>
            <a:endParaRPr lang="de-DE" dirty="0"/>
          </a:p>
          <a:p>
            <a:r>
              <a:rPr lang="de-DE" dirty="0"/>
              <a:t>Modul 3: Diagnose der VOD</a:t>
            </a:r>
          </a:p>
          <a:p>
            <a:endParaRPr lang="de-DE" dirty="0"/>
          </a:p>
          <a:p>
            <a:r>
              <a:rPr lang="de-DE" dirty="0"/>
              <a:t>Modul 4: Beurteilung und Umgang mit der VOD</a:t>
            </a:r>
          </a:p>
          <a:p>
            <a:endParaRPr lang="de-DE" dirty="0"/>
          </a:p>
          <a:p>
            <a:r>
              <a:rPr lang="de-DE" dirty="0"/>
              <a:t>Modul 5: VOD-Fallstudien</a:t>
            </a:r>
          </a:p>
          <a:p>
            <a:endParaRPr lang="en-GB" dirty="0"/>
          </a:p>
        </p:txBody>
      </p:sp>
      <p:sp>
        <p:nvSpPr>
          <p:cNvPr id="4" name="Text Placeholder 3">
            <a:extLst>
              <a:ext uri="{FF2B5EF4-FFF2-40B4-BE49-F238E27FC236}">
                <a16:creationId xmlns:a16="http://schemas.microsoft.com/office/drawing/2014/main" id="{9E6A5C0D-5C71-4C3D-B736-1D38BD2FFBC5}"/>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37F5F2D-69FA-40BC-A3C9-89D5757CDF01}"/>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3356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Selbstprüfungsfragen</a:t>
            </a:r>
            <a:endParaRPr lang="en-GB" dirty="0"/>
          </a:p>
        </p:txBody>
      </p:sp>
      <p:sp>
        <p:nvSpPr>
          <p:cNvPr id="3" name="Content Placeholder 2"/>
          <p:cNvSpPr>
            <a:spLocks noGrp="1"/>
          </p:cNvSpPr>
          <p:nvPr>
            <p:ph idx="1"/>
          </p:nvPr>
        </p:nvSpPr>
        <p:spPr/>
        <p:txBody>
          <a:bodyPr>
            <a:normAutofit/>
          </a:bodyPr>
          <a:lstStyle/>
          <a:p>
            <a:pPr marL="514350" indent="-514350">
              <a:lnSpc>
                <a:spcPts val="2400"/>
              </a:lnSpc>
              <a:spcBef>
                <a:spcPts val="0"/>
              </a:spcBef>
              <a:buFont typeface="+mj-lt"/>
              <a:buAutoNum type="arabicPeriod" startAt="4"/>
            </a:pPr>
            <a:r>
              <a:rPr lang="de-DE" dirty="0"/>
              <a:t>Reduzierte Intensitätskonditionierung (RIC) und nicht-myeloablative (NMA) Therapien beseitigen das Risiko lebensbedrohlicher Komplikationen wie </a:t>
            </a:r>
            <a:r>
              <a:rPr lang="en-GB" dirty="0" err="1"/>
              <a:t>venookklusive</a:t>
            </a:r>
            <a:r>
              <a:rPr lang="en-GB" dirty="0"/>
              <a:t> </a:t>
            </a:r>
            <a:r>
              <a:rPr lang="en-GB" dirty="0" err="1"/>
              <a:t>Erkrankung</a:t>
            </a:r>
            <a:r>
              <a:rPr lang="en-GB" dirty="0"/>
              <a:t> (</a:t>
            </a:r>
            <a:r>
              <a:rPr lang="de-DE" dirty="0"/>
              <a:t>VOD)? </a:t>
            </a:r>
            <a:br>
              <a:rPr lang="de-DE" dirty="0"/>
            </a:br>
            <a:r>
              <a:rPr lang="de-DE" dirty="0"/>
              <a:t>Richtig oder falsch?</a:t>
            </a:r>
            <a:endParaRPr lang="en-GB" dirty="0"/>
          </a:p>
          <a:p>
            <a:pPr marL="900000" lvl="1" indent="-401638">
              <a:lnSpc>
                <a:spcPts val="2400"/>
              </a:lnSpc>
              <a:spcBef>
                <a:spcPts val="600"/>
              </a:spcBef>
              <a:buFont typeface="+mj-lt"/>
              <a:buAutoNum type="alphaLcParenR"/>
            </a:pPr>
            <a:r>
              <a:rPr lang="en-GB" sz="2000" dirty="0">
                <a:hlinkClick r:id="" action="ppaction://customshow?id=7&amp;return=true"/>
              </a:rPr>
              <a:t>Richtig</a:t>
            </a:r>
            <a:endParaRPr lang="en-GB" sz="2000" dirty="0"/>
          </a:p>
          <a:p>
            <a:pPr marL="900000" lvl="1" indent="-401638">
              <a:lnSpc>
                <a:spcPts val="2400"/>
              </a:lnSpc>
              <a:spcBef>
                <a:spcPts val="600"/>
              </a:spcBef>
              <a:buFont typeface="+mj-lt"/>
              <a:buAutoNum type="alphaLcParenR"/>
            </a:pPr>
            <a:r>
              <a:rPr lang="en-GB" sz="2000" dirty="0">
                <a:hlinkClick r:id="" action="ppaction://customshow?id=11&amp;return=true"/>
              </a:rPr>
              <a:t>Falsch</a:t>
            </a:r>
            <a:endParaRPr lang="en-GB" sz="2000" dirty="0"/>
          </a:p>
        </p:txBody>
      </p:sp>
      <p:sp>
        <p:nvSpPr>
          <p:cNvPr id="5" name="Text Placeholder 4"/>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064960F1-52C3-4479-B45A-1701550687C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7235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Selbstprüfungsfragen</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GB" sz="2000" dirty="0" err="1"/>
              <a:t>Gegen</a:t>
            </a:r>
            <a:r>
              <a:rPr lang="en-GB" sz="2000" dirty="0"/>
              <a:t> </a:t>
            </a:r>
            <a:r>
              <a:rPr lang="en-GB" sz="2000" dirty="0" err="1"/>
              <a:t>welche</a:t>
            </a:r>
            <a:r>
              <a:rPr lang="en-GB" sz="2000" dirty="0"/>
              <a:t> </a:t>
            </a:r>
            <a:r>
              <a:rPr lang="en-GB" sz="2000" dirty="0" err="1"/>
              <a:t>mit</a:t>
            </a:r>
            <a:r>
              <a:rPr lang="en-GB" sz="2000" dirty="0"/>
              <a:t> </a:t>
            </a:r>
            <a:r>
              <a:rPr lang="en-GB" sz="2000" dirty="0" err="1"/>
              <a:t>einer</a:t>
            </a:r>
            <a:r>
              <a:rPr lang="en-GB" sz="2000" dirty="0"/>
              <a:t> HSZT </a:t>
            </a:r>
            <a:r>
              <a:rPr lang="en-GB" sz="2000" dirty="0" err="1"/>
              <a:t>verbundenen</a:t>
            </a:r>
            <a:r>
              <a:rPr lang="en-GB" sz="2000" dirty="0"/>
              <a:t> </a:t>
            </a:r>
            <a:r>
              <a:rPr lang="en-GB" sz="2000" dirty="0" err="1"/>
              <a:t>Erkrankung</a:t>
            </a:r>
            <a:r>
              <a:rPr lang="en-GB" sz="2000" dirty="0"/>
              <a:t> </a:t>
            </a:r>
            <a:r>
              <a:rPr lang="en-GB" sz="2000" dirty="0" err="1"/>
              <a:t>werden</a:t>
            </a:r>
            <a:r>
              <a:rPr lang="en-GB" sz="2000" dirty="0"/>
              <a:t> </a:t>
            </a:r>
            <a:r>
              <a:rPr lang="en-GB" sz="2000" dirty="0" err="1"/>
              <a:t>immunsuppressive</a:t>
            </a:r>
            <a:r>
              <a:rPr lang="en-GB" sz="2000" dirty="0"/>
              <a:t> </a:t>
            </a:r>
            <a:r>
              <a:rPr lang="en-GB" sz="2000" dirty="0" err="1"/>
              <a:t>Mittel</a:t>
            </a:r>
            <a:r>
              <a:rPr lang="en-GB" sz="2000" dirty="0"/>
              <a:t>, </a:t>
            </a:r>
            <a:r>
              <a:rPr lang="en-GB" sz="2000" dirty="0" err="1"/>
              <a:t>wie</a:t>
            </a:r>
            <a:r>
              <a:rPr lang="en-GB" sz="2000" dirty="0"/>
              <a:t> </a:t>
            </a:r>
            <a:r>
              <a:rPr lang="en-GB" sz="2000" dirty="0" err="1"/>
              <a:t>Corticosteroide</a:t>
            </a:r>
            <a:r>
              <a:rPr lang="en-GB" sz="2000" dirty="0"/>
              <a:t>, </a:t>
            </a:r>
            <a:r>
              <a:rPr lang="en-GB" sz="2000" dirty="0" err="1"/>
              <a:t>angewendet</a:t>
            </a:r>
            <a:r>
              <a:rPr lang="en-GB" sz="2000" dirty="0"/>
              <a:t>?</a:t>
            </a:r>
          </a:p>
          <a:p>
            <a:pPr marL="914400" lvl="1" indent="-457200">
              <a:buFont typeface="+mj-lt"/>
              <a:buAutoNum type="alphaLcParenR"/>
            </a:pPr>
            <a:r>
              <a:rPr lang="fr-FR" dirty="0">
                <a:hlinkClick r:id="" action="ppaction://customshow?id=7&amp;return=true"/>
              </a:rPr>
              <a:t>Neutropenie</a:t>
            </a:r>
            <a:endParaRPr lang="fr-FR" dirty="0"/>
          </a:p>
          <a:p>
            <a:pPr marL="914400" lvl="1" indent="-457200">
              <a:buFont typeface="+mj-lt"/>
              <a:buAutoNum type="alphaLcParenR"/>
            </a:pPr>
            <a:r>
              <a:rPr lang="fr-FR" dirty="0">
                <a:hlinkClick r:id="" action="ppaction://customshow?id=12&amp;return=true"/>
              </a:rPr>
              <a:t>GvHD (</a:t>
            </a:r>
            <a:r>
              <a:rPr lang="fr-FR" dirty="0" err="1">
                <a:hlinkClick r:id="" action="ppaction://customshow?id=12&amp;return=true"/>
              </a:rPr>
              <a:t>Graft</a:t>
            </a:r>
            <a:r>
              <a:rPr lang="fr-FR" dirty="0">
                <a:hlinkClick r:id="" action="ppaction://customshow?id=12&amp;return=true"/>
              </a:rPr>
              <a:t>-versus-Host </a:t>
            </a:r>
            <a:r>
              <a:rPr lang="fr-FR" dirty="0" err="1">
                <a:hlinkClick r:id="" action="ppaction://customshow?id=12&amp;return=true"/>
              </a:rPr>
              <a:t>Reaktion</a:t>
            </a:r>
            <a:r>
              <a:rPr lang="fr-FR" dirty="0">
                <a:hlinkClick r:id="" action="ppaction://customshow?id=12&amp;return=true"/>
              </a:rPr>
              <a:t>)</a:t>
            </a:r>
            <a:endParaRPr lang="fr-FR" dirty="0"/>
          </a:p>
          <a:p>
            <a:pPr marL="914400" lvl="1" indent="-457200">
              <a:buFont typeface="+mj-lt"/>
              <a:buAutoNum type="alphaLcParenR"/>
            </a:pPr>
            <a:r>
              <a:rPr lang="fr-FR" dirty="0">
                <a:hlinkClick r:id="" action="ppaction://customshow?id=7&amp;return=true"/>
              </a:rPr>
              <a:t>Infektion</a:t>
            </a:r>
            <a:endParaRPr lang="fr-FR"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Tree>
    <p:extLst>
      <p:ext uri="{BB962C8B-B14F-4D97-AF65-F5344CB8AC3E}">
        <p14:creationId xmlns:p14="http://schemas.microsoft.com/office/powerpoint/2010/main" val="344531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Selbstprüfungsfragen</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en-GB" sz="2000" dirty="0" err="1"/>
              <a:t>Vor</a:t>
            </a:r>
            <a:r>
              <a:rPr lang="en-GB" sz="2000" dirty="0"/>
              <a:t> </a:t>
            </a:r>
            <a:r>
              <a:rPr lang="en-GB" sz="2000" dirty="0" err="1"/>
              <a:t>welchem</a:t>
            </a:r>
            <a:r>
              <a:rPr lang="en-GB" sz="2000" dirty="0"/>
              <a:t> der </a:t>
            </a:r>
            <a:r>
              <a:rPr lang="en-GB" sz="2000" dirty="0" err="1"/>
              <a:t>folgenden</a:t>
            </a:r>
            <a:r>
              <a:rPr lang="en-GB" sz="2000" dirty="0"/>
              <a:t> </a:t>
            </a:r>
            <a:r>
              <a:rPr lang="en-GB" sz="2000" dirty="0" err="1"/>
              <a:t>drei</a:t>
            </a:r>
            <a:r>
              <a:rPr lang="en-GB" sz="2000" dirty="0"/>
              <a:t> </a:t>
            </a:r>
            <a:r>
              <a:rPr lang="en-GB" sz="2000" dirty="0" err="1"/>
              <a:t>klinischen</a:t>
            </a:r>
            <a:r>
              <a:rPr lang="en-GB" sz="2000" dirty="0"/>
              <a:t> </a:t>
            </a:r>
            <a:r>
              <a:rPr lang="en-GB" sz="2000" dirty="0" err="1"/>
              <a:t>Probleme</a:t>
            </a:r>
            <a:r>
              <a:rPr lang="en-GB" sz="2000" dirty="0"/>
              <a:t> </a:t>
            </a:r>
            <a:r>
              <a:rPr lang="en-GB" sz="2000" dirty="0" err="1"/>
              <a:t>nach</a:t>
            </a:r>
            <a:r>
              <a:rPr lang="en-GB" sz="2000" dirty="0"/>
              <a:t> der HSZT </a:t>
            </a:r>
            <a:r>
              <a:rPr lang="en-GB" sz="2000" dirty="0" err="1"/>
              <a:t>fürchten</a:t>
            </a:r>
            <a:r>
              <a:rPr lang="en-GB" sz="2000" dirty="0"/>
              <a:t> </a:t>
            </a:r>
            <a:r>
              <a:rPr lang="en-GB" sz="2000" dirty="0" err="1"/>
              <a:t>sich</a:t>
            </a:r>
            <a:r>
              <a:rPr lang="en-GB" sz="2000" dirty="0"/>
              <a:t> die </a:t>
            </a:r>
            <a:r>
              <a:rPr lang="en-GB" sz="2000" dirty="0" err="1"/>
              <a:t>Patienten</a:t>
            </a:r>
            <a:r>
              <a:rPr lang="en-GB" sz="2000" dirty="0"/>
              <a:t> am </a:t>
            </a:r>
            <a:r>
              <a:rPr lang="en-GB" sz="2000" dirty="0" err="1"/>
              <a:t>meisten</a:t>
            </a:r>
            <a:r>
              <a:rPr lang="en-GB" sz="2000" dirty="0"/>
              <a:t>?</a:t>
            </a:r>
          </a:p>
          <a:p>
            <a:pPr marL="914400" lvl="1" indent="-457200">
              <a:buFont typeface="+mj-lt"/>
              <a:buAutoNum type="alphaLcParenR"/>
            </a:pPr>
            <a:r>
              <a:rPr lang="fr-FR" dirty="0">
                <a:hlinkClick r:id="" action="ppaction://customshow?id=7&amp;return=true"/>
              </a:rPr>
              <a:t>Beeinträchtigter </a:t>
            </a:r>
            <a:r>
              <a:rPr lang="fr-FR" dirty="0" err="1">
                <a:hlinkClick r:id="" action="ppaction://customshow?id=7&amp;return=true"/>
              </a:rPr>
              <a:t>Ernährungszustand</a:t>
            </a:r>
            <a:endParaRPr lang="fr-FR" dirty="0"/>
          </a:p>
          <a:p>
            <a:pPr marL="914400" lvl="1" indent="-457200">
              <a:buFont typeface="+mj-lt"/>
              <a:buAutoNum type="alphaLcParenR"/>
            </a:pPr>
            <a:r>
              <a:rPr lang="fr-FR" dirty="0">
                <a:hlinkClick r:id="" action="ppaction://customshow?id=13&amp;return=true"/>
              </a:rPr>
              <a:t>Übelkeit</a:t>
            </a:r>
            <a:endParaRPr lang="fr-FR" dirty="0"/>
          </a:p>
          <a:p>
            <a:pPr marL="914400" lvl="1" indent="-457200">
              <a:buFont typeface="+mj-lt"/>
              <a:buAutoNum type="alphaLcParenR"/>
            </a:pPr>
            <a:r>
              <a:rPr lang="fr-FR" dirty="0">
                <a:hlinkClick r:id="" action="ppaction://customshow?id=7&amp;return=true"/>
              </a:rPr>
              <a:t>Mucositis</a:t>
            </a:r>
            <a:endParaRPr lang="fr-FR"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Tree>
    <p:extLst>
      <p:ext uri="{BB962C8B-B14F-4D97-AF65-F5344CB8AC3E}">
        <p14:creationId xmlns:p14="http://schemas.microsoft.com/office/powerpoint/2010/main" val="151756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HLA-Kompatibilität im allogenen HSZT</a:t>
            </a:r>
          </a:p>
        </p:txBody>
      </p:sp>
      <p:sp>
        <p:nvSpPr>
          <p:cNvPr id="3" name="Content Placeholder 2"/>
          <p:cNvSpPr>
            <a:spLocks noGrp="1"/>
          </p:cNvSpPr>
          <p:nvPr>
            <p:ph idx="1"/>
          </p:nvPr>
        </p:nvSpPr>
        <p:spPr>
          <a:xfrm>
            <a:off x="335360" y="1268760"/>
            <a:ext cx="9551283" cy="4857403"/>
          </a:xfrm>
        </p:spPr>
        <p:txBody>
          <a:bodyPr>
            <a:noAutofit/>
          </a:bodyPr>
          <a:lstStyle/>
          <a:p>
            <a:r>
              <a:rPr lang="de-DE" sz="1800" dirty="0"/>
              <a:t>HLA-Proteine befinden sich in allen Zellen unseres Körpers und hauptsächlich durch sie unterscheidet das Immunsystem zwischen unseren eigenen und fremden Zellen</a:t>
            </a:r>
          </a:p>
          <a:p>
            <a:r>
              <a:rPr lang="de-DE" sz="1800" dirty="0"/>
              <a:t>Bei allogener HSZT ist die HLA-Kompatibilität wichtiger als bei der Organtransplantation, da hier nicht nur der Wirt das Transplantat abstoßen, sondern auch das Transplantat in Form einer </a:t>
            </a:r>
            <a:r>
              <a:rPr lang="de-DE" sz="1800" dirty="0" err="1"/>
              <a:t>GvHD</a:t>
            </a:r>
            <a:r>
              <a:rPr lang="de-DE" sz="1800" dirty="0"/>
              <a:t> den Wirt angreifen kann</a:t>
            </a:r>
          </a:p>
          <a:p>
            <a:r>
              <a:rPr lang="de-DE" sz="1800" dirty="0"/>
              <a:t>Ca. 15–30% der zur allogenen HSZT zugewiesenen Patienten haben mindestens einen für eine Spende geeigneten HLA-identischen Zwilling</a:t>
            </a:r>
          </a:p>
          <a:p>
            <a:pPr lvl="1"/>
            <a:r>
              <a:rPr lang="de-DE" sz="1600" dirty="0"/>
              <a:t>Für Patienten ohne geeigneten Spender in der Familie erfolgt eine Suche nach einem nicht verwandten Spender mit passenden HLA – diese Art Spender steht für 30–70% der Patienten zur Verfügung</a:t>
            </a:r>
          </a:p>
          <a:p>
            <a:pPr lvl="1"/>
            <a:r>
              <a:rPr lang="de-DE" sz="1600" dirty="0"/>
              <a:t>Bei Patienten ohne einen HLA-kompatiblen Spender kann ein teilweise kompatibler Spender (z.B. Elternteil) in Erwägung gezogen werden</a:t>
            </a:r>
          </a:p>
          <a:p>
            <a:r>
              <a:rPr lang="de-DE" sz="1800" dirty="0"/>
              <a:t>Unvollständige Kompatibilität kann Probleme verursachen, beispielsweise Abstoßung, Infektion und erneutes Auftreten der Grunderkrankung aufgrund reduzierter Transplantat-gegen-Wirt-Wirkung nach der Depletion der Spenderlymphozyten und mangelnder Immunrekonstitution</a:t>
            </a:r>
          </a:p>
        </p:txBody>
      </p:sp>
      <p:sp>
        <p:nvSpPr>
          <p:cNvPr id="6" name="Text Placeholder 5"/>
          <p:cNvSpPr>
            <a:spLocks noGrp="1"/>
          </p:cNvSpPr>
          <p:nvPr>
            <p:ph type="body" sz="quarter" idx="10"/>
          </p:nvPr>
        </p:nvSpPr>
        <p:spPr>
          <a:xfrm>
            <a:off x="98778" y="6495526"/>
            <a:ext cx="8012289" cy="288925"/>
          </a:xfrm>
        </p:spPr>
        <p:txBody>
          <a:bodyPr/>
          <a:lstStyle/>
          <a:p>
            <a:r>
              <a:rPr lang="de-DE" dirty="0"/>
              <a:t>Passweg JR et al. </a:t>
            </a:r>
            <a:r>
              <a:rPr lang="de-DE" i="1" dirty="0"/>
              <a:t>Swiss Med Wkly</a:t>
            </a:r>
            <a:r>
              <a:rPr lang="de-DE" dirty="0"/>
              <a:t> 2012;142:w13696; Nowak J. </a:t>
            </a:r>
            <a:r>
              <a:rPr lang="de-DE" i="1" dirty="0"/>
              <a:t>Bone Marrow Transpl </a:t>
            </a:r>
            <a:r>
              <a:rPr lang="de-DE" dirty="0"/>
              <a:t>2008;42:S71–6; Forman SJ, Nakamura R, Cancer Management: A Multidisciplinary Approach. Haller DG et. al. editors, 2015. </a:t>
            </a:r>
            <a:r>
              <a:rPr lang="fr-FR" dirty="0" err="1"/>
              <a:t>Verfügbar</a:t>
            </a:r>
            <a:r>
              <a:rPr lang="fr-FR" dirty="0"/>
              <a:t> </a:t>
            </a:r>
            <a:r>
              <a:rPr lang="fr-FR" dirty="0" err="1"/>
              <a:t>unter</a:t>
            </a:r>
            <a:r>
              <a:rPr lang="de-DE" dirty="0"/>
              <a:t>: http://www.cancernetwork.com/cancer-management/hematopoietic-cell-transplantation. </a:t>
            </a:r>
            <a:r>
              <a:rPr lang="fr-FR" dirty="0" err="1"/>
              <a:t>Abgerufen</a:t>
            </a:r>
            <a:r>
              <a:rPr lang="fr-FR" dirty="0"/>
              <a:t> März 2017</a:t>
            </a:r>
          </a:p>
        </p:txBody>
      </p:sp>
      <p:sp>
        <p:nvSpPr>
          <p:cNvPr id="8" name="Text Placeholder 7"/>
          <p:cNvSpPr>
            <a:spLocks noGrp="1"/>
          </p:cNvSpPr>
          <p:nvPr>
            <p:ph type="body" sz="quarter" idx="11"/>
          </p:nvPr>
        </p:nvSpPr>
        <p:spPr>
          <a:xfrm>
            <a:off x="7752184" y="6495526"/>
            <a:ext cx="4343823" cy="288925"/>
          </a:xfrm>
        </p:spPr>
        <p:txBody>
          <a:bodyPr/>
          <a:lstStyle/>
          <a:p>
            <a:r>
              <a:rPr lang="de-DE" dirty="0"/>
              <a:t>GvHD, Graft-versus-Host Reaktion; </a:t>
            </a:r>
            <a:r>
              <a:rPr lang="fr-FR" dirty="0"/>
              <a:t>HLA, humane </a:t>
            </a:r>
            <a:r>
              <a:rPr lang="fr-FR" dirty="0" err="1"/>
              <a:t>Leukozytenantigene</a:t>
            </a:r>
            <a:r>
              <a:rPr lang="fr-FR" dirty="0"/>
              <a:t>;</a:t>
            </a:r>
            <a:r>
              <a:rPr lang="en-GB" dirty="0"/>
              <a:t> HSZT, </a:t>
            </a:r>
            <a:r>
              <a:rPr lang="en-GB" dirty="0" err="1"/>
              <a:t>hämatopoetische</a:t>
            </a:r>
            <a:r>
              <a:rPr lang="en-GB" dirty="0"/>
              <a:t> </a:t>
            </a:r>
            <a:r>
              <a:rPr lang="en-GB" dirty="0" err="1"/>
              <a:t>Stammzelltransplantation</a:t>
            </a:r>
            <a:endParaRPr lang="en-GB" dirty="0"/>
          </a:p>
        </p:txBody>
      </p:sp>
      <p:pic>
        <p:nvPicPr>
          <p:cNvPr id="5" name="Picture 4"/>
          <p:cNvPicPr>
            <a:picLocks noChangeAspect="1"/>
          </p:cNvPicPr>
          <p:nvPr/>
        </p:nvPicPr>
        <p:blipFill>
          <a:blip r:embed="rId3"/>
          <a:stretch>
            <a:fillRect/>
          </a:stretch>
        </p:blipFill>
        <p:spPr>
          <a:xfrm>
            <a:off x="9886643" y="1628776"/>
            <a:ext cx="2213040" cy="4163929"/>
          </a:xfrm>
          <a:prstGeom prst="rect">
            <a:avLst/>
          </a:prstGeom>
        </p:spPr>
      </p:pic>
    </p:spTree>
    <p:extLst>
      <p:ext uri="{BB962C8B-B14F-4D97-AF65-F5344CB8AC3E}">
        <p14:creationId xmlns:p14="http://schemas.microsoft.com/office/powerpoint/2010/main" val="1888732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Indikationen für HSZT</a:t>
            </a:r>
          </a:p>
        </p:txBody>
      </p:sp>
      <p:sp>
        <p:nvSpPr>
          <p:cNvPr id="9" name="Text Placeholder 8"/>
          <p:cNvSpPr>
            <a:spLocks noGrp="1"/>
          </p:cNvSpPr>
          <p:nvPr>
            <p:ph type="body" sz="quarter" idx="10"/>
          </p:nvPr>
        </p:nvSpPr>
        <p:spPr>
          <a:xfrm>
            <a:off x="98778" y="6495526"/>
            <a:ext cx="4955543" cy="288925"/>
          </a:xfrm>
        </p:spPr>
        <p:txBody>
          <a:bodyPr/>
          <a:lstStyle/>
          <a:p>
            <a:r>
              <a:rPr lang="de-DE"/>
              <a:t>Sureda A et al. </a:t>
            </a:r>
            <a:r>
              <a:rPr lang="de-DE" i="1" dirty="0"/>
              <a:t>Bone Marrow Transpl</a:t>
            </a:r>
            <a:r>
              <a:rPr lang="de-DE"/>
              <a:t> 2015;50:1037–56; </a:t>
            </a:r>
          </a:p>
          <a:p>
            <a:r>
              <a:rPr lang="de-DE"/>
              <a:t>Majhail NS et al. </a:t>
            </a:r>
            <a:r>
              <a:rPr lang="de-DE" i="1" dirty="0"/>
              <a:t>Biol Blood Marrow Transplant </a:t>
            </a:r>
            <a:r>
              <a:rPr lang="de-DE"/>
              <a:t>2015;21:1863–9</a:t>
            </a:r>
          </a:p>
        </p:txBody>
      </p:sp>
      <p:sp>
        <p:nvSpPr>
          <p:cNvPr id="10" name="Text Placeholder 9"/>
          <p:cNvSpPr>
            <a:spLocks noGrp="1"/>
          </p:cNvSpPr>
          <p:nvPr>
            <p:ph type="body" sz="quarter" idx="11"/>
          </p:nvPr>
        </p:nvSpPr>
        <p:spPr/>
        <p:txBody>
          <a:bodyPr/>
          <a:lstStyle/>
          <a:p>
            <a:r>
              <a:rPr lang="de-DE" dirty="0"/>
              <a:t>*Bestimmte Situationen. </a:t>
            </a:r>
            <a:r>
              <a:rPr lang="de-DE" baseline="30000" dirty="0"/>
              <a:t>†</a:t>
            </a:r>
            <a:r>
              <a:rPr lang="de-DE" dirty="0"/>
              <a:t>Entwicklungs-Indikation. Diese Liste ist nicht vollständig. </a:t>
            </a:r>
            <a:br>
              <a:rPr dirty="0"/>
            </a:br>
            <a:r>
              <a:rPr lang="en-GB" dirty="0"/>
              <a:t>HSZT, </a:t>
            </a:r>
            <a:r>
              <a:rPr lang="en-GB" dirty="0" err="1"/>
              <a:t>hämatopoetische</a:t>
            </a:r>
            <a:r>
              <a:rPr lang="en-GB" dirty="0"/>
              <a:t> </a:t>
            </a:r>
            <a:r>
              <a:rPr lang="en-GB" dirty="0" err="1"/>
              <a:t>Stammzelltransplantation</a:t>
            </a:r>
            <a:r>
              <a:rPr lang="en-GB" dirty="0"/>
              <a:t>; </a:t>
            </a:r>
            <a:r>
              <a:rPr lang="de-DE" dirty="0"/>
              <a:t>POEMS, Polyneuropathie, Organomegalie, </a:t>
            </a:r>
          </a:p>
          <a:p>
            <a:r>
              <a:rPr lang="de-DE" dirty="0"/>
              <a:t>Endocrinopathie, monoklonale Gammopathie und Hautanomalien</a:t>
            </a:r>
          </a:p>
        </p:txBody>
      </p:sp>
      <p:graphicFrame>
        <p:nvGraphicFramePr>
          <p:cNvPr id="6" name="Table 5"/>
          <p:cNvGraphicFramePr>
            <a:graphicFrameLocks noGrp="1"/>
          </p:cNvGraphicFramePr>
          <p:nvPr>
            <p:extLst>
              <p:ext uri="{D42A27DB-BD31-4B8C-83A1-F6EECF244321}">
                <p14:modId xmlns:p14="http://schemas.microsoft.com/office/powerpoint/2010/main" val="2644731109"/>
              </p:ext>
            </p:extLst>
          </p:nvPr>
        </p:nvGraphicFramePr>
        <p:xfrm>
          <a:off x="622299" y="1383242"/>
          <a:ext cx="11213626" cy="483648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984026">
                  <a:extLst>
                    <a:ext uri="{9D8B030D-6E8A-4147-A177-3AD203B41FA5}">
                      <a16:colId xmlns:a16="http://schemas.microsoft.com/office/drawing/2014/main" val="20003"/>
                    </a:ext>
                  </a:extLst>
                </a:gridCol>
              </a:tblGrid>
              <a:tr h="355929">
                <a:tc gridSpan="2">
                  <a:txBody>
                    <a:bodyPr/>
                    <a:lstStyle/>
                    <a:p>
                      <a:pPr marL="0" indent="0" algn="ctr">
                        <a:buFont typeface="Arial" panose="020B0604020202020204" pitchFamily="34" charset="0"/>
                        <a:buNone/>
                      </a:pPr>
                      <a:r>
                        <a:rPr lang="de-DE" sz="1600" dirty="0">
                          <a:latin typeface="Arial" panose="020B0604020202020204" pitchFamily="34" charset="0"/>
                        </a:rPr>
                        <a:t>Autologe HSZT</a:t>
                      </a:r>
                    </a:p>
                  </a:txBody>
                  <a:tcPr>
                    <a:lnR w="57150" cap="flat" cmpd="sng" algn="ctr">
                      <a:solidFill>
                        <a:schemeClr val="bg1"/>
                      </a:solidFill>
                      <a:prstDash val="solid"/>
                      <a:round/>
                      <a:headEnd type="none" w="med" len="med"/>
                      <a:tailEnd type="none" w="med" len="med"/>
                    </a:lnR>
                  </a:tcPr>
                </a:tc>
                <a:tc hMerge="1">
                  <a:txBody>
                    <a:bodyPr/>
                    <a:lstStyle/>
                    <a:p>
                      <a:pPr algn="l"/>
                      <a:endParaRPr lang="en-GB" sz="1600" dirty="0"/>
                    </a:p>
                  </a:txBody>
                  <a:tcPr/>
                </a:tc>
                <a:tc gridSpan="2">
                  <a:txBody>
                    <a:bodyPr/>
                    <a:lstStyle/>
                    <a:p>
                      <a:pPr algn="ctr"/>
                      <a:r>
                        <a:rPr lang="de-DE" sz="1600" dirty="0">
                          <a:latin typeface="Arial" panose="020B0604020202020204" pitchFamily="34" charset="0"/>
                        </a:rPr>
                        <a:t>Allogene HSZT</a:t>
                      </a:r>
                    </a:p>
                  </a:txBody>
                  <a:tcPr>
                    <a:lnL w="57150" cap="flat" cmpd="sng" algn="ctr">
                      <a:solidFill>
                        <a:schemeClr val="bg1"/>
                      </a:solidFill>
                      <a:prstDash val="solid"/>
                      <a:round/>
                      <a:headEnd type="none" w="med" len="med"/>
                      <a:tailEnd type="none" w="med" len="med"/>
                    </a:lnL>
                    <a:solidFill>
                      <a:schemeClr val="accent4"/>
                    </a:solidFill>
                  </a:tcPr>
                </a:tc>
                <a:tc hMerge="1">
                  <a:txBody>
                    <a:bodyPr/>
                    <a:lstStyle/>
                    <a:p>
                      <a:endParaRPr lang="en-GB"/>
                    </a:p>
                  </a:txBody>
                  <a:tcPr/>
                </a:tc>
                <a:extLst>
                  <a:ext uri="{0D108BD9-81ED-4DB2-BD59-A6C34878D82A}">
                    <a16:rowId xmlns:a16="http://schemas.microsoft.com/office/drawing/2014/main" val="10000"/>
                  </a:ext>
                </a:extLst>
              </a:tr>
              <a:tr h="4403395">
                <a:tc>
                  <a:txBody>
                    <a:bodyPr/>
                    <a:lstStyle/>
                    <a:p>
                      <a:pPr marL="285750" indent="-285750" algn="l">
                        <a:buFont typeface="Arial" panose="020B0604020202020204" pitchFamily="34" charset="0"/>
                        <a:buChar char="•"/>
                      </a:pPr>
                      <a:r>
                        <a:rPr lang="de-DE" sz="1600" dirty="0">
                          <a:solidFill>
                            <a:schemeClr val="tx1"/>
                          </a:solidFill>
                          <a:latin typeface="Arial" panose="020B0604020202020204" pitchFamily="34" charset="0"/>
                        </a:rPr>
                        <a:t>Akute myeloische Leukämie (AML)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Akute </a:t>
                      </a:r>
                      <a:r>
                        <a:rPr lang="de-DE" sz="1600" dirty="0" err="1">
                          <a:solidFill>
                            <a:schemeClr val="tx1"/>
                          </a:solidFill>
                          <a:latin typeface="Arial" panose="020B0604020202020204" pitchFamily="34" charset="0"/>
                        </a:rPr>
                        <a:t>promyelozytäre</a:t>
                      </a:r>
                      <a:r>
                        <a:rPr lang="de-DE" sz="1600" dirty="0">
                          <a:solidFill>
                            <a:schemeClr val="tx1"/>
                          </a:solidFill>
                          <a:latin typeface="Arial" panose="020B0604020202020204" pitchFamily="34" charset="0"/>
                        </a:rPr>
                        <a:t> Leukämie*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Akute </a:t>
                      </a:r>
                      <a:r>
                        <a:rPr lang="de-DE" sz="1600" dirty="0" err="1">
                          <a:solidFill>
                            <a:schemeClr val="tx1"/>
                          </a:solidFill>
                          <a:latin typeface="Arial" panose="020B0604020202020204" pitchFamily="34" charset="0"/>
                        </a:rPr>
                        <a:t>lymphoblastische</a:t>
                      </a:r>
                      <a:r>
                        <a:rPr lang="de-DE" sz="1600" dirty="0">
                          <a:solidFill>
                            <a:schemeClr val="tx1"/>
                          </a:solidFill>
                          <a:latin typeface="Arial" panose="020B0604020202020204" pitchFamily="34" charset="0"/>
                        </a:rPr>
                        <a:t> Leukämie (ALL)*</a:t>
                      </a:r>
                      <a:endParaRPr lang="de-DE" sz="16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Multiples Myelom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Plasmazellenleukämie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solidFill>
                            <a:schemeClr val="tx1"/>
                          </a:solidFill>
                          <a:latin typeface="Arial" panose="020B0604020202020204" pitchFamily="34" charset="0"/>
                        </a:rPr>
                        <a:t>Primäre Amyloidose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solidFill>
                            <a:schemeClr val="tx1"/>
                          </a:solidFill>
                          <a:latin typeface="Arial" panose="020B0604020202020204" pitchFamily="34" charset="0"/>
                        </a:rPr>
                        <a:t>POEMS-Syndrom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solidFill>
                            <a:schemeClr val="tx1"/>
                          </a:solidFill>
                          <a:latin typeface="Arial" panose="020B0604020202020204" pitchFamily="34" charset="0"/>
                        </a:rPr>
                        <a:t>Hodgkin-Lymphom*</a:t>
                      </a:r>
                      <a:endParaRPr lang="de-DE" sz="16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Diffuses großzelliges B-Zell-Lymphom*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Follikuläres Lymphom*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Mantelzelllymphom*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T-Zell-Lymphom*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Lymphoplastisches Lymphom*</a:t>
                      </a:r>
                    </a:p>
                  </a:txBody>
                  <a:tcPr/>
                </a:tc>
                <a:tc>
                  <a:txBody>
                    <a:bodyPr/>
                    <a:lstStyle/>
                    <a:p>
                      <a:pPr marL="285750" indent="-285750" algn="l">
                        <a:buFont typeface="Arial" panose="020B0604020202020204" pitchFamily="34" charset="0"/>
                        <a:buChar char="•"/>
                      </a:pPr>
                      <a:r>
                        <a:rPr lang="de-DE" sz="1600" dirty="0">
                          <a:solidFill>
                            <a:schemeClr val="tx1"/>
                          </a:solidFill>
                          <a:latin typeface="Arial" panose="020B0604020202020204" pitchFamily="34" charset="0"/>
                        </a:rPr>
                        <a:t>Burkitt-Lymphom*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Kutanes T-Zell-Lymphom*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Chronische lymphozytische Leukämie (CLL)*</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Solide Tumoren (Keimzelle, Ewing-Sarkom, Gehirntumore*)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Multiple Sklerose</a:t>
                      </a:r>
                      <a:r>
                        <a:rPr lang="de-DE" sz="16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Rheumatische Arthritis</a:t>
                      </a:r>
                      <a:r>
                        <a:rPr lang="de-DE" sz="16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Systemischer Lupus erythematodes</a:t>
                      </a:r>
                      <a:r>
                        <a:rPr lang="de-DE" sz="16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Morbus Crohn</a:t>
                      </a:r>
                      <a:r>
                        <a:rPr lang="de-DE" sz="16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solidFill>
                            <a:schemeClr val="tx1"/>
                          </a:solidFill>
                          <a:latin typeface="Arial" panose="020B0604020202020204" pitchFamily="34" charset="0"/>
                        </a:rPr>
                        <a:t>Polymyositis-Dermatomyositis</a:t>
                      </a:r>
                      <a:r>
                        <a:rPr lang="de-DE" sz="1600" baseline="30000" dirty="0">
                          <a:solidFill>
                            <a:schemeClr val="tx1"/>
                          </a:solidFill>
                          <a:latin typeface="Arial" panose="020B0604020202020204" pitchFamily="34" charset="0"/>
                        </a:rPr>
                        <a:t>†</a:t>
                      </a:r>
                      <a:endParaRPr lang="de-DE" sz="1600"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600" baseline="0" dirty="0">
                        <a:solidFill>
                          <a:schemeClr val="tx1"/>
                        </a:solidFill>
                        <a:latin typeface="Arial" panose="020B0604020202020204" pitchFamily="34" charset="0"/>
                        <a:cs typeface="Arial" panose="020B0604020202020204" pitchFamily="34" charset="0"/>
                      </a:endParaRPr>
                    </a:p>
                  </a:txBody>
                  <a:tcPr>
                    <a:lnR w="57150" cap="flat" cmpd="sng" algn="ctr">
                      <a:solidFill>
                        <a:schemeClr val="bg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rPr>
                        <a:t>Akute myeloische Leukämie (AML)</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Akute promyelocyte Leukämie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Akute </a:t>
                      </a:r>
                      <a:r>
                        <a:rPr lang="de-DE" sz="1600" dirty="0" err="1">
                          <a:solidFill>
                            <a:schemeClr val="tx1"/>
                          </a:solidFill>
                          <a:latin typeface="Arial" panose="020B0604020202020204" pitchFamily="34" charset="0"/>
                        </a:rPr>
                        <a:t>lymphoblastische</a:t>
                      </a:r>
                      <a:r>
                        <a:rPr lang="de-DE" sz="1600" dirty="0">
                          <a:solidFill>
                            <a:schemeClr val="tx1"/>
                          </a:solidFill>
                          <a:latin typeface="Arial" panose="020B0604020202020204" pitchFamily="34" charset="0"/>
                        </a:rPr>
                        <a:t> Leukämie (ALL)</a:t>
                      </a:r>
                    </a:p>
                    <a:p>
                      <a:pPr marL="285750" indent="-285750" algn="l">
                        <a:buFont typeface="Arial" panose="020B0604020202020204" pitchFamily="34" charset="0"/>
                        <a:buChar char="•"/>
                      </a:pPr>
                      <a:r>
                        <a:rPr lang="de-DE" sz="1600" baseline="0" dirty="0">
                          <a:solidFill>
                            <a:schemeClr val="tx1"/>
                          </a:solidFill>
                          <a:latin typeface="Arial" panose="020B0604020202020204" pitchFamily="34" charset="0"/>
                        </a:rPr>
                        <a:t>Chronische myeloische Leukämie (CML)</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Myelodysplastische Syndrome (MDS)</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Therapiebezogene AML/MDS</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Myelofibrose und myeloproliferative Erkrankungen</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Multiples Myelom*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Plasmazellenleukämie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aseline="0" dirty="0">
                          <a:solidFill>
                            <a:schemeClr val="tx1"/>
                          </a:solidFill>
                          <a:latin typeface="Arial" panose="020B0604020202020204" pitchFamily="34" charset="0"/>
                        </a:rPr>
                        <a:t>Hodgkin-Lymphom*</a:t>
                      </a:r>
                      <a:endParaRPr lang="de-DE" sz="1600" dirty="0">
                        <a:solidFill>
                          <a:schemeClr val="tx1"/>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285750" indent="-285750" algn="l">
                        <a:buFont typeface="Arial" panose="020B0604020202020204" pitchFamily="34" charset="0"/>
                        <a:buChar char="•"/>
                      </a:pPr>
                      <a:r>
                        <a:rPr lang="de-DE" sz="1600" dirty="0">
                          <a:solidFill>
                            <a:schemeClr val="tx1"/>
                          </a:solidFill>
                          <a:latin typeface="Arial" panose="020B0604020202020204" pitchFamily="34" charset="0"/>
                        </a:rPr>
                        <a:t>Diffuses großzelliges B-Zell-Lymphom*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Follikuläres 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Mantelzelllymphom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T-Zell-Lymphom*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Lymphoplastisches 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Burkitt-Lymphom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Kutanes T-Zell-Lymphom</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Chronische lymphozytische Leukämie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Schwere aplastische Anämie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Sichelzellanämie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Fanconi-Anämie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Thalassämie</a:t>
                      </a:r>
                    </a:p>
                    <a:p>
                      <a:pPr marL="285750" indent="-285750" algn="l">
                        <a:buFont typeface="Arial" panose="020B0604020202020204" pitchFamily="34" charset="0"/>
                        <a:buChar char="•"/>
                      </a:pPr>
                      <a:r>
                        <a:rPr lang="de-DE" sz="1600" dirty="0">
                          <a:solidFill>
                            <a:schemeClr val="tx1"/>
                          </a:solidFill>
                          <a:latin typeface="Arial" panose="020B0604020202020204" pitchFamily="34" charset="0"/>
                        </a:rPr>
                        <a:t>Metabolische Erkrankungen</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0385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HSZT ist mit multiplen Komplikationen verbunden</a:t>
            </a:r>
            <a:endParaRPr lang="en-GB" dirty="0"/>
          </a:p>
        </p:txBody>
      </p:sp>
      <p:sp>
        <p:nvSpPr>
          <p:cNvPr id="3" name="Content Placeholder 2"/>
          <p:cNvSpPr>
            <a:spLocks noGrp="1"/>
          </p:cNvSpPr>
          <p:nvPr>
            <p:ph idx="1"/>
          </p:nvPr>
        </p:nvSpPr>
        <p:spPr/>
        <p:txBody>
          <a:bodyPr>
            <a:noAutofit/>
          </a:bodyPr>
          <a:lstStyle/>
          <a:p>
            <a:endParaRPr lang="en-GB" sz="2000" dirty="0"/>
          </a:p>
          <a:p>
            <a:endParaRPr lang="en-GB" sz="2000" dirty="0"/>
          </a:p>
          <a:p>
            <a:endParaRPr lang="en-GB" dirty="0"/>
          </a:p>
          <a:p>
            <a:pPr marL="342900" lvl="1" indent="-342900">
              <a:buFont typeface="Arial" panose="020B0604020202020204" pitchFamily="34" charset="0"/>
              <a:buChar char="•"/>
              <a:defRPr/>
            </a:pPr>
            <a:r>
              <a:rPr lang="de-DE" sz="2000" dirty="0"/>
              <a:t>Mit der HSZT verbundene Komplikation können nach dem Zeitpunkt ihres Auftretens klassifiziert werden</a:t>
            </a:r>
            <a:r>
              <a:rPr lang="en-GB" sz="2000" dirty="0"/>
              <a:t>:</a:t>
            </a:r>
          </a:p>
          <a:p>
            <a:pPr lvl="1">
              <a:defRPr/>
            </a:pPr>
            <a:r>
              <a:rPr lang="de-DE" dirty="0"/>
              <a:t>Tag 0</a:t>
            </a:r>
            <a:r>
              <a:rPr lang="de-DE" dirty="0">
                <a:latin typeface="Arial" panose="020B0604020202020204" pitchFamily="34" charset="0"/>
                <a:cs typeface="Arial" panose="020B0604020202020204" pitchFamily="34" charset="0"/>
              </a:rPr>
              <a:t>–</a:t>
            </a:r>
            <a:r>
              <a:rPr lang="de-DE" dirty="0"/>
              <a:t>30 nach der Transplantation</a:t>
            </a:r>
          </a:p>
          <a:p>
            <a:pPr lvl="1">
              <a:defRPr/>
            </a:pPr>
            <a:r>
              <a:rPr lang="de-DE" dirty="0"/>
              <a:t>In der Frühphase nach der Ansiedlung, von Tag 30–100 nach der Transplantation</a:t>
            </a:r>
          </a:p>
          <a:p>
            <a:pPr lvl="1">
              <a:defRPr/>
            </a:pPr>
            <a:r>
              <a:rPr lang="de-DE" dirty="0"/>
              <a:t>Später nach der Ansiedlung, mehr als 100 Tage nach der Transplantation</a:t>
            </a:r>
          </a:p>
          <a:p>
            <a:pPr>
              <a:defRPr/>
            </a:pPr>
            <a:r>
              <a:rPr lang="de-DE" dirty="0"/>
              <a:t>Mit der HSZT verbundene Komplikationen können auch anhand ihrer Ursache klassifiziert werden:</a:t>
            </a:r>
          </a:p>
          <a:p>
            <a:pPr lvl="1">
              <a:defRPr/>
            </a:pPr>
            <a:r>
              <a:rPr lang="de-DE" dirty="0"/>
              <a:t>Durch die Konditionierung bedingte Toxizität</a:t>
            </a:r>
          </a:p>
          <a:p>
            <a:pPr lvl="1">
              <a:defRPr/>
            </a:pPr>
            <a:r>
              <a:rPr lang="de-DE" dirty="0"/>
              <a:t>Immunsuppression</a:t>
            </a:r>
          </a:p>
          <a:p>
            <a:pPr lvl="1">
              <a:defRPr/>
            </a:pPr>
            <a:r>
              <a:rPr lang="de-DE" dirty="0"/>
              <a:t>Spenderzellen-vermittelte Toxizitäten</a:t>
            </a:r>
          </a:p>
          <a:p>
            <a:pPr lvl="1">
              <a:defRPr/>
            </a:pPr>
            <a:r>
              <a:rPr lang="de-DE" dirty="0"/>
              <a:t>Empfängerzellen-vermittelte Toxizität</a:t>
            </a:r>
          </a:p>
          <a:p>
            <a:pPr lvl="1">
              <a:defRPr/>
            </a:pPr>
            <a:r>
              <a:rPr lang="de-DE" dirty="0"/>
              <a:t>Wiederauftreten der malignen Grunderkrankung</a:t>
            </a:r>
          </a:p>
          <a:p>
            <a:endParaRPr lang="en-GB" sz="2000" dirty="0"/>
          </a:p>
          <a:p>
            <a:endParaRPr lang="en-GB" sz="2000" dirty="0"/>
          </a:p>
        </p:txBody>
      </p:sp>
      <p:sp>
        <p:nvSpPr>
          <p:cNvPr id="6" name="Text Placeholder 5"/>
          <p:cNvSpPr>
            <a:spLocks noGrp="1"/>
          </p:cNvSpPr>
          <p:nvPr>
            <p:ph type="body" sz="quarter" idx="10"/>
          </p:nvPr>
        </p:nvSpPr>
        <p:spPr/>
        <p:txBody>
          <a:bodyPr/>
          <a:lstStyle/>
          <a:p>
            <a:r>
              <a:rPr lang="it-IT" dirty="0"/>
              <a:t>Saria MG et al. </a:t>
            </a:r>
            <a:r>
              <a:rPr lang="it-IT" i="1" dirty="0"/>
              <a:t>Clin J Oncol Nurs </a:t>
            </a:r>
            <a:r>
              <a:rPr lang="it-IT" dirty="0"/>
              <a:t>2007;11:53–63</a:t>
            </a:r>
            <a:endParaRPr lang="en-GB" dirty="0"/>
          </a:p>
        </p:txBody>
      </p:sp>
      <p:sp>
        <p:nvSpPr>
          <p:cNvPr id="8" name="Text Placeholder 7"/>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
        <p:nvSpPr>
          <p:cNvPr id="4" name="Rounded Rectangle 3"/>
          <p:cNvSpPr/>
          <p:nvPr/>
        </p:nvSpPr>
        <p:spPr>
          <a:xfrm>
            <a:off x="1436594" y="1335995"/>
            <a:ext cx="9318812" cy="88276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HSZT-Empfänger benötigen gewöhnlich intensive Pflege und Überwachung oder zumindest vermehrte Unterstützung</a:t>
            </a:r>
            <a:endParaRPr lang="en-GB" sz="2400" dirty="0">
              <a:solidFill>
                <a:schemeClr val="tx1"/>
              </a:solidFill>
            </a:endParaRPr>
          </a:p>
        </p:txBody>
      </p:sp>
    </p:spTree>
    <p:extLst>
      <p:ext uri="{BB962C8B-B14F-4D97-AF65-F5344CB8AC3E}">
        <p14:creationId xmlns:p14="http://schemas.microsoft.com/office/powerpoint/2010/main" val="353545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82764"/>
            <a:ext cx="10081120" cy="1009436"/>
          </a:xfrm>
        </p:spPr>
        <p:txBody>
          <a:bodyPr>
            <a:normAutofit/>
          </a:bodyPr>
          <a:lstStyle/>
          <a:p>
            <a:r>
              <a:rPr lang="de-DE" dirty="0"/>
              <a:t>Neutropenie ist eine wichtige Komplikation, die Intervention erfordert</a:t>
            </a:r>
            <a:endParaRPr lang="en-GB" dirty="0"/>
          </a:p>
        </p:txBody>
      </p:sp>
      <p:sp>
        <p:nvSpPr>
          <p:cNvPr id="3" name="Text Placeholder 2"/>
          <p:cNvSpPr>
            <a:spLocks noGrp="1"/>
          </p:cNvSpPr>
          <p:nvPr>
            <p:ph type="body" sz="quarter" idx="10"/>
          </p:nvPr>
        </p:nvSpPr>
        <p:spPr>
          <a:xfrm>
            <a:off x="98778" y="6495526"/>
            <a:ext cx="8139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Geneva: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endParaRPr lang="en-GB"/>
          </a:p>
        </p:txBody>
      </p:sp>
      <p:sp>
        <p:nvSpPr>
          <p:cNvPr id="9" name="Rounded Rectangle 8"/>
          <p:cNvSpPr/>
          <p:nvPr/>
        </p:nvSpPr>
        <p:spPr>
          <a:xfrm>
            <a:off x="800874" y="1916833"/>
            <a:ext cx="10558405" cy="226591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de-DE" sz="2000" dirty="0"/>
              <a:t>Da das Ziel der Konditionierung darin besteht, das Knochenmark zu supprimieren</a:t>
            </a:r>
            <a:r>
              <a:rPr lang="de-DE" sz="2000" dirty="0">
                <a:solidFill>
                  <a:schemeClr val="tx1"/>
                </a:solidFill>
              </a:rPr>
              <a:t>, wird ein Absinken der weiße Blutkörperchen erwartet</a:t>
            </a:r>
          </a:p>
          <a:p>
            <a:pPr marL="273050" lvl="1" indent="-273050" defTabSz="666750">
              <a:spcBef>
                <a:spcPct val="0"/>
              </a:spcBef>
              <a:spcAft>
                <a:spcPct val="15000"/>
              </a:spcAft>
              <a:buFontTx/>
              <a:buChar char="••"/>
            </a:pPr>
            <a:r>
              <a:rPr lang="de-DE" sz="2000" dirty="0"/>
              <a:t>Die Anwendung von Wachstumsfaktoren wird empfohlen, um die hämatopoetische Erholung zu beschleunigen, die Infektionsraten zu senken, den Krankenhausaufenthalt zu verkürzen und potenziell die Behandlungskosten zu reduzieren</a:t>
            </a:r>
            <a:endParaRPr lang="en-GB"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52300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82764"/>
            <a:ext cx="9505056" cy="1009436"/>
          </a:xfrm>
        </p:spPr>
        <p:txBody>
          <a:bodyPr>
            <a:normAutofit fontScale="90000"/>
          </a:bodyPr>
          <a:lstStyle/>
          <a:p>
            <a:r>
              <a:rPr lang="de-DE" sz="3200" dirty="0"/>
              <a:t>GVHD ist eine wichtige Komplikation, die Intervention erfordert</a:t>
            </a:r>
            <a:endParaRPr lang="en-GB" sz="3200" dirty="0"/>
          </a:p>
        </p:txBody>
      </p:sp>
      <p:sp>
        <p:nvSpPr>
          <p:cNvPr id="3" name="Text Placeholder 2"/>
          <p:cNvSpPr>
            <a:spLocks noGrp="1"/>
          </p:cNvSpPr>
          <p:nvPr>
            <p:ph type="body" sz="quarter" idx="10"/>
          </p:nvPr>
        </p:nvSpPr>
        <p:spPr>
          <a:xfrm>
            <a:off x="98778" y="6495526"/>
            <a:ext cx="8046155"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Geneva: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a:xfrm>
            <a:off x="8832304" y="6495526"/>
            <a:ext cx="3263703" cy="288925"/>
          </a:xfrm>
        </p:spPr>
        <p:txBody>
          <a:bodyPr/>
          <a:lstStyle/>
          <a:p>
            <a:r>
              <a:rPr lang="de-DE" dirty="0"/>
              <a:t>GvHD, Graft-versus-Host Reaktion</a:t>
            </a:r>
            <a:r>
              <a:rPr lang="en-GB" dirty="0"/>
              <a:t>;</a:t>
            </a:r>
            <a:br>
              <a:rPr lang="en-GB" dirty="0"/>
            </a:br>
            <a:r>
              <a:rPr lang="en-GB" dirty="0"/>
              <a:t>HSZT, </a:t>
            </a:r>
            <a:r>
              <a:rPr lang="en-GB" dirty="0" err="1"/>
              <a:t>hämatopoetische</a:t>
            </a:r>
            <a:r>
              <a:rPr lang="en-GB" dirty="0"/>
              <a:t> </a:t>
            </a:r>
            <a:r>
              <a:rPr lang="en-GB" dirty="0" err="1"/>
              <a:t>Stammzelltransplantation</a:t>
            </a:r>
            <a:endParaRPr lang="en-GB" dirty="0"/>
          </a:p>
        </p:txBody>
      </p:sp>
      <p:sp>
        <p:nvSpPr>
          <p:cNvPr id="9" name="Rounded Rectangle 8"/>
          <p:cNvSpPr/>
          <p:nvPr/>
        </p:nvSpPr>
        <p:spPr>
          <a:xfrm>
            <a:off x="800874" y="1916832"/>
            <a:ext cx="10558405" cy="356957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de-DE" sz="2000" dirty="0"/>
              <a:t>GvHD ist eine ernsthafte Komplikation der allogenen HSZT, bei der die Spenderimmunzellen das Wirtsgewebe angreift</a:t>
            </a:r>
          </a:p>
          <a:p>
            <a:pPr marL="273050" lvl="1" indent="-273050" defTabSz="666750">
              <a:spcBef>
                <a:spcPct val="0"/>
              </a:spcBef>
              <a:spcAft>
                <a:spcPct val="15000"/>
              </a:spcAft>
              <a:buFontTx/>
              <a:buChar char="••"/>
            </a:pPr>
            <a:r>
              <a:rPr lang="de-DE" sz="2000" dirty="0"/>
              <a:t>Immunsuppressive Therapie wird in entsprechender Stärke gegeben, um die Immunität teilweise zu unterdrücken und GvHD zu verhindern, aber gleichzeitig auch </a:t>
            </a:r>
            <a:r>
              <a:rPr lang="de-DE" sz="2000" dirty="0">
                <a:solidFill>
                  <a:schemeClr val="tx1"/>
                </a:solidFill>
              </a:rPr>
              <a:t>um die Transplantat-gegen-Krebs-Wirkung nutzen zu können</a:t>
            </a:r>
          </a:p>
          <a:p>
            <a:pPr marL="273050" lvl="1" indent="-273050" defTabSz="666750">
              <a:spcBef>
                <a:spcPct val="0"/>
              </a:spcBef>
              <a:spcAft>
                <a:spcPct val="15000"/>
              </a:spcAft>
              <a:buFontTx/>
              <a:buChar char="••"/>
            </a:pPr>
            <a:r>
              <a:rPr lang="de-DE" sz="2000" dirty="0">
                <a:solidFill>
                  <a:schemeClr val="tx1"/>
                </a:solidFill>
              </a:rPr>
              <a:t>Am häufigsten werden zur Immunsuppression Corticosteroide, Cyclosporin, Tacrolimus, Mycophenolat-Mofetil und Methotrexat eingesetzt</a:t>
            </a:r>
          </a:p>
          <a:p>
            <a:pPr marL="273050" lvl="1" indent="-273050" defTabSz="666750">
              <a:spcBef>
                <a:spcPct val="0"/>
              </a:spcBef>
              <a:spcAft>
                <a:spcPct val="15000"/>
              </a:spcAft>
              <a:buFontTx/>
              <a:buChar char="••"/>
            </a:pPr>
            <a:r>
              <a:rPr lang="de-DE" sz="2000" dirty="0">
                <a:solidFill>
                  <a:schemeClr val="tx1"/>
                </a:solidFill>
              </a:rPr>
              <a:t>Variationen in der Zusammensetzung, Bioverfügbarkeit, therapeutischen Dosierung und Wechselwirkungen </a:t>
            </a:r>
            <a:r>
              <a:rPr lang="de-DE" sz="2000" dirty="0"/>
              <a:t>mit anderen Medikamenten können die Toxizität erhöhen</a:t>
            </a:r>
            <a:endParaRPr lang="en-GB"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4260708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Infektion ist eine wichtige Komplikation, die Intervention erfordert</a:t>
            </a:r>
            <a:endParaRPr lang="en-GB" sz="3200" dirty="0"/>
          </a:p>
        </p:txBody>
      </p:sp>
      <p:sp>
        <p:nvSpPr>
          <p:cNvPr id="3" name="Text Placeholder 2"/>
          <p:cNvSpPr>
            <a:spLocks noGrp="1"/>
          </p:cNvSpPr>
          <p:nvPr>
            <p:ph type="body" sz="quarter" idx="10"/>
          </p:nvPr>
        </p:nvSpPr>
        <p:spPr>
          <a:xfrm>
            <a:off x="98778" y="6495526"/>
            <a:ext cx="8012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Geneva: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en-GB" dirty="0"/>
          </a:p>
        </p:txBody>
      </p:sp>
      <p:sp>
        <p:nvSpPr>
          <p:cNvPr id="9" name="Rounded Rectangle 8"/>
          <p:cNvSpPr/>
          <p:nvPr/>
        </p:nvSpPr>
        <p:spPr>
          <a:xfrm>
            <a:off x="551384" y="1364194"/>
            <a:ext cx="11161240" cy="4945125"/>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de-DE" sz="2000" dirty="0"/>
              <a:t>Da das Immunsystem des Patienten zum Zeitpunkt der HSZT kompromittiert ist, ist er für schwere Infektionen anfällig </a:t>
            </a:r>
          </a:p>
          <a:p>
            <a:pPr marL="273050" lvl="1" indent="-273050" defTabSz="666750">
              <a:spcBef>
                <a:spcPct val="0"/>
              </a:spcBef>
              <a:spcAft>
                <a:spcPct val="15000"/>
              </a:spcAft>
              <a:buFontTx/>
              <a:buChar char="••"/>
            </a:pPr>
            <a:r>
              <a:rPr lang="de-DE" sz="2000" dirty="0"/>
              <a:t>Infektion verursachen etwa 20% der Todesfälle nach einer HSZT. Die meisten dieser Todesfälle treten in den ersten 100 Tagen nach der Transplantation ein</a:t>
            </a:r>
          </a:p>
          <a:p>
            <a:pPr marL="273050" lvl="1" indent="-273050" defTabSz="666750">
              <a:spcBef>
                <a:spcPct val="0"/>
              </a:spcBef>
              <a:spcAft>
                <a:spcPct val="15000"/>
              </a:spcAft>
              <a:buFontTx/>
              <a:buChar char="••"/>
            </a:pPr>
            <a:r>
              <a:rPr lang="de-DE" sz="2000" dirty="0"/>
              <a:t>Gegen bakterielle Infektionen, die überwiegend in der neutropenischen Phase nach der Konditionierung auftreten, werden prophylaktisch Antibiotika gegeben</a:t>
            </a:r>
          </a:p>
          <a:p>
            <a:pPr marL="273050" lvl="1" indent="-273050" defTabSz="666750">
              <a:spcBef>
                <a:spcPct val="0"/>
              </a:spcBef>
              <a:spcAft>
                <a:spcPct val="15000"/>
              </a:spcAft>
              <a:buFontTx/>
              <a:buChar char="••"/>
            </a:pPr>
            <a:r>
              <a:rPr lang="de-DE" sz="2000" dirty="0"/>
              <a:t>Antimykotika werden prophylaktisch (allgemeine Prävention), empirisch (z.B. für neutropenische Patienten mit negativen klinischen/Laborbefunden) und präemptiv (z.B. für Patienten mit einem vermutlich hohen Risiko lebensbedrohlicher Erkrankungen) angewendet</a:t>
            </a:r>
          </a:p>
          <a:p>
            <a:pPr marL="273050" lvl="1" indent="-273050" defTabSz="666750">
              <a:spcBef>
                <a:spcPct val="0"/>
              </a:spcBef>
              <a:spcAft>
                <a:spcPct val="15000"/>
              </a:spcAft>
              <a:buFontTx/>
              <a:buChar char="••"/>
            </a:pPr>
            <a:r>
              <a:rPr lang="de-DE" sz="2000" dirty="0"/>
              <a:t>Bei allen allogenen HSZT-Empfängern wird zur Prophylaxe einer durch </a:t>
            </a:r>
            <a:r>
              <a:rPr lang="de-DE" sz="2000" i="1" dirty="0"/>
              <a:t>Pneumocystis carinii</a:t>
            </a:r>
            <a:r>
              <a:rPr lang="de-DE" sz="2000" dirty="0"/>
              <a:t> hervorgerufenen Protozoen-Pneumonie Trimethoprimsulfamethoxazol empfohlen. Bei Patienten mit hohem Risiko oder positiven Befunden für Viren wie Zytomegalovirus, Epstein-Barr-Virus, Herpes-Simplex-Virus, Varicella-Zoster-Virus und Atemwegsviren werden prophylaktische oder vorbeugende Maßnahmen empfohlen</a:t>
            </a:r>
            <a:endParaRPr lang="en-GB"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3158975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VOD ist eine wichtige Komplikation,</a:t>
            </a:r>
            <a:br/>
            <a:r>
              <a:rPr lang="de-DE" sz="3200" dirty="0"/>
              <a:t>die ein Eingreifen erforderlich macht</a:t>
            </a:r>
          </a:p>
        </p:txBody>
      </p:sp>
      <p:sp>
        <p:nvSpPr>
          <p:cNvPr id="3" name="Text Placeholder 2"/>
          <p:cNvSpPr>
            <a:spLocks noGrp="1"/>
          </p:cNvSpPr>
          <p:nvPr>
            <p:ph type="body" sz="quarter" idx="10"/>
          </p:nvPr>
        </p:nvSpPr>
        <p:spPr>
          <a:xfrm>
            <a:off x="98778" y="6495526"/>
            <a:ext cx="8156222" cy="288925"/>
          </a:xfrm>
        </p:spPr>
        <p:txBody>
          <a:bodyPr/>
          <a:lstStyle/>
          <a:p>
            <a:r>
              <a:rPr lang="de-DE" dirty="0"/>
              <a:t>Carreras E. Early complications after HSCT. In: Apperley J, Carreras E, Gluckman E, Masszi T eds. </a:t>
            </a:r>
            <a:r>
              <a:rPr lang="de-DE" i="1" dirty="0"/>
              <a:t>ESH-EBMT Handbook on Haematopoietic Stem Cell Transplantation</a:t>
            </a:r>
            <a:r>
              <a:rPr lang="de-DE" dirty="0"/>
              <a:t>. Geneva: Forum Service Editore, 2012;156–74; Saria MG et al. </a:t>
            </a:r>
            <a:r>
              <a:rPr lang="de-DE" i="1" dirty="0"/>
              <a:t>Clin J Oncol</a:t>
            </a:r>
            <a:r>
              <a:rPr lang="de-DE" dirty="0"/>
              <a:t> </a:t>
            </a:r>
            <a:r>
              <a:rPr lang="de-DE" i="1" dirty="0"/>
              <a:t>Nurs</a:t>
            </a:r>
            <a:r>
              <a:rPr lang="de-DE" dirty="0"/>
              <a:t> 2007;11:53–63; </a:t>
            </a:r>
            <a:br>
              <a:rPr dirty="0"/>
            </a:br>
            <a:r>
              <a:rPr lang="de-DE" dirty="0"/>
              <a:t>Corbacioglu S et al. </a:t>
            </a:r>
            <a:r>
              <a:rPr lang="de-DE" i="1" dirty="0"/>
              <a:t>Bone Marrow Transplant</a:t>
            </a:r>
            <a:r>
              <a:rPr lang="de-DE" dirty="0"/>
              <a:t> 2</a:t>
            </a:r>
            <a:r>
              <a:rPr lang="en-GB" dirty="0"/>
              <a:t>016, in der </a:t>
            </a:r>
            <a:r>
              <a:rPr lang="en-GB" dirty="0" err="1"/>
              <a:t>Presse</a:t>
            </a:r>
            <a:endParaRPr lang="de-DE" dirty="0"/>
          </a:p>
        </p:txBody>
      </p:sp>
      <p:sp>
        <p:nvSpPr>
          <p:cNvPr id="5" name="Text Placeholder 4"/>
          <p:cNvSpPr>
            <a:spLocks noGrp="1"/>
          </p:cNvSpPr>
          <p:nvPr>
            <p:ph type="body" sz="quarter" idx="11"/>
          </p:nvPr>
        </p:nvSpPr>
        <p:spPr>
          <a:xfrm>
            <a:off x="7608168" y="6495526"/>
            <a:ext cx="4487839" cy="288925"/>
          </a:xfrm>
        </p:spPr>
        <p:txBody>
          <a:bodyPr/>
          <a:lstStyle/>
          <a:p>
            <a:br>
              <a:rPr lang="en-GB" dirty="0"/>
            </a:br>
            <a:r>
              <a:rPr lang="en-GB" dirty="0"/>
              <a:t>HSZT, </a:t>
            </a:r>
            <a:r>
              <a:rPr lang="en-GB" dirty="0" err="1"/>
              <a:t>hämatopoetische</a:t>
            </a:r>
            <a:r>
              <a:rPr lang="en-GB" dirty="0"/>
              <a:t> </a:t>
            </a:r>
            <a:r>
              <a:rPr lang="en-GB" dirty="0" err="1"/>
              <a:t>Stammzelltransplantation</a:t>
            </a:r>
            <a:r>
              <a:rPr lang="de-DE" dirty="0">
                <a:solidFill>
                  <a:srgbClr val="000000"/>
                </a:solidFill>
              </a:rPr>
              <a:t>; </a:t>
            </a:r>
            <a:br>
              <a:rPr lang="de-DE" dirty="0">
                <a:solidFill>
                  <a:srgbClr val="000000"/>
                </a:solidFill>
              </a:rPr>
            </a:br>
            <a:r>
              <a:rPr lang="de-DE" dirty="0"/>
              <a:t>VOD, </a:t>
            </a:r>
            <a:r>
              <a:rPr lang="en-GB" dirty="0" err="1"/>
              <a:t>venookklusive</a:t>
            </a:r>
            <a:r>
              <a:rPr lang="en-GB" dirty="0"/>
              <a:t> </a:t>
            </a:r>
            <a:r>
              <a:rPr lang="en-GB" dirty="0" err="1"/>
              <a:t>Erkrankung</a:t>
            </a:r>
            <a:endParaRPr lang="de-DE" dirty="0"/>
          </a:p>
        </p:txBody>
      </p:sp>
      <p:sp>
        <p:nvSpPr>
          <p:cNvPr id="9" name="Rounded Rectangle 8"/>
          <p:cNvSpPr/>
          <p:nvPr/>
        </p:nvSpPr>
        <p:spPr>
          <a:xfrm>
            <a:off x="410198" y="1281869"/>
            <a:ext cx="11434273" cy="493092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de-DE" sz="2000" dirty="0">
                <a:solidFill>
                  <a:srgbClr val="000000"/>
                </a:solidFill>
              </a:rPr>
              <a:t>VOD, auch bekannt als sinusoides Obstruktionssyndrom (SOS), ist eine potenziell lebensbedrohliche Komplikation der HSZT</a:t>
            </a:r>
          </a:p>
          <a:p>
            <a:pPr marL="273050" lvl="1" indent="-273050" defTabSz="666750">
              <a:spcBef>
                <a:spcPct val="0"/>
              </a:spcBef>
              <a:spcAft>
                <a:spcPct val="15000"/>
              </a:spcAft>
              <a:buFontTx/>
              <a:buChar char="••"/>
            </a:pPr>
            <a:r>
              <a:rPr lang="de-DE" sz="2000" dirty="0">
                <a:solidFill>
                  <a:srgbClr val="000000"/>
                </a:solidFill>
              </a:rPr>
              <a:t>Die mittlere Häufigkeit beträgt in der Regel 10–15% bei Erwachsenen</a:t>
            </a:r>
            <a:r>
              <a:rPr lang="de-DE" sz="2000" dirty="0">
                <a:solidFill>
                  <a:schemeClr val="tx1"/>
                </a:solidFill>
              </a:rPr>
              <a:t>. Bei </a:t>
            </a:r>
            <a:r>
              <a:rPr lang="de-DE" sz="2000" dirty="0">
                <a:solidFill>
                  <a:srgbClr val="000000"/>
                </a:solidFill>
              </a:rPr>
              <a:t>Patienten im Kindesalter ist die Häufigkeit höher (20–60%, je nach Grunderkrankung)</a:t>
            </a:r>
            <a:endParaRPr lang="de-DE" sz="2000" dirty="0">
              <a:solidFill>
                <a:srgbClr val="000000"/>
              </a:solidFill>
              <a:cs typeface="Arial" panose="020B0604020202020204" pitchFamily="34" charset="0"/>
            </a:endParaRPr>
          </a:p>
          <a:p>
            <a:pPr marL="273050" lvl="1" indent="-273050" defTabSz="666750">
              <a:spcBef>
                <a:spcPct val="0"/>
              </a:spcBef>
              <a:spcAft>
                <a:spcPct val="15000"/>
              </a:spcAft>
              <a:buFontTx/>
              <a:buChar char="••"/>
            </a:pPr>
            <a:r>
              <a:rPr lang="de-DE" sz="2000" dirty="0">
                <a:solidFill>
                  <a:srgbClr val="000000"/>
                </a:solidFill>
              </a:rPr>
              <a:t>VOD kann häufig nach autologer oder allogener HSZT auftreten, unabhängig von der zugrunde liegenden Krankheit, der Stammzellen-Quelle oder Art der Konditionierung vor der Transplantation</a:t>
            </a:r>
          </a:p>
          <a:p>
            <a:pPr marL="273050" lvl="1" indent="-273050" defTabSz="666750">
              <a:spcBef>
                <a:spcPct val="0"/>
              </a:spcBef>
              <a:spcAft>
                <a:spcPct val="15000"/>
              </a:spcAft>
              <a:buFontTx/>
              <a:buChar char="••"/>
            </a:pPr>
            <a:r>
              <a:rPr lang="de-DE" sz="2000" dirty="0">
                <a:solidFill>
                  <a:srgbClr val="000000"/>
                </a:solidFill>
              </a:rPr>
              <a:t>Die Konditionierungstherapie vor der HSZT kann durch die Hepatozyten in der Leber zur Produktion von toxischen Metaboliten führen, welche die Aktivierung, Schäden und Entzündungen der Endothelzellen auslösen, die die Sinusoide umsäumen (kleine Kapillar-artige Blutgefäße in der Leber)</a:t>
            </a:r>
          </a:p>
          <a:p>
            <a:pPr marL="273050" lvl="1" indent="-273050" defTabSz="666750">
              <a:spcBef>
                <a:spcPct val="0"/>
              </a:spcBef>
              <a:spcAft>
                <a:spcPct val="15000"/>
              </a:spcAft>
              <a:buFontTx/>
              <a:buChar char="••"/>
            </a:pPr>
            <a:r>
              <a:rPr lang="de-DE" sz="2000" dirty="0">
                <a:solidFill>
                  <a:srgbClr val="000000"/>
                </a:solidFill>
              </a:rPr>
              <a:t>Bei schwerer VOD, die in der Regel durch Multiorganversagen gekennzeichnet ist, beträgt die Sterblichkeitsrate &gt;80%</a:t>
            </a:r>
          </a:p>
          <a:p>
            <a:pPr marL="273050" lvl="1" indent="-273050" defTabSz="666750">
              <a:spcBef>
                <a:spcPct val="0"/>
              </a:spcBef>
              <a:spcAft>
                <a:spcPct val="15000"/>
              </a:spcAft>
              <a:buFontTx/>
              <a:buChar char="••"/>
            </a:pPr>
            <a:r>
              <a:rPr lang="de-DE" sz="2000" dirty="0">
                <a:solidFill>
                  <a:srgbClr val="000000"/>
                </a:solidFill>
              </a:rPr>
              <a:t>Defibrotid ist die einzige Behandlung, die derzeit für die Behandlung von schwerer VOD bei der HSZT-Therapie zugelassen ist</a:t>
            </a:r>
          </a:p>
        </p:txBody>
      </p:sp>
    </p:spTree>
    <p:extLst>
      <p:ext uri="{BB962C8B-B14F-4D97-AF65-F5344CB8AC3E}">
        <p14:creationId xmlns:p14="http://schemas.microsoft.com/office/powerpoint/2010/main" val="66865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3DD6-D63E-425A-9C0C-604DAB330DA1}"/>
              </a:ext>
            </a:extLst>
          </p:cNvPr>
          <p:cNvSpPr>
            <a:spLocks noGrp="1"/>
          </p:cNvSpPr>
          <p:nvPr>
            <p:ph type="title"/>
          </p:nvPr>
        </p:nvSpPr>
        <p:spPr/>
        <p:txBody>
          <a:bodyPr/>
          <a:lstStyle/>
          <a:p>
            <a:r>
              <a:rPr lang="de-DE" dirty="0"/>
              <a:t>Benutzung der Lernprogramm-Module für venöse okklusive Leberkrankheit (VOD)</a:t>
            </a:r>
            <a:endParaRPr lang="en-GB" dirty="0"/>
          </a:p>
        </p:txBody>
      </p:sp>
      <p:sp>
        <p:nvSpPr>
          <p:cNvPr id="3" name="Content Placeholder 2">
            <a:extLst>
              <a:ext uri="{FF2B5EF4-FFF2-40B4-BE49-F238E27FC236}">
                <a16:creationId xmlns:a16="http://schemas.microsoft.com/office/drawing/2014/main" id="{3F060429-BEE7-4671-81D2-E4173738F6B7}"/>
              </a:ext>
            </a:extLst>
          </p:cNvPr>
          <p:cNvSpPr>
            <a:spLocks noGrp="1"/>
          </p:cNvSpPr>
          <p:nvPr>
            <p:ph idx="1"/>
          </p:nvPr>
        </p:nvSpPr>
        <p:spPr/>
        <p:txBody>
          <a:bodyPr>
            <a:normAutofit lnSpcReduction="10000"/>
          </a:bodyPr>
          <a:lstStyle/>
          <a:p>
            <a:r>
              <a:rPr lang="de-DE" dirty="0"/>
              <a:t>Bitte laden Sie den Ordner mit allen Modulen auf Ihren Computer herunter. Damit wird sichergestellt, dass die Verbindungen zwischen den Modulen funktionieren</a:t>
            </a:r>
          </a:p>
          <a:p>
            <a:r>
              <a:rPr lang="de-DE" dirty="0"/>
              <a:t>Sie sollten im Folienpräsentationsmodus durch die Module navigieren. Es sind Links zu Inhalten in anderen Modulen, zusätzliche Informationen und externe Referenzen beinhaltet</a:t>
            </a:r>
          </a:p>
          <a:p>
            <a:r>
              <a:rPr lang="de-DE" dirty="0"/>
              <a:t>Das Symbol     zeigt an, dass weitere Informationen zum Thema verfügbar sind. Bitte klicken Sie auf dieses Symbol, um auf die zusätzlichen Informationen zuzugreifen. Fahren Sie einfach mit der nächsten Folie fort, um zu dieser Folie zurückzukehren</a:t>
            </a:r>
          </a:p>
          <a:p>
            <a:r>
              <a:rPr lang="de-DE" dirty="0"/>
              <a:t>In einigen Abschnitten gibt es Videoclips, auf die Sie zugreifen können, indem Sie auf die Schaltfläche 'Play' klicken, die auf den Folien angezeigt wird</a:t>
            </a:r>
          </a:p>
          <a:p>
            <a:r>
              <a:rPr lang="de-DE" dirty="0"/>
              <a:t>Mit den Multi-Choice-Fragen am Ende jedes Moduls können Sie Ihr Wissen testen</a:t>
            </a:r>
            <a:endParaRPr lang="en-GB" dirty="0"/>
          </a:p>
        </p:txBody>
      </p:sp>
      <p:sp>
        <p:nvSpPr>
          <p:cNvPr id="4" name="Text Placeholder 3">
            <a:extLst>
              <a:ext uri="{FF2B5EF4-FFF2-40B4-BE49-F238E27FC236}">
                <a16:creationId xmlns:a16="http://schemas.microsoft.com/office/drawing/2014/main" id="{1AB6E479-9CA4-4B83-AA1F-E356243E0B1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FC4F0AC-CE7D-49B4-9EA6-99B7900022D8}"/>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819659F8-2006-4C50-80FB-3A462A73E840}"/>
              </a:ext>
            </a:extLst>
          </p:cNvPr>
          <p:cNvPicPr>
            <a:picLocks noChangeAspect="1"/>
          </p:cNvPicPr>
          <p:nvPr/>
        </p:nvPicPr>
        <p:blipFill>
          <a:blip r:embed="rId2">
            <a:duotone>
              <a:srgbClr val="00979E">
                <a:shade val="45000"/>
                <a:satMod val="135000"/>
              </a:srgbClr>
              <a:prstClr val="white"/>
            </a:duotone>
          </a:blip>
          <a:stretch>
            <a:fillRect/>
          </a:stretch>
        </p:blipFill>
        <p:spPr>
          <a:xfrm>
            <a:off x="2458096" y="3094838"/>
            <a:ext cx="324000" cy="324000"/>
          </a:xfrm>
          <a:prstGeom prst="rect">
            <a:avLst/>
          </a:prstGeom>
        </p:spPr>
      </p:pic>
    </p:spTree>
    <p:extLst>
      <p:ext uri="{BB962C8B-B14F-4D97-AF65-F5344CB8AC3E}">
        <p14:creationId xmlns:p14="http://schemas.microsoft.com/office/powerpoint/2010/main" val="1274386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7" name="Text Placeholder 16"/>
          <p:cNvSpPr>
            <a:spLocks noGrp="1"/>
          </p:cNvSpPr>
          <p:nvPr>
            <p:ph type="body" sz="quarter" idx="11"/>
          </p:nvPr>
        </p:nvSpPr>
        <p:spPr/>
        <p:txBody>
          <a:bodyPr/>
          <a:lstStyle/>
          <a:p>
            <a:r>
              <a:rPr lang="de-DE"/>
              <a:t>HSZT, hämatopoetische Stammzelltransplantation</a:t>
            </a:r>
          </a:p>
        </p:txBody>
      </p:sp>
      <p:sp>
        <p:nvSpPr>
          <p:cNvPr id="20"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21" name="Subtitle 4"/>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de-DE" sz="2800" dirty="0">
                <a:solidFill>
                  <a:srgbClr val="000000"/>
                </a:solidFill>
              </a:rPr>
              <a:t>Graft-versus-Host-Reaktion ist eine Komplikation im Zusammenhang mit allogener HSZT und nicht mit autologer HSZT</a:t>
            </a:r>
          </a:p>
          <a:p>
            <a:pPr>
              <a:defRPr/>
            </a:pPr>
            <a:endParaRPr lang="de-DE" sz="2800" dirty="0"/>
          </a:p>
        </p:txBody>
      </p:sp>
    </p:spTree>
    <p:extLst>
      <p:ext uri="{BB962C8B-B14F-4D97-AF65-F5344CB8AC3E}">
        <p14:creationId xmlns:p14="http://schemas.microsoft.com/office/powerpoint/2010/main" val="255501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de-DE" dirty="0"/>
              <a:t>GvHD, Graft-versus-Host Reaktion</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7" name="Subtitle 4"/>
          <p:cNvSpPr txBox="1">
            <a:spLocks/>
          </p:cNvSpPr>
          <p:nvPr/>
        </p:nvSpPr>
        <p:spPr>
          <a:xfrm>
            <a:off x="677333" y="3886200"/>
            <a:ext cx="10837334"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Die Ziele der Konditionierung sind die Beseitigung der Krankheit, Immunsuppression, um GvHD zu verhindern, sowie die </a:t>
            </a:r>
            <a:br>
              <a:rPr lang="de-DE" sz="2800" dirty="0">
                <a:solidFill>
                  <a:srgbClr val="000000"/>
                </a:solidFill>
              </a:rPr>
            </a:br>
            <a:r>
              <a:rPr lang="de-DE" sz="2800" dirty="0">
                <a:solidFill>
                  <a:srgbClr val="000000"/>
                </a:solidFill>
              </a:rPr>
              <a:t>„Schaffung von Raum“ im Knochenmark, um das Anwachsen von Spenderzellen zu ermöglichen</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65876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de-DE" dirty="0"/>
              <a:t>HSZT, </a:t>
            </a:r>
            <a:r>
              <a:rPr lang="de-DE" dirty="0" err="1"/>
              <a:t>hämatopoetische</a:t>
            </a:r>
            <a:r>
              <a:rPr lang="de-DE" dirty="0"/>
              <a:t> Stammzelltransplantation</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7" name="Subtitle 4"/>
          <p:cNvSpPr txBox="1">
            <a:spLocks/>
          </p:cNvSpPr>
          <p:nvPr/>
        </p:nvSpPr>
        <p:spPr>
          <a:xfrm>
            <a:off x="567267" y="3416170"/>
            <a:ext cx="110574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Myeloablative Therapien zerstören das Knochenmark irreversibel, während die Konditionierung mit </a:t>
            </a:r>
            <a:r>
              <a:rPr lang="de-DE" sz="2800" dirty="0">
                <a:solidFill>
                  <a:schemeClr val="tx1"/>
                </a:solidFill>
              </a:rPr>
              <a:t>reduzierter Intensität (RIC) und nicht-myeloablative (NMA) Therapien weniger aggressiv sind und reversible oder minimale </a:t>
            </a:r>
            <a:r>
              <a:rPr lang="de-DE" sz="2800" dirty="0" err="1">
                <a:solidFill>
                  <a:schemeClr val="tx1"/>
                </a:solidFill>
              </a:rPr>
              <a:t>Zytopenien</a:t>
            </a:r>
            <a:r>
              <a:rPr lang="de-DE" sz="2800" dirty="0">
                <a:solidFill>
                  <a:schemeClr val="tx1"/>
                </a:solidFill>
              </a:rPr>
              <a:t> </a:t>
            </a:r>
            <a:r>
              <a:rPr lang="de-DE" sz="2800" dirty="0">
                <a:solidFill>
                  <a:srgbClr val="000000"/>
                </a:solidFill>
              </a:rPr>
              <a:t>verursachen. Im Gegensatz zu myeloablativen Therapien ermöglichen RIC- und NMA-Therapien älteren und medizinisch weniger geeigneten Patienten, sich der HSZT zu unterziehen</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221390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de-DE" dirty="0"/>
              <a:t>NMA, </a:t>
            </a:r>
            <a:r>
              <a:rPr lang="de-DE" dirty="0">
                <a:solidFill>
                  <a:srgbClr val="000000"/>
                </a:solidFill>
              </a:rPr>
              <a:t>nicht-myeloablative; </a:t>
            </a:r>
            <a:r>
              <a:rPr lang="de-DE" dirty="0"/>
              <a:t>RIC, reduzierte </a:t>
            </a:r>
            <a:r>
              <a:rPr lang="de-DE" dirty="0" err="1"/>
              <a:t>Intensitätkonditionierung</a:t>
            </a:r>
            <a:endParaRPr lang="de-DE" dirty="0"/>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Obwohl RIC- und NMA-Therapien die Toxizität begrenzen, </a:t>
            </a:r>
            <a:br>
              <a:rPr dirty="0"/>
            </a:br>
            <a:r>
              <a:rPr lang="de-DE" sz="2800" dirty="0">
                <a:solidFill>
                  <a:srgbClr val="000000"/>
                </a:solidFill>
              </a:rPr>
              <a:t>können dennoch lebensbedrohliche Komplikationen, </a:t>
            </a:r>
            <a:br>
              <a:rPr dirty="0"/>
            </a:br>
            <a:r>
              <a:rPr lang="de-DE" sz="2800" dirty="0">
                <a:solidFill>
                  <a:srgbClr val="000000"/>
                </a:solidFill>
              </a:rPr>
              <a:t>wie z.B. </a:t>
            </a:r>
            <a:r>
              <a:rPr lang="en-GB" sz="2800" dirty="0" err="1">
                <a:solidFill>
                  <a:schemeClr val="tx1"/>
                </a:solidFill>
              </a:rPr>
              <a:t>venookklusive</a:t>
            </a:r>
            <a:r>
              <a:rPr lang="en-GB" sz="2800" dirty="0">
                <a:solidFill>
                  <a:schemeClr val="tx1"/>
                </a:solidFill>
              </a:rPr>
              <a:t> </a:t>
            </a:r>
            <a:r>
              <a:rPr lang="en-GB" sz="2800" dirty="0" err="1">
                <a:solidFill>
                  <a:schemeClr val="tx1"/>
                </a:solidFill>
              </a:rPr>
              <a:t>Erkrankung</a:t>
            </a:r>
            <a:r>
              <a:rPr lang="en-GB" sz="2800" dirty="0">
                <a:solidFill>
                  <a:schemeClr val="tx1"/>
                </a:solidFill>
              </a:rPr>
              <a:t> (</a:t>
            </a:r>
            <a:r>
              <a:rPr lang="de-DE" sz="2800" dirty="0">
                <a:solidFill>
                  <a:schemeClr val="tx1"/>
                </a:solidFill>
              </a:rPr>
              <a:t>VOD</a:t>
            </a:r>
            <a:r>
              <a:rPr lang="de-DE" sz="2800" dirty="0">
                <a:solidFill>
                  <a:srgbClr val="000000"/>
                </a:solidFill>
              </a:rPr>
              <a:t>) auftreten</a:t>
            </a:r>
          </a:p>
        </p:txBody>
      </p:sp>
      <p:sp>
        <p:nvSpPr>
          <p:cNvPr id="9" name="Text Placeholder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3334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Immunsuppressive Medikamente wie Kortikosteroide werden verabreicht, um die Graft-versus-Host Reaktion zu bewältigen, bei der ein allogenes Transplantat das Wirtsgewebe angreift</a:t>
            </a:r>
          </a:p>
        </p:txBody>
      </p:sp>
    </p:spTree>
    <p:extLst>
      <p:ext uri="{BB962C8B-B14F-4D97-AF65-F5344CB8AC3E}">
        <p14:creationId xmlns:p14="http://schemas.microsoft.com/office/powerpoint/2010/main" val="397511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Korrekt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Übelkeit ist </a:t>
            </a:r>
            <a:r>
              <a:rPr lang="de-DE" sz="2800" dirty="0">
                <a:solidFill>
                  <a:schemeClr val="tx1"/>
                </a:solidFill>
              </a:rPr>
              <a:t>Berichten zufolge </a:t>
            </a:r>
            <a:r>
              <a:rPr lang="de-DE" sz="2800" dirty="0">
                <a:solidFill>
                  <a:srgbClr val="000000"/>
                </a:solidFill>
              </a:rPr>
              <a:t>bei Patienten am meisten gefürchtet und hat einen erheblichen Einfluss auf die Lebensqualität</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7556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de-DE" dirty="0">
                <a:solidFill>
                  <a:srgbClr val="F59E09"/>
                </a:solidFill>
              </a:rPr>
              <a:t>Nicht korrekt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800" dirty="0">
                <a:solidFill>
                  <a:srgbClr val="000000"/>
                </a:solidFill>
              </a:rPr>
              <a:t>Bitte versuchen Sie es </a:t>
            </a:r>
            <a:r>
              <a:rPr lang="de-DE" sz="2800">
                <a:solidFill>
                  <a:srgbClr val="000000"/>
                </a:solidFill>
              </a:rPr>
              <a:t>noch einmal</a:t>
            </a:r>
            <a:endParaRPr lang="de-DE" sz="2800" dirty="0">
              <a:solidFill>
                <a:srgbClr val="000000"/>
              </a:solidFill>
            </a:endParaRPr>
          </a:p>
        </p:txBody>
      </p:sp>
    </p:spTree>
    <p:extLst>
      <p:ext uri="{BB962C8B-B14F-4D97-AF65-F5344CB8AC3E}">
        <p14:creationId xmlns:p14="http://schemas.microsoft.com/office/powerpoint/2010/main" val="6700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Modul</a:t>
            </a:r>
            <a:r>
              <a:rPr lang="en-GB" dirty="0"/>
              <a:t> 1: </a:t>
            </a:r>
            <a:br>
              <a:rPr lang="en-GB" dirty="0"/>
            </a:br>
            <a:r>
              <a:rPr lang="en-GB" dirty="0" err="1"/>
              <a:t>Hämatopoetische</a:t>
            </a:r>
            <a:r>
              <a:rPr lang="en-GB" dirty="0"/>
              <a:t> </a:t>
            </a:r>
            <a:r>
              <a:rPr lang="en-GB" dirty="0" err="1"/>
              <a:t>Stammzelltransplantation</a:t>
            </a:r>
            <a:endParaRPr lang="en-GB" dirty="0"/>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Lernziele</a:t>
            </a:r>
            <a:endParaRPr lang="en-GB" dirty="0"/>
          </a:p>
        </p:txBody>
      </p:sp>
      <p:sp>
        <p:nvSpPr>
          <p:cNvPr id="3" name="Content Placeholder 2"/>
          <p:cNvSpPr>
            <a:spLocks noGrp="1"/>
          </p:cNvSpPr>
          <p:nvPr>
            <p:ph idx="1"/>
          </p:nvPr>
        </p:nvSpPr>
        <p:spPr/>
        <p:txBody>
          <a:bodyPr>
            <a:normAutofit/>
          </a:bodyPr>
          <a:lstStyle/>
          <a:p>
            <a:r>
              <a:rPr lang="en-GB" sz="2000" dirty="0"/>
              <a:t>Die </a:t>
            </a:r>
            <a:r>
              <a:rPr lang="en-GB" sz="2000" dirty="0" err="1"/>
              <a:t>Unterschiede</a:t>
            </a:r>
            <a:r>
              <a:rPr lang="en-GB" sz="2000" dirty="0"/>
              <a:t> </a:t>
            </a:r>
            <a:r>
              <a:rPr lang="en-GB" sz="2000" dirty="0" err="1"/>
              <a:t>zwischen</a:t>
            </a:r>
            <a:r>
              <a:rPr lang="en-GB" sz="2000" dirty="0"/>
              <a:t> </a:t>
            </a:r>
            <a:r>
              <a:rPr lang="en-GB" sz="2000" dirty="0" err="1"/>
              <a:t>allogener</a:t>
            </a:r>
            <a:r>
              <a:rPr lang="en-GB" sz="2000" dirty="0"/>
              <a:t> und </a:t>
            </a:r>
            <a:r>
              <a:rPr lang="en-GB" sz="2000" dirty="0" err="1"/>
              <a:t>autologer</a:t>
            </a:r>
            <a:r>
              <a:rPr lang="en-GB" sz="2000" dirty="0"/>
              <a:t> HSZT </a:t>
            </a:r>
            <a:r>
              <a:rPr lang="en-GB" sz="2000" dirty="0" err="1"/>
              <a:t>kennen</a:t>
            </a:r>
            <a:endParaRPr lang="en-GB" sz="2000" dirty="0"/>
          </a:p>
          <a:p>
            <a:endParaRPr lang="de-DE" sz="2000" dirty="0"/>
          </a:p>
          <a:p>
            <a:r>
              <a:rPr lang="en-GB" sz="2000" dirty="0"/>
              <a:t>Die </a:t>
            </a:r>
            <a:r>
              <a:rPr lang="en-GB" sz="2000" dirty="0" err="1"/>
              <a:t>Arten</a:t>
            </a:r>
            <a:r>
              <a:rPr lang="en-GB" sz="2000" dirty="0"/>
              <a:t> und </a:t>
            </a:r>
            <a:r>
              <a:rPr lang="en-GB" sz="2000" dirty="0" err="1"/>
              <a:t>Gründe</a:t>
            </a:r>
            <a:r>
              <a:rPr lang="en-GB" sz="2000" dirty="0"/>
              <a:t> </a:t>
            </a:r>
            <a:r>
              <a:rPr lang="en-GB" sz="2000" dirty="0" err="1"/>
              <a:t>für</a:t>
            </a:r>
            <a:r>
              <a:rPr lang="en-GB" sz="2000" dirty="0"/>
              <a:t> die </a:t>
            </a:r>
            <a:r>
              <a:rPr lang="en-GB" sz="2000" dirty="0" err="1"/>
              <a:t>verschiedenen</a:t>
            </a:r>
            <a:r>
              <a:rPr lang="en-GB" sz="2000" dirty="0"/>
              <a:t> HSZT-</a:t>
            </a:r>
            <a:r>
              <a:rPr lang="en-GB" sz="2000" dirty="0" err="1"/>
              <a:t>Konditionierungsregime</a:t>
            </a:r>
            <a:r>
              <a:rPr lang="en-GB" sz="2000" dirty="0"/>
              <a:t> </a:t>
            </a:r>
            <a:r>
              <a:rPr lang="en-GB" sz="2000" dirty="0" err="1"/>
              <a:t>kennen</a:t>
            </a:r>
            <a:endParaRPr lang="en-GB" sz="2000" dirty="0"/>
          </a:p>
          <a:p>
            <a:endParaRPr lang="de-DE" sz="2000" dirty="0"/>
          </a:p>
          <a:p>
            <a:r>
              <a:rPr lang="en-GB" sz="2000" dirty="0" err="1"/>
              <a:t>Mit</a:t>
            </a:r>
            <a:r>
              <a:rPr lang="en-GB" sz="2000" dirty="0"/>
              <a:t> der HSZT </a:t>
            </a:r>
            <a:r>
              <a:rPr lang="en-GB" sz="2000" dirty="0" err="1"/>
              <a:t>verbundene</a:t>
            </a:r>
            <a:r>
              <a:rPr lang="en-GB" sz="2000" dirty="0"/>
              <a:t> </a:t>
            </a:r>
            <a:r>
              <a:rPr lang="en-GB" sz="2000" dirty="0" err="1"/>
              <a:t>potenzielle</a:t>
            </a:r>
            <a:r>
              <a:rPr lang="en-GB" sz="2000" dirty="0"/>
              <a:t> </a:t>
            </a:r>
            <a:r>
              <a:rPr lang="en-GB" sz="2000" dirty="0" err="1"/>
              <a:t>Komplikationen</a:t>
            </a:r>
            <a:r>
              <a:rPr lang="en-GB" sz="2000" dirty="0"/>
              <a:t> </a:t>
            </a:r>
            <a:r>
              <a:rPr lang="en-GB" sz="2000" dirty="0" err="1"/>
              <a:t>erkennen</a:t>
            </a:r>
            <a:r>
              <a:rPr lang="en-GB" sz="2000" dirty="0"/>
              <a:t> </a:t>
            </a:r>
            <a:r>
              <a:rPr lang="en-GB" sz="2000" dirty="0" err="1"/>
              <a:t>können</a:t>
            </a:r>
            <a:endParaRPr lang="en-GB" sz="2000" dirty="0"/>
          </a:p>
          <a:p>
            <a:endParaRPr lang="de-DE" sz="2000" dirty="0"/>
          </a:p>
          <a:p>
            <a:r>
              <a:rPr lang="en-GB" sz="2000" dirty="0"/>
              <a:t>Die </a:t>
            </a:r>
            <a:r>
              <a:rPr lang="en-GB" sz="2000" dirty="0" err="1"/>
              <a:t>verbreitetsten</a:t>
            </a:r>
            <a:r>
              <a:rPr lang="en-GB" sz="2000" dirty="0"/>
              <a:t> </a:t>
            </a:r>
            <a:r>
              <a:rPr lang="en-GB" sz="2000" dirty="0" err="1"/>
              <a:t>Aspekte</a:t>
            </a:r>
            <a:r>
              <a:rPr lang="en-GB" sz="2000" dirty="0"/>
              <a:t> der </a:t>
            </a:r>
            <a:r>
              <a:rPr lang="en-GB" sz="2000" dirty="0" err="1"/>
              <a:t>Supportivtherapie</a:t>
            </a:r>
            <a:r>
              <a:rPr lang="en-GB" sz="2000" dirty="0"/>
              <a:t> </a:t>
            </a:r>
            <a:r>
              <a:rPr lang="en-GB" sz="2000" dirty="0" err="1"/>
              <a:t>kennen</a:t>
            </a:r>
            <a:r>
              <a:rPr lang="en-GB" sz="2000" dirty="0"/>
              <a:t> und </a:t>
            </a:r>
            <a:r>
              <a:rPr lang="en-GB" sz="2000" dirty="0" err="1"/>
              <a:t>diese</a:t>
            </a:r>
            <a:r>
              <a:rPr lang="en-GB" sz="2000" dirty="0"/>
              <a:t> in der Praxis </a:t>
            </a:r>
            <a:r>
              <a:rPr lang="en-GB" sz="2000" dirty="0" err="1"/>
              <a:t>anwenden</a:t>
            </a:r>
            <a:r>
              <a:rPr lang="en-GB" sz="2000" dirty="0"/>
              <a:t> </a:t>
            </a:r>
            <a:r>
              <a:rPr lang="en-GB" sz="2000" dirty="0" err="1"/>
              <a:t>können</a:t>
            </a:r>
            <a:r>
              <a:rPr lang="en-GB" sz="2000" dirty="0"/>
              <a:t> </a:t>
            </a:r>
            <a:endParaRPr lang="de-DE" sz="2000" dirty="0"/>
          </a:p>
        </p:txBody>
      </p:sp>
      <p:sp>
        <p:nvSpPr>
          <p:cNvPr id="9" name="Text Placeholder 8"/>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de-DE" dirty="0"/>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Hämatopoetische Stammzelltransplantation</a:t>
            </a:r>
            <a:endParaRPr lang="en-GB" dirty="0"/>
          </a:p>
        </p:txBody>
      </p:sp>
      <p:sp>
        <p:nvSpPr>
          <p:cNvPr id="3" name="Content Placeholder 2"/>
          <p:cNvSpPr>
            <a:spLocks noGrp="1"/>
          </p:cNvSpPr>
          <p:nvPr>
            <p:ph idx="1"/>
          </p:nvPr>
        </p:nvSpPr>
        <p:spPr>
          <a:xfrm>
            <a:off x="335360" y="1268760"/>
            <a:ext cx="9433048" cy="4857403"/>
          </a:xfrm>
        </p:spPr>
        <p:txBody>
          <a:bodyPr>
            <a:normAutofit/>
          </a:bodyPr>
          <a:lstStyle/>
          <a:p>
            <a:pPr marL="342900" lvl="1" indent="-342900">
              <a:buFont typeface="Arial" panose="020B0604020202020204" pitchFamily="34" charset="0"/>
              <a:buChar char="•"/>
            </a:pPr>
            <a:r>
              <a:rPr lang="en-GB" dirty="0" err="1"/>
              <a:t>Vormals</a:t>
            </a:r>
            <a:r>
              <a:rPr lang="en-GB" dirty="0"/>
              <a:t> </a:t>
            </a:r>
            <a:r>
              <a:rPr lang="en-GB" dirty="0" err="1"/>
              <a:t>Knochenmarktransplantation</a:t>
            </a:r>
            <a:r>
              <a:rPr lang="en-GB" dirty="0"/>
              <a:t> </a:t>
            </a:r>
            <a:r>
              <a:rPr lang="en-GB" dirty="0" err="1"/>
              <a:t>genannt</a:t>
            </a:r>
            <a:endParaRPr lang="en-GB" dirty="0"/>
          </a:p>
          <a:p>
            <a:r>
              <a:rPr lang="de-DE" sz="2000" dirty="0"/>
              <a:t>Intravenöse (iv) Infusion von hämatopoetischen Stammzellen, um die Blutbildung bei Patienten mit beschädigtem oder defektem Knochenmark oder Immunsystem wieder herzustellen</a:t>
            </a:r>
          </a:p>
          <a:p>
            <a:pPr lvl="1"/>
            <a:r>
              <a:rPr lang="de-DE" sz="1800" dirty="0"/>
              <a:t>Pat</a:t>
            </a:r>
            <a:r>
              <a:rPr lang="en-GB" sz="1800" dirty="0" err="1"/>
              <a:t>ienten</a:t>
            </a:r>
            <a:r>
              <a:rPr lang="en-GB" sz="1800" dirty="0"/>
              <a:t> </a:t>
            </a:r>
            <a:r>
              <a:rPr lang="en-GB" sz="1800" dirty="0" err="1"/>
              <a:t>mit</a:t>
            </a:r>
            <a:r>
              <a:rPr lang="en-GB" sz="1800" dirty="0"/>
              <a:t> </a:t>
            </a:r>
            <a:r>
              <a:rPr lang="en-GB" sz="1800" dirty="0" err="1"/>
              <a:t>malignen</a:t>
            </a:r>
            <a:r>
              <a:rPr lang="en-GB" sz="1800" dirty="0"/>
              <a:t> </a:t>
            </a:r>
            <a:r>
              <a:rPr lang="en-GB" sz="1800" dirty="0" err="1"/>
              <a:t>Krebserkrankungen</a:t>
            </a:r>
            <a:r>
              <a:rPr lang="en-GB" sz="1800" dirty="0"/>
              <a:t> </a:t>
            </a:r>
            <a:r>
              <a:rPr lang="en-GB" sz="1800" dirty="0" err="1"/>
              <a:t>benötigen</a:t>
            </a:r>
            <a:r>
              <a:rPr lang="en-GB" sz="1800" dirty="0"/>
              <a:t> HSZT, um </a:t>
            </a:r>
            <a:r>
              <a:rPr lang="en-GB" sz="1800" dirty="0" err="1"/>
              <a:t>ihr</a:t>
            </a:r>
            <a:r>
              <a:rPr lang="en-GB" sz="1800" dirty="0"/>
              <a:t> </a:t>
            </a:r>
            <a:r>
              <a:rPr lang="en-GB" sz="1800" dirty="0" err="1"/>
              <a:t>Knochenmark</a:t>
            </a:r>
            <a:r>
              <a:rPr lang="en-GB" sz="1800" dirty="0"/>
              <a:t> von den </a:t>
            </a:r>
            <a:r>
              <a:rPr lang="en-GB" sz="1800" dirty="0" err="1"/>
              <a:t>toxischen</a:t>
            </a:r>
            <a:r>
              <a:rPr lang="en-GB" sz="1800" dirty="0"/>
              <a:t> </a:t>
            </a:r>
            <a:r>
              <a:rPr lang="en-GB" sz="1800" dirty="0" err="1"/>
              <a:t>Auswirkungen</a:t>
            </a:r>
            <a:r>
              <a:rPr lang="en-GB" sz="1800" dirty="0"/>
              <a:t> der </a:t>
            </a:r>
            <a:r>
              <a:rPr lang="en-GB" sz="1800" dirty="0" err="1"/>
              <a:t>Chemotherapie</a:t>
            </a:r>
            <a:r>
              <a:rPr lang="en-GB" sz="1800" dirty="0"/>
              <a:t> </a:t>
            </a:r>
            <a:r>
              <a:rPr lang="en-GB" sz="1800" dirty="0" err="1"/>
              <a:t>zu</a:t>
            </a:r>
            <a:r>
              <a:rPr lang="en-GB" sz="1800" dirty="0"/>
              <a:t> </a:t>
            </a:r>
            <a:r>
              <a:rPr lang="en-GB" sz="1800" dirty="0" err="1"/>
              <a:t>retten</a:t>
            </a:r>
            <a:endParaRPr lang="en-GB" sz="1800" dirty="0"/>
          </a:p>
          <a:p>
            <a:pPr lvl="1"/>
            <a:r>
              <a:rPr lang="en-GB" sz="1800" dirty="0"/>
              <a:t>Das </a:t>
            </a:r>
            <a:r>
              <a:rPr lang="en-GB" sz="1800" dirty="0" err="1"/>
              <a:t>Ziel</a:t>
            </a:r>
            <a:r>
              <a:rPr lang="en-GB" sz="1800" dirty="0"/>
              <a:t> der HSZT </a:t>
            </a:r>
            <a:r>
              <a:rPr lang="en-GB" sz="1800" dirty="0" err="1"/>
              <a:t>bei</a:t>
            </a:r>
            <a:r>
              <a:rPr lang="en-GB" sz="1800" dirty="0"/>
              <a:t> </a:t>
            </a:r>
            <a:r>
              <a:rPr lang="en-GB" sz="1800" dirty="0" err="1"/>
              <a:t>Patienten</a:t>
            </a:r>
            <a:r>
              <a:rPr lang="en-GB" sz="1800" dirty="0"/>
              <a:t> </a:t>
            </a:r>
            <a:r>
              <a:rPr lang="en-GB" sz="1800" dirty="0" err="1"/>
              <a:t>mit</a:t>
            </a:r>
            <a:r>
              <a:rPr lang="en-GB" sz="1800" dirty="0"/>
              <a:t> </a:t>
            </a:r>
            <a:r>
              <a:rPr lang="en-GB" sz="1800" dirty="0" err="1"/>
              <a:t>nicht</a:t>
            </a:r>
            <a:r>
              <a:rPr lang="en-GB" sz="1800" dirty="0"/>
              <a:t> </a:t>
            </a:r>
            <a:r>
              <a:rPr lang="en-GB" sz="1800" dirty="0" err="1"/>
              <a:t>malignen</a:t>
            </a:r>
            <a:r>
              <a:rPr lang="en-GB" sz="1800" dirty="0"/>
              <a:t> </a:t>
            </a:r>
            <a:r>
              <a:rPr lang="en-GB" sz="1800" dirty="0" err="1"/>
              <a:t>Krebserkrankungen</a:t>
            </a:r>
            <a:r>
              <a:rPr lang="en-GB" sz="1800" dirty="0"/>
              <a:t> </a:t>
            </a:r>
            <a:r>
              <a:rPr lang="en-GB" sz="1800" dirty="0" err="1"/>
              <a:t>ist</a:t>
            </a:r>
            <a:r>
              <a:rPr lang="en-GB" sz="1800" dirty="0"/>
              <a:t>, </a:t>
            </a:r>
            <a:r>
              <a:rPr lang="en-GB" sz="1800" dirty="0" err="1"/>
              <a:t>nicht</a:t>
            </a:r>
            <a:r>
              <a:rPr lang="en-GB" sz="1800" dirty="0"/>
              <a:t> </a:t>
            </a:r>
            <a:r>
              <a:rPr lang="en-GB" sz="1800" dirty="0" err="1"/>
              <a:t>funktionierendes</a:t>
            </a:r>
            <a:r>
              <a:rPr lang="en-GB" sz="1800" dirty="0"/>
              <a:t> </a:t>
            </a:r>
            <a:r>
              <a:rPr lang="en-GB" sz="1800" dirty="0" err="1"/>
              <a:t>oder</a:t>
            </a:r>
            <a:r>
              <a:rPr lang="en-GB" sz="1800" dirty="0"/>
              <a:t> </a:t>
            </a:r>
            <a:r>
              <a:rPr lang="en-GB" sz="1800" dirty="0" err="1"/>
              <a:t>zu</a:t>
            </a:r>
            <a:r>
              <a:rPr lang="en-GB" sz="1800" dirty="0"/>
              <a:t> stark </a:t>
            </a:r>
            <a:r>
              <a:rPr lang="en-GB" sz="1800" dirty="0" err="1"/>
              <a:t>geschädigtes</a:t>
            </a:r>
            <a:r>
              <a:rPr lang="en-GB" sz="1800" dirty="0"/>
              <a:t> </a:t>
            </a:r>
            <a:r>
              <a:rPr lang="en-GB" sz="1800" dirty="0" err="1"/>
              <a:t>Knochenmark</a:t>
            </a:r>
            <a:r>
              <a:rPr lang="en-GB" sz="1800" dirty="0"/>
              <a:t> </a:t>
            </a:r>
            <a:r>
              <a:rPr lang="en-GB" sz="1800" dirty="0" err="1"/>
              <a:t>zu</a:t>
            </a:r>
            <a:r>
              <a:rPr lang="en-GB" sz="1800" dirty="0"/>
              <a:t> </a:t>
            </a:r>
            <a:r>
              <a:rPr lang="en-GB" sz="1800" dirty="0" err="1"/>
              <a:t>ersetzen</a:t>
            </a:r>
            <a:endParaRPr lang="en-GB" sz="1800" dirty="0"/>
          </a:p>
          <a:p>
            <a:r>
              <a:rPr lang="de-DE" sz="2000" dirty="0"/>
              <a:t>Stammzellen werden gewöhnlich aus Knochenmark, peripherem Blut oder Nabelschnurblut gewonnen</a:t>
            </a:r>
            <a:endParaRPr lang="en-GB" sz="2000" dirty="0"/>
          </a:p>
        </p:txBody>
      </p:sp>
      <p:sp>
        <p:nvSpPr>
          <p:cNvPr id="4" name="Text Placeholder 3"/>
          <p:cNvSpPr>
            <a:spLocks noGrp="1"/>
          </p:cNvSpPr>
          <p:nvPr>
            <p:ph type="body" sz="quarter" idx="10"/>
          </p:nvPr>
        </p:nvSpPr>
        <p:spPr/>
        <p:txBody>
          <a:bodyPr/>
          <a:lstStyle/>
          <a:p>
            <a:r>
              <a:rPr lang="it-IT" dirty="0"/>
              <a:t>Saria MG et al. </a:t>
            </a:r>
            <a:r>
              <a:rPr lang="it-IT" i="1" dirty="0"/>
              <a:t>Clin J Oncol </a:t>
            </a:r>
            <a:r>
              <a:rPr lang="it-IT" i="1" dirty="0" err="1"/>
              <a:t>Nurs</a:t>
            </a:r>
            <a:r>
              <a:rPr lang="it-IT" i="1" dirty="0"/>
              <a:t> </a:t>
            </a:r>
            <a:r>
              <a:rPr lang="it-IT" dirty="0"/>
              <a:t>2007;11:53–63; </a:t>
            </a:r>
            <a:r>
              <a:rPr lang="en-GB" dirty="0" err="1"/>
              <a:t>Passweg</a:t>
            </a:r>
            <a:r>
              <a:rPr lang="en-GB" dirty="0"/>
              <a:t> JR et al. </a:t>
            </a:r>
            <a:r>
              <a:rPr lang="en-GB" i="1" dirty="0"/>
              <a:t>Bone Marrow Transplant </a:t>
            </a:r>
            <a:r>
              <a:rPr lang="en-GB" dirty="0"/>
              <a:t>2016;51:786–92</a:t>
            </a:r>
            <a:endParaRPr lang="it-IT" dirty="0"/>
          </a:p>
        </p:txBody>
      </p:sp>
      <p:sp>
        <p:nvSpPr>
          <p:cNvPr id="8" name="Text Placeholder 7"/>
          <p:cNvSpPr>
            <a:spLocks noGrp="1"/>
          </p:cNvSpPr>
          <p:nvPr>
            <p:ph type="body" sz="quarter" idx="11"/>
          </p:nvPr>
        </p:nvSpPr>
        <p:spPr/>
        <p:txBody>
          <a:bodyPr/>
          <a:lstStyle/>
          <a:p>
            <a:r>
              <a:rPr lang="en-GB" dirty="0"/>
              <a:t>HSZT, </a:t>
            </a:r>
            <a:r>
              <a:rPr lang="en-GB" dirty="0" err="1"/>
              <a:t>hämatopoetische</a:t>
            </a:r>
            <a:r>
              <a:rPr lang="en-GB" dirty="0"/>
              <a:t> </a:t>
            </a:r>
            <a:r>
              <a:rPr lang="en-GB" dirty="0" err="1"/>
              <a:t>Stammzelltransplantation</a:t>
            </a:r>
            <a:endParaRPr lang="de-DE" dirty="0"/>
          </a:p>
        </p:txBody>
      </p:sp>
      <p:sp>
        <p:nvSpPr>
          <p:cNvPr id="6" name="Rounded Rectangle 5"/>
          <p:cNvSpPr/>
          <p:nvPr/>
        </p:nvSpPr>
        <p:spPr>
          <a:xfrm>
            <a:off x="841565" y="5868171"/>
            <a:ext cx="7916582"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de-DE" sz="2000" dirty="0">
                <a:solidFill>
                  <a:schemeClr val="bg1"/>
                </a:solidFill>
                <a:latin typeface="Arial" panose="020B0604020202020204" pitchFamily="34" charset="0"/>
              </a:rPr>
              <a:t>Mehr als 40.000 HSZTs werden in Europa jedes Jahr durchgeführt</a:t>
            </a:r>
          </a:p>
        </p:txBody>
      </p:sp>
      <p:sp>
        <p:nvSpPr>
          <p:cNvPr id="10" name="Rounded Rectangle 9"/>
          <p:cNvSpPr/>
          <p:nvPr/>
        </p:nvSpPr>
        <p:spPr>
          <a:xfrm>
            <a:off x="9551143" y="5013176"/>
            <a:ext cx="2449513" cy="13280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de-DE" dirty="0">
                <a:solidFill>
                  <a:schemeClr val="bg1"/>
                </a:solidFill>
                <a:latin typeface="Arial" panose="020B0604020202020204" pitchFamily="34" charset="0"/>
              </a:rPr>
              <a:t>Hämatopoese ist die Bildung der zellulären Blutbestandteile</a:t>
            </a:r>
          </a:p>
        </p:txBody>
      </p:sp>
      <p:pic>
        <p:nvPicPr>
          <p:cNvPr id="11" name="Picture 10"/>
          <p:cNvPicPr>
            <a:picLocks noChangeAspect="1"/>
          </p:cNvPicPr>
          <p:nvPr/>
        </p:nvPicPr>
        <p:blipFill rotWithShape="1">
          <a:blip r:embed="rId3"/>
          <a:srcRect l="28011" r="9091"/>
          <a:stretch/>
        </p:blipFill>
        <p:spPr>
          <a:xfrm>
            <a:off x="9741520" y="2265412"/>
            <a:ext cx="2043112" cy="2171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32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88590" y="4803196"/>
            <a:ext cx="1533802" cy="276999"/>
          </a:xfrm>
          <a:prstGeom prst="rect">
            <a:avLst/>
          </a:prstGeom>
          <a:noFill/>
        </p:spPr>
        <p:txBody>
          <a:bodyPr wrap="square" rtlCol="0">
            <a:spAutoFit/>
          </a:bodyPr>
          <a:lstStyle/>
          <a:p>
            <a:pPr algn="ctr"/>
            <a:r>
              <a:rPr lang="de-DE" sz="1200" dirty="0">
                <a:solidFill>
                  <a:srgbClr val="F59E09"/>
                </a:solidFill>
              </a:rPr>
              <a:t>Patient</a:t>
            </a:r>
          </a:p>
        </p:txBody>
      </p:sp>
      <p:grpSp>
        <p:nvGrpSpPr>
          <p:cNvPr id="68" name="Group 67"/>
          <p:cNvGrpSpPr/>
          <p:nvPr/>
        </p:nvGrpSpPr>
        <p:grpSpPr>
          <a:xfrm>
            <a:off x="3888336" y="3824108"/>
            <a:ext cx="6779865" cy="2462135"/>
            <a:chOff x="2364335" y="3991822"/>
            <a:chExt cx="6779865" cy="2462135"/>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4281" y="3991822"/>
              <a:ext cx="1023215" cy="1089212"/>
            </a:xfrm>
            <a:prstGeom prst="rect">
              <a:avLst/>
            </a:prstGeom>
          </p:spPr>
        </p:pic>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01491" y="3991822"/>
              <a:ext cx="1023215" cy="1089212"/>
            </a:xfrm>
            <a:prstGeom prst="rect">
              <a:avLst/>
            </a:prstGeom>
          </p:spPr>
        </p:pic>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67167" y="3991822"/>
              <a:ext cx="1023215" cy="1089212"/>
            </a:xfrm>
            <a:prstGeom prst="rect">
              <a:avLst/>
            </a:prstGeom>
          </p:spPr>
        </p:pic>
        <p:sp>
          <p:nvSpPr>
            <p:cNvPr id="6" name="TextBox 5"/>
            <p:cNvSpPr txBox="1"/>
            <p:nvPr/>
          </p:nvSpPr>
          <p:spPr>
            <a:xfrm>
              <a:off x="4946197" y="5018934"/>
              <a:ext cx="1533802" cy="461665"/>
            </a:xfrm>
            <a:prstGeom prst="rect">
              <a:avLst/>
            </a:prstGeom>
            <a:noFill/>
          </p:spPr>
          <p:txBody>
            <a:bodyPr wrap="square" rtlCol="0">
              <a:spAutoFit/>
            </a:bodyPr>
            <a:lstStyle/>
            <a:p>
              <a:pPr algn="ctr"/>
              <a:r>
                <a:rPr lang="de-DE" sz="1200" dirty="0">
                  <a:solidFill>
                    <a:srgbClr val="F59E09"/>
                  </a:solidFill>
                </a:rPr>
                <a:t>Patient ohne Immunsystem</a:t>
              </a:r>
            </a:p>
          </p:txBody>
        </p:sp>
        <p:cxnSp>
          <p:nvCxnSpPr>
            <p:cNvPr id="13" name="Straight Arrow Connector 12"/>
            <p:cNvCxnSpPr/>
            <p:nvPr/>
          </p:nvCxnSpPr>
          <p:spPr>
            <a:xfrm>
              <a:off x="3372784" y="4414277"/>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4884" y="4431365"/>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8634" y="4439393"/>
              <a:ext cx="1533802" cy="646331"/>
            </a:xfrm>
            <a:prstGeom prst="rect">
              <a:avLst/>
            </a:prstGeom>
            <a:noFill/>
            <a:ln>
              <a:noFill/>
            </a:ln>
          </p:spPr>
          <p:txBody>
            <a:bodyPr wrap="square" rtlCol="0">
              <a:spAutoFit/>
            </a:bodyPr>
            <a:lstStyle/>
            <a:p>
              <a:pPr algn="ctr"/>
              <a:r>
                <a:rPr lang="de-DE" sz="1200" dirty="0">
                  <a:solidFill>
                    <a:srgbClr val="000000"/>
                  </a:solidFill>
                </a:rPr>
                <a:t>Konditionierung, um das Immunsystem des Patienten auszuschalten</a:t>
              </a:r>
            </a:p>
          </p:txBody>
        </p:sp>
        <p:sp>
          <p:nvSpPr>
            <p:cNvPr id="27" name="TextBox 26"/>
            <p:cNvSpPr txBox="1"/>
            <p:nvPr/>
          </p:nvSpPr>
          <p:spPr>
            <a:xfrm>
              <a:off x="6349107" y="4439393"/>
              <a:ext cx="1533802" cy="646331"/>
            </a:xfrm>
            <a:prstGeom prst="rect">
              <a:avLst/>
            </a:prstGeom>
            <a:noFill/>
            <a:ln>
              <a:noFill/>
            </a:ln>
          </p:spPr>
          <p:txBody>
            <a:bodyPr wrap="square" rtlCol="0">
              <a:spAutoFit/>
            </a:bodyPr>
            <a:lstStyle/>
            <a:p>
              <a:pPr algn="ctr"/>
              <a:r>
                <a:rPr lang="de-DE" sz="1200" dirty="0">
                  <a:solidFill>
                    <a:srgbClr val="000000"/>
                  </a:solidFill>
                </a:rPr>
                <a:t>Neuaufbau des Immunsystems mit Spenderzellen</a:t>
              </a:r>
            </a:p>
          </p:txBody>
        </p:sp>
        <p:sp>
          <p:nvSpPr>
            <p:cNvPr id="29" name="TextBox 28"/>
            <p:cNvSpPr txBox="1"/>
            <p:nvPr/>
          </p:nvSpPr>
          <p:spPr>
            <a:xfrm>
              <a:off x="7610398" y="5018934"/>
              <a:ext cx="1533802" cy="646331"/>
            </a:xfrm>
            <a:prstGeom prst="rect">
              <a:avLst/>
            </a:prstGeom>
            <a:noFill/>
          </p:spPr>
          <p:txBody>
            <a:bodyPr wrap="square" rtlCol="0">
              <a:spAutoFit/>
            </a:bodyPr>
            <a:lstStyle/>
            <a:p>
              <a:pPr algn="ctr"/>
              <a:r>
                <a:rPr lang="de-DE" sz="1200" dirty="0">
                  <a:solidFill>
                    <a:srgbClr val="F59E09"/>
                  </a:solidFill>
                </a:rPr>
                <a:t>Patienten mit neuem hämatopoetischen System</a:t>
              </a:r>
            </a:p>
          </p:txBody>
        </p:sp>
        <p:grpSp>
          <p:nvGrpSpPr>
            <p:cNvPr id="65" name="Group 64"/>
            <p:cNvGrpSpPr/>
            <p:nvPr/>
          </p:nvGrpSpPr>
          <p:grpSpPr>
            <a:xfrm>
              <a:off x="2364335" y="5193230"/>
              <a:ext cx="3545782" cy="1260727"/>
              <a:chOff x="2364335" y="5193230"/>
              <a:chExt cx="3545782" cy="1260727"/>
            </a:xfrm>
          </p:grpSpPr>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4969" y="5193230"/>
                <a:ext cx="1023215" cy="1089212"/>
              </a:xfrm>
              <a:prstGeom prst="rect">
                <a:avLst/>
              </a:prstGeom>
            </p:spPr>
          </p:pic>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71806" y="5471743"/>
                <a:ext cx="747497" cy="747497"/>
              </a:xfrm>
              <a:prstGeom prst="rect">
                <a:avLst/>
              </a:prstGeom>
            </p:spPr>
          </p:pic>
          <p:cxnSp>
            <p:nvCxnSpPr>
              <p:cNvPr id="17" name="Straight Arrow Connector 16"/>
              <p:cNvCxnSpPr/>
              <p:nvPr/>
            </p:nvCxnSpPr>
            <p:spPr>
              <a:xfrm>
                <a:off x="3301270" y="5762812"/>
                <a:ext cx="890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768" y="5785362"/>
                <a:ext cx="1240060" cy="461665"/>
              </a:xfrm>
              <a:prstGeom prst="rect">
                <a:avLst/>
              </a:prstGeom>
              <a:noFill/>
            </p:spPr>
            <p:txBody>
              <a:bodyPr wrap="square" rtlCol="0">
                <a:spAutoFit/>
              </a:bodyPr>
              <a:lstStyle/>
              <a:p>
                <a:pPr algn="ctr"/>
                <a:r>
                  <a:rPr lang="de-DE" sz="1200" dirty="0">
                    <a:solidFill>
                      <a:srgbClr val="000000"/>
                    </a:solidFill>
                  </a:rPr>
                  <a:t>Stammzellen-Entnahme</a:t>
                </a:r>
              </a:p>
            </p:txBody>
          </p:sp>
          <p:sp>
            <p:nvSpPr>
              <p:cNvPr id="20" name="TextBox 19"/>
              <p:cNvSpPr txBox="1"/>
              <p:nvPr/>
            </p:nvSpPr>
            <p:spPr>
              <a:xfrm>
                <a:off x="4644007" y="5785362"/>
                <a:ext cx="1266110" cy="461665"/>
              </a:xfrm>
              <a:prstGeom prst="rect">
                <a:avLst/>
              </a:prstGeom>
              <a:noFill/>
            </p:spPr>
            <p:txBody>
              <a:bodyPr wrap="square" rtlCol="0">
                <a:spAutoFit/>
              </a:bodyPr>
              <a:lstStyle/>
              <a:p>
                <a:pPr algn="ctr"/>
                <a:r>
                  <a:rPr lang="de-DE" sz="1200" dirty="0">
                    <a:solidFill>
                      <a:srgbClr val="000000"/>
                    </a:solidFill>
                  </a:rPr>
                  <a:t>Stammzellen-Infusion</a:t>
                </a:r>
              </a:p>
            </p:txBody>
          </p:sp>
          <p:cxnSp>
            <p:nvCxnSpPr>
              <p:cNvPr id="24" name="Straight Arrow Connector 23"/>
              <p:cNvCxnSpPr/>
              <p:nvPr/>
            </p:nvCxnSpPr>
            <p:spPr>
              <a:xfrm flipV="1">
                <a:off x="5717912" y="5484396"/>
                <a:ext cx="0" cy="2817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23389" y="5766193"/>
                <a:ext cx="894523"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64335" y="6176958"/>
                <a:ext cx="1308463" cy="276999"/>
              </a:xfrm>
              <a:prstGeom prst="rect">
                <a:avLst/>
              </a:prstGeom>
              <a:noFill/>
            </p:spPr>
            <p:txBody>
              <a:bodyPr wrap="square" rtlCol="0">
                <a:spAutoFit/>
              </a:bodyPr>
              <a:lstStyle/>
              <a:p>
                <a:pPr algn="ctr"/>
                <a:r>
                  <a:rPr lang="de-DE" sz="1200" dirty="0">
                    <a:solidFill>
                      <a:srgbClr val="000000"/>
                    </a:solidFill>
                  </a:rPr>
                  <a:t>Gewebespender</a:t>
                </a:r>
              </a:p>
            </p:txBody>
          </p:sp>
        </p:grpSp>
      </p:grpSp>
      <p:sp>
        <p:nvSpPr>
          <p:cNvPr id="37" name="Rounded Rectangle 36"/>
          <p:cNvSpPr/>
          <p:nvPr/>
        </p:nvSpPr>
        <p:spPr>
          <a:xfrm>
            <a:off x="928428" y="4231084"/>
            <a:ext cx="2413228" cy="1736646"/>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ct val="20000"/>
              </a:spcBef>
            </a:pPr>
            <a:r>
              <a:rPr lang="de-DE" sz="1600" b="1" dirty="0">
                <a:solidFill>
                  <a:srgbClr val="000000"/>
                </a:solidFill>
              </a:rPr>
              <a:t>Allogen</a:t>
            </a:r>
            <a:br>
              <a:rPr dirty="0">
                <a:solidFill>
                  <a:prstClr val="white"/>
                </a:solidFill>
              </a:rPr>
            </a:br>
            <a:r>
              <a:rPr lang="de-DE" sz="1600" dirty="0">
                <a:solidFill>
                  <a:srgbClr val="000000"/>
                </a:solidFill>
              </a:rPr>
              <a:t>Von einer anderen verwandten oder nicht verwandten Person, die als HLA-geeignet ausgewählt wurde</a:t>
            </a:r>
          </a:p>
        </p:txBody>
      </p:sp>
      <p:cxnSp>
        <p:nvCxnSpPr>
          <p:cNvPr id="64" name="Straight Connector 63"/>
          <p:cNvCxnSpPr/>
          <p:nvPr/>
        </p:nvCxnSpPr>
        <p:spPr>
          <a:xfrm>
            <a:off x="196595" y="3663417"/>
            <a:ext cx="11753476" cy="0"/>
          </a:xfrm>
          <a:prstGeom prst="line">
            <a:avLst/>
          </a:prstGeom>
          <a:ln>
            <a:solidFill>
              <a:schemeClr val="tx2">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Picture 58">
            <a:hlinkClick r:id="" action="ppaction://customshow?id=0&amp;return=tru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9777" y="4678974"/>
            <a:ext cx="324000" cy="324000"/>
          </a:xfrm>
          <a:prstGeom prst="rect">
            <a:avLst/>
          </a:prstGeom>
        </p:spPr>
      </p:pic>
      <p:sp>
        <p:nvSpPr>
          <p:cNvPr id="2" name="Title 1"/>
          <p:cNvSpPr>
            <a:spLocks noGrp="1"/>
          </p:cNvSpPr>
          <p:nvPr>
            <p:ph type="title"/>
          </p:nvPr>
        </p:nvSpPr>
        <p:spPr/>
        <p:txBody>
          <a:bodyPr/>
          <a:lstStyle/>
          <a:p>
            <a:r>
              <a:rPr lang="de-DE" dirty="0"/>
              <a:t>HSZT wird nach der Spenderquelle kategorisiert</a:t>
            </a:r>
          </a:p>
        </p:txBody>
      </p:sp>
      <p:sp>
        <p:nvSpPr>
          <p:cNvPr id="10" name="Text Placeholder 9"/>
          <p:cNvSpPr>
            <a:spLocks noGrp="1"/>
          </p:cNvSpPr>
          <p:nvPr>
            <p:ph type="body" sz="quarter" idx="10"/>
          </p:nvPr>
        </p:nvSpPr>
        <p:spPr>
          <a:xfrm>
            <a:off x="98778" y="6495526"/>
            <a:ext cx="9175851" cy="288925"/>
          </a:xfrm>
        </p:spPr>
        <p:txBody>
          <a:bodyPr/>
          <a:lstStyle/>
          <a:p>
            <a:br>
              <a:rPr dirty="0"/>
            </a:br>
            <a:r>
              <a:rPr lang="de-DE" dirty="0"/>
              <a:t>Forman SJ, Nakamura R, Cancer Management: A Multidisciplinary Approach. Haller DG et. al. editors, 2015. </a:t>
            </a:r>
            <a:br>
              <a:rPr dirty="0"/>
            </a:br>
            <a:r>
              <a:rPr lang="de-DE" dirty="0"/>
              <a:t>Verfügbar unter: http://www.cancernetwork.com/cancer-management/hematopoietic-cell-transplantation. Abgerufen März 2017; </a:t>
            </a:r>
            <a:br>
              <a:rPr dirty="0"/>
            </a:br>
            <a:r>
              <a:rPr lang="de-DE" dirty="0"/>
              <a:t>Saria MG et al. </a:t>
            </a:r>
            <a:r>
              <a:rPr lang="de-DE" i="1" dirty="0"/>
              <a:t>Clin J Oncol</a:t>
            </a:r>
            <a:r>
              <a:rPr lang="de-DE" dirty="0"/>
              <a:t> </a:t>
            </a:r>
            <a:r>
              <a:rPr lang="de-DE" i="1" dirty="0"/>
              <a:t>Nurs</a:t>
            </a:r>
            <a:r>
              <a:rPr lang="de-DE" dirty="0"/>
              <a:t> 2007;11:53–63</a:t>
            </a:r>
          </a:p>
        </p:txBody>
      </p:sp>
      <p:sp>
        <p:nvSpPr>
          <p:cNvPr id="12" name="Text Placeholder 11"/>
          <p:cNvSpPr>
            <a:spLocks noGrp="1"/>
          </p:cNvSpPr>
          <p:nvPr>
            <p:ph type="body" sz="quarter" idx="11"/>
          </p:nvPr>
        </p:nvSpPr>
        <p:spPr/>
        <p:txBody>
          <a:bodyPr/>
          <a:lstStyle/>
          <a:p>
            <a:r>
              <a:rPr lang="fr-FR" dirty="0"/>
              <a:t>HLA, humane </a:t>
            </a:r>
            <a:r>
              <a:rPr lang="fr-FR" dirty="0" err="1"/>
              <a:t>Leukozytenantigene</a:t>
            </a:r>
            <a:r>
              <a:rPr lang="fr-FR" dirty="0"/>
              <a:t>;</a:t>
            </a:r>
            <a:r>
              <a:rPr lang="en-GB" dirty="0"/>
              <a:t> </a:t>
            </a:r>
            <a:br>
              <a:rPr lang="en-GB" dirty="0"/>
            </a:br>
            <a:r>
              <a:rPr lang="en-GB" dirty="0"/>
              <a:t>HSZT, </a:t>
            </a:r>
            <a:r>
              <a:rPr lang="en-GB" dirty="0" err="1"/>
              <a:t>hämatopoetische</a:t>
            </a:r>
            <a:r>
              <a:rPr lang="en-GB" dirty="0"/>
              <a:t> </a:t>
            </a:r>
            <a:r>
              <a:rPr lang="en-GB" dirty="0" err="1"/>
              <a:t>Stammzelltransplantation</a:t>
            </a:r>
            <a:endParaRPr lang="de-DE" dirty="0"/>
          </a:p>
        </p:txBody>
      </p:sp>
      <p:sp>
        <p:nvSpPr>
          <p:cNvPr id="41" name="TextBox 40"/>
          <p:cNvSpPr txBox="1"/>
          <p:nvPr/>
        </p:nvSpPr>
        <p:spPr>
          <a:xfrm>
            <a:off x="4831385" y="2267125"/>
            <a:ext cx="1533802" cy="276999"/>
          </a:xfrm>
          <a:prstGeom prst="rect">
            <a:avLst/>
          </a:prstGeom>
          <a:noFill/>
        </p:spPr>
        <p:txBody>
          <a:bodyPr wrap="square" rtlCol="0">
            <a:spAutoFit/>
          </a:bodyPr>
          <a:lstStyle/>
          <a:p>
            <a:pPr algn="ctr"/>
            <a:r>
              <a:rPr lang="de-DE" sz="1200" dirty="0">
                <a:solidFill>
                  <a:srgbClr val="F59E09"/>
                </a:solidFill>
              </a:rPr>
              <a:t>Patient</a:t>
            </a:r>
          </a:p>
        </p:txBody>
      </p:sp>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14" y="1233607"/>
            <a:ext cx="1023215" cy="1089212"/>
          </a:xfrm>
          <a:prstGeom prst="rect">
            <a:avLst/>
          </a:prstGeom>
        </p:spPr>
      </p:pic>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0711" y="1233607"/>
            <a:ext cx="1023215" cy="1089212"/>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26387" y="1233607"/>
            <a:ext cx="1023215" cy="1089212"/>
          </a:xfrm>
          <a:prstGeom prst="rect">
            <a:avLst/>
          </a:prstGeom>
        </p:spPr>
      </p:pic>
      <p:sp>
        <p:nvSpPr>
          <p:cNvPr id="47" name="TextBox 46"/>
          <p:cNvSpPr txBox="1"/>
          <p:nvPr/>
        </p:nvSpPr>
        <p:spPr>
          <a:xfrm>
            <a:off x="7403812" y="2175259"/>
            <a:ext cx="1757511" cy="461665"/>
          </a:xfrm>
          <a:prstGeom prst="rect">
            <a:avLst/>
          </a:prstGeom>
          <a:noFill/>
        </p:spPr>
        <p:txBody>
          <a:bodyPr wrap="square" rtlCol="0">
            <a:spAutoFit/>
          </a:bodyPr>
          <a:lstStyle/>
          <a:p>
            <a:pPr algn="ctr"/>
            <a:r>
              <a:rPr lang="de-DE" sz="1200" dirty="0">
                <a:solidFill>
                  <a:srgbClr val="F59E09"/>
                </a:solidFill>
              </a:rPr>
              <a:t>Nebenwirkung: Patient bei hämatopoetischem Defekt</a:t>
            </a:r>
          </a:p>
        </p:txBody>
      </p:sp>
      <p:cxnSp>
        <p:nvCxnSpPr>
          <p:cNvPr id="48" name="Straight Arrow Connector 47"/>
          <p:cNvCxnSpPr/>
          <p:nvPr/>
        </p:nvCxnSpPr>
        <p:spPr>
          <a:xfrm>
            <a:off x="5932004" y="1656062"/>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54104" y="1673150"/>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9555" y="1651895"/>
            <a:ext cx="1525548" cy="1200329"/>
          </a:xfrm>
          <a:prstGeom prst="rect">
            <a:avLst/>
          </a:prstGeom>
          <a:noFill/>
        </p:spPr>
        <p:txBody>
          <a:bodyPr wrap="square" rtlCol="0">
            <a:spAutoFit/>
          </a:bodyPr>
          <a:lstStyle/>
          <a:p>
            <a:pPr algn="ctr"/>
            <a:r>
              <a:rPr lang="de-DE" sz="1200" dirty="0">
                <a:solidFill>
                  <a:srgbClr val="000000"/>
                </a:solidFill>
              </a:rPr>
              <a:t>Hochdosis-Chemotherapie und/oder Strahlentherapie zur Behandlung von Krebs</a:t>
            </a:r>
          </a:p>
        </p:txBody>
      </p:sp>
      <p:pic>
        <p:nvPicPr>
          <p:cNvPr id="50" name="Picture 4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31225" y="2765266"/>
            <a:ext cx="747497" cy="747497"/>
          </a:xfrm>
          <a:prstGeom prst="rect">
            <a:avLst/>
          </a:prstGeom>
        </p:spPr>
      </p:pic>
      <p:sp>
        <p:nvSpPr>
          <p:cNvPr id="52" name="TextBox 51"/>
          <p:cNvSpPr txBox="1"/>
          <p:nvPr/>
        </p:nvSpPr>
        <p:spPr>
          <a:xfrm>
            <a:off x="4230534" y="1723897"/>
            <a:ext cx="1292452" cy="461665"/>
          </a:xfrm>
          <a:prstGeom prst="rect">
            <a:avLst/>
          </a:prstGeom>
          <a:noFill/>
        </p:spPr>
        <p:txBody>
          <a:bodyPr wrap="square" rtlCol="0">
            <a:spAutoFit/>
          </a:bodyPr>
          <a:lstStyle/>
          <a:p>
            <a:pPr algn="ctr"/>
            <a:r>
              <a:rPr lang="de-DE" sz="1200" dirty="0">
                <a:solidFill>
                  <a:srgbClr val="000000"/>
                </a:solidFill>
              </a:rPr>
              <a:t>Stammzellen-Entnahme</a:t>
            </a:r>
          </a:p>
        </p:txBody>
      </p:sp>
      <p:sp>
        <p:nvSpPr>
          <p:cNvPr id="53" name="TextBox 52"/>
          <p:cNvSpPr txBox="1"/>
          <p:nvPr/>
        </p:nvSpPr>
        <p:spPr>
          <a:xfrm>
            <a:off x="7350765" y="3040594"/>
            <a:ext cx="1060837" cy="461665"/>
          </a:xfrm>
          <a:prstGeom prst="rect">
            <a:avLst/>
          </a:prstGeom>
          <a:noFill/>
        </p:spPr>
        <p:txBody>
          <a:bodyPr wrap="square" rtlCol="0">
            <a:spAutoFit/>
          </a:bodyPr>
          <a:lstStyle/>
          <a:p>
            <a:pPr algn="ctr"/>
            <a:r>
              <a:rPr lang="de-DE" sz="1200" dirty="0">
                <a:solidFill>
                  <a:srgbClr val="000000"/>
                </a:solidFill>
              </a:rPr>
              <a:t>Stammzellen-Infusion</a:t>
            </a:r>
          </a:p>
        </p:txBody>
      </p:sp>
      <p:cxnSp>
        <p:nvCxnSpPr>
          <p:cNvPr id="55" name="Straight Arrow Connector 54"/>
          <p:cNvCxnSpPr/>
          <p:nvPr/>
        </p:nvCxnSpPr>
        <p:spPr>
          <a:xfrm flipV="1">
            <a:off x="8277132" y="2739628"/>
            <a:ext cx="0" cy="281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82809" y="3021425"/>
            <a:ext cx="894323"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81433" y="1694625"/>
            <a:ext cx="1533802" cy="646331"/>
          </a:xfrm>
          <a:prstGeom prst="rect">
            <a:avLst/>
          </a:prstGeom>
          <a:noFill/>
        </p:spPr>
        <p:txBody>
          <a:bodyPr wrap="square" rtlCol="0">
            <a:spAutoFit/>
          </a:bodyPr>
          <a:lstStyle/>
          <a:p>
            <a:pPr algn="ctr"/>
            <a:r>
              <a:rPr lang="de-DE" sz="1200" dirty="0">
                <a:solidFill>
                  <a:srgbClr val="000000"/>
                </a:solidFill>
              </a:rPr>
              <a:t>Neuaufbau des Immunsystems mit entnommenen Zellen</a:t>
            </a:r>
          </a:p>
        </p:txBody>
      </p:sp>
      <p:sp>
        <p:nvSpPr>
          <p:cNvPr id="58" name="TextBox 57"/>
          <p:cNvSpPr txBox="1"/>
          <p:nvPr/>
        </p:nvSpPr>
        <p:spPr>
          <a:xfrm>
            <a:off x="10169618" y="2260719"/>
            <a:ext cx="1533802" cy="646331"/>
          </a:xfrm>
          <a:prstGeom prst="rect">
            <a:avLst/>
          </a:prstGeom>
          <a:noFill/>
        </p:spPr>
        <p:txBody>
          <a:bodyPr wrap="square" rtlCol="0">
            <a:spAutoFit/>
          </a:bodyPr>
          <a:lstStyle/>
          <a:p>
            <a:pPr algn="ctr"/>
            <a:r>
              <a:rPr lang="de-DE" sz="1200" dirty="0">
                <a:solidFill>
                  <a:srgbClr val="F59E09"/>
                </a:solidFill>
              </a:rPr>
              <a:t>Patienten mit neuem hämatopoetischen System</a:t>
            </a:r>
          </a:p>
        </p:txBody>
      </p:sp>
      <p:sp>
        <p:nvSpPr>
          <p:cNvPr id="60" name="Rounded Rectangle 59"/>
          <p:cNvSpPr/>
          <p:nvPr/>
        </p:nvSpPr>
        <p:spPr>
          <a:xfrm>
            <a:off x="928428" y="1773776"/>
            <a:ext cx="2549710" cy="1246299"/>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ct val="20000"/>
              </a:spcBef>
            </a:pPr>
            <a:r>
              <a:rPr lang="de-DE" sz="1600" b="1" dirty="0">
                <a:solidFill>
                  <a:srgbClr val="000000"/>
                </a:solidFill>
              </a:rPr>
              <a:t>Autolog</a:t>
            </a:r>
          </a:p>
          <a:p>
            <a:pPr algn="ctr">
              <a:spcBef>
                <a:spcPct val="20000"/>
              </a:spcBef>
            </a:pPr>
            <a:r>
              <a:rPr lang="de-DE" sz="1600" dirty="0">
                <a:solidFill>
                  <a:srgbClr val="000000"/>
                </a:solidFill>
              </a:rPr>
              <a:t>Aus dem eigenen Knochenmark des Patienten</a:t>
            </a:r>
          </a:p>
        </p:txBody>
      </p:sp>
      <p:cxnSp>
        <p:nvCxnSpPr>
          <p:cNvPr id="62" name="Straight Arrow Connector 61"/>
          <p:cNvCxnSpPr/>
          <p:nvPr/>
        </p:nvCxnSpPr>
        <p:spPr>
          <a:xfrm>
            <a:off x="4896785" y="3011035"/>
            <a:ext cx="186286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127" y="1233607"/>
            <a:ext cx="1023215" cy="1089212"/>
          </a:xfrm>
          <a:prstGeom prst="rect">
            <a:avLst/>
          </a:prstGeom>
        </p:spPr>
      </p:pic>
      <p:sp>
        <p:nvSpPr>
          <p:cNvPr id="69" name="TextBox 68"/>
          <p:cNvSpPr txBox="1"/>
          <p:nvPr/>
        </p:nvSpPr>
        <p:spPr>
          <a:xfrm>
            <a:off x="3408020" y="2267125"/>
            <a:ext cx="1533802" cy="276999"/>
          </a:xfrm>
          <a:prstGeom prst="rect">
            <a:avLst/>
          </a:prstGeom>
          <a:noFill/>
        </p:spPr>
        <p:txBody>
          <a:bodyPr wrap="square" rtlCol="0">
            <a:spAutoFit/>
          </a:bodyPr>
          <a:lstStyle/>
          <a:p>
            <a:pPr algn="ctr"/>
            <a:r>
              <a:rPr lang="de-DE" sz="1200" dirty="0">
                <a:solidFill>
                  <a:srgbClr val="F59E09"/>
                </a:solidFill>
              </a:rPr>
              <a:t>Patient</a:t>
            </a:r>
          </a:p>
        </p:txBody>
      </p:sp>
      <p:cxnSp>
        <p:nvCxnSpPr>
          <p:cNvPr id="76" name="Straight Arrow Connector 75"/>
          <p:cNvCxnSpPr/>
          <p:nvPr/>
        </p:nvCxnSpPr>
        <p:spPr>
          <a:xfrm>
            <a:off x="4523677" y="1656062"/>
            <a:ext cx="7408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96785" y="2233825"/>
            <a:ext cx="0" cy="779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32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Autologe versus allogene HSZT</a:t>
            </a:r>
            <a:endParaRPr lang="en-GB" dirty="0"/>
          </a:p>
        </p:txBody>
      </p:sp>
      <p:sp>
        <p:nvSpPr>
          <p:cNvPr id="3" name="Text Placeholder 2"/>
          <p:cNvSpPr>
            <a:spLocks noGrp="1"/>
          </p:cNvSpPr>
          <p:nvPr>
            <p:ph type="body" sz="quarter" idx="10"/>
          </p:nvPr>
        </p:nvSpPr>
        <p:spPr/>
        <p:txBody>
          <a:bodyPr/>
          <a:lstStyle/>
          <a:p>
            <a:pPr>
              <a:lnSpc>
                <a:spcPts val="1100"/>
              </a:lnSpc>
            </a:pPr>
            <a:r>
              <a:rPr lang="en-GB" dirty="0" err="1"/>
              <a:t>Passweg</a:t>
            </a:r>
            <a:r>
              <a:rPr lang="en-GB" dirty="0"/>
              <a:t> JR et al. Bone Marrow Transplant 2016;51:786–92; </a:t>
            </a:r>
            <a:r>
              <a:rPr lang="en-GB" dirty="0" err="1"/>
              <a:t>Majhail</a:t>
            </a:r>
            <a:r>
              <a:rPr lang="en-GB" dirty="0"/>
              <a:t> NS et al. </a:t>
            </a:r>
            <a:r>
              <a:rPr lang="en-GB" dirty="0" err="1"/>
              <a:t>Biol</a:t>
            </a:r>
            <a:r>
              <a:rPr lang="en-GB" dirty="0"/>
              <a:t> Blood Marrow Transplant 2015;21:1863–9; </a:t>
            </a:r>
            <a:br>
              <a:rPr lang="en-GB" dirty="0"/>
            </a:br>
            <a:r>
              <a:rPr lang="en-GB" dirty="0"/>
              <a:t>Saria MG et al. </a:t>
            </a:r>
            <a:r>
              <a:rPr lang="en-GB" dirty="0" err="1"/>
              <a:t>Clin</a:t>
            </a:r>
            <a:r>
              <a:rPr lang="en-GB" dirty="0"/>
              <a:t> J </a:t>
            </a:r>
            <a:r>
              <a:rPr lang="en-GB" dirty="0" err="1"/>
              <a:t>Oncol</a:t>
            </a:r>
            <a:r>
              <a:rPr lang="en-GB" dirty="0"/>
              <a:t> </a:t>
            </a:r>
            <a:r>
              <a:rPr lang="en-GB" dirty="0" err="1"/>
              <a:t>Nurs</a:t>
            </a:r>
            <a:r>
              <a:rPr lang="en-GB" dirty="0"/>
              <a:t> 2007;11:53–63; Forman SJ, Nakamura R, Cancer Management: A Multidisciplinary Approach. Haller DG et. al. </a:t>
            </a:r>
            <a:r>
              <a:rPr lang="en-GB" dirty="0" err="1"/>
              <a:t>Redakteure</a:t>
            </a:r>
            <a:r>
              <a:rPr lang="en-GB" dirty="0"/>
              <a:t>, 2015. </a:t>
            </a:r>
            <a:r>
              <a:rPr lang="en-GB" dirty="0" err="1"/>
              <a:t>Verfügbar</a:t>
            </a:r>
            <a:r>
              <a:rPr lang="en-GB" dirty="0"/>
              <a:t> um: http://www.cancernetwork.com/cancer-management/hematopoietic-cell-transplantation. </a:t>
            </a:r>
            <a:r>
              <a:rPr lang="en-GB" dirty="0" err="1"/>
              <a:t>Eingeschlossen</a:t>
            </a:r>
            <a:r>
              <a:rPr lang="en-GB" dirty="0"/>
              <a:t> </a:t>
            </a:r>
            <a:r>
              <a:rPr lang="en-GB" dirty="0" err="1"/>
              <a:t>März</a:t>
            </a:r>
            <a:r>
              <a:rPr lang="en-GB" dirty="0"/>
              <a:t> 2017</a:t>
            </a:r>
          </a:p>
        </p:txBody>
      </p:sp>
      <p:sp>
        <p:nvSpPr>
          <p:cNvPr id="4" name="Text Placeholder 3"/>
          <p:cNvSpPr>
            <a:spLocks noGrp="1"/>
          </p:cNvSpPr>
          <p:nvPr>
            <p:ph type="body" sz="quarter" idx="11"/>
          </p:nvPr>
        </p:nvSpPr>
        <p:spPr>
          <a:xfrm>
            <a:off x="4895849" y="6480524"/>
            <a:ext cx="7296151" cy="288925"/>
          </a:xfrm>
        </p:spPr>
        <p:txBody>
          <a:bodyPr/>
          <a:lstStyle/>
          <a:p>
            <a:r>
              <a:rPr lang="en-GB" dirty="0"/>
              <a:t>GvHD, Graft-versus-Host </a:t>
            </a:r>
            <a:r>
              <a:rPr lang="en-GB" dirty="0" err="1"/>
              <a:t>Reaktion</a:t>
            </a:r>
            <a:r>
              <a:rPr lang="en-GB" dirty="0"/>
              <a:t>;</a:t>
            </a:r>
            <a:br>
              <a:rPr lang="fr-FR" dirty="0"/>
            </a:br>
            <a:r>
              <a:rPr lang="en-GB" dirty="0"/>
              <a:t>HSZT, </a:t>
            </a:r>
            <a:r>
              <a:rPr lang="en-GB" dirty="0" err="1"/>
              <a:t>hämatopoetische</a:t>
            </a:r>
            <a:r>
              <a:rPr lang="en-GB" dirty="0"/>
              <a:t> </a:t>
            </a:r>
            <a:r>
              <a:rPr lang="en-GB" dirty="0" err="1"/>
              <a:t>Stammzelltransplantation</a:t>
            </a:r>
            <a:endParaRPr lang="de-DE" dirty="0"/>
          </a:p>
        </p:txBody>
      </p:sp>
      <p:graphicFrame>
        <p:nvGraphicFramePr>
          <p:cNvPr id="5" name="Table 4"/>
          <p:cNvGraphicFramePr>
            <a:graphicFrameLocks noGrp="1"/>
          </p:cNvGraphicFramePr>
          <p:nvPr>
            <p:extLst>
              <p:ext uri="{D42A27DB-BD31-4B8C-83A1-F6EECF244321}">
                <p14:modId xmlns:p14="http://schemas.microsoft.com/office/powerpoint/2010/main" val="205853597"/>
              </p:ext>
            </p:extLst>
          </p:nvPr>
        </p:nvGraphicFramePr>
        <p:xfrm>
          <a:off x="587388" y="1412776"/>
          <a:ext cx="11017224" cy="4213359"/>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860540">
                  <a:extLst>
                    <a:ext uri="{9D8B030D-6E8A-4147-A177-3AD203B41FA5}">
                      <a16:colId xmlns:a16="http://schemas.microsoft.com/office/drawing/2014/main" val="20002"/>
                    </a:ext>
                  </a:extLst>
                </a:gridCol>
              </a:tblGrid>
              <a:tr h="342399">
                <a:tc>
                  <a:txBody>
                    <a:bodyPr/>
                    <a:lstStyle/>
                    <a:p>
                      <a:endParaRPr lang="en-GB" sz="1400" dirty="0">
                        <a:latin typeface="Arial" pitchFamily="34" charset="0"/>
                        <a:cs typeface="Arial" pitchFamily="34" charset="0"/>
                      </a:endParaRPr>
                    </a:p>
                  </a:txBody>
                  <a:tcPr anchor="b"/>
                </a:tc>
                <a:tc>
                  <a:txBody>
                    <a:bodyPr/>
                    <a:lstStyle/>
                    <a:p>
                      <a:pPr algn="ctr"/>
                      <a:r>
                        <a:rPr lang="en-GB" sz="1400" dirty="0" err="1"/>
                        <a:t>Autologe</a:t>
                      </a:r>
                      <a:r>
                        <a:rPr lang="en-GB" sz="1400" dirty="0"/>
                        <a:t> Transplantation</a:t>
                      </a:r>
                    </a:p>
                  </a:txBody>
                  <a:tcPr anchor="b"/>
                </a:tc>
                <a:tc>
                  <a:txBody>
                    <a:bodyPr/>
                    <a:lstStyle/>
                    <a:p>
                      <a:pPr algn="ctr"/>
                      <a:r>
                        <a:rPr lang="en-GB" sz="1400" dirty="0" err="1"/>
                        <a:t>Allogene</a:t>
                      </a:r>
                      <a:r>
                        <a:rPr lang="en-GB" sz="1400" dirty="0"/>
                        <a:t> Transplantation</a:t>
                      </a:r>
                    </a:p>
                  </a:txBody>
                  <a:tcPr anchor="b"/>
                </a:tc>
                <a:extLst>
                  <a:ext uri="{0D108BD9-81ED-4DB2-BD59-A6C34878D82A}">
                    <a16:rowId xmlns:a16="http://schemas.microsoft.com/office/drawing/2014/main" val="10000"/>
                  </a:ext>
                </a:extLst>
              </a:tr>
              <a:tr h="269669">
                <a:tc>
                  <a:txBody>
                    <a:bodyPr/>
                    <a:lstStyle/>
                    <a:p>
                      <a:r>
                        <a:rPr lang="en-GB" sz="1400" dirty="0">
                          <a:solidFill>
                            <a:schemeClr val="tx1"/>
                          </a:solidFill>
                        </a:rPr>
                        <a:t>% von </a:t>
                      </a:r>
                      <a:r>
                        <a:rPr lang="en-GB" sz="1400" dirty="0" err="1">
                          <a:solidFill>
                            <a:schemeClr val="tx1"/>
                          </a:solidFill>
                        </a:rPr>
                        <a:t>allen</a:t>
                      </a:r>
                      <a:r>
                        <a:rPr lang="en-GB" sz="1400" dirty="0">
                          <a:solidFill>
                            <a:schemeClr val="tx1"/>
                          </a:solidFill>
                        </a:rPr>
                        <a:t> HSZT</a:t>
                      </a:r>
                      <a:endParaRPr lang="en-GB"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dirty="0">
                          <a:solidFill>
                            <a:schemeClr val="tx1"/>
                          </a:solidFill>
                        </a:rPr>
                        <a:t>57% </a:t>
                      </a:r>
                      <a:endParaRPr lang="en-GB" sz="14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43%</a:t>
                      </a:r>
                      <a:endParaRPr lang="en-GB"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0">
                <a:tc>
                  <a:txBody>
                    <a:bodyPr/>
                    <a:lstStyle/>
                    <a:p>
                      <a:r>
                        <a:rPr lang="en-GB" sz="1400" dirty="0" err="1"/>
                        <a:t>Indikationen</a:t>
                      </a:r>
                      <a:endParaRPr lang="en-GB" sz="1400" dirty="0"/>
                    </a:p>
                  </a:txBody>
                  <a:tcPr anchor="ctr"/>
                </a:tc>
                <a:tc>
                  <a:txBody>
                    <a:bodyPr/>
                    <a:lstStyle/>
                    <a:p>
                      <a:r>
                        <a:rPr lang="en-GB" sz="1400" dirty="0" err="1">
                          <a:solidFill>
                            <a:schemeClr val="tx1"/>
                          </a:solidFill>
                          <a:latin typeface="Arial" pitchFamily="34" charset="0"/>
                        </a:rPr>
                        <a:t>Lymphom</a:t>
                      </a:r>
                      <a:r>
                        <a:rPr lang="en-GB" sz="1400" dirty="0">
                          <a:solidFill>
                            <a:schemeClr val="tx1"/>
                          </a:solidFill>
                          <a:latin typeface="Arial" pitchFamily="34" charset="0"/>
                        </a:rPr>
                        <a:t>, Multiples </a:t>
                      </a:r>
                      <a:r>
                        <a:rPr lang="en-GB" sz="1400" dirty="0" err="1">
                          <a:solidFill>
                            <a:schemeClr val="tx1"/>
                          </a:solidFill>
                          <a:latin typeface="Arial" pitchFamily="34" charset="0"/>
                        </a:rPr>
                        <a:t>Myelom</a:t>
                      </a:r>
                      <a:r>
                        <a:rPr lang="en-GB" sz="1400" dirty="0">
                          <a:solidFill>
                            <a:schemeClr val="tx1"/>
                          </a:solidFill>
                          <a:latin typeface="Arial" pitchFamily="34" charset="0"/>
                        </a:rPr>
                        <a:t>, </a:t>
                      </a:r>
                      <a:r>
                        <a:rPr lang="en-GB" sz="1400" kern="1200" dirty="0" err="1">
                          <a:solidFill>
                            <a:schemeClr val="tx1"/>
                          </a:solidFill>
                          <a:latin typeface="Arial" pitchFamily="34" charset="0"/>
                          <a:ea typeface="+mn-ea"/>
                          <a:cs typeface="+mn-cs"/>
                        </a:rPr>
                        <a:t>einige</a:t>
                      </a:r>
                      <a:r>
                        <a:rPr lang="en-GB" sz="1400" kern="1200" dirty="0">
                          <a:solidFill>
                            <a:schemeClr val="tx1"/>
                          </a:solidFill>
                          <a:latin typeface="Arial" pitchFamily="34" charset="0"/>
                          <a:ea typeface="+mn-ea"/>
                          <a:cs typeface="+mn-cs"/>
                        </a:rPr>
                        <a:t> </a:t>
                      </a:r>
                      <a:r>
                        <a:rPr lang="en-GB" sz="1400" kern="1200" dirty="0" err="1">
                          <a:solidFill>
                            <a:schemeClr val="tx1"/>
                          </a:solidFill>
                          <a:latin typeface="Arial" pitchFamily="34" charset="0"/>
                          <a:ea typeface="+mn-ea"/>
                          <a:cs typeface="+mn-cs"/>
                        </a:rPr>
                        <a:t>solide</a:t>
                      </a:r>
                      <a:r>
                        <a:rPr lang="en-GB" sz="1400" kern="1200" dirty="0">
                          <a:solidFill>
                            <a:schemeClr val="tx1"/>
                          </a:solidFill>
                          <a:latin typeface="Arial" pitchFamily="34" charset="0"/>
                          <a:ea typeface="+mn-ea"/>
                          <a:cs typeface="+mn-cs"/>
                        </a:rPr>
                        <a:t> </a:t>
                      </a:r>
                      <a:r>
                        <a:rPr lang="en-GB" sz="1400" kern="1200" dirty="0" err="1">
                          <a:solidFill>
                            <a:schemeClr val="tx1"/>
                          </a:solidFill>
                          <a:latin typeface="Arial" pitchFamily="34" charset="0"/>
                          <a:ea typeface="+mn-ea"/>
                          <a:cs typeface="+mn-cs"/>
                        </a:rPr>
                        <a:t>Tumore</a:t>
                      </a:r>
                      <a:r>
                        <a:rPr lang="en-GB" sz="1400" kern="1200" dirty="0">
                          <a:solidFill>
                            <a:schemeClr val="tx1"/>
                          </a:solidFill>
                          <a:latin typeface="Arial" pitchFamily="34" charset="0"/>
                          <a:ea typeface="+mn-ea"/>
                          <a:cs typeface="+mn-cs"/>
                        </a:rPr>
                        <a:t>, </a:t>
                      </a:r>
                      <a:r>
                        <a:rPr lang="en-GB" sz="1400" kern="1200" dirty="0" err="1">
                          <a:solidFill>
                            <a:schemeClr val="tx1"/>
                          </a:solidFill>
                          <a:latin typeface="Arial" pitchFamily="34" charset="0"/>
                          <a:ea typeface="+mn-ea"/>
                          <a:cs typeface="+mn-cs"/>
                        </a:rPr>
                        <a:t>Autoimmunerkrankungen</a:t>
                      </a:r>
                      <a:r>
                        <a:rPr lang="en-GB" sz="1400" kern="1200" dirty="0">
                          <a:solidFill>
                            <a:schemeClr val="tx1"/>
                          </a:solidFill>
                          <a:latin typeface="Arial" pitchFamily="34" charset="0"/>
                          <a:ea typeface="+mn-ea"/>
                          <a:cs typeface="+mn-cs"/>
                        </a:rPr>
                        <a:t> </a:t>
                      </a:r>
                      <a:endParaRPr lang="de-DE" sz="1400" kern="1200" dirty="0">
                        <a:solidFill>
                          <a:schemeClr val="tx1"/>
                        </a:solidFill>
                        <a:latin typeface="Arial"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itchFamily="34" charset="0"/>
                        </a:rPr>
                        <a:t>Bestimmte Arten von Leukämie, Lymphom und andere Erkrankungen des</a:t>
                      </a:r>
                      <a:r>
                        <a:rPr lang="en-GB" sz="1400" baseline="0" dirty="0">
                          <a:solidFill>
                            <a:schemeClr val="tx1"/>
                          </a:solidFill>
                          <a:latin typeface="Arial" pitchFamily="34" charset="0"/>
                        </a:rPr>
                        <a:t> </a:t>
                      </a:r>
                      <a:r>
                        <a:rPr lang="en-GB" sz="1400" dirty="0" err="1">
                          <a:solidFill>
                            <a:schemeClr val="tx1"/>
                          </a:solidFill>
                          <a:latin typeface="Arial" pitchFamily="34" charset="0"/>
                        </a:rPr>
                        <a:t>Knochenmarks</a:t>
                      </a:r>
                      <a:r>
                        <a:rPr lang="en-GB" sz="1400" dirty="0">
                          <a:solidFill>
                            <a:schemeClr val="tx1"/>
                          </a:solidFill>
                          <a:latin typeface="Arial" pitchFamily="34" charset="0"/>
                        </a:rPr>
                        <a:t> </a:t>
                      </a:r>
                      <a:r>
                        <a:rPr lang="de-DE" sz="1400" baseline="0" dirty="0">
                          <a:solidFill>
                            <a:schemeClr val="tx1"/>
                          </a:solidFill>
                        </a:rPr>
                        <a:t>(z.B. aplastischen Anämie, Sichelzellanämie, Autoimmun-Erkrankungen)</a:t>
                      </a:r>
                      <a:endParaRPr lang="de-DE"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0">
                <a:tc>
                  <a:txBody>
                    <a:bodyPr/>
                    <a:lstStyle/>
                    <a:p>
                      <a:r>
                        <a:rPr lang="en-GB" sz="1400" dirty="0" err="1"/>
                        <a:t>Anwendungszwecke</a:t>
                      </a:r>
                      <a:endParaRPr lang="en-GB" sz="1400" dirty="0"/>
                    </a:p>
                  </a:txBody>
                  <a:tcPr anchor="ctr"/>
                </a:tc>
                <a:tc>
                  <a:txBody>
                    <a:bodyPr/>
                    <a:lstStyle/>
                    <a:p>
                      <a:r>
                        <a:rPr lang="en-GB" sz="1400" dirty="0">
                          <a:solidFill>
                            <a:schemeClr val="tx1"/>
                          </a:solidFill>
                          <a:latin typeface="Arial" pitchFamily="34" charset="0"/>
                        </a:rPr>
                        <a:t>Um das hämatopoetische Versagen bei hoch dosierter Chemotherapie</a:t>
                      </a:r>
                      <a:r>
                        <a:rPr sz="1400" dirty="0">
                          <a:solidFill>
                            <a:schemeClr val="tx1"/>
                          </a:solidFill>
                        </a:rPr>
                        <a:t> </a:t>
                      </a:r>
                      <a:r>
                        <a:rPr lang="en-GB" sz="1400" baseline="0" dirty="0">
                          <a:solidFill>
                            <a:schemeClr val="tx1"/>
                          </a:solidFill>
                          <a:latin typeface="Arial" pitchFamily="34" charset="0"/>
                        </a:rPr>
                        <a:t>zur Behandlung von Tumoren des hämatopoetischen Systems </a:t>
                      </a:r>
                      <a:r>
                        <a:rPr lang="en-GB" sz="1400" baseline="0" dirty="0" err="1">
                          <a:solidFill>
                            <a:schemeClr val="tx1"/>
                          </a:solidFill>
                          <a:latin typeface="Arial" pitchFamily="34" charset="0"/>
                        </a:rPr>
                        <a:t>zu</a:t>
                      </a:r>
                      <a:r>
                        <a:rPr lang="en-GB" sz="1400" baseline="0" dirty="0">
                          <a:solidFill>
                            <a:schemeClr val="tx1"/>
                          </a:solidFill>
                          <a:latin typeface="Arial" pitchFamily="34" charset="0"/>
                        </a:rPr>
                        <a:t> </a:t>
                      </a:r>
                      <a:r>
                        <a:rPr lang="en-GB" sz="1400" baseline="0" dirty="0" err="1">
                          <a:solidFill>
                            <a:schemeClr val="tx1"/>
                          </a:solidFill>
                          <a:latin typeface="Arial" pitchFamily="34" charset="0"/>
                        </a:rPr>
                        <a:t>überbrücken</a:t>
                      </a:r>
                      <a:endParaRPr lang="de-DE" sz="1400" dirty="0">
                        <a:solidFill>
                          <a:schemeClr val="tx1"/>
                        </a:solidFill>
                        <a:latin typeface="Arial" pitchFamily="34" charset="0"/>
                        <a:cs typeface="Arial" pitchFamily="34" charset="0"/>
                      </a:endParaRPr>
                    </a:p>
                  </a:txBody>
                  <a:tcPr anchor="ctr"/>
                </a:tc>
                <a:tc>
                  <a:txBody>
                    <a:bodyPr/>
                    <a:lstStyle/>
                    <a:p>
                      <a:r>
                        <a:rPr lang="en-GB" sz="1400" dirty="0">
                          <a:solidFill>
                            <a:schemeClr val="tx1"/>
                          </a:solidFill>
                          <a:latin typeface="Arial" pitchFamily="34" charset="0"/>
                        </a:rPr>
                        <a:t>Um das hämatopoetische System bei Patienten mit erworbener oder angeborener Insuffizienz zu ersetzen und häufiger, um die Transplantat-gegen-Tumor-Wirkung </a:t>
                      </a:r>
                      <a:r>
                        <a:rPr lang="en-GB" sz="1400" dirty="0" err="1">
                          <a:solidFill>
                            <a:schemeClr val="tx1"/>
                          </a:solidFill>
                          <a:latin typeface="Arial" pitchFamily="34" charset="0"/>
                        </a:rPr>
                        <a:t>zu</a:t>
                      </a:r>
                      <a:r>
                        <a:rPr lang="en-GB" sz="1400" dirty="0">
                          <a:solidFill>
                            <a:schemeClr val="tx1"/>
                          </a:solidFill>
                          <a:latin typeface="Arial" pitchFamily="34" charset="0"/>
                        </a:rPr>
                        <a:t> </a:t>
                      </a:r>
                      <a:r>
                        <a:rPr lang="en-GB" sz="1400" dirty="0" err="1">
                          <a:solidFill>
                            <a:schemeClr val="tx1"/>
                          </a:solidFill>
                          <a:latin typeface="Arial" pitchFamily="34" charset="0"/>
                        </a:rPr>
                        <a:t>nutzen</a:t>
                      </a:r>
                      <a:endParaRPr lang="de-DE"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0">
                <a:tc>
                  <a:txBody>
                    <a:bodyPr/>
                    <a:lstStyle/>
                    <a:p>
                      <a:r>
                        <a:rPr lang="en-GB" sz="1400" dirty="0" err="1"/>
                        <a:t>Vorteile</a:t>
                      </a:r>
                      <a:endParaRPr lang="en-GB" sz="1400" dirty="0"/>
                    </a:p>
                  </a:txBody>
                  <a:tcPr anchor="ctr"/>
                </a:tc>
                <a:tc>
                  <a:txBody>
                    <a:bodyPr/>
                    <a:lstStyle/>
                    <a:p>
                      <a:pPr marL="285750" indent="-285750">
                        <a:buFont typeface="Arial" panose="020B0604020202020204" pitchFamily="34" charset="0"/>
                        <a:buChar char="•"/>
                      </a:pPr>
                      <a:r>
                        <a:rPr lang="en-GB" sz="1400" dirty="0">
                          <a:solidFill>
                            <a:schemeClr val="tx1"/>
                          </a:solidFill>
                          <a:latin typeface="Arial" pitchFamily="34" charset="0"/>
                        </a:rPr>
                        <a:t>Kein Abstoßungsrisiko</a:t>
                      </a:r>
                      <a:endParaRPr lang="de-DE" sz="1400" dirty="0">
                        <a:solidFill>
                          <a:schemeClr val="tx1"/>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err="1">
                          <a:solidFill>
                            <a:schemeClr val="tx1"/>
                          </a:solidFill>
                        </a:rPr>
                        <a:t>Keine</a:t>
                      </a:r>
                      <a:r>
                        <a:rPr lang="en-GB" sz="1400" dirty="0">
                          <a:solidFill>
                            <a:schemeClr val="tx1"/>
                          </a:solidFill>
                        </a:rPr>
                        <a:t> </a:t>
                      </a:r>
                      <a:r>
                        <a:rPr lang="en-GB" sz="1400" dirty="0" err="1">
                          <a:solidFill>
                            <a:schemeClr val="tx1"/>
                          </a:solidFill>
                        </a:rPr>
                        <a:t>Gefahr</a:t>
                      </a:r>
                      <a:r>
                        <a:rPr lang="en-GB" sz="1400" dirty="0">
                          <a:solidFill>
                            <a:schemeClr val="tx1"/>
                          </a:solidFill>
                        </a:rPr>
                        <a:t> </a:t>
                      </a:r>
                      <a:r>
                        <a:rPr lang="en-GB" sz="1400" dirty="0" err="1">
                          <a:solidFill>
                            <a:schemeClr val="tx1"/>
                          </a:solidFill>
                        </a:rPr>
                        <a:t>einer</a:t>
                      </a:r>
                      <a:r>
                        <a:rPr lang="en-GB" sz="1400" dirty="0">
                          <a:solidFill>
                            <a:schemeClr val="tx1"/>
                          </a:solidFill>
                        </a:rPr>
                        <a:t> </a:t>
                      </a:r>
                      <a:r>
                        <a:rPr lang="en-GB" sz="1400" dirty="0" err="1">
                          <a:solidFill>
                            <a:schemeClr val="tx1"/>
                          </a:solidFill>
                        </a:rPr>
                        <a:t>Verunreinigung</a:t>
                      </a:r>
                      <a:r>
                        <a:rPr lang="en-GB" sz="1400" dirty="0">
                          <a:solidFill>
                            <a:schemeClr val="tx1"/>
                          </a:solidFill>
                        </a:rPr>
                        <a:t> </a:t>
                      </a:r>
                      <a:r>
                        <a:rPr lang="en-GB" sz="1400" dirty="0" err="1">
                          <a:solidFill>
                            <a:schemeClr val="tx1"/>
                          </a:solidFill>
                        </a:rPr>
                        <a:t>durch</a:t>
                      </a:r>
                      <a:r>
                        <a:rPr lang="en-GB" sz="1400" dirty="0">
                          <a:solidFill>
                            <a:schemeClr val="tx1"/>
                          </a:solidFill>
                        </a:rPr>
                        <a:t> </a:t>
                      </a:r>
                      <a:r>
                        <a:rPr lang="en-GB" sz="1400" dirty="0" err="1">
                          <a:solidFill>
                            <a:schemeClr val="tx1"/>
                          </a:solidFill>
                        </a:rPr>
                        <a:t>Krebszellen</a:t>
                      </a:r>
                      <a:endParaRPr lang="en-GB" sz="1400" dirty="0">
                        <a:solidFill>
                          <a:schemeClr val="tx1"/>
                        </a:solidFill>
                      </a:endParaRPr>
                    </a:p>
                    <a:p>
                      <a:pPr marL="285750" indent="-285750">
                        <a:buFont typeface="Arial" panose="020B0604020202020204" pitchFamily="34" charset="0"/>
                        <a:buChar char="•"/>
                      </a:pPr>
                      <a:r>
                        <a:rPr lang="en-GB" sz="1400" dirty="0" err="1">
                          <a:solidFill>
                            <a:schemeClr val="tx1"/>
                          </a:solidFill>
                        </a:rPr>
                        <a:t>Spenderzellen</a:t>
                      </a:r>
                      <a:r>
                        <a:rPr lang="en-GB" sz="1400" dirty="0">
                          <a:solidFill>
                            <a:schemeClr val="tx1"/>
                          </a:solidFill>
                        </a:rPr>
                        <a:t> </a:t>
                      </a:r>
                      <a:r>
                        <a:rPr lang="en-GB" sz="1400" dirty="0" err="1">
                          <a:solidFill>
                            <a:schemeClr val="tx1"/>
                          </a:solidFill>
                        </a:rPr>
                        <a:t>können</a:t>
                      </a:r>
                      <a:r>
                        <a:rPr lang="en-GB" sz="1400" dirty="0">
                          <a:solidFill>
                            <a:schemeClr val="tx1"/>
                          </a:solidFill>
                        </a:rPr>
                        <a:t> </a:t>
                      </a:r>
                      <a:r>
                        <a:rPr lang="en-GB" sz="1400" dirty="0" err="1">
                          <a:solidFill>
                            <a:schemeClr val="tx1"/>
                          </a:solidFill>
                        </a:rPr>
                        <a:t>verbleibende</a:t>
                      </a:r>
                      <a:r>
                        <a:rPr lang="en-GB" sz="1400" dirty="0">
                          <a:solidFill>
                            <a:schemeClr val="tx1"/>
                          </a:solidFill>
                        </a:rPr>
                        <a:t> </a:t>
                      </a:r>
                      <a:r>
                        <a:rPr lang="en-GB" sz="1400" dirty="0" err="1">
                          <a:solidFill>
                            <a:schemeClr val="tx1"/>
                          </a:solidFill>
                        </a:rPr>
                        <a:t>Krebszellen</a:t>
                      </a:r>
                      <a:r>
                        <a:rPr lang="en-GB" sz="1400" baseline="0" dirty="0">
                          <a:solidFill>
                            <a:schemeClr val="tx1"/>
                          </a:solidFill>
                        </a:rPr>
                        <a:t> </a:t>
                      </a:r>
                      <a:r>
                        <a:rPr lang="en-GB" sz="1400" dirty="0" err="1">
                          <a:solidFill>
                            <a:schemeClr val="tx1"/>
                          </a:solidFill>
                        </a:rPr>
                        <a:t>angreifen</a:t>
                      </a:r>
                      <a:r>
                        <a:rPr lang="en-GB" sz="1400" baseline="0" dirty="0">
                          <a:solidFill>
                            <a:schemeClr val="dk1"/>
                          </a:solidFill>
                        </a:rPr>
                        <a:t> </a:t>
                      </a:r>
                      <a:r>
                        <a:rPr lang="en-GB" sz="1400" dirty="0">
                          <a:solidFill>
                            <a:schemeClr val="tx1"/>
                          </a:solidFill>
                        </a:rPr>
                        <a:t>(Graft-versus-Krebs-</a:t>
                      </a:r>
                      <a:r>
                        <a:rPr lang="en-GB" sz="1400" dirty="0" err="1">
                          <a:solidFill>
                            <a:schemeClr val="tx1"/>
                          </a:solidFill>
                        </a:rPr>
                        <a:t>Effekt</a:t>
                      </a:r>
                      <a:r>
                        <a:rPr lang="en-GB" sz="1400" dirty="0">
                          <a:solidFill>
                            <a:schemeClr val="tx1"/>
                          </a:solidFill>
                        </a:rPr>
                        <a:t>)</a:t>
                      </a:r>
                      <a:endParaRPr lang="de-DE"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r h="380835">
                <a:tc>
                  <a:txBody>
                    <a:bodyPr/>
                    <a:lstStyle/>
                    <a:p>
                      <a:r>
                        <a:rPr lang="en-GB" sz="1400" dirty="0" err="1"/>
                        <a:t>Nachteile</a:t>
                      </a:r>
                      <a:endParaRPr lang="en-GB" sz="1400" dirty="0"/>
                    </a:p>
                  </a:txBody>
                  <a:tcPr anchor="ctr"/>
                </a:tc>
                <a:tc>
                  <a:txBody>
                    <a:bodyPr/>
                    <a:lstStyle/>
                    <a:p>
                      <a:pPr marL="285750" indent="-285750">
                        <a:buFont typeface="Arial" panose="020B0604020202020204" pitchFamily="34" charset="0"/>
                        <a:buChar char="•"/>
                      </a:pPr>
                      <a:r>
                        <a:rPr lang="en-GB" sz="1400" dirty="0" err="1">
                          <a:solidFill>
                            <a:schemeClr val="tx1"/>
                          </a:solidFill>
                          <a:latin typeface="Arial" pitchFamily="34" charset="0"/>
                        </a:rPr>
                        <a:t>Krebszellen</a:t>
                      </a:r>
                      <a:r>
                        <a:rPr lang="en-GB" sz="1400" dirty="0">
                          <a:solidFill>
                            <a:schemeClr val="tx1"/>
                          </a:solidFill>
                          <a:latin typeface="Arial" pitchFamily="34" charset="0"/>
                        </a:rPr>
                        <a:t> könnten gemeinsam mit den Stammzellen </a:t>
                      </a:r>
                      <a:r>
                        <a:rPr lang="en-GB" sz="1400" dirty="0" err="1">
                          <a:solidFill>
                            <a:schemeClr val="tx1"/>
                          </a:solidFill>
                          <a:latin typeface="Arial" pitchFamily="34" charset="0"/>
                        </a:rPr>
                        <a:t>gewonnen</a:t>
                      </a:r>
                      <a:r>
                        <a:rPr lang="en-GB" sz="1400" dirty="0">
                          <a:solidFill>
                            <a:schemeClr val="tx1"/>
                          </a:solidFill>
                          <a:latin typeface="Arial" pitchFamily="34" charset="0"/>
                        </a:rPr>
                        <a:t> </a:t>
                      </a:r>
                      <a:r>
                        <a:rPr lang="en-GB" sz="1400" dirty="0" err="1">
                          <a:solidFill>
                            <a:schemeClr val="tx1"/>
                          </a:solidFill>
                          <a:latin typeface="Arial" pitchFamily="34" charset="0"/>
                        </a:rPr>
                        <a:t>werden</a:t>
                      </a:r>
                      <a:r>
                        <a:rPr lang="en-GB" sz="1400" dirty="0">
                          <a:solidFill>
                            <a:schemeClr val="tx1"/>
                          </a:solidFill>
                          <a:latin typeface="Arial" pitchFamily="34" charset="0"/>
                        </a:rPr>
                        <a:t> </a:t>
                      </a:r>
                      <a:r>
                        <a:rPr lang="en-GB" sz="1400" dirty="0">
                          <a:solidFill>
                            <a:schemeClr val="tx1"/>
                          </a:solidFill>
                        </a:rPr>
                        <a:t>und </a:t>
                      </a:r>
                      <a:r>
                        <a:rPr lang="en-GB" sz="1400" dirty="0" err="1">
                          <a:solidFill>
                            <a:schemeClr val="tx1"/>
                          </a:solidFill>
                        </a:rPr>
                        <a:t>zu</a:t>
                      </a:r>
                      <a:r>
                        <a:rPr lang="en-GB" sz="1400" dirty="0">
                          <a:solidFill>
                            <a:schemeClr val="tx1"/>
                          </a:solidFill>
                        </a:rPr>
                        <a:t> </a:t>
                      </a:r>
                      <a:r>
                        <a:rPr lang="en-GB" sz="1400" dirty="0" err="1">
                          <a:solidFill>
                            <a:schemeClr val="tx1"/>
                          </a:solidFill>
                        </a:rPr>
                        <a:t>einem</a:t>
                      </a:r>
                      <a:r>
                        <a:rPr lang="en-GB" sz="1400" dirty="0">
                          <a:solidFill>
                            <a:schemeClr val="tx1"/>
                          </a:solidFill>
                        </a:rPr>
                        <a:t> </a:t>
                      </a:r>
                      <a:r>
                        <a:rPr lang="en-GB" sz="1400" dirty="0" err="1">
                          <a:solidFill>
                            <a:schemeClr val="tx1"/>
                          </a:solidFill>
                        </a:rPr>
                        <a:t>Rückfall</a:t>
                      </a:r>
                      <a:r>
                        <a:rPr lang="en-GB" sz="1400" dirty="0">
                          <a:solidFill>
                            <a:schemeClr val="tx1"/>
                          </a:solidFill>
                        </a:rPr>
                        <a:t> </a:t>
                      </a:r>
                      <a:r>
                        <a:rPr lang="en-GB" sz="1400" dirty="0" err="1">
                          <a:solidFill>
                            <a:schemeClr val="tx1"/>
                          </a:solidFill>
                        </a:rPr>
                        <a:t>führen</a:t>
                      </a:r>
                      <a:endParaRPr lang="en-GB" sz="1400" dirty="0">
                        <a:solidFill>
                          <a:schemeClr val="tx1"/>
                        </a:solidFill>
                        <a:latin typeface="Arial" pitchFamily="34" charset="0"/>
                      </a:endParaRPr>
                    </a:p>
                    <a:p>
                      <a:pPr marL="285750" indent="-285750">
                        <a:buFont typeface="Arial" panose="020B0604020202020204" pitchFamily="34" charset="0"/>
                        <a:buChar char="•"/>
                      </a:pPr>
                      <a:r>
                        <a:rPr lang="en-GB" sz="1400" baseline="0" dirty="0" err="1">
                          <a:solidFill>
                            <a:schemeClr val="tx1"/>
                          </a:solidFill>
                          <a:latin typeface="Arial" pitchFamily="34" charset="0"/>
                        </a:rPr>
                        <a:t>Krebszellen</a:t>
                      </a:r>
                      <a:r>
                        <a:rPr lang="en-GB" sz="1400" baseline="0" dirty="0">
                          <a:solidFill>
                            <a:schemeClr val="tx1"/>
                          </a:solidFill>
                          <a:latin typeface="Arial" pitchFamily="34" charset="0"/>
                        </a:rPr>
                        <a:t> können das </a:t>
                      </a:r>
                      <a:r>
                        <a:rPr lang="en-GB" sz="1400" baseline="0" dirty="0" err="1">
                          <a:solidFill>
                            <a:schemeClr val="tx1"/>
                          </a:solidFill>
                          <a:latin typeface="Arial" pitchFamily="34" charset="0"/>
                        </a:rPr>
                        <a:t>Immunsystem</a:t>
                      </a:r>
                      <a:r>
                        <a:rPr lang="en-GB" sz="1400" baseline="0" dirty="0">
                          <a:solidFill>
                            <a:schemeClr val="tx1"/>
                          </a:solidFill>
                          <a:latin typeface="Arial" pitchFamily="34" charset="0"/>
                        </a:rPr>
                        <a:t> </a:t>
                      </a:r>
                      <a:r>
                        <a:rPr lang="en-GB" sz="1400" baseline="0" dirty="0" err="1">
                          <a:solidFill>
                            <a:schemeClr val="tx1"/>
                          </a:solidFill>
                          <a:latin typeface="Arial" pitchFamily="34" charset="0"/>
                        </a:rPr>
                        <a:t>umgehen</a:t>
                      </a:r>
                      <a:endParaRPr lang="en-GB" sz="1400" baseline="0" dirty="0">
                        <a:solidFill>
                          <a:schemeClr val="tx1"/>
                        </a:solidFill>
                        <a:latin typeface="Arial"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err="1">
                          <a:solidFill>
                            <a:schemeClr val="tx1"/>
                          </a:solidFill>
                        </a:rPr>
                        <a:t>Kein</a:t>
                      </a:r>
                      <a:r>
                        <a:rPr lang="en-GB" sz="1400" baseline="0" dirty="0">
                          <a:solidFill>
                            <a:schemeClr val="tx1"/>
                          </a:solidFill>
                        </a:rPr>
                        <a:t> Graft-versus-Krebs-</a:t>
                      </a:r>
                      <a:r>
                        <a:rPr lang="en-GB" sz="1400" baseline="0" dirty="0" err="1">
                          <a:solidFill>
                            <a:schemeClr val="tx1"/>
                          </a:solidFill>
                        </a:rPr>
                        <a:t>Effekt</a:t>
                      </a:r>
                      <a:r>
                        <a:rPr lang="en-GB" sz="1400" baseline="0" dirty="0">
                          <a:solidFill>
                            <a:schemeClr val="tx1"/>
                          </a:solidFill>
                          <a:latin typeface="Arial" pitchFamily="34" charset="0"/>
                        </a:rPr>
                        <a:t> </a:t>
                      </a:r>
                      <a:endParaRPr lang="de-DE" sz="1400" dirty="0">
                        <a:solidFill>
                          <a:schemeClr val="tx1"/>
                        </a:solidFill>
                        <a:latin typeface="Arial" pitchFamily="34" charset="0"/>
                        <a:cs typeface="Arial" pitchFamily="34" charset="0"/>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schemeClr val="tx1"/>
                          </a:solidFill>
                        </a:rPr>
                        <a:t>Schwierigkeiten</a:t>
                      </a:r>
                      <a:r>
                        <a:rPr lang="en-GB" sz="1400" dirty="0">
                          <a:solidFill>
                            <a:schemeClr val="tx1"/>
                          </a:solidFill>
                        </a:rPr>
                        <a:t>, </a:t>
                      </a:r>
                      <a:r>
                        <a:rPr lang="en-GB" sz="1400" dirty="0" err="1">
                          <a:solidFill>
                            <a:schemeClr val="tx1"/>
                          </a:solidFill>
                        </a:rPr>
                        <a:t>geeignete</a:t>
                      </a:r>
                      <a:r>
                        <a:rPr lang="en-GB" sz="1400" dirty="0">
                          <a:solidFill>
                            <a:schemeClr val="tx1"/>
                          </a:solidFill>
                        </a:rPr>
                        <a:t> Spender </a:t>
                      </a:r>
                      <a:r>
                        <a:rPr lang="en-GB" sz="1400" dirty="0" err="1">
                          <a:solidFill>
                            <a:schemeClr val="tx1"/>
                          </a:solidFill>
                        </a:rPr>
                        <a:t>zu</a:t>
                      </a:r>
                      <a:r>
                        <a:rPr lang="en-GB" sz="1400" dirty="0">
                          <a:solidFill>
                            <a:schemeClr val="tx1"/>
                          </a:solidFill>
                        </a:rPr>
                        <a:t> </a:t>
                      </a:r>
                      <a:r>
                        <a:rPr lang="en-GB" sz="1400" dirty="0" err="1">
                          <a:solidFill>
                            <a:schemeClr val="tx1"/>
                          </a:solidFill>
                        </a:rPr>
                        <a:t>finden</a:t>
                      </a:r>
                      <a:endParaRPr lang="en-GB" sz="1400" dirty="0">
                        <a:solidFill>
                          <a:schemeClr val="tx1"/>
                        </a:solidFill>
                      </a:endParaRPr>
                    </a:p>
                    <a:p>
                      <a:pPr marL="285750" indent="-285750">
                        <a:buFont typeface="Arial" panose="020B0604020202020204" pitchFamily="34" charset="0"/>
                        <a:buChar char="•"/>
                      </a:pPr>
                      <a:r>
                        <a:rPr lang="en-GB" sz="1400" dirty="0" err="1">
                          <a:solidFill>
                            <a:schemeClr val="tx1"/>
                          </a:solidFill>
                          <a:latin typeface="Arial" pitchFamily="34" charset="0"/>
                        </a:rPr>
                        <a:t>Abstoßungsrisiko</a:t>
                      </a:r>
                      <a:endParaRPr lang="en-GB" sz="1400" dirty="0">
                        <a:solidFill>
                          <a:schemeClr val="tx1"/>
                        </a:solidFill>
                        <a:latin typeface="Arial" pitchFamily="34" charset="0"/>
                      </a:endParaRPr>
                    </a:p>
                    <a:p>
                      <a:pPr marL="285750" indent="-285750">
                        <a:buFont typeface="Arial" panose="020B0604020202020204" pitchFamily="34" charset="0"/>
                        <a:buChar char="•"/>
                      </a:pPr>
                      <a:r>
                        <a:rPr lang="en-GB" sz="1400" dirty="0" err="1">
                          <a:solidFill>
                            <a:schemeClr val="tx1"/>
                          </a:solidFill>
                          <a:latin typeface="Arial" pitchFamily="34" charset="0"/>
                        </a:rPr>
                        <a:t>Spenderzellen</a:t>
                      </a:r>
                      <a:r>
                        <a:rPr lang="en-GB" sz="1400" dirty="0">
                          <a:solidFill>
                            <a:schemeClr val="tx1"/>
                          </a:solidFill>
                          <a:latin typeface="Arial" pitchFamily="34" charset="0"/>
                        </a:rPr>
                        <a:t> können den Körper des Patienten angreifen (GvHD)</a:t>
                      </a:r>
                    </a:p>
                    <a:p>
                      <a:pPr marL="285750" indent="-285750">
                        <a:buFont typeface="Arial" panose="020B0604020202020204" pitchFamily="34" charset="0"/>
                        <a:buChar char="•"/>
                      </a:pPr>
                      <a:r>
                        <a:rPr lang="en-GB" sz="1400" baseline="0" dirty="0" err="1">
                          <a:solidFill>
                            <a:schemeClr val="tx1"/>
                          </a:solidFill>
                          <a:latin typeface="Arial" pitchFamily="34" charset="0"/>
                        </a:rPr>
                        <a:t>Erhöhtes</a:t>
                      </a:r>
                      <a:r>
                        <a:rPr lang="en-GB" sz="1400" baseline="0" dirty="0">
                          <a:solidFill>
                            <a:schemeClr val="tx1"/>
                          </a:solidFill>
                          <a:latin typeface="Arial" pitchFamily="34" charset="0"/>
                        </a:rPr>
                        <a:t> </a:t>
                      </a:r>
                      <a:r>
                        <a:rPr lang="en-GB" sz="1400" baseline="0" dirty="0" err="1">
                          <a:solidFill>
                            <a:schemeClr val="tx1"/>
                          </a:solidFill>
                          <a:latin typeface="Arial" pitchFamily="34" charset="0"/>
                        </a:rPr>
                        <a:t>Infektionsrisiko</a:t>
                      </a:r>
                      <a:r>
                        <a:rPr lang="en-GB" sz="1400" baseline="0" dirty="0">
                          <a:solidFill>
                            <a:schemeClr val="tx1"/>
                          </a:solidFill>
                          <a:latin typeface="Arial" pitchFamily="34" charset="0"/>
                        </a:rPr>
                        <a:t> </a:t>
                      </a:r>
                      <a:r>
                        <a:rPr lang="en-GB" sz="1400" baseline="0" dirty="0" err="1">
                          <a:solidFill>
                            <a:schemeClr val="tx1"/>
                          </a:solidFill>
                        </a:rPr>
                        <a:t>durch</a:t>
                      </a:r>
                      <a:r>
                        <a:rPr lang="en-GB" sz="1400" baseline="0" dirty="0">
                          <a:solidFill>
                            <a:schemeClr val="tx1"/>
                          </a:solidFill>
                        </a:rPr>
                        <a:t> </a:t>
                      </a:r>
                      <a:r>
                        <a:rPr lang="en-GB" sz="1400" baseline="0" dirty="0" err="1">
                          <a:solidFill>
                            <a:schemeClr val="tx1"/>
                          </a:solidFill>
                        </a:rPr>
                        <a:t>Immunsuppression</a:t>
                      </a:r>
                      <a:endParaRPr lang="de-DE"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pic>
        <p:nvPicPr>
          <p:cNvPr id="6" name="Picture 5">
            <a:hlinkClick r:id="" action="ppaction://customshow?id=1&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45405" y="2240904"/>
            <a:ext cx="324000" cy="324000"/>
          </a:xfrm>
          <a:prstGeom prst="rect">
            <a:avLst/>
          </a:prstGeom>
        </p:spPr>
      </p:pic>
    </p:spTree>
    <p:extLst>
      <p:ext uri="{BB962C8B-B14F-4D97-AF65-F5344CB8AC3E}">
        <p14:creationId xmlns:p14="http://schemas.microsoft.com/office/powerpoint/2010/main" val="18356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Die HSZT </a:t>
            </a:r>
            <a:r>
              <a:rPr lang="en-GB" dirty="0" err="1"/>
              <a:t>erfordert</a:t>
            </a:r>
            <a:r>
              <a:rPr lang="en-GB" dirty="0"/>
              <a:t> </a:t>
            </a:r>
            <a:r>
              <a:rPr lang="en-GB" dirty="0" err="1"/>
              <a:t>Konditionierung</a:t>
            </a:r>
            <a:endParaRPr lang="en-GB" dirty="0"/>
          </a:p>
        </p:txBody>
      </p:sp>
      <p:sp>
        <p:nvSpPr>
          <p:cNvPr id="3" name="Content Placeholder 2"/>
          <p:cNvSpPr>
            <a:spLocks noGrp="1"/>
          </p:cNvSpPr>
          <p:nvPr>
            <p:ph sz="half" idx="1"/>
          </p:nvPr>
        </p:nvSpPr>
        <p:spPr>
          <a:xfrm>
            <a:off x="335360" y="2348880"/>
            <a:ext cx="7416824" cy="3705275"/>
          </a:xfrm>
        </p:spPr>
        <p:txBody>
          <a:bodyPr>
            <a:noAutofit/>
          </a:bodyPr>
          <a:lstStyle/>
          <a:p>
            <a:pPr marL="0" indent="0">
              <a:buNone/>
            </a:pPr>
            <a:r>
              <a:rPr lang="de-DE" sz="2000" dirty="0"/>
              <a:t>Ziele der Konditionierung:</a:t>
            </a:r>
          </a:p>
          <a:p>
            <a:r>
              <a:rPr lang="de-DE" sz="2000" dirty="0"/>
              <a:t>Autologe HSZT:</a:t>
            </a:r>
          </a:p>
          <a:p>
            <a:pPr lvl="1"/>
            <a:r>
              <a:rPr lang="de-DE" sz="1700" dirty="0"/>
              <a:t>Zur Behandlung von Krebs kommt Chemotherapie in einer wirksamen Dosis zur Anwendung, mit dem Nebeneffekt einer Knochenmarktoxizität, jedoch Erhaltung der nicht-hämatopoetischen Organfunktion</a:t>
            </a:r>
          </a:p>
          <a:p>
            <a:r>
              <a:rPr lang="de-DE" sz="2000" dirty="0"/>
              <a:t>Allogene HSZT:</a:t>
            </a:r>
          </a:p>
          <a:p>
            <a:pPr marL="800100" lvl="1" indent="-342900">
              <a:buFont typeface="+mj-lt"/>
              <a:buAutoNum type="arabicPeriod"/>
            </a:pPr>
            <a:r>
              <a:rPr lang="de-DE" sz="1700" dirty="0"/>
              <a:t>Zur Eradikation der Erkrankung</a:t>
            </a:r>
          </a:p>
          <a:p>
            <a:pPr marL="800100" lvl="1" indent="-342900">
              <a:buFont typeface="+mj-lt"/>
              <a:buAutoNum type="arabicPeriod"/>
            </a:pPr>
            <a:r>
              <a:rPr lang="de-DE" sz="1700" dirty="0"/>
              <a:t>Zur Suppression des Immunsystems des Patienten, um eine Abstoßung aufgrund einer GvHD zu verhindern (allogene HSZT)</a:t>
            </a:r>
          </a:p>
          <a:p>
            <a:pPr marL="800100" lvl="1" indent="-342900">
              <a:buFont typeface="+mj-lt"/>
              <a:buAutoNum type="arabicPeriod"/>
            </a:pPr>
            <a:r>
              <a:rPr lang="de-DE" sz="1700" dirty="0"/>
              <a:t>Um eine Stammzellennische im Knochenmark zu erzeugen und die Ansiedlung der Spenderzellen zu ermöglichen</a:t>
            </a:r>
          </a:p>
        </p:txBody>
      </p:sp>
      <p:sp>
        <p:nvSpPr>
          <p:cNvPr id="5" name="Text Placeholder 4"/>
          <p:cNvSpPr>
            <a:spLocks noGrp="1"/>
          </p:cNvSpPr>
          <p:nvPr>
            <p:ph type="body" sz="quarter" idx="10"/>
          </p:nvPr>
        </p:nvSpPr>
        <p:spPr/>
        <p:txBody>
          <a:bodyPr/>
          <a:lstStyle/>
          <a:p>
            <a:pPr>
              <a:defRPr/>
            </a:pPr>
            <a:r>
              <a:rPr lang="en-GB" dirty="0">
                <a:latin typeface="Arial" pitchFamily="34" charset="0"/>
              </a:rPr>
              <a:t>Saria MG et al.</a:t>
            </a:r>
            <a:r>
              <a:rPr lang="en-GB" dirty="0"/>
              <a:t> </a:t>
            </a:r>
            <a:r>
              <a:rPr lang="en-GB" i="1" dirty="0" err="1">
                <a:latin typeface="Arial" pitchFamily="34" charset="0"/>
              </a:rPr>
              <a:t>Clin</a:t>
            </a:r>
            <a:r>
              <a:rPr lang="en-GB" i="1" dirty="0">
                <a:latin typeface="Arial" pitchFamily="34" charset="0"/>
              </a:rPr>
              <a:t> J </a:t>
            </a:r>
            <a:r>
              <a:rPr lang="en-GB" i="1" dirty="0" err="1">
                <a:latin typeface="Arial" pitchFamily="34" charset="0"/>
              </a:rPr>
              <a:t>Oncol</a:t>
            </a:r>
            <a:r>
              <a:rPr lang="en-GB" dirty="0"/>
              <a:t> </a:t>
            </a:r>
            <a:r>
              <a:rPr lang="en-GB" i="1" dirty="0" err="1">
                <a:latin typeface="Arial" pitchFamily="34" charset="0"/>
              </a:rPr>
              <a:t>Nurs</a:t>
            </a:r>
            <a:r>
              <a:rPr lang="en-GB" dirty="0">
                <a:latin typeface="Arial" pitchFamily="34" charset="0"/>
              </a:rPr>
              <a:t> 2007;11:53–63; </a:t>
            </a:r>
            <a:r>
              <a:rPr lang="en-GB" dirty="0" err="1">
                <a:latin typeface="Arial" pitchFamily="34" charset="0"/>
              </a:rPr>
              <a:t>Passweg</a:t>
            </a:r>
            <a:r>
              <a:rPr lang="en-GB" dirty="0">
                <a:latin typeface="Arial" pitchFamily="34" charset="0"/>
              </a:rPr>
              <a:t> JR et al.</a:t>
            </a:r>
            <a:r>
              <a:rPr lang="en-GB" dirty="0"/>
              <a:t> </a:t>
            </a:r>
            <a:r>
              <a:rPr lang="en-GB" i="1" dirty="0">
                <a:latin typeface="Arial" pitchFamily="34" charset="0"/>
              </a:rPr>
              <a:t>Swiss Med </a:t>
            </a:r>
            <a:r>
              <a:rPr lang="en-GB" i="1" dirty="0" err="1">
                <a:latin typeface="Arial" pitchFamily="34" charset="0"/>
              </a:rPr>
              <a:t>Wkly</a:t>
            </a:r>
            <a:r>
              <a:rPr lang="en-GB" dirty="0">
                <a:latin typeface="Arial" pitchFamily="34" charset="0"/>
              </a:rPr>
              <a:t> 2012;142:13696; </a:t>
            </a:r>
            <a:br>
              <a:rPr lang="en-GB" dirty="0"/>
            </a:br>
            <a:r>
              <a:rPr lang="en-GB" dirty="0" err="1">
                <a:latin typeface="Arial" pitchFamily="34" charset="0"/>
              </a:rPr>
              <a:t>Gratwohl</a:t>
            </a:r>
            <a:r>
              <a:rPr lang="en-GB" dirty="0">
                <a:latin typeface="Arial" pitchFamily="34" charset="0"/>
              </a:rPr>
              <a:t> A, Carreras E. Principles of conditioning. In: </a:t>
            </a:r>
            <a:r>
              <a:rPr lang="en-GB" dirty="0" err="1">
                <a:latin typeface="Arial" pitchFamily="34" charset="0"/>
              </a:rPr>
              <a:t>Apperley</a:t>
            </a:r>
            <a:r>
              <a:rPr lang="en-GB" dirty="0">
                <a:latin typeface="Arial" pitchFamily="34" charset="0"/>
              </a:rPr>
              <a:t> J, Carreras E, </a:t>
            </a:r>
            <a:r>
              <a:rPr lang="en-GB" dirty="0" err="1">
                <a:latin typeface="Arial" pitchFamily="34" charset="0"/>
              </a:rPr>
              <a:t>Gluckman</a:t>
            </a:r>
            <a:r>
              <a:rPr lang="en-GB" dirty="0">
                <a:latin typeface="Arial" pitchFamily="34" charset="0"/>
              </a:rPr>
              <a:t> E, </a:t>
            </a:r>
            <a:r>
              <a:rPr lang="en-GB" dirty="0" err="1">
                <a:latin typeface="Arial" pitchFamily="34" charset="0"/>
              </a:rPr>
              <a:t>Masszi</a:t>
            </a:r>
            <a:r>
              <a:rPr lang="en-GB" dirty="0">
                <a:latin typeface="Arial" pitchFamily="34" charset="0"/>
              </a:rPr>
              <a:t> T</a:t>
            </a:r>
            <a:r>
              <a:rPr lang="en-GB" dirty="0"/>
              <a:t> eds. </a:t>
            </a:r>
            <a:r>
              <a:rPr lang="en-GB" i="1" dirty="0"/>
              <a:t>ESH-EBMT Handbook on Haematopoietic Stem Cell Transplantation</a:t>
            </a:r>
            <a:r>
              <a:rPr lang="en-GB" dirty="0"/>
              <a:t>.</a:t>
            </a:r>
            <a:r>
              <a:rPr lang="en-GB" dirty="0">
                <a:latin typeface="Arial" pitchFamily="34" charset="0"/>
              </a:rPr>
              <a:t> Geneva: Forum Service </a:t>
            </a:r>
            <a:r>
              <a:rPr lang="en-GB" dirty="0" err="1">
                <a:latin typeface="Arial" pitchFamily="34" charset="0"/>
              </a:rPr>
              <a:t>Editore</a:t>
            </a:r>
            <a:r>
              <a:rPr lang="en-GB" dirty="0">
                <a:latin typeface="Arial" pitchFamily="34" charset="0"/>
              </a:rPr>
              <a:t>, 2012 Seiten 122–37</a:t>
            </a:r>
            <a:endParaRPr lang="en-GB" dirty="0">
              <a:latin typeface="Arial" pitchFamily="34" charset="0"/>
              <a:cs typeface="Arial" pitchFamily="34" charset="0"/>
            </a:endParaRPr>
          </a:p>
        </p:txBody>
      </p:sp>
      <p:sp>
        <p:nvSpPr>
          <p:cNvPr id="6" name="Text Placeholder 5"/>
          <p:cNvSpPr>
            <a:spLocks noGrp="1"/>
          </p:cNvSpPr>
          <p:nvPr>
            <p:ph type="body" sz="quarter" idx="11"/>
          </p:nvPr>
        </p:nvSpPr>
        <p:spPr/>
        <p:txBody>
          <a:bodyPr/>
          <a:lstStyle/>
          <a:p>
            <a:r>
              <a:rPr lang="en-GB" dirty="0" err="1"/>
              <a:t>GvHD</a:t>
            </a:r>
            <a:r>
              <a:rPr lang="en-GB" dirty="0"/>
              <a:t>, Graft-versus-Host </a:t>
            </a:r>
            <a:r>
              <a:rPr lang="en-GB" dirty="0" err="1"/>
              <a:t>Reaktion</a:t>
            </a:r>
            <a:r>
              <a:rPr lang="en-GB" dirty="0"/>
              <a:t>;</a:t>
            </a:r>
            <a:br>
              <a:rPr lang="fr-FR" dirty="0"/>
            </a:br>
            <a:r>
              <a:rPr lang="en-GB" dirty="0"/>
              <a:t>HSZT, </a:t>
            </a:r>
            <a:r>
              <a:rPr lang="en-GB" dirty="0" err="1"/>
              <a:t>hämatopoetische</a:t>
            </a:r>
            <a:r>
              <a:rPr lang="en-GB" dirty="0"/>
              <a:t> </a:t>
            </a:r>
            <a:r>
              <a:rPr lang="en-GB" dirty="0" err="1"/>
              <a:t>Stammzelltransplantation</a:t>
            </a:r>
            <a:endParaRPr lang="de-DE" dirty="0"/>
          </a:p>
        </p:txBody>
      </p:sp>
      <p:sp>
        <p:nvSpPr>
          <p:cNvPr id="7" name="Content Placeholder 2"/>
          <p:cNvSpPr>
            <a:spLocks noGrp="1"/>
          </p:cNvSpPr>
          <p:nvPr>
            <p:ph idx="1"/>
          </p:nvPr>
        </p:nvSpPr>
        <p:spPr>
          <a:xfrm>
            <a:off x="407368" y="1370484"/>
            <a:ext cx="11377264" cy="856692"/>
          </a:xfrm>
          <a:prstGeom prst="roundRect">
            <a:avLst/>
          </a:prstGeom>
          <a:solidFill>
            <a:schemeClr val="bg1"/>
          </a:solidFill>
          <a:ln/>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buNone/>
            </a:pPr>
            <a:r>
              <a:rPr lang="en-GB" dirty="0" err="1"/>
              <a:t>Vor</a:t>
            </a:r>
            <a:r>
              <a:rPr lang="en-GB" dirty="0"/>
              <a:t> der HSZT </a:t>
            </a:r>
            <a:r>
              <a:rPr lang="en-GB" dirty="0" err="1"/>
              <a:t>erhalten</a:t>
            </a:r>
            <a:r>
              <a:rPr lang="en-GB" dirty="0"/>
              <a:t> die </a:t>
            </a:r>
            <a:r>
              <a:rPr lang="en-GB" dirty="0" err="1"/>
              <a:t>Patienten</a:t>
            </a:r>
            <a:r>
              <a:rPr lang="en-GB" dirty="0"/>
              <a:t> </a:t>
            </a:r>
            <a:r>
              <a:rPr lang="en-GB" dirty="0" err="1"/>
              <a:t>eine</a:t>
            </a:r>
            <a:r>
              <a:rPr lang="en-GB" dirty="0"/>
              <a:t> </a:t>
            </a:r>
            <a:r>
              <a:rPr lang="en-GB" dirty="0" err="1"/>
              <a:t>Konditionierung</a:t>
            </a:r>
            <a:r>
              <a:rPr lang="en-GB" dirty="0"/>
              <a:t> in Form von </a:t>
            </a:r>
            <a:r>
              <a:rPr lang="en-GB" dirty="0" err="1"/>
              <a:t>Chemotherapie</a:t>
            </a:r>
            <a:r>
              <a:rPr lang="en-GB" dirty="0"/>
              <a:t> </a:t>
            </a:r>
            <a:r>
              <a:rPr lang="en-GB" dirty="0" err="1"/>
              <a:t>mit</a:t>
            </a:r>
            <a:r>
              <a:rPr lang="en-GB" dirty="0"/>
              <a:t> </a:t>
            </a:r>
            <a:r>
              <a:rPr lang="en-GB" dirty="0" err="1"/>
              <a:t>oder</a:t>
            </a:r>
            <a:r>
              <a:rPr lang="en-GB" dirty="0"/>
              <a:t> </a:t>
            </a:r>
            <a:r>
              <a:rPr lang="en-GB" dirty="0" err="1"/>
              <a:t>ohne</a:t>
            </a:r>
            <a:r>
              <a:rPr lang="en-GB" dirty="0"/>
              <a:t> </a:t>
            </a:r>
            <a:r>
              <a:rPr lang="en-GB" dirty="0" err="1"/>
              <a:t>Bestrahlung</a:t>
            </a:r>
            <a:endParaRPr lang="de-DE" sz="2000" dirty="0"/>
          </a:p>
        </p:txBody>
      </p:sp>
      <p:sp>
        <p:nvSpPr>
          <p:cNvPr id="11" name="TextBox 10"/>
          <p:cNvSpPr txBox="1"/>
          <p:nvPr/>
        </p:nvSpPr>
        <p:spPr>
          <a:xfrm>
            <a:off x="8567922" y="5317962"/>
            <a:ext cx="2916324" cy="276999"/>
          </a:xfrm>
          <a:prstGeom prst="rect">
            <a:avLst/>
          </a:prstGeom>
          <a:noFill/>
        </p:spPr>
        <p:txBody>
          <a:bodyPr wrap="square" rtlCol="0">
            <a:spAutoFit/>
          </a:bodyPr>
          <a:lstStyle/>
          <a:p>
            <a:pPr algn="ctr"/>
            <a:r>
              <a:rPr lang="fr-FR" sz="1200" b="1" dirty="0" err="1">
                <a:latin typeface="Arial" pitchFamily="34" charset="0"/>
                <a:cs typeface="Arial" pitchFamily="34" charset="0"/>
              </a:rPr>
              <a:t>Histologischer</a:t>
            </a:r>
            <a:r>
              <a:rPr lang="fr-FR" sz="1200" b="1" dirty="0">
                <a:latin typeface="Arial" pitchFamily="34" charset="0"/>
                <a:cs typeface="Arial" pitchFamily="34" charset="0"/>
              </a:rPr>
              <a:t>  </a:t>
            </a:r>
            <a:r>
              <a:rPr lang="fr-FR" sz="1200" b="1" dirty="0" err="1">
                <a:latin typeface="Arial" pitchFamily="34" charset="0"/>
                <a:cs typeface="Arial" pitchFamily="34" charset="0"/>
              </a:rPr>
              <a:t>Knochenmarkschnitt</a:t>
            </a:r>
            <a:r>
              <a:rPr lang="fr-FR" sz="1200" b="1" dirty="0">
                <a:latin typeface="Arial" pitchFamily="34" charset="0"/>
                <a:cs typeface="Arial" pitchFamily="34" charset="0"/>
              </a:rPr>
              <a:t> </a:t>
            </a:r>
          </a:p>
        </p:txBody>
      </p:sp>
      <p:pic>
        <p:nvPicPr>
          <p:cNvPr id="9" name="Picture 8">
            <a:extLst>
              <a:ext uri="{FF2B5EF4-FFF2-40B4-BE49-F238E27FC236}">
                <a16:creationId xmlns:a16="http://schemas.microsoft.com/office/drawing/2014/main" id="{73B86CD0-E3B6-480C-B18E-133921A4AC0D}"/>
              </a:ext>
            </a:extLst>
          </p:cNvPr>
          <p:cNvPicPr>
            <a:picLocks noChangeAspect="1"/>
          </p:cNvPicPr>
          <p:nvPr/>
        </p:nvPicPr>
        <p:blipFill>
          <a:blip r:embed="rId3"/>
          <a:stretch>
            <a:fillRect/>
          </a:stretch>
        </p:blipFill>
        <p:spPr>
          <a:xfrm>
            <a:off x="8354279" y="2708721"/>
            <a:ext cx="3343610" cy="2509460"/>
          </a:xfrm>
          <a:prstGeom prst="rect">
            <a:avLst/>
          </a:prstGeom>
        </p:spPr>
      </p:pic>
    </p:spTree>
    <p:extLst>
      <p:ext uri="{BB962C8B-B14F-4D97-AF65-F5344CB8AC3E}">
        <p14:creationId xmlns:p14="http://schemas.microsoft.com/office/powerpoint/2010/main" val="3109020007"/>
      </p:ext>
    </p:extLst>
  </p:cSld>
  <p:clrMapOvr>
    <a:masterClrMapping/>
  </p:clrMapOvr>
</p:sld>
</file>

<file path=ppt/theme/theme1.xml><?xml version="1.0" encoding="utf-8"?>
<a:theme xmlns:a="http://schemas.openxmlformats.org/drawingml/2006/main" name="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06DCF5-7F30-4AD7-BDDD-F483ADC2A7AA}"/>
</file>

<file path=customXml/itemProps2.xml><?xml version="1.0" encoding="utf-8"?>
<ds:datastoreItem xmlns:ds="http://schemas.openxmlformats.org/officeDocument/2006/customXml" ds:itemID="{B161F02F-E0E2-43BA-B96F-1C238FD2983A}"/>
</file>

<file path=customXml/itemProps3.xml><?xml version="1.0" encoding="utf-8"?>
<ds:datastoreItem xmlns:ds="http://schemas.openxmlformats.org/officeDocument/2006/customXml" ds:itemID="{23802DF4-F7F7-458E-AAA7-BC8494D1FE4B}"/>
</file>

<file path=docProps/app.xml><?xml version="1.0" encoding="utf-8"?>
<Properties xmlns="http://schemas.openxmlformats.org/officeDocument/2006/extended-properties" xmlns:vt="http://schemas.openxmlformats.org/officeDocument/2006/docPropsVTypes">
  <Template>blank</Template>
  <TotalTime>0</TotalTime>
  <Words>3350</Words>
  <Application>Microsoft Office PowerPoint</Application>
  <PresentationFormat>Widescreen</PresentationFormat>
  <Paragraphs>434</Paragraphs>
  <Slides>36</Slides>
  <Notes>33</Notes>
  <HiddenSlides>14</HiddenSlides>
  <MMClips>0</MMClips>
  <ScaleCrop>false</ScaleCrop>
  <HeadingPairs>
    <vt:vector size="8" baseType="variant">
      <vt:variant>
        <vt:lpstr>Fonts Used</vt:lpstr>
      </vt:variant>
      <vt:variant>
        <vt:i4>2</vt:i4>
      </vt:variant>
      <vt:variant>
        <vt:lpstr>Theme</vt:lpstr>
      </vt:variant>
      <vt:variant>
        <vt:i4>3</vt:i4>
      </vt:variant>
      <vt:variant>
        <vt:lpstr>Slide Titles</vt:lpstr>
      </vt:variant>
      <vt:variant>
        <vt:i4>36</vt:i4>
      </vt:variant>
      <vt:variant>
        <vt:lpstr>Custom Shows</vt:lpstr>
      </vt:variant>
      <vt:variant>
        <vt:i4>14</vt:i4>
      </vt:variant>
    </vt:vector>
  </HeadingPairs>
  <TitlesOfParts>
    <vt:vector size="55" baseType="lpstr">
      <vt:lpstr>Arial</vt:lpstr>
      <vt:lpstr>Calibri</vt:lpstr>
      <vt:lpstr>blank</vt:lpstr>
      <vt:lpstr>1_blank</vt:lpstr>
      <vt:lpstr>2_blank</vt:lpstr>
      <vt:lpstr>Aktiver Umgang mit der venösen okklusiven Leberkrankheit (VOD) </vt:lpstr>
      <vt:lpstr>Inhalt</vt:lpstr>
      <vt:lpstr>Benutzung der Lernprogramm-Module für venöse okklusive Leberkrankheit (VOD)</vt:lpstr>
      <vt:lpstr>Modul 1:  Hämatopoetische Stammzelltransplantation</vt:lpstr>
      <vt:lpstr>Lernziele</vt:lpstr>
      <vt:lpstr>Hämatopoetische Stammzelltransplantation</vt:lpstr>
      <vt:lpstr>HSZT wird nach der Spenderquelle kategorisiert</vt:lpstr>
      <vt:lpstr>Autologe versus allogene HSZT</vt:lpstr>
      <vt:lpstr>Die HSZT erfordert Konditionierung</vt:lpstr>
      <vt:lpstr>Konditionierungstypen: myeloablative Konditionierung </vt:lpstr>
      <vt:lpstr>Konditionierungstypen: weniger intensive (RIC) und nicht myeloablative Konditionierung (NMA)</vt:lpstr>
      <vt:lpstr>HSZT steht jetzt Patienten mit höherem Risiko zur Verfügung</vt:lpstr>
      <vt:lpstr>HSZT ist mit multiplen Komplikationen verbunden</vt:lpstr>
      <vt:lpstr>Neutropenie, GvHD, Infektionen und VOD sind Komplikationen,  die Intervention erfordern</vt:lpstr>
      <vt:lpstr>HSZT nach der Chemotherapie erfordert Supportivtherapie</vt:lpstr>
      <vt:lpstr>HSZT-Zusammenfassung</vt:lpstr>
      <vt:lpstr>Selbstprüfungsfragen</vt:lpstr>
      <vt:lpstr>Selbstprüfungsfragen</vt:lpstr>
      <vt:lpstr>Selbstprüfungsfragen</vt:lpstr>
      <vt:lpstr>Selbstprüfungsfragen</vt:lpstr>
      <vt:lpstr>Selbstprüfungsfragen</vt:lpstr>
      <vt:lpstr>Selbstprüfungsfragen</vt:lpstr>
      <vt:lpstr>HLA-Kompatibilität im allogenen HSZT</vt:lpstr>
      <vt:lpstr>Indikationen für HSZT</vt:lpstr>
      <vt:lpstr>HSZT ist mit multiplen Komplikationen verbunden</vt:lpstr>
      <vt:lpstr>Neutropenie ist eine wichtige Komplikation, die Intervention erfordert</vt:lpstr>
      <vt:lpstr>GVHD ist eine wichtige Komplikation, die Intervention erfordert</vt:lpstr>
      <vt:lpstr>Infektion ist eine wichtige Komplikation, die Intervention erfordert</vt:lpstr>
      <vt:lpstr>VOD ist eine wichtige Komplikation, die ein Eingreifen erforderlich macht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lpstr>Custom Show 3</vt:lpstr>
      <vt:lpstr>Custom Show 4</vt:lpstr>
      <vt:lpstr>Custom Show 5</vt:lpstr>
      <vt:lpstr>Custom Show 6</vt:lpstr>
      <vt:lpstr>Custom Show 7</vt:lpstr>
      <vt:lpstr>Incorrect</vt:lpstr>
      <vt:lpstr>Correct Q1</vt:lpstr>
      <vt:lpstr>Correct Q2</vt:lpstr>
      <vt:lpstr>Correct Q3</vt:lpstr>
      <vt:lpstr>Correct Q4</vt:lpstr>
      <vt:lpstr>Correct Q5</vt:lpstr>
      <vt:lpstr>Correct Q6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2017-02-20T15:48:24Z</dcterms:created>
  <dcterms:modified xsi:type="dcterms:W3CDTF">2018-02-02T09:38:26Z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