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7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</p:sldMasterIdLst>
  <p:notesMasterIdLst>
    <p:notesMasterId r:id="rId87"/>
  </p:notesMasterIdLst>
  <p:sldIdLst>
    <p:sldId id="272" r:id="rId8"/>
    <p:sldId id="393" r:id="rId9"/>
    <p:sldId id="334" r:id="rId10"/>
    <p:sldId id="324" r:id="rId11"/>
    <p:sldId id="330" r:id="rId12"/>
    <p:sldId id="335" r:id="rId13"/>
    <p:sldId id="325" r:id="rId14"/>
    <p:sldId id="389" r:id="rId15"/>
    <p:sldId id="379" r:id="rId16"/>
    <p:sldId id="380" r:id="rId17"/>
    <p:sldId id="381" r:id="rId18"/>
    <p:sldId id="355" r:id="rId19"/>
    <p:sldId id="337" r:id="rId20"/>
    <p:sldId id="340" r:id="rId21"/>
    <p:sldId id="406" r:id="rId22"/>
    <p:sldId id="333" r:id="rId23"/>
    <p:sldId id="339" r:id="rId24"/>
    <p:sldId id="298" r:id="rId25"/>
    <p:sldId id="341" r:id="rId26"/>
    <p:sldId id="382" r:id="rId27"/>
    <p:sldId id="350" r:id="rId28"/>
    <p:sldId id="342" r:id="rId29"/>
    <p:sldId id="358" r:id="rId30"/>
    <p:sldId id="407" r:id="rId31"/>
    <p:sldId id="332" r:id="rId32"/>
    <p:sldId id="411" r:id="rId33"/>
    <p:sldId id="362" r:id="rId34"/>
    <p:sldId id="361" r:id="rId35"/>
    <p:sldId id="347" r:id="rId36"/>
    <p:sldId id="348" r:id="rId37"/>
    <p:sldId id="410" r:id="rId38"/>
    <p:sldId id="323" r:id="rId39"/>
    <p:sldId id="365" r:id="rId40"/>
    <p:sldId id="363" r:id="rId41"/>
    <p:sldId id="364" r:id="rId42"/>
    <p:sldId id="400" r:id="rId43"/>
    <p:sldId id="401" r:id="rId44"/>
    <p:sldId id="402" r:id="rId45"/>
    <p:sldId id="377" r:id="rId46"/>
    <p:sldId id="366" r:id="rId47"/>
    <p:sldId id="367" r:id="rId48"/>
    <p:sldId id="370" r:id="rId49"/>
    <p:sldId id="408" r:id="rId50"/>
    <p:sldId id="390" r:id="rId51"/>
    <p:sldId id="394" r:id="rId52"/>
    <p:sldId id="399" r:id="rId53"/>
    <p:sldId id="396" r:id="rId54"/>
    <p:sldId id="404" r:id="rId55"/>
    <p:sldId id="403" r:id="rId56"/>
    <p:sldId id="409" r:id="rId57"/>
    <p:sldId id="282" r:id="rId58"/>
    <p:sldId id="356" r:id="rId59"/>
    <p:sldId id="352" r:id="rId60"/>
    <p:sldId id="388" r:id="rId61"/>
    <p:sldId id="383" r:id="rId62"/>
    <p:sldId id="384" r:id="rId63"/>
    <p:sldId id="385" r:id="rId64"/>
    <p:sldId id="386" r:id="rId65"/>
    <p:sldId id="357" r:id="rId66"/>
    <p:sldId id="378" r:id="rId67"/>
    <p:sldId id="349" r:id="rId68"/>
    <p:sldId id="368" r:id="rId69"/>
    <p:sldId id="405" r:id="rId70"/>
    <p:sldId id="391" r:id="rId71"/>
    <p:sldId id="397" r:id="rId72"/>
    <p:sldId id="398" r:id="rId73"/>
    <p:sldId id="331" r:id="rId74"/>
    <p:sldId id="372" r:id="rId75"/>
    <p:sldId id="373" r:id="rId76"/>
    <p:sldId id="374" r:id="rId77"/>
    <p:sldId id="375" r:id="rId78"/>
    <p:sldId id="376" r:id="rId79"/>
    <p:sldId id="371" r:id="rId80"/>
    <p:sldId id="353" r:id="rId81"/>
    <p:sldId id="354" r:id="rId82"/>
    <p:sldId id="359" r:id="rId83"/>
    <p:sldId id="392" r:id="rId84"/>
    <p:sldId id="322" r:id="rId85"/>
    <p:sldId id="412" r:id="rId86"/>
  </p:sldIdLst>
  <p:sldSz cx="9144000" cy="6858000" type="screen4x3"/>
  <p:notesSz cx="6858000" cy="97234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ome" initials="" lastIdx="26" clrIdx="0"/>
  <p:cmAuthor id="1" name="Robert Gillies" initials="" lastIdx="4" clrIdx="1"/>
  <p:cmAuthor id="2" name="HMorgan" initials="" lastIdx="32" clrIdx="2"/>
  <p:cmAuthor id="3" name="Susan Rome" initials="" lastIdx="4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D9ECFF"/>
    <a:srgbClr val="99CCFF"/>
    <a:srgbClr val="FF99CC"/>
    <a:srgbClr val="FF3399"/>
    <a:srgbClr val="E8E8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67" autoAdjust="0"/>
  </p:normalViewPr>
  <p:slideViewPr>
    <p:cSldViewPr snapToGrid="0">
      <p:cViewPr varScale="1">
        <p:scale>
          <a:sx n="76" d="100"/>
          <a:sy n="76" d="100"/>
        </p:scale>
        <p:origin x="-198" y="-90"/>
      </p:cViewPr>
      <p:guideLst>
        <p:guide orient="horz" pos="1029"/>
        <p:guide pos="2219"/>
        <p:guide pos="1345"/>
        <p:guide pos="2363"/>
        <p:guide pos="2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09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presProps" Target="presProps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95" Type="http://schemas.openxmlformats.org/officeDocument/2006/relationships/customXml" Target="../customXml/item3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28663"/>
            <a:ext cx="4862512" cy="3646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8038"/>
            <a:ext cx="548640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A7FB41B-FECA-4726-9CDB-31A96353EE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979307-788C-4BC0-97A8-E82248B3B2B7}" type="slidenum">
              <a:rPr lang="es-ES" smtClean="0">
                <a:cs typeface="Arial" charset="0"/>
              </a:rPr>
              <a:pPr/>
              <a:t>1</a:t>
            </a:fld>
            <a:endParaRPr lang="es-E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1B92CC-58C3-4036-99E0-DEB4F3A73996}" type="slidenum">
              <a:rPr lang="es-ES" smtClean="0">
                <a:cs typeface="Arial" charset="0"/>
              </a:rPr>
              <a:pPr/>
              <a:t>13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811D9B-B970-49CC-8F52-DB8C01963E15}" type="slidenum">
              <a:rPr lang="es-ES" smtClean="0">
                <a:cs typeface="Arial" charset="0"/>
              </a:rPr>
              <a:pPr/>
              <a:t>14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AA1FFD-C708-4DC5-B324-A0EF6209FB32}" type="slidenum">
              <a:rPr lang="es-ES" smtClean="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es-E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GB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F6C216-8ED3-4310-BA82-80D246C22BCB}" type="slidenum">
              <a:rPr lang="es-ES" smtClean="0">
                <a:cs typeface="Arial" charset="0"/>
              </a:rPr>
              <a:pPr/>
              <a:t>17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7F4D48-7269-4192-925B-75FC1CC8DFC3}" type="slidenum">
              <a:rPr lang="es-ES" smtClean="0">
                <a:cs typeface="Arial" charset="0"/>
              </a:rPr>
              <a:pPr/>
              <a:t>18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7C11C0-80C8-4B10-BB06-454501BB554D}" type="slidenum">
              <a:rPr lang="es-ES" smtClean="0">
                <a:cs typeface="Arial" charset="0"/>
              </a:rPr>
              <a:pPr/>
              <a:t>19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88EC86-E839-4D7D-9472-D8C21C85ED87}" type="slidenum">
              <a:rPr lang="es-ES" smtClean="0">
                <a:cs typeface="Arial" charset="0"/>
              </a:rPr>
              <a:pPr/>
              <a:t>20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2240DE-9F83-45A7-8BE6-EB127BE98F29}" type="slidenum">
              <a:rPr lang="es-ES" smtClean="0">
                <a:cs typeface="Arial" charset="0"/>
              </a:rPr>
              <a:pPr/>
              <a:t>21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+mj-lt"/>
              <a:buNone/>
            </a:pPr>
            <a:endParaRPr lang="en-GB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244E9E-C80D-4022-8382-D5B4D0F2FC56}" type="slidenum">
              <a:rPr lang="es-ES" smtClean="0">
                <a:cs typeface="Arial" charset="0"/>
              </a:rPr>
              <a:pPr/>
              <a:t>22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DE2E54-9A0B-4F62-9000-56DBBEB6501C}" type="slidenum">
              <a:rPr lang="es-ES" smtClean="0">
                <a:cs typeface="Arial" charset="0"/>
              </a:rPr>
              <a:pPr/>
              <a:t>23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77E11E-E17F-4BE3-82C7-0B0C458A99E7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790295-6FB9-4E36-87BE-268D5909EBB3}" type="slidenum">
              <a:rPr lang="es-ES" smtClean="0">
                <a:solidFill>
                  <a:srgbClr val="000000"/>
                </a:solidFill>
                <a:cs typeface="Arial" charset="0"/>
              </a:rPr>
              <a:pPr/>
              <a:t>24</a:t>
            </a:fld>
            <a:endParaRPr lang="es-E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+mj-lt"/>
              <a:buNone/>
            </a:pPr>
            <a:endParaRPr lang="en-GB" smtClean="0"/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CA95D3-B5D9-47A3-BB6F-D89D90582215}" type="slidenum">
              <a:rPr lang="es-ES" smtClean="0">
                <a:cs typeface="Arial" charset="0"/>
              </a:rPr>
              <a:pPr/>
              <a:t>27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+mj-lt"/>
              <a:buNone/>
            </a:pPr>
            <a:endParaRPr lang="en-GB" smtClean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4A7697-1B20-4493-AFF4-43EEFC96CC2B}" type="slidenum">
              <a:rPr lang="es-ES" smtClean="0">
                <a:cs typeface="Arial" charset="0"/>
              </a:rPr>
              <a:pPr/>
              <a:t>28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1F6919-3F7F-446C-BA79-73A3DC48F5EC}" type="slidenum">
              <a:rPr lang="es-ES" smtClean="0">
                <a:cs typeface="Arial" charset="0"/>
              </a:rPr>
              <a:pPr/>
              <a:t>29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7BBC6C-A79B-49EB-9BB9-9D0D5FBB4735}" type="slidenum">
              <a:rPr lang="es-ES" smtClean="0">
                <a:cs typeface="Arial" charset="0"/>
              </a:rPr>
              <a:pPr/>
              <a:t>30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C8E413-BDDE-419A-B7B3-CEAF0C17FDF6}" type="slidenum">
              <a:rPr lang="es-ES" smtClean="0">
                <a:cs typeface="Arial" charset="0"/>
              </a:rPr>
              <a:pPr/>
              <a:t>31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D44F63-9C84-40D0-B1EA-3682476EDF95}" type="slidenum">
              <a:rPr lang="es-ES" smtClean="0">
                <a:cs typeface="Arial" charset="0"/>
              </a:rPr>
              <a:pPr/>
              <a:t>32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0CA13-596D-46E9-8979-5B3EC9358BC4}" type="slidenum">
              <a:rPr lang="es-ES" smtClean="0">
                <a:cs typeface="Arial" charset="0"/>
              </a:rPr>
              <a:pPr/>
              <a:t>33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20989A-C55B-43EE-B83A-2CB70895033D}" type="slidenum">
              <a:rPr lang="es-ES" smtClean="0">
                <a:cs typeface="Arial" charset="0"/>
              </a:rPr>
              <a:pPr/>
              <a:t>40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90B65E-8851-4062-9AA4-12D6466C9930}" type="slidenum">
              <a:rPr lang="es-ES" smtClean="0">
                <a:cs typeface="Arial" charset="0"/>
              </a:rPr>
              <a:pPr/>
              <a:t>41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67B9BC-F1B4-4C24-9FFE-27C719A27BF5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E2DBF5-14F1-4181-A8B5-0A2399C05DF2}" type="slidenum">
              <a:rPr lang="es-ES" smtClean="0">
                <a:cs typeface="Arial" charset="0"/>
              </a:rPr>
              <a:pPr/>
              <a:t>42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DEB046-3ED8-4137-AD91-7AABAB85C398}" type="slidenum">
              <a:rPr lang="es-ES" smtClean="0">
                <a:solidFill>
                  <a:srgbClr val="000000"/>
                </a:solidFill>
                <a:cs typeface="Arial" charset="0"/>
              </a:rPr>
              <a:pPr/>
              <a:t>43</a:t>
            </a:fld>
            <a:endParaRPr lang="es-E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1F4102-AA9D-4C79-AB7D-9280CBC0C530}" type="slidenum">
              <a:rPr lang="es-ES" smtClean="0">
                <a:cs typeface="Arial" charset="0"/>
              </a:rPr>
              <a:pPr/>
              <a:t>45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12B4C1-8A7A-4CDE-9F81-EAA003A37F8D}" type="slidenum">
              <a:rPr lang="es-ES" smtClean="0">
                <a:cs typeface="Arial" charset="0"/>
              </a:rPr>
              <a:pPr/>
              <a:t>46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76CDB6-6C0A-4258-910F-EC35DA1B8EE9}" type="slidenum">
              <a:rPr lang="es-ES" smtClean="0">
                <a:cs typeface="Arial" charset="0"/>
              </a:rPr>
              <a:pPr/>
              <a:t>47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122306-274B-4C7A-8E5C-6647DD63D5D6}" type="slidenum">
              <a:rPr lang="es-ES" smtClean="0">
                <a:cs typeface="Arial" charset="0"/>
              </a:rPr>
              <a:pPr/>
              <a:t>48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1E980A-EC13-451F-9677-181DD22DA188}" type="slidenum">
              <a:rPr lang="es-ES" smtClean="0">
                <a:cs typeface="Arial" charset="0"/>
              </a:rPr>
              <a:pPr/>
              <a:t>49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D2B27-53F0-4F7A-B62B-E6716EEBC11F}" type="slidenum">
              <a:rPr lang="es-ES" smtClean="0">
                <a:solidFill>
                  <a:srgbClr val="000000"/>
                </a:solidFill>
                <a:cs typeface="Arial" charset="0"/>
              </a:rPr>
              <a:pPr/>
              <a:t>50</a:t>
            </a:fld>
            <a:endParaRPr lang="es-E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D183D90-D2A2-4374-A292-BCBA610ED060}" type="slidenum">
              <a:rPr lang="es-ES" smtClean="0">
                <a:cs typeface="Arial" charset="0"/>
              </a:rPr>
              <a:pPr/>
              <a:t>52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smtClean="0"/>
          </a:p>
        </p:txBody>
      </p:sp>
      <p:sp>
        <p:nvSpPr>
          <p:cNvPr id="18125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0BB9B2-5625-4AFA-95CB-33842E0A5DC7}" type="slidenum">
              <a:rPr lang="es-ES" smtClean="0">
                <a:cs typeface="Arial" charset="0"/>
              </a:rPr>
              <a:pPr/>
              <a:t>53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7E212F-0ED4-4EB6-828B-55142890809E}" type="slidenum">
              <a:rPr lang="es-ES" smtClean="0">
                <a:cs typeface="Arial" charset="0"/>
              </a:rPr>
              <a:pPr/>
              <a:t>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97F8D7-1D69-4092-8267-F73D53ACF4EC}" type="slidenum">
              <a:rPr lang="es-ES" smtClean="0">
                <a:cs typeface="Arial" charset="0"/>
              </a:rPr>
              <a:pPr/>
              <a:t>54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5A541-9940-4F6F-9B2B-EEBEA9FB7F86}" type="slidenum">
              <a:rPr lang="es-ES" smtClean="0">
                <a:cs typeface="Arial" charset="0"/>
              </a:rPr>
              <a:pPr/>
              <a:t>55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092F6F-61CE-4663-B69F-A2A6FE94F029}" type="slidenum">
              <a:rPr lang="es-ES" smtClean="0">
                <a:cs typeface="Arial" charset="0"/>
              </a:rPr>
              <a:pPr/>
              <a:t>56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91A5E4-55D6-4430-B7D2-37A8A36D3C4C}" type="slidenum">
              <a:rPr lang="es-ES" smtClean="0">
                <a:cs typeface="Arial" charset="0"/>
              </a:rPr>
              <a:pPr/>
              <a:t>57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A5992A-7E15-435B-96B0-4F4512D72F63}" type="slidenum">
              <a:rPr lang="es-ES" smtClean="0">
                <a:cs typeface="Arial" charset="0"/>
              </a:rPr>
              <a:pPr/>
              <a:t>58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EA2176-A457-4F34-8BB7-E2E819D9F358}" type="slidenum">
              <a:rPr lang="es-ES" smtClean="0">
                <a:cs typeface="Arial" charset="0"/>
              </a:rPr>
              <a:pPr/>
              <a:t>59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D97DAE-7171-4E18-BB14-5A0D32E48305}" type="slidenum">
              <a:rPr lang="es-ES" smtClean="0">
                <a:cs typeface="Arial" charset="0"/>
              </a:rPr>
              <a:pPr/>
              <a:t>60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5D5336-3B1A-4C9E-8C55-58F57C68CDFB}" type="slidenum">
              <a:rPr lang="es-ES" smtClean="0">
                <a:cs typeface="Arial" charset="0"/>
              </a:rPr>
              <a:pPr/>
              <a:t>61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A8BB4A-9EBE-4626-86F2-487F3F9CB9FD}" type="slidenum">
              <a:rPr lang="es-ES" smtClean="0">
                <a:cs typeface="Arial" charset="0"/>
              </a:rPr>
              <a:pPr/>
              <a:t>62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55A715-1CB8-4D2A-BA77-FE268CF4E905}" type="slidenum">
              <a:rPr lang="es-ES" smtClean="0">
                <a:solidFill>
                  <a:srgbClr val="000000"/>
                </a:solidFill>
                <a:cs typeface="Arial" charset="0"/>
              </a:rPr>
              <a:pPr/>
              <a:t>63</a:t>
            </a:fld>
            <a:endParaRPr lang="es-E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AD25B4-2B3A-423C-AAF8-88B3C0D99739}" type="slidenum">
              <a:rPr lang="es-ES" smtClean="0">
                <a:cs typeface="Arial" charset="0"/>
              </a:rPr>
              <a:pPr/>
              <a:t>8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6CE9FE-0BF8-4567-82D6-03DE198F517F}" type="slidenum">
              <a:rPr lang="es-ES" smtClean="0">
                <a:cs typeface="Arial" charset="0"/>
              </a:rPr>
              <a:pPr/>
              <a:t>66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A4AC8-70EF-4432-B68C-FBB9E14E5433}" type="slidenum">
              <a:rPr lang="es-ES" smtClean="0">
                <a:cs typeface="Arial" charset="0"/>
              </a:rPr>
              <a:pPr/>
              <a:t>9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A64525-1100-4E8B-93A4-C9063376EF2B}" type="slidenum">
              <a:rPr lang="es-ES" smtClean="0">
                <a:cs typeface="Arial" charset="0"/>
              </a:rPr>
              <a:pPr/>
              <a:t>10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354627-D897-4D2A-A842-C1D093A2A7FC}" type="slidenum">
              <a:rPr lang="es-ES" smtClean="0">
                <a:cs typeface="Arial" charset="0"/>
              </a:rPr>
              <a:pPr/>
              <a:t>11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A57015-0822-4BE8-924E-844D2DA901E4}" type="slidenum">
              <a:rPr lang="es-ES" smtClean="0">
                <a:cs typeface="Arial" charset="0"/>
              </a:rPr>
              <a:pPr/>
              <a:t>12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82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404813"/>
            <a:ext cx="170973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404813"/>
            <a:ext cx="49784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82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404813"/>
            <a:ext cx="170973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404813"/>
            <a:ext cx="49784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82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404813"/>
            <a:ext cx="170973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404813"/>
            <a:ext cx="49784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82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404813"/>
            <a:ext cx="170973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404813"/>
            <a:ext cx="49784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82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404813"/>
            <a:ext cx="170973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404813"/>
            <a:ext cx="49784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07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825" y="1628775"/>
            <a:ext cx="330835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5" y="404813"/>
            <a:ext cx="1709738" cy="5111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075" y="404813"/>
            <a:ext cx="4978400" cy="5111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2276475"/>
            <a:ext cx="9144000" cy="2160588"/>
          </a:xfrm>
          <a:prstGeom prst="rect">
            <a:avLst/>
          </a:prstGeom>
          <a:solidFill>
            <a:srgbClr val="336699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" sz="3200">
              <a:solidFill>
                <a:srgbClr val="336699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" sz="3200">
              <a:solidFill>
                <a:srgbClr val="336699"/>
              </a:solidFill>
              <a:cs typeface="+mn-cs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 userDrawn="1"/>
        </p:nvSpPr>
        <p:spPr bwMode="auto">
          <a:xfrm>
            <a:off x="3708400" y="2420938"/>
            <a:ext cx="5435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dirty="0" err="1" smtClean="0">
                <a:solidFill>
                  <a:schemeClr val="bg1"/>
                </a:solidFill>
                <a:cs typeface="+mn-cs"/>
              </a:rPr>
              <a:t>Click</a:t>
            </a:r>
            <a:r>
              <a:rPr lang="es-ES" sz="2400" dirty="0" smtClean="0">
                <a:solidFill>
                  <a:schemeClr val="bg1"/>
                </a:solidFill>
                <a:cs typeface="+mn-cs"/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  <a:cs typeface="+mn-cs"/>
              </a:rPr>
              <a:t>Insert</a:t>
            </a:r>
            <a:r>
              <a:rPr lang="es-ES" sz="24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cs typeface="+mn-cs"/>
              </a:rPr>
              <a:t>text</a:t>
            </a:r>
            <a:r>
              <a:rPr lang="es-ES" sz="2400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cs typeface="+mn-cs"/>
              </a:rPr>
              <a:t>here</a:t>
            </a:r>
            <a:endParaRPr lang="es-ES" sz="2400" dirty="0" smtClean="0">
              <a:solidFill>
                <a:schemeClr val="bg1"/>
              </a:solidFill>
              <a:cs typeface="+mn-cs"/>
            </a:endParaRPr>
          </a:p>
          <a:p>
            <a:pPr algn="ctr" eaLnBrk="1" hangingPunct="1">
              <a:defRPr/>
            </a:pPr>
            <a:endParaRPr lang="es-ES" sz="2800" dirty="0" smtClean="0">
              <a:solidFill>
                <a:schemeClr val="bg1"/>
              </a:solidFill>
              <a:cs typeface="+mn-cs"/>
            </a:endParaRPr>
          </a:p>
          <a:p>
            <a:pPr algn="ctr" eaLnBrk="1" hangingPunct="1">
              <a:defRPr/>
            </a:pPr>
            <a:endParaRPr lang="es-ES" sz="2800" dirty="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28" name="Picture 4" descr="EBMT_logonew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2289175"/>
            <a:ext cx="3527425" cy="2147888"/>
          </a:xfrm>
          <a:prstGeom prst="rect">
            <a:avLst/>
          </a:prstGeom>
          <a:noFill/>
          <a:ln w="1905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6091238"/>
            <a:ext cx="9144000" cy="766762"/>
          </a:xfrm>
          <a:prstGeom prst="rect">
            <a:avLst/>
          </a:prstGeom>
          <a:solidFill>
            <a:srgbClr val="33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chemeClr val="hlink"/>
              </a:solidFill>
              <a:cs typeface="+mn-cs"/>
            </a:endParaRPr>
          </a:p>
        </p:txBody>
      </p:sp>
      <p:pic>
        <p:nvPicPr>
          <p:cNvPr id="1030" name="Picture 7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2349500"/>
            <a:ext cx="34036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8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9388" y="2349500"/>
            <a:ext cx="35290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6"/>
          <p:cNvSpPr txBox="1">
            <a:spLocks noChangeArrowheads="1"/>
          </p:cNvSpPr>
          <p:nvPr userDrawn="1"/>
        </p:nvSpPr>
        <p:spPr bwMode="auto">
          <a:xfrm>
            <a:off x="719138" y="6059488"/>
            <a:ext cx="8424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400" i="1" dirty="0" smtClean="0">
                <a:solidFill>
                  <a:srgbClr val="FFFFFF"/>
                </a:solidFill>
                <a:cs typeface="+mn-cs"/>
              </a:rPr>
              <a:t> </a:t>
            </a:r>
          </a:p>
          <a:p>
            <a:pPr algn="r" eaLnBrk="1" hangingPunct="1">
              <a:defRPr/>
            </a:pPr>
            <a:r>
              <a:rPr lang="en-GB" sz="2400" i="1" dirty="0" smtClean="0">
                <a:solidFill>
                  <a:srgbClr val="FFFFFF"/>
                </a:solidFill>
                <a:cs typeface="+mn-cs"/>
              </a:rPr>
              <a:t>  The European Group for Blood and Marrow Transplantation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091238"/>
            <a:ext cx="9144000" cy="766762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99"/>
              </a:solidFill>
              <a:cs typeface="+mn-cs"/>
            </a:endParaRPr>
          </a:p>
        </p:txBody>
      </p:sp>
      <p:sp>
        <p:nvSpPr>
          <p:cNvPr id="2053" name="AutoShape 6"/>
          <p:cNvSpPr>
            <a:spLocks noChangeArrowheads="1"/>
          </p:cNvSpPr>
          <p:nvPr/>
        </p:nvSpPr>
        <p:spPr bwMode="auto">
          <a:xfrm rot="16200000" flipV="1">
            <a:off x="-1584325" y="2987675"/>
            <a:ext cx="6048375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054" name="AutoShape 7"/>
          <p:cNvSpPr>
            <a:spLocks noChangeArrowheads="1"/>
          </p:cNvSpPr>
          <p:nvPr/>
        </p:nvSpPr>
        <p:spPr bwMode="auto">
          <a:xfrm rot="10800000">
            <a:off x="0" y="1223963"/>
            <a:ext cx="9144000" cy="460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13319" name="Picture 8" descr="EBMT_logon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33375"/>
            <a:ext cx="1403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33375"/>
            <a:ext cx="142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0350"/>
            <a:ext cx="1476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6"/>
          <p:cNvSpPr txBox="1">
            <a:spLocks noChangeArrowheads="1"/>
          </p:cNvSpPr>
          <p:nvPr userDrawn="1"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2400" i="1" smtClean="0">
                <a:solidFill>
                  <a:schemeClr val="bg1"/>
                </a:solidFill>
                <a:cs typeface="+mn-cs"/>
              </a:rPr>
              <a:t>The European Group for </a:t>
            </a:r>
          </a:p>
          <a:p>
            <a:pPr algn="r" eaLnBrk="1" hangingPunct="1">
              <a:defRPr/>
            </a:pPr>
            <a:r>
              <a:rPr lang="en-GB" sz="2400" i="1" smtClean="0">
                <a:solidFill>
                  <a:schemeClr val="bg1"/>
                </a:solidFill>
                <a:cs typeface="+mn-cs"/>
              </a:rPr>
              <a:t>Blood and Marrow Transplantation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99"/>
              </a:solidFill>
              <a:cs typeface="+mn-cs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8604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300" i="1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           The European Group for Blood and Marrow Transplantation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16200000" flipV="1">
            <a:off x="-1584325" y="2987675"/>
            <a:ext cx="6048375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 rot="10800000">
            <a:off x="-1512888" y="1196975"/>
            <a:ext cx="10656888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25608" name="Picture 8" descr="EBMT_logon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33375"/>
            <a:ext cx="1403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33375"/>
            <a:ext cx="142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0350"/>
            <a:ext cx="1476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99"/>
              </a:solidFill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8604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300" i="1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           The European Group for Blood and Marrow Transplantation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16200000" flipV="1">
            <a:off x="-1584325" y="2987675"/>
            <a:ext cx="6048375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10800000">
            <a:off x="-1512888" y="1196975"/>
            <a:ext cx="10656888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37896" name="Picture 8" descr="EBMT_logon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33375"/>
            <a:ext cx="1403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33375"/>
            <a:ext cx="142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0350"/>
            <a:ext cx="1476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99"/>
              </a:solidFill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8604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300" i="1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           The European Group for Blood and Marrow Transplantation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16200000" flipV="1">
            <a:off x="-1584325" y="2987675"/>
            <a:ext cx="6048375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0800000">
            <a:off x="-1512888" y="1196975"/>
            <a:ext cx="10656888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50184" name="Picture 8" descr="EBMT_logon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33375"/>
            <a:ext cx="1403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33375"/>
            <a:ext cx="142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0350"/>
            <a:ext cx="1476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99"/>
              </a:solidFill>
              <a:cs typeface="+mn-cs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6092825"/>
            <a:ext cx="8604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300" i="1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           The European Group for Blood and Marrow Transplantation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6200000" flipV="1">
            <a:off x="-1584325" y="2987675"/>
            <a:ext cx="6048375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 rot="10800000">
            <a:off x="-1512888" y="1196975"/>
            <a:ext cx="10656888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62472" name="Picture 8" descr="EBMT_logon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33375"/>
            <a:ext cx="1403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33375"/>
            <a:ext cx="142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0350"/>
            <a:ext cx="1476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404813"/>
            <a:ext cx="64801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4075" y="1628775"/>
            <a:ext cx="67691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and Insert text here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091238"/>
            <a:ext cx="9144000" cy="766762"/>
          </a:xfrm>
          <a:prstGeom prst="rect">
            <a:avLst/>
          </a:prstGeom>
          <a:solidFill>
            <a:srgbClr val="336699"/>
          </a:soli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336699"/>
              </a:solidFill>
              <a:cs typeface="+mn-cs"/>
            </a:endParaRP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 rot="16200000" flipV="1">
            <a:off x="-1584325" y="2987675"/>
            <a:ext cx="6048375" cy="7302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 vert="eaVert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 rot="10800000">
            <a:off x="0" y="1163638"/>
            <a:ext cx="9144000" cy="106362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336699"/>
          </a:solidFill>
          <a:ln w="12700">
            <a:solidFill>
              <a:srgbClr val="336699"/>
            </a:solidFill>
            <a:round/>
            <a:headEnd/>
            <a:tailEnd/>
          </a:ln>
        </p:spPr>
        <p:txBody>
          <a:bodyPr rot="10800000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74759" name="Picture 8" descr="EBMT_logone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33375"/>
            <a:ext cx="1403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9" descr="EBMT_nurses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33375"/>
            <a:ext cx="14224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10" descr="EBMT- New Nurses logo Jun 200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260350"/>
            <a:ext cx="14763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3366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8.xml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2.xml"/><Relationship Id="rId1" Type="http://schemas.openxmlformats.org/officeDocument/2006/relationships/video" Target="NUL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76475"/>
            <a:ext cx="9144000" cy="2160588"/>
          </a:xfrm>
          <a:solidFill>
            <a:srgbClr val="336699"/>
          </a:solidFill>
          <a:ln w="50800">
            <a:solidFill>
              <a:srgbClr val="3366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buFontTx/>
              <a:buNone/>
            </a:pPr>
            <a:endParaRPr lang="es-ES" smtClean="0">
              <a:solidFill>
                <a:schemeClr val="bg1"/>
              </a:solidFill>
            </a:endParaRPr>
          </a:p>
          <a:p>
            <a:pPr algn="r" eaLnBrk="1" hangingPunct="1">
              <a:buFontTx/>
              <a:buNone/>
            </a:pPr>
            <a:endParaRPr lang="es-ES" smtClean="0">
              <a:solidFill>
                <a:schemeClr val="bg1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902075" y="2432050"/>
            <a:ext cx="52419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i="1" dirty="0">
                <a:solidFill>
                  <a:schemeClr val="bg1"/>
                </a:solidFill>
                <a:latin typeface="+mn-lt"/>
                <a:cs typeface="+mn-cs"/>
              </a:rPr>
              <a:t>Immune Thrombocytopenia: </a:t>
            </a:r>
          </a:p>
          <a:p>
            <a:pPr>
              <a:defRPr/>
            </a:pPr>
            <a:r>
              <a:rPr lang="en-GB" sz="2800" b="1" i="1" dirty="0">
                <a:solidFill>
                  <a:schemeClr val="bg1"/>
                </a:solidFill>
                <a:latin typeface="+mn-lt"/>
                <a:cs typeface="+mn-cs"/>
              </a:rPr>
              <a:t>A Learning Programme for Nurses and Other Allied Healthcare Professionals</a:t>
            </a:r>
            <a:endParaRPr lang="es-ES" sz="2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8067" name="Picture 4" descr="EBMT_logo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2276475"/>
            <a:ext cx="3887787" cy="2160588"/>
          </a:xfrm>
          <a:prstGeom prst="rect">
            <a:avLst/>
          </a:prstGeom>
          <a:noFill/>
          <a:ln w="19050">
            <a:solidFill>
              <a:srgbClr val="336699"/>
            </a:solidFill>
            <a:miter lim="800000"/>
            <a:headEnd/>
            <a:tailEnd/>
          </a:ln>
        </p:spPr>
      </p:pic>
      <p:pic>
        <p:nvPicPr>
          <p:cNvPr id="88068" name="Picture 7" descr="EBMT_nurs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6475"/>
            <a:ext cx="38512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8" descr="EBMT- New Nurses logo Jun 2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76475"/>
            <a:ext cx="3898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Platelet count and bruising / bleeding risk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2127692" y="1621977"/>
          <a:ext cx="6391272" cy="36345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95636"/>
                <a:gridCol w="3195636"/>
              </a:tblGrid>
              <a:tr h="71809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Platelet count </a:t>
                      </a:r>
                    </a:p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(x 10</a:t>
                      </a:r>
                      <a:r>
                        <a:rPr lang="en-GB" sz="1800" baseline="30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/L)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Symptoms*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99"/>
                    </a:solidFill>
                  </a:tcPr>
                </a:tc>
              </a:tr>
              <a:tr h="45983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&gt; 50 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None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71809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30 – 50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Excessive bruising</a:t>
                      </a:r>
                      <a:r>
                        <a:rPr lang="en-GB" sz="1800" baseline="0" dirty="0" smtClean="0">
                          <a:solidFill>
                            <a:srgbClr val="336699"/>
                          </a:solidFill>
                        </a:rPr>
                        <a:t> with </a:t>
                      </a:r>
                      <a:br>
                        <a:rPr lang="en-GB" sz="1800" baseline="0" dirty="0" smtClean="0">
                          <a:solidFill>
                            <a:srgbClr val="336699"/>
                          </a:solidFill>
                        </a:rPr>
                      </a:br>
                      <a:r>
                        <a:rPr lang="en-GB" sz="1800" baseline="0" dirty="0" smtClean="0">
                          <a:solidFill>
                            <a:srgbClr val="336699"/>
                          </a:solidFill>
                        </a:rPr>
                        <a:t>minor trauma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CFF"/>
                    </a:solidFill>
                  </a:tcPr>
                </a:tc>
              </a:tr>
              <a:tr h="102044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10</a:t>
                      </a:r>
                      <a:r>
                        <a:rPr lang="en-GB" sz="1800" baseline="0" dirty="0" smtClean="0">
                          <a:solidFill>
                            <a:srgbClr val="336699"/>
                          </a:solidFill>
                        </a:rPr>
                        <a:t> – 30 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Spontaneous </a:t>
                      </a:r>
                      <a:r>
                        <a:rPr lang="en-GB" sz="1800" dirty="0" err="1" smtClean="0">
                          <a:solidFill>
                            <a:srgbClr val="336699"/>
                          </a:solidFill>
                        </a:rPr>
                        <a:t>petechiae</a:t>
                      </a: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 </a:t>
                      </a:r>
                      <a:br>
                        <a:rPr lang="en-GB" sz="1800" dirty="0" smtClean="0">
                          <a:solidFill>
                            <a:srgbClr val="336699"/>
                          </a:solidFill>
                        </a:rPr>
                      </a:b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or bruising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71809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&lt; 10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At risk of internal bleeding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  <p:sp>
        <p:nvSpPr>
          <p:cNvPr id="103427" name="TextBox 2"/>
          <p:cNvSpPr txBox="1">
            <a:spLocks noChangeArrowheads="1"/>
          </p:cNvSpPr>
          <p:nvPr/>
        </p:nvSpPr>
        <p:spPr bwMode="auto">
          <a:xfrm>
            <a:off x="2141538" y="5308600"/>
            <a:ext cx="6389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336699"/>
                </a:solidFill>
              </a:rPr>
              <a:t>*NB: It is possible for more than one symptom to occur at a particular platelet count range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Cines DB, Blanchette VS. N Engl J Med 2002;346(13):995-1008.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695450" y="404813"/>
            <a:ext cx="7269163" cy="576262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mtClean="0"/>
              <a:t>Increased age carries a higher risk </a:t>
            </a:r>
            <a:br>
              <a:rPr lang="en-GB" smtClean="0"/>
            </a:br>
            <a:r>
              <a:rPr lang="en-GB" smtClean="0"/>
              <a:t>of severe or fatal bleeding in ITP patients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 l="27933" t="22137" r="13077" b="11282"/>
          <a:stretch>
            <a:fillRect/>
          </a:stretch>
        </p:blipFill>
        <p:spPr bwMode="auto">
          <a:xfrm>
            <a:off x="1584325" y="1530350"/>
            <a:ext cx="74263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Cohen YC, et al. </a:t>
            </a:r>
            <a:r>
              <a:rPr lang="en-US" sz="1100">
                <a:solidFill>
                  <a:schemeClr val="bg1"/>
                </a:solidFill>
              </a:rPr>
              <a:t>Arch Intern Med 2000;160(11):1630-1608. Figure adapted with permission from Arch Intern Med.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Pathophysiology of ITP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  <a:defRPr/>
            </a:pPr>
            <a:r>
              <a:rPr lang="en-GB" sz="1800" dirty="0" smtClean="0"/>
              <a:t>The trigger for production of autoantibodies against platelets is unknown</a:t>
            </a:r>
          </a:p>
          <a:p>
            <a:pPr>
              <a:spcBef>
                <a:spcPts val="800"/>
              </a:spcBef>
              <a:spcAft>
                <a:spcPts val="400"/>
              </a:spcAft>
              <a:defRPr/>
            </a:pPr>
            <a:r>
              <a:rPr lang="en-GB" sz="1800" dirty="0" smtClean="0"/>
              <a:t>ITP was originally thought to be entirely the result of platelet destruction by autoantibodies</a:t>
            </a:r>
          </a:p>
          <a:p>
            <a:pPr>
              <a:spcBef>
                <a:spcPts val="800"/>
              </a:spcBef>
              <a:spcAft>
                <a:spcPts val="400"/>
              </a:spcAft>
              <a:defRPr/>
            </a:pPr>
            <a:r>
              <a:rPr lang="en-GB" sz="1800" dirty="0" smtClean="0"/>
              <a:t>However, we now know that production of platelets in bone marrow is also suboptimal  in patients with ITP</a:t>
            </a:r>
          </a:p>
          <a:p>
            <a:pPr>
              <a:spcBef>
                <a:spcPts val="800"/>
              </a:spcBef>
              <a:spcAft>
                <a:spcPts val="400"/>
              </a:spcAft>
              <a:defRPr/>
            </a:pPr>
            <a:r>
              <a:rPr lang="en-GB" sz="1800" dirty="0" smtClean="0"/>
              <a:t>Megakaryocytes (platelets’ parent cells) can also be damaged by platelet autoantibodies, making them less productive</a:t>
            </a:r>
          </a:p>
          <a:p>
            <a:pPr marL="0" indent="0">
              <a:buFontTx/>
              <a:buNone/>
              <a:defRPr/>
            </a:pPr>
            <a:endParaRPr lang="en-GB" sz="1800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100">
                <a:solidFill>
                  <a:schemeClr val="bg1"/>
                </a:solidFill>
              </a:rPr>
              <a:t>1. Kaushansky K. N Engl J Med 1998;339(11):746-754. </a:t>
            </a:r>
            <a:r>
              <a:rPr lang="en-GB" sz="1100">
                <a:solidFill>
                  <a:schemeClr val="bg1"/>
                </a:solidFill>
              </a:rPr>
              <a:t>2. Kuter DJ, Gernsheimer TB.</a:t>
            </a:r>
            <a:r>
              <a:rPr lang="en-US" sz="1100">
                <a:solidFill>
                  <a:schemeClr val="bg1"/>
                </a:solidFill>
              </a:rPr>
              <a:t> Hematol Oncol Clin N Am </a:t>
            </a:r>
            <a:r>
              <a:rPr lang="en-GB" sz="1100">
                <a:solidFill>
                  <a:schemeClr val="bg1"/>
                </a:solidFill>
              </a:rPr>
              <a:t>2009;23(6):1193-1211. </a:t>
            </a:r>
            <a:r>
              <a:rPr lang="en-US" sz="1100">
                <a:solidFill>
                  <a:schemeClr val="bg1"/>
                </a:solidFill>
              </a:rPr>
              <a:t>3. McMillan R, et al.</a:t>
            </a:r>
            <a:r>
              <a:rPr lang="en-GB" sz="1100">
                <a:solidFill>
                  <a:schemeClr val="bg1"/>
                </a:solidFill>
              </a:rPr>
              <a:t> Blood 2004;103(4):1364-1369. </a:t>
            </a:r>
            <a:r>
              <a:rPr lang="en-US" sz="1100">
                <a:solidFill>
                  <a:schemeClr val="bg1"/>
                </a:solidFill>
              </a:rPr>
              <a:t>4. Provan D. Eur J Haematol 2009;82(Suppl 71):8-12.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Pathophysiology of ITP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60663" y="1535113"/>
            <a:ext cx="50228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Video supplied courtesy of Amgen.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Which of the following contribute to ITP?</a:t>
            </a:r>
          </a:p>
          <a:p>
            <a:pPr lvl="1">
              <a:buFontTx/>
              <a:buAutoNum type="arabicPeriod"/>
            </a:pPr>
            <a:endParaRPr lang="en-GB" sz="1800" smtClean="0">
              <a:solidFill>
                <a:srgbClr val="336699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T-cell-mediated platelet destruction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Autoantibody-mediated platelet destruction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Suboptimal bone marrow platelet production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Autoantibody-mediated megakaryocyte damage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All of the above</a:t>
            </a:r>
          </a:p>
          <a:p>
            <a:pPr lvl="1">
              <a:buFontTx/>
              <a:buAutoNum type="arabicPeriod"/>
            </a:pPr>
            <a:endParaRPr lang="en-GB" sz="1800" smtClean="0">
              <a:solidFill>
                <a:srgbClr val="336699"/>
              </a:solidFill>
            </a:endParaRPr>
          </a:p>
          <a:p>
            <a:pPr lvl="1">
              <a:buFontTx/>
              <a:buAutoNum type="arabicPeriod"/>
            </a:pPr>
            <a:endParaRPr lang="en-GB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Which of the following contribute to ITP?</a:t>
            </a:r>
          </a:p>
          <a:p>
            <a:pPr lvl="1">
              <a:buFontTx/>
              <a:buAutoNum type="arabicPeriod"/>
            </a:pPr>
            <a:endParaRPr lang="en-GB" sz="1800" smtClean="0">
              <a:solidFill>
                <a:srgbClr val="336699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T-cell-mediated platelet destruction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Autoantibody-mediated platelet destruction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Suboptimal bone marrow platelet production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Autoantibody-mediated megakaryocyte damage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GB" sz="1800" b="1" u="sng" smtClean="0">
                <a:solidFill>
                  <a:srgbClr val="336699"/>
                </a:solidFill>
              </a:rPr>
              <a:t>All of the above</a:t>
            </a:r>
          </a:p>
          <a:p>
            <a:pPr lvl="1">
              <a:buFontTx/>
              <a:buAutoNum type="arabicPeriod"/>
            </a:pPr>
            <a:endParaRPr lang="en-GB" sz="1800" smtClean="0">
              <a:solidFill>
                <a:srgbClr val="336699"/>
              </a:solidFill>
            </a:endParaRPr>
          </a:p>
          <a:p>
            <a:pPr lvl="1">
              <a:buFontTx/>
              <a:buAutoNum type="arabicPeriod"/>
            </a:pPr>
            <a:endParaRPr lang="en-GB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MODULE 2: IDENTIFYING ITP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115714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Signs and symptoms of ITP</a:t>
            </a:r>
          </a:p>
        </p:txBody>
      </p:sp>
      <p:sp>
        <p:nvSpPr>
          <p:cNvPr id="11673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Signs and symptoms of ITP are highly variable; most patients present asymptomatically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Discovery often occurs via routine blood tests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Symptomatic patients can present with </a:t>
            </a:r>
            <a:r>
              <a:rPr lang="en-GB" sz="2000" b="1" smtClean="0"/>
              <a:t>one or more </a:t>
            </a:r>
            <a:r>
              <a:rPr lang="en-GB" sz="2000" smtClean="0"/>
              <a:t>of: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Petechiae or purpura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Unusual or easy bruising (haematoma)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Persistent bleeding symptoms from cuts or other injuries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Mucosal bleeding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Frequent or heavy nose bleeds (epistaxis)</a:t>
            </a:r>
          </a:p>
          <a:p>
            <a:pPr lvl="1">
              <a:spcBef>
                <a:spcPts val="5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Haemorrhage from any site (usually gingival or menorrhage </a:t>
            </a:r>
            <a:br>
              <a:rPr lang="en-GB" sz="1600" smtClean="0">
                <a:solidFill>
                  <a:srgbClr val="336699"/>
                </a:solidFill>
              </a:rPr>
            </a:br>
            <a:r>
              <a:rPr lang="en-GB" sz="1600" smtClean="0">
                <a:solidFill>
                  <a:srgbClr val="336699"/>
                </a:solidFill>
              </a:rPr>
              <a:t>in women)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Sarpatwari A,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2010;95(7):1167-1175. 2. Provan D, et al. Blood 2009;115(2):168-186.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Examples of visible ITP symptoms</a:t>
            </a:r>
          </a:p>
        </p:txBody>
      </p:sp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3602038" y="1411288"/>
            <a:ext cx="3090862" cy="4257675"/>
            <a:chOff x="3602427" y="1638227"/>
            <a:chExt cx="3090863" cy="4257650"/>
          </a:xfrm>
        </p:grpSpPr>
        <p:pic>
          <p:nvPicPr>
            <p:cNvPr id="16388" name="Picture 4"/>
            <p:cNvPicPr>
              <a:picLocks noChangeAspect="1"/>
            </p:cNvPicPr>
            <p:nvPr/>
          </p:nvPicPr>
          <p:blipFill>
            <a:blip r:embed="rId3"/>
            <a:srcRect t="4827"/>
            <a:stretch>
              <a:fillRect/>
            </a:stretch>
          </p:blipFill>
          <p:spPr bwMode="auto">
            <a:xfrm>
              <a:off x="3602427" y="1638227"/>
              <a:ext cx="3090863" cy="4257650"/>
            </a:xfrm>
            <a:prstGeom prst="rect">
              <a:avLst/>
            </a:prstGeom>
            <a:noFill/>
            <a:ln w="9525">
              <a:solidFill>
                <a:srgbClr val="3366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/>
            </a:extLst>
          </p:spPr>
        </p:pic>
        <p:sp>
          <p:nvSpPr>
            <p:cNvPr id="118790" name="TextBox 1"/>
            <p:cNvSpPr txBox="1">
              <a:spLocks noChangeArrowheads="1"/>
            </p:cNvSpPr>
            <p:nvPr/>
          </p:nvSpPr>
          <p:spPr bwMode="auto">
            <a:xfrm>
              <a:off x="3602427" y="2549106"/>
              <a:ext cx="333746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solidFill>
                    <a:srgbClr val="336699"/>
                  </a:solidFill>
                </a:rPr>
                <a:t>1</a:t>
              </a:r>
            </a:p>
          </p:txBody>
        </p:sp>
        <p:sp>
          <p:nvSpPr>
            <p:cNvPr id="118791" name="TextBox 4"/>
            <p:cNvSpPr txBox="1">
              <a:spLocks noChangeArrowheads="1"/>
            </p:cNvSpPr>
            <p:nvPr/>
          </p:nvSpPr>
          <p:spPr bwMode="auto">
            <a:xfrm>
              <a:off x="3602427" y="5578673"/>
              <a:ext cx="333747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solidFill>
                    <a:srgbClr val="336699"/>
                  </a:solidFill>
                </a:rPr>
                <a:t>2</a:t>
              </a:r>
            </a:p>
          </p:txBody>
        </p:sp>
        <p:sp>
          <p:nvSpPr>
            <p:cNvPr id="118792" name="TextBox 5"/>
            <p:cNvSpPr txBox="1">
              <a:spLocks noChangeArrowheads="1"/>
            </p:cNvSpPr>
            <p:nvPr/>
          </p:nvSpPr>
          <p:spPr bwMode="auto">
            <a:xfrm>
              <a:off x="5272542" y="5578673"/>
              <a:ext cx="35525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solidFill>
                    <a:srgbClr val="336699"/>
                  </a:solidFill>
                </a:rPr>
                <a:t>4</a:t>
              </a:r>
            </a:p>
          </p:txBody>
        </p:sp>
        <p:sp>
          <p:nvSpPr>
            <p:cNvPr id="118793" name="TextBox 6"/>
            <p:cNvSpPr txBox="1">
              <a:spLocks noChangeArrowheads="1"/>
            </p:cNvSpPr>
            <p:nvPr/>
          </p:nvSpPr>
          <p:spPr bwMode="auto">
            <a:xfrm>
              <a:off x="5283298" y="3955271"/>
              <a:ext cx="333746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400" b="1">
                  <a:solidFill>
                    <a:srgbClr val="336699"/>
                  </a:solidFill>
                </a:rPr>
                <a:t>3</a:t>
              </a:r>
            </a:p>
          </p:txBody>
        </p:sp>
      </p:grpSp>
      <p:sp>
        <p:nvSpPr>
          <p:cNvPr id="118787" name="TextBox 3"/>
          <p:cNvSpPr txBox="1">
            <a:spLocks noChangeArrowheads="1"/>
          </p:cNvSpPr>
          <p:nvPr/>
        </p:nvSpPr>
        <p:spPr bwMode="auto">
          <a:xfrm>
            <a:off x="6692900" y="4829175"/>
            <a:ext cx="2357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GB" sz="1200" b="1">
                <a:solidFill>
                  <a:srgbClr val="336699"/>
                </a:solidFill>
              </a:rPr>
              <a:t>Petechiae </a:t>
            </a:r>
          </a:p>
          <a:p>
            <a:pPr marL="228600" indent="-228600">
              <a:buFontTx/>
              <a:buAutoNum type="arabicPeriod"/>
            </a:pPr>
            <a:r>
              <a:rPr lang="en-GB" sz="1200" b="1">
                <a:solidFill>
                  <a:srgbClr val="336699"/>
                </a:solidFill>
              </a:rPr>
              <a:t>Purpura and haematoma</a:t>
            </a:r>
          </a:p>
          <a:p>
            <a:pPr marL="228600" indent="-228600">
              <a:buFontTx/>
              <a:buAutoNum type="arabicPeriod"/>
            </a:pPr>
            <a:r>
              <a:rPr lang="en-GB" sz="1200" b="1">
                <a:solidFill>
                  <a:srgbClr val="336699"/>
                </a:solidFill>
              </a:rPr>
              <a:t>Conjunctival haemorrhage</a:t>
            </a:r>
          </a:p>
          <a:p>
            <a:pPr marL="228600" indent="-228600">
              <a:buFontTx/>
              <a:buAutoNum type="arabicPeriod"/>
            </a:pPr>
            <a:r>
              <a:rPr lang="en-GB" sz="1200" b="1">
                <a:solidFill>
                  <a:srgbClr val="336699"/>
                </a:solidFill>
              </a:rPr>
              <a:t>Submucosal bleeding</a:t>
            </a:r>
          </a:p>
        </p:txBody>
      </p:sp>
      <p:sp>
        <p:nvSpPr>
          <p:cNvPr id="118788" name="Rectangle 9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Purpura and haematomas and conjunctival haemorrhage images courtesy of Douglas Cines and James Bussel. Mucosal bleeding and petechiae images courtesy of Drew Provan.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ITP diagnosed?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There is no standard test for ITP: diagnosis of ITP is usually made by exclusion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Diagnosis involves medical history, complete blood count, peripheral blood smear, and a physical examination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Drug history (including non-prescription drugs) should also be taken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Further tests are often needed to eliminate causes </a:t>
            </a:r>
            <a:br>
              <a:rPr lang="en-GB" sz="2000" smtClean="0"/>
            </a:br>
            <a:r>
              <a:rPr lang="en-GB" sz="2000" smtClean="0"/>
              <a:t>of secondary ITP (e.g. HIV)</a:t>
            </a:r>
          </a:p>
          <a:p>
            <a:endParaRPr lang="en-GB" sz="2000" smtClean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Cines DB, Bussel JB. Blood 2005;106(7):2244-2251. 2. Cines DB, et al.</a:t>
            </a:r>
            <a:r>
              <a:rPr lang="en-US" sz="1100">
                <a:solidFill>
                  <a:schemeClr val="bg1"/>
                </a:solidFill>
              </a:rPr>
              <a:t> Blood 2009;113(26):6511-6521. 3. </a:t>
            </a:r>
            <a:r>
              <a:rPr lang="en-GB" sz="1100">
                <a:solidFill>
                  <a:schemeClr val="bg1"/>
                </a:solidFill>
              </a:rPr>
              <a:t>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4. Stevens W,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Neth J Med 2006;64(10):356-363.</a:t>
            </a:r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Module contents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76388" y="1331913"/>
          <a:ext cx="7462837" cy="44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960"/>
                <a:gridCol w="2480032"/>
                <a:gridCol w="3762254"/>
              </a:tblGrid>
              <a:tr h="27403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Module #</a:t>
                      </a:r>
                      <a:endParaRPr lang="en-GB" sz="1600" dirty="0"/>
                    </a:p>
                  </a:txBody>
                  <a:tcPr marL="83223" marR="83223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Title</a:t>
                      </a:r>
                      <a:endParaRPr lang="en-GB" sz="1600" dirty="0"/>
                    </a:p>
                  </a:txBody>
                  <a:tcPr marL="83223" marR="83223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Contents</a:t>
                      </a:r>
                      <a:endParaRPr lang="en-GB" sz="1600" dirty="0"/>
                    </a:p>
                  </a:txBody>
                  <a:tcPr marL="83223" marR="83223">
                    <a:solidFill>
                      <a:srgbClr val="336699"/>
                    </a:solidFill>
                  </a:tcPr>
                </a:tc>
              </a:tr>
              <a:tr h="6726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Overview of immune thrombocytopenia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History; epidemiology; classification; consequences; pathophysiology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>
                    <a:solidFill>
                      <a:srgbClr val="99CCFF"/>
                    </a:solidFill>
                  </a:tcPr>
                </a:tc>
              </a:tr>
              <a:tr h="4733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2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Identifying ITP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Symptoms; diagnosis; causes; prognosis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>
                    <a:solidFill>
                      <a:srgbClr val="D9ECFF"/>
                    </a:solidFill>
                  </a:tcPr>
                </a:tc>
              </a:tr>
              <a:tr h="107120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3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Managing patients with ITP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Guidelines; treatment options; managing adverse effects of treatment; special considerations;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 the role of the nurse; patient education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>
                    <a:solidFill>
                      <a:srgbClr val="99CCFF"/>
                    </a:solidFill>
                  </a:tcPr>
                </a:tc>
              </a:tr>
              <a:tr h="4733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4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Paediatric ITP patients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Characteristics and causes; management of paediatric ITP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>
                    <a:solidFill>
                      <a:srgbClr val="D9ECFF"/>
                    </a:solidFill>
                  </a:tcPr>
                </a:tc>
              </a:tr>
              <a:tr h="67261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5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Patient considerations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Recommendations;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 diet and lifestyle advice; surgery and dentistry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>
                    <a:solidFill>
                      <a:srgbClr val="99CCFF"/>
                    </a:solidFill>
                  </a:tcPr>
                </a:tc>
              </a:tr>
              <a:tr h="4733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6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Quality of life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Factors affecting </a:t>
                      </a:r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QoL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; assessing </a:t>
                      </a:r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QoL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; improving </a:t>
                      </a:r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QoL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L="83223" marR="83223"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Secondary causes of ITP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/>
          <a:srcRect l="26009" t="26324" r="15289" b="19402"/>
          <a:stretch>
            <a:fillRect/>
          </a:stretch>
        </p:blipFill>
        <p:spPr bwMode="auto">
          <a:xfrm>
            <a:off x="1654175" y="1776413"/>
            <a:ext cx="739457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Cines DB, et al.</a:t>
            </a:r>
            <a:r>
              <a:rPr lang="en-US" sz="1100">
                <a:solidFill>
                  <a:schemeClr val="bg1"/>
                </a:solidFill>
              </a:rPr>
              <a:t> Blood 2009;113(26):6511-6521. Image reproduced with permission from Blood.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Recommended diagnostic approaches for ITP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1699404" y="1430372"/>
          <a:ext cx="7211682" cy="4587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403894"/>
                <a:gridCol w="2403894"/>
                <a:gridCol w="2403894"/>
              </a:tblGrid>
              <a:tr h="2047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Basic evaluation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Tests</a:t>
                      </a:r>
                      <a:r>
                        <a:rPr lang="en-GB" sz="1400" baseline="0" dirty="0" smtClean="0"/>
                        <a:t> of potential utility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Tests of unproven benefit</a:t>
                      </a:r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204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Patient history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Glycoprotein-specific</a:t>
                      </a:r>
                      <a:r>
                        <a:rPr lang="en-GB" sz="1100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antibody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Thrombopoeitin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204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Family history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Antinuclear antibodies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Reticulated platelets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7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Physical examination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Anti-thyroid antibodies and thyroid function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Bleeding time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337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Complete blood count and reticulocyte count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Pregnancy test in women of childbearing 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Platelet-associated immunoglobulin G (</a:t>
                      </a:r>
                      <a:r>
                        <a:rPr lang="en-GB" sz="1100" kern="120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PaIgG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Bone marrow examination (selected patients)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Antiphospholipid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antibodies (including </a:t>
                      </a:r>
                      <a:r>
                        <a:rPr lang="en-GB" sz="1100" kern="120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anticardiolipin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and lupus anticoagulant)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Platelet survival study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46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Quantitative immunoglobulin </a:t>
                      </a:r>
                      <a:b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level measurement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Viral polymerase chain reaction (PCR) for 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parvovirus and cytomegalovirus (CMV)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Serum complement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0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Peripheral blood smear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204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Blood group (rhesus)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8EF"/>
                    </a:solidFill>
                  </a:tcPr>
                </a:tc>
              </a:tr>
              <a:tr h="204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Direct </a:t>
                      </a:r>
                      <a:r>
                        <a:rPr lang="en-GB" sz="1100" kern="120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antiglobulin</a:t>
                      </a: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test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204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Helicobacter pylori</a:t>
                      </a:r>
                      <a:endParaRPr lang="en-GB" sz="1100" i="1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8EF"/>
                    </a:solidFill>
                  </a:tcPr>
                </a:tc>
              </a:tr>
              <a:tr h="337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Human immunodeficiency virus (HIV)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204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Hepatitis C virus (HCV)</a:t>
                      </a: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Table reproduced with permission from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Prognosis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The outcome of ITP varies greatly from patient to patient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80% of children recover spontaneously, but chronic ITP is more frequent in adults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In patients responsive to therapy, mortality is similar </a:t>
            </a:r>
            <a:br>
              <a:rPr lang="en-GB" sz="2000" smtClean="0"/>
            </a:br>
            <a:r>
              <a:rPr lang="en-GB" sz="2000" smtClean="0"/>
              <a:t>to the general population, but non-responders are at higher risk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smtClean="0"/>
              <a:t>Patients with platelet counts &lt; 30 x 10</a:t>
            </a:r>
            <a:r>
              <a:rPr lang="en-GB" sz="2000" baseline="30000" smtClean="0"/>
              <a:t>9</a:t>
            </a:r>
            <a:r>
              <a:rPr lang="en-GB" sz="2000" smtClean="0"/>
              <a:t>/L are at increased risk of serious bleeding events</a:t>
            </a:r>
          </a:p>
          <a:p>
            <a:endParaRPr lang="en-GB" sz="2000" smtClean="0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2579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Mathias SD, et al. </a:t>
            </a:r>
            <a:r>
              <a:rPr lang="en-US" sz="1100">
                <a:solidFill>
                  <a:schemeClr val="bg1"/>
                </a:solidFill>
              </a:rPr>
              <a:t>Health Qual Life </a:t>
            </a:r>
            <a:r>
              <a:rPr lang="en-GB" sz="1100">
                <a:solidFill>
                  <a:schemeClr val="bg1"/>
                </a:solidFill>
              </a:rPr>
              <a:t>Outcomes 2008;6:13. 2. </a:t>
            </a:r>
            <a:r>
              <a:rPr lang="en-US" sz="1100">
                <a:solidFill>
                  <a:schemeClr val="bg1"/>
                </a:solidFill>
              </a:rPr>
              <a:t>British Committee for Standards in Haematology General Haematology Task Force. </a:t>
            </a:r>
            <a:r>
              <a:rPr lang="en-GB" sz="1100">
                <a:solidFill>
                  <a:schemeClr val="bg1"/>
                </a:solidFill>
              </a:rPr>
              <a:t>Br J Haematol 2003;120(4):574-596. 3. Portielje JE, et al. </a:t>
            </a:r>
            <a:r>
              <a:rPr lang="en-US" sz="1100">
                <a:solidFill>
                  <a:schemeClr val="bg1"/>
                </a:solidFill>
              </a:rPr>
              <a:t>Blood </a:t>
            </a:r>
            <a:r>
              <a:rPr lang="en-GB" sz="1100">
                <a:solidFill>
                  <a:schemeClr val="bg1"/>
                </a:solidFill>
              </a:rPr>
              <a:t>2001;97(9):2549-2554. 4. </a:t>
            </a:r>
            <a:r>
              <a:rPr lang="en-US" sz="1100">
                <a:solidFill>
                  <a:schemeClr val="bg1"/>
                </a:solidFill>
              </a:rPr>
              <a:t>McMillan R, Durette C. Blood 2004;104(4):956-960. 5. </a:t>
            </a:r>
            <a:r>
              <a:rPr lang="en-GB" sz="1100">
                <a:solidFill>
                  <a:schemeClr val="bg1"/>
                </a:solidFill>
              </a:rPr>
              <a:t>Cohen YC, et al. </a:t>
            </a:r>
            <a:r>
              <a:rPr lang="en-US" sz="1100">
                <a:solidFill>
                  <a:schemeClr val="bg1"/>
                </a:solidFill>
              </a:rPr>
              <a:t>Arch Intern Med 2000;160(11):1630-1608.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Assessment question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Which of the following tests are used as part of the basic evaluation for ITP diagnosis?</a:t>
            </a:r>
          </a:p>
          <a:p>
            <a:pPr marL="0" indent="0">
              <a:buFontTx/>
              <a:buNone/>
            </a:pPr>
            <a:endParaRPr lang="en-GB" sz="1800" smtClean="0"/>
          </a:p>
          <a:p>
            <a:pPr lvl="1">
              <a:buFontTx/>
              <a:buAutoNum type="arabicPeriod"/>
            </a:pPr>
            <a:r>
              <a:rPr lang="en-GB" sz="1800" i="1" smtClean="0">
                <a:solidFill>
                  <a:srgbClr val="336699"/>
                </a:solidFill>
              </a:rPr>
              <a:t>Helicobacter pylori </a:t>
            </a:r>
            <a:r>
              <a:rPr lang="en-GB" sz="1800" smtClean="0">
                <a:solidFill>
                  <a:srgbClr val="336699"/>
                </a:solidFill>
              </a:rPr>
              <a:t>test</a:t>
            </a:r>
            <a:r>
              <a:rPr lang="en-GB" sz="1800" i="1" smtClean="0">
                <a:solidFill>
                  <a:srgbClr val="336699"/>
                </a:solidFill>
              </a:rPr>
              <a:t> </a:t>
            </a:r>
            <a:r>
              <a:rPr lang="en-GB" sz="1800" smtClean="0">
                <a:solidFill>
                  <a:srgbClr val="336699"/>
                </a:solidFill>
              </a:rPr>
              <a:t>and peripheral blood smear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Thrombopoietin and reticulated platelet test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HIV test and family history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Physical examination and hepatitis C virus test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All of the above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1, 2 and 4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1, 3 and 4  </a:t>
            </a:r>
          </a:p>
          <a:p>
            <a:pPr lvl="1">
              <a:buFontTx/>
              <a:buAutoNum type="arabicPeriod"/>
            </a:pPr>
            <a:endParaRPr lang="en-GB" sz="1400" smtClean="0">
              <a:solidFill>
                <a:srgbClr val="336699"/>
              </a:solidFill>
            </a:endParaRPr>
          </a:p>
          <a:p>
            <a:pPr lvl="1">
              <a:buFontTx/>
              <a:buAutoNum type="arabicPeriod"/>
            </a:pPr>
            <a:endParaRPr lang="en-GB" sz="140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Which of the following tests are used as part of the basic evaluation for ITP diagnosis?</a:t>
            </a:r>
          </a:p>
          <a:p>
            <a:pPr marL="0" indent="0">
              <a:buFontTx/>
              <a:buNone/>
            </a:pPr>
            <a:endParaRPr lang="en-GB" sz="1800" smtClean="0"/>
          </a:p>
          <a:p>
            <a:pPr lvl="1">
              <a:buFontTx/>
              <a:buAutoNum type="arabicPeriod"/>
            </a:pPr>
            <a:r>
              <a:rPr lang="en-GB" sz="1800" i="1" smtClean="0">
                <a:solidFill>
                  <a:srgbClr val="336699"/>
                </a:solidFill>
              </a:rPr>
              <a:t>Helicobacter pylori </a:t>
            </a:r>
            <a:r>
              <a:rPr lang="en-GB" sz="1800" smtClean="0">
                <a:solidFill>
                  <a:srgbClr val="336699"/>
                </a:solidFill>
              </a:rPr>
              <a:t>test</a:t>
            </a:r>
            <a:r>
              <a:rPr lang="en-GB" sz="1800" i="1" smtClean="0">
                <a:solidFill>
                  <a:srgbClr val="336699"/>
                </a:solidFill>
              </a:rPr>
              <a:t> </a:t>
            </a:r>
            <a:r>
              <a:rPr lang="en-GB" sz="1800" smtClean="0">
                <a:solidFill>
                  <a:srgbClr val="336699"/>
                </a:solidFill>
              </a:rPr>
              <a:t>and peripheral blood smear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Thrombopoietin and reticulated platelet test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HIV test and family history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Physical examination and hepatitis C virus test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All of the above</a:t>
            </a:r>
          </a:p>
          <a:p>
            <a:pPr lvl="1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1, 2 and 4</a:t>
            </a:r>
          </a:p>
          <a:p>
            <a:pPr lvl="1">
              <a:buFontTx/>
              <a:buAutoNum type="arabicPeriod"/>
            </a:pPr>
            <a:r>
              <a:rPr lang="en-GB" sz="1800" b="1" u="sng" smtClean="0">
                <a:solidFill>
                  <a:srgbClr val="336699"/>
                </a:solidFill>
              </a:rPr>
              <a:t>1, 3 and 4  </a:t>
            </a:r>
          </a:p>
          <a:p>
            <a:pPr lvl="1">
              <a:buFontTx/>
              <a:buAutoNum type="arabicPeriod"/>
            </a:pPr>
            <a:endParaRPr lang="en-GB" sz="1400" smtClean="0">
              <a:solidFill>
                <a:srgbClr val="336699"/>
              </a:solidFill>
            </a:endParaRPr>
          </a:p>
          <a:p>
            <a:pPr lvl="1">
              <a:buFontTx/>
              <a:buAutoNum type="arabicPeriod"/>
            </a:pPr>
            <a:endParaRPr lang="en-GB" sz="140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MODULE 3: </a:t>
            </a:r>
          </a:p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MANAGING PATIENTS WITH ITP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133122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The ITP Patient Journey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8963" y="1504950"/>
            <a:ext cx="6858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6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Video supplied courtesy of Amgen.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Treating ITP</a:t>
            </a:r>
          </a:p>
        </p:txBody>
      </p:sp>
      <p:sp>
        <p:nvSpPr>
          <p:cNvPr id="13517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Several ITP treatment guidelines exist, primarily based on expert opinion due to the lack of randomised controlled trials</a:t>
            </a:r>
          </a:p>
          <a:p>
            <a:r>
              <a:rPr lang="en-GB" sz="2000" smtClean="0"/>
              <a:t>Treatment choices are highly individualised and are affected by factors such as:</a:t>
            </a:r>
          </a:p>
          <a:p>
            <a:pPr lvl="1"/>
            <a:r>
              <a:rPr lang="en-GB" sz="1600" smtClean="0">
                <a:solidFill>
                  <a:srgbClr val="336699"/>
                </a:solidFill>
              </a:rPr>
              <a:t>Therapy tolerance </a:t>
            </a:r>
          </a:p>
          <a:p>
            <a:pPr lvl="1"/>
            <a:r>
              <a:rPr lang="en-GB" sz="1600" smtClean="0">
                <a:solidFill>
                  <a:srgbClr val="336699"/>
                </a:solidFill>
              </a:rPr>
              <a:t>Lifestyle</a:t>
            </a:r>
          </a:p>
          <a:p>
            <a:pPr lvl="1"/>
            <a:r>
              <a:rPr lang="en-GB" sz="1600" smtClean="0">
                <a:solidFill>
                  <a:srgbClr val="336699"/>
                </a:solidFill>
              </a:rPr>
              <a:t>Comorbidities</a:t>
            </a:r>
          </a:p>
          <a:p>
            <a:r>
              <a:rPr lang="en-GB" sz="2000" smtClean="0"/>
              <a:t>Patients with platelet counts &gt; 50 x 10</a:t>
            </a:r>
            <a:r>
              <a:rPr lang="en-GB" sz="2000" baseline="30000" smtClean="0"/>
              <a:t>9</a:t>
            </a:r>
            <a:r>
              <a:rPr lang="en-GB" sz="2000" smtClean="0"/>
              <a:t>/L generally do not require treatment</a:t>
            </a:r>
          </a:p>
          <a:p>
            <a:r>
              <a:rPr lang="en-GB" sz="2000" smtClean="0"/>
              <a:t>Patients with platelet counts &lt; 50 x 10</a:t>
            </a:r>
            <a:r>
              <a:rPr lang="en-GB" sz="2000" baseline="30000" smtClean="0"/>
              <a:t>9</a:t>
            </a:r>
            <a:r>
              <a:rPr lang="en-GB" sz="2000" smtClean="0"/>
              <a:t>/L may require treatment depending on the symptoms they present and bleeding risk</a:t>
            </a:r>
          </a:p>
          <a:p>
            <a:endParaRPr lang="en-GB" sz="2000" smtClean="0"/>
          </a:p>
        </p:txBody>
      </p:sp>
      <p:sp>
        <p:nvSpPr>
          <p:cNvPr id="135171" name="Rectangle 5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2. </a:t>
            </a:r>
            <a:r>
              <a:rPr lang="en-US" sz="1100">
                <a:solidFill>
                  <a:schemeClr val="bg1"/>
                </a:solidFill>
              </a:rPr>
              <a:t>British Committee for Standards in Haematology General Haematology Task Force. </a:t>
            </a:r>
            <a:r>
              <a:rPr lang="en-GB" sz="1100">
                <a:solidFill>
                  <a:schemeClr val="bg1"/>
                </a:solidFill>
              </a:rPr>
              <a:t>Br J Haematol 2003;120(4):574-596. 3. </a:t>
            </a:r>
            <a:r>
              <a:rPr lang="en-US" sz="1100">
                <a:solidFill>
                  <a:schemeClr val="bg1"/>
                </a:solidFill>
              </a:rPr>
              <a:t>Neunert C, et al. Blood. 2011;117(16):4190-207.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Treatment guidelines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8787" t="38081" r="6819" b="42794"/>
          <a:stretch/>
        </p:blipFill>
        <p:spPr bwMode="auto">
          <a:xfrm>
            <a:off x="2324100" y="2890838"/>
            <a:ext cx="5857875" cy="7461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/>
          <a:srcRect l="12073" t="18957" r="20806" b="40521"/>
          <a:stretch/>
        </p:blipFill>
        <p:spPr bwMode="auto">
          <a:xfrm>
            <a:off x="2617788" y="3836988"/>
            <a:ext cx="5859462" cy="19907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/>
          <a:srcRect l="12879" t="52525" r="11515" b="20076"/>
          <a:stretch/>
        </p:blipFill>
        <p:spPr bwMode="auto">
          <a:xfrm>
            <a:off x="2027238" y="1497013"/>
            <a:ext cx="5859462" cy="1193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2010;115(2):168-186. 2. </a:t>
            </a:r>
            <a:r>
              <a:rPr lang="en-US" sz="1100">
                <a:solidFill>
                  <a:schemeClr val="bg1"/>
                </a:solidFill>
              </a:rPr>
              <a:t>British Committee for Standards in Haematology General Haematology Task Force. </a:t>
            </a:r>
            <a:r>
              <a:rPr lang="en-GB" sz="1100">
                <a:solidFill>
                  <a:schemeClr val="bg1"/>
                </a:solidFill>
              </a:rPr>
              <a:t>Br J Haematol 2003;120(4):574-596. 3. </a:t>
            </a:r>
            <a:r>
              <a:rPr lang="en-US" sz="1100">
                <a:solidFill>
                  <a:schemeClr val="bg1"/>
                </a:solidFill>
              </a:rPr>
              <a:t>Neunert C, et al. Blood. 2011;117(16):4190-207.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Deciding who and when to treat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07166" y="1619783"/>
          <a:ext cx="7057604" cy="42054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28802"/>
                <a:gridCol w="3528802"/>
              </a:tblGrid>
              <a:tr h="38587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Platelet count (x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 10</a:t>
                      </a:r>
                      <a:r>
                        <a:rPr lang="en-GB" sz="1800" baseline="300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/L)</a:t>
                      </a:r>
                      <a:endParaRPr lang="en-GB" sz="18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Treatment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3858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&gt; 50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No treatment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14301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30 – 50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No treatment, or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prednisolone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(1 – 1.5 mg/kg/day) for patients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at higher risk </a:t>
                      </a: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of haemorrhage </a:t>
                      </a:r>
                      <a:b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(e.g. hypertensive, concomitant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medication use, head trauma, etc.</a:t>
                      </a: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38587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&lt; 30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Prednisolone</a:t>
                      </a: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(0.5 – 2 mg/kg/day)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161772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Haemorrhage or </a:t>
                      </a:r>
                      <a:br>
                        <a:rPr lang="en-GB" sz="1600" dirty="0" smtClean="0">
                          <a:solidFill>
                            <a:srgbClr val="336699"/>
                          </a:solidFill>
                        </a:rPr>
                      </a:b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life-threatening bleed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Emergency treatment: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Platelet transfusion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Intravenous immunoglobulin 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); 1 g/kg/day, 2 – 3 days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Methylprednisolone (1 g/day, </a:t>
                      </a:r>
                      <a:b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3 days)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marT="45714" marB="45714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  <p:sp>
        <p:nvSpPr>
          <p:cNvPr id="139267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Stasi R. </a:t>
            </a:r>
            <a:r>
              <a:rPr lang="en-GB" sz="1100">
                <a:solidFill>
                  <a:schemeClr val="bg1"/>
                </a:solidFill>
              </a:rPr>
              <a:t>Eur J Haematol 2009;82(Suppl 71):13-19.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MODULE 1: OVERVIEW OF IMMUNE THROMBOCYTOPENIA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91138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ITP therapies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24296" y="1370013"/>
          <a:ext cx="7174708" cy="424616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93677"/>
                <a:gridCol w="1793677"/>
                <a:gridCol w="1793677"/>
                <a:gridCol w="1793677"/>
              </a:tblGrid>
              <a:tr h="5214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First-line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Second-line</a:t>
                      </a:r>
                      <a:endParaRPr lang="en-GB" sz="160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First- / second-line failure</a:t>
                      </a:r>
                      <a:endParaRPr lang="en-GB" sz="160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Emergency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74096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Corticosteroids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Immuno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- suppressants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Thrombopoietin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-receptor agonists</a:t>
                      </a:r>
                      <a:endParaRPr lang="en-GB" sz="1600" i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Vinca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 alkaloids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5214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IVIg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Corticosteroid-sparing agents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>
                          <a:solidFill>
                            <a:srgbClr val="336699"/>
                          </a:solidFill>
                        </a:rPr>
                        <a:t>*Combination chemotherapy*</a:t>
                      </a:r>
                      <a:endParaRPr lang="en-GB" sz="1600" i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Splenectomy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740963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Monoclonal antibodies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>
                          <a:solidFill>
                            <a:srgbClr val="336699"/>
                          </a:solidFill>
                        </a:rPr>
                        <a:t>*Autologous stem-cell transplantation*</a:t>
                      </a:r>
                      <a:endParaRPr lang="en-GB" sz="1600" i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Combination first-line therapies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Splenectomy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solidFill>
                            <a:srgbClr val="336699"/>
                          </a:solidFill>
                        </a:rPr>
                        <a:t>*Campath-1H*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Anti-</a:t>
                      </a:r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fibrinolytics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740963">
                <a:tc>
                  <a:txBody>
                    <a:bodyPr/>
                    <a:lstStyle/>
                    <a:p>
                      <a:endParaRPr lang="en-GB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Thrombopoietin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-receptor agonists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Platelet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 transfusion </a:t>
                      </a:r>
                      <a:b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</a:b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(+ or - </a:t>
                      </a:r>
                      <a:r>
                        <a:rPr lang="en-GB" sz="1600" baseline="0" dirty="0" err="1" smtClean="0">
                          <a:solidFill>
                            <a:srgbClr val="336699"/>
                          </a:solidFill>
                        </a:rPr>
                        <a:t>IVIg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33389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solidFill>
                            <a:srgbClr val="336699"/>
                          </a:solidFill>
                        </a:rPr>
                        <a:t>Vinca</a:t>
                      </a: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 alkaloids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  <p:sp>
        <p:nvSpPr>
          <p:cNvPr id="141315" name="TextBox 4"/>
          <p:cNvSpPr txBox="1">
            <a:spLocks noChangeArrowheads="1"/>
          </p:cNvSpPr>
          <p:nvPr/>
        </p:nvSpPr>
        <p:spPr bwMode="auto">
          <a:xfrm>
            <a:off x="1722438" y="5643563"/>
            <a:ext cx="7177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/>
              <a:t>Asterisks denote that treatment option has minimal data and may present considerable toxicities</a:t>
            </a:r>
          </a:p>
          <a:p>
            <a:r>
              <a:rPr lang="en-GB" sz="900"/>
              <a:t>Treatment failure is considered to have occurred if no response is seen beyond a specific timeframe (e.g. &gt;4 weeks with corticosteroids)</a:t>
            </a:r>
          </a:p>
        </p:txBody>
      </p:sp>
      <p:sp>
        <p:nvSpPr>
          <p:cNvPr id="141316" name="Rectangle 5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Therapy responses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3999" y="1410789"/>
          <a:ext cx="7550332" cy="44296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06881"/>
                <a:gridCol w="1645920"/>
                <a:gridCol w="1933303"/>
                <a:gridCol w="2264228"/>
              </a:tblGrid>
              <a:tr h="51838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Therapy</a:t>
                      </a:r>
                      <a:endParaRPr lang="en-GB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Initial response rate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Approximate time to response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Sustained</a:t>
                      </a:r>
                      <a:r>
                        <a:rPr lang="en-GB" sz="1400" baseline="0" dirty="0" smtClean="0"/>
                        <a:t> response rate / duration</a:t>
                      </a:r>
                      <a:endParaRPr lang="en-GB" sz="140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Corticosteroids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70</a:t>
                      </a:r>
                      <a:r>
                        <a:rPr lang="en-GB" sz="1400" baseline="0" dirty="0" smtClean="0">
                          <a:solidFill>
                            <a:srgbClr val="336699"/>
                          </a:solidFill>
                        </a:rPr>
                        <a:t> – 95%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Days – weeks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2 – 5 years in 80% of responders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336699"/>
                          </a:solidFill>
                        </a:rPr>
                        <a:t>IVIg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Up to 80%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Usually 2 – 4 days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Usually 2 – 4 weeks, can be months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336699"/>
                          </a:solidFill>
                        </a:rPr>
                        <a:t>Immuno</a:t>
                      </a:r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- suppressants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24 – 85%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Weeks – months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25 – 50+% 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Corticosteroid-sparing agents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50 – 67%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Weeks - months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46 – 67%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Monoclonal antibodies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60%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1 – 8 weeks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&gt;3 – 5 years in 15 – 20% of responders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336699"/>
                          </a:solidFill>
                        </a:rPr>
                        <a:t>Splenectomy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~80%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1 – 24 days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~65% for 5 – 10 years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4974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336699"/>
                          </a:solidFill>
                        </a:rPr>
                        <a:t>Thrombopoietin</a:t>
                      </a:r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-receptor agonists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70 – 88%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1 – 4 weeks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1.5 – 4 years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29263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solidFill>
                            <a:srgbClr val="336699"/>
                          </a:solidFill>
                        </a:rPr>
                        <a:t>Vinca</a:t>
                      </a:r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 alkaloids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10 – 75%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5 – 7 days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Average 10 months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  <p:sp>
        <p:nvSpPr>
          <p:cNvPr id="143363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Special considerations: Pregnancy</a:t>
            </a:r>
          </a:p>
        </p:txBody>
      </p:sp>
      <p:sp>
        <p:nvSpPr>
          <p:cNvPr id="14541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800" smtClean="0"/>
              <a:t>ITP should not present a problem for pregnancy, although factors such as platelet count must be considered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800" smtClean="0"/>
              <a:t>Platelet levels can decrease naturally by ~10% at the end </a:t>
            </a:r>
            <a:br>
              <a:rPr lang="en-GB" sz="1800" smtClean="0"/>
            </a:br>
            <a:r>
              <a:rPr lang="en-GB" sz="1800" smtClean="0"/>
              <a:t>of the third trimester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800" smtClean="0"/>
              <a:t>This usually has no effect and resolves by 2 months post-pregnancy, but may impact women with pre-existing ITP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800" smtClean="0"/>
              <a:t>Mild stable ITP usually does not need treatment, but treatment in women with symptomatic ITP varies with platelet count and haemorrhage risk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800" smtClean="0"/>
              <a:t>Regular monitoring is necessary throughout pregnancy (monthly for trimesters 1 and 2; fortnightly after 28 weeks; weekly after 36 weeks)</a:t>
            </a:r>
          </a:p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en-GB" sz="1800" smtClean="0"/>
              <a:t>ITP may also first present during pregnancy</a:t>
            </a:r>
          </a:p>
        </p:txBody>
      </p:sp>
      <p:sp>
        <p:nvSpPr>
          <p:cNvPr id="145411" name="Rectangle 5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2. Stavrou E, McCrae KR. Hematol Oncol Clin N Am 2009;23(6):1299-1316.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ITP through pregnancy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2130986" y="1622286"/>
          <a:ext cx="6700059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33353"/>
                <a:gridCol w="2233353"/>
                <a:gridCol w="223335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First-line treatment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Failing first-line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 treatment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Treatments to be avoided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Corticosteroids</a:t>
                      </a:r>
                    </a:p>
                    <a:p>
                      <a:pPr lvl="1"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Low-dose prednisone</a:t>
                      </a:r>
                    </a:p>
                    <a:p>
                      <a:pPr lvl="1"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(10–20 mg/day)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Combination of a</a:t>
                      </a:r>
                    </a:p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corticosteroid and 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endParaRPr lang="en-GB" sz="14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Danazol</a:t>
                      </a:r>
                      <a:endParaRPr lang="en-GB" sz="14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endParaRPr lang="en-GB" sz="1400" dirty="0" smtClean="0">
                        <a:solidFill>
                          <a:srgbClr val="336699"/>
                        </a:solidFill>
                      </a:endParaRPr>
                    </a:p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Combination of 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IVIg</a:t>
                      </a:r>
                      <a:endParaRPr lang="en-GB" sz="14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with azathioprine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Immunosuppressants</a:t>
                      </a:r>
                      <a:endParaRPr lang="en-GB" sz="14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(except azathioprine)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Rituximab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Thrombopoietin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receptor agonists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Vinca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alkaloids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47459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nurse’s role in managing </a:t>
            </a:r>
            <a:br>
              <a:rPr lang="en-GB" smtClean="0"/>
            </a:br>
            <a:r>
              <a:rPr lang="en-GB" smtClean="0"/>
              <a:t>patients with ITP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000" dirty="0" smtClean="0"/>
              <a:t>Patient education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800" dirty="0" smtClean="0">
                <a:solidFill>
                  <a:srgbClr val="336699"/>
                </a:solidFill>
              </a:rPr>
              <a:t>What ITP is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800" dirty="0" smtClean="0">
                <a:solidFill>
                  <a:srgbClr val="336699"/>
                </a:solidFill>
              </a:rPr>
              <a:t>How ITP affects the patient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800" dirty="0" smtClean="0">
                <a:solidFill>
                  <a:srgbClr val="336699"/>
                </a:solidFill>
              </a:rPr>
              <a:t>Treatment options and their benefits/side effects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800" dirty="0" smtClean="0">
                <a:solidFill>
                  <a:srgbClr val="336699"/>
                </a:solidFill>
              </a:rPr>
              <a:t>Dosing, administration and duration of treatment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800" dirty="0" smtClean="0">
                <a:solidFill>
                  <a:srgbClr val="336699"/>
                </a:solidFill>
              </a:rPr>
              <a:t>Managing side effects</a:t>
            </a:r>
          </a:p>
          <a:p>
            <a:pPr marL="457200" lvl="1" indent="0">
              <a:spcBef>
                <a:spcPts val="600"/>
              </a:spcBef>
              <a:spcAft>
                <a:spcPts val="300"/>
              </a:spcAft>
              <a:buFontTx/>
              <a:buNone/>
              <a:defRPr/>
            </a:pPr>
            <a:endParaRPr lang="en-GB" sz="1800" dirty="0" smtClean="0">
              <a:solidFill>
                <a:srgbClr val="336699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2000" dirty="0" smtClean="0"/>
              <a:t>Providing support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defRPr/>
            </a:pPr>
            <a:r>
              <a:rPr lang="en-GB" sz="1800" dirty="0" smtClean="0">
                <a:solidFill>
                  <a:srgbClr val="336699"/>
                </a:solidFill>
              </a:rPr>
              <a:t>Enabling patients and their families to cope with the physiological and psychological effects of ITP</a:t>
            </a:r>
            <a:endParaRPr lang="en-GB" sz="18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education: At diagnosis</a:t>
            </a:r>
          </a:p>
        </p:txBody>
      </p:sp>
      <p:graphicFrame>
        <p:nvGraphicFramePr>
          <p:cNvPr id="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4499569" y="1980000"/>
          <a:ext cx="4463359" cy="3413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335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Educational opportunities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Give general overview of ITP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Clarify the impact of the disease and overall prognosis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Dispel common myths and reassure patients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Advise on lifestyle considerations (e.g. activities to avoid)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Review all treatment options particularly first-line options – benefits, side effects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Give overview of routine laboratory assessments (e.g. platelet counts)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Outline resources available to assist patients with psychosocial support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RGillies\Downloads\ID-10087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3" y="1995488"/>
            <a:ext cx="2524125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education: Symptomatic disease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00000" y="1980000"/>
          <a:ext cx="4464000" cy="36611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00"/>
              </a:tblGrid>
              <a:tr h="39975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Educational opportunity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255225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Describe dosing, administration and duration of treatment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Assist with managing side effects of treatment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Advise on second-line treatment options, particularly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splenectomy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Reduce risk of complications (e.g. detail what medicines to avoid)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Give options for patients who have failed first- and second-line therapies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Provide patients with details of who to contact for advice or in the event of bleeding occurring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/>
          <a:srcRect l="2194" t="34734" r="56186" b="2151"/>
          <a:stretch/>
        </p:blipFill>
        <p:spPr bwMode="auto">
          <a:xfrm>
            <a:off x="2117725" y="1987550"/>
            <a:ext cx="1630363" cy="336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education: Pregnancy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9572" y="1980000"/>
          <a:ext cx="4464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Educational opportunities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Detail any safety concerns for mother and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foetus</a:t>
                      </a:r>
                      <a:endParaRPr lang="en-US" sz="16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Explain outcomes of worsening maternal disease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Describe risks of pregnancy itself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RGillies\Downloads\ID-10068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8638" y="1979613"/>
            <a:ext cx="2524125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education: Ongoing monitoring and follow-up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00000" y="1980000"/>
          <a:ext cx="4464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Educational opportunities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Provide appointment schedules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Explain how to monitor signs and symptoms of falling platelet count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Clarify when to seek medical attention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Encourage patients to join a support group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955800"/>
            <a:ext cx="26638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Side effects of treatment</a:t>
            </a:r>
          </a:p>
        </p:txBody>
      </p:sp>
      <p:sp>
        <p:nvSpPr>
          <p:cNvPr id="154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1800" smtClean="0"/>
              <a:t>The various interventions used to treat ITP can present a range of side effects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1800" smtClean="0"/>
              <a:t>It is essential that nurses are familiar with these effects so that they can be properly managed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1800" smtClean="0"/>
              <a:t>It is also critical for patients to be made aware of these facts; nurses can play a key role in making patients aware of adverse events and mitigating strategies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1800" smtClean="0"/>
              <a:t>Nurses should be prepared to discuss patients’ concerns related to treatment and its side effects</a:t>
            </a:r>
          </a:p>
          <a:p>
            <a:endParaRPr lang="en-GB" sz="1800" smtClean="0"/>
          </a:p>
          <a:p>
            <a:endParaRPr lang="en-GB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ITP and why is it a problem?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124075" y="1628775"/>
            <a:ext cx="6769100" cy="4003675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mtClean="0"/>
              <a:t>Immune thrombocytopenia (ITP) is a haematological autoimmune disorder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mtClean="0"/>
              <a:t>ITP is a result of damage to or reduced production of platelets (cell fragments in blood)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mtClean="0"/>
              <a:t>Platelets are involved in forming blood clots</a:t>
            </a:r>
            <a:br>
              <a:rPr lang="en-GB" smtClean="0"/>
            </a:br>
            <a:r>
              <a:rPr lang="en-GB" smtClean="0"/>
              <a:t>to stop bleeding from blood vessel damage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mtClean="0"/>
              <a:t>This means that patients with ITP are at serious risk of bleeding events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adverse effects </a:t>
            </a:r>
            <a:br>
              <a:rPr lang="en-GB" smtClean="0"/>
            </a:br>
            <a:r>
              <a:rPr lang="en-GB" smtClean="0"/>
              <a:t>of treatment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1645920" y="1469520"/>
          <a:ext cx="7333264" cy="44713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234440"/>
                <a:gridCol w="1396365"/>
                <a:gridCol w="4702459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Treatment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Side effect(s)</a:t>
                      </a:r>
                      <a:endParaRPr lang="en-GB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Management option(s)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336699"/>
                          </a:solidFill>
                        </a:rPr>
                        <a:t>Corticosteroids</a:t>
                      </a:r>
                      <a:endParaRPr lang="en-GB" sz="1100" b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Weight gain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Avoid high-fat and high-sugar foods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Eat complex carbohydrates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Muscle loss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Maintain</a:t>
                      </a:r>
                      <a:r>
                        <a:rPr lang="en-GB" sz="1050" baseline="0" dirty="0" smtClean="0">
                          <a:solidFill>
                            <a:srgbClr val="336699"/>
                          </a:solidFill>
                        </a:rPr>
                        <a:t> exercise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Gastrointestinal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Administer early in the day after food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Proton pump inhibitors may be required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Oedema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Diuretics should only be administered on the advice of a physician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Avoid excess dietary salt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Wear compression stockings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Fatigue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Manage activities carefully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Manage administration timing – give either early morning or late at night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Ensure patient has enough sleep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Hyperglycaemia/</a:t>
                      </a:r>
                      <a:br>
                        <a:rPr lang="en-GB" sz="1050" dirty="0" smtClean="0">
                          <a:solidFill>
                            <a:srgbClr val="336699"/>
                          </a:solidFill>
                        </a:rPr>
                      </a:b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diabetes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Modify diet: avoid carbohydrates and sugars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Regular monitoring of blood glucose levels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Oral 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hypoglycaemic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or subcutaneous insulin may be required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Acneiform</a:t>
                      </a: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 rash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Use non-irritating soaps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Topical or oral antibiotics may need to be prescribed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Immunosuppression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Monitor for infections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Educate patients to report signs and symptoms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Other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Advise patients of possible mood changes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Check blood pressure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Monitor for signs of osteoporosis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55651" name="Rectangle 2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Managing adverse effects of treatment (continued)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1654233" y="1625910"/>
          <a:ext cx="7331825" cy="440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774767"/>
                <a:gridCol w="1554480"/>
                <a:gridCol w="4002578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Treatment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Side effect(s)</a:t>
                      </a:r>
                      <a:endParaRPr lang="en-GB" sz="12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Management option(s)</a:t>
                      </a:r>
                      <a:endParaRPr lang="en-GB" sz="12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336699"/>
                          </a:solidFill>
                        </a:rPr>
                        <a:t>IVIg</a:t>
                      </a:r>
                      <a:endParaRPr lang="en-GB" sz="1200" b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336699"/>
                          </a:solidFill>
                        </a:rPr>
                        <a:t>Infusion</a:t>
                      </a:r>
                      <a:r>
                        <a:rPr lang="en-GB" sz="1200" baseline="0" dirty="0" smtClean="0">
                          <a:solidFill>
                            <a:srgbClr val="336699"/>
                          </a:solidFill>
                        </a:rPr>
                        <a:t> reactions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Slow rate of infusion, particularly first two occasions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Advise patients of possible allergic reactions</a:t>
                      </a:r>
                      <a:endParaRPr lang="en-GB" sz="1200" b="0" i="0" u="none" strike="noStrike" kern="1200" baseline="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>
                          <a:solidFill>
                            <a:srgbClr val="336699"/>
                          </a:solidFill>
                        </a:rPr>
                        <a:t>Headaches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Increase fluid intake during treatment</a:t>
                      </a:r>
                      <a:endParaRPr lang="en-GB" sz="1200" b="0" i="0" u="none" strike="noStrike" kern="1200" baseline="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336699"/>
                          </a:solidFill>
                        </a:rPr>
                        <a:t>Immunosuppressants</a:t>
                      </a:r>
                      <a:endParaRPr lang="en-GB" sz="1200" b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Immunosuppression</a:t>
                      </a:r>
                      <a:endParaRPr lang="en-GB" sz="12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Monitor for infections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Educate patients to report signs and symptoms</a:t>
                      </a:r>
                      <a:endParaRPr lang="en-GB" sz="1200" b="0" i="0" u="none" strike="noStrike" kern="1200" baseline="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1625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Liver function disturbances</a:t>
                      </a:r>
                    </a:p>
                    <a:p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(for azathioprine)</a:t>
                      </a:r>
                      <a:endParaRPr lang="en-GB" sz="12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Monitor liver enzymes weekly for first 8 weeks and then monthly</a:t>
                      </a:r>
                      <a:endParaRPr lang="en-GB" sz="1200" b="0" i="0" u="none" strike="noStrike" kern="1200" baseline="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Bone marrow suppression</a:t>
                      </a:r>
                    </a:p>
                    <a:p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(for azathioprine)</a:t>
                      </a:r>
                      <a:endParaRPr lang="en-GB" sz="12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Monitor </a:t>
                      </a:r>
                      <a:r>
                        <a:rPr lang="en-GB" sz="12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thiopurine</a:t>
                      </a: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methyltransferase</a:t>
                      </a: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levels</a:t>
                      </a:r>
                      <a:endParaRPr lang="en-GB" sz="1200" b="0" i="0" u="none" strike="noStrike" kern="1200" baseline="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336699"/>
                          </a:solidFill>
                        </a:rPr>
                        <a:t>Splenectomy</a:t>
                      </a:r>
                      <a:endParaRPr lang="en-GB" sz="1200" b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336699"/>
                          </a:solidFill>
                        </a:rPr>
                        <a:t>Infections</a:t>
                      </a:r>
                      <a:endParaRPr lang="en-GB" sz="12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Antibiotics may need to be prescribed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Vaccinations pre-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splenectomy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and every 5 years thereafter against </a:t>
                      </a: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pneumococci and </a:t>
                      </a:r>
                      <a:r>
                        <a:rPr lang="en-GB" sz="12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haemophilus</a:t>
                      </a:r>
                      <a:endParaRPr lang="en-GB" sz="12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If travelling abroad ensure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immunisations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are up-</a:t>
                      </a:r>
                      <a:b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to-date</a:t>
                      </a:r>
                      <a:endParaRPr lang="en-GB" sz="1200" b="0" i="0" u="none" strike="noStrike" kern="1200" baseline="0" dirty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336699"/>
                          </a:solidFill>
                        </a:rPr>
                        <a:t>Thrombopoietin</a:t>
                      </a:r>
                      <a:r>
                        <a:rPr lang="en-GB" sz="1200" b="1" dirty="0" smtClean="0">
                          <a:solidFill>
                            <a:srgbClr val="336699"/>
                          </a:solidFill>
                        </a:rPr>
                        <a:t> receptor agonists</a:t>
                      </a:r>
                      <a:endParaRPr lang="en-GB" sz="1200" b="1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336699"/>
                          </a:solidFill>
                        </a:rPr>
                        <a:t>Headaches</a:t>
                      </a:r>
                      <a:endParaRPr lang="en-GB" sz="12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paracetamol</a:t>
                      </a:r>
                      <a:r>
                        <a:rPr lang="en-US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rather than aspirin or anti-inflammatory agents as these can </a:t>
                      </a:r>
                      <a:r>
                        <a:rPr lang="en-GB" sz="12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interfere with platelet function</a:t>
                      </a:r>
                      <a:endParaRPr lang="en-GB" sz="12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  <p:sp>
        <p:nvSpPr>
          <p:cNvPr id="157699" name="Rectangle 4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Which of the following treatments should not be used when treating pregnant ITP patients?</a:t>
            </a:r>
          </a:p>
          <a:p>
            <a:pPr marL="0" indent="0"/>
            <a:endParaRPr lang="en-GB" sz="1800" smtClean="0"/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Rituximab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Corticosteroids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Thrombopoeitin receptor agonists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IVIg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All of the above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1 and 2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1 and 3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3 and 4</a:t>
            </a:r>
          </a:p>
          <a:p>
            <a:pPr marL="0" indent="0"/>
            <a:endParaRPr lang="en-GB" sz="1800" smtClean="0"/>
          </a:p>
          <a:p>
            <a:pPr marL="800100" lvl="1" indent="-342900">
              <a:buFontTx/>
              <a:buAutoNum type="arabicPeriod"/>
            </a:pPr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Which of the following treatments should not be used when treating pregnant ITP patients?</a:t>
            </a:r>
          </a:p>
          <a:p>
            <a:pPr marL="0" indent="0"/>
            <a:endParaRPr lang="en-GB" sz="1800" smtClean="0"/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Rituximab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Corticosteroids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Thrombopoeitin receptor agonists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IVIg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All of the above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1 and 2</a:t>
            </a:r>
          </a:p>
          <a:p>
            <a:pPr marL="800100" lvl="1" indent="-342900">
              <a:buFontTx/>
              <a:buAutoNum type="arabicPeriod"/>
            </a:pPr>
            <a:r>
              <a:rPr lang="en-GB" sz="1800" b="1" u="sng" smtClean="0">
                <a:solidFill>
                  <a:srgbClr val="336699"/>
                </a:solidFill>
              </a:rPr>
              <a:t>1 and 3</a:t>
            </a:r>
          </a:p>
          <a:p>
            <a:pPr marL="800100" lvl="1" indent="-342900">
              <a:buFontTx/>
              <a:buAutoNum type="arabicPeriod"/>
            </a:pPr>
            <a:r>
              <a:rPr lang="en-GB" sz="1800" smtClean="0">
                <a:solidFill>
                  <a:srgbClr val="336699"/>
                </a:solidFill>
              </a:rPr>
              <a:t>3 and 4</a:t>
            </a:r>
          </a:p>
          <a:p>
            <a:pPr marL="0" indent="0"/>
            <a:endParaRPr lang="en-GB" sz="1800" smtClean="0"/>
          </a:p>
          <a:p>
            <a:pPr marL="800100" lvl="1" indent="-342900">
              <a:buFontTx/>
              <a:buAutoNum type="arabicPeriod"/>
            </a:pPr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MODULE 4: </a:t>
            </a:r>
          </a:p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PAEDIATRIC ITP PATIENTS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163842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does paediatric ITP differ from adult ITP?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28775" y="1349375"/>
          <a:ext cx="7337425" cy="3994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89"/>
                <a:gridCol w="2570357"/>
                <a:gridCol w="2570357"/>
              </a:tblGrid>
              <a:tr h="2520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Incidence rate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~1 in 12,000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~1 in 30,000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Course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85% acute / 15%</a:t>
                      </a:r>
                      <a:r>
                        <a:rPr lang="en-GB" sz="1400" baseline="0" dirty="0" smtClean="0">
                          <a:solidFill>
                            <a:srgbClr val="336699"/>
                          </a:solidFill>
                        </a:rPr>
                        <a:t> chronic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Usually chronic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Triggers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336699"/>
                          </a:solidFill>
                        </a:rPr>
                        <a:t>Vaccinations and infections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Some reports of association with autoimmune disorders and pregnancy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C:\Users\RGillies\Downloads\ID-10044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888" y="1524000"/>
            <a:ext cx="1439862" cy="2165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029" name="Picture 5" descr="C:\Users\RGillies\Downloads\ID-10067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0" y="1930400"/>
            <a:ext cx="2032000" cy="1352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64890" name="Rectangle 1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100">
                <a:solidFill>
                  <a:schemeClr val="bg1"/>
                </a:solidFill>
              </a:rPr>
              <a:t>Terrell DR, et al. Am J Hematol 2010;85(3):174-180. 2. Indiana Hemophilia and Thrombosis Center. Blood Type. Spring 2010.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Incidence rate of ITP by age in children</a:t>
            </a:r>
          </a:p>
        </p:txBody>
      </p:sp>
      <p:graphicFrame>
        <p:nvGraphicFramePr>
          <p:cNvPr id="166914" name="Chart 2"/>
          <p:cNvGraphicFramePr>
            <a:graphicFrameLocks/>
          </p:cNvGraphicFramePr>
          <p:nvPr/>
        </p:nvGraphicFramePr>
        <p:xfrm>
          <a:off x="1530350" y="1593850"/>
          <a:ext cx="7429500" cy="4400550"/>
        </p:xfrm>
        <a:graphic>
          <a:graphicData uri="http://schemas.openxmlformats.org/presentationml/2006/ole">
            <p:oleObj spid="_x0000_s166914" r:id="rId4" imgW="7431668" imgH="4401693" progId="Excel.Chart.8">
              <p:embed/>
            </p:oleObj>
          </a:graphicData>
        </a:graphic>
      </p:graphicFrame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Kühne T, et al. </a:t>
            </a:r>
            <a:r>
              <a:rPr lang="en-US" sz="1100">
                <a:solidFill>
                  <a:schemeClr val="bg1"/>
                </a:solidFill>
              </a:rPr>
              <a:t>Lancet </a:t>
            </a:r>
            <a:r>
              <a:rPr lang="en-GB" sz="1100">
                <a:solidFill>
                  <a:schemeClr val="bg1"/>
                </a:solidFill>
              </a:rPr>
              <a:t>2001;358:2122–25.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Management of paediatric ITP: </a:t>
            </a:r>
            <a:br>
              <a:rPr lang="en-GB" smtClean="0"/>
            </a:br>
            <a:r>
              <a:rPr lang="en-GB" smtClean="0"/>
              <a:t>Acute ITP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More than 65% of cases of acute paediatric ITP resolve within 6 months without need for ongoing platelet-enhancing therapy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Acute paediatric ITP should be treated based on symptoms, not just platelet count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Intervention in acute ITP should therefore be reserved for children with: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Overt haemorrhaging and low platelet count (&lt;20 x 10</a:t>
            </a:r>
            <a:r>
              <a:rPr lang="en-GB" sz="1600" baseline="30000" smtClean="0">
                <a:solidFill>
                  <a:srgbClr val="336699"/>
                </a:solidFill>
              </a:rPr>
              <a:t>9</a:t>
            </a:r>
            <a:r>
              <a:rPr lang="en-GB" sz="1600" smtClean="0">
                <a:solidFill>
                  <a:srgbClr val="336699"/>
                </a:solidFill>
              </a:rPr>
              <a:t>/L) 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Organ- or life-threatening bleeding, irrespective of platelet count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Effective therapeutic options include corticosteroids and IVIg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Blanchette V and Bolton-Maggs P. </a:t>
            </a:r>
            <a:r>
              <a:rPr lang="pt-BR" sz="1100">
                <a:solidFill>
                  <a:schemeClr val="bg1"/>
                </a:solidFill>
              </a:rPr>
              <a:t>Pediatr Clin N Am 2008;55:393–420.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Management of paediatric ITP: Chronic ITP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Children with ITP persisting &gt;6 months usually require no therapy when platelet count is 30 – 150 x 10</a:t>
            </a:r>
            <a:r>
              <a:rPr lang="en-GB" sz="2000" baseline="30000" smtClean="0"/>
              <a:t>9</a:t>
            </a:r>
            <a:r>
              <a:rPr lang="en-GB" sz="2000" smtClean="0"/>
              <a:t>/L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GB" sz="2000" smtClean="0"/>
              <a:t>The subgroup with platelet counts &lt;20 x 10</a:t>
            </a:r>
            <a:r>
              <a:rPr lang="en-GB" sz="2000" baseline="30000" smtClean="0"/>
              <a:t>9</a:t>
            </a:r>
            <a:r>
              <a:rPr lang="en-GB" sz="2000" smtClean="0"/>
              <a:t>/L and bleeding risk may require therapy: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Medical management with corticosteroids and IVIg is appropriate for ITP lasting &lt;12 months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2</a:t>
            </a:r>
            <a:r>
              <a:rPr lang="en-GB" sz="1600" baseline="30000" smtClean="0">
                <a:solidFill>
                  <a:srgbClr val="336699"/>
                </a:solidFill>
              </a:rPr>
              <a:t>nd</a:t>
            </a:r>
            <a:r>
              <a:rPr lang="en-GB" sz="1600" smtClean="0">
                <a:solidFill>
                  <a:srgbClr val="336699"/>
                </a:solidFill>
              </a:rPr>
              <a:t>-line therapies (e.g. rituximab) can be used if ITP is still present 18 months post-diagnosis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GB" sz="1600" smtClean="0">
                <a:solidFill>
                  <a:srgbClr val="336699"/>
                </a:solidFill>
              </a:rPr>
              <a:t>Splenectomy is only advocated in ASH guidelines for a very small subset of paediatric ITP patients, specifically those with: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GB" sz="1200" smtClean="0">
                <a:solidFill>
                  <a:srgbClr val="336699"/>
                </a:solidFill>
              </a:rPr>
              <a:t>Platelet count &lt;10 x 10</a:t>
            </a:r>
            <a:r>
              <a:rPr lang="en-GB" sz="1200" baseline="30000" smtClean="0">
                <a:solidFill>
                  <a:srgbClr val="336699"/>
                </a:solidFill>
              </a:rPr>
              <a:t>9</a:t>
            </a:r>
            <a:r>
              <a:rPr lang="en-GB" sz="1200" smtClean="0">
                <a:solidFill>
                  <a:srgbClr val="336699"/>
                </a:solidFill>
              </a:rPr>
              <a:t>/L (ages 3 – 12) or 10 – 30 x 10</a:t>
            </a:r>
            <a:r>
              <a:rPr lang="en-GB" sz="1200" baseline="30000" smtClean="0">
                <a:solidFill>
                  <a:srgbClr val="336699"/>
                </a:solidFill>
              </a:rPr>
              <a:t>9</a:t>
            </a:r>
            <a:r>
              <a:rPr lang="en-GB" sz="1200" smtClean="0">
                <a:solidFill>
                  <a:srgbClr val="336699"/>
                </a:solidFill>
              </a:rPr>
              <a:t>/L (ages 8 – 12)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GB" sz="1200" smtClean="0">
                <a:solidFill>
                  <a:srgbClr val="336699"/>
                </a:solidFill>
              </a:rPr>
              <a:t>Bleeding risk</a:t>
            </a:r>
          </a:p>
          <a:p>
            <a:pPr lvl="2">
              <a:spcBef>
                <a:spcPts val="600"/>
              </a:spcBef>
              <a:spcAft>
                <a:spcPts val="300"/>
              </a:spcAft>
            </a:pPr>
            <a:r>
              <a:rPr lang="en-GB" sz="1200" smtClean="0">
                <a:solidFill>
                  <a:srgbClr val="336699"/>
                </a:solidFill>
              </a:rPr>
              <a:t>ITP persisting at 12 months since initial presentation</a:t>
            </a:r>
          </a:p>
          <a:p>
            <a:pPr lvl="1"/>
            <a:endParaRPr lang="en-GB" sz="1600" smtClean="0">
              <a:solidFill>
                <a:srgbClr val="336699"/>
              </a:solidFill>
            </a:endParaRPr>
          </a:p>
          <a:p>
            <a:endParaRPr lang="en-GB" sz="2000" smtClean="0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Blanchette V and Bolton-Maggs P. </a:t>
            </a:r>
            <a:r>
              <a:rPr lang="pt-BR" sz="1100">
                <a:solidFill>
                  <a:schemeClr val="bg1"/>
                </a:solidFill>
              </a:rPr>
              <a:t>Pediatr Clin N Am 2008;55:393–420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Assessment question</a:t>
            </a:r>
          </a:p>
        </p:txBody>
      </p:sp>
      <p:sp>
        <p:nvSpPr>
          <p:cNvPr id="173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What percentage of paediatric ITP patients spontaneously recover within ~1 year?</a:t>
            </a:r>
          </a:p>
          <a:p>
            <a:pPr marL="0" indent="0">
              <a:buFontTx/>
              <a:buNone/>
            </a:pPr>
            <a:endParaRPr lang="en-GB" smtClean="0"/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15%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85%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25%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75%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65%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History of ITP: Key discoveries</a:t>
            </a:r>
          </a:p>
        </p:txBody>
      </p:sp>
      <p:sp>
        <p:nvSpPr>
          <p:cNvPr id="9318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400" smtClean="0"/>
              <a:t>First described </a:t>
            </a:r>
            <a:br>
              <a:rPr lang="en-GB" sz="2400" smtClean="0"/>
            </a:br>
            <a:r>
              <a:rPr lang="en-GB" sz="2400" smtClean="0"/>
              <a:t>in 1735 by Paul Gottlieb Werlhof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400" smtClean="0"/>
              <a:t>Splenectomy first used in 1916 to treat ITP successfully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en-GB" sz="2400" smtClean="0"/>
              <a:t>ITP established </a:t>
            </a:r>
            <a:br>
              <a:rPr lang="en-GB" sz="2400" smtClean="0"/>
            </a:br>
            <a:r>
              <a:rPr lang="en-GB" sz="2400" smtClean="0"/>
              <a:t>as an autoimmune disorder in 1951</a:t>
            </a:r>
          </a:p>
          <a:p>
            <a:endParaRPr lang="en-GB" sz="2400" smtClean="0"/>
          </a:p>
        </p:txBody>
      </p:sp>
      <p:pic>
        <p:nvPicPr>
          <p:cNvPr id="2050" name="Picture 2" descr="http://ihm2.nlm.nih.gov/MediaManager/srvr?mediafile=/Size2/D1020/b026002.jpg&amp;userid=3&amp;username=nlmadmin&amp;resolution=2&amp;servertype=JVA&amp;cid=1&amp;iid=NLMNLM&amp;vcid=NA&amp;usergroup=Images_from_the_History_of_Medicine-1-Admin&amp;profileid=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05513" y="1744663"/>
            <a:ext cx="2466975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1. Nakhoul IN, et al. </a:t>
            </a:r>
            <a:r>
              <a:rPr lang="en-GB" sz="1100">
                <a:solidFill>
                  <a:schemeClr val="bg1"/>
                </a:solidFill>
              </a:rPr>
              <a:t>Clin Adv Hematol Oncol 2006;4(2):136-144. </a:t>
            </a:r>
            <a:r>
              <a:rPr lang="de-DE" sz="1100">
                <a:solidFill>
                  <a:schemeClr val="bg1"/>
                </a:solidFill>
              </a:rPr>
              <a:t>2. Kaznelson P. Wien Klin Wochenschr 1916;29:1451-1454. </a:t>
            </a:r>
            <a:r>
              <a:rPr lang="en-US" sz="1100">
                <a:solidFill>
                  <a:schemeClr val="bg1"/>
                </a:solidFill>
              </a:rPr>
              <a:t>3. Harrington WJ, et al.</a:t>
            </a:r>
            <a:r>
              <a:rPr lang="en-GB" sz="1100">
                <a:solidFill>
                  <a:schemeClr val="bg1"/>
                </a:solidFill>
              </a:rPr>
              <a:t> J Lab Clin Med 1951;38(1):1-10.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z="2000" smtClean="0"/>
              <a:t>What percentage of paediatric ITP patients spontaneously recover within ~1 year?</a:t>
            </a:r>
          </a:p>
          <a:p>
            <a:pPr marL="0" indent="0">
              <a:buFontTx/>
              <a:buNone/>
            </a:pPr>
            <a:endParaRPr lang="en-GB" smtClean="0"/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15%</a:t>
            </a:r>
          </a:p>
          <a:p>
            <a:pPr lvl="2" indent="-342900">
              <a:buFontTx/>
              <a:buAutoNum type="arabicPeriod"/>
            </a:pPr>
            <a:r>
              <a:rPr lang="en-GB" b="1" u="sng" smtClean="0">
                <a:solidFill>
                  <a:srgbClr val="336699"/>
                </a:solidFill>
              </a:rPr>
              <a:t>85%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25%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75%</a:t>
            </a:r>
          </a:p>
          <a:p>
            <a:pPr lvl="2" indent="-342900">
              <a:buFontTx/>
              <a:buAutoNum type="arabicPeriod"/>
            </a:pPr>
            <a:r>
              <a:rPr lang="en-GB" smtClean="0">
                <a:solidFill>
                  <a:srgbClr val="336699"/>
                </a:solidFill>
              </a:rPr>
              <a:t>65%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MODULE 5: </a:t>
            </a:r>
          </a:p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PATIENT CONSIDERATIONS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177154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Living with ITP</a:t>
            </a:r>
          </a:p>
        </p:txBody>
      </p:sp>
      <p:sp>
        <p:nvSpPr>
          <p:cNvPr id="17817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smtClean="0"/>
              <a:t>ITP is manageable; next slides show steps that patients can take to prevent complications</a:t>
            </a:r>
          </a:p>
          <a:p>
            <a:pPr>
              <a:spcAft>
                <a:spcPts val="600"/>
              </a:spcAft>
            </a:pPr>
            <a:r>
              <a:rPr lang="en-GB" sz="2000" smtClean="0"/>
              <a:t>The goal of treatment is to attain a haemostatically safe platelet count (&gt;50 x 10</a:t>
            </a:r>
            <a:r>
              <a:rPr lang="en-GB" sz="2000" baseline="30000" smtClean="0"/>
              <a:t>9</a:t>
            </a:r>
            <a:r>
              <a:rPr lang="en-GB" sz="2000" smtClean="0"/>
              <a:t>/L)</a:t>
            </a:r>
          </a:p>
          <a:p>
            <a:pPr>
              <a:spcAft>
                <a:spcPts val="600"/>
              </a:spcAft>
            </a:pPr>
            <a:r>
              <a:rPr lang="en-GB" sz="2000" smtClean="0"/>
              <a:t>This can be aided by relatively minor adjustments to activities in daily life that can impact on platelet count</a:t>
            </a:r>
          </a:p>
        </p:txBody>
      </p:sp>
      <p:sp>
        <p:nvSpPr>
          <p:cNvPr id="178179" name="Rectangle 5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100">
                <a:solidFill>
                  <a:schemeClr val="bg1"/>
                </a:solidFill>
              </a:rPr>
              <a:t>1. Platelet Disorder Support Association. Living with ITP. http://pdsa.org/images/stories/pdf/living_with_itp122010.pdf 2. </a:t>
            </a:r>
            <a:r>
              <a:rPr lang="en-GB" sz="1100">
                <a:solidFill>
                  <a:schemeClr val="bg1"/>
                </a:solidFill>
              </a:rPr>
              <a:t>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Patient recommendations: Medications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4719638" y="2314575"/>
          <a:ext cx="4319587" cy="3414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Recommendation</a:t>
                      </a:r>
                      <a:endParaRPr lang="en-GB" sz="20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Avoid medicines that affect platelet function:</a:t>
                      </a:r>
                    </a:p>
                    <a:p>
                      <a:pPr marL="361950" lvl="1" indent="-171450">
                        <a:buFont typeface="Arial" pitchFamily="34" charset="0"/>
                        <a:buChar char="‒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Blood-thinning pharmaceuticals (e.g. aspirin, warfarin)</a:t>
                      </a:r>
                    </a:p>
                    <a:p>
                      <a:pPr marL="361950" lvl="1" indent="-171450">
                        <a:buFont typeface="Arial" pitchFamily="34" charset="0"/>
                        <a:buChar char="‒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Anti-inflammatory agents (e.g. ibuprofen, naproxen)</a:t>
                      </a:r>
                    </a:p>
                    <a:p>
                      <a:pPr marL="361950" lvl="1" indent="-171450">
                        <a:buFont typeface="Arial" pitchFamily="34" charset="0"/>
                        <a:buChar char="‒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Platelet aggregation inhibitors (e.g. glycerol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guaiacolate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90500" lvl="1" indent="0">
                        <a:buFont typeface="Arial" pitchFamily="34" charset="0"/>
                        <a:buNone/>
                      </a:pPr>
                      <a:endParaRPr lang="en-US" sz="16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Use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paracetamol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-containing medications for pain or fever; if aspirin, NSAIDS, warfarin or other anti-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thrombotics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are essential, maintain platelet counts at 40 – 50 x 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RGillies\Desktop\Medic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63" y="2335213"/>
            <a:ext cx="2514600" cy="3352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80235" name="Rectangle 4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recommendations: Vaccinations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719638" y="2314575"/>
          <a:ext cx="4319587" cy="34147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Recommendation</a:t>
                      </a:r>
                      <a:endParaRPr lang="en-GB" sz="20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rgbClr val="336699"/>
                          </a:solidFill>
                        </a:rPr>
                        <a:t>Some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 live attenuated vaccines (e.g. MMR) have been associated with onset of ITP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However, the effect is usually mild and short-lived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Vaccination efficacy can be impacted by some therapies (e.g. rituximab can affect the </a:t>
                      </a:r>
                      <a:r>
                        <a:rPr lang="en-GB" sz="1600" baseline="0" dirty="0" err="1" smtClean="0">
                          <a:solidFill>
                            <a:srgbClr val="336699"/>
                          </a:solidFill>
                        </a:rPr>
                        <a:t>pneumoccocal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, meningococcal and influenza B triple vaccine)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For patients scheduled to undergo </a:t>
                      </a:r>
                      <a:r>
                        <a:rPr lang="en-GB" sz="1600" baseline="0" dirty="0" err="1" smtClean="0">
                          <a:solidFill>
                            <a:srgbClr val="336699"/>
                          </a:solidFill>
                        </a:rPr>
                        <a:t>splenectomy</a:t>
                      </a:r>
                      <a:r>
                        <a:rPr lang="en-GB" sz="1600" baseline="0" dirty="0" smtClean="0">
                          <a:solidFill>
                            <a:srgbClr val="336699"/>
                          </a:solidFill>
                        </a:rPr>
                        <a:t>, vaccines such as the one above should be given 6 weeks prior to surgery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RGillies\Downloads\ID-100365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9888" y="2327275"/>
            <a:ext cx="2962275" cy="19700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82283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Provan D, et al. Blood 2009;115(2):168-186.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recommendations: </a:t>
            </a:r>
            <a:br>
              <a:rPr lang="en-GB" smtClean="0"/>
            </a:br>
            <a:r>
              <a:rPr lang="en-GB" smtClean="0"/>
              <a:t>Activities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719638" y="2314575"/>
          <a:ext cx="4319587" cy="3170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Recommendation</a:t>
                      </a:r>
                      <a:endParaRPr lang="en-GB" sz="28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Most activities can be undertaken, although increased caution is required with lower platelet counts: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Sexual activity is not restricted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Patients may wish to limit participation in sports where there is a high risk of injury, particularly to the head and neck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Care should be taken when working with knives or other tools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For children, provide soft surfaces in play areas</a:t>
                      </a:r>
                      <a:endParaRPr lang="en-GB" sz="16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RGillies\Desktop\800px-DCTC_Men's_Soccer.jpg"/>
          <p:cNvPicPr>
            <a:picLocks noChangeAspect="1" noChangeArrowheads="1"/>
          </p:cNvPicPr>
          <p:nvPr/>
        </p:nvPicPr>
        <p:blipFill rotWithShape="1">
          <a:blip r:embed="rId3"/>
          <a:srcRect r="1995"/>
          <a:stretch/>
        </p:blipFill>
        <p:spPr bwMode="auto">
          <a:xfrm>
            <a:off x="1581150" y="2324100"/>
            <a:ext cx="2967038" cy="21463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84331" name="Rectangle 4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recommendations: </a:t>
            </a:r>
            <a:br>
              <a:rPr lang="en-GB" smtClean="0"/>
            </a:br>
            <a:r>
              <a:rPr lang="en-GB" smtClean="0"/>
              <a:t>Personal hygiene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718050" y="2312988"/>
          <a:ext cx="4319588" cy="238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/>
              </a:tblGrid>
              <a:tr h="43091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Recommendation</a:t>
                      </a:r>
                      <a:endParaRPr lang="en-GB" sz="28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1955673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Brush teeth with a soft toothbrush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Avoid dental flossing when platelet count </a:t>
                      </a:r>
                      <a:b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&lt; 50 x 10</a:t>
                      </a:r>
                      <a:r>
                        <a:rPr lang="en-US" sz="1600" b="0" i="0" u="none" strike="noStrike" kern="1200" baseline="300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Visit dentist regularly to avoid bleeding gums and gum disease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Use an electric shaver rather than a razor for shaving</a:t>
                      </a:r>
                      <a:endParaRPr lang="en-GB" sz="9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RGillies\Desktop\Cepillado_dental_-_xornalcerto.jpg"/>
          <p:cNvPicPr>
            <a:picLocks noChangeAspect="1" noChangeArrowheads="1"/>
          </p:cNvPicPr>
          <p:nvPr/>
        </p:nvPicPr>
        <p:blipFill rotWithShape="1">
          <a:blip r:embed="rId3"/>
          <a:srcRect r="986"/>
          <a:stretch/>
        </p:blipFill>
        <p:spPr bwMode="auto">
          <a:xfrm>
            <a:off x="1603375" y="2322513"/>
            <a:ext cx="2944813" cy="32766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86379" name="Rectangle 4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recommendations: </a:t>
            </a:r>
            <a:br>
              <a:rPr lang="en-GB" smtClean="0"/>
            </a:br>
            <a:r>
              <a:rPr lang="en-GB" smtClean="0"/>
              <a:t>Travel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719638" y="2314575"/>
          <a:ext cx="4319587" cy="27511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/>
              </a:tblGrid>
              <a:tr h="46497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Recommendation</a:t>
                      </a:r>
                      <a:endParaRPr lang="en-GB" sz="28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Ensure patient has adequate travel insurance. </a:t>
                      </a: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If flying:</a:t>
                      </a:r>
                    </a:p>
                    <a:p>
                      <a:pPr marL="361950" lvl="1" indent="-171450" algn="l" defTabSz="914400" rtl="0" eaLnBrk="1" latinLnBrk="0" hangingPunct="1">
                        <a:buFont typeface="Arial" pitchFamily="34" charset="0"/>
                        <a:buChar char="‒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Undertake the recommended in-flight exercises for preventing deep vein thrombosis (DVT)</a:t>
                      </a:r>
                    </a:p>
                    <a:p>
                      <a:pPr marL="361950" lvl="1" indent="-171450" algn="l" defTabSz="914400" rtl="0" eaLnBrk="1" latinLnBrk="0" hangingPunct="1">
                        <a:buFont typeface="Arial" pitchFamily="34" charset="0"/>
                        <a:buChar char="‒"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Wear support stockings</a:t>
                      </a:r>
                    </a:p>
                    <a:p>
                      <a:pPr marL="361950" lvl="1" indent="-171450" algn="l" defTabSz="914400" rtl="0" eaLnBrk="1" latinLnBrk="0" hangingPunct="1">
                        <a:buFont typeface="Arial" pitchFamily="34" charset="0"/>
                        <a:buChar char="‒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Avoid alcohol and drink plenty of water</a:t>
                      </a:r>
                    </a:p>
                    <a:p>
                      <a:pPr marL="172800" marR="0" lvl="0" indent="-172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Patients are advised to avoid traveling to areas with inadequate medical care</a:t>
                      </a: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RGillies\AppData\Local\Temp\ID-10055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850" y="2316163"/>
            <a:ext cx="2527300" cy="3009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88427" name="Rectangle 4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Patient recommendations: </a:t>
            </a:r>
            <a:br>
              <a:rPr lang="en-GB" smtClean="0"/>
            </a:br>
            <a:r>
              <a:rPr lang="en-GB" smtClean="0"/>
              <a:t>Other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4719638" y="2314575"/>
          <a:ext cx="4319587" cy="2738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000"/>
              </a:tblGrid>
              <a:tr h="45265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Recommendation</a:t>
                      </a:r>
                      <a:endParaRPr lang="en-GB" sz="2000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1104876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Patients should wear a medical identification tag or bracelet to alert healthcare professionals to their condition in case of emergency, particularly if they have undergone a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splenectomy</a:t>
                      </a:r>
                      <a:endParaRPr lang="en-US" sz="16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="0" i="0" u="none" strike="noStrike" kern="1200" baseline="0" dirty="0" smtClean="0">
                        <a:solidFill>
                          <a:srgbClr val="3366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Patients should also carry an identification or health card that states their illness and lists their medications and dosages</a:t>
                      </a:r>
                      <a:endParaRPr lang="en-GB" sz="9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190474" name="Picture 2" descr="C:\Users\RGillies\Desktop\medical bracelet.jpg"/>
          <p:cNvPicPr>
            <a:picLocks noChangeAspect="1" noChangeArrowheads="1"/>
          </p:cNvPicPr>
          <p:nvPr/>
        </p:nvPicPr>
        <p:blipFill>
          <a:blip r:embed="rId3"/>
          <a:srcRect b="6769"/>
          <a:stretch>
            <a:fillRect/>
          </a:stretch>
        </p:blipFill>
        <p:spPr bwMode="auto">
          <a:xfrm>
            <a:off x="1543050" y="2328863"/>
            <a:ext cx="2986088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4181475"/>
            <a:ext cx="28543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6" name="Rectangle 5"/>
          <p:cNvSpPr>
            <a:spLocks noChangeArrowheads="1"/>
          </p:cNvSpPr>
          <p:nvPr/>
        </p:nvSpPr>
        <p:spPr bwMode="auto">
          <a:xfrm>
            <a:off x="0" y="6596063"/>
            <a:ext cx="29051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Recommendations based on expert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Diet / lifestyle and ITP</a:t>
            </a:r>
          </a:p>
        </p:txBody>
      </p:sp>
      <p:sp>
        <p:nvSpPr>
          <p:cNvPr id="192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000" smtClean="0"/>
              <a:t>It is important for ITP patients to maintain a healthy lifestyle and balanced diet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000" smtClean="0"/>
              <a:t>Additionally, it is important to moderate alcohol, tobacco and caffeine intake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000" smtClean="0"/>
              <a:t>Patients should be encouraged to keep a diary to determine if there are any connections between diet / lifestyle factors and their platelet count</a:t>
            </a: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100">
                <a:solidFill>
                  <a:schemeClr val="bg1"/>
                </a:solidFill>
              </a:rPr>
              <a:t>Platelet Disorder Support Association. Living with ITP. Available at: http://pdsa.org/images/stories/pdf/living_with_itp122010.pdf 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Epidemiology</a:t>
            </a:r>
          </a:p>
        </p:txBody>
      </p:sp>
      <p:sp>
        <p:nvSpPr>
          <p:cNvPr id="952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GB" smtClean="0"/>
              <a:t>ITP affects both genders and people of all ages, although it presents more frequently in the elderly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GB" smtClean="0"/>
              <a:t>~1 in 30,000 adults and 1 in 12,000 children are diagnosed with ITP each year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mtClean="0"/>
              <a:t>More than 20% of patients with ITP have other immune disorders or chronic infections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62579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1. Terrell DR et al. Am J Hematol 2010;85(3):174-180. </a:t>
            </a:r>
            <a:r>
              <a:rPr lang="en-GB" sz="1100">
                <a:solidFill>
                  <a:schemeClr val="bg1"/>
                </a:solidFill>
              </a:rPr>
              <a:t>2. Cines DB, Bussel JB. Blood 2005;106(7):2244-2251. 3. Schoonen WM, et al.</a:t>
            </a:r>
            <a:r>
              <a:rPr lang="en-US" sz="1100">
                <a:solidFill>
                  <a:schemeClr val="bg1"/>
                </a:solidFill>
              </a:rPr>
              <a:t>. </a:t>
            </a:r>
            <a:r>
              <a:rPr lang="en-GB" sz="1100">
                <a:solidFill>
                  <a:schemeClr val="bg1"/>
                </a:solidFill>
              </a:rPr>
              <a:t>Br J Haematol 2009;145(2):235-244. </a:t>
            </a:r>
            <a:r>
              <a:rPr lang="en-US" sz="1100">
                <a:solidFill>
                  <a:schemeClr val="bg1"/>
                </a:solidFill>
              </a:rPr>
              <a:t>4. Abrahamson PE, et al. </a:t>
            </a:r>
            <a:r>
              <a:rPr lang="en-GB" sz="1100">
                <a:solidFill>
                  <a:schemeClr val="bg1"/>
                </a:solidFill>
              </a:rPr>
              <a:t>Eur J Haematol 2009;83:83-89. </a:t>
            </a:r>
            <a:r>
              <a:rPr lang="en-US" sz="1100">
                <a:solidFill>
                  <a:schemeClr val="bg1"/>
                </a:solidFill>
              </a:rPr>
              <a:t>5. Liebman HA. Preface. Hematol Oncol Clin N Am 2009;23:xi. </a:t>
            </a:r>
            <a:r>
              <a:rPr lang="en-GB" sz="1100">
                <a:solidFill>
                  <a:schemeClr val="bg1"/>
                </a:solidFill>
              </a:rPr>
              <a:t>6. Cines DB, et al. </a:t>
            </a:r>
            <a:r>
              <a:rPr lang="en-US" sz="1100">
                <a:solidFill>
                  <a:schemeClr val="bg1"/>
                </a:solidFill>
              </a:rPr>
              <a:t>Blood 2009;113(26):6511-6521.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Surgery and dentistry</a:t>
            </a:r>
          </a:p>
        </p:txBody>
      </p:sp>
      <p:sp>
        <p:nvSpPr>
          <p:cNvPr id="194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smtClean="0"/>
              <a:t>Surgical and dental procedures may pose a problem for some ITP patients</a:t>
            </a:r>
          </a:p>
          <a:p>
            <a:pPr>
              <a:spcAft>
                <a:spcPts val="600"/>
              </a:spcAft>
            </a:pPr>
            <a:r>
              <a:rPr lang="en-GB" sz="2000" smtClean="0"/>
              <a:t>In general, more serious procedures pose a greater degree of bleeding risk</a:t>
            </a:r>
          </a:p>
          <a:p>
            <a:pPr>
              <a:spcAft>
                <a:spcPts val="600"/>
              </a:spcAft>
            </a:pPr>
            <a:r>
              <a:rPr lang="en-GB" sz="2000" smtClean="0"/>
              <a:t>Platelet count should be assessed  to establish whether it is appropriate for the patient to undertake </a:t>
            </a:r>
            <a:br>
              <a:rPr lang="en-GB" sz="2000" smtClean="0"/>
            </a:br>
            <a:r>
              <a:rPr lang="en-GB" sz="2000" smtClean="0"/>
              <a:t>the procedure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1. 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2. </a:t>
            </a:r>
            <a:r>
              <a:rPr lang="en-US" sz="1100">
                <a:solidFill>
                  <a:schemeClr val="bg1"/>
                </a:solidFill>
              </a:rPr>
              <a:t>Stasi R. </a:t>
            </a:r>
            <a:r>
              <a:rPr lang="en-GB" sz="1100">
                <a:solidFill>
                  <a:schemeClr val="bg1"/>
                </a:solidFill>
              </a:rPr>
              <a:t>Eur J Haematol 2009;82(Suppl 71):13-19.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Recommended platelet counts for dental and surgical procedures 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2126721" y="1625070"/>
          <a:ext cx="6769100" cy="357139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01276"/>
                <a:gridCol w="4467824"/>
              </a:tblGrid>
              <a:tr h="42186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Procedure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Platelet count (x 10</a:t>
                      </a:r>
                      <a:r>
                        <a:rPr lang="en-GB" sz="1800" baseline="30000" dirty="0" smtClean="0"/>
                        <a:t>9</a:t>
                      </a:r>
                      <a:r>
                        <a:rPr lang="en-GB" sz="1800" baseline="0" dirty="0" smtClean="0"/>
                        <a:t>/L)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42186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Dentistry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20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1040213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Tooth extractions</a:t>
                      </a:r>
                    </a:p>
                    <a:p>
                      <a:pPr lvl="1"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Simple</a:t>
                      </a:r>
                    </a:p>
                    <a:p>
                      <a:pPr lvl="1"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Complex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50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42186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Local anaesthesia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30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42186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Minor surgery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50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42186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Major surgery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80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421864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Major neurosurgery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336699"/>
                          </a:solidFill>
                        </a:rPr>
                        <a:t>≥ 100</a:t>
                      </a:r>
                      <a:endParaRPr lang="en-GB" sz="1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  <p:sp>
        <p:nvSpPr>
          <p:cNvPr id="196611" name="Rectangle 4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1. Provan D,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Blood 2009;115(2):168-186. 2. </a:t>
            </a:r>
            <a:r>
              <a:rPr lang="en-US" sz="1100">
                <a:solidFill>
                  <a:schemeClr val="bg1"/>
                </a:solidFill>
              </a:rPr>
              <a:t>Stasi R. </a:t>
            </a:r>
            <a:r>
              <a:rPr lang="en-GB" sz="1100">
                <a:solidFill>
                  <a:schemeClr val="bg1"/>
                </a:solidFill>
              </a:rPr>
              <a:t>Eur J Haematol 2009;82(Suppl 71):13-19.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Assessment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Tx/>
              <a:buNone/>
            </a:pPr>
            <a:r>
              <a:rPr lang="en-GB" sz="1800" smtClean="0"/>
              <a:t>Which of the following drugs can affect platelet function?</a:t>
            </a:r>
          </a:p>
          <a:p>
            <a:pPr marL="800100" lvl="1"/>
            <a:endParaRPr lang="en-GB" sz="1400" smtClean="0">
              <a:solidFill>
                <a:srgbClr val="336699"/>
              </a:solidFill>
            </a:endParaRP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Warfarin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Ibuprofen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Aspirin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1 and 2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1 and 3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1, 2 and 3 </a:t>
            </a:r>
          </a:p>
          <a:p>
            <a:pPr marL="1257300" lvl="2" indent="-342900">
              <a:buFontTx/>
              <a:buNone/>
            </a:pPr>
            <a:endParaRPr lang="en-GB" sz="1600" smtClean="0">
              <a:solidFill>
                <a:srgbClr val="336699"/>
              </a:solidFill>
            </a:endParaRPr>
          </a:p>
          <a:p>
            <a:pPr marL="1257300" lvl="2" indent="-342900">
              <a:buFontTx/>
              <a:buAutoNum type="arabicPeriod"/>
            </a:pPr>
            <a:endParaRPr lang="en-GB" sz="1600" smtClean="0">
              <a:solidFill>
                <a:srgbClr val="336699"/>
              </a:solidFill>
            </a:endParaRPr>
          </a:p>
          <a:p>
            <a:pPr marL="800100" lvl="1">
              <a:buFontTx/>
              <a:buAutoNum type="arabicPeriod"/>
            </a:pPr>
            <a:endParaRPr lang="en-GB" sz="140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FontTx/>
              <a:buNone/>
            </a:pPr>
            <a:r>
              <a:rPr lang="en-GB" sz="1800" smtClean="0"/>
              <a:t>Which of the following drugs can affect platelet function?</a:t>
            </a:r>
          </a:p>
          <a:p>
            <a:pPr marL="800100" lvl="1"/>
            <a:endParaRPr lang="en-GB" sz="1400" smtClean="0">
              <a:solidFill>
                <a:srgbClr val="336699"/>
              </a:solidFill>
            </a:endParaRP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Warfarin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Ibuprofen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Aspirin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1 and 2</a:t>
            </a:r>
          </a:p>
          <a:p>
            <a:pPr marL="1257300" lvl="2" indent="-342900">
              <a:buFontTx/>
              <a:buAutoNum type="arabicPeriod"/>
            </a:pPr>
            <a:r>
              <a:rPr lang="en-GB" sz="1600" smtClean="0">
                <a:solidFill>
                  <a:srgbClr val="336699"/>
                </a:solidFill>
              </a:rPr>
              <a:t>1 and 3</a:t>
            </a:r>
          </a:p>
          <a:p>
            <a:pPr marL="1257300" lvl="2" indent="-342900">
              <a:buFontTx/>
              <a:buAutoNum type="arabicPeriod"/>
            </a:pPr>
            <a:r>
              <a:rPr lang="en-GB" sz="1600" b="1" u="sng" smtClean="0">
                <a:solidFill>
                  <a:srgbClr val="336699"/>
                </a:solidFill>
              </a:rPr>
              <a:t>1, 2 and 3 </a:t>
            </a:r>
          </a:p>
          <a:p>
            <a:pPr marL="1257300" lvl="2" indent="-342900">
              <a:buFontTx/>
              <a:buNone/>
            </a:pPr>
            <a:endParaRPr lang="en-GB" sz="1600" smtClean="0">
              <a:solidFill>
                <a:srgbClr val="336699"/>
              </a:solidFill>
            </a:endParaRPr>
          </a:p>
          <a:p>
            <a:pPr marL="1257300" lvl="2" indent="-342900">
              <a:buFontTx/>
              <a:buAutoNum type="arabicPeriod"/>
            </a:pPr>
            <a:endParaRPr lang="en-GB" sz="1600" smtClean="0">
              <a:solidFill>
                <a:srgbClr val="336699"/>
              </a:solidFill>
            </a:endParaRPr>
          </a:p>
          <a:p>
            <a:pPr marL="800100" lvl="1">
              <a:buFontTx/>
              <a:buAutoNum type="arabicPeriod"/>
            </a:pPr>
            <a:endParaRPr lang="en-GB" sz="1400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MODULE 6: QUALITY OF LIFE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202754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Many factors affect quality of life (QoL) in ITP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4550" y="1984375"/>
            <a:ext cx="1660525" cy="54133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Emotional health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4550" y="2678113"/>
            <a:ext cx="1660525" cy="54133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Functional health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4550" y="3371850"/>
            <a:ext cx="1660525" cy="54133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Social and leisure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4550" y="4065588"/>
            <a:ext cx="1660525" cy="541337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Reproductive health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4550" y="4721225"/>
            <a:ext cx="1660525" cy="541338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chemeClr val="bg1"/>
                </a:solidFill>
              </a:rPr>
              <a:t>Work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38575" y="1630363"/>
            <a:ext cx="1601788" cy="1249362"/>
          </a:xfrm>
          <a:prstGeom prst="ellipse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/>
              <a:t>Treatment side effects</a:t>
            </a:r>
            <a:endParaRPr lang="en-GB" sz="1400" b="1" dirty="0"/>
          </a:p>
        </p:txBody>
      </p:sp>
      <p:sp>
        <p:nvSpPr>
          <p:cNvPr id="14" name="Oval 13"/>
          <p:cNvSpPr/>
          <p:nvPr/>
        </p:nvSpPr>
        <p:spPr>
          <a:xfrm>
            <a:off x="3838575" y="4367213"/>
            <a:ext cx="1601788" cy="1249362"/>
          </a:xfrm>
          <a:prstGeom prst="ellipse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/>
              <a:t>Symptoms</a:t>
            </a:r>
            <a:endParaRPr lang="en-GB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1689100" y="3414713"/>
            <a:ext cx="1482725" cy="11176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/>
              <a:t>Decreased platelet count</a:t>
            </a:r>
            <a:endParaRPr lang="en-GB" sz="1400" b="1" dirty="0"/>
          </a:p>
        </p:txBody>
      </p:sp>
      <p:sp>
        <p:nvSpPr>
          <p:cNvPr id="15" name="Oval 14"/>
          <p:cNvSpPr/>
          <p:nvPr/>
        </p:nvSpPr>
        <p:spPr>
          <a:xfrm>
            <a:off x="1546225" y="1820863"/>
            <a:ext cx="1768475" cy="868362"/>
          </a:xfrm>
          <a:prstGeom prst="ellipse">
            <a:avLst/>
          </a:prstGeom>
          <a:solidFill>
            <a:srgbClr val="99CCFF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336699"/>
                </a:solidFill>
              </a:rPr>
              <a:t>Treatment</a:t>
            </a:r>
            <a:endParaRPr lang="en-GB" sz="1400" b="1" dirty="0">
              <a:solidFill>
                <a:srgbClr val="336699"/>
              </a:solidFill>
            </a:endParaRPr>
          </a:p>
        </p:txBody>
      </p:sp>
      <p:cxnSp>
        <p:nvCxnSpPr>
          <p:cNvPr id="20" name="Straight Arrow Connector 19"/>
          <p:cNvCxnSpPr>
            <a:stCxn id="15" idx="6"/>
            <a:endCxn id="7" idx="2"/>
          </p:cNvCxnSpPr>
          <p:nvPr/>
        </p:nvCxnSpPr>
        <p:spPr>
          <a:xfrm>
            <a:off x="3314700" y="2254250"/>
            <a:ext cx="523875" cy="0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6"/>
            <a:endCxn id="6" idx="1"/>
          </p:cNvCxnSpPr>
          <p:nvPr/>
        </p:nvCxnSpPr>
        <p:spPr>
          <a:xfrm>
            <a:off x="5440363" y="2254250"/>
            <a:ext cx="484187" cy="0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3"/>
            <a:endCxn id="29" idx="1"/>
          </p:cNvCxnSpPr>
          <p:nvPr/>
        </p:nvCxnSpPr>
        <p:spPr>
          <a:xfrm>
            <a:off x="7585075" y="2254250"/>
            <a:ext cx="365125" cy="1384300"/>
          </a:xfrm>
          <a:prstGeom prst="bentConnector3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3" idx="2"/>
            <a:endCxn id="14" idx="2"/>
          </p:cNvCxnSpPr>
          <p:nvPr/>
        </p:nvCxnSpPr>
        <p:spPr>
          <a:xfrm rot="16200000" flipH="1">
            <a:off x="2904331" y="4058445"/>
            <a:ext cx="460375" cy="1408112"/>
          </a:xfrm>
          <a:prstGeom prst="bentConnector2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Straight Arrow Connector 4095"/>
          <p:cNvCxnSpPr>
            <a:stCxn id="13" idx="0"/>
            <a:endCxn id="15" idx="4"/>
          </p:cNvCxnSpPr>
          <p:nvPr/>
        </p:nvCxnSpPr>
        <p:spPr>
          <a:xfrm flipH="1" flipV="1">
            <a:off x="2430463" y="2689225"/>
            <a:ext cx="0" cy="725488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53063" y="4992688"/>
            <a:ext cx="485775" cy="0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40363" y="2947988"/>
            <a:ext cx="484187" cy="0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40363" y="3629025"/>
            <a:ext cx="484187" cy="0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40363" y="4337050"/>
            <a:ext cx="484187" cy="0"/>
          </a:xfrm>
          <a:prstGeom prst="straightConnector1">
            <a:avLst/>
          </a:prstGeom>
          <a:ln w="25400">
            <a:solidFill>
              <a:srgbClr val="33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14" idx="6"/>
          </p:cNvCxnSpPr>
          <p:nvPr/>
        </p:nvCxnSpPr>
        <p:spPr>
          <a:xfrm>
            <a:off x="5440363" y="2254250"/>
            <a:ext cx="0" cy="2738438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3"/>
          </p:cNvCxnSpPr>
          <p:nvPr/>
        </p:nvCxnSpPr>
        <p:spPr>
          <a:xfrm>
            <a:off x="7585075" y="2947988"/>
            <a:ext cx="182563" cy="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73963" y="3641725"/>
            <a:ext cx="182562" cy="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585075" y="4330700"/>
            <a:ext cx="182563" cy="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950200" y="2543175"/>
            <a:ext cx="960438" cy="2189163"/>
          </a:xfrm>
          <a:prstGeom prst="rect">
            <a:avLst/>
          </a:prstGeom>
          <a:solidFill>
            <a:srgbClr val="D9ECFF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dirty="0">
                <a:solidFill>
                  <a:srgbClr val="336699"/>
                </a:solidFill>
              </a:rPr>
              <a:t>Health-related </a:t>
            </a:r>
            <a:r>
              <a:rPr lang="en-GB" sz="1400" b="1" dirty="0" err="1">
                <a:solidFill>
                  <a:srgbClr val="336699"/>
                </a:solidFill>
              </a:rPr>
              <a:t>QoL</a:t>
            </a:r>
            <a:r>
              <a:rPr lang="en-GB" sz="1400" b="1" dirty="0">
                <a:solidFill>
                  <a:srgbClr val="336699"/>
                </a:solidFill>
              </a:rPr>
              <a:t> in ITP</a:t>
            </a:r>
            <a:endParaRPr lang="en-GB" sz="1400" b="1" dirty="0">
              <a:solidFill>
                <a:srgbClr val="336699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767638" y="3641725"/>
            <a:ext cx="0" cy="1350963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73963" y="4992688"/>
            <a:ext cx="182562" cy="0"/>
          </a:xfrm>
          <a:prstGeom prst="line">
            <a:avLst/>
          </a:prstGeom>
          <a:ln w="254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Assessing QoL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800" dirty="0" smtClean="0"/>
              <a:t>A range of methods exist for assessing </a:t>
            </a:r>
            <a:r>
              <a:rPr lang="en-GB" sz="1800" dirty="0" err="1" smtClean="0"/>
              <a:t>QoL</a:t>
            </a:r>
            <a:r>
              <a:rPr lang="en-GB" sz="1800" dirty="0" smtClean="0"/>
              <a:t> in ITP:</a:t>
            </a:r>
          </a:p>
          <a:p>
            <a:pPr marL="0" indent="0">
              <a:buFontTx/>
              <a:buNone/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600" dirty="0" smtClean="0"/>
              <a:t>General </a:t>
            </a:r>
            <a:r>
              <a:rPr lang="en-GB" sz="1600" dirty="0" err="1" smtClean="0"/>
              <a:t>QoL</a:t>
            </a:r>
            <a:r>
              <a:rPr lang="en-GB" sz="1600" dirty="0" smtClean="0"/>
              <a:t> survey forms such as the SF-36 questionnaire (right)</a:t>
            </a:r>
          </a:p>
          <a:p>
            <a:pPr>
              <a:defRPr/>
            </a:pPr>
            <a:r>
              <a:rPr lang="en-GB" sz="1600" dirty="0" smtClean="0"/>
              <a:t>ITP-specific questionnaires e.g. the 50-question ITP Patient Assessment Questionnaire (ITP-PAQ)</a:t>
            </a:r>
          </a:p>
          <a:p>
            <a:pPr>
              <a:defRPr/>
            </a:pPr>
            <a:r>
              <a:rPr lang="en-GB" sz="1600" dirty="0" smtClean="0"/>
              <a:t>Paediatric </a:t>
            </a:r>
            <a:r>
              <a:rPr lang="en-GB" sz="1600" dirty="0" err="1" smtClean="0"/>
              <a:t>HRQoL</a:t>
            </a:r>
            <a:r>
              <a:rPr lang="en-GB" sz="1600" dirty="0" smtClean="0"/>
              <a:t> metrics are also available, such as the Kids’ ITP Tools (KIT)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 smtClean="0"/>
          </a:p>
          <a:p>
            <a:pPr lvl="1">
              <a:defRPr/>
            </a:pPr>
            <a:endParaRPr lang="en-GB" sz="1600" dirty="0">
              <a:solidFill>
                <a:srgbClr val="336699"/>
              </a:solidFill>
            </a:endParaRPr>
          </a:p>
        </p:txBody>
      </p:sp>
      <p:pic>
        <p:nvPicPr>
          <p:cNvPr id="204803" name="Picture 2"/>
          <p:cNvPicPr>
            <a:picLocks noChangeAspect="1" noChangeArrowheads="1"/>
          </p:cNvPicPr>
          <p:nvPr/>
        </p:nvPicPr>
        <p:blipFill>
          <a:blip r:embed="rId3"/>
          <a:srcRect l="32500" t="12337" r="31276" b="4485"/>
          <a:stretch>
            <a:fillRect/>
          </a:stretch>
        </p:blipFill>
        <p:spPr bwMode="auto">
          <a:xfrm rot="985729">
            <a:off x="5859463" y="1905000"/>
            <a:ext cx="2762250" cy="356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0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1100">
                <a:solidFill>
                  <a:schemeClr val="bg1"/>
                </a:solidFill>
              </a:rPr>
              <a:t>1. Ware JE. Spine 2000;25(24):3130–3139 2. Mathias SD, et al.</a:t>
            </a:r>
            <a:r>
              <a:rPr lang="en-US" sz="1100" i="1">
                <a:solidFill>
                  <a:schemeClr val="bg1"/>
                </a:solidFill>
              </a:rPr>
              <a:t> </a:t>
            </a:r>
            <a:r>
              <a:rPr lang="en-US" sz="1100">
                <a:solidFill>
                  <a:schemeClr val="bg1"/>
                </a:solidFill>
              </a:rPr>
              <a:t>Health and Quality of Life Outcomes 2007;5:11. </a:t>
            </a:r>
            <a:r>
              <a:rPr lang="en-GB" sz="1100">
                <a:solidFill>
                  <a:schemeClr val="bg1"/>
                </a:solidFill>
              </a:rPr>
              <a:t>3. Klaasen RJ, et al. </a:t>
            </a:r>
            <a:r>
              <a:rPr lang="pt-BR" sz="1100">
                <a:solidFill>
                  <a:schemeClr val="bg1"/>
                </a:solidFill>
              </a:rPr>
              <a:t>J Paediatr</a:t>
            </a:r>
            <a:r>
              <a:rPr lang="en-US" sz="1100">
                <a:solidFill>
                  <a:schemeClr val="bg1"/>
                </a:solidFill>
              </a:rPr>
              <a:t>. </a:t>
            </a:r>
            <a:r>
              <a:rPr lang="pt-BR" sz="1100">
                <a:solidFill>
                  <a:schemeClr val="bg1"/>
                </a:solidFill>
              </a:rPr>
              <a:t>2007;150(5):510-5, 515.e1.</a:t>
            </a:r>
            <a:endParaRPr lang="en-GB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CASE STUDIES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206850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studies: Overview</a:t>
            </a:r>
          </a:p>
        </p:txBody>
      </p:sp>
      <p:sp>
        <p:nvSpPr>
          <p:cNvPr id="207874" name="Content Placeholder 4"/>
          <p:cNvSpPr>
            <a:spLocks noGrp="1"/>
          </p:cNvSpPr>
          <p:nvPr>
            <p:ph idx="1"/>
          </p:nvPr>
        </p:nvSpPr>
        <p:spPr>
          <a:xfrm>
            <a:off x="2124075" y="1628775"/>
            <a:ext cx="6769100" cy="4295775"/>
          </a:xfrm>
        </p:spPr>
        <p:txBody>
          <a:bodyPr/>
          <a:lstStyle/>
          <a:p>
            <a:r>
              <a:rPr lang="en-GB" sz="1500" smtClean="0">
                <a:cs typeface="Arial" charset="0"/>
              </a:rPr>
              <a:t>A series of 4 patients with ITP will be presented; you will be provided with key background information: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Age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Time since diagnosis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Platelet count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Therapies received and treatment outcomes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Lifestyle considerations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Other medical conditions</a:t>
            </a:r>
          </a:p>
          <a:p>
            <a:pPr lvl="1"/>
            <a:endParaRPr lang="en-GB" sz="1500" smtClean="0">
              <a:solidFill>
                <a:srgbClr val="336699"/>
              </a:solidFill>
              <a:cs typeface="Arial" charset="0"/>
            </a:endParaRPr>
          </a:p>
          <a:p>
            <a:r>
              <a:rPr lang="en-GB" sz="1500" smtClean="0">
                <a:cs typeface="Arial" charset="0"/>
              </a:rPr>
              <a:t>In each case you should consider how the following may impact your answers to the questions in each case study: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Patient characteristics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The type of treatment and whether it is 1</a:t>
            </a:r>
            <a:r>
              <a:rPr lang="en-GB" sz="1500" baseline="30000" smtClean="0">
                <a:solidFill>
                  <a:srgbClr val="336699"/>
                </a:solidFill>
                <a:cs typeface="Arial" charset="0"/>
              </a:rPr>
              <a:t>st</a:t>
            </a:r>
            <a:r>
              <a:rPr lang="en-GB" sz="1500" smtClean="0">
                <a:solidFill>
                  <a:srgbClr val="336699"/>
                </a:solidFill>
                <a:cs typeface="Arial" charset="0"/>
              </a:rPr>
              <a:t>-line, 2</a:t>
            </a:r>
            <a:r>
              <a:rPr lang="en-GB" sz="1500" baseline="30000" smtClean="0">
                <a:solidFill>
                  <a:srgbClr val="336699"/>
                </a:solidFill>
                <a:cs typeface="Arial" charset="0"/>
              </a:rPr>
              <a:t>nd</a:t>
            </a:r>
            <a:r>
              <a:rPr lang="en-GB" sz="1500" smtClean="0">
                <a:solidFill>
                  <a:srgbClr val="336699"/>
                </a:solidFill>
                <a:cs typeface="Arial" charset="0"/>
              </a:rPr>
              <a:t>-line etc.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The patient’s lifestyle and dietary choices</a:t>
            </a:r>
          </a:p>
          <a:p>
            <a:pPr lvl="1"/>
            <a:r>
              <a:rPr lang="en-GB" sz="1500" smtClean="0">
                <a:solidFill>
                  <a:srgbClr val="336699"/>
                </a:solidFill>
                <a:cs typeface="Arial" charset="0"/>
              </a:rPr>
              <a:t>What resources are available for support, and plans for follow-up</a:t>
            </a:r>
          </a:p>
          <a:p>
            <a:endParaRPr lang="en-GB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628775"/>
            <a:ext cx="6769100" cy="3887788"/>
          </a:xfrm>
        </p:spPr>
        <p:txBody>
          <a:bodyPr/>
          <a:lstStyle/>
          <a:p>
            <a:pPr marL="148590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828800" algn="l"/>
              </a:tabLst>
              <a:defRPr/>
            </a:pPr>
            <a:r>
              <a:rPr lang="en-GB" sz="1600" b="1" dirty="0" smtClean="0">
                <a:cs typeface="Arial" pitchFamily="34" charset="0"/>
              </a:rPr>
              <a:t>Details</a:t>
            </a:r>
          </a:p>
          <a:p>
            <a:pPr marL="18288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23-year-old male, first </a:t>
            </a:r>
            <a:r>
              <a:rPr lang="en-GB" sz="1600" dirty="0">
                <a:cs typeface="Arial" pitchFamily="34" charset="0"/>
              </a:rPr>
              <a:t>diagnosed </a:t>
            </a:r>
            <a:r>
              <a:rPr lang="en-GB" sz="1600" dirty="0" smtClean="0">
                <a:cs typeface="Arial" pitchFamily="34" charset="0"/>
              </a:rPr>
              <a:t>aged 12 years</a:t>
            </a:r>
            <a:endParaRPr lang="en-GB" sz="1600" dirty="0">
              <a:cs typeface="Arial" pitchFamily="34" charset="0"/>
            </a:endParaRPr>
          </a:p>
          <a:p>
            <a:pPr marL="18288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Initially </a:t>
            </a:r>
            <a:r>
              <a:rPr lang="en-GB" sz="1600" dirty="0">
                <a:cs typeface="Arial" pitchFamily="34" charset="0"/>
              </a:rPr>
              <a:t>presented with chronic ITP with persistently low platelet count </a:t>
            </a:r>
            <a:r>
              <a:rPr lang="en-GB" sz="1600" dirty="0" smtClean="0">
                <a:cs typeface="Arial" pitchFamily="34" charset="0"/>
              </a:rPr>
              <a:t>(&lt; </a:t>
            </a:r>
            <a:r>
              <a:rPr lang="en-GB" sz="1600" dirty="0">
                <a:cs typeface="Arial" pitchFamily="34" charset="0"/>
              </a:rPr>
              <a:t>10 x </a:t>
            </a:r>
            <a:r>
              <a:rPr lang="en-GB" sz="1600" dirty="0" smtClean="0">
                <a:cs typeface="Arial" pitchFamily="34" charset="0"/>
              </a:rPr>
              <a:t>10</a:t>
            </a:r>
            <a:r>
              <a:rPr lang="en-GB" sz="1600" baseline="30000" dirty="0" smtClean="0">
                <a:cs typeface="Arial" pitchFamily="34" charset="0"/>
              </a:rPr>
              <a:t>9</a:t>
            </a:r>
            <a:r>
              <a:rPr lang="en-GB" sz="1600" dirty="0" smtClean="0">
                <a:cs typeface="Arial" pitchFamily="34" charset="0"/>
              </a:rPr>
              <a:t>/L)</a:t>
            </a:r>
          </a:p>
          <a:p>
            <a:pPr marL="18288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Has </a:t>
            </a:r>
            <a:r>
              <a:rPr lang="en-GB" sz="1600" dirty="0">
                <a:cs typeface="Arial" pitchFamily="34" charset="0"/>
              </a:rPr>
              <a:t>received no active ITP treatment at </a:t>
            </a:r>
            <a:r>
              <a:rPr lang="en-GB" sz="1600" dirty="0" smtClean="0">
                <a:cs typeface="Arial" pitchFamily="34" charset="0"/>
              </a:rPr>
              <a:t>own / parents</a:t>
            </a:r>
            <a:r>
              <a:rPr lang="en-GB" sz="1600" dirty="0">
                <a:cs typeface="Arial" pitchFamily="34" charset="0"/>
              </a:rPr>
              <a:t>’ </a:t>
            </a:r>
            <a:r>
              <a:rPr lang="en-GB" sz="1600" dirty="0" smtClean="0">
                <a:cs typeface="Arial" pitchFamily="34" charset="0"/>
              </a:rPr>
              <a:t>wishes 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Has </a:t>
            </a:r>
            <a:r>
              <a:rPr lang="en-GB" sz="1600" dirty="0">
                <a:cs typeface="Arial" pitchFamily="34" charset="0"/>
              </a:rPr>
              <a:t>undergone a </a:t>
            </a:r>
            <a:r>
              <a:rPr lang="en-GB" sz="1600" dirty="0" err="1">
                <a:cs typeface="Arial" pitchFamily="34" charset="0"/>
              </a:rPr>
              <a:t>splenectomy</a:t>
            </a:r>
            <a:r>
              <a:rPr lang="en-GB" sz="1600" dirty="0">
                <a:cs typeface="Arial" pitchFamily="34" charset="0"/>
              </a:rPr>
              <a:t> on the advice of a haematologist; this resulted in stabilisation of platelet count at 150 x </a:t>
            </a:r>
            <a:r>
              <a:rPr lang="en-GB" sz="1600" dirty="0" smtClean="0">
                <a:cs typeface="Arial" pitchFamily="34" charset="0"/>
              </a:rPr>
              <a:t>10</a:t>
            </a:r>
            <a:r>
              <a:rPr lang="en-GB" sz="1600" baseline="30000" dirty="0" smtClean="0">
                <a:cs typeface="Arial" pitchFamily="34" charset="0"/>
              </a:rPr>
              <a:t>9</a:t>
            </a:r>
            <a:r>
              <a:rPr lang="en-GB" sz="1600" dirty="0" smtClean="0">
                <a:cs typeface="Arial" pitchFamily="34" charset="0"/>
              </a:rPr>
              <a:t>/L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endParaRPr lang="en-GB" sz="16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1828800" algn="l"/>
              </a:tabLst>
              <a:defRPr/>
            </a:pPr>
            <a:r>
              <a:rPr lang="en-GB" sz="1600" b="1" dirty="0" smtClean="0">
                <a:cs typeface="Arial" pitchFamily="34" charset="0"/>
              </a:rPr>
              <a:t>Lifestyle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Drinks </a:t>
            </a:r>
            <a:r>
              <a:rPr lang="en-GB" sz="1600" dirty="0">
                <a:cs typeface="Arial" pitchFamily="34" charset="0"/>
              </a:rPr>
              <a:t>a moderate amount of alcohol (~10  units/week); non-smoker; </a:t>
            </a:r>
            <a:r>
              <a:rPr lang="en-GB" sz="1600" dirty="0" smtClean="0">
                <a:cs typeface="Arial" pitchFamily="34" charset="0"/>
              </a:rPr>
              <a:t>drinks 6 </a:t>
            </a:r>
            <a:r>
              <a:rPr lang="en-GB" sz="1600" dirty="0">
                <a:cs typeface="Arial" pitchFamily="34" charset="0"/>
              </a:rPr>
              <a:t>– 7 cups of coffee per day; enjoys an active lifestyle, and is a keen </a:t>
            </a:r>
            <a:r>
              <a:rPr lang="en-GB" sz="1600" dirty="0" smtClean="0">
                <a:cs typeface="Arial" pitchFamily="34" charset="0"/>
              </a:rPr>
              <a:t>rugby player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endParaRPr lang="en-GB" sz="1600" dirty="0">
              <a:cs typeface="Arial" pitchFamily="34" charset="0"/>
            </a:endParaRP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>
                <a:cs typeface="Arial" pitchFamily="34" charset="0"/>
              </a:rPr>
              <a:t>What impact may the lack of a spleen have on the patient?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Are there any concerns about the patient playing rugby?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r>
              <a:rPr lang="en-GB" sz="1600" dirty="0" smtClean="0">
                <a:cs typeface="Arial" pitchFamily="34" charset="0"/>
              </a:rPr>
              <a:t>Should he make any adjustments to his diet?</a:t>
            </a: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endParaRPr lang="en-GB" sz="1600" dirty="0">
              <a:cs typeface="Arial" pitchFamily="34" charset="0"/>
            </a:endParaRPr>
          </a:p>
          <a:p>
            <a:pPr marL="342000"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  <a:defRPr/>
            </a:pPr>
            <a:endParaRPr lang="en-GB" sz="1600" dirty="0"/>
          </a:p>
        </p:txBody>
      </p:sp>
      <p:pic>
        <p:nvPicPr>
          <p:cNvPr id="4" name="Picture 2" descr="C:\Users\RGillies\Downloads\male 26.jpg"/>
          <p:cNvPicPr>
            <a:picLocks noChangeAspect="1" noChangeArrowheads="1"/>
          </p:cNvPicPr>
          <p:nvPr/>
        </p:nvPicPr>
        <p:blipFill rotWithShape="1">
          <a:blip r:embed="rId2"/>
          <a:srcRect r="4660" b="41514"/>
          <a:stretch/>
        </p:blipFill>
        <p:spPr bwMode="auto">
          <a:xfrm>
            <a:off x="2143125" y="1628775"/>
            <a:ext cx="1306513" cy="124618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Incidence of ITP by age group </a:t>
            </a:r>
            <a:br>
              <a:rPr lang="en-GB" smtClean="0"/>
            </a:br>
            <a:r>
              <a:rPr lang="en-GB" smtClean="0"/>
              <a:t>and gender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 l="22548" t="21111" r="27982" b="24530"/>
          <a:stretch>
            <a:fillRect/>
          </a:stretch>
        </p:blipFill>
        <p:spPr bwMode="auto">
          <a:xfrm>
            <a:off x="1668463" y="1504950"/>
            <a:ext cx="72755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Schoonen WM,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Br J Haematol 2009;145(2):235-244. Image reproduced used with permission from Br J Haematol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85900" indent="0">
              <a:spcBef>
                <a:spcPts val="0"/>
              </a:spcBef>
              <a:buFontTx/>
              <a:buNone/>
              <a:defRPr/>
            </a:pPr>
            <a:r>
              <a:rPr lang="en-GB" sz="1600" b="1" dirty="0" smtClean="0">
                <a:cs typeface="Arial" pitchFamily="34" charset="0"/>
              </a:rPr>
              <a:t>Details</a:t>
            </a:r>
          </a:p>
          <a:p>
            <a:pPr marL="1828800">
              <a:spcBef>
                <a:spcPts val="0"/>
              </a:spcBef>
              <a:defRPr/>
            </a:pPr>
            <a:r>
              <a:rPr lang="en-GB" sz="1600" dirty="0" smtClean="0">
                <a:cs typeface="Arial" pitchFamily="34" charset="0"/>
              </a:rPr>
              <a:t>26-year-old </a:t>
            </a:r>
            <a:r>
              <a:rPr lang="en-GB" sz="1600" dirty="0">
                <a:cs typeface="Arial" pitchFamily="34" charset="0"/>
              </a:rPr>
              <a:t>female first </a:t>
            </a:r>
            <a:r>
              <a:rPr lang="en-GB" sz="1600" dirty="0" smtClean="0">
                <a:cs typeface="Arial" pitchFamily="34" charset="0"/>
              </a:rPr>
              <a:t>diagnosed 6 </a:t>
            </a:r>
            <a:r>
              <a:rPr lang="en-GB" sz="1600" dirty="0">
                <a:cs typeface="Arial" pitchFamily="34" charset="0"/>
              </a:rPr>
              <a:t>years </a:t>
            </a:r>
            <a:r>
              <a:rPr lang="en-GB" sz="1600" dirty="0" smtClean="0">
                <a:cs typeface="Arial" pitchFamily="34" charset="0"/>
              </a:rPr>
              <a:t>ago</a:t>
            </a:r>
            <a:endParaRPr lang="en-GB" sz="1600" dirty="0">
              <a:cs typeface="Arial" pitchFamily="34" charset="0"/>
            </a:endParaRPr>
          </a:p>
          <a:p>
            <a:pPr marL="1828800">
              <a:spcBef>
                <a:spcPts val="0"/>
              </a:spcBef>
              <a:defRPr/>
            </a:pPr>
            <a:r>
              <a:rPr lang="en-GB" sz="1600" dirty="0">
                <a:cs typeface="Arial" pitchFamily="34" charset="0"/>
              </a:rPr>
              <a:t>Chronic cyclical ITP presenting with sudden drops </a:t>
            </a:r>
            <a:r>
              <a:rPr lang="en-GB" sz="1600" dirty="0" smtClean="0">
                <a:cs typeface="Arial" pitchFamily="34" charset="0"/>
              </a:rPr>
              <a:t/>
            </a:r>
            <a:br>
              <a:rPr lang="en-GB" sz="1600" dirty="0" smtClean="0">
                <a:cs typeface="Arial" pitchFamily="34" charset="0"/>
              </a:rPr>
            </a:br>
            <a:r>
              <a:rPr lang="en-GB" sz="1600" dirty="0" smtClean="0">
                <a:cs typeface="Arial" pitchFamily="34" charset="0"/>
              </a:rPr>
              <a:t>in </a:t>
            </a:r>
            <a:r>
              <a:rPr lang="en-GB" sz="1600" dirty="0">
                <a:cs typeface="Arial" pitchFamily="34" charset="0"/>
              </a:rPr>
              <a:t>platelet count and </a:t>
            </a:r>
            <a:r>
              <a:rPr lang="en-GB" sz="1600" dirty="0" smtClean="0">
                <a:cs typeface="Arial" pitchFamily="34" charset="0"/>
              </a:rPr>
              <a:t>bleeding</a:t>
            </a:r>
          </a:p>
          <a:p>
            <a:pPr marL="1828800">
              <a:spcBef>
                <a:spcPts val="0"/>
              </a:spcBef>
              <a:defRPr/>
            </a:pPr>
            <a:r>
              <a:rPr lang="en-GB" sz="1600" dirty="0" smtClean="0">
                <a:cs typeface="Arial" pitchFamily="34" charset="0"/>
              </a:rPr>
              <a:t>Intolerant </a:t>
            </a:r>
            <a:r>
              <a:rPr lang="en-GB" sz="1600" dirty="0">
                <a:cs typeface="Arial" pitchFamily="34" charset="0"/>
              </a:rPr>
              <a:t>to </a:t>
            </a:r>
            <a:r>
              <a:rPr lang="en-GB" sz="1600" dirty="0" smtClean="0">
                <a:cs typeface="Arial" pitchFamily="34" charset="0"/>
              </a:rPr>
              <a:t>corticosteroids; following </a:t>
            </a:r>
            <a:r>
              <a:rPr lang="en-GB" sz="1600" dirty="0">
                <a:cs typeface="Arial" pitchFamily="34" charset="0"/>
              </a:rPr>
              <a:t>discontinuation of steroids and </a:t>
            </a:r>
            <a:r>
              <a:rPr lang="en-GB" sz="1600" dirty="0" err="1" smtClean="0">
                <a:cs typeface="Arial" pitchFamily="34" charset="0"/>
              </a:rPr>
              <a:t>immunoglobulins</a:t>
            </a:r>
            <a:r>
              <a:rPr lang="en-GB" sz="1600" dirty="0" smtClean="0">
                <a:cs typeface="Arial" pitchFamily="34" charset="0"/>
              </a:rPr>
              <a:t>, </a:t>
            </a:r>
            <a:r>
              <a:rPr lang="en-GB" sz="1600" dirty="0">
                <a:cs typeface="Arial" pitchFamily="34" charset="0"/>
              </a:rPr>
              <a:t>has been receiving </a:t>
            </a:r>
            <a:r>
              <a:rPr lang="en-GB" sz="1600" dirty="0" err="1">
                <a:cs typeface="Arial" pitchFamily="34" charset="0"/>
              </a:rPr>
              <a:t>romiplostim</a:t>
            </a:r>
            <a:r>
              <a:rPr lang="en-GB" sz="1600" dirty="0">
                <a:cs typeface="Arial" pitchFamily="34" charset="0"/>
              </a:rPr>
              <a:t> (2</a:t>
            </a:r>
            <a:r>
              <a:rPr lang="en-US" sz="1600" dirty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μg</a:t>
            </a:r>
            <a:r>
              <a:rPr lang="en-US" sz="1600" dirty="0">
                <a:cs typeface="Arial" pitchFamily="34" charset="0"/>
              </a:rPr>
              <a:t>/kg weekly)</a:t>
            </a:r>
          </a:p>
          <a:p>
            <a:pPr>
              <a:spcBef>
                <a:spcPts val="0"/>
              </a:spcBef>
              <a:defRPr/>
            </a:pPr>
            <a:endParaRPr lang="en-GB" sz="1600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1600" b="1" dirty="0" smtClean="0">
                <a:cs typeface="Arial" pitchFamily="34" charset="0"/>
              </a:rPr>
              <a:t>Lifestyle</a:t>
            </a:r>
          </a:p>
          <a:p>
            <a:pPr>
              <a:spcBef>
                <a:spcPts val="0"/>
              </a:spcBef>
              <a:defRPr/>
            </a:pPr>
            <a:r>
              <a:rPr lang="en-GB" sz="1600" dirty="0" smtClean="0">
                <a:cs typeface="Arial" pitchFamily="34" charset="0"/>
              </a:rPr>
              <a:t>Smokes </a:t>
            </a:r>
            <a:r>
              <a:rPr lang="en-GB" sz="1600" dirty="0">
                <a:cs typeface="Arial" pitchFamily="34" charset="0"/>
              </a:rPr>
              <a:t>5 – 10 cigarettes per day; drinks </a:t>
            </a:r>
            <a:r>
              <a:rPr lang="en-GB" sz="1600" dirty="0" smtClean="0">
                <a:cs typeface="Arial" pitchFamily="34" charset="0"/>
              </a:rPr>
              <a:t>15 </a:t>
            </a:r>
            <a:r>
              <a:rPr lang="en-GB" sz="1600" dirty="0">
                <a:cs typeface="Arial" pitchFamily="34" charset="0"/>
              </a:rPr>
              <a:t>units </a:t>
            </a:r>
            <a:r>
              <a:rPr lang="en-GB" sz="1600" dirty="0" smtClean="0">
                <a:cs typeface="Arial" pitchFamily="34" charset="0"/>
              </a:rPr>
              <a:t>of alcohol per week; does yoga for one hour per week; plans to start </a:t>
            </a:r>
            <a:r>
              <a:rPr lang="en-GB" sz="1600" dirty="0">
                <a:cs typeface="Arial" pitchFamily="34" charset="0"/>
              </a:rPr>
              <a:t>a family in the near </a:t>
            </a:r>
            <a:r>
              <a:rPr lang="en-GB" sz="1600" dirty="0" smtClean="0">
                <a:cs typeface="Arial" pitchFamily="34" charset="0"/>
              </a:rPr>
              <a:t>future</a:t>
            </a:r>
          </a:p>
          <a:p>
            <a:pPr>
              <a:spcBef>
                <a:spcPts val="0"/>
              </a:spcBef>
              <a:defRPr/>
            </a:pPr>
            <a:endParaRPr lang="en-GB" sz="16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600" dirty="0" smtClean="0">
                <a:cs typeface="Arial" pitchFamily="34" charset="0"/>
              </a:rPr>
              <a:t>What impact may her medication have (e.g. adverse effects)?</a:t>
            </a:r>
          </a:p>
          <a:p>
            <a:pPr>
              <a:spcBef>
                <a:spcPts val="0"/>
              </a:spcBef>
              <a:defRPr/>
            </a:pPr>
            <a:r>
              <a:rPr lang="en-GB" sz="1600" dirty="0" smtClean="0">
                <a:cs typeface="Arial" pitchFamily="34" charset="0"/>
              </a:rPr>
              <a:t>Advise the patient on recommended lifestyle adjustments</a:t>
            </a:r>
          </a:p>
          <a:p>
            <a:pPr>
              <a:spcBef>
                <a:spcPts val="0"/>
              </a:spcBef>
              <a:defRPr/>
            </a:pPr>
            <a:r>
              <a:rPr lang="en-GB" sz="1600" dirty="0" smtClean="0">
                <a:cs typeface="Arial" pitchFamily="34" charset="0"/>
              </a:rPr>
              <a:t>What issues might the patient need to be aware of in advance of becoming pregnant?</a:t>
            </a:r>
            <a:endParaRPr lang="en-GB" sz="1600" dirty="0">
              <a:cs typeface="Arial" pitchFamily="34" charset="0"/>
            </a:endParaRPr>
          </a:p>
        </p:txBody>
      </p:sp>
      <p:pic>
        <p:nvPicPr>
          <p:cNvPr id="4" name="Picture 2" descr="C:\Users\RGillies\Downloads\female 26.jpg"/>
          <p:cNvPicPr>
            <a:picLocks noChangeAspect="1" noChangeArrowheads="1"/>
          </p:cNvPicPr>
          <p:nvPr/>
        </p:nvPicPr>
        <p:blipFill rotWithShape="1">
          <a:blip r:embed="rId2"/>
          <a:srcRect b="34707"/>
          <a:stretch/>
        </p:blipFill>
        <p:spPr bwMode="auto">
          <a:xfrm>
            <a:off x="2135188" y="1635125"/>
            <a:ext cx="1239837" cy="121761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8590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b="1" dirty="0" smtClean="0">
                <a:cs typeface="Arial" pitchFamily="34" charset="0"/>
              </a:rPr>
              <a:t>Details</a:t>
            </a:r>
          </a:p>
          <a:p>
            <a:pPr marL="18288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45-year-old </a:t>
            </a:r>
            <a:r>
              <a:rPr lang="en-GB" sz="1600" dirty="0">
                <a:cs typeface="Arial" pitchFamily="34" charset="0"/>
              </a:rPr>
              <a:t>male first </a:t>
            </a:r>
            <a:r>
              <a:rPr lang="en-GB" sz="1600" dirty="0" smtClean="0">
                <a:cs typeface="Arial" pitchFamily="34" charset="0"/>
              </a:rPr>
              <a:t>diagnosed 10 </a:t>
            </a:r>
            <a:r>
              <a:rPr lang="en-GB" sz="1600" dirty="0">
                <a:cs typeface="Arial" pitchFamily="34" charset="0"/>
              </a:rPr>
              <a:t>years </a:t>
            </a:r>
            <a:r>
              <a:rPr lang="en-GB" sz="1600" dirty="0" smtClean="0">
                <a:cs typeface="Arial" pitchFamily="34" charset="0"/>
              </a:rPr>
              <a:t>ago</a:t>
            </a:r>
            <a:endParaRPr lang="en-GB" sz="1600" dirty="0">
              <a:cs typeface="Arial" pitchFamily="34" charset="0"/>
            </a:endParaRPr>
          </a:p>
          <a:p>
            <a:pPr marL="18288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cs typeface="Arial" pitchFamily="34" charset="0"/>
              </a:rPr>
              <a:t>Also suffers from chronic lymphocytic </a:t>
            </a:r>
            <a:r>
              <a:rPr lang="en-GB" sz="1600" dirty="0" smtClean="0">
                <a:cs typeface="Arial" pitchFamily="34" charset="0"/>
              </a:rPr>
              <a:t>leukaemia (CLC); </a:t>
            </a:r>
            <a:r>
              <a:rPr lang="en-GB" sz="1600" dirty="0">
                <a:cs typeface="Arial" pitchFamily="34" charset="0"/>
              </a:rPr>
              <a:t>platelet count of </a:t>
            </a:r>
            <a:r>
              <a:rPr lang="en-GB" sz="1600" dirty="0" smtClean="0">
                <a:cs typeface="Arial" pitchFamily="34" charset="0"/>
              </a:rPr>
              <a:t>&lt; </a:t>
            </a:r>
            <a:r>
              <a:rPr lang="en-GB" sz="1600" dirty="0">
                <a:cs typeface="Arial" pitchFamily="34" charset="0"/>
              </a:rPr>
              <a:t>30 x </a:t>
            </a:r>
            <a:r>
              <a:rPr lang="en-GB" sz="1600" dirty="0" smtClean="0">
                <a:cs typeface="Arial" pitchFamily="34" charset="0"/>
              </a:rPr>
              <a:t>10</a:t>
            </a:r>
            <a:r>
              <a:rPr lang="en-GB" sz="1600" baseline="30000" dirty="0" smtClean="0">
                <a:cs typeface="Arial" pitchFamily="34" charset="0"/>
              </a:rPr>
              <a:t>9</a:t>
            </a:r>
            <a:r>
              <a:rPr lang="en-GB" sz="1600" dirty="0" smtClean="0">
                <a:cs typeface="Arial" pitchFamily="34" charset="0"/>
              </a:rPr>
              <a:t>/L</a:t>
            </a:r>
          </a:p>
          <a:p>
            <a:pPr marL="18288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Has </a:t>
            </a:r>
            <a:r>
              <a:rPr lang="en-GB" sz="1600" dirty="0">
                <a:cs typeface="Arial" pitchFamily="34" charset="0"/>
              </a:rPr>
              <a:t>failed several first- and second-line therapies, including steroids and </a:t>
            </a:r>
            <a:r>
              <a:rPr lang="en-GB" sz="1600" dirty="0" err="1" smtClean="0">
                <a:cs typeface="Arial" pitchFamily="34" charset="0"/>
              </a:rPr>
              <a:t>immunoglobulins</a:t>
            </a:r>
            <a:r>
              <a:rPr lang="en-GB" sz="1600" dirty="0">
                <a:cs typeface="Arial" pitchFamily="34" charset="0"/>
              </a:rPr>
              <a:t>; has undergone </a:t>
            </a:r>
            <a:r>
              <a:rPr lang="en-GB" sz="1600" dirty="0" err="1">
                <a:cs typeface="Arial" pitchFamily="34" charset="0"/>
              </a:rPr>
              <a:t>splenectomy</a:t>
            </a:r>
            <a:r>
              <a:rPr lang="en-GB" sz="1600" dirty="0">
                <a:cs typeface="Arial" pitchFamily="34" charset="0"/>
              </a:rPr>
              <a:t>, and is currently being prescribed </a:t>
            </a:r>
            <a:r>
              <a:rPr lang="en-GB" sz="1600" dirty="0" err="1">
                <a:cs typeface="Arial" pitchFamily="34" charset="0"/>
              </a:rPr>
              <a:t>romiplostim</a:t>
            </a:r>
            <a:r>
              <a:rPr lang="en-GB" sz="1600" dirty="0">
                <a:cs typeface="Arial" pitchFamily="34" charset="0"/>
              </a:rPr>
              <a:t> after another </a:t>
            </a:r>
            <a:r>
              <a:rPr lang="en-GB" sz="1600" dirty="0" smtClean="0">
                <a:cs typeface="Arial" pitchFamily="34" charset="0"/>
              </a:rPr>
              <a:t>relapse</a:t>
            </a:r>
            <a:endParaRPr lang="en-GB" sz="160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b="1" dirty="0" smtClean="0">
                <a:cs typeface="Arial" pitchFamily="34" charset="0"/>
              </a:rPr>
              <a:t>Lifestyle</a:t>
            </a:r>
            <a:endParaRPr lang="en-GB" sz="1600" b="1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Heavy </a:t>
            </a:r>
            <a:r>
              <a:rPr lang="en-GB" sz="1600" dirty="0">
                <a:cs typeface="Arial" pitchFamily="34" charset="0"/>
              </a:rPr>
              <a:t>smoker (25 – 30 cigarettes per day); heavy drinker (35 – 40 units per week); does not take exercise regularly; drinks 4 – 5 cups </a:t>
            </a:r>
            <a:r>
              <a:rPr lang="en-GB" sz="1600" dirty="0" smtClean="0">
                <a:cs typeface="Arial" pitchFamily="34" charset="0"/>
              </a:rPr>
              <a:t/>
            </a:r>
            <a:br>
              <a:rPr lang="en-GB" sz="1600" dirty="0" smtClean="0">
                <a:cs typeface="Arial" pitchFamily="34" charset="0"/>
              </a:rPr>
            </a:br>
            <a:r>
              <a:rPr lang="en-GB" sz="1600" dirty="0" smtClean="0">
                <a:cs typeface="Arial" pitchFamily="34" charset="0"/>
              </a:rPr>
              <a:t>of </a:t>
            </a:r>
            <a:r>
              <a:rPr lang="en-GB" sz="1600" dirty="0">
                <a:cs typeface="Arial" pitchFamily="34" charset="0"/>
              </a:rPr>
              <a:t>coffee per </a:t>
            </a:r>
            <a:r>
              <a:rPr lang="en-GB" sz="1600" dirty="0" smtClean="0">
                <a:cs typeface="Arial" pitchFamily="34" charset="0"/>
              </a:rPr>
              <a:t>day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What effect may ITP have on the outcome of the patient’s CLC?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The patient’s lifestyle is extremely unhealthy; set out a plan for him to improve his diet and lifestyle over the next 2 – 3 months</a:t>
            </a:r>
            <a:endParaRPr lang="en-GB" sz="1600" dirty="0">
              <a:cs typeface="Arial" pitchFamily="34" charset="0"/>
            </a:endParaRPr>
          </a:p>
        </p:txBody>
      </p:sp>
      <p:pic>
        <p:nvPicPr>
          <p:cNvPr id="4" name="Picture 3" descr="C:\Users\RGillies\Downloads\male 45.jpg"/>
          <p:cNvPicPr>
            <a:picLocks noChangeAspect="1" noChangeArrowheads="1"/>
          </p:cNvPicPr>
          <p:nvPr/>
        </p:nvPicPr>
        <p:blipFill rotWithShape="1">
          <a:blip r:embed="rId2"/>
          <a:srcRect l="21958" b="30889"/>
          <a:stretch/>
        </p:blipFill>
        <p:spPr bwMode="auto">
          <a:xfrm>
            <a:off x="2127250" y="1641475"/>
            <a:ext cx="1385888" cy="184467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Study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0015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b="1" dirty="0" smtClean="0">
                <a:cs typeface="Arial" pitchFamily="34" charset="0"/>
              </a:rPr>
              <a:t>Details</a:t>
            </a:r>
          </a:p>
          <a:p>
            <a:pPr marL="154305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55-year-old </a:t>
            </a:r>
            <a:r>
              <a:rPr lang="en-GB" sz="1600" dirty="0">
                <a:cs typeface="Arial" pitchFamily="34" charset="0"/>
              </a:rPr>
              <a:t>female diagnosed with ITP 5 years </a:t>
            </a:r>
            <a:r>
              <a:rPr lang="en-GB" sz="1600" dirty="0" smtClean="0">
                <a:cs typeface="Arial" pitchFamily="34" charset="0"/>
              </a:rPr>
              <a:t>ago </a:t>
            </a:r>
          </a:p>
          <a:p>
            <a:pPr marL="154305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Had </a:t>
            </a:r>
            <a:r>
              <a:rPr lang="en-GB" sz="1600" dirty="0">
                <a:cs typeface="Arial" pitchFamily="34" charset="0"/>
              </a:rPr>
              <a:t>no outward symptoms (e.g. bleeding), but a routine blood test revealed a platelet </a:t>
            </a:r>
            <a:r>
              <a:rPr lang="en-GB" sz="1600" dirty="0" smtClean="0">
                <a:cs typeface="Arial" pitchFamily="34" charset="0"/>
              </a:rPr>
              <a:t>count </a:t>
            </a:r>
            <a:r>
              <a:rPr lang="en-GB" sz="1600" dirty="0">
                <a:cs typeface="Arial" pitchFamily="34" charset="0"/>
              </a:rPr>
              <a:t>of &lt; 30 x </a:t>
            </a:r>
            <a:r>
              <a:rPr lang="en-GB" sz="1600" dirty="0" smtClean="0">
                <a:cs typeface="Arial" pitchFamily="34" charset="0"/>
              </a:rPr>
              <a:t>10</a:t>
            </a:r>
            <a:r>
              <a:rPr lang="en-GB" sz="1600" baseline="30000" dirty="0" smtClean="0">
                <a:cs typeface="Arial" pitchFamily="34" charset="0"/>
              </a:rPr>
              <a:t>9</a:t>
            </a:r>
            <a:r>
              <a:rPr lang="en-GB" sz="1600" dirty="0" smtClean="0">
                <a:cs typeface="Arial" pitchFamily="34" charset="0"/>
              </a:rPr>
              <a:t>/L</a:t>
            </a:r>
            <a:endParaRPr lang="en-GB" sz="1600" dirty="0">
              <a:cs typeface="Arial" pitchFamily="34" charset="0"/>
            </a:endParaRPr>
          </a:p>
          <a:p>
            <a:pPr marL="154305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cs typeface="Arial" pitchFamily="34" charset="0"/>
              </a:rPr>
              <a:t>Received corticosteroids in the past, boosting platelet count to 70 x 10</a:t>
            </a:r>
            <a:r>
              <a:rPr lang="en-GB" sz="1600" baseline="30000" dirty="0">
                <a:cs typeface="Arial" pitchFamily="34" charset="0"/>
              </a:rPr>
              <a:t>9</a:t>
            </a:r>
            <a:r>
              <a:rPr lang="en-GB" sz="1600" dirty="0">
                <a:cs typeface="Arial" pitchFamily="34" charset="0"/>
              </a:rPr>
              <a:t>/L; </a:t>
            </a:r>
            <a:r>
              <a:rPr lang="en-GB" sz="1600" dirty="0" smtClean="0">
                <a:cs typeface="Arial" pitchFamily="34" charset="0"/>
              </a:rPr>
              <a:t>relapse </a:t>
            </a:r>
            <a:r>
              <a:rPr lang="en-GB" sz="1600" dirty="0">
                <a:cs typeface="Arial" pitchFamily="34" charset="0"/>
              </a:rPr>
              <a:t>occurred following </a:t>
            </a:r>
            <a:r>
              <a:rPr lang="en-GB" sz="1600" dirty="0" smtClean="0">
                <a:cs typeface="Arial" pitchFamily="34" charset="0"/>
              </a:rPr>
              <a:t>discontinuation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600" b="1" dirty="0" smtClean="0">
                <a:cs typeface="Arial" pitchFamily="34" charset="0"/>
              </a:rPr>
              <a:t>Lifestyle</a:t>
            </a:r>
            <a:endParaRPr lang="en-GB" sz="1600" b="1" dirty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Non-smoker</a:t>
            </a:r>
            <a:r>
              <a:rPr lang="en-GB" sz="1600" dirty="0">
                <a:cs typeface="Arial" pitchFamily="34" charset="0"/>
              </a:rPr>
              <a:t>; does not drink </a:t>
            </a:r>
            <a:r>
              <a:rPr lang="en-GB" sz="1600" dirty="0" smtClean="0">
                <a:cs typeface="Arial" pitchFamily="34" charset="0"/>
              </a:rPr>
              <a:t>alcohol or coffee; walks for ~1.5 </a:t>
            </a:r>
            <a:r>
              <a:rPr lang="en-GB" sz="1600" dirty="0">
                <a:cs typeface="Arial" pitchFamily="34" charset="0"/>
              </a:rPr>
              <a:t>hours </a:t>
            </a:r>
            <a:r>
              <a:rPr lang="en-GB" sz="1600" dirty="0" smtClean="0">
                <a:cs typeface="Arial" pitchFamily="34" charset="0"/>
              </a:rPr>
              <a:t>most </a:t>
            </a:r>
            <a:r>
              <a:rPr lang="en-GB" sz="1600" dirty="0">
                <a:cs typeface="Arial" pitchFamily="34" charset="0"/>
              </a:rPr>
              <a:t>weekends; </a:t>
            </a:r>
            <a:r>
              <a:rPr lang="en-GB" sz="1600" dirty="0" smtClean="0">
                <a:cs typeface="Arial" pitchFamily="34" charset="0"/>
              </a:rPr>
              <a:t>travels </a:t>
            </a:r>
            <a:r>
              <a:rPr lang="en-GB" sz="1600" dirty="0">
                <a:cs typeface="Arial" pitchFamily="34" charset="0"/>
              </a:rPr>
              <a:t>abroad </a:t>
            </a:r>
            <a:r>
              <a:rPr lang="en-GB" sz="1600" dirty="0" smtClean="0">
                <a:cs typeface="Arial" pitchFamily="34" charset="0"/>
              </a:rPr>
              <a:t>frequently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What are the most likely therapy options this patient may be prescribed next by her physician?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What risks are most commonly associated with low platelet counts?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cs typeface="Arial" pitchFamily="34" charset="0"/>
              </a:rPr>
              <a:t>The patient is a keen traveller; what are the main factors should she consider when choosing her travel destinations?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/>
          </a:p>
        </p:txBody>
      </p:sp>
      <p:pic>
        <p:nvPicPr>
          <p:cNvPr id="211971" name="Picture 2" descr="C:\Users\RGillies\Downloads\ID-10046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0" y="1639888"/>
            <a:ext cx="12192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Placeholder 2"/>
          <p:cNvSpPr>
            <a:spLocks noGrp="1"/>
          </p:cNvSpPr>
          <p:nvPr>
            <p:ph type="body" idx="1"/>
          </p:nvPr>
        </p:nvSpPr>
        <p:spPr>
          <a:xfrm>
            <a:off x="1420813" y="2906713"/>
            <a:ext cx="7081837" cy="1500187"/>
          </a:xfrm>
          <a:solidFill>
            <a:srgbClr val="336699"/>
          </a:solidFill>
        </p:spPr>
        <p:txBody>
          <a:bodyPr anchor="ctr"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</a:rPr>
              <a:t>APPENDIX</a:t>
            </a:r>
            <a:endParaRPr lang="en-GB" sz="3200" smtClean="0">
              <a:solidFill>
                <a:schemeClr val="bg1"/>
              </a:solidFill>
            </a:endParaRPr>
          </a:p>
        </p:txBody>
      </p:sp>
      <p:sp>
        <p:nvSpPr>
          <p:cNvPr id="212994" name="Text Box 6"/>
          <p:cNvSpPr txBox="1">
            <a:spLocks noChangeArrowheads="1"/>
          </p:cNvSpPr>
          <p:nvPr/>
        </p:nvSpPr>
        <p:spPr bwMode="auto">
          <a:xfrm>
            <a:off x="539750" y="6059488"/>
            <a:ext cx="860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i="1">
                <a:solidFill>
                  <a:srgbClr val="FFFFFF"/>
                </a:solidFill>
              </a:rPr>
              <a:t> </a:t>
            </a:r>
          </a:p>
          <a:p>
            <a:pPr algn="r"/>
            <a:r>
              <a:rPr lang="en-GB" sz="2400" i="1">
                <a:solidFill>
                  <a:srgbClr val="FFFFFF"/>
                </a:solidFill>
              </a:rPr>
              <a:t>The European Group for Blood and Marrow Transplantation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Glossary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</p:nvPr>
        </p:nvGraphicFramePr>
        <p:xfrm>
          <a:off x="1694608" y="1623526"/>
          <a:ext cx="7272000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476000"/>
                <a:gridCol w="2160000"/>
                <a:gridCol w="1476000"/>
                <a:gridCol w="216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Term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Definition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Term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Definition</a:t>
                      </a:r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Antibodies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Proteins produced by the immune system that attack foreign antigens </a:t>
                      </a: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(e.g. bacteria, viruses)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Idiopathic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disease of unknown cause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Autoimmune</a:t>
                      </a:r>
                      <a:r>
                        <a:rPr lang="en-GB" sz="1050" baseline="0" dirty="0" smtClean="0">
                          <a:solidFill>
                            <a:srgbClr val="336699"/>
                          </a:solidFill>
                        </a:rPr>
                        <a:t> disorder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The body’s immune system reacts against its own tissue to produce </a:t>
                      </a: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antibodies that attack itself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Immune thrombocytopenia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blood disease in which platelets are destroyed by the immune system and platelet production is inhibited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Bone marrow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Tissue inside of bones that produces blood cells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Immunosuppressants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Medicines that act to reduce the activity of the immune system</a:t>
                      </a:r>
                      <a:endParaRPr lang="en-GB" sz="5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Bone marrow aspiration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Extraction of bone marrow from bones, usually the posterior iliac</a:t>
                      </a:r>
                    </a:p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crest, using an aspiration needle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Intracranial haemorrhage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Bleeding that occurs in the skull as a result of either a ruptured or</a:t>
                      </a:r>
                    </a:p>
                    <a:p>
                      <a:pPr algn="l"/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leaking blood vessel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Complete blood count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measure of the number of blood cells including platelets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Megakaryocyte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bone marrow cell that produces platelets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Corticosteroids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Medicines that act on the immune system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Menorrhagia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Abnormally heavy and prolonged menstrual bleeding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Haematoma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Raised purple areas (bruise) on the skin caused by blood collecting </a:t>
                      </a: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under the skin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Monoclonal antibody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 antibody produced from a single clone of cells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Glossary (continued)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</p:nvPr>
        </p:nvGraphicFramePr>
        <p:xfrm>
          <a:off x="1698316" y="1623526"/>
          <a:ext cx="7272000" cy="4373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476000"/>
                <a:gridCol w="2160000"/>
                <a:gridCol w="1476000"/>
                <a:gridCol w="216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Term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Definition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Term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Definition</a:t>
                      </a:r>
                      <a:endParaRPr lang="en-GB" sz="1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Peripheral blood smear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blood drop on a glass slide used to examine blood cells under the </a:t>
                      </a: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microscope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Reticulin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network-forming 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fibre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that acts to support soft tissues such as the </a:t>
                      </a: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bone marrow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Petechiae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type of bleeding in the skin. Tiny red or purple dots (&lt;3 mm in diameter) on the skin caused by broken blood vessels that can resemble a rash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Spleen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An organ that is part of the immune system, which filters and stores blood cells. Normally weighs 150 g and is located under the left costal margin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Plasma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The yellow liquid component of blood in which blood cells are</a:t>
                      </a:r>
                    </a:p>
                    <a:p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suspended</a:t>
                      </a:r>
                      <a:endParaRPr lang="en-GB" sz="8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Splenectomy</a:t>
                      </a:r>
                      <a:endParaRPr lang="en-GB" sz="140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Surgery to remove the spleen</a:t>
                      </a:r>
                      <a:endParaRPr lang="en-GB" sz="1050" dirty="0" smtClean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Platelet count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measure of the number of platelets contained in the blood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Thrombocytopenia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Low platelet count (&lt;100 x 10</a:t>
                      </a:r>
                      <a:r>
                        <a:rPr lang="en-US" sz="1050" b="0" i="0" u="none" strike="noStrike" kern="1200" baseline="3000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Platelet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The small cells that form blood clots when blood vessels are damaged. Otherwise known as thrombocytes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Thrombopoietin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protein produced at a fixed rate in the liver that is the key regulator </a:t>
                      </a:r>
                      <a:r>
                        <a:rPr lang="en-GB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of platelet production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Purpura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A type of 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haematoma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. Purple bruises about 1 cm in diameter that are generally round in shape and caused by bleeding under the skin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>
                          <a:solidFill>
                            <a:srgbClr val="336699"/>
                          </a:solidFill>
                        </a:rPr>
                        <a:t>Thrombopoietin</a:t>
                      </a:r>
                      <a:r>
                        <a:rPr lang="en-GB" sz="1050" dirty="0" smtClean="0">
                          <a:solidFill>
                            <a:srgbClr val="336699"/>
                          </a:solidFill>
                        </a:rPr>
                        <a:t> receptor agonists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Medicines that mimic the action of endogenous </a:t>
                      </a:r>
                      <a:r>
                        <a:rPr lang="en-US" sz="105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thrombopoietin</a:t>
                      </a:r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to</a:t>
                      </a:r>
                    </a:p>
                    <a:p>
                      <a:r>
                        <a:rPr lang="en-US" sz="105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stimulate the production of platelets</a:t>
                      </a:r>
                      <a:endParaRPr lang="en-GB" sz="105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ITP resources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/>
        </p:nvGraphicFramePr>
        <p:xfrm>
          <a:off x="1702052" y="1384819"/>
          <a:ext cx="6998328" cy="460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499164"/>
                <a:gridCol w="3499164"/>
              </a:tblGrid>
              <a:tr h="27100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Term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Definition</a:t>
                      </a:r>
                      <a:endParaRPr lang="en-GB" sz="1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36699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336699"/>
                          </a:solidFill>
                        </a:rPr>
                        <a:t>American Society</a:t>
                      </a:r>
                      <a:r>
                        <a:rPr lang="en-GB" sz="1400" b="0" baseline="0" dirty="0" smtClean="0">
                          <a:solidFill>
                            <a:srgbClr val="336699"/>
                          </a:solidFill>
                        </a:rPr>
                        <a:t> of </a:t>
                      </a:r>
                      <a:r>
                        <a:rPr lang="en-GB" sz="1400" b="0" baseline="0" dirty="0" err="1" smtClean="0">
                          <a:solidFill>
                            <a:srgbClr val="336699"/>
                          </a:solidFill>
                        </a:rPr>
                        <a:t>Hematology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www.hematology.org/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European 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Hematology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Association (EHA)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www.ehaweb.org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460709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European Society for</a:t>
                      </a:r>
                    </a:p>
                    <a:p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Immunodeficiencies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(ESID)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www.esid.org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460709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Patient Organisation for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Primary 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Immunodeficiencies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 (IPOPI)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www.ipopi.org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ITP Foundation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www.itpfoundation.org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ITP Support Association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www.itpsupport.org.uk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ITP Village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www.ITPVillage.com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Platelet Disorder Support Association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www.pdsa.org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27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Platelets on the Web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www.ouhsc.edu/platelets/index.html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460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The Daily Strength</a:t>
                      </a:r>
                      <a:endParaRPr lang="en-GB" sz="9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www.dailystrength.org/c/</a:t>
                      </a:r>
                    </a:p>
                    <a:p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Thrombocytopenic-</a:t>
                      </a:r>
                      <a:r>
                        <a:rPr lang="en-GB" sz="1400" b="0" i="0" u="none" strike="noStrike" kern="1200" baseline="0" dirty="0" err="1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Purpura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rPr>
                        <a:t>/support-group</a:t>
                      </a:r>
                      <a:endParaRPr lang="en-GB" sz="9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D9ECFF"/>
                    </a:solidFill>
                  </a:tcPr>
                </a:tc>
              </a:tr>
              <a:tr h="25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336699"/>
                          </a:solidFill>
                        </a:rPr>
                        <a:t>UK ITP Registry (adult)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none" kern="1200" dirty="0" smtClean="0">
                          <a:solidFill>
                            <a:srgbClr val="3366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http://www.ukitpregistry.com/</a:t>
                      </a:r>
                      <a:endParaRPr lang="en-GB" sz="700" b="0" u="none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solidFill>
                      <a:srgbClr val="99CCFF"/>
                    </a:solidFill>
                  </a:tcPr>
                </a:tc>
              </a:tr>
              <a:tr h="253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rgbClr val="336699"/>
                          </a:solidFill>
                        </a:rPr>
                        <a:t>UK ITP Registry (paediatric)</a:t>
                      </a:r>
                      <a:endParaRPr lang="en-GB" sz="1400" b="0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u="none" kern="1200" dirty="0" smtClean="0">
                          <a:solidFill>
                            <a:srgbClr val="3366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http://www.uk-itp.org/ </a:t>
                      </a:r>
                      <a:endParaRPr lang="en-GB" sz="700" b="0" u="none" dirty="0">
                        <a:solidFill>
                          <a:srgbClr val="336699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Guidelines references</a:t>
            </a:r>
          </a:p>
        </p:txBody>
      </p:sp>
      <p:sp>
        <p:nvSpPr>
          <p:cNvPr id="217090" name="Rectangle 3"/>
          <p:cNvSpPr>
            <a:spLocks noChangeArrowheads="1"/>
          </p:cNvSpPr>
          <p:nvPr/>
        </p:nvSpPr>
        <p:spPr bwMode="auto">
          <a:xfrm>
            <a:off x="1919288" y="1785938"/>
            <a:ext cx="6437312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AutoNum type="arabicPeriod"/>
            </a:pPr>
            <a:r>
              <a:rPr lang="en-US">
                <a:solidFill>
                  <a:srgbClr val="336699"/>
                </a:solidFill>
              </a:rPr>
              <a:t>British Committee for Standards in Haematology General Haematology Task Force. </a:t>
            </a:r>
            <a:r>
              <a:rPr lang="en-US" b="1">
                <a:solidFill>
                  <a:srgbClr val="336699"/>
                </a:solidFill>
              </a:rPr>
              <a:t>Guidelines for the investigation and management of idiopathic thrombocytopenic purpura in adults, children and in pregnancy. </a:t>
            </a:r>
            <a:r>
              <a:rPr lang="en-GB" i="1">
                <a:solidFill>
                  <a:srgbClr val="336699"/>
                </a:solidFill>
              </a:rPr>
              <a:t>Br J Haematol </a:t>
            </a:r>
            <a:r>
              <a:rPr lang="en-GB">
                <a:solidFill>
                  <a:srgbClr val="336699"/>
                </a:solidFill>
              </a:rPr>
              <a:t>2003;120(4):574 – 596</a:t>
            </a:r>
          </a:p>
          <a:p>
            <a:pPr marL="228600" indent="-228600">
              <a:buFont typeface="Arial" charset="0"/>
              <a:buAutoNum type="arabicPeriod"/>
            </a:pPr>
            <a:endParaRPr lang="en-GB">
              <a:solidFill>
                <a:srgbClr val="336699"/>
              </a:solidFill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GB">
                <a:solidFill>
                  <a:srgbClr val="336699"/>
                </a:solidFill>
              </a:rPr>
              <a:t>Provan D, et al</a:t>
            </a:r>
            <a:r>
              <a:rPr lang="en-US">
                <a:solidFill>
                  <a:srgbClr val="336699"/>
                </a:solidFill>
              </a:rPr>
              <a:t>. </a:t>
            </a:r>
            <a:r>
              <a:rPr lang="en-GB" b="1">
                <a:solidFill>
                  <a:srgbClr val="336699"/>
                </a:solidFill>
              </a:rPr>
              <a:t>International consensus report on the investigation and management of primary immune thrombocytopaenia.</a:t>
            </a:r>
            <a:r>
              <a:rPr lang="en-GB">
                <a:solidFill>
                  <a:srgbClr val="336699"/>
                </a:solidFill>
              </a:rPr>
              <a:t> </a:t>
            </a:r>
            <a:r>
              <a:rPr lang="en-GB" i="1">
                <a:solidFill>
                  <a:srgbClr val="336699"/>
                </a:solidFill>
              </a:rPr>
              <a:t>Blood</a:t>
            </a:r>
            <a:r>
              <a:rPr lang="en-GB">
                <a:solidFill>
                  <a:srgbClr val="336699"/>
                </a:solidFill>
              </a:rPr>
              <a:t> 2010;115(2):168 – 186.</a:t>
            </a:r>
          </a:p>
          <a:p>
            <a:pPr marL="228600" indent="-228600">
              <a:buFont typeface="Arial" charset="0"/>
              <a:buAutoNum type="arabicPeriod"/>
            </a:pPr>
            <a:endParaRPr lang="en-US">
              <a:solidFill>
                <a:srgbClr val="336699"/>
              </a:solidFill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US">
                <a:solidFill>
                  <a:srgbClr val="336699"/>
                </a:solidFill>
              </a:rPr>
              <a:t>Neunert C, et al. </a:t>
            </a:r>
            <a:r>
              <a:rPr lang="en-US" b="1">
                <a:solidFill>
                  <a:srgbClr val="336699"/>
                </a:solidFill>
              </a:rPr>
              <a:t>The American Society of Hematology evidence-based practice guideline for immune thrombocytopenia. </a:t>
            </a:r>
            <a:r>
              <a:rPr lang="en-US" i="1">
                <a:solidFill>
                  <a:srgbClr val="336699"/>
                </a:solidFill>
              </a:rPr>
              <a:t>Blood </a:t>
            </a:r>
            <a:r>
              <a:rPr lang="en-US">
                <a:solidFill>
                  <a:srgbClr val="336699"/>
                </a:solidFill>
              </a:rPr>
              <a:t>2011;117(16):4190 – 207. </a:t>
            </a:r>
            <a:endParaRPr lang="en-GB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el 1"/>
          <p:cNvSpPr>
            <a:spLocks noGrp="1"/>
          </p:cNvSpPr>
          <p:nvPr>
            <p:ph type="title"/>
          </p:nvPr>
        </p:nvSpPr>
        <p:spPr>
          <a:xfrm>
            <a:off x="1436688" y="404813"/>
            <a:ext cx="7527925" cy="576262"/>
          </a:xfrm>
        </p:spPr>
        <p:txBody>
          <a:bodyPr/>
          <a:lstStyle/>
          <a:p>
            <a:r>
              <a:rPr lang="de-CH" smtClean="0"/>
              <a:t>Acknowledgements</a:t>
            </a:r>
          </a:p>
        </p:txBody>
      </p:sp>
      <p:sp>
        <p:nvSpPr>
          <p:cNvPr id="218114" name="Inhaltsplatzhalter 2"/>
          <p:cNvSpPr>
            <a:spLocks noGrp="1"/>
          </p:cNvSpPr>
          <p:nvPr>
            <p:ph idx="1"/>
          </p:nvPr>
        </p:nvSpPr>
        <p:spPr>
          <a:xfrm>
            <a:off x="1557338" y="1306513"/>
            <a:ext cx="7586662" cy="4675187"/>
          </a:xfrm>
        </p:spPr>
        <p:txBody>
          <a:bodyPr anchor="ctr"/>
          <a:lstStyle/>
          <a:p>
            <a:pPr marL="0" indent="0">
              <a:buFontTx/>
              <a:buNone/>
            </a:pPr>
            <a:r>
              <a:rPr lang="de-CH" sz="2000" b="1" smtClean="0"/>
              <a:t>The Nurses Group of the European Group for Blood and Marrow Transplantation gratefully acknowledges:</a:t>
            </a:r>
          </a:p>
          <a:p>
            <a:pPr marL="0" indent="0">
              <a:buFontTx/>
              <a:buNone/>
            </a:pPr>
            <a:endParaRPr lang="de-CH" sz="1400" smtClean="0"/>
          </a:p>
          <a:p>
            <a:pPr marL="0" indent="0">
              <a:buFontTx/>
              <a:buNone/>
            </a:pPr>
            <a:r>
              <a:rPr lang="de-CH" sz="1800" smtClean="0"/>
              <a:t>Erik Aerts (RN) Switzerland</a:t>
            </a:r>
          </a:p>
          <a:p>
            <a:pPr marL="0" indent="0">
              <a:buFontTx/>
              <a:buNone/>
            </a:pPr>
            <a:r>
              <a:rPr lang="de-CH" sz="1800" smtClean="0"/>
              <a:t>Lorraine Derbyshire (RN) United Kingdom</a:t>
            </a:r>
          </a:p>
          <a:p>
            <a:pPr marL="0" indent="0">
              <a:buFontTx/>
              <a:buNone/>
            </a:pPr>
            <a:r>
              <a:rPr lang="de-CH" sz="1800" smtClean="0"/>
              <a:t>Fiona Dooley (RN) United Kingdom</a:t>
            </a:r>
          </a:p>
          <a:p>
            <a:pPr marL="0" indent="0">
              <a:buFontTx/>
              <a:buNone/>
            </a:pPr>
            <a:r>
              <a:rPr lang="de-CH" sz="1800" smtClean="0"/>
              <a:t>Mary Kelly (RN) Ireland</a:t>
            </a:r>
          </a:p>
          <a:p>
            <a:pPr marL="0" indent="0">
              <a:buFontTx/>
              <a:buNone/>
            </a:pPr>
            <a:r>
              <a:rPr lang="de-CH" sz="1800" smtClean="0"/>
              <a:t>Willy Struijk (RN) The Netherlands</a:t>
            </a:r>
          </a:p>
          <a:p>
            <a:pPr marL="0" indent="0">
              <a:buFontTx/>
              <a:buNone/>
            </a:pPr>
            <a:r>
              <a:rPr lang="de-CH" sz="1800" smtClean="0"/>
              <a:t>Louise Taylor (RN) United Kingdom</a:t>
            </a:r>
          </a:p>
          <a:p>
            <a:pPr marL="0" indent="0">
              <a:buFontTx/>
              <a:buNone/>
            </a:pPr>
            <a:r>
              <a:rPr lang="de-CH" sz="1800" smtClean="0"/>
              <a:t>Catherina Trappmann (RN) Germany</a:t>
            </a:r>
          </a:p>
          <a:p>
            <a:pPr marL="0" indent="0">
              <a:buFontTx/>
              <a:buNone/>
            </a:pPr>
            <a:r>
              <a:rPr lang="de-CH" sz="1800" smtClean="0"/>
              <a:t>Drew Provan (MD) United Kingdom</a:t>
            </a:r>
          </a:p>
          <a:p>
            <a:pPr marL="0" indent="0">
              <a:buFontTx/>
              <a:buNone/>
            </a:pPr>
            <a:endParaRPr lang="de-CH" sz="1600" b="1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sz="1600" b="1" smtClean="0"/>
              <a:t>for their contributions to the development of the programme.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de-CH" sz="800" b="1" smtClean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sz="800" b="1" smtClean="0">
                <a:solidFill>
                  <a:schemeClr val="tx1"/>
                </a:solidFill>
              </a:rPr>
              <a:t>Date of preparation: 03.2013.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sz="800" b="1" smtClean="0">
                <a:solidFill>
                  <a:schemeClr val="tx1"/>
                </a:solidFill>
              </a:rPr>
              <a:t>Copyright® 2013, The Nurses Group of the European Group for Blood and Marrow Transplantation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de-CH" sz="800" b="1" smtClean="0">
                <a:solidFill>
                  <a:schemeClr val="tx1"/>
                </a:solidFill>
              </a:rPr>
              <a:t>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Acknowledgements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 l="17661" t="29189" r="19090" b="30830"/>
          <a:stretch>
            <a:fillRect/>
          </a:stretch>
        </p:blipFill>
        <p:spPr bwMode="auto">
          <a:xfrm>
            <a:off x="3517900" y="4060825"/>
            <a:ext cx="3721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9" name="Rechteck 4"/>
          <p:cNvSpPr>
            <a:spLocks noChangeArrowheads="1"/>
          </p:cNvSpPr>
          <p:nvPr/>
        </p:nvSpPr>
        <p:spPr bwMode="auto">
          <a:xfrm>
            <a:off x="3092450" y="2274888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2400" b="1">
                <a:solidFill>
                  <a:srgbClr val="336699"/>
                </a:solidFill>
              </a:rPr>
              <a:t>The ITP Learning Programme was made possible by an educational grant from Amgen Europe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ITP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16113" y="2389188"/>
          <a:ext cx="6769100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50"/>
                <a:gridCol w="3384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Duration</a:t>
                      </a:r>
                      <a:endParaRPr lang="en-GB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Classification</a:t>
                      </a:r>
                      <a:endParaRPr lang="en-GB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36699"/>
                          </a:solidFill>
                        </a:rPr>
                        <a:t>&lt; 3 months</a:t>
                      </a:r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36699"/>
                          </a:solidFill>
                        </a:rPr>
                        <a:t>Newly diagnosed</a:t>
                      </a:r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36699"/>
                          </a:solidFill>
                        </a:rPr>
                        <a:t>3 – 12 months</a:t>
                      </a:r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solidFill>
                      <a:srgbClr val="D9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36699"/>
                          </a:solidFill>
                        </a:rPr>
                        <a:t>Persistent</a:t>
                      </a:r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solidFill>
                      <a:srgbClr val="D9E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36699"/>
                          </a:solidFill>
                        </a:rPr>
                        <a:t>&gt; 12 months</a:t>
                      </a:r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336699"/>
                          </a:solidFill>
                        </a:rPr>
                        <a:t>Chronic</a:t>
                      </a:r>
                      <a:endParaRPr lang="en-GB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9347" name="Rectangle 5"/>
          <p:cNvSpPr>
            <a:spLocks noChangeArrowheads="1"/>
          </p:cNvSpPr>
          <p:nvPr/>
        </p:nvSpPr>
        <p:spPr bwMode="auto">
          <a:xfrm>
            <a:off x="0" y="6596063"/>
            <a:ext cx="914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solidFill>
                  <a:schemeClr val="bg1"/>
                </a:solidFill>
              </a:rPr>
              <a:t>Provan D,</a:t>
            </a:r>
            <a:r>
              <a:rPr lang="en-GB" sz="1100">
                <a:solidFill>
                  <a:schemeClr val="bg1"/>
                </a:solidFill>
              </a:rPr>
              <a:t> et al.</a:t>
            </a:r>
            <a:r>
              <a:rPr lang="en-US" sz="1100">
                <a:solidFill>
                  <a:schemeClr val="bg1"/>
                </a:solidFill>
              </a:rPr>
              <a:t> Blood </a:t>
            </a:r>
            <a:r>
              <a:rPr lang="en-GB" sz="1100">
                <a:solidFill>
                  <a:schemeClr val="bg1"/>
                </a:solidFill>
              </a:rPr>
              <a:t>2009;115:168-86.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Consequences of ITP</a:t>
            </a:r>
          </a:p>
        </p:txBody>
      </p:sp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000" smtClean="0"/>
              <a:t>ITP patients have increased risks of experiencing bruising and spontaneous bleeding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000" smtClean="0"/>
              <a:t>Patients with platelet counts &lt; 30 x 10</a:t>
            </a:r>
            <a:r>
              <a:rPr lang="en-GB" sz="2000" baseline="30000" smtClean="0"/>
              <a:t>9</a:t>
            </a:r>
            <a:r>
              <a:rPr lang="en-GB" sz="2000" smtClean="0"/>
              <a:t>/L are at increased risk of serious bleeding events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GB" sz="2000" smtClean="0"/>
              <a:t>However, life-threatening bleeding is rare in patients with platelet counts &gt; 10 x 10</a:t>
            </a:r>
            <a:r>
              <a:rPr lang="en-GB" sz="2000" baseline="30000" smtClean="0"/>
              <a:t>9</a:t>
            </a:r>
            <a:r>
              <a:rPr lang="en-GB" sz="2000" smtClean="0"/>
              <a:t>/L 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62579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1. Cohen YC, et al. </a:t>
            </a:r>
            <a:r>
              <a:rPr lang="en-US" sz="1100">
                <a:solidFill>
                  <a:schemeClr val="bg1"/>
                </a:solidFill>
              </a:rPr>
              <a:t>Arch Intern Med 2000;160(11):1630-1608. </a:t>
            </a:r>
            <a:r>
              <a:rPr lang="en-GB" sz="1100">
                <a:solidFill>
                  <a:schemeClr val="bg1"/>
                </a:solidFill>
              </a:rPr>
              <a:t>2. Rodeghiero F, et al.</a:t>
            </a:r>
            <a:r>
              <a:rPr lang="en-US" sz="110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Eur J Haematol 2009;84:160-168. 3. Cines DB, Blanchette VS. N Engl J Med 2002;346(13):995-1008. </a:t>
            </a:r>
            <a:r>
              <a:rPr lang="en-US" sz="1100">
                <a:solidFill>
                  <a:schemeClr val="bg1"/>
                </a:solidFill>
              </a:rPr>
              <a:t>4. Lacey JV, Penner JA. Semin Thromb Hemost 1977;3(3):160-174. 5. Cortelazzo S, et al. Blood </a:t>
            </a:r>
            <a:r>
              <a:rPr lang="en-GB" sz="1100">
                <a:solidFill>
                  <a:schemeClr val="bg1"/>
                </a:solidFill>
              </a:rPr>
              <a:t>1991;77(1):31-33.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iseño personalizado">
  <a:themeElements>
    <a:clrScheme name="4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F531AA4A90048B4462EE9B8E355DF" ma:contentTypeVersion="1" ma:contentTypeDescription="Create a new document." ma:contentTypeScope="" ma:versionID="16ea0fd9290b8e9e9b77c9357a8ebb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810986b036840e28274f9fca8f918e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F70134-23FE-4313-ADC2-D1596DAD726F}"/>
</file>

<file path=customXml/itemProps2.xml><?xml version="1.0" encoding="utf-8"?>
<ds:datastoreItem xmlns:ds="http://schemas.openxmlformats.org/officeDocument/2006/customXml" ds:itemID="{BA809C78-370F-407F-87D4-AEBEEA01DDC8}"/>
</file>

<file path=customXml/itemProps3.xml><?xml version="1.0" encoding="utf-8"?>
<ds:datastoreItem xmlns:ds="http://schemas.openxmlformats.org/officeDocument/2006/customXml" ds:itemID="{ADFDDD98-4224-47F3-A0CE-81AE2D9F8A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3575</Words>
  <Application>Microsoft Office PowerPoint</Application>
  <PresentationFormat>On-screen Show (4:3)</PresentationFormat>
  <Paragraphs>536</Paragraphs>
  <Slides>79</Slides>
  <Notes>50</Notes>
  <HiddenSlides>0</HiddenSlides>
  <MMClips>2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90" baseType="lpstr">
      <vt:lpstr>Arial</vt:lpstr>
      <vt:lpstr>Times New Roman</vt:lpstr>
      <vt:lpstr>+mj-lt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6_Diseño personalizado</vt:lpstr>
      <vt:lpstr>7_Diseño personalizado</vt:lpstr>
      <vt:lpstr>Gráfico de Microsoft Excel</vt:lpstr>
      <vt:lpstr>Diapositiva 1</vt:lpstr>
      <vt:lpstr>Module contents</vt:lpstr>
      <vt:lpstr>Diapositiva 3</vt:lpstr>
      <vt:lpstr>What is ITP and why is it a problem?</vt:lpstr>
      <vt:lpstr>History of ITP: Key discoveries</vt:lpstr>
      <vt:lpstr>Epidemiology</vt:lpstr>
      <vt:lpstr>Incidence of ITP by age group  and gender</vt:lpstr>
      <vt:lpstr>Classification of ITP</vt:lpstr>
      <vt:lpstr>Consequences of ITP</vt:lpstr>
      <vt:lpstr>Platelet count and bruising / bleeding risk</vt:lpstr>
      <vt:lpstr>Increased age carries a higher risk  of severe or fatal bleeding in ITP patients</vt:lpstr>
      <vt:lpstr>Pathophysiology of ITP</vt:lpstr>
      <vt:lpstr>Pathophysiology of ITP</vt:lpstr>
      <vt:lpstr>Assessment question</vt:lpstr>
      <vt:lpstr>Answer</vt:lpstr>
      <vt:lpstr>Diapositiva 16</vt:lpstr>
      <vt:lpstr>Signs and symptoms of ITP</vt:lpstr>
      <vt:lpstr>Examples of visible ITP symptoms</vt:lpstr>
      <vt:lpstr>How is ITP diagnosed?</vt:lpstr>
      <vt:lpstr>Secondary causes of ITP</vt:lpstr>
      <vt:lpstr>Recommended diagnostic approaches for ITP</vt:lpstr>
      <vt:lpstr>Prognosis</vt:lpstr>
      <vt:lpstr>Assessment question</vt:lpstr>
      <vt:lpstr>Answer</vt:lpstr>
      <vt:lpstr>Diapositiva 25</vt:lpstr>
      <vt:lpstr>The ITP Patient Journey</vt:lpstr>
      <vt:lpstr>Treating ITP</vt:lpstr>
      <vt:lpstr>Treatment guidelines</vt:lpstr>
      <vt:lpstr>Deciding who and when to treat</vt:lpstr>
      <vt:lpstr>ITP therapies</vt:lpstr>
      <vt:lpstr>Therapy responses</vt:lpstr>
      <vt:lpstr>Special considerations: Pregnancy</vt:lpstr>
      <vt:lpstr>Managing ITP through pregnancy</vt:lpstr>
      <vt:lpstr>The nurse’s role in managing  patients with ITP</vt:lpstr>
      <vt:lpstr>Patient education: At diagnosis</vt:lpstr>
      <vt:lpstr>Patient education: Symptomatic disease</vt:lpstr>
      <vt:lpstr>Patient education: Pregnancy</vt:lpstr>
      <vt:lpstr>Patient education: Ongoing monitoring and follow-up</vt:lpstr>
      <vt:lpstr>Side effects of treatment</vt:lpstr>
      <vt:lpstr>Managing adverse effects  of treatment</vt:lpstr>
      <vt:lpstr>Managing adverse effects of treatment (continued)</vt:lpstr>
      <vt:lpstr>Assessment question</vt:lpstr>
      <vt:lpstr>Answer</vt:lpstr>
      <vt:lpstr>Diapositiva 44</vt:lpstr>
      <vt:lpstr>How does paediatric ITP differ from adult ITP?</vt:lpstr>
      <vt:lpstr>Incidence rate of ITP by age in children</vt:lpstr>
      <vt:lpstr>Management of paediatric ITP:  Acute ITP</vt:lpstr>
      <vt:lpstr>Management of paediatric ITP: Chronic ITP</vt:lpstr>
      <vt:lpstr>Assessment question</vt:lpstr>
      <vt:lpstr>Answer</vt:lpstr>
      <vt:lpstr>Diapositiva 51</vt:lpstr>
      <vt:lpstr>Living with ITP</vt:lpstr>
      <vt:lpstr>Patient recommendations: Medications</vt:lpstr>
      <vt:lpstr>Patient recommendations: Vaccinations</vt:lpstr>
      <vt:lpstr>Patient recommendations:  Activities</vt:lpstr>
      <vt:lpstr>Patient recommendations:  Personal hygiene</vt:lpstr>
      <vt:lpstr>Patient recommendations:  Travel</vt:lpstr>
      <vt:lpstr>Patient recommendations:  Other</vt:lpstr>
      <vt:lpstr>Diet / lifestyle and ITP</vt:lpstr>
      <vt:lpstr>Surgery and dentistry</vt:lpstr>
      <vt:lpstr>Recommended platelet counts for dental and surgical procedures </vt:lpstr>
      <vt:lpstr>Assessment question</vt:lpstr>
      <vt:lpstr>Answer</vt:lpstr>
      <vt:lpstr>Diapositiva 64</vt:lpstr>
      <vt:lpstr>Many factors affect quality of life (QoL) in ITP</vt:lpstr>
      <vt:lpstr>Assessing QoL</vt:lpstr>
      <vt:lpstr>Diapositiva 67</vt:lpstr>
      <vt:lpstr>Case studies: Overview</vt:lpstr>
      <vt:lpstr>Case Study 1</vt:lpstr>
      <vt:lpstr>Case Study 2</vt:lpstr>
      <vt:lpstr>Case Study 3</vt:lpstr>
      <vt:lpstr>Case Study 4</vt:lpstr>
      <vt:lpstr>Diapositiva 73</vt:lpstr>
      <vt:lpstr>Glossary</vt:lpstr>
      <vt:lpstr>Glossary (continued)</vt:lpstr>
      <vt:lpstr>Additional ITP resources</vt:lpstr>
      <vt:lpstr>Guidelines references</vt:lpstr>
      <vt:lpstr>Acknowledgements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Ebmt</cp:lastModifiedBy>
  <cp:revision>1</cp:revision>
  <dcterms:created xsi:type="dcterms:W3CDTF">2008-02-07T09:21:36Z</dcterms:created>
  <dcterms:modified xsi:type="dcterms:W3CDTF">2013-05-02T10:59:50Z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0x010100999F531AA4A90048B4462EE9B8E355DF</vt:lpwstr>
  </property>
</Properties>
</file>