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notesMasterIdLst>
    <p:notesMasterId r:id="rId20"/>
  </p:notesMasterIdLst>
  <p:sldIdLst>
    <p:sldId id="346" r:id="rId2"/>
    <p:sldId id="347" r:id="rId3"/>
    <p:sldId id="348" r:id="rId4"/>
    <p:sldId id="369" r:id="rId5"/>
    <p:sldId id="349" r:id="rId6"/>
    <p:sldId id="352" r:id="rId7"/>
    <p:sldId id="363" r:id="rId8"/>
    <p:sldId id="350" r:id="rId9"/>
    <p:sldId id="372" r:id="rId10"/>
    <p:sldId id="371" r:id="rId11"/>
    <p:sldId id="359" r:id="rId12"/>
    <p:sldId id="373" r:id="rId13"/>
    <p:sldId id="353" r:id="rId14"/>
    <p:sldId id="361" r:id="rId15"/>
    <p:sldId id="362" r:id="rId16"/>
    <p:sldId id="365" r:id="rId17"/>
    <p:sldId id="370" r:id="rId18"/>
    <p:sldId id="280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BDA"/>
    <a:srgbClr val="99CCFF"/>
    <a:srgbClr val="CCECFF"/>
    <a:srgbClr val="005000"/>
    <a:srgbClr val="69D16E"/>
    <a:srgbClr val="CCFFCC"/>
    <a:srgbClr val="D5D5FF"/>
    <a:srgbClr val="EBEBFF"/>
    <a:srgbClr val="CCCCFF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4"/>
    <p:restoredTop sz="94631"/>
  </p:normalViewPr>
  <p:slideViewPr>
    <p:cSldViewPr snapToGrid="0" snapToObjects="1">
      <p:cViewPr varScale="1">
        <p:scale>
          <a:sx n="91" d="100"/>
          <a:sy n="91" d="100"/>
        </p:scale>
        <p:origin x="108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CE15A-8256-4F74-9BD1-D3B2495666EA}" type="datetimeFigureOut">
              <a:rPr lang="en-GB" smtClean="0"/>
              <a:t>11/09/2024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CA0E3-5834-4279-9A75-22E58C480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6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540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75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97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CA0E3-5834-4279-9A75-22E58C480B1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91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B8B99-A71E-F046-BD3A-7FFA92C7A71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62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5E9C4C2-B471-BC4A-BEC6-1E726522E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</a:t>
            </a:r>
            <a:br>
              <a:rPr lang="en-GB" noProof="0" dirty="0"/>
            </a:br>
            <a:r>
              <a:rPr lang="en-GB" noProof="0" dirty="0"/>
              <a:t>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462C1FC-AC78-A94C-9AE5-E9BF2177E0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C8AEC9-27CE-3143-B0C1-C6425BBD7F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8650" y="371477"/>
            <a:ext cx="1564360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18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2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42000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05038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5276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9170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FCED730-7DC9-8045-B8D8-087CA33231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7466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100" b="1">
                <a:solidFill>
                  <a:srgbClr val="3A4F92"/>
                </a:solidFill>
              </a:defRPr>
            </a:lvl1pPr>
          </a:lstStyle>
          <a:p>
            <a:r>
              <a:rPr lang="en-GB" noProof="0"/>
              <a:t>Click to add</a:t>
            </a:r>
            <a:br>
              <a:rPr lang="en-GB" noProof="0"/>
            </a:br>
            <a:r>
              <a:rPr lang="en-GB" noProof="0"/>
              <a:t>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F95383-D278-C14D-B8B4-8BCE2AC4FC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4309474"/>
            <a:ext cx="7886700" cy="46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sz="1800">
                <a:solidFill>
                  <a:srgbClr val="3A4F92"/>
                </a:solidFill>
                <a:latin typeface="Montserrat" panose="02000505000000020004" pitchFamily="2" charset="77"/>
              </a:defRPr>
            </a:lvl1pPr>
          </a:lstStyle>
          <a:p>
            <a:pPr lvl="0"/>
            <a:r>
              <a:rPr lang="en-GB" noProof="0" dirty="0"/>
              <a:t>Click to add presenter name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16B3D7C-77EB-7641-B0AF-02B420007E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8649" y="371478"/>
            <a:ext cx="1564361" cy="9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7154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1">
            <a:extLst>
              <a:ext uri="{FF2B5EF4-FFF2-40B4-BE49-F238E27FC236}">
                <a16:creationId xmlns:a16="http://schemas.microsoft.com/office/drawing/2014/main" id="{35712CF3-30BC-2A47-A06A-30A8B53E7525}"/>
              </a:ext>
            </a:extLst>
          </p:cNvPr>
          <p:cNvSpPr txBox="1">
            <a:spLocks/>
          </p:cNvSpPr>
          <p:nvPr userDrawn="1"/>
        </p:nvSpPr>
        <p:spPr>
          <a:xfrm>
            <a:off x="6802820" y="4767263"/>
            <a:ext cx="2057400" cy="273844"/>
          </a:xfrm>
          <a:prstGeom prst="rect">
            <a:avLst/>
          </a:prstGeom>
        </p:spPr>
        <p:txBody>
          <a:bodyPr vert="horz" lIns="68580" tIns="34290" rIns="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99ABBF-21E4-AF4D-A799-EBEEF7E96997}" type="slidenum">
              <a:rPr lang="en-GB" sz="750" smtClean="0"/>
              <a:pPr/>
              <a:t>‹#›</a:t>
            </a:fld>
            <a:endParaRPr lang="en-GB" sz="750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0874D26-BD4E-B949-B9FB-94B70CDB986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629150" y="564127"/>
            <a:ext cx="3886200" cy="40685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Click to add text</a:t>
            </a:r>
          </a:p>
        </p:txBody>
      </p:sp>
      <p:sp>
        <p:nvSpPr>
          <p:cNvPr id="9" name="Marcador de posición de imagen 2">
            <a:extLst>
              <a:ext uri="{FF2B5EF4-FFF2-40B4-BE49-F238E27FC236}">
                <a16:creationId xmlns:a16="http://schemas.microsoft.com/office/drawing/2014/main" id="{AEA6C682-A996-D845-A161-2DB8EA9D7CA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671750" y="2211596"/>
            <a:ext cx="1800000" cy="1800000"/>
          </a:xfrm>
          <a:prstGeom prst="ellipse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lang="en-GB" noProof="0" dirty="0"/>
              <a:t>Click to add presenter’s image or logo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7FF8990-05D0-FF44-BBEF-278B2261E2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405633"/>
            <a:ext cx="3886200" cy="80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 b="1">
                <a:solidFill>
                  <a:srgbClr val="3A4F92"/>
                </a:solidFill>
              </a:defRPr>
            </a:lvl1pPr>
          </a:lstStyle>
          <a:p>
            <a:r>
              <a:rPr lang="en-GB" noProof="0" dirty="0"/>
              <a:t>Click to add </a:t>
            </a:r>
            <a:br>
              <a:rPr lang="en-GB" noProof="0" dirty="0"/>
            </a:br>
            <a:r>
              <a:rPr lang="en-GB" noProof="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1116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title</a:t>
            </a:r>
            <a:endParaRPr lang="es-E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6554174-6113-7247-BD86-8D0B91B112A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buFontTx/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 b="0"/>
            </a:lvl4pPr>
            <a:lvl5pPr>
              <a:lnSpc>
                <a:spcPct val="100000"/>
              </a:lnSpc>
              <a:defRPr b="0"/>
            </a:lvl5pPr>
          </a:lstStyle>
          <a:p>
            <a:pPr lvl="0"/>
            <a:r>
              <a:rPr lang="es-ES" dirty="0" err="1"/>
              <a:t>Click</a:t>
            </a:r>
            <a:r>
              <a:rPr lang="es-ES" dirty="0"/>
              <a:t> to </a:t>
            </a:r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44316242-6355-5F42-B213-AFF18C0D2D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7F6C39-8941-FD48-97BF-032AF1BD3D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52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6871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8807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3392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17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842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noProof="0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 err="1"/>
              <a:t>Tercer</a:t>
            </a:r>
            <a:r>
              <a:rPr lang="en-GB" noProof="0" dirty="0"/>
              <a:t>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D65DE56-B0D5-CE45-9210-5E06170FA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10569" y="4712723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A99ABBF-21E4-AF4D-A799-EBEEF7E969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81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1" r:id="rId2"/>
    <p:sldLayoutId id="2147483768" r:id="rId3"/>
    <p:sldLayoutId id="2147483720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Montserrat" panose="02000505000000020004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1219140" rtl="0" eaLnBrk="1" latinLnBrk="0" hangingPunct="1">
              <a:spcBef>
                <a:spcPct val="0"/>
              </a:spcBef>
              <a:buNone/>
              <a:defRPr sz="5333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7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EBMT Activity Survey</a:t>
            </a:r>
          </a:p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on HCT 2022</a:t>
            </a:r>
            <a:b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</a:b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689 Teams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 41 854 Patients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 46 143 Transplants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</a:b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  54 Countries</a:t>
            </a:r>
            <a:b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65461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If you wish to reuse these slides for internal/external presentation,</a:t>
            </a:r>
          </a:p>
          <a:p>
            <a:pPr algn="ctr"/>
            <a:r>
              <a:rPr lang="en-GB" sz="1000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please contact the EBMT Activity Survey Office: activitysurvey@ebmt.org</a:t>
            </a:r>
            <a:endParaRPr lang="en-GB" sz="1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73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HCT activity in Europe 1990-2022:</a:t>
            </a:r>
            <a:b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myeloid disorders: allogeneic 1</a:t>
            </a:r>
            <a:r>
              <a:rPr lang="en-GB" sz="2400" b="1" baseline="30000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st</a:t>
            </a: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83806C6-32AC-0DF4-A80F-93AE12C78078}"/>
              </a:ext>
            </a:extLst>
          </p:cNvPr>
          <p:cNvSpPr/>
          <p:nvPr/>
        </p:nvSpPr>
        <p:spPr>
          <a:xfrm>
            <a:off x="1104524" y="992245"/>
            <a:ext cx="732971" cy="533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E92CF3-FE32-87E9-F79E-8924584884E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50000" y="1068973"/>
            <a:ext cx="6444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31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683" y="145521"/>
            <a:ext cx="9144000" cy="52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Autologous HCT in Europe 2022: 1</a:t>
            </a:r>
            <a:r>
              <a:rPr lang="en-GB" sz="2400" b="1" baseline="30000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st</a:t>
            </a: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6107" y="4901781"/>
            <a:ext cx="3502882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67D680B-C0E4-1D7D-97FF-4570E717EB86}"/>
              </a:ext>
            </a:extLst>
          </p:cNvPr>
          <p:cNvSpPr/>
          <p:nvPr/>
        </p:nvSpPr>
        <p:spPr>
          <a:xfrm>
            <a:off x="1727899" y="608709"/>
            <a:ext cx="732971" cy="533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5EAE42-DAB5-7533-DB26-9F473368B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9989" y="0"/>
            <a:ext cx="568402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6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HCT activity in Europe 1990-2022:</a:t>
            </a:r>
            <a:b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main indication: autologous 1</a:t>
            </a:r>
            <a:r>
              <a:rPr lang="en-GB" sz="2400" b="1" baseline="30000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st</a:t>
            </a: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04684" y="2645174"/>
            <a:ext cx="8695738" cy="3025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D1AA981-2E7A-922C-1EA1-F87ED8D52103}"/>
              </a:ext>
            </a:extLst>
          </p:cNvPr>
          <p:cNvSpPr/>
          <p:nvPr/>
        </p:nvSpPr>
        <p:spPr>
          <a:xfrm>
            <a:off x="986067" y="1036580"/>
            <a:ext cx="732971" cy="533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C7F2CD-9C83-CCC3-2EC8-9B8C212971D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55657" y="1071376"/>
            <a:ext cx="6444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3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HCT activity in Europe 1990-2022:</a:t>
            </a:r>
            <a:b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Changes in Myeloma and NHL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AD0CB2F-F2C3-00E0-1E0D-A5C28F0BAC74}"/>
              </a:ext>
            </a:extLst>
          </p:cNvPr>
          <p:cNvSpPr/>
          <p:nvPr/>
        </p:nvSpPr>
        <p:spPr>
          <a:xfrm>
            <a:off x="1679711" y="1221369"/>
            <a:ext cx="732971" cy="533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08A030-2391-1A1E-A716-FDEFF2D76767}"/>
              </a:ext>
            </a:extLst>
          </p:cNvPr>
          <p:cNvSpPr txBox="1"/>
          <p:nvPr/>
        </p:nvSpPr>
        <p:spPr>
          <a:xfrm>
            <a:off x="26107" y="4901781"/>
            <a:ext cx="3502882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2220B8-5569-75FC-9EAE-06C789DBD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14028"/>
            <a:ext cx="9144000" cy="26736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E2D89C-2A72-0639-52BA-C8A549493699}"/>
              </a:ext>
            </a:extLst>
          </p:cNvPr>
          <p:cNvSpPr txBox="1"/>
          <p:nvPr/>
        </p:nvSpPr>
        <p:spPr>
          <a:xfrm>
            <a:off x="537917" y="1385887"/>
            <a:ext cx="1539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err="1">
                <a:solidFill>
                  <a:schemeClr val="accent2">
                    <a:lumMod val="75000"/>
                  </a:schemeClr>
                </a:solidFill>
              </a:rPr>
              <a:t>Allogeneic</a:t>
            </a:r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 1st HCT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C87468-C208-35D2-ECE1-C50C2DA80DB9}"/>
              </a:ext>
            </a:extLst>
          </p:cNvPr>
          <p:cNvSpPr txBox="1"/>
          <p:nvPr/>
        </p:nvSpPr>
        <p:spPr>
          <a:xfrm>
            <a:off x="5186117" y="1385887"/>
            <a:ext cx="1615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err="1">
                <a:solidFill>
                  <a:schemeClr val="accent2">
                    <a:lumMod val="75000"/>
                  </a:schemeClr>
                </a:solidFill>
              </a:rPr>
              <a:t>Autologous</a:t>
            </a:r>
            <a:r>
              <a:rPr lang="de-CH" sz="1400" dirty="0">
                <a:solidFill>
                  <a:schemeClr val="accent2">
                    <a:lumMod val="75000"/>
                  </a:schemeClr>
                </a:solidFill>
              </a:rPr>
              <a:t> 1st HCT</a:t>
            </a:r>
            <a:endParaRPr lang="en-GB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7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283B8A-1EA3-3CA4-0A12-30F8077573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06A504-4195-C5B6-FC14-0637C1A6B89F}"/>
              </a:ext>
            </a:extLst>
          </p:cNvPr>
          <p:cNvSpPr txBox="1"/>
          <p:nvPr/>
        </p:nvSpPr>
        <p:spPr>
          <a:xfrm>
            <a:off x="26107" y="4901781"/>
            <a:ext cx="3773790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Montserrat" panose="00000500000000000000" pitchFamily="2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315" name="Picture 314">
            <a:extLst>
              <a:ext uri="{FF2B5EF4-FFF2-40B4-BE49-F238E27FC236}">
                <a16:creationId xmlns:a16="http://schemas.microsoft.com/office/drawing/2014/main" id="{290B4043-B96A-0B6F-6DC6-D8A4AB2F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724" y="451521"/>
            <a:ext cx="8306425" cy="4428000"/>
          </a:xfrm>
          <a:prstGeom prst="rect">
            <a:avLst/>
          </a:prstGeom>
        </p:spPr>
      </p:pic>
      <p:sp>
        <p:nvSpPr>
          <p:cNvPr id="316" name="Title 1">
            <a:extLst>
              <a:ext uri="{FF2B5EF4-FFF2-40B4-BE49-F238E27FC236}">
                <a16:creationId xmlns:a16="http://schemas.microsoft.com/office/drawing/2014/main" id="{32575445-1537-B244-EE55-AFA7C1710CA2}"/>
              </a:ext>
            </a:extLst>
          </p:cNvPr>
          <p:cNvSpPr txBox="1">
            <a:spLocks/>
          </p:cNvSpPr>
          <p:nvPr/>
        </p:nvSpPr>
        <p:spPr>
          <a:xfrm>
            <a:off x="1323784" y="64640"/>
            <a:ext cx="6791397" cy="3845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i="0" kern="1200">
                <a:solidFill>
                  <a:schemeClr val="tx1"/>
                </a:solidFill>
                <a:latin typeface="Montserrat" panose="02000505000000020004" pitchFamily="2" charset="77"/>
                <a:ea typeface="+mj-ea"/>
                <a:cs typeface="+mj-cs"/>
              </a:defRPr>
            </a:lvl1pPr>
          </a:lstStyle>
          <a:p>
            <a:pPr defTabSz="457200"/>
            <a:r>
              <a:rPr lang="en-US" sz="2000" dirty="0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Allogeneic HCT per 10 million population in 2022</a:t>
            </a:r>
            <a:endParaRPr lang="en-NL" sz="2000" dirty="0">
              <a:solidFill>
                <a:srgbClr val="3A4F92"/>
              </a:solidFill>
              <a:latin typeface="Montserrat" panose="000005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786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CFC8D01-6BE0-6F80-58A4-F1462260B0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5D9D6F4-3326-4F01-C6CD-144E20291241}"/>
              </a:ext>
            </a:extLst>
          </p:cNvPr>
          <p:cNvSpPr txBox="1"/>
          <p:nvPr/>
        </p:nvSpPr>
        <p:spPr>
          <a:xfrm>
            <a:off x="26107" y="4901781"/>
            <a:ext cx="3773790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Montserrat" panose="00000500000000000000" pitchFamily="2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514" name="Picture 513">
            <a:extLst>
              <a:ext uri="{FF2B5EF4-FFF2-40B4-BE49-F238E27FC236}">
                <a16:creationId xmlns:a16="http://schemas.microsoft.com/office/drawing/2014/main" id="{C365A477-F857-7865-68CA-B97A3E571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1" y="449190"/>
            <a:ext cx="8131039" cy="4428000"/>
          </a:xfrm>
          <a:prstGeom prst="rect">
            <a:avLst/>
          </a:prstGeom>
        </p:spPr>
      </p:pic>
      <p:sp>
        <p:nvSpPr>
          <p:cNvPr id="515" name="Title 1">
            <a:extLst>
              <a:ext uri="{FF2B5EF4-FFF2-40B4-BE49-F238E27FC236}">
                <a16:creationId xmlns:a16="http://schemas.microsoft.com/office/drawing/2014/main" id="{ECBEE0D7-6D38-9078-F406-09D617325E22}"/>
              </a:ext>
            </a:extLst>
          </p:cNvPr>
          <p:cNvSpPr txBox="1">
            <a:spLocks/>
          </p:cNvSpPr>
          <p:nvPr/>
        </p:nvSpPr>
        <p:spPr>
          <a:xfrm>
            <a:off x="1323784" y="64640"/>
            <a:ext cx="6791397" cy="3845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i="0" kern="1200">
                <a:solidFill>
                  <a:schemeClr val="tx1"/>
                </a:solidFill>
                <a:latin typeface="Montserrat" panose="02000505000000020004" pitchFamily="2" charset="77"/>
                <a:ea typeface="+mj-ea"/>
                <a:cs typeface="+mj-cs"/>
              </a:defRPr>
            </a:lvl1pPr>
          </a:lstStyle>
          <a:p>
            <a:pPr defTabSz="457200">
              <a:lnSpc>
                <a:spcPct val="100000"/>
              </a:lnSpc>
            </a:pPr>
            <a:r>
              <a:rPr lang="en-US" sz="2000" dirty="0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Autologous HCT per 10 million population in 2022</a:t>
            </a:r>
            <a:endParaRPr lang="en-NL" sz="2000" dirty="0">
              <a:solidFill>
                <a:srgbClr val="3A4F92"/>
              </a:solidFill>
              <a:latin typeface="Montserrat" panose="00000500000000000000" pitchFamily="2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4805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4"/>
          <p:cNvSpPr txBox="1">
            <a:spLocks/>
          </p:cNvSpPr>
          <p:nvPr/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1219140" rtl="0" eaLnBrk="1" latinLnBrk="0" hangingPunct="1">
              <a:spcBef>
                <a:spcPct val="0"/>
              </a:spcBef>
              <a:buNone/>
              <a:defRPr sz="5333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12191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EBMT Activity Survey</a:t>
            </a:r>
          </a:p>
          <a:p>
            <a:pPr lvl="0"/>
            <a:r>
              <a:rPr kumimoji="0" lang="en-US" sz="3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anose="00000500000000000000" pitchFamily="2" charset="0"/>
              </a:rPr>
              <a:t>on </a:t>
            </a:r>
          </a:p>
          <a:p>
            <a:pPr lvl="0"/>
            <a:r>
              <a:rPr lang="en-GB" sz="4000" dirty="0">
                <a:solidFill>
                  <a:schemeClr val="bg1"/>
                </a:solidFill>
                <a:latin typeface="Montserrat" panose="00000500000000000000" pitchFamily="2" charset="0"/>
              </a:rPr>
              <a:t>Cellular therapies</a:t>
            </a:r>
            <a:br>
              <a:rPr lang="en-GB" sz="4000" dirty="0">
                <a:solidFill>
                  <a:srgbClr val="FFFFFF"/>
                </a:solidFill>
                <a:latin typeface="Montserrat" panose="00000500000000000000" pitchFamily="2" charset="0"/>
              </a:rPr>
            </a:b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97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For internal use only.</a:t>
            </a:r>
            <a:br>
              <a:rPr lang="en-GB" sz="1400" b="1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</a:br>
            <a:r>
              <a:rPr lang="en-GB" sz="1400" b="1" dirty="0">
                <a:solidFill>
                  <a:srgbClr val="FFFFFF"/>
                </a:solidFill>
                <a:latin typeface="Montserrat" panose="00000500000000000000" pitchFamily="2" charset="0"/>
                <a:cs typeface="Arial"/>
              </a:rPr>
              <a:t>For any other use, please contact Helen Baldomero: helen.baldomero@usb.ch</a:t>
            </a:r>
            <a:endParaRPr lang="en-GB" sz="1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2044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/>
          <p:cNvSpPr>
            <a:spLocks noChangeArrowheads="1"/>
          </p:cNvSpPr>
          <p:nvPr/>
        </p:nvSpPr>
        <p:spPr bwMode="auto">
          <a:xfrm>
            <a:off x="26107" y="9752"/>
            <a:ext cx="9144000" cy="552479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>
              <a:spcBef>
                <a:spcPct val="0"/>
              </a:spcBef>
            </a:pP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Cellular therapies in Europe 2022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1645B-CF80-AB4E-DC22-217259946283}"/>
              </a:ext>
            </a:extLst>
          </p:cNvPr>
          <p:cNvSpPr txBox="1"/>
          <p:nvPr/>
        </p:nvSpPr>
        <p:spPr>
          <a:xfrm>
            <a:off x="5283907" y="4901781"/>
            <a:ext cx="3773790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Montserrat" panose="00000500000000000000" pitchFamily="2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E417373-B4A3-61B2-D347-B7F25EDC4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161639"/>
              </p:ext>
            </p:extLst>
          </p:nvPr>
        </p:nvGraphicFramePr>
        <p:xfrm>
          <a:off x="343579" y="678450"/>
          <a:ext cx="8600395" cy="3306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751">
                  <a:extLst>
                    <a:ext uri="{9D8B030D-6E8A-4147-A177-3AD203B41FA5}">
                      <a16:colId xmlns:a16="http://schemas.microsoft.com/office/drawing/2014/main" val="1931998486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827278500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795060706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2652196532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3858682072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230594374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4210644728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2901781523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876963231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2391995680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835698879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4083261023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3927603051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844236083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3968129429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382250690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123515504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3772433313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2862186886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803880792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095457413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2526306038"/>
                    </a:ext>
                  </a:extLst>
                </a:gridCol>
                <a:gridCol w="337802">
                  <a:extLst>
                    <a:ext uri="{9D8B030D-6E8A-4147-A177-3AD203B41FA5}">
                      <a16:colId xmlns:a16="http://schemas.microsoft.com/office/drawing/2014/main" val="1941620316"/>
                    </a:ext>
                  </a:extLst>
                </a:gridCol>
              </a:tblGrid>
              <a:tr h="58544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Number of patients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CAR-T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MSC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NK cells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Selected/expanded T cells or CIK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Regulatory T cells (TREGS)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Genetically modified T cells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Dendritic cells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Expanded CD34+ cells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Genetically modified CD34+ cells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Other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Total</a:t>
                      </a:r>
                      <a:endParaRPr lang="en-GB" sz="10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496028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Allo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Auto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allo</a:t>
                      </a:r>
                      <a:endParaRPr lang="en-GB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auto</a:t>
                      </a:r>
                      <a:endParaRPr lang="en-GB" sz="10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1768603609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GvHD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>
                          <a:effectLst/>
                        </a:rPr>
                        <a:t> 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273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3911468738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Graft enhancement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 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169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4033721087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Autoimmune dis.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9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4191154261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Genetic disease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 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1412300042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Infection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 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 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57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167055742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Malignancy - ALL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44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336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96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2131120610"/>
                  </a:ext>
                </a:extLst>
              </a:tr>
              <a:tr h="3923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Malignancy - HL/NHL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1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2258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2268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2186085206"/>
                  </a:ext>
                </a:extLst>
              </a:tr>
              <a:tr h="3575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Malignancy -myeloma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3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467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6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485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2172345796"/>
                  </a:ext>
                </a:extLst>
              </a:tr>
              <a:tr h="3781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Malignancy - other indication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>
                          <a:effectLst/>
                        </a:rPr>
                        <a:t>4</a:t>
                      </a:r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83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41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17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19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 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35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23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110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182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/>
                </a:tc>
                <a:extLst>
                  <a:ext uri="{0D108BD9-81ED-4DB2-BD59-A6C34878D82A}">
                    <a16:rowId xmlns:a16="http://schemas.microsoft.com/office/drawing/2014/main" val="166224135"/>
                  </a:ext>
                </a:extLst>
              </a:tr>
              <a:tr h="19917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1" u="none" strike="noStrike" dirty="0">
                          <a:effectLst/>
                        </a:rPr>
                        <a:t>Total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52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3153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330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25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45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215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72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34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0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8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31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1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24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18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4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25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190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94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896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u="none" strike="noStrike" dirty="0">
                          <a:effectLst/>
                        </a:rPr>
                        <a:t>3433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62" marR="4762" marT="4762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1842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B6F148-0F85-66A4-872E-403ACD9B7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830308"/>
              </p:ext>
            </p:extLst>
          </p:nvPr>
        </p:nvGraphicFramePr>
        <p:xfrm>
          <a:off x="343579" y="4060658"/>
          <a:ext cx="2641600" cy="996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2245">
                  <a:extLst>
                    <a:ext uri="{9D8B030D-6E8A-4147-A177-3AD203B41FA5}">
                      <a16:colId xmlns:a16="http://schemas.microsoft.com/office/drawing/2014/main" val="911667205"/>
                    </a:ext>
                  </a:extLst>
                </a:gridCol>
                <a:gridCol w="599355">
                  <a:extLst>
                    <a:ext uri="{9D8B030D-6E8A-4147-A177-3AD203B41FA5}">
                      <a16:colId xmlns:a16="http://schemas.microsoft.com/office/drawing/2014/main" val="1507579876"/>
                    </a:ext>
                  </a:extLst>
                </a:gridCol>
              </a:tblGrid>
              <a:tr h="194583">
                <a:tc>
                  <a:txBody>
                    <a:bodyPr/>
                    <a:lstStyle/>
                    <a:p>
                      <a:pPr algn="l" fontAlgn="ctr"/>
                      <a:r>
                        <a:rPr lang="da-DK" sz="1000" u="none" strike="noStrike" dirty="0">
                          <a:effectLst/>
                        </a:rPr>
                        <a:t>DLI for graft enhancement/failure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>
                          <a:effectLst/>
                        </a:rPr>
                        <a:t>804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60195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DLI for residual disease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393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3267803"/>
                  </a:ext>
                </a:extLst>
              </a:tr>
              <a:tr h="20917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DLI for relapse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1294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165479"/>
                  </a:ext>
                </a:extLst>
              </a:tr>
              <a:tr h="17086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>
                          <a:effectLst/>
                        </a:rPr>
                        <a:t>DLI per protocol</a:t>
                      </a: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363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821524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u="none" strike="noStrike" dirty="0">
                          <a:effectLst/>
                        </a:rPr>
                        <a:t>Total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u="none" strike="noStrike" dirty="0">
                          <a:effectLst/>
                        </a:rPr>
                        <a:t>2854</a:t>
                      </a: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37754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823399" cy="50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7383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A2F59A-FA4E-E5D9-847F-98107878D1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3A79A4A-FC5B-F300-C314-73A91278772B}"/>
              </a:ext>
            </a:extLst>
          </p:cNvPr>
          <p:cNvSpPr txBox="1"/>
          <p:nvPr/>
        </p:nvSpPr>
        <p:spPr>
          <a:xfrm>
            <a:off x="26107" y="4901781"/>
            <a:ext cx="3773790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Montserrat" panose="00000500000000000000" pitchFamily="2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9C737D-D16C-6B39-376A-9AE6EB5131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406" y="389961"/>
            <a:ext cx="7295635" cy="4572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A8F16D5-A6BB-2D8A-3FAB-64DD7632C7EC}"/>
              </a:ext>
            </a:extLst>
          </p:cNvPr>
          <p:cNvSpPr txBox="1">
            <a:spLocks/>
          </p:cNvSpPr>
          <p:nvPr/>
        </p:nvSpPr>
        <p:spPr>
          <a:xfrm>
            <a:off x="1323784" y="64640"/>
            <a:ext cx="6791397" cy="4091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b="1" i="0" kern="1200">
                <a:solidFill>
                  <a:schemeClr val="tx1"/>
                </a:solidFill>
                <a:latin typeface="Montserrat" panose="02000505000000020004" pitchFamily="2" charset="77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rgbClr val="3A4F92"/>
                </a:solidFill>
              </a:rPr>
              <a:t>CAR-T per 10 million population in 2022</a:t>
            </a:r>
            <a:endParaRPr lang="en-NL" sz="2000" dirty="0">
              <a:solidFill>
                <a:srgbClr val="3A4F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9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EBMT Activity Survey in 2022: </a:t>
            </a:r>
            <a:br>
              <a:rPr lang="de-DE" sz="28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de-DE" sz="20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Patient and transplant numbers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ADBD48-565A-485A-33EF-2C906A3FFC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361097"/>
              </p:ext>
            </p:extLst>
          </p:nvPr>
        </p:nvGraphicFramePr>
        <p:xfrm>
          <a:off x="531526" y="1343546"/>
          <a:ext cx="8080948" cy="2707372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2333987">
                  <a:extLst>
                    <a:ext uri="{9D8B030D-6E8A-4147-A177-3AD203B41FA5}">
                      <a16:colId xmlns:a16="http://schemas.microsoft.com/office/drawing/2014/main" val="3807190328"/>
                    </a:ext>
                  </a:extLst>
                </a:gridCol>
                <a:gridCol w="1774351">
                  <a:extLst>
                    <a:ext uri="{9D8B030D-6E8A-4147-A177-3AD203B41FA5}">
                      <a16:colId xmlns:a16="http://schemas.microsoft.com/office/drawing/2014/main" val="342936738"/>
                    </a:ext>
                  </a:extLst>
                </a:gridCol>
                <a:gridCol w="1986305">
                  <a:extLst>
                    <a:ext uri="{9D8B030D-6E8A-4147-A177-3AD203B41FA5}">
                      <a16:colId xmlns:a16="http://schemas.microsoft.com/office/drawing/2014/main" val="3874464651"/>
                    </a:ext>
                  </a:extLst>
                </a:gridCol>
                <a:gridCol w="1986305">
                  <a:extLst>
                    <a:ext uri="{9D8B030D-6E8A-4147-A177-3AD203B41FA5}">
                      <a16:colId xmlns:a16="http://schemas.microsoft.com/office/drawing/2014/main" val="3097319209"/>
                    </a:ext>
                  </a:extLst>
                </a:gridCol>
              </a:tblGrid>
              <a:tr h="4660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Indication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Allogeneic HCT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Autologous HCT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Total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319827"/>
                  </a:ext>
                </a:extLst>
              </a:tr>
              <a:tr h="72189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1st </a:t>
                      </a:r>
                      <a:r>
                        <a:rPr lang="en-US" dirty="0" err="1">
                          <a:latin typeface="Montserrat" panose="00000500000000000000" pitchFamily="2" charset="0"/>
                        </a:rPr>
                        <a:t>allo</a:t>
                      </a:r>
                      <a:r>
                        <a:rPr lang="en-US" dirty="0">
                          <a:latin typeface="Montserrat" panose="00000500000000000000" pitchFamily="2" charset="0"/>
                        </a:rPr>
                        <a:t>/1st auto HCT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17,862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23,992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41,854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35991"/>
                  </a:ext>
                </a:extLst>
              </a:tr>
              <a:tr h="77002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Additional HCT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1,149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3,140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4,289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861345"/>
                  </a:ext>
                </a:extLst>
              </a:tr>
              <a:tr h="74939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Total all transplants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19,011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27,132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46,143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88059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B678B18-EE6F-AF54-0412-A0AACCCE8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18255"/>
              </p:ext>
            </p:extLst>
          </p:nvPr>
        </p:nvGraphicFramePr>
        <p:xfrm>
          <a:off x="449827" y="4542365"/>
          <a:ext cx="355436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3974">
                  <a:extLst>
                    <a:ext uri="{9D8B030D-6E8A-4147-A177-3AD203B41FA5}">
                      <a16:colId xmlns:a16="http://schemas.microsoft.com/office/drawing/2014/main" val="1305886476"/>
                    </a:ext>
                  </a:extLst>
                </a:gridCol>
                <a:gridCol w="2370386">
                  <a:extLst>
                    <a:ext uri="{9D8B030D-6E8A-4147-A177-3AD203B41FA5}">
                      <a16:colId xmlns:a16="http://schemas.microsoft.com/office/drawing/2014/main" val="1921709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Teams: 689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Montserrat" panose="00000500000000000000" pitchFamily="2" charset="0"/>
                        </a:rPr>
                        <a:t>Countries reporting: 54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731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70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175" y="6391"/>
            <a:ext cx="9144000" cy="8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EBMT Activity Survey in 2022: </a:t>
            </a:r>
            <a:b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de-DE" sz="2000" b="1" dirty="0" err="1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Donor</a:t>
            </a:r>
            <a:r>
              <a:rPr lang="de-DE" sz="2000" b="1" dirty="0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 type and </a:t>
            </a:r>
            <a:r>
              <a:rPr lang="de-DE" sz="2000" b="1" dirty="0" err="1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stem</a:t>
            </a:r>
            <a:r>
              <a:rPr lang="de-DE" sz="2000" b="1" dirty="0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 </a:t>
            </a:r>
            <a:r>
              <a:rPr lang="de-DE" sz="2000" b="1" dirty="0" err="1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cell</a:t>
            </a:r>
            <a:r>
              <a:rPr lang="de-DE" sz="2000" b="1" dirty="0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 source: all transplants</a:t>
            </a:r>
            <a:endParaRPr lang="en-US" sz="20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DDCA12-571F-0656-D6EC-DA2B54126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77187"/>
              </p:ext>
            </p:extLst>
          </p:nvPr>
        </p:nvGraphicFramePr>
        <p:xfrm>
          <a:off x="743188" y="1142362"/>
          <a:ext cx="7538032" cy="368406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97805">
                  <a:extLst>
                    <a:ext uri="{9D8B030D-6E8A-4147-A177-3AD203B41FA5}">
                      <a16:colId xmlns:a16="http://schemas.microsoft.com/office/drawing/2014/main" val="3147837558"/>
                    </a:ext>
                  </a:extLst>
                </a:gridCol>
                <a:gridCol w="1187708">
                  <a:extLst>
                    <a:ext uri="{9D8B030D-6E8A-4147-A177-3AD203B41FA5}">
                      <a16:colId xmlns:a16="http://schemas.microsoft.com/office/drawing/2014/main" val="2864834895"/>
                    </a:ext>
                  </a:extLst>
                </a:gridCol>
                <a:gridCol w="1384173">
                  <a:extLst>
                    <a:ext uri="{9D8B030D-6E8A-4147-A177-3AD203B41FA5}">
                      <a16:colId xmlns:a16="http://schemas.microsoft.com/office/drawing/2014/main" val="186592628"/>
                    </a:ext>
                  </a:extLst>
                </a:gridCol>
                <a:gridCol w="1384173">
                  <a:extLst>
                    <a:ext uri="{9D8B030D-6E8A-4147-A177-3AD203B41FA5}">
                      <a16:colId xmlns:a16="http://schemas.microsoft.com/office/drawing/2014/main" val="3963330643"/>
                    </a:ext>
                  </a:extLst>
                </a:gridCol>
                <a:gridCol w="1384173">
                  <a:extLst>
                    <a:ext uri="{9D8B030D-6E8A-4147-A177-3AD203B41FA5}">
                      <a16:colId xmlns:a16="http://schemas.microsoft.com/office/drawing/2014/main" val="1325621133"/>
                    </a:ext>
                  </a:extLst>
                </a:gridCol>
              </a:tblGrid>
              <a:tr h="36394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Donor type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BM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ontserrat" panose="00000500000000000000" pitchFamily="2" charset="0"/>
                        </a:rPr>
                        <a:t>PBSC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Cord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Total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504782"/>
                  </a:ext>
                </a:extLst>
              </a:tr>
              <a:tr h="47471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HLA-id sibling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1,277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3,791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5,089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46804"/>
                  </a:ext>
                </a:extLst>
              </a:tr>
              <a:tr h="4463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Haplo-identical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636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2,844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Montserrat" panose="00000500000000000000" pitchFamily="2" charset="0"/>
                        </a:rPr>
                        <a:t>n.a.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3,480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767190"/>
                  </a:ext>
                </a:extLst>
              </a:tr>
              <a:tr h="4463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Other family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85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176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263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144171"/>
                  </a:ext>
                </a:extLst>
              </a:tr>
              <a:tr h="4463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Syngeneic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Montserrat" panose="00000500000000000000" pitchFamily="2" charset="0"/>
                        </a:rPr>
                        <a:t>n.a.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Montserrat" panose="00000500000000000000" pitchFamily="2" charset="0"/>
                        </a:rPr>
                        <a:t>n.a.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Montserrat" panose="00000500000000000000" pitchFamily="2" charset="0"/>
                        </a:rPr>
                        <a:t>n.a.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554325"/>
                  </a:ext>
                </a:extLst>
              </a:tr>
              <a:tr h="4463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Unrelated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977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8,936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250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10,163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095109"/>
                  </a:ext>
                </a:extLst>
              </a:tr>
              <a:tr h="4463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Allogeneic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2,975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15,763*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273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1,9011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951721"/>
                  </a:ext>
                </a:extLst>
              </a:tr>
              <a:tr h="44637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Autologous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27,096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27,132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5985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082A0BA-2450-C1EA-7848-6CC01D82C58B}"/>
              </a:ext>
            </a:extLst>
          </p:cNvPr>
          <p:cNvSpPr txBox="1"/>
          <p:nvPr/>
        </p:nvSpPr>
        <p:spPr>
          <a:xfrm>
            <a:off x="637313" y="4826428"/>
            <a:ext cx="1944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dirty="0"/>
              <a:t>* Includes 13 </a:t>
            </a:r>
            <a:r>
              <a:rPr lang="de-CH" sz="1200" dirty="0" err="1"/>
              <a:t>syngeneic</a:t>
            </a:r>
            <a:r>
              <a:rPr lang="de-CH" sz="1200" dirty="0"/>
              <a:t> HCT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8089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8175" y="6391"/>
            <a:ext cx="9144000" cy="862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EBMT Activity Survey in 2022: </a:t>
            </a:r>
            <a:b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de-DE" sz="2000" b="1" dirty="0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Main </a:t>
            </a:r>
            <a:r>
              <a:rPr lang="de-DE" sz="2000" b="1" dirty="0" err="1">
                <a:solidFill>
                  <a:srgbClr val="3A4F92"/>
                </a:solidFill>
                <a:latin typeface="Montserrat" panose="00000500000000000000" pitchFamily="2" charset="0"/>
                <a:cs typeface="Arial"/>
              </a:rPr>
              <a:t>indications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093642F-56A1-6404-4D46-586F9C1EE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390424"/>
              </p:ext>
            </p:extLst>
          </p:nvPr>
        </p:nvGraphicFramePr>
        <p:xfrm>
          <a:off x="737419" y="1026006"/>
          <a:ext cx="7834174" cy="379954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497953">
                  <a:extLst>
                    <a:ext uri="{9D8B030D-6E8A-4147-A177-3AD203B41FA5}">
                      <a16:colId xmlns:a16="http://schemas.microsoft.com/office/drawing/2014/main" val="1257599072"/>
                    </a:ext>
                  </a:extLst>
                </a:gridCol>
                <a:gridCol w="1377274">
                  <a:extLst>
                    <a:ext uri="{9D8B030D-6E8A-4147-A177-3AD203B41FA5}">
                      <a16:colId xmlns:a16="http://schemas.microsoft.com/office/drawing/2014/main" val="1524609130"/>
                    </a:ext>
                  </a:extLst>
                </a:gridCol>
                <a:gridCol w="1475499">
                  <a:extLst>
                    <a:ext uri="{9D8B030D-6E8A-4147-A177-3AD203B41FA5}">
                      <a16:colId xmlns:a16="http://schemas.microsoft.com/office/drawing/2014/main" val="680146469"/>
                    </a:ext>
                  </a:extLst>
                </a:gridCol>
                <a:gridCol w="1483448">
                  <a:extLst>
                    <a:ext uri="{9D8B030D-6E8A-4147-A177-3AD203B41FA5}">
                      <a16:colId xmlns:a16="http://schemas.microsoft.com/office/drawing/2014/main" val="2237898488"/>
                    </a:ext>
                  </a:extLst>
                </a:gridCol>
              </a:tblGrid>
              <a:tr h="71369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Indication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Montserrat" panose="00000500000000000000" pitchFamily="2" charset="0"/>
                        </a:rPr>
                        <a:t>Allogeneic</a:t>
                      </a:r>
                    </a:p>
                    <a:p>
                      <a:pPr algn="ctr"/>
                      <a:r>
                        <a:rPr lang="en-US" sz="1400" dirty="0">
                          <a:latin typeface="Montserrat" panose="00000500000000000000" pitchFamily="2" charset="0"/>
                        </a:rPr>
                        <a:t>1</a:t>
                      </a:r>
                      <a:r>
                        <a:rPr lang="en-US" sz="1400" baseline="30000" dirty="0">
                          <a:latin typeface="Montserrat" panose="00000500000000000000" pitchFamily="2" charset="0"/>
                        </a:rPr>
                        <a:t>st</a:t>
                      </a:r>
                      <a:r>
                        <a:rPr lang="en-US" sz="1400" dirty="0">
                          <a:latin typeface="Montserrat" panose="00000500000000000000" pitchFamily="2" charset="0"/>
                        </a:rPr>
                        <a:t> HCT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Montserrat" panose="00000500000000000000" pitchFamily="2" charset="0"/>
                        </a:rPr>
                        <a:t>Autologous</a:t>
                      </a:r>
                    </a:p>
                    <a:p>
                      <a:pPr algn="ctr"/>
                      <a:r>
                        <a:rPr lang="en-US" sz="1400" dirty="0">
                          <a:latin typeface="Montserrat" panose="00000500000000000000" pitchFamily="2" charset="0"/>
                        </a:rPr>
                        <a:t>1</a:t>
                      </a:r>
                      <a:r>
                        <a:rPr lang="en-US" sz="1400" baseline="30000" dirty="0">
                          <a:latin typeface="Montserrat" panose="00000500000000000000" pitchFamily="2" charset="0"/>
                        </a:rPr>
                        <a:t>st</a:t>
                      </a:r>
                      <a:r>
                        <a:rPr lang="en-US" sz="1400" dirty="0">
                          <a:latin typeface="Montserrat" panose="00000500000000000000" pitchFamily="2" charset="0"/>
                        </a:rPr>
                        <a:t> HCT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Total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839351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Montserrat" panose="00000500000000000000" pitchFamily="2" charset="0"/>
                        </a:rPr>
                        <a:t>Myeloid (AML, CML, MDS/MPN)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10,433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208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10,641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34568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Lymphoid (ALL, CLL, HL, NHL)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4,487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7,944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12,431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37727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Plasma cell disorder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187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13,694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13,881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533116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Solid tumor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28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1593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1621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3086952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Montserrat" panose="00000500000000000000" pitchFamily="2" charset="0"/>
                        </a:rPr>
                        <a:t>Non-malignant disorders (all)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2,572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478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3,050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816888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Montserrat" panose="00000500000000000000" pitchFamily="2" charset="0"/>
                        </a:rPr>
                        <a:t>	bone marrow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Montserrat" panose="00000500000000000000" pitchFamily="2" charset="0"/>
                        </a:rPr>
                        <a:t>1,065</a:t>
                      </a:r>
                      <a:endParaRPr lang="en-NL" i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Montserrat" panose="00000500000000000000" pitchFamily="2" charset="0"/>
                        </a:rPr>
                        <a:t>0</a:t>
                      </a:r>
                      <a:endParaRPr lang="en-NL" i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Montserrat" panose="00000500000000000000" pitchFamily="2" charset="0"/>
                        </a:rPr>
                        <a:t>1,065</a:t>
                      </a:r>
                      <a:endParaRPr lang="en-NL" i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437617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>
                          <a:latin typeface="Montserrat" panose="00000500000000000000" pitchFamily="2" charset="0"/>
                        </a:rPr>
                        <a:t>	auto immune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Montserrat" panose="00000500000000000000" pitchFamily="2" charset="0"/>
                        </a:rPr>
                        <a:t>29</a:t>
                      </a:r>
                      <a:endParaRPr lang="en-NL" i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Montserrat" panose="00000500000000000000" pitchFamily="2" charset="0"/>
                        </a:rPr>
                        <a:t>464</a:t>
                      </a:r>
                      <a:endParaRPr lang="en-NL" i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>
                          <a:latin typeface="Montserrat" panose="00000500000000000000" pitchFamily="2" charset="0"/>
                        </a:rPr>
                        <a:t>490</a:t>
                      </a:r>
                      <a:endParaRPr lang="en-NL" i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72982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Montserrat" panose="00000500000000000000" pitchFamily="2" charset="0"/>
                        </a:rPr>
                        <a:t>Other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155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75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230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28260"/>
                  </a:ext>
                </a:extLst>
              </a:tr>
              <a:tr h="341738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Montserrat" panose="00000500000000000000" pitchFamily="2" charset="0"/>
                        </a:rPr>
                        <a:t>Total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17,862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23,992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41,854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134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31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3120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EBMT Activity Survey in 2022 </a:t>
            </a:r>
            <a:br>
              <a:rPr lang="de-DE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de-DE" sz="20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Lymphoid </a:t>
            </a:r>
            <a:r>
              <a:rPr lang="de-DE" sz="2000" b="1" dirty="0" err="1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neoplasia</a:t>
            </a:r>
            <a:endParaRPr lang="en-US" sz="20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40888" y="1777998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2B44DF-E5A9-FA27-B840-043F2C0D8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528747"/>
              </p:ext>
            </p:extLst>
          </p:nvPr>
        </p:nvGraphicFramePr>
        <p:xfrm>
          <a:off x="963092" y="1281726"/>
          <a:ext cx="7217816" cy="28393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04454">
                  <a:extLst>
                    <a:ext uri="{9D8B030D-6E8A-4147-A177-3AD203B41FA5}">
                      <a16:colId xmlns:a16="http://schemas.microsoft.com/office/drawing/2014/main" val="3719982730"/>
                    </a:ext>
                  </a:extLst>
                </a:gridCol>
                <a:gridCol w="1804454">
                  <a:extLst>
                    <a:ext uri="{9D8B030D-6E8A-4147-A177-3AD203B41FA5}">
                      <a16:colId xmlns:a16="http://schemas.microsoft.com/office/drawing/2014/main" val="3698628361"/>
                    </a:ext>
                  </a:extLst>
                </a:gridCol>
                <a:gridCol w="1804454">
                  <a:extLst>
                    <a:ext uri="{9D8B030D-6E8A-4147-A177-3AD203B41FA5}">
                      <a16:colId xmlns:a16="http://schemas.microsoft.com/office/drawing/2014/main" val="275102551"/>
                    </a:ext>
                  </a:extLst>
                </a:gridCol>
                <a:gridCol w="1804454">
                  <a:extLst>
                    <a:ext uri="{9D8B030D-6E8A-4147-A177-3AD203B41FA5}">
                      <a16:colId xmlns:a16="http://schemas.microsoft.com/office/drawing/2014/main" val="2135005263"/>
                    </a:ext>
                  </a:extLst>
                </a:gridCol>
              </a:tblGrid>
              <a:tr h="74645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Indication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Allogeneic</a:t>
                      </a:r>
                    </a:p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</a:t>
                      </a:r>
                      <a:r>
                        <a:rPr lang="en-US" baseline="30000" dirty="0">
                          <a:latin typeface="Montserrat" panose="00000500000000000000" pitchFamily="2" charset="0"/>
                        </a:rPr>
                        <a:t>st</a:t>
                      </a:r>
                      <a:r>
                        <a:rPr lang="en-US" dirty="0">
                          <a:latin typeface="Montserrat" panose="00000500000000000000" pitchFamily="2" charset="0"/>
                        </a:rPr>
                        <a:t> HCT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Autologous</a:t>
                      </a:r>
                    </a:p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</a:t>
                      </a:r>
                      <a:r>
                        <a:rPr lang="en-US" baseline="30000" dirty="0">
                          <a:latin typeface="Montserrat" panose="00000500000000000000" pitchFamily="2" charset="0"/>
                        </a:rPr>
                        <a:t>st</a:t>
                      </a:r>
                      <a:r>
                        <a:rPr lang="en-US" dirty="0">
                          <a:latin typeface="Montserrat" panose="00000500000000000000" pitchFamily="2" charset="0"/>
                        </a:rPr>
                        <a:t> HCT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Total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988217"/>
                  </a:ext>
                </a:extLst>
              </a:tr>
              <a:tr h="59126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PCD - Myeloma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161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13,270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13,431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713177"/>
                  </a:ext>
                </a:extLst>
              </a:tr>
              <a:tr h="4846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PCD - Other</a:t>
                      </a:r>
                    </a:p>
                    <a:p>
                      <a:pPr algn="ctr"/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424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450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159876"/>
                  </a:ext>
                </a:extLst>
              </a:tr>
              <a:tr h="4993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HD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348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2,218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2,566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957873"/>
                  </a:ext>
                </a:extLst>
              </a:tr>
              <a:tr h="49937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NHL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931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5,679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tserrat" panose="00000500000000000000" pitchFamily="2" charset="0"/>
                        </a:rPr>
                        <a:t>6,610</a:t>
                      </a:r>
                      <a:endParaRPr lang="en-NL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19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00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HCT activity in Europe 1990-2022:</a:t>
            </a:r>
            <a:b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allogeneic vs autologous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04684" y="2645174"/>
            <a:ext cx="8695738" cy="3025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6107" y="4901781"/>
            <a:ext cx="3502882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D1AA981-2E7A-922C-1EA1-F87ED8D52103}"/>
              </a:ext>
            </a:extLst>
          </p:cNvPr>
          <p:cNvSpPr/>
          <p:nvPr/>
        </p:nvSpPr>
        <p:spPr>
          <a:xfrm>
            <a:off x="986067" y="1036580"/>
            <a:ext cx="732971" cy="533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1E3DCD-F817-6612-1E5C-CE344F5BC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416" y="1016437"/>
            <a:ext cx="6435922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0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HCT activity in Europe 1990-2022:</a:t>
            </a:r>
            <a:b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donor origin: 1</a:t>
            </a:r>
            <a:r>
              <a:rPr lang="en-GB" sz="2400" b="1" baseline="30000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st</a:t>
            </a: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107" y="4901781"/>
            <a:ext cx="3502882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83806C6-32AC-0DF4-A80F-93AE12C78078}"/>
              </a:ext>
            </a:extLst>
          </p:cNvPr>
          <p:cNvSpPr/>
          <p:nvPr/>
        </p:nvSpPr>
        <p:spPr>
          <a:xfrm>
            <a:off x="1104524" y="992245"/>
            <a:ext cx="732971" cy="533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225DC40-FECB-7C3D-9279-EF16611BE8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872" y="1024054"/>
            <a:ext cx="6443384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3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69960"/>
            <a:ext cx="9144000" cy="52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Allogeneic HCT in Europe 2022: 1</a:t>
            </a:r>
            <a:r>
              <a:rPr lang="en-GB" sz="2400" b="1" baseline="30000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st</a:t>
            </a: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2408" y="2947764"/>
            <a:ext cx="82280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5897" y="4861346"/>
            <a:ext cx="3589444" cy="21544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Passweg, Baldomero et al. Bone Marrow Transplant. (2024) 59:803–812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1ADF5C0-4FC2-0F79-91E4-DC76BBEC6B0D}"/>
              </a:ext>
            </a:extLst>
          </p:cNvPr>
          <p:cNvSpPr/>
          <p:nvPr/>
        </p:nvSpPr>
        <p:spPr>
          <a:xfrm>
            <a:off x="2563887" y="612307"/>
            <a:ext cx="532116" cy="3551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0527A4-00B5-95F6-AAF6-FCAAB511C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927" y="0"/>
            <a:ext cx="54061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7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774"/>
            <a:ext cx="9144000" cy="8629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 anchorCtr="1"/>
          <a:lstStyle/>
          <a:p>
            <a:pPr algn="ctr"/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HCT activity in Europe 1990-2022:</a:t>
            </a:r>
            <a:b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</a:b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main indication: allogeneic 1</a:t>
            </a:r>
            <a:r>
              <a:rPr lang="en-GB" sz="2400" b="1" baseline="30000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st</a:t>
            </a:r>
            <a:r>
              <a:rPr lang="en-GB" sz="2400" b="1" dirty="0">
                <a:solidFill>
                  <a:srgbClr val="3A4F92"/>
                </a:solidFill>
                <a:latin typeface="Montserrat" panose="00000500000000000000" pitchFamily="2" charset="0"/>
                <a:ea typeface="+mj-ea"/>
                <a:cs typeface="Arial"/>
              </a:rPr>
              <a:t> HCT</a:t>
            </a:r>
            <a:endParaRPr lang="en-US" sz="2400" b="1" dirty="0">
              <a:solidFill>
                <a:srgbClr val="3A4F92"/>
              </a:solidFill>
              <a:latin typeface="Montserrat" panose="00000500000000000000" pitchFamily="2" charset="0"/>
              <a:ea typeface="+mj-ea"/>
              <a:cs typeface="Arial"/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72408" y="1944464"/>
            <a:ext cx="8228013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104684" y="2645174"/>
            <a:ext cx="8695738" cy="30259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83" y="145521"/>
            <a:ext cx="999841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D61F2E3-7A1D-7D81-CC95-B9FF199F21A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56081" y="1068028"/>
            <a:ext cx="6444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4602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BMT new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2899B6"/>
      </a:accent1>
      <a:accent2>
        <a:srgbClr val="3A4F92"/>
      </a:accent2>
      <a:accent3>
        <a:srgbClr val="696868"/>
      </a:accent3>
      <a:accent4>
        <a:srgbClr val="95BFD2"/>
      </a:accent4>
      <a:accent5>
        <a:srgbClr val="868686"/>
      </a:accent5>
      <a:accent6>
        <a:srgbClr val="DEEAF1"/>
      </a:accent6>
      <a:hlink>
        <a:srgbClr val="D5D6EA"/>
      </a:hlink>
      <a:folHlink>
        <a:srgbClr val="DDDDDD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906</Words>
  <Application>Microsoft Office PowerPoint</Application>
  <PresentationFormat>On-screen Show (16:9)</PresentationFormat>
  <Paragraphs>439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Montserrat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EBMT</dc:creator>
  <cp:keywords/>
  <dc:description/>
  <cp:lastModifiedBy>Baldomero Helen</cp:lastModifiedBy>
  <cp:revision>258</cp:revision>
  <dcterms:created xsi:type="dcterms:W3CDTF">2020-08-04T07:22:19Z</dcterms:created>
  <dcterms:modified xsi:type="dcterms:W3CDTF">2024-09-11T09:29:56Z</dcterms:modified>
  <cp:category/>
</cp:coreProperties>
</file>