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3" r:id="rId1"/>
  </p:sldMasterIdLst>
  <p:notesMasterIdLst>
    <p:notesMasterId r:id="rId20"/>
  </p:notesMasterIdLst>
  <p:sldIdLst>
    <p:sldId id="346" r:id="rId2"/>
    <p:sldId id="347" r:id="rId3"/>
    <p:sldId id="348" r:id="rId4"/>
    <p:sldId id="369" r:id="rId5"/>
    <p:sldId id="349" r:id="rId6"/>
    <p:sldId id="352" r:id="rId7"/>
    <p:sldId id="363" r:id="rId8"/>
    <p:sldId id="350" r:id="rId9"/>
    <p:sldId id="372" r:id="rId10"/>
    <p:sldId id="371" r:id="rId11"/>
    <p:sldId id="359" r:id="rId12"/>
    <p:sldId id="373" r:id="rId13"/>
    <p:sldId id="353" r:id="rId14"/>
    <p:sldId id="361" r:id="rId15"/>
    <p:sldId id="362" r:id="rId16"/>
    <p:sldId id="365" r:id="rId17"/>
    <p:sldId id="370" r:id="rId18"/>
    <p:sldId id="280" r:id="rId1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CBDA"/>
    <a:srgbClr val="99CCFF"/>
    <a:srgbClr val="CCECFF"/>
    <a:srgbClr val="005000"/>
    <a:srgbClr val="69D16E"/>
    <a:srgbClr val="CCFFCC"/>
    <a:srgbClr val="D5D5FF"/>
    <a:srgbClr val="EBEBFF"/>
    <a:srgbClr val="CCCCFF"/>
    <a:srgbClr val="E5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Estilo oscuro 2 - Énfasis 3/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44"/>
    <p:restoredTop sz="94631"/>
  </p:normalViewPr>
  <p:slideViewPr>
    <p:cSldViewPr snapToGrid="0" snapToObjects="1">
      <p:cViewPr varScale="1">
        <p:scale>
          <a:sx n="91" d="100"/>
          <a:sy n="91" d="100"/>
        </p:scale>
        <p:origin x="108" y="1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CE15A-8256-4F74-9BD1-D3B2495666EA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0CA0E3-5834-4279-9A75-22E58C480B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265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CA0E3-5834-4279-9A75-22E58C480B1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540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CA0E3-5834-4279-9A75-22E58C480B1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751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CA0E3-5834-4279-9A75-22E58C480B1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973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CA0E3-5834-4279-9A75-22E58C480B1F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991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EB8B99-A71E-F046-BD3A-7FFA92C7A71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8628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ue COV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5E9C4C2-B471-BC4A-BEC6-1E726522ED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07466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5100" b="1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add</a:t>
            </a:r>
            <a:br>
              <a:rPr lang="en-GB" noProof="0" dirty="0"/>
            </a:br>
            <a:r>
              <a:rPr lang="en-GB" noProof="0" dirty="0"/>
              <a:t>title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A462C1FC-AC78-A94C-9AE5-E9BF2177E09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4309474"/>
            <a:ext cx="7886700" cy="4650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defRPr sz="1800">
                <a:solidFill>
                  <a:schemeClr val="bg1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GB" noProof="0" dirty="0"/>
              <a:t>Click to add presenter name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8C8AEC9-27CE-3143-B0C1-C6425BBD7F4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8650" y="371477"/>
            <a:ext cx="1564360" cy="953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187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84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5626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42000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050389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95276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9170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FCED730-7DC9-8045-B8D8-087CA33231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07466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5100" b="1">
                <a:solidFill>
                  <a:srgbClr val="3A4F92"/>
                </a:solidFill>
              </a:defRPr>
            </a:lvl1pPr>
          </a:lstStyle>
          <a:p>
            <a:r>
              <a:rPr lang="en-GB" noProof="0"/>
              <a:t>Click to add</a:t>
            </a:r>
            <a:br>
              <a:rPr lang="en-GB" noProof="0"/>
            </a:br>
            <a:r>
              <a:rPr lang="en-GB" noProof="0"/>
              <a:t>title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74F95383-D278-C14D-B8B4-8BCE2AC4FC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4309474"/>
            <a:ext cx="7886700" cy="4650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defRPr sz="1800">
                <a:solidFill>
                  <a:srgbClr val="3A4F92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GB" noProof="0" dirty="0"/>
              <a:t>Click to add presenter name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16B3D7C-77EB-7641-B0AF-02B420007E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49" y="371478"/>
            <a:ext cx="1564361" cy="953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7154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er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1">
            <a:extLst>
              <a:ext uri="{FF2B5EF4-FFF2-40B4-BE49-F238E27FC236}">
                <a16:creationId xmlns:a16="http://schemas.microsoft.com/office/drawing/2014/main" id="{35712CF3-30BC-2A47-A06A-30A8B53E7525}"/>
              </a:ext>
            </a:extLst>
          </p:cNvPr>
          <p:cNvSpPr txBox="1">
            <a:spLocks/>
          </p:cNvSpPr>
          <p:nvPr userDrawn="1"/>
        </p:nvSpPr>
        <p:spPr>
          <a:xfrm>
            <a:off x="6802820" y="4767263"/>
            <a:ext cx="2057400" cy="273844"/>
          </a:xfrm>
          <a:prstGeom prst="rect">
            <a:avLst/>
          </a:prstGeom>
        </p:spPr>
        <p:txBody>
          <a:bodyPr vert="horz" lIns="68580" tIns="34290" rIns="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99ABBF-21E4-AF4D-A799-EBEEF7E96997}" type="slidenum">
              <a:rPr lang="en-GB" sz="750" smtClean="0"/>
              <a:pPr/>
              <a:t>‹#›</a:t>
            </a:fld>
            <a:endParaRPr lang="en-GB" sz="750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E0874D26-BD4E-B949-B9FB-94B70CDB9869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4629150" y="564127"/>
            <a:ext cx="3886200" cy="4068596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Click to add text</a:t>
            </a:r>
          </a:p>
        </p:txBody>
      </p:sp>
      <p:sp>
        <p:nvSpPr>
          <p:cNvPr id="9" name="Marcador de posición de imagen 2">
            <a:extLst>
              <a:ext uri="{FF2B5EF4-FFF2-40B4-BE49-F238E27FC236}">
                <a16:creationId xmlns:a16="http://schemas.microsoft.com/office/drawing/2014/main" id="{AEA6C682-A996-D845-A161-2DB8EA9D7CA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671750" y="2211596"/>
            <a:ext cx="1800000" cy="1800000"/>
          </a:xfrm>
          <a:prstGeom prst="ellipse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en-GB" noProof="0" dirty="0"/>
              <a:t>Click to add presenter’s image or logo</a:t>
            </a: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7FF8990-05D0-FF44-BBEF-278B2261E2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1405633"/>
            <a:ext cx="3886200" cy="8059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defRPr b="1">
                <a:solidFill>
                  <a:srgbClr val="3A4F92"/>
                </a:solidFill>
              </a:defRPr>
            </a:lvl1pPr>
          </a:lstStyle>
          <a:p>
            <a:r>
              <a:rPr lang="en-GB" noProof="0" dirty="0"/>
              <a:t>Click to add </a:t>
            </a:r>
            <a:br>
              <a:rPr lang="en-GB" noProof="0" dirty="0"/>
            </a:br>
            <a:r>
              <a:rPr lang="en-GB" noProof="0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711165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to </a:t>
            </a:r>
            <a:r>
              <a:rPr lang="es-ES" dirty="0" err="1"/>
              <a:t>add</a:t>
            </a:r>
            <a:r>
              <a:rPr lang="es-ES" dirty="0"/>
              <a:t> </a:t>
            </a:r>
            <a:r>
              <a:rPr lang="es-ES" dirty="0" err="1"/>
              <a:t>title</a:t>
            </a:r>
            <a:endParaRPr lang="es-E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46554174-6113-7247-BD86-8D0B91B112A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buFontTx/>
              <a:buNone/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 b="0"/>
            </a:lvl4pPr>
            <a:lvl5pPr>
              <a:lnSpc>
                <a:spcPct val="100000"/>
              </a:lnSpc>
              <a:defRPr b="0"/>
            </a:lvl5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to </a:t>
            </a:r>
            <a:r>
              <a:rPr lang="es-ES" dirty="0" err="1"/>
              <a:t>add</a:t>
            </a:r>
            <a:r>
              <a:rPr lang="es-ES" dirty="0"/>
              <a:t> </a:t>
            </a:r>
            <a:r>
              <a:rPr lang="es-ES" dirty="0" err="1"/>
              <a:t>text</a:t>
            </a:r>
            <a:endParaRPr lang="es-ES" dirty="0"/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44316242-6355-5F42-B213-AFF18C0D2D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9ABBF-21E4-AF4D-A799-EBEEF7E9699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53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A7F6C39-8941-FD48-97BF-032AF1BD3D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9ABBF-21E4-AF4D-A799-EBEEF7E9699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4520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68716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088079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369219"/>
            <a:ext cx="3886200" cy="326350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369219"/>
            <a:ext cx="3886200" cy="326350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33927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273844"/>
            <a:ext cx="7886700" cy="994172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21702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842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noProof="0" dirty="0"/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/>
              <a:t>Click to add text</a:t>
            </a:r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D65DE56-B0D5-CE45-9210-5E06170FA2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10569" y="4712723"/>
            <a:ext cx="20574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A99ABBF-21E4-AF4D-A799-EBEEF7E9699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0818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1" r:id="rId2"/>
    <p:sldLayoutId id="2147483768" r:id="rId3"/>
    <p:sldLayoutId id="2147483720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  <p:sldLayoutId id="2147483752" r:id="rId13"/>
    <p:sldLayoutId id="2147483753" r:id="rId14"/>
    <p:sldLayoutId id="2147483754" r:id="rId1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Montserrat" panose="02000505000000020004" pitchFamily="2" charset="77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6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4"/>
          <p:cNvSpPr txBox="1">
            <a:spLocks/>
          </p:cNvSpPr>
          <p:nvPr/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ctr" defTabSz="1219140" rtl="0" eaLnBrk="1" latinLnBrk="0" hangingPunct="1">
              <a:spcBef>
                <a:spcPct val="0"/>
              </a:spcBef>
              <a:buNone/>
              <a:defRPr sz="5333" b="1" i="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7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anose="00000500000000000000" pitchFamily="2" charset="0"/>
              </a:rPr>
              <a:t>EBMT Activity Survey</a:t>
            </a:r>
          </a:p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anose="00000500000000000000" pitchFamily="2" charset="0"/>
              </a:rPr>
              <a:t>on HCT 2022</a:t>
            </a:r>
            <a:br>
              <a:rPr kumimoji="0" lang="en-US" sz="3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anose="00000500000000000000" pitchFamily="2" charset="0"/>
              </a:rPr>
            </a:b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anose="00000500000000000000" pitchFamily="2" charset="0"/>
              </a:rPr>
              <a:t>689 Teams</a:t>
            </a:r>
            <a:b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anose="00000500000000000000" pitchFamily="2" charset="0"/>
              </a:rPr>
            </a:b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anose="00000500000000000000" pitchFamily="2" charset="0"/>
              </a:rPr>
              <a:t> 41 854 Patients</a:t>
            </a:r>
            <a:b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anose="00000500000000000000" pitchFamily="2" charset="0"/>
              </a:rPr>
            </a:b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anose="00000500000000000000" pitchFamily="2" charset="0"/>
              </a:rPr>
              <a:t> 46 143 Transplants</a:t>
            </a:r>
            <a:b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anose="00000500000000000000" pitchFamily="2" charset="0"/>
              </a:rPr>
            </a:b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anose="00000500000000000000" pitchFamily="2" charset="0"/>
              </a:rPr>
              <a:t>  54 Countries</a:t>
            </a:r>
            <a:b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anose="00000500000000000000" pitchFamily="2" charset="0"/>
              </a:rPr>
            </a:b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anose="00000500000000000000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4654617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000" dirty="0">
                <a:solidFill>
                  <a:srgbClr val="FFFFFF"/>
                </a:solidFill>
                <a:latin typeface="Montserrat" panose="00000500000000000000" pitchFamily="2" charset="0"/>
                <a:cs typeface="Arial"/>
              </a:rPr>
              <a:t>If you wish to reuse these slides for internal/external presentation,</a:t>
            </a:r>
          </a:p>
          <a:p>
            <a:pPr algn="ctr"/>
            <a:r>
              <a:rPr lang="en-GB" sz="1000" dirty="0">
                <a:solidFill>
                  <a:srgbClr val="FFFFFF"/>
                </a:solidFill>
                <a:latin typeface="Montserrat" panose="00000500000000000000" pitchFamily="2" charset="0"/>
                <a:cs typeface="Arial"/>
              </a:rPr>
              <a:t>please contact the EBMT Activity Survey Office: activitysurvey@ebmt.org</a:t>
            </a:r>
            <a:endParaRPr lang="en-GB" sz="10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973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774"/>
            <a:ext cx="9144000" cy="86294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 anchorCtr="1"/>
          <a:lstStyle/>
          <a:p>
            <a:pPr algn="ctr"/>
            <a:r>
              <a:rPr lang="en-GB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HCT activity in Europe 1990-2022:</a:t>
            </a:r>
            <a:br>
              <a:rPr lang="en-GB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</a:br>
            <a:r>
              <a:rPr lang="en-GB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myeloid disorders: allogeneic 1</a:t>
            </a:r>
            <a:r>
              <a:rPr lang="en-GB" sz="2400" b="1" baseline="30000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st</a:t>
            </a:r>
            <a:r>
              <a:rPr lang="en-GB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 HCT</a:t>
            </a:r>
            <a:endParaRPr lang="en-US" sz="2400" b="1" dirty="0">
              <a:solidFill>
                <a:srgbClr val="3A4F92"/>
              </a:solidFill>
              <a:latin typeface="Montserrat" panose="00000500000000000000" pitchFamily="2" charset="0"/>
              <a:ea typeface="+mj-ea"/>
              <a:cs typeface="Arial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72408" y="1944464"/>
            <a:ext cx="822801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72408" y="2947764"/>
            <a:ext cx="8228013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3" y="145521"/>
            <a:ext cx="999841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83806C6-32AC-0DF4-A80F-93AE12C78078}"/>
              </a:ext>
            </a:extLst>
          </p:cNvPr>
          <p:cNvSpPr/>
          <p:nvPr/>
        </p:nvSpPr>
        <p:spPr>
          <a:xfrm>
            <a:off x="1104524" y="992245"/>
            <a:ext cx="732971" cy="5338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EE92CF3-FE32-87E9-F79E-8924584884E3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350000" y="1068973"/>
            <a:ext cx="6444000" cy="39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331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4683" y="145521"/>
            <a:ext cx="9144000" cy="527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 anchorCtr="1"/>
          <a:lstStyle/>
          <a:p>
            <a:pPr algn="ctr"/>
            <a:r>
              <a:rPr lang="en-GB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Autologous HCT in Europe 2022: 1</a:t>
            </a:r>
            <a:r>
              <a:rPr lang="en-GB" sz="2400" b="1" baseline="30000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st</a:t>
            </a:r>
            <a:r>
              <a:rPr lang="en-GB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 HCT</a:t>
            </a:r>
            <a:endParaRPr lang="en-US" sz="2400" b="1" dirty="0">
              <a:solidFill>
                <a:srgbClr val="3A4F92"/>
              </a:solidFill>
              <a:latin typeface="Montserrat" panose="00000500000000000000" pitchFamily="2" charset="0"/>
              <a:ea typeface="+mj-ea"/>
              <a:cs typeface="Arial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72408" y="1944464"/>
            <a:ext cx="822801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72408" y="2947764"/>
            <a:ext cx="8228013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26107" y="4901781"/>
            <a:ext cx="3502882" cy="21544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/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Passweg, Baldomero et al. Bone Marrow Transplant. (2024) 59:803–812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3" y="145521"/>
            <a:ext cx="999841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67D680B-C0E4-1D7D-97FF-4570E717EB86}"/>
              </a:ext>
            </a:extLst>
          </p:cNvPr>
          <p:cNvSpPr/>
          <p:nvPr/>
        </p:nvSpPr>
        <p:spPr>
          <a:xfrm>
            <a:off x="1727899" y="608709"/>
            <a:ext cx="732971" cy="5338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5EAE42-DAB5-7533-DB26-9F473368B5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9989" y="0"/>
            <a:ext cx="5684022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96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774"/>
            <a:ext cx="9144000" cy="86294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 anchorCtr="1"/>
          <a:lstStyle/>
          <a:p>
            <a:pPr algn="ctr"/>
            <a:r>
              <a:rPr lang="en-GB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HCT activity in Europe 1990-2022:</a:t>
            </a:r>
            <a:br>
              <a:rPr lang="en-GB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</a:br>
            <a:r>
              <a:rPr lang="en-GB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main indication: autologous 1</a:t>
            </a:r>
            <a:r>
              <a:rPr lang="en-GB" sz="2400" b="1" baseline="30000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st</a:t>
            </a:r>
            <a:r>
              <a:rPr lang="en-GB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 HCT</a:t>
            </a:r>
            <a:endParaRPr lang="en-US" sz="2400" b="1" dirty="0">
              <a:solidFill>
                <a:srgbClr val="3A4F92"/>
              </a:solidFill>
              <a:latin typeface="Montserrat" panose="00000500000000000000" pitchFamily="2" charset="0"/>
              <a:ea typeface="+mj-ea"/>
              <a:cs typeface="Arial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72408" y="1944464"/>
            <a:ext cx="822801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104684" y="2645174"/>
            <a:ext cx="8695738" cy="30259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3" y="145521"/>
            <a:ext cx="999841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D1AA981-2E7A-922C-1EA1-F87ED8D52103}"/>
              </a:ext>
            </a:extLst>
          </p:cNvPr>
          <p:cNvSpPr/>
          <p:nvPr/>
        </p:nvSpPr>
        <p:spPr>
          <a:xfrm>
            <a:off x="986067" y="1036580"/>
            <a:ext cx="732971" cy="5338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0C7F2CD-9C83-CCC3-2EC8-9B8C212971D7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355657" y="1071376"/>
            <a:ext cx="6444000" cy="39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234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774"/>
            <a:ext cx="9144000" cy="86294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 anchorCtr="1"/>
          <a:lstStyle/>
          <a:p>
            <a:pPr algn="ctr"/>
            <a:r>
              <a:rPr lang="en-GB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HCT activity in Europe 1990-2022:</a:t>
            </a:r>
            <a:br>
              <a:rPr lang="en-GB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</a:br>
            <a:r>
              <a:rPr lang="en-GB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Changes in Myeloma and NHL HCT</a:t>
            </a:r>
            <a:endParaRPr lang="en-US" sz="2400" b="1" dirty="0">
              <a:solidFill>
                <a:srgbClr val="3A4F92"/>
              </a:solidFill>
              <a:latin typeface="Montserrat" panose="00000500000000000000" pitchFamily="2" charset="0"/>
              <a:ea typeface="+mj-ea"/>
              <a:cs typeface="Arial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72408" y="1944464"/>
            <a:ext cx="822801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72408" y="2947764"/>
            <a:ext cx="8228013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3" y="145521"/>
            <a:ext cx="999841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AD0CB2F-F2C3-00E0-1E0D-A5C28F0BAC74}"/>
              </a:ext>
            </a:extLst>
          </p:cNvPr>
          <p:cNvSpPr/>
          <p:nvPr/>
        </p:nvSpPr>
        <p:spPr>
          <a:xfrm>
            <a:off x="1679711" y="1221369"/>
            <a:ext cx="732971" cy="5338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08A030-2391-1A1E-A716-FDEFF2D76767}"/>
              </a:ext>
            </a:extLst>
          </p:cNvPr>
          <p:cNvSpPr txBox="1"/>
          <p:nvPr/>
        </p:nvSpPr>
        <p:spPr>
          <a:xfrm>
            <a:off x="26107" y="4901781"/>
            <a:ext cx="3502882" cy="21544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/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Passweg, Baldomero et al. Bone Marrow Transplant. (2024) 59:803–812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2220B8-5569-75FC-9EAE-06C789DBD3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14028"/>
            <a:ext cx="9144000" cy="267368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4E2D89C-2A72-0639-52BA-C8A549493699}"/>
              </a:ext>
            </a:extLst>
          </p:cNvPr>
          <p:cNvSpPr txBox="1"/>
          <p:nvPr/>
        </p:nvSpPr>
        <p:spPr>
          <a:xfrm>
            <a:off x="537917" y="1385887"/>
            <a:ext cx="15398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400" dirty="0" err="1">
                <a:solidFill>
                  <a:schemeClr val="accent2">
                    <a:lumMod val="75000"/>
                  </a:schemeClr>
                </a:solidFill>
              </a:rPr>
              <a:t>Allogeneic</a:t>
            </a:r>
            <a:r>
              <a:rPr lang="de-CH" sz="1400" dirty="0">
                <a:solidFill>
                  <a:schemeClr val="accent2">
                    <a:lumMod val="75000"/>
                  </a:schemeClr>
                </a:solidFill>
              </a:rPr>
              <a:t> 1st HCT</a:t>
            </a:r>
            <a:endParaRPr lang="en-GB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C87468-C208-35D2-ECE1-C50C2DA80DB9}"/>
              </a:ext>
            </a:extLst>
          </p:cNvPr>
          <p:cNvSpPr txBox="1"/>
          <p:nvPr/>
        </p:nvSpPr>
        <p:spPr>
          <a:xfrm>
            <a:off x="5186117" y="1385887"/>
            <a:ext cx="16153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400" dirty="0" err="1">
                <a:solidFill>
                  <a:schemeClr val="accent2">
                    <a:lumMod val="75000"/>
                  </a:schemeClr>
                </a:solidFill>
              </a:rPr>
              <a:t>Autologous</a:t>
            </a:r>
            <a:r>
              <a:rPr lang="de-CH" sz="1400" dirty="0">
                <a:solidFill>
                  <a:schemeClr val="accent2">
                    <a:lumMod val="75000"/>
                  </a:schemeClr>
                </a:solidFill>
              </a:rPr>
              <a:t> 1st HCT</a:t>
            </a:r>
            <a:endParaRPr lang="en-GB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675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D283B8A-1EA3-3CA4-0A12-30F8077573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3" y="145521"/>
            <a:ext cx="999841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F06A504-4195-C5B6-FC14-0637C1A6B89F}"/>
              </a:ext>
            </a:extLst>
          </p:cNvPr>
          <p:cNvSpPr txBox="1"/>
          <p:nvPr/>
        </p:nvSpPr>
        <p:spPr>
          <a:xfrm>
            <a:off x="26107" y="4901781"/>
            <a:ext cx="3773790" cy="21544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/>
          <a:p>
            <a:r>
              <a:rPr lang="en-GB" sz="800" dirty="0">
                <a:latin typeface="Montserrat" panose="00000500000000000000" pitchFamily="2" charset="0"/>
                <a:cs typeface="Arial" panose="020B0604020202020204" pitchFamily="34" charset="0"/>
              </a:rPr>
              <a:t>Passweg, Baldomero et al. Bone Marrow Transplant. (2024) 59:803–812</a:t>
            </a:r>
          </a:p>
        </p:txBody>
      </p:sp>
      <p:pic>
        <p:nvPicPr>
          <p:cNvPr id="315" name="Picture 314">
            <a:extLst>
              <a:ext uri="{FF2B5EF4-FFF2-40B4-BE49-F238E27FC236}">
                <a16:creationId xmlns:a16="http://schemas.microsoft.com/office/drawing/2014/main" id="{290B4043-B96A-0B6F-6DC6-D8A4AB2FB3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724" y="451521"/>
            <a:ext cx="8306425" cy="4428000"/>
          </a:xfrm>
          <a:prstGeom prst="rect">
            <a:avLst/>
          </a:prstGeom>
        </p:spPr>
      </p:pic>
      <p:sp>
        <p:nvSpPr>
          <p:cNvPr id="316" name="Title 1">
            <a:extLst>
              <a:ext uri="{FF2B5EF4-FFF2-40B4-BE49-F238E27FC236}">
                <a16:creationId xmlns:a16="http://schemas.microsoft.com/office/drawing/2014/main" id="{32575445-1537-B244-EE55-AFA7C1710CA2}"/>
              </a:ext>
            </a:extLst>
          </p:cNvPr>
          <p:cNvSpPr txBox="1">
            <a:spLocks/>
          </p:cNvSpPr>
          <p:nvPr/>
        </p:nvSpPr>
        <p:spPr>
          <a:xfrm>
            <a:off x="1323784" y="64640"/>
            <a:ext cx="6791397" cy="3845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b="1" i="0" kern="1200">
                <a:solidFill>
                  <a:schemeClr val="tx1"/>
                </a:solidFill>
                <a:latin typeface="Montserrat" panose="02000505000000020004" pitchFamily="2" charset="77"/>
                <a:ea typeface="+mj-ea"/>
                <a:cs typeface="+mj-cs"/>
              </a:defRPr>
            </a:lvl1pPr>
          </a:lstStyle>
          <a:p>
            <a:pPr defTabSz="457200"/>
            <a:r>
              <a:rPr lang="en-US" sz="2000" dirty="0">
                <a:solidFill>
                  <a:srgbClr val="3A4F92"/>
                </a:solidFill>
                <a:latin typeface="Montserrat" panose="00000500000000000000" pitchFamily="2" charset="0"/>
                <a:cs typeface="Arial"/>
              </a:rPr>
              <a:t>Allogeneic HCT per 10 million population in 2022</a:t>
            </a:r>
            <a:endParaRPr lang="en-NL" sz="2000" dirty="0">
              <a:solidFill>
                <a:srgbClr val="3A4F92"/>
              </a:solidFill>
              <a:latin typeface="Montserrat" panose="00000500000000000000" pitchFamily="2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37860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CFC8D01-6BE0-6F80-58A4-F1462260B0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3" y="145521"/>
            <a:ext cx="999841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5D9D6F4-3326-4F01-C6CD-144E20291241}"/>
              </a:ext>
            </a:extLst>
          </p:cNvPr>
          <p:cNvSpPr txBox="1"/>
          <p:nvPr/>
        </p:nvSpPr>
        <p:spPr>
          <a:xfrm>
            <a:off x="26107" y="4901781"/>
            <a:ext cx="3773790" cy="21544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/>
          <a:p>
            <a:r>
              <a:rPr lang="en-GB" sz="800" dirty="0">
                <a:latin typeface="Montserrat" panose="00000500000000000000" pitchFamily="2" charset="0"/>
                <a:cs typeface="Arial" panose="020B0604020202020204" pitchFamily="34" charset="0"/>
              </a:rPr>
              <a:t>Passweg, Baldomero et al. Bone Marrow Transplant. (2024) 59:803–812</a:t>
            </a:r>
          </a:p>
        </p:txBody>
      </p:sp>
      <p:pic>
        <p:nvPicPr>
          <p:cNvPr id="514" name="Picture 513">
            <a:extLst>
              <a:ext uri="{FF2B5EF4-FFF2-40B4-BE49-F238E27FC236}">
                <a16:creationId xmlns:a16="http://schemas.microsoft.com/office/drawing/2014/main" id="{C365A477-F857-7865-68CA-B97A3E5711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1" y="449190"/>
            <a:ext cx="8131039" cy="4428000"/>
          </a:xfrm>
          <a:prstGeom prst="rect">
            <a:avLst/>
          </a:prstGeom>
        </p:spPr>
      </p:pic>
      <p:sp>
        <p:nvSpPr>
          <p:cNvPr id="515" name="Title 1">
            <a:extLst>
              <a:ext uri="{FF2B5EF4-FFF2-40B4-BE49-F238E27FC236}">
                <a16:creationId xmlns:a16="http://schemas.microsoft.com/office/drawing/2014/main" id="{ECBEE0D7-6D38-9078-F406-09D617325E22}"/>
              </a:ext>
            </a:extLst>
          </p:cNvPr>
          <p:cNvSpPr txBox="1">
            <a:spLocks/>
          </p:cNvSpPr>
          <p:nvPr/>
        </p:nvSpPr>
        <p:spPr>
          <a:xfrm>
            <a:off x="1323784" y="64640"/>
            <a:ext cx="6791397" cy="384550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b="1" i="0" kern="1200">
                <a:solidFill>
                  <a:schemeClr val="tx1"/>
                </a:solidFill>
                <a:latin typeface="Montserrat" panose="02000505000000020004" pitchFamily="2" charset="77"/>
                <a:ea typeface="+mj-ea"/>
                <a:cs typeface="+mj-cs"/>
              </a:defRPr>
            </a:lvl1pPr>
          </a:lstStyle>
          <a:p>
            <a:pPr defTabSz="457200">
              <a:lnSpc>
                <a:spcPct val="100000"/>
              </a:lnSpc>
            </a:pPr>
            <a:r>
              <a:rPr lang="en-US" sz="2000" dirty="0">
                <a:solidFill>
                  <a:srgbClr val="3A4F92"/>
                </a:solidFill>
                <a:latin typeface="Montserrat" panose="00000500000000000000" pitchFamily="2" charset="0"/>
                <a:cs typeface="Arial"/>
              </a:rPr>
              <a:t>Autologous HCT per 10 million population in 2022</a:t>
            </a:r>
            <a:endParaRPr lang="en-NL" sz="2000" dirty="0">
              <a:solidFill>
                <a:srgbClr val="3A4F92"/>
              </a:solidFill>
              <a:latin typeface="Montserrat" panose="00000500000000000000" pitchFamily="2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24805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4"/>
          <p:cNvSpPr txBox="1">
            <a:spLocks/>
          </p:cNvSpPr>
          <p:nvPr/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ctr" defTabSz="1219140" rtl="0" eaLnBrk="1" latinLnBrk="0" hangingPunct="1">
              <a:spcBef>
                <a:spcPct val="0"/>
              </a:spcBef>
              <a:buNone/>
              <a:defRPr sz="5333" b="1" i="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anose="00000500000000000000" pitchFamily="2" charset="0"/>
              </a:rPr>
              <a:t>EBMT Activity Survey</a:t>
            </a:r>
          </a:p>
          <a:p>
            <a:pPr lvl="0"/>
            <a:r>
              <a:rPr kumimoji="0" lang="en-US" sz="3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anose="00000500000000000000" pitchFamily="2" charset="0"/>
              </a:rPr>
              <a:t>on </a:t>
            </a:r>
          </a:p>
          <a:p>
            <a:pPr lvl="0"/>
            <a:r>
              <a:rPr lang="en-GB" sz="4000" dirty="0">
                <a:solidFill>
                  <a:schemeClr val="bg1"/>
                </a:solidFill>
                <a:latin typeface="Montserrat" panose="00000500000000000000" pitchFamily="2" charset="0"/>
              </a:rPr>
              <a:t>Cellular therapies</a:t>
            </a:r>
            <a:br>
              <a:rPr lang="en-GB" sz="4000" dirty="0">
                <a:solidFill>
                  <a:srgbClr val="FFFFFF"/>
                </a:solidFill>
                <a:latin typeface="Montserrat" panose="00000500000000000000" pitchFamily="2" charset="0"/>
              </a:rPr>
            </a:b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anose="00000500000000000000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541975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FFFF"/>
                </a:solidFill>
                <a:latin typeface="Montserrat" panose="00000500000000000000" pitchFamily="2" charset="0"/>
                <a:cs typeface="Arial"/>
              </a:rPr>
              <a:t>For internal use only.</a:t>
            </a:r>
            <a:br>
              <a:rPr lang="en-GB" sz="1400" b="1" dirty="0">
                <a:solidFill>
                  <a:srgbClr val="FFFFFF"/>
                </a:solidFill>
                <a:latin typeface="Montserrat" panose="00000500000000000000" pitchFamily="2" charset="0"/>
                <a:cs typeface="Arial"/>
              </a:rPr>
            </a:br>
            <a:r>
              <a:rPr lang="en-GB" sz="1400" b="1" dirty="0">
                <a:solidFill>
                  <a:srgbClr val="FFFFFF"/>
                </a:solidFill>
                <a:latin typeface="Montserrat" panose="00000500000000000000" pitchFamily="2" charset="0"/>
                <a:cs typeface="Arial"/>
              </a:rPr>
              <a:t>For any other use, please contact Helen Baldomero: helen.baldomero@usb.ch</a:t>
            </a:r>
            <a:endParaRPr lang="en-GB" sz="14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2044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/>
          <p:cNvSpPr>
            <a:spLocks noChangeArrowheads="1"/>
          </p:cNvSpPr>
          <p:nvPr/>
        </p:nvSpPr>
        <p:spPr bwMode="auto">
          <a:xfrm>
            <a:off x="26107" y="9752"/>
            <a:ext cx="9144000" cy="552479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 anchorCtr="1"/>
          <a:lstStyle/>
          <a:p>
            <a:pPr algn="ctr">
              <a:spcBef>
                <a:spcPct val="0"/>
              </a:spcBef>
            </a:pPr>
            <a:r>
              <a:rPr lang="en-GB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Cellular therapies in Europe 2022</a:t>
            </a:r>
            <a:endParaRPr lang="en-US" sz="2400" b="1" dirty="0">
              <a:solidFill>
                <a:srgbClr val="3A4F92"/>
              </a:solidFill>
              <a:latin typeface="Montserrat" panose="00000500000000000000" pitchFamily="2" charset="0"/>
              <a:ea typeface="+mj-ea"/>
              <a:cs typeface="Arial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72408" y="1944464"/>
            <a:ext cx="822801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72408" y="2947764"/>
            <a:ext cx="8228013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B1645B-CF80-AB4E-DC22-217259946283}"/>
              </a:ext>
            </a:extLst>
          </p:cNvPr>
          <p:cNvSpPr txBox="1"/>
          <p:nvPr/>
        </p:nvSpPr>
        <p:spPr>
          <a:xfrm>
            <a:off x="5283907" y="4901781"/>
            <a:ext cx="3773790" cy="21544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/>
          <a:p>
            <a:r>
              <a:rPr lang="en-GB" sz="800" dirty="0">
                <a:latin typeface="Montserrat" panose="00000500000000000000" pitchFamily="2" charset="0"/>
                <a:cs typeface="Arial" panose="020B0604020202020204" pitchFamily="34" charset="0"/>
              </a:rPr>
              <a:t>Passweg, Baldomero et al. Bone Marrow Transplant. (2024) 59:803–812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E417373-B4A3-61B2-D347-B7F25EDC4E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161639"/>
              </p:ext>
            </p:extLst>
          </p:nvPr>
        </p:nvGraphicFramePr>
        <p:xfrm>
          <a:off x="343579" y="678450"/>
          <a:ext cx="8600395" cy="33068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8751">
                  <a:extLst>
                    <a:ext uri="{9D8B030D-6E8A-4147-A177-3AD203B41FA5}">
                      <a16:colId xmlns:a16="http://schemas.microsoft.com/office/drawing/2014/main" val="1931998486"/>
                    </a:ext>
                  </a:extLst>
                </a:gridCol>
                <a:gridCol w="337802">
                  <a:extLst>
                    <a:ext uri="{9D8B030D-6E8A-4147-A177-3AD203B41FA5}">
                      <a16:colId xmlns:a16="http://schemas.microsoft.com/office/drawing/2014/main" val="1827278500"/>
                    </a:ext>
                  </a:extLst>
                </a:gridCol>
                <a:gridCol w="337802">
                  <a:extLst>
                    <a:ext uri="{9D8B030D-6E8A-4147-A177-3AD203B41FA5}">
                      <a16:colId xmlns:a16="http://schemas.microsoft.com/office/drawing/2014/main" val="795060706"/>
                    </a:ext>
                  </a:extLst>
                </a:gridCol>
                <a:gridCol w="337802">
                  <a:extLst>
                    <a:ext uri="{9D8B030D-6E8A-4147-A177-3AD203B41FA5}">
                      <a16:colId xmlns:a16="http://schemas.microsoft.com/office/drawing/2014/main" val="2652196532"/>
                    </a:ext>
                  </a:extLst>
                </a:gridCol>
                <a:gridCol w="337802">
                  <a:extLst>
                    <a:ext uri="{9D8B030D-6E8A-4147-A177-3AD203B41FA5}">
                      <a16:colId xmlns:a16="http://schemas.microsoft.com/office/drawing/2014/main" val="3858682072"/>
                    </a:ext>
                  </a:extLst>
                </a:gridCol>
                <a:gridCol w="337802">
                  <a:extLst>
                    <a:ext uri="{9D8B030D-6E8A-4147-A177-3AD203B41FA5}">
                      <a16:colId xmlns:a16="http://schemas.microsoft.com/office/drawing/2014/main" val="230594374"/>
                    </a:ext>
                  </a:extLst>
                </a:gridCol>
                <a:gridCol w="337802">
                  <a:extLst>
                    <a:ext uri="{9D8B030D-6E8A-4147-A177-3AD203B41FA5}">
                      <a16:colId xmlns:a16="http://schemas.microsoft.com/office/drawing/2014/main" val="4210644728"/>
                    </a:ext>
                  </a:extLst>
                </a:gridCol>
                <a:gridCol w="337802">
                  <a:extLst>
                    <a:ext uri="{9D8B030D-6E8A-4147-A177-3AD203B41FA5}">
                      <a16:colId xmlns:a16="http://schemas.microsoft.com/office/drawing/2014/main" val="2901781523"/>
                    </a:ext>
                  </a:extLst>
                </a:gridCol>
                <a:gridCol w="337802">
                  <a:extLst>
                    <a:ext uri="{9D8B030D-6E8A-4147-A177-3AD203B41FA5}">
                      <a16:colId xmlns:a16="http://schemas.microsoft.com/office/drawing/2014/main" val="1876963231"/>
                    </a:ext>
                  </a:extLst>
                </a:gridCol>
                <a:gridCol w="337802">
                  <a:extLst>
                    <a:ext uri="{9D8B030D-6E8A-4147-A177-3AD203B41FA5}">
                      <a16:colId xmlns:a16="http://schemas.microsoft.com/office/drawing/2014/main" val="2391995680"/>
                    </a:ext>
                  </a:extLst>
                </a:gridCol>
                <a:gridCol w="337802">
                  <a:extLst>
                    <a:ext uri="{9D8B030D-6E8A-4147-A177-3AD203B41FA5}">
                      <a16:colId xmlns:a16="http://schemas.microsoft.com/office/drawing/2014/main" val="835698879"/>
                    </a:ext>
                  </a:extLst>
                </a:gridCol>
                <a:gridCol w="337802">
                  <a:extLst>
                    <a:ext uri="{9D8B030D-6E8A-4147-A177-3AD203B41FA5}">
                      <a16:colId xmlns:a16="http://schemas.microsoft.com/office/drawing/2014/main" val="4083261023"/>
                    </a:ext>
                  </a:extLst>
                </a:gridCol>
                <a:gridCol w="337802">
                  <a:extLst>
                    <a:ext uri="{9D8B030D-6E8A-4147-A177-3AD203B41FA5}">
                      <a16:colId xmlns:a16="http://schemas.microsoft.com/office/drawing/2014/main" val="3927603051"/>
                    </a:ext>
                  </a:extLst>
                </a:gridCol>
                <a:gridCol w="337802">
                  <a:extLst>
                    <a:ext uri="{9D8B030D-6E8A-4147-A177-3AD203B41FA5}">
                      <a16:colId xmlns:a16="http://schemas.microsoft.com/office/drawing/2014/main" val="844236083"/>
                    </a:ext>
                  </a:extLst>
                </a:gridCol>
                <a:gridCol w="337802">
                  <a:extLst>
                    <a:ext uri="{9D8B030D-6E8A-4147-A177-3AD203B41FA5}">
                      <a16:colId xmlns:a16="http://schemas.microsoft.com/office/drawing/2014/main" val="3968129429"/>
                    </a:ext>
                  </a:extLst>
                </a:gridCol>
                <a:gridCol w="337802">
                  <a:extLst>
                    <a:ext uri="{9D8B030D-6E8A-4147-A177-3AD203B41FA5}">
                      <a16:colId xmlns:a16="http://schemas.microsoft.com/office/drawing/2014/main" val="1382250690"/>
                    </a:ext>
                  </a:extLst>
                </a:gridCol>
                <a:gridCol w="337802">
                  <a:extLst>
                    <a:ext uri="{9D8B030D-6E8A-4147-A177-3AD203B41FA5}">
                      <a16:colId xmlns:a16="http://schemas.microsoft.com/office/drawing/2014/main" val="1123515504"/>
                    </a:ext>
                  </a:extLst>
                </a:gridCol>
                <a:gridCol w="337802">
                  <a:extLst>
                    <a:ext uri="{9D8B030D-6E8A-4147-A177-3AD203B41FA5}">
                      <a16:colId xmlns:a16="http://schemas.microsoft.com/office/drawing/2014/main" val="3772433313"/>
                    </a:ext>
                  </a:extLst>
                </a:gridCol>
                <a:gridCol w="337802">
                  <a:extLst>
                    <a:ext uri="{9D8B030D-6E8A-4147-A177-3AD203B41FA5}">
                      <a16:colId xmlns:a16="http://schemas.microsoft.com/office/drawing/2014/main" val="2862186886"/>
                    </a:ext>
                  </a:extLst>
                </a:gridCol>
                <a:gridCol w="337802">
                  <a:extLst>
                    <a:ext uri="{9D8B030D-6E8A-4147-A177-3AD203B41FA5}">
                      <a16:colId xmlns:a16="http://schemas.microsoft.com/office/drawing/2014/main" val="1803880792"/>
                    </a:ext>
                  </a:extLst>
                </a:gridCol>
                <a:gridCol w="337802">
                  <a:extLst>
                    <a:ext uri="{9D8B030D-6E8A-4147-A177-3AD203B41FA5}">
                      <a16:colId xmlns:a16="http://schemas.microsoft.com/office/drawing/2014/main" val="1095457413"/>
                    </a:ext>
                  </a:extLst>
                </a:gridCol>
                <a:gridCol w="337802">
                  <a:extLst>
                    <a:ext uri="{9D8B030D-6E8A-4147-A177-3AD203B41FA5}">
                      <a16:colId xmlns:a16="http://schemas.microsoft.com/office/drawing/2014/main" val="2526306038"/>
                    </a:ext>
                  </a:extLst>
                </a:gridCol>
                <a:gridCol w="337802">
                  <a:extLst>
                    <a:ext uri="{9D8B030D-6E8A-4147-A177-3AD203B41FA5}">
                      <a16:colId xmlns:a16="http://schemas.microsoft.com/office/drawing/2014/main" val="1941620316"/>
                    </a:ext>
                  </a:extLst>
                </a:gridCol>
              </a:tblGrid>
              <a:tr h="58544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</a:rPr>
                        <a:t>Number of patients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effectLst/>
                        </a:rPr>
                        <a:t>CAR-T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MSC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NK cells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Selected/expanded T cells or CIK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Regulatory T cells (TREGS)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Genetically modified T cells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Dendritic cells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Expanded CD34+ cells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Genetically modified CD34+ cells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Other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Total</a:t>
                      </a:r>
                      <a:endParaRPr lang="en-GB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496028"/>
                  </a:ext>
                </a:extLst>
              </a:tr>
              <a:tr h="19917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>
                          <a:effectLst/>
                        </a:rPr>
                        <a:t>Allo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effectLst/>
                        </a:rPr>
                        <a:t>Auto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Allo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Auto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Allo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Auto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Allo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Auto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Allo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Auto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Allo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Auto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Allo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Auto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Allo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Auto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Allo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Auto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Allo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Auto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allo</a:t>
                      </a:r>
                      <a:endParaRPr lang="en-GB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auto</a:t>
                      </a:r>
                      <a:endParaRPr lang="en-GB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extLst>
                  <a:ext uri="{0D108BD9-81ED-4DB2-BD59-A6C34878D82A}">
                    <a16:rowId xmlns:a16="http://schemas.microsoft.com/office/drawing/2014/main" val="1768603609"/>
                  </a:ext>
                </a:extLst>
              </a:tr>
              <a:tr h="19917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GvHD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>
                          <a:effectLst/>
                        </a:rPr>
                        <a:t> 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u="none" strike="noStrike" dirty="0">
                          <a:effectLst/>
                        </a:rPr>
                        <a:t> 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273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30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13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317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extLst>
                  <a:ext uri="{0D108BD9-81ED-4DB2-BD59-A6C34878D82A}">
                    <a16:rowId xmlns:a16="http://schemas.microsoft.com/office/drawing/2014/main" val="3911468738"/>
                  </a:ext>
                </a:extLst>
              </a:tr>
              <a:tr h="19917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Graft enhancement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>
                          <a:effectLst/>
                        </a:rPr>
                        <a:t> 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effectLst/>
                        </a:rPr>
                        <a:t> 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30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16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12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111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50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169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52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extLst>
                  <a:ext uri="{0D108BD9-81ED-4DB2-BD59-A6C34878D82A}">
                    <a16:rowId xmlns:a16="http://schemas.microsoft.com/office/drawing/2014/main" val="4033721087"/>
                  </a:ext>
                </a:extLst>
              </a:tr>
              <a:tr h="19917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Autoimmune dis.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>
                          <a:effectLst/>
                        </a:rPr>
                        <a:t> 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effectLst/>
                        </a:rPr>
                        <a:t>9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11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20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12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extLst>
                  <a:ext uri="{0D108BD9-81ED-4DB2-BD59-A6C34878D82A}">
                    <a16:rowId xmlns:a16="http://schemas.microsoft.com/office/drawing/2014/main" val="4191154261"/>
                  </a:ext>
                </a:extLst>
              </a:tr>
              <a:tr h="19917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</a:rPr>
                        <a:t>Genetic disease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>
                          <a:effectLst/>
                        </a:rPr>
                        <a:t> 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effectLst/>
                        </a:rPr>
                        <a:t> 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19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23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extLst>
                  <a:ext uri="{0D108BD9-81ED-4DB2-BD59-A6C34878D82A}">
                    <a16:rowId xmlns:a16="http://schemas.microsoft.com/office/drawing/2014/main" val="1412300042"/>
                  </a:ext>
                </a:extLst>
              </a:tr>
              <a:tr h="19917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Infection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>
                          <a:effectLst/>
                        </a:rPr>
                        <a:t> 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effectLst/>
                        </a:rPr>
                        <a:t> 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116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46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134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57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extLst>
                  <a:ext uri="{0D108BD9-81ED-4DB2-BD59-A6C34878D82A}">
                    <a16:rowId xmlns:a16="http://schemas.microsoft.com/office/drawing/2014/main" val="167055742"/>
                  </a:ext>
                </a:extLst>
              </a:tr>
              <a:tr h="19917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Malignancy - ALL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>
                          <a:effectLst/>
                        </a:rPr>
                        <a:t>44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effectLst/>
                        </a:rPr>
                        <a:t>336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19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18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14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96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353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extLst>
                  <a:ext uri="{0D108BD9-81ED-4DB2-BD59-A6C34878D82A}">
                    <a16:rowId xmlns:a16="http://schemas.microsoft.com/office/drawing/2014/main" val="2131120610"/>
                  </a:ext>
                </a:extLst>
              </a:tr>
              <a:tr h="39231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</a:rPr>
                        <a:t>Malignancy - HL/NHL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>
                          <a:effectLst/>
                        </a:rPr>
                        <a:t>1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effectLst/>
                        </a:rPr>
                        <a:t>2258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23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31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2268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extLst>
                  <a:ext uri="{0D108BD9-81ED-4DB2-BD59-A6C34878D82A}">
                    <a16:rowId xmlns:a16="http://schemas.microsoft.com/office/drawing/2014/main" val="2186085206"/>
                  </a:ext>
                </a:extLst>
              </a:tr>
              <a:tr h="35754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</a:rPr>
                        <a:t>Malignancy -myeloma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>
                          <a:effectLst/>
                        </a:rPr>
                        <a:t>3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effectLst/>
                        </a:rPr>
                        <a:t>467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12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485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extLst>
                  <a:ext uri="{0D108BD9-81ED-4DB2-BD59-A6C34878D82A}">
                    <a16:rowId xmlns:a16="http://schemas.microsoft.com/office/drawing/2014/main" val="2172345796"/>
                  </a:ext>
                </a:extLst>
              </a:tr>
              <a:tr h="37818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Malignancy - other indication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>
                          <a:effectLst/>
                        </a:rPr>
                        <a:t>4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effectLst/>
                        </a:rPr>
                        <a:t>83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15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13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15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3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41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17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19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20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35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23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110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182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/>
                </a:tc>
                <a:extLst>
                  <a:ext uri="{0D108BD9-81ED-4DB2-BD59-A6C34878D82A}">
                    <a16:rowId xmlns:a16="http://schemas.microsoft.com/office/drawing/2014/main" val="166224135"/>
                  </a:ext>
                </a:extLst>
              </a:tr>
              <a:tr h="19917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u="none" strike="noStrike" dirty="0">
                          <a:effectLst/>
                        </a:rPr>
                        <a:t>Total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effectLst/>
                        </a:rPr>
                        <a:t>52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effectLst/>
                        </a:rPr>
                        <a:t>3153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effectLst/>
                        </a:rPr>
                        <a:t>330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effectLst/>
                        </a:rPr>
                        <a:t>25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effectLst/>
                        </a:rPr>
                        <a:t>45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effectLst/>
                        </a:rPr>
                        <a:t>5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effectLst/>
                        </a:rPr>
                        <a:t>215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effectLst/>
                        </a:rPr>
                        <a:t>72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effectLst/>
                        </a:rPr>
                        <a:t>34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effectLst/>
                        </a:rPr>
                        <a:t>0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effectLst/>
                        </a:rPr>
                        <a:t>8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effectLst/>
                        </a:rPr>
                        <a:t>31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effectLst/>
                        </a:rPr>
                        <a:t>1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effectLst/>
                        </a:rPr>
                        <a:t>24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effectLst/>
                        </a:rPr>
                        <a:t>18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effectLst/>
                        </a:rPr>
                        <a:t>4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effectLst/>
                        </a:rPr>
                        <a:t>3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effectLst/>
                        </a:rPr>
                        <a:t>25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effectLst/>
                        </a:rPr>
                        <a:t>190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effectLst/>
                        </a:rPr>
                        <a:t>94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effectLst/>
                        </a:rPr>
                        <a:t>896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u="none" strike="noStrike" dirty="0">
                          <a:effectLst/>
                        </a:rPr>
                        <a:t>3433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62" marR="4762" marT="4762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31842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6B6F148-0F85-66A4-872E-403ACD9B7E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830308"/>
              </p:ext>
            </p:extLst>
          </p:nvPr>
        </p:nvGraphicFramePr>
        <p:xfrm>
          <a:off x="343579" y="4060658"/>
          <a:ext cx="2641600" cy="9968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42245">
                  <a:extLst>
                    <a:ext uri="{9D8B030D-6E8A-4147-A177-3AD203B41FA5}">
                      <a16:colId xmlns:a16="http://schemas.microsoft.com/office/drawing/2014/main" val="911667205"/>
                    </a:ext>
                  </a:extLst>
                </a:gridCol>
                <a:gridCol w="599355">
                  <a:extLst>
                    <a:ext uri="{9D8B030D-6E8A-4147-A177-3AD203B41FA5}">
                      <a16:colId xmlns:a16="http://schemas.microsoft.com/office/drawing/2014/main" val="1507579876"/>
                    </a:ext>
                  </a:extLst>
                </a:gridCol>
              </a:tblGrid>
              <a:tr h="194583">
                <a:tc>
                  <a:txBody>
                    <a:bodyPr/>
                    <a:lstStyle/>
                    <a:p>
                      <a:pPr algn="l" fontAlgn="ctr"/>
                      <a:r>
                        <a:rPr lang="da-DK" sz="1000" u="none" strike="noStrike" dirty="0">
                          <a:effectLst/>
                        </a:rPr>
                        <a:t>DLI for graft enhancement/failure</a:t>
                      </a:r>
                      <a:endParaRPr lang="da-DK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804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60195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</a:rPr>
                        <a:t>DLI for residual disease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393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23267803"/>
                  </a:ext>
                </a:extLst>
              </a:tr>
              <a:tr h="20917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DLI for relapse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1294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0165479"/>
                  </a:ext>
                </a:extLst>
              </a:tr>
              <a:tr h="17086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DLI per protocol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363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8215249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</a:rPr>
                        <a:t>Total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2854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137754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3" y="145521"/>
            <a:ext cx="823399" cy="50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7383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DA2F59A-FA4E-E5D9-847F-98107878D1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3" y="145521"/>
            <a:ext cx="999841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3A79A4A-FC5B-F300-C314-73A91278772B}"/>
              </a:ext>
            </a:extLst>
          </p:cNvPr>
          <p:cNvSpPr txBox="1"/>
          <p:nvPr/>
        </p:nvSpPr>
        <p:spPr>
          <a:xfrm>
            <a:off x="26107" y="4901781"/>
            <a:ext cx="3773790" cy="21544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/>
          <a:p>
            <a:r>
              <a:rPr lang="en-GB" sz="800" dirty="0">
                <a:latin typeface="Montserrat" panose="00000500000000000000" pitchFamily="2" charset="0"/>
                <a:cs typeface="Arial" panose="020B0604020202020204" pitchFamily="34" charset="0"/>
              </a:rPr>
              <a:t>Passweg, Baldomero et al. Bone Marrow Transplant. (2024) 59:803–812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29C737D-D16C-6B39-376A-9AE6EB5131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5406" y="389961"/>
            <a:ext cx="7295635" cy="457200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8A8F16D5-A6BB-2D8A-3FAB-64DD7632C7EC}"/>
              </a:ext>
            </a:extLst>
          </p:cNvPr>
          <p:cNvSpPr txBox="1">
            <a:spLocks/>
          </p:cNvSpPr>
          <p:nvPr/>
        </p:nvSpPr>
        <p:spPr>
          <a:xfrm>
            <a:off x="1323784" y="64640"/>
            <a:ext cx="6791397" cy="40914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b="1" i="0" kern="1200">
                <a:solidFill>
                  <a:schemeClr val="tx1"/>
                </a:solidFill>
                <a:latin typeface="Montserrat" panose="02000505000000020004" pitchFamily="2" charset="77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solidFill>
                  <a:srgbClr val="3A4F92"/>
                </a:solidFill>
              </a:rPr>
              <a:t>CAR-T per 10 million population in 2022</a:t>
            </a:r>
            <a:endParaRPr lang="en-NL" sz="2000" dirty="0">
              <a:solidFill>
                <a:srgbClr val="3A4F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191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862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 anchorCtr="1"/>
          <a:lstStyle/>
          <a:p>
            <a:pPr algn="ctr"/>
            <a:r>
              <a:rPr lang="de-DE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EBMT Activity Survey in 2022: </a:t>
            </a:r>
            <a:br>
              <a:rPr lang="de-DE" sz="28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</a:br>
            <a:r>
              <a:rPr lang="de-DE" sz="20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Patient and transplant numbers</a:t>
            </a:r>
            <a:endParaRPr lang="en-US" sz="2400" b="1" dirty="0">
              <a:solidFill>
                <a:srgbClr val="3A4F92"/>
              </a:solidFill>
              <a:latin typeface="Montserrat" panose="00000500000000000000" pitchFamily="2" charset="0"/>
              <a:ea typeface="+mj-ea"/>
              <a:cs typeface="Arial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3" y="145521"/>
            <a:ext cx="999841" cy="612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AADBD48-565A-485A-33EF-2C906A3FFC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361097"/>
              </p:ext>
            </p:extLst>
          </p:nvPr>
        </p:nvGraphicFramePr>
        <p:xfrm>
          <a:off x="531526" y="1343546"/>
          <a:ext cx="8080948" cy="2707372"/>
        </p:xfrm>
        <a:graphic>
          <a:graphicData uri="http://schemas.openxmlformats.org/drawingml/2006/table">
            <a:tbl>
              <a:tblPr firstRow="1" firstCol="1">
                <a:tableStyleId>{21E4AEA4-8DFA-4A89-87EB-49C32662AFE0}</a:tableStyleId>
              </a:tblPr>
              <a:tblGrid>
                <a:gridCol w="2333987">
                  <a:extLst>
                    <a:ext uri="{9D8B030D-6E8A-4147-A177-3AD203B41FA5}">
                      <a16:colId xmlns:a16="http://schemas.microsoft.com/office/drawing/2014/main" val="3807190328"/>
                    </a:ext>
                  </a:extLst>
                </a:gridCol>
                <a:gridCol w="1774351">
                  <a:extLst>
                    <a:ext uri="{9D8B030D-6E8A-4147-A177-3AD203B41FA5}">
                      <a16:colId xmlns:a16="http://schemas.microsoft.com/office/drawing/2014/main" val="342936738"/>
                    </a:ext>
                  </a:extLst>
                </a:gridCol>
                <a:gridCol w="1986305">
                  <a:extLst>
                    <a:ext uri="{9D8B030D-6E8A-4147-A177-3AD203B41FA5}">
                      <a16:colId xmlns:a16="http://schemas.microsoft.com/office/drawing/2014/main" val="3874464651"/>
                    </a:ext>
                  </a:extLst>
                </a:gridCol>
                <a:gridCol w="1986305">
                  <a:extLst>
                    <a:ext uri="{9D8B030D-6E8A-4147-A177-3AD203B41FA5}">
                      <a16:colId xmlns:a16="http://schemas.microsoft.com/office/drawing/2014/main" val="3097319209"/>
                    </a:ext>
                  </a:extLst>
                </a:gridCol>
              </a:tblGrid>
              <a:tr h="46606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Indication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Allogeneic HCT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Autologous HCT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Total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319827"/>
                  </a:ext>
                </a:extLst>
              </a:tr>
              <a:tr h="72189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1st </a:t>
                      </a:r>
                      <a:r>
                        <a:rPr lang="en-US" dirty="0" err="1">
                          <a:latin typeface="Montserrat" panose="00000500000000000000" pitchFamily="2" charset="0"/>
                        </a:rPr>
                        <a:t>allo</a:t>
                      </a:r>
                      <a:r>
                        <a:rPr lang="en-US" dirty="0">
                          <a:latin typeface="Montserrat" panose="00000500000000000000" pitchFamily="2" charset="0"/>
                        </a:rPr>
                        <a:t>/1st auto HCT</a:t>
                      </a:r>
                    </a:p>
                    <a:p>
                      <a:pPr algn="ctr"/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17,862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23,992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41,854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035991"/>
                  </a:ext>
                </a:extLst>
              </a:tr>
              <a:tr h="770021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Montserrat" panose="00000500000000000000" pitchFamily="2" charset="0"/>
                        </a:rPr>
                        <a:t>Additional HCT</a:t>
                      </a:r>
                    </a:p>
                    <a:p>
                      <a:pPr algn="ctr"/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1,149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3,140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4,289</a:t>
                      </a:r>
                    </a:p>
                    <a:p>
                      <a:pPr algn="ctr"/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2861345"/>
                  </a:ext>
                </a:extLst>
              </a:tr>
              <a:tr h="74939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Montserrat" panose="00000500000000000000" pitchFamily="2" charset="0"/>
                        </a:rPr>
                        <a:t>Total all transplants</a:t>
                      </a:r>
                    </a:p>
                    <a:p>
                      <a:pPr algn="ctr"/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19,011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27,132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46,143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880590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B678B18-EE6F-AF54-0412-A0AACCCE88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118255"/>
              </p:ext>
            </p:extLst>
          </p:nvPr>
        </p:nvGraphicFramePr>
        <p:xfrm>
          <a:off x="449827" y="4542365"/>
          <a:ext cx="355436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83974">
                  <a:extLst>
                    <a:ext uri="{9D8B030D-6E8A-4147-A177-3AD203B41FA5}">
                      <a16:colId xmlns:a16="http://schemas.microsoft.com/office/drawing/2014/main" val="1305886476"/>
                    </a:ext>
                  </a:extLst>
                </a:gridCol>
                <a:gridCol w="2370386">
                  <a:extLst>
                    <a:ext uri="{9D8B030D-6E8A-4147-A177-3AD203B41FA5}">
                      <a16:colId xmlns:a16="http://schemas.microsoft.com/office/drawing/2014/main" val="19217091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Montserrat" panose="00000500000000000000" pitchFamily="2" charset="0"/>
                        </a:rPr>
                        <a:t>Teams: 689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ontserrat" panose="00000500000000000000" pitchFamily="2" charset="0"/>
                        </a:rPr>
                        <a:t>Countries reporting: 54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731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4708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8175" y="6391"/>
            <a:ext cx="9144000" cy="862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 anchorCtr="1"/>
          <a:lstStyle/>
          <a:p>
            <a:pPr algn="ctr"/>
            <a:r>
              <a:rPr lang="de-DE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EBMT Activity Survey in 2022: </a:t>
            </a:r>
            <a:br>
              <a:rPr lang="de-DE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</a:br>
            <a:r>
              <a:rPr lang="de-DE" sz="2000" b="1" dirty="0" err="1">
                <a:solidFill>
                  <a:srgbClr val="3A4F92"/>
                </a:solidFill>
                <a:latin typeface="Montserrat" panose="00000500000000000000" pitchFamily="2" charset="0"/>
                <a:cs typeface="Arial"/>
              </a:rPr>
              <a:t>Donor</a:t>
            </a:r>
            <a:r>
              <a:rPr lang="de-DE" sz="2000" b="1" dirty="0">
                <a:solidFill>
                  <a:srgbClr val="3A4F92"/>
                </a:solidFill>
                <a:latin typeface="Montserrat" panose="00000500000000000000" pitchFamily="2" charset="0"/>
                <a:cs typeface="Arial"/>
              </a:rPr>
              <a:t> type and </a:t>
            </a:r>
            <a:r>
              <a:rPr lang="de-DE" sz="2000" b="1" dirty="0" err="1">
                <a:solidFill>
                  <a:srgbClr val="3A4F92"/>
                </a:solidFill>
                <a:latin typeface="Montserrat" panose="00000500000000000000" pitchFamily="2" charset="0"/>
                <a:cs typeface="Arial"/>
              </a:rPr>
              <a:t>stem</a:t>
            </a:r>
            <a:r>
              <a:rPr lang="de-DE" sz="2000" b="1" dirty="0">
                <a:solidFill>
                  <a:srgbClr val="3A4F92"/>
                </a:solidFill>
                <a:latin typeface="Montserrat" panose="00000500000000000000" pitchFamily="2" charset="0"/>
                <a:cs typeface="Arial"/>
              </a:rPr>
              <a:t> </a:t>
            </a:r>
            <a:r>
              <a:rPr lang="de-DE" sz="2000" b="1" dirty="0" err="1">
                <a:solidFill>
                  <a:srgbClr val="3A4F92"/>
                </a:solidFill>
                <a:latin typeface="Montserrat" panose="00000500000000000000" pitchFamily="2" charset="0"/>
                <a:cs typeface="Arial"/>
              </a:rPr>
              <a:t>cell</a:t>
            </a:r>
            <a:r>
              <a:rPr lang="de-DE" sz="2000" b="1" dirty="0">
                <a:solidFill>
                  <a:srgbClr val="3A4F92"/>
                </a:solidFill>
                <a:latin typeface="Montserrat" panose="00000500000000000000" pitchFamily="2" charset="0"/>
                <a:cs typeface="Arial"/>
              </a:rPr>
              <a:t> source: all transplants</a:t>
            </a:r>
            <a:endParaRPr lang="en-US" sz="2000" b="1" dirty="0">
              <a:solidFill>
                <a:srgbClr val="3A4F92"/>
              </a:solidFill>
              <a:latin typeface="Montserrat" panose="00000500000000000000" pitchFamily="2" charset="0"/>
              <a:ea typeface="+mj-ea"/>
              <a:cs typeface="Arial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72408" y="1944464"/>
            <a:ext cx="822801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72408" y="2947764"/>
            <a:ext cx="8228013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3" y="145521"/>
            <a:ext cx="999841" cy="612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0DDCA12-571F-0656-D6EC-DA2B54126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677187"/>
              </p:ext>
            </p:extLst>
          </p:nvPr>
        </p:nvGraphicFramePr>
        <p:xfrm>
          <a:off x="743188" y="1142362"/>
          <a:ext cx="7538032" cy="368406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197805">
                  <a:extLst>
                    <a:ext uri="{9D8B030D-6E8A-4147-A177-3AD203B41FA5}">
                      <a16:colId xmlns:a16="http://schemas.microsoft.com/office/drawing/2014/main" val="3147837558"/>
                    </a:ext>
                  </a:extLst>
                </a:gridCol>
                <a:gridCol w="1187708">
                  <a:extLst>
                    <a:ext uri="{9D8B030D-6E8A-4147-A177-3AD203B41FA5}">
                      <a16:colId xmlns:a16="http://schemas.microsoft.com/office/drawing/2014/main" val="2864834895"/>
                    </a:ext>
                  </a:extLst>
                </a:gridCol>
                <a:gridCol w="1384173">
                  <a:extLst>
                    <a:ext uri="{9D8B030D-6E8A-4147-A177-3AD203B41FA5}">
                      <a16:colId xmlns:a16="http://schemas.microsoft.com/office/drawing/2014/main" val="186592628"/>
                    </a:ext>
                  </a:extLst>
                </a:gridCol>
                <a:gridCol w="1384173">
                  <a:extLst>
                    <a:ext uri="{9D8B030D-6E8A-4147-A177-3AD203B41FA5}">
                      <a16:colId xmlns:a16="http://schemas.microsoft.com/office/drawing/2014/main" val="3963330643"/>
                    </a:ext>
                  </a:extLst>
                </a:gridCol>
                <a:gridCol w="1384173">
                  <a:extLst>
                    <a:ext uri="{9D8B030D-6E8A-4147-A177-3AD203B41FA5}">
                      <a16:colId xmlns:a16="http://schemas.microsoft.com/office/drawing/2014/main" val="1325621133"/>
                    </a:ext>
                  </a:extLst>
                </a:gridCol>
              </a:tblGrid>
              <a:tr h="36394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Donor type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BM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Montserrat" panose="00000500000000000000" pitchFamily="2" charset="0"/>
                        </a:rPr>
                        <a:t>PBSC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  <a:p>
                      <a:pPr algn="ctr"/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Cord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Total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9504782"/>
                  </a:ext>
                </a:extLst>
              </a:tr>
              <a:tr h="474713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HLA-id sibling</a:t>
                      </a:r>
                    </a:p>
                    <a:p>
                      <a:pPr algn="ctr"/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1,277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3,791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21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5,089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346804"/>
                  </a:ext>
                </a:extLst>
              </a:tr>
              <a:tr h="44637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Haplo-identical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636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2,844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Montserrat" panose="00000500000000000000" pitchFamily="2" charset="0"/>
                        </a:rPr>
                        <a:t>n.a.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3,480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767190"/>
                  </a:ext>
                </a:extLst>
              </a:tr>
              <a:tr h="44637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Other family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85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176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2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263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144171"/>
                  </a:ext>
                </a:extLst>
              </a:tr>
              <a:tr h="44637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Syngeneic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Montserrat" panose="00000500000000000000" pitchFamily="2" charset="0"/>
                        </a:rPr>
                        <a:t>n.a.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Montserrat" panose="00000500000000000000" pitchFamily="2" charset="0"/>
                        </a:rPr>
                        <a:t>n.a.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Montserrat" panose="00000500000000000000" pitchFamily="2" charset="0"/>
                        </a:rPr>
                        <a:t>n.a.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16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3554325"/>
                  </a:ext>
                </a:extLst>
              </a:tr>
              <a:tr h="44637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Unrelated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977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8,936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250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10,163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8095109"/>
                  </a:ext>
                </a:extLst>
              </a:tr>
              <a:tr h="44637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Allogeneic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2,975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15,763*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273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1,9011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5951721"/>
                  </a:ext>
                </a:extLst>
              </a:tr>
              <a:tr h="44637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Autologous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33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27,096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3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27,132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59852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082A0BA-2450-C1EA-7848-6CC01D82C58B}"/>
              </a:ext>
            </a:extLst>
          </p:cNvPr>
          <p:cNvSpPr txBox="1"/>
          <p:nvPr/>
        </p:nvSpPr>
        <p:spPr>
          <a:xfrm>
            <a:off x="637313" y="4826428"/>
            <a:ext cx="1944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200" dirty="0"/>
              <a:t>* Includes 13 </a:t>
            </a:r>
            <a:r>
              <a:rPr lang="de-CH" sz="1200" dirty="0" err="1"/>
              <a:t>syngeneic</a:t>
            </a:r>
            <a:r>
              <a:rPr lang="de-CH" sz="1200" dirty="0"/>
              <a:t> HCT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480896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8175" y="6391"/>
            <a:ext cx="9144000" cy="862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 anchorCtr="1"/>
          <a:lstStyle/>
          <a:p>
            <a:pPr algn="ctr"/>
            <a:r>
              <a:rPr lang="de-DE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EBMT Activity Survey in 2022: </a:t>
            </a:r>
            <a:br>
              <a:rPr lang="de-DE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</a:br>
            <a:r>
              <a:rPr lang="de-DE" sz="2000" b="1" dirty="0">
                <a:solidFill>
                  <a:srgbClr val="3A4F92"/>
                </a:solidFill>
                <a:latin typeface="Montserrat" panose="00000500000000000000" pitchFamily="2" charset="0"/>
                <a:cs typeface="Arial"/>
              </a:rPr>
              <a:t>Main </a:t>
            </a:r>
            <a:r>
              <a:rPr lang="de-DE" sz="2000" b="1" dirty="0" err="1">
                <a:solidFill>
                  <a:srgbClr val="3A4F92"/>
                </a:solidFill>
                <a:latin typeface="Montserrat" panose="00000500000000000000" pitchFamily="2" charset="0"/>
                <a:cs typeface="Arial"/>
              </a:rPr>
              <a:t>indications</a:t>
            </a:r>
            <a:endParaRPr lang="en-US" sz="2400" b="1" dirty="0">
              <a:solidFill>
                <a:srgbClr val="3A4F92"/>
              </a:solidFill>
              <a:latin typeface="Montserrat" panose="00000500000000000000" pitchFamily="2" charset="0"/>
              <a:ea typeface="+mj-ea"/>
              <a:cs typeface="Arial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72408" y="1944464"/>
            <a:ext cx="822801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72408" y="2947764"/>
            <a:ext cx="8228013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3" y="145521"/>
            <a:ext cx="999841" cy="612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093642F-56A1-6404-4D46-586F9C1EE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390424"/>
              </p:ext>
            </p:extLst>
          </p:nvPr>
        </p:nvGraphicFramePr>
        <p:xfrm>
          <a:off x="737419" y="1026006"/>
          <a:ext cx="7834174" cy="379954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497953">
                  <a:extLst>
                    <a:ext uri="{9D8B030D-6E8A-4147-A177-3AD203B41FA5}">
                      <a16:colId xmlns:a16="http://schemas.microsoft.com/office/drawing/2014/main" val="1257599072"/>
                    </a:ext>
                  </a:extLst>
                </a:gridCol>
                <a:gridCol w="1377274">
                  <a:extLst>
                    <a:ext uri="{9D8B030D-6E8A-4147-A177-3AD203B41FA5}">
                      <a16:colId xmlns:a16="http://schemas.microsoft.com/office/drawing/2014/main" val="1524609130"/>
                    </a:ext>
                  </a:extLst>
                </a:gridCol>
                <a:gridCol w="1475499">
                  <a:extLst>
                    <a:ext uri="{9D8B030D-6E8A-4147-A177-3AD203B41FA5}">
                      <a16:colId xmlns:a16="http://schemas.microsoft.com/office/drawing/2014/main" val="680146469"/>
                    </a:ext>
                  </a:extLst>
                </a:gridCol>
                <a:gridCol w="1483448">
                  <a:extLst>
                    <a:ext uri="{9D8B030D-6E8A-4147-A177-3AD203B41FA5}">
                      <a16:colId xmlns:a16="http://schemas.microsoft.com/office/drawing/2014/main" val="2237898488"/>
                    </a:ext>
                  </a:extLst>
                </a:gridCol>
              </a:tblGrid>
              <a:tr h="71369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Indication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Montserrat" panose="00000500000000000000" pitchFamily="2" charset="0"/>
                        </a:rPr>
                        <a:t>Allogeneic</a:t>
                      </a:r>
                    </a:p>
                    <a:p>
                      <a:pPr algn="ctr"/>
                      <a:r>
                        <a:rPr lang="en-US" sz="1400" dirty="0">
                          <a:latin typeface="Montserrat" panose="00000500000000000000" pitchFamily="2" charset="0"/>
                        </a:rPr>
                        <a:t>1</a:t>
                      </a:r>
                      <a:r>
                        <a:rPr lang="en-US" sz="1400" baseline="30000" dirty="0">
                          <a:latin typeface="Montserrat" panose="00000500000000000000" pitchFamily="2" charset="0"/>
                        </a:rPr>
                        <a:t>st</a:t>
                      </a:r>
                      <a:r>
                        <a:rPr lang="en-US" sz="1400" dirty="0">
                          <a:latin typeface="Montserrat" panose="00000500000000000000" pitchFamily="2" charset="0"/>
                        </a:rPr>
                        <a:t> HCT</a:t>
                      </a:r>
                    </a:p>
                    <a:p>
                      <a:pPr algn="ctr"/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Montserrat" panose="00000500000000000000" pitchFamily="2" charset="0"/>
                        </a:rPr>
                        <a:t>Autologous</a:t>
                      </a:r>
                    </a:p>
                    <a:p>
                      <a:pPr algn="ctr"/>
                      <a:r>
                        <a:rPr lang="en-US" sz="1400" dirty="0">
                          <a:latin typeface="Montserrat" panose="00000500000000000000" pitchFamily="2" charset="0"/>
                        </a:rPr>
                        <a:t>1</a:t>
                      </a:r>
                      <a:r>
                        <a:rPr lang="en-US" sz="1400" baseline="30000" dirty="0">
                          <a:latin typeface="Montserrat" panose="00000500000000000000" pitchFamily="2" charset="0"/>
                        </a:rPr>
                        <a:t>st</a:t>
                      </a:r>
                      <a:r>
                        <a:rPr lang="en-US" sz="1400" dirty="0">
                          <a:latin typeface="Montserrat" panose="00000500000000000000" pitchFamily="2" charset="0"/>
                        </a:rPr>
                        <a:t> HCT</a:t>
                      </a:r>
                    </a:p>
                    <a:p>
                      <a:pPr algn="ctr"/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Montserrat" panose="00000500000000000000" pitchFamily="2" charset="0"/>
                        </a:rPr>
                        <a:t>Total</a:t>
                      </a:r>
                    </a:p>
                    <a:p>
                      <a:pPr algn="ctr"/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839351"/>
                  </a:ext>
                </a:extLst>
              </a:tr>
              <a:tr h="341738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Montserrat" panose="00000500000000000000" pitchFamily="2" charset="0"/>
                        </a:rPr>
                        <a:t>Myeloid (AML, CML, MDS/MPN)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10,433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208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10,641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934568"/>
                  </a:ext>
                </a:extLst>
              </a:tr>
              <a:tr h="34173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Montserrat" panose="00000500000000000000" pitchFamily="2" charset="0"/>
                        </a:rPr>
                        <a:t>Lymphoid (ALL, CLL, HL, NHL)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4,487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7,944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12,431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937727"/>
                  </a:ext>
                </a:extLst>
              </a:tr>
              <a:tr h="34173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Montserrat" panose="00000500000000000000" pitchFamily="2" charset="0"/>
                        </a:rPr>
                        <a:t>Plasma cell disorder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187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13,694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13,881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5533116"/>
                  </a:ext>
                </a:extLst>
              </a:tr>
              <a:tr h="34173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Montserrat" panose="00000500000000000000" pitchFamily="2" charset="0"/>
                        </a:rPr>
                        <a:t>Solid tumor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28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1593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1621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086952"/>
                  </a:ext>
                </a:extLst>
              </a:tr>
              <a:tr h="34173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Montserrat" panose="00000500000000000000" pitchFamily="2" charset="0"/>
                        </a:rPr>
                        <a:t>Non-malignant disorders (all)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2,572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478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3,050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816888"/>
                  </a:ext>
                </a:extLst>
              </a:tr>
              <a:tr h="34173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>
                          <a:latin typeface="Montserrat" panose="00000500000000000000" pitchFamily="2" charset="0"/>
                        </a:rPr>
                        <a:t>	bone marrow failure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latin typeface="Montserrat" panose="00000500000000000000" pitchFamily="2" charset="0"/>
                        </a:rPr>
                        <a:t>1,065</a:t>
                      </a:r>
                      <a:endParaRPr lang="en-NL" i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latin typeface="Montserrat" panose="00000500000000000000" pitchFamily="2" charset="0"/>
                        </a:rPr>
                        <a:t>0</a:t>
                      </a:r>
                      <a:endParaRPr lang="en-NL" i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latin typeface="Montserrat" panose="00000500000000000000" pitchFamily="2" charset="0"/>
                        </a:rPr>
                        <a:t>1,065</a:t>
                      </a:r>
                      <a:endParaRPr lang="en-NL" i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9437617"/>
                  </a:ext>
                </a:extLst>
              </a:tr>
              <a:tr h="34173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>
                          <a:latin typeface="Montserrat" panose="00000500000000000000" pitchFamily="2" charset="0"/>
                        </a:rPr>
                        <a:t>	auto immune disease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latin typeface="Montserrat" panose="00000500000000000000" pitchFamily="2" charset="0"/>
                        </a:rPr>
                        <a:t>29</a:t>
                      </a:r>
                      <a:endParaRPr lang="en-NL" i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latin typeface="Montserrat" panose="00000500000000000000" pitchFamily="2" charset="0"/>
                        </a:rPr>
                        <a:t>464</a:t>
                      </a:r>
                      <a:endParaRPr lang="en-NL" i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latin typeface="Montserrat" panose="00000500000000000000" pitchFamily="2" charset="0"/>
                        </a:rPr>
                        <a:t>490</a:t>
                      </a:r>
                      <a:endParaRPr lang="en-NL" i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0172982"/>
                  </a:ext>
                </a:extLst>
              </a:tr>
              <a:tr h="341738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Montserrat" panose="00000500000000000000" pitchFamily="2" charset="0"/>
                        </a:rPr>
                        <a:t>Other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155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75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230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28260"/>
                  </a:ext>
                </a:extLst>
              </a:tr>
              <a:tr h="341738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Montserrat" panose="00000500000000000000" pitchFamily="2" charset="0"/>
                        </a:rPr>
                        <a:t>Total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17,862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23,992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41,854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1345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2314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3120"/>
            <a:ext cx="9144000" cy="86294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 anchorCtr="1"/>
          <a:lstStyle/>
          <a:p>
            <a:pPr algn="ctr"/>
            <a:r>
              <a:rPr lang="de-DE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EBMT Activity Survey in 2022 </a:t>
            </a:r>
            <a:br>
              <a:rPr lang="de-DE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</a:br>
            <a:r>
              <a:rPr lang="de-DE" sz="20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Lymphoid </a:t>
            </a:r>
            <a:r>
              <a:rPr lang="de-DE" sz="2000" b="1" dirty="0" err="1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neoplasia</a:t>
            </a:r>
            <a:endParaRPr lang="en-US" sz="2000" b="1" dirty="0">
              <a:solidFill>
                <a:srgbClr val="3A4F92"/>
              </a:solidFill>
              <a:latin typeface="Montserrat" panose="00000500000000000000" pitchFamily="2" charset="0"/>
              <a:ea typeface="+mj-ea"/>
              <a:cs typeface="Arial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72408" y="1944464"/>
            <a:ext cx="822801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72408" y="2947764"/>
            <a:ext cx="8228013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540888" y="1777998"/>
            <a:ext cx="822801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3" y="145521"/>
            <a:ext cx="999841" cy="612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02B44DF-E5A9-FA27-B840-043F2C0D86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528747"/>
              </p:ext>
            </p:extLst>
          </p:nvPr>
        </p:nvGraphicFramePr>
        <p:xfrm>
          <a:off x="963092" y="1281726"/>
          <a:ext cx="7217816" cy="283939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804454">
                  <a:extLst>
                    <a:ext uri="{9D8B030D-6E8A-4147-A177-3AD203B41FA5}">
                      <a16:colId xmlns:a16="http://schemas.microsoft.com/office/drawing/2014/main" val="3719982730"/>
                    </a:ext>
                  </a:extLst>
                </a:gridCol>
                <a:gridCol w="1804454">
                  <a:extLst>
                    <a:ext uri="{9D8B030D-6E8A-4147-A177-3AD203B41FA5}">
                      <a16:colId xmlns:a16="http://schemas.microsoft.com/office/drawing/2014/main" val="3698628361"/>
                    </a:ext>
                  </a:extLst>
                </a:gridCol>
                <a:gridCol w="1804454">
                  <a:extLst>
                    <a:ext uri="{9D8B030D-6E8A-4147-A177-3AD203B41FA5}">
                      <a16:colId xmlns:a16="http://schemas.microsoft.com/office/drawing/2014/main" val="275102551"/>
                    </a:ext>
                  </a:extLst>
                </a:gridCol>
                <a:gridCol w="1804454">
                  <a:extLst>
                    <a:ext uri="{9D8B030D-6E8A-4147-A177-3AD203B41FA5}">
                      <a16:colId xmlns:a16="http://schemas.microsoft.com/office/drawing/2014/main" val="2135005263"/>
                    </a:ext>
                  </a:extLst>
                </a:gridCol>
              </a:tblGrid>
              <a:tr h="74645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Indication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Allogeneic</a:t>
                      </a:r>
                    </a:p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1</a:t>
                      </a:r>
                      <a:r>
                        <a:rPr lang="en-US" baseline="30000" dirty="0">
                          <a:latin typeface="Montserrat" panose="00000500000000000000" pitchFamily="2" charset="0"/>
                        </a:rPr>
                        <a:t>st</a:t>
                      </a:r>
                      <a:r>
                        <a:rPr lang="en-US" dirty="0">
                          <a:latin typeface="Montserrat" panose="00000500000000000000" pitchFamily="2" charset="0"/>
                        </a:rPr>
                        <a:t> HCT</a:t>
                      </a:r>
                    </a:p>
                    <a:p>
                      <a:pPr algn="ctr"/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Autologous</a:t>
                      </a:r>
                    </a:p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1</a:t>
                      </a:r>
                      <a:r>
                        <a:rPr lang="en-US" baseline="30000" dirty="0">
                          <a:latin typeface="Montserrat" panose="00000500000000000000" pitchFamily="2" charset="0"/>
                        </a:rPr>
                        <a:t>st</a:t>
                      </a:r>
                      <a:r>
                        <a:rPr lang="en-US" dirty="0">
                          <a:latin typeface="Montserrat" panose="00000500000000000000" pitchFamily="2" charset="0"/>
                        </a:rPr>
                        <a:t> HCT</a:t>
                      </a:r>
                    </a:p>
                    <a:p>
                      <a:pPr algn="ctr"/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Total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988217"/>
                  </a:ext>
                </a:extLst>
              </a:tr>
              <a:tr h="59126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PCD - Myeloma</a:t>
                      </a:r>
                    </a:p>
                    <a:p>
                      <a:pPr algn="ctr"/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161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13,270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13,431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713177"/>
                  </a:ext>
                </a:extLst>
              </a:tr>
              <a:tr h="48467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PCD - Other</a:t>
                      </a:r>
                    </a:p>
                    <a:p>
                      <a:pPr algn="ctr"/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26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424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450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159876"/>
                  </a:ext>
                </a:extLst>
              </a:tr>
              <a:tr h="49937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HD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348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2,218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2,566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957873"/>
                  </a:ext>
                </a:extLst>
              </a:tr>
              <a:tr h="49937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NHL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931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5,679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Montserrat" panose="00000500000000000000" pitchFamily="2" charset="0"/>
                        </a:rPr>
                        <a:t>6,610</a:t>
                      </a:r>
                      <a:endParaRPr lang="en-NL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4193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4200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774"/>
            <a:ext cx="9144000" cy="86294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 anchorCtr="1"/>
          <a:lstStyle/>
          <a:p>
            <a:pPr algn="ctr"/>
            <a:r>
              <a:rPr lang="en-GB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HCT activity in Europe 1990-2022:</a:t>
            </a:r>
            <a:br>
              <a:rPr lang="en-GB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</a:br>
            <a:r>
              <a:rPr lang="en-GB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allogeneic vs autologous HCT</a:t>
            </a:r>
            <a:endParaRPr lang="en-US" sz="2400" b="1" dirty="0">
              <a:solidFill>
                <a:srgbClr val="3A4F92"/>
              </a:solidFill>
              <a:latin typeface="Montserrat" panose="00000500000000000000" pitchFamily="2" charset="0"/>
              <a:ea typeface="+mj-ea"/>
              <a:cs typeface="Arial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72408" y="1944464"/>
            <a:ext cx="822801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104684" y="2645174"/>
            <a:ext cx="8695738" cy="30259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26107" y="4901781"/>
            <a:ext cx="3502882" cy="21544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/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Passweg, Baldomero et al. Bone Marrow Transplant. (2024) 59:803–812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3" y="145521"/>
            <a:ext cx="999841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D1AA981-2E7A-922C-1EA1-F87ED8D52103}"/>
              </a:ext>
            </a:extLst>
          </p:cNvPr>
          <p:cNvSpPr/>
          <p:nvPr/>
        </p:nvSpPr>
        <p:spPr>
          <a:xfrm>
            <a:off x="986067" y="1036580"/>
            <a:ext cx="732971" cy="5338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11E3DCD-F817-6612-1E5C-CE344F5BCD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7416" y="1016437"/>
            <a:ext cx="6435922" cy="39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404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774"/>
            <a:ext cx="9144000" cy="86294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 anchorCtr="1"/>
          <a:lstStyle/>
          <a:p>
            <a:pPr algn="ctr"/>
            <a:r>
              <a:rPr lang="en-GB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HCT activity in Europe 1990-2022:</a:t>
            </a:r>
            <a:br>
              <a:rPr lang="en-GB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</a:br>
            <a:r>
              <a:rPr lang="en-GB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donor origin: 1</a:t>
            </a:r>
            <a:r>
              <a:rPr lang="en-GB" sz="2400" b="1" baseline="30000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st</a:t>
            </a:r>
            <a:r>
              <a:rPr lang="en-GB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 HCT</a:t>
            </a:r>
            <a:endParaRPr lang="en-US" sz="2400" b="1" dirty="0">
              <a:solidFill>
                <a:srgbClr val="3A4F92"/>
              </a:solidFill>
              <a:latin typeface="Montserrat" panose="00000500000000000000" pitchFamily="2" charset="0"/>
              <a:ea typeface="+mj-ea"/>
              <a:cs typeface="Arial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72408" y="1944464"/>
            <a:ext cx="822801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72408" y="2947764"/>
            <a:ext cx="8228013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26107" y="4901781"/>
            <a:ext cx="3502882" cy="21544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/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Passweg, Baldomero et al. Bone Marrow Transplant. (2024) 59:803–812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3" y="145521"/>
            <a:ext cx="999841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83806C6-32AC-0DF4-A80F-93AE12C78078}"/>
              </a:ext>
            </a:extLst>
          </p:cNvPr>
          <p:cNvSpPr/>
          <p:nvPr/>
        </p:nvSpPr>
        <p:spPr>
          <a:xfrm>
            <a:off x="1104524" y="992245"/>
            <a:ext cx="732971" cy="5338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225DC40-FECB-7C3D-9279-EF16611BE8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5872" y="1024054"/>
            <a:ext cx="6443384" cy="39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637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69960"/>
            <a:ext cx="9144000" cy="527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 anchorCtr="1"/>
          <a:lstStyle/>
          <a:p>
            <a:pPr algn="ctr"/>
            <a:r>
              <a:rPr lang="en-GB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Allogeneic HCT in Europe 2022: 1</a:t>
            </a:r>
            <a:r>
              <a:rPr lang="en-GB" sz="2400" b="1" baseline="30000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st</a:t>
            </a:r>
            <a:r>
              <a:rPr lang="en-GB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 HCT</a:t>
            </a:r>
            <a:endParaRPr lang="en-US" sz="2400" b="1" dirty="0">
              <a:solidFill>
                <a:srgbClr val="3A4F92"/>
              </a:solidFill>
              <a:latin typeface="Montserrat" panose="00000500000000000000" pitchFamily="2" charset="0"/>
              <a:ea typeface="+mj-ea"/>
              <a:cs typeface="Arial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72408" y="1944464"/>
            <a:ext cx="822801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72408" y="2947764"/>
            <a:ext cx="8228013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5897" y="4861346"/>
            <a:ext cx="3589444" cy="21544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/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Passweg, Baldomero et al. Bone Marrow Transplant. (2024) 59:803–812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3" y="145521"/>
            <a:ext cx="999841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1ADF5C0-4FC2-0F79-91E4-DC76BBEC6B0D}"/>
              </a:ext>
            </a:extLst>
          </p:cNvPr>
          <p:cNvSpPr/>
          <p:nvPr/>
        </p:nvSpPr>
        <p:spPr>
          <a:xfrm>
            <a:off x="2563887" y="612307"/>
            <a:ext cx="532116" cy="3551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E0527A4-00B5-95F6-AAF6-FCAAB511C1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8927" y="0"/>
            <a:ext cx="54061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378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774"/>
            <a:ext cx="9144000" cy="86294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 anchorCtr="1"/>
          <a:lstStyle/>
          <a:p>
            <a:pPr algn="ctr"/>
            <a:r>
              <a:rPr lang="en-GB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HCT activity in Europe 1990-2022:</a:t>
            </a:r>
            <a:br>
              <a:rPr lang="en-GB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</a:br>
            <a:r>
              <a:rPr lang="en-GB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main indication: allogeneic 1</a:t>
            </a:r>
            <a:r>
              <a:rPr lang="en-GB" sz="2400" b="1" baseline="30000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st</a:t>
            </a:r>
            <a:r>
              <a:rPr lang="en-GB" sz="2400" b="1" dirty="0">
                <a:solidFill>
                  <a:srgbClr val="3A4F92"/>
                </a:solidFill>
                <a:latin typeface="Montserrat" panose="00000500000000000000" pitchFamily="2" charset="0"/>
                <a:ea typeface="+mj-ea"/>
                <a:cs typeface="Arial"/>
              </a:rPr>
              <a:t> HCT</a:t>
            </a:r>
            <a:endParaRPr lang="en-US" sz="2400" b="1" dirty="0">
              <a:solidFill>
                <a:srgbClr val="3A4F92"/>
              </a:solidFill>
              <a:latin typeface="Montserrat" panose="00000500000000000000" pitchFamily="2" charset="0"/>
              <a:ea typeface="+mj-ea"/>
              <a:cs typeface="Arial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72408" y="1944464"/>
            <a:ext cx="8228013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104684" y="2645174"/>
            <a:ext cx="8695738" cy="30259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3" y="145521"/>
            <a:ext cx="999841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D61F2E3-7A1D-7D81-CC95-B9FF199F21A2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356081" y="1068028"/>
            <a:ext cx="6444000" cy="39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4602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EBMT new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2899B6"/>
      </a:accent1>
      <a:accent2>
        <a:srgbClr val="3A4F92"/>
      </a:accent2>
      <a:accent3>
        <a:srgbClr val="696868"/>
      </a:accent3>
      <a:accent4>
        <a:srgbClr val="95BFD2"/>
      </a:accent4>
      <a:accent5>
        <a:srgbClr val="868686"/>
      </a:accent5>
      <a:accent6>
        <a:srgbClr val="DEEAF1"/>
      </a:accent6>
      <a:hlink>
        <a:srgbClr val="D5D6EA"/>
      </a:hlink>
      <a:folHlink>
        <a:srgbClr val="DDDDDD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906</Words>
  <Application>Microsoft Office PowerPoint</Application>
  <PresentationFormat>On-screen Show (16:9)</PresentationFormat>
  <Paragraphs>439</Paragraphs>
  <Slides>18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Montserrat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EBMT</dc:creator>
  <cp:keywords/>
  <dc:description/>
  <cp:lastModifiedBy>Baldomero Helen</cp:lastModifiedBy>
  <cp:revision>258</cp:revision>
  <dcterms:created xsi:type="dcterms:W3CDTF">2020-08-04T07:22:19Z</dcterms:created>
  <dcterms:modified xsi:type="dcterms:W3CDTF">2024-09-11T09:29:56Z</dcterms:modified>
  <cp:category/>
</cp:coreProperties>
</file>