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1"/>
  </p:sldMasterIdLst>
  <p:notesMasterIdLst>
    <p:notesMasterId r:id="rId18"/>
  </p:notesMasterIdLst>
  <p:sldIdLst>
    <p:sldId id="346" r:id="rId2"/>
    <p:sldId id="347" r:id="rId3"/>
    <p:sldId id="348" r:id="rId4"/>
    <p:sldId id="369" r:id="rId5"/>
    <p:sldId id="349" r:id="rId6"/>
    <p:sldId id="350" r:id="rId7"/>
    <p:sldId id="359" r:id="rId8"/>
    <p:sldId id="352" r:id="rId9"/>
    <p:sldId id="363" r:id="rId10"/>
    <p:sldId id="353" r:id="rId11"/>
    <p:sldId id="355" r:id="rId12"/>
    <p:sldId id="368" r:id="rId13"/>
    <p:sldId id="364" r:id="rId14"/>
    <p:sldId id="365" r:id="rId15"/>
    <p:sldId id="356" r:id="rId16"/>
    <p:sldId id="372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CBDA"/>
    <a:srgbClr val="99CCFF"/>
    <a:srgbClr val="CCECFF"/>
    <a:srgbClr val="005000"/>
    <a:srgbClr val="69D16E"/>
    <a:srgbClr val="CCFFCC"/>
    <a:srgbClr val="D5D5FF"/>
    <a:srgbClr val="EBEBFF"/>
    <a:srgbClr val="CCCCFF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4"/>
    <p:restoredTop sz="94631"/>
  </p:normalViewPr>
  <p:slideViewPr>
    <p:cSldViewPr snapToGrid="0" snapToObjects="1">
      <p:cViewPr varScale="1">
        <p:scale>
          <a:sx n="164" d="100"/>
          <a:sy n="164" d="100"/>
        </p:scale>
        <p:origin x="48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CE15A-8256-4F74-9BD1-D3B2495666EA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CA0E3-5834-4279-9A75-22E58C480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65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CA0E3-5834-4279-9A75-22E58C480B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540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CA0E3-5834-4279-9A75-22E58C480B1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751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CA0E3-5834-4279-9A75-22E58C480B1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973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CA0E3-5834-4279-9A75-22E58C480B1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5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5E9C4C2-B471-BC4A-BEC6-1E726522E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7466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</a:t>
            </a:r>
            <a:br>
              <a:rPr lang="en-GB" noProof="0" dirty="0"/>
            </a:br>
            <a:r>
              <a:rPr lang="en-GB" noProof="0" dirty="0"/>
              <a:t>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462C1FC-AC78-A94C-9AE5-E9BF2177E09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4309474"/>
            <a:ext cx="7886700" cy="465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sz="1800">
                <a:solidFill>
                  <a:schemeClr val="bg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GB" noProof="0" dirty="0"/>
              <a:t>Click to add presenter name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8C8AEC9-27CE-3143-B0C1-C6425BBD7F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8650" y="371477"/>
            <a:ext cx="1564360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18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4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5626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42000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05038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95276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9170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FCED730-7DC9-8045-B8D8-087CA33231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7466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100" b="1">
                <a:solidFill>
                  <a:srgbClr val="3A4F92"/>
                </a:solidFill>
              </a:defRPr>
            </a:lvl1pPr>
          </a:lstStyle>
          <a:p>
            <a:r>
              <a:rPr lang="en-GB" noProof="0"/>
              <a:t>Click to add</a:t>
            </a:r>
            <a:br>
              <a:rPr lang="en-GB" noProof="0"/>
            </a:br>
            <a:r>
              <a:rPr lang="en-GB" noProof="0"/>
              <a:t>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4F95383-D278-C14D-B8B4-8BCE2AC4FC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4309474"/>
            <a:ext cx="7886700" cy="465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sz="1800">
                <a:solidFill>
                  <a:srgbClr val="3A4F9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GB" noProof="0" dirty="0"/>
              <a:t>Click to add presenter name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16B3D7C-77EB-7641-B0AF-02B420007E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49" y="371478"/>
            <a:ext cx="1564361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7154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1">
            <a:extLst>
              <a:ext uri="{FF2B5EF4-FFF2-40B4-BE49-F238E27FC236}">
                <a16:creationId xmlns:a16="http://schemas.microsoft.com/office/drawing/2014/main" id="{35712CF3-30BC-2A47-A06A-30A8B53E7525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0874D26-BD4E-B949-B9FB-94B70CDB986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9" name="Marcador de posición de imagen 2">
            <a:extLst>
              <a:ext uri="{FF2B5EF4-FFF2-40B4-BE49-F238E27FC236}">
                <a16:creationId xmlns:a16="http://schemas.microsoft.com/office/drawing/2014/main" id="{AEA6C682-A996-D845-A161-2DB8EA9D7CA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71750" y="2211596"/>
            <a:ext cx="1800000" cy="1800000"/>
          </a:xfrm>
          <a:prstGeom prst="ellipse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GB" noProof="0" dirty="0"/>
              <a:t>Click to add presenter’s image or logo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7FF8990-05D0-FF44-BBEF-278B2261E2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405633"/>
            <a:ext cx="3886200" cy="80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b="1">
                <a:solidFill>
                  <a:srgbClr val="3A4F92"/>
                </a:solidFill>
              </a:defRPr>
            </a:lvl1pPr>
          </a:lstStyle>
          <a:p>
            <a:r>
              <a:rPr lang="en-GB" noProof="0" dirty="0"/>
              <a:t>Click to add </a:t>
            </a:r>
            <a:br>
              <a:rPr lang="en-GB" noProof="0" dirty="0"/>
            </a:br>
            <a:r>
              <a:rPr lang="en-GB" noProof="0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1116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title</a:t>
            </a:r>
            <a:endParaRPr lang="es-E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6554174-6113-7247-BD86-8D0B91B112A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buFontTx/>
              <a:buNone/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 b="0"/>
            </a:lvl4pPr>
            <a:lvl5pPr>
              <a:lnSpc>
                <a:spcPct val="100000"/>
              </a:lnSpc>
              <a:defRPr b="0"/>
            </a:lvl5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4316242-6355-5F42-B213-AFF18C0D2D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7F6C39-8941-FD48-97BF-032AF1BD3D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52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6871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8807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3392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170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D65DE56-B0D5-CE45-9210-5E06170FA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10569" y="4712723"/>
            <a:ext cx="20574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81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1" r:id="rId2"/>
    <p:sldLayoutId id="2147483768" r:id="rId3"/>
    <p:sldLayoutId id="2147483720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  <p:sldLayoutId id="2147483754" r:id="rId1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Montserrat" panose="02000505000000020004" pitchFamily="2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/>
          <p:cNvSpPr txBox="1">
            <a:spLocks/>
          </p:cNvSpPr>
          <p:nvPr/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1219140" rtl="0" eaLnBrk="1" latinLnBrk="0" hangingPunct="1">
              <a:spcBef>
                <a:spcPct val="0"/>
              </a:spcBef>
              <a:buNone/>
              <a:defRPr sz="5333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EBMT Activity Survey</a:t>
            </a:r>
          </a:p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HCT 2021</a:t>
            </a:r>
            <a:br>
              <a:rPr kumimoji="0" lang="en-US" sz="3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694 Teams</a:t>
            </a:r>
            <a:b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43,109 Patients</a:t>
            </a:r>
            <a:b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47,412 Transplants</a:t>
            </a:r>
            <a:b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52 Countries</a:t>
            </a:r>
            <a:b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654617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dirty="0" smtClean="0">
                <a:solidFill>
                  <a:srgbClr val="FFFFFF"/>
                </a:solidFill>
                <a:latin typeface="Arial"/>
                <a:cs typeface="Arial"/>
              </a:rPr>
              <a:t>If you wish </a:t>
            </a:r>
            <a:r>
              <a:rPr lang="en-GB" sz="1000" smtClean="0">
                <a:solidFill>
                  <a:srgbClr val="FFFFFF"/>
                </a:solidFill>
                <a:latin typeface="Arial"/>
                <a:cs typeface="Arial"/>
              </a:rPr>
              <a:t>to reuse </a:t>
            </a:r>
            <a:r>
              <a:rPr lang="en-GB" sz="1000" dirty="0" smtClean="0">
                <a:solidFill>
                  <a:srgbClr val="FFFFFF"/>
                </a:solidFill>
                <a:latin typeface="Arial"/>
                <a:cs typeface="Arial"/>
              </a:rPr>
              <a:t>these slides for internal/external presentation,</a:t>
            </a:r>
          </a:p>
          <a:p>
            <a:pPr algn="ctr"/>
            <a:r>
              <a:rPr lang="en-GB" sz="1000" dirty="0" smtClean="0">
                <a:solidFill>
                  <a:srgbClr val="FFFFFF"/>
                </a:solidFill>
                <a:latin typeface="Arial"/>
                <a:cs typeface="Arial"/>
              </a:rPr>
              <a:t>please </a:t>
            </a:r>
            <a:r>
              <a:rPr lang="en-GB" sz="1000" dirty="0">
                <a:solidFill>
                  <a:srgbClr val="FFFFFF"/>
                </a:solidFill>
                <a:latin typeface="Arial"/>
                <a:cs typeface="Arial"/>
              </a:rPr>
              <a:t>contact Helen Baldomero: </a:t>
            </a:r>
            <a:r>
              <a:rPr lang="en-GB" sz="1000" dirty="0" smtClean="0">
                <a:solidFill>
                  <a:srgbClr val="FFFFFF"/>
                </a:solidFill>
                <a:latin typeface="Arial"/>
                <a:cs typeface="Arial"/>
              </a:rPr>
              <a:t>helen.baldomero@usb.ch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32197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HCT activity in Europe </a:t>
            </a:r>
            <a:r>
              <a:rPr lang="en-GB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1990-2021:</a:t>
            </a:r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/>
            </a:r>
            <a:b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</a:br>
            <a:r>
              <a:rPr lang="en-GB" sz="20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cord blood HCT: all transplants</a:t>
            </a:r>
            <a:endParaRPr lang="en-US" sz="20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178" y="1050541"/>
            <a:ext cx="5579726" cy="388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967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HCT activity in Europe </a:t>
            </a:r>
            <a:r>
              <a:rPr lang="en-GB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1990-2021:</a:t>
            </a:r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/>
            </a:r>
            <a:b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</a:br>
            <a:r>
              <a:rPr lang="en-GB" sz="20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main indication: allogeneic HCT</a:t>
            </a:r>
            <a:endParaRPr lang="en-US" sz="20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747" y="1057840"/>
            <a:ext cx="6724471" cy="37798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871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HCT activity in Europe </a:t>
            </a:r>
            <a:r>
              <a:rPr lang="en-GB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1990-2021:</a:t>
            </a:r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/>
            </a:r>
            <a:b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</a:br>
            <a:r>
              <a:rPr lang="en-GB" sz="20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myeloid disorders: allogeneic </a:t>
            </a:r>
            <a:r>
              <a:rPr lang="en-GB" sz="20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H</a:t>
            </a:r>
            <a:r>
              <a:rPr lang="en-GB" sz="20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CT</a:t>
            </a:r>
            <a:endParaRPr lang="en-US" sz="20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509" y="1119148"/>
            <a:ext cx="6718374" cy="37798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248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HCT activity in Europe </a:t>
            </a:r>
            <a:r>
              <a:rPr lang="en-GB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1990-2021:</a:t>
            </a:r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/>
            </a:r>
            <a:b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</a:br>
            <a:r>
              <a:rPr lang="en-GB" sz="20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main indication: autologous HCT</a:t>
            </a:r>
            <a:endParaRPr lang="en-US" sz="20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495" y="1119148"/>
            <a:ext cx="6724471" cy="37798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27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/>
          <p:cNvSpPr txBox="1">
            <a:spLocks/>
          </p:cNvSpPr>
          <p:nvPr/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1219140" rtl="0" eaLnBrk="1" latinLnBrk="0" hangingPunct="1">
              <a:spcBef>
                <a:spcPct val="0"/>
              </a:spcBef>
              <a:buNone/>
              <a:defRPr sz="5333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EBMT Activity Survey</a:t>
            </a:r>
          </a:p>
          <a:p>
            <a:pPr lvl="0"/>
            <a:r>
              <a:rPr kumimoji="0" lang="en-US" sz="3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</a:t>
            </a:r>
          </a:p>
          <a:p>
            <a:pPr lvl="0"/>
            <a:r>
              <a:rPr lang="en-GB" sz="4000" dirty="0" smtClean="0">
                <a:solidFill>
                  <a:schemeClr val="bg1"/>
                </a:solidFill>
              </a:rPr>
              <a:t>Cellular </a:t>
            </a:r>
            <a:r>
              <a:rPr lang="en-GB" sz="4000" dirty="0">
                <a:solidFill>
                  <a:schemeClr val="bg1"/>
                </a:solidFill>
              </a:rPr>
              <a:t>therapies</a:t>
            </a:r>
            <a:r>
              <a:rPr lang="en-GB" sz="4000" dirty="0">
                <a:solidFill>
                  <a:srgbClr val="FFFFFF"/>
                </a:solidFill>
              </a:rPr>
              <a:t/>
            </a:r>
            <a:br>
              <a:rPr lang="en-GB" sz="4000" dirty="0">
                <a:solidFill>
                  <a:srgbClr val="FFFFFF"/>
                </a:solidFill>
              </a:rPr>
            </a:b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975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Arial"/>
                <a:cs typeface="Arial"/>
              </a:rPr>
              <a:t>For internal use only.</a:t>
            </a:r>
            <a:br>
              <a:rPr lang="en-GB" sz="1400" b="1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GB" sz="1400" b="1" dirty="0">
                <a:solidFill>
                  <a:srgbClr val="FFFFFF"/>
                </a:solidFill>
                <a:latin typeface="Arial"/>
                <a:cs typeface="Arial"/>
              </a:rPr>
              <a:t>For any other use, please contact Helen Baldomero: </a:t>
            </a:r>
            <a:r>
              <a:rPr lang="en-GB" sz="1400" b="1" dirty="0" smtClean="0">
                <a:solidFill>
                  <a:srgbClr val="FFFFFF"/>
                </a:solidFill>
                <a:latin typeface="Arial"/>
                <a:cs typeface="Arial"/>
              </a:rPr>
              <a:t>helen.baldomero@usb.ch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60320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/>
          <p:cNvSpPr>
            <a:spLocks noChangeArrowheads="1"/>
          </p:cNvSpPr>
          <p:nvPr/>
        </p:nvSpPr>
        <p:spPr bwMode="auto">
          <a:xfrm>
            <a:off x="26107" y="9752"/>
            <a:ext cx="9144000" cy="552479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Cellular therapies </a:t>
            </a:r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in Europe </a:t>
            </a:r>
            <a:r>
              <a:rPr lang="en-GB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2021</a:t>
            </a:r>
            <a:endParaRPr lang="en-US" sz="28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6107" y="4901781"/>
            <a:ext cx="3385863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Passweg, Baldomero et al.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Bone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Marrow Transplant. 2023 Mar 6:1-12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78102"/>
              </p:ext>
            </p:extLst>
          </p:nvPr>
        </p:nvGraphicFramePr>
        <p:xfrm>
          <a:off x="291543" y="687289"/>
          <a:ext cx="8249486" cy="4086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8124">
                  <a:extLst>
                    <a:ext uri="{9D8B030D-6E8A-4147-A177-3AD203B41FA5}">
                      <a16:colId xmlns:a16="http://schemas.microsoft.com/office/drawing/2014/main" val="4184090338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3538165900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3630818235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667958455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2830028291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4161404207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2552548881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3478801340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1464670144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2140507720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3623855756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147940439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3774007878"/>
                    </a:ext>
                  </a:extLst>
                </a:gridCol>
                <a:gridCol w="330468">
                  <a:extLst>
                    <a:ext uri="{9D8B030D-6E8A-4147-A177-3AD203B41FA5}">
                      <a16:colId xmlns:a16="http://schemas.microsoft.com/office/drawing/2014/main" val="2187060091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3857101723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3871395217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3449072344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800450920"/>
                    </a:ext>
                  </a:extLst>
                </a:gridCol>
                <a:gridCol w="370683">
                  <a:extLst>
                    <a:ext uri="{9D8B030D-6E8A-4147-A177-3AD203B41FA5}">
                      <a16:colId xmlns:a16="http://schemas.microsoft.com/office/drawing/2014/main" val="3783564367"/>
                    </a:ext>
                  </a:extLst>
                </a:gridCol>
                <a:gridCol w="335715">
                  <a:extLst>
                    <a:ext uri="{9D8B030D-6E8A-4147-A177-3AD203B41FA5}">
                      <a16:colId xmlns:a16="http://schemas.microsoft.com/office/drawing/2014/main" val="16902090"/>
                    </a:ext>
                  </a:extLst>
                </a:gridCol>
                <a:gridCol w="524552">
                  <a:extLst>
                    <a:ext uri="{9D8B030D-6E8A-4147-A177-3AD203B41FA5}">
                      <a16:colId xmlns:a16="http://schemas.microsoft.com/office/drawing/2014/main" val="1458649988"/>
                    </a:ext>
                  </a:extLst>
                </a:gridCol>
                <a:gridCol w="288504">
                  <a:extLst>
                    <a:ext uri="{9D8B030D-6E8A-4147-A177-3AD203B41FA5}">
                      <a16:colId xmlns:a16="http://schemas.microsoft.com/office/drawing/2014/main" val="2149586433"/>
                    </a:ext>
                  </a:extLst>
                </a:gridCol>
              </a:tblGrid>
              <a:tr h="426544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Number of patients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DLI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CART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MSC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NK cells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selected/expanded T cells or CIK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Regulatory T cells (TREGS)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Genetically modified T cells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Dendritic cells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Expanded CD34+ cells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Genetically modified CD34+ cells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Other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6CB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586213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 err="1">
                          <a:effectLst/>
                        </a:rPr>
                        <a:t>Allo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Auto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Allo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Auto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Allo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Auto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Allo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Auto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Allo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Auto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Allo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Auto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Allo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Auto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 err="1">
                          <a:effectLst/>
                        </a:rPr>
                        <a:t>Allo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Auto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 err="1">
                          <a:effectLst/>
                        </a:rPr>
                        <a:t>Allo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Auto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 err="1">
                          <a:effectLst/>
                        </a:rPr>
                        <a:t>Allo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>
                          <a:effectLst/>
                        </a:rPr>
                        <a:t>Auto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747095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 dirty="0" err="1">
                          <a:effectLst/>
                        </a:rPr>
                        <a:t>GvHD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280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6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468875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Graft enhancement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25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17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7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152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2106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Autoimmune dis.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188209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Genetic disease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29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615971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Infection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135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3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3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77910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Malignancy - ALL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337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9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10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5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75974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Malignancy - HL/NHL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1847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1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5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235011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Malignancy - Other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278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15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17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961943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</a:rPr>
                        <a:t>DLI for graft enhancement/failure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848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6307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DLI for residual disease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540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544072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DLI for relapse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1377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615323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DLI per protocol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480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078951"/>
                  </a:ext>
                </a:extLst>
              </a:tr>
              <a:tr h="259239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1" u="none" strike="noStrike" dirty="0">
                          <a:effectLst/>
                        </a:rPr>
                        <a:t>Total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3245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>
                          <a:effectLst/>
                        </a:rPr>
                        <a:t>58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>
                          <a:effectLst/>
                        </a:rPr>
                        <a:t>2466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>
                          <a:effectLst/>
                        </a:rPr>
                        <a:t>340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9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>
                          <a:effectLst/>
                        </a:rPr>
                        <a:t>31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>
                          <a:effectLst/>
                        </a:rPr>
                        <a:t>5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179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>
                          <a:effectLst/>
                        </a:rPr>
                        <a:t>45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15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10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19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2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22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9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7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29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178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u="none" strike="noStrike" dirty="0">
                          <a:effectLst/>
                        </a:rPr>
                        <a:t>68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79656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823399" cy="50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195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48" y="-86337"/>
            <a:ext cx="8979357" cy="52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88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86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de-DE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EBMT Activity Survey in </a:t>
            </a:r>
            <a:r>
              <a:rPr lang="de-DE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2021: </a:t>
            </a:r>
            <a:r>
              <a:rPr lang="de-DE" sz="28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/>
            </a:r>
            <a:br>
              <a:rPr lang="de-DE" sz="28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</a:br>
            <a:r>
              <a:rPr lang="de-DE" sz="20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Patient and transplant numbers</a:t>
            </a:r>
            <a:endParaRPr lang="en-US" sz="24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72408" y="1209931"/>
            <a:ext cx="8228013" cy="3285124"/>
            <a:chOff x="572408" y="1286133"/>
            <a:chExt cx="8228013" cy="3285124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968017" y="1286133"/>
              <a:ext cx="112723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 dirty="0"/>
                <a:t>Allogeneic</a:t>
              </a:r>
            </a:p>
            <a:p>
              <a:pPr algn="ctr"/>
              <a:r>
                <a:rPr lang="en-US" sz="1600" dirty="0"/>
                <a:t>HSCT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5718634" y="1286133"/>
              <a:ext cx="1208984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 dirty="0"/>
                <a:t>Autologous</a:t>
              </a:r>
            </a:p>
            <a:p>
              <a:pPr algn="ctr"/>
              <a:r>
                <a:rPr lang="en-US" sz="1600" dirty="0"/>
                <a:t>HSCT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7679042" y="1537925"/>
              <a:ext cx="61715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/>
                <a:t>Total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932771" y="2142900"/>
              <a:ext cx="3276218" cy="2428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40000"/>
                </a:spcBef>
              </a:pPr>
              <a:r>
                <a:rPr lang="en-US" sz="1600" dirty="0"/>
                <a:t>1st </a:t>
              </a:r>
              <a:r>
                <a:rPr lang="en-US" sz="1600" dirty="0" err="1"/>
                <a:t>allo</a:t>
              </a:r>
              <a:r>
                <a:rPr lang="en-US" sz="1600" dirty="0"/>
                <a:t>/1</a:t>
              </a:r>
              <a:r>
                <a:rPr lang="en-US" sz="1600" baseline="30000" dirty="0"/>
                <a:t>st</a:t>
              </a:r>
              <a:r>
                <a:rPr lang="en-US" sz="1600" dirty="0"/>
                <a:t> auto HSCT</a:t>
              </a:r>
            </a:p>
            <a:p>
              <a:pPr>
                <a:spcBef>
                  <a:spcPct val="40000"/>
                </a:spcBef>
              </a:pPr>
              <a:endParaRPr lang="en-US" sz="1600" dirty="0"/>
            </a:p>
            <a:p>
              <a:pPr>
                <a:spcBef>
                  <a:spcPct val="40000"/>
                </a:spcBef>
              </a:pPr>
              <a:r>
                <a:rPr lang="en-US" sz="1600" dirty="0" smtClean="0"/>
                <a:t>Additional HSCT</a:t>
              </a:r>
              <a:endParaRPr lang="en-US" sz="1600" dirty="0"/>
            </a:p>
            <a:p>
              <a:pPr>
                <a:spcBef>
                  <a:spcPct val="40000"/>
                </a:spcBef>
              </a:pPr>
              <a:r>
                <a:rPr lang="en-US" sz="1050" dirty="0"/>
                <a:t>	</a:t>
              </a:r>
            </a:p>
            <a:p>
              <a:pPr>
                <a:spcBef>
                  <a:spcPct val="40000"/>
                </a:spcBef>
              </a:pPr>
              <a:r>
                <a:rPr lang="en-US" sz="1050" dirty="0"/>
                <a:t>	</a:t>
              </a:r>
            </a:p>
            <a:p>
              <a:pPr>
                <a:spcBef>
                  <a:spcPct val="40000"/>
                </a:spcBef>
              </a:pPr>
              <a:r>
                <a:rPr lang="en-US" sz="1600" dirty="0" smtClean="0"/>
                <a:t>TOTAL all transplants</a:t>
              </a:r>
              <a:endParaRPr lang="en-US" sz="1600" dirty="0"/>
            </a:p>
            <a:p>
              <a:pPr>
                <a:spcBef>
                  <a:spcPct val="40000"/>
                </a:spcBef>
              </a:pPr>
              <a:endParaRPr lang="en-US" sz="1400" dirty="0" smtClean="0"/>
            </a:p>
            <a:p>
              <a:pPr>
                <a:spcBef>
                  <a:spcPct val="40000"/>
                </a:spcBef>
              </a:pPr>
              <a:r>
                <a:rPr lang="en-US" sz="1400" dirty="0" smtClean="0"/>
                <a:t>Teams</a:t>
              </a:r>
              <a:r>
                <a:rPr lang="en-US" sz="1400" dirty="0"/>
                <a:t>: </a:t>
              </a:r>
              <a:r>
                <a:rPr lang="en-US" sz="1400" dirty="0" smtClean="0"/>
                <a:t>694      Countries reporting: 52 </a:t>
              </a:r>
              <a:endParaRPr lang="en-US" sz="1400" dirty="0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4071940" y="2165125"/>
              <a:ext cx="811440" cy="1825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40000"/>
                </a:spcBef>
              </a:pPr>
              <a:r>
                <a:rPr lang="en-US" sz="1600" dirty="0" smtClean="0"/>
                <a:t>18,589</a:t>
              </a:r>
            </a:p>
            <a:p>
              <a:pPr algn="ctr">
                <a:spcBef>
                  <a:spcPct val="40000"/>
                </a:spcBef>
              </a:pPr>
              <a:endParaRPr lang="en-US" sz="1600" dirty="0" smtClean="0"/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/>
                <a:t>1,217</a:t>
              </a:r>
              <a:endParaRPr lang="en-US" sz="1600" dirty="0"/>
            </a:p>
            <a:p>
              <a:pPr algn="ctr">
                <a:spcBef>
                  <a:spcPct val="40000"/>
                </a:spcBef>
              </a:pPr>
              <a:endParaRPr lang="en-US" sz="1050" dirty="0"/>
            </a:p>
            <a:p>
              <a:pPr algn="ctr">
                <a:spcBef>
                  <a:spcPct val="40000"/>
                </a:spcBef>
              </a:pPr>
              <a:endParaRPr lang="en-US" sz="1050" dirty="0"/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/>
                <a:t>19,806</a:t>
              </a:r>
              <a:endParaRPr lang="en-US" sz="1600" dirty="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935664" y="2165125"/>
              <a:ext cx="811440" cy="1825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40000"/>
                </a:spcBef>
              </a:pPr>
              <a:r>
                <a:rPr lang="en-US" sz="1600" dirty="0" smtClean="0"/>
                <a:t>24,520</a:t>
              </a:r>
              <a:endParaRPr lang="en-US" sz="1600" dirty="0"/>
            </a:p>
            <a:p>
              <a:pPr algn="ctr">
                <a:spcBef>
                  <a:spcPct val="40000"/>
                </a:spcBef>
              </a:pPr>
              <a:endParaRPr lang="en-US" sz="1600" dirty="0"/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/>
                <a:t>3,086</a:t>
              </a:r>
            </a:p>
            <a:p>
              <a:pPr algn="ctr">
                <a:spcBef>
                  <a:spcPct val="40000"/>
                </a:spcBef>
              </a:pPr>
              <a:endParaRPr lang="en-US" sz="1050" dirty="0"/>
            </a:p>
            <a:p>
              <a:pPr algn="ctr">
                <a:spcBef>
                  <a:spcPct val="40000"/>
                </a:spcBef>
              </a:pPr>
              <a:endParaRPr lang="en-US" sz="1050" dirty="0"/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/>
                <a:t>27,606</a:t>
              </a:r>
              <a:endParaRPr lang="en-US" sz="1600" dirty="0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7563758" y="2165125"/>
              <a:ext cx="877163" cy="1825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40000"/>
                </a:spcBef>
              </a:pPr>
              <a:r>
                <a:rPr lang="en-US" sz="1600" dirty="0" smtClean="0"/>
                <a:t>43,109</a:t>
              </a:r>
              <a:endParaRPr lang="en-US" sz="1600" dirty="0"/>
            </a:p>
            <a:p>
              <a:pPr algn="ctr">
                <a:spcBef>
                  <a:spcPct val="40000"/>
                </a:spcBef>
              </a:pPr>
              <a:endParaRPr lang="en-US" sz="1600" dirty="0"/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/>
                <a:t>4,303</a:t>
              </a:r>
              <a:endParaRPr lang="en-US" sz="1600" dirty="0"/>
            </a:p>
            <a:p>
              <a:pPr algn="ctr">
                <a:spcBef>
                  <a:spcPct val="40000"/>
                </a:spcBef>
              </a:pPr>
              <a:endParaRPr lang="en-US" sz="1050" dirty="0"/>
            </a:p>
            <a:p>
              <a:pPr algn="ctr">
                <a:spcBef>
                  <a:spcPct val="40000"/>
                </a:spcBef>
              </a:pPr>
              <a:endParaRPr lang="en-US" sz="1050" dirty="0"/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/>
                <a:t>47,412</a:t>
              </a:r>
              <a:endParaRPr lang="en-US" sz="1600" dirty="0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572408" y="1944464"/>
              <a:ext cx="822801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400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1076703" y="1537925"/>
              <a:ext cx="106150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 dirty="0"/>
                <a:t>Indication</a:t>
              </a: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572408" y="2947764"/>
              <a:ext cx="8228013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400"/>
            </a:p>
          </p:txBody>
        </p:sp>
      </p:grp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974079" y="1831748"/>
            <a:ext cx="7466842" cy="365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470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8175" y="6391"/>
            <a:ext cx="9144000" cy="86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de-DE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EBMT Activity Survey in </a:t>
            </a:r>
            <a:r>
              <a:rPr lang="de-DE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2021: </a:t>
            </a:r>
            <a:r>
              <a:rPr lang="de-DE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/>
            </a:r>
            <a:br>
              <a:rPr lang="de-DE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</a:br>
            <a:r>
              <a:rPr lang="de-DE" sz="2000" b="1" dirty="0" err="1">
                <a:solidFill>
                  <a:srgbClr val="3A4F92"/>
                </a:solidFill>
                <a:latin typeface="Arial"/>
                <a:cs typeface="Arial"/>
              </a:rPr>
              <a:t>Donor</a:t>
            </a:r>
            <a:r>
              <a:rPr lang="de-DE" sz="2000" b="1" dirty="0">
                <a:solidFill>
                  <a:srgbClr val="3A4F92"/>
                </a:solidFill>
                <a:latin typeface="Arial"/>
                <a:cs typeface="Arial"/>
              </a:rPr>
              <a:t> type and </a:t>
            </a:r>
            <a:r>
              <a:rPr lang="de-DE" sz="2000" b="1" dirty="0" err="1">
                <a:solidFill>
                  <a:srgbClr val="3A4F92"/>
                </a:solidFill>
                <a:latin typeface="Arial"/>
                <a:cs typeface="Arial"/>
              </a:rPr>
              <a:t>stem</a:t>
            </a:r>
            <a:r>
              <a:rPr lang="de-DE" sz="2000" b="1" dirty="0">
                <a:solidFill>
                  <a:srgbClr val="3A4F92"/>
                </a:solidFill>
                <a:latin typeface="Arial"/>
                <a:cs typeface="Arial"/>
              </a:rPr>
              <a:t> </a:t>
            </a:r>
            <a:r>
              <a:rPr lang="de-DE" sz="2000" b="1" dirty="0" err="1">
                <a:solidFill>
                  <a:srgbClr val="3A4F92"/>
                </a:solidFill>
                <a:latin typeface="Arial"/>
                <a:cs typeface="Arial"/>
              </a:rPr>
              <a:t>cell</a:t>
            </a:r>
            <a:r>
              <a:rPr lang="de-DE" sz="2000" b="1" dirty="0">
                <a:solidFill>
                  <a:srgbClr val="3A4F92"/>
                </a:solidFill>
                <a:latin typeface="Arial"/>
                <a:cs typeface="Arial"/>
              </a:rPr>
              <a:t> </a:t>
            </a:r>
            <a:r>
              <a:rPr lang="de-DE" sz="2000" b="1" dirty="0" err="1">
                <a:solidFill>
                  <a:srgbClr val="3A4F92"/>
                </a:solidFill>
                <a:latin typeface="Arial"/>
                <a:cs typeface="Arial"/>
              </a:rPr>
              <a:t>source</a:t>
            </a:r>
            <a:r>
              <a:rPr lang="de-DE" sz="2000" b="1" dirty="0">
                <a:solidFill>
                  <a:srgbClr val="3A4F92"/>
                </a:solidFill>
                <a:latin typeface="Arial"/>
                <a:cs typeface="Arial"/>
              </a:rPr>
              <a:t>: all </a:t>
            </a:r>
            <a:r>
              <a:rPr lang="de-DE" sz="2000" b="1" dirty="0" err="1">
                <a:solidFill>
                  <a:srgbClr val="3A4F92"/>
                </a:solidFill>
                <a:latin typeface="Arial"/>
                <a:cs typeface="Arial"/>
              </a:rPr>
              <a:t>transplants</a:t>
            </a:r>
            <a:endParaRPr lang="en-US" sz="20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6" name="Group 1"/>
          <p:cNvGrpSpPr>
            <a:grpSpLocks/>
          </p:cNvGrpSpPr>
          <p:nvPr/>
        </p:nvGrpSpPr>
        <p:grpSpPr bwMode="auto">
          <a:xfrm>
            <a:off x="285703" y="1333953"/>
            <a:ext cx="8365356" cy="3154441"/>
            <a:chOff x="855663" y="1961175"/>
            <a:chExt cx="7815262" cy="3154071"/>
          </a:xfrm>
        </p:grpSpPr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3910962" y="1961175"/>
              <a:ext cx="460061" cy="338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BM</a:t>
              </a:r>
            </a:p>
          </p:txBody>
        </p: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5054579" y="1961175"/>
              <a:ext cx="692187" cy="338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PBSC</a:t>
              </a:r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855663" y="2622550"/>
              <a:ext cx="1867796" cy="24926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40000"/>
                </a:spcBef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HLA-id sibling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ct val="40000"/>
                </a:spcBef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en-US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Haplo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-identical</a:t>
              </a:r>
            </a:p>
            <a:p>
              <a:pPr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Other family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Syngeneic</a:t>
              </a:r>
            </a:p>
            <a:p>
              <a:pPr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Unrelated</a:t>
              </a:r>
            </a:p>
            <a:p>
              <a:pPr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Allogeneic</a:t>
              </a:r>
            </a:p>
            <a:p>
              <a:pPr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Autologous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3883740" y="2622550"/>
              <a:ext cx="597839" cy="2449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1222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de-CH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714</a:t>
              </a:r>
              <a:endParaRPr lang="en-GB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de-CH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56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n.a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1052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3044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61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7798567" y="2622247"/>
              <a:ext cx="758081" cy="24065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5,510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3,785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236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22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10,253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19,806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27,606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 Box 13"/>
            <p:cNvSpPr txBox="1">
              <a:spLocks noChangeArrowheads="1"/>
            </p:cNvSpPr>
            <p:nvPr/>
          </p:nvSpPr>
          <p:spPr bwMode="auto">
            <a:xfrm>
              <a:off x="7841300" y="1961175"/>
              <a:ext cx="576573" cy="338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Total</a:t>
              </a:r>
            </a:p>
          </p:txBody>
        </p:sp>
        <p:sp>
          <p:nvSpPr>
            <p:cNvPr id="34" name="Text Box 14"/>
            <p:cNvSpPr txBox="1">
              <a:spLocks noChangeArrowheads="1"/>
            </p:cNvSpPr>
            <p:nvPr/>
          </p:nvSpPr>
          <p:spPr bwMode="auto">
            <a:xfrm>
              <a:off x="5060296" y="2622247"/>
              <a:ext cx="758081" cy="24065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40000"/>
                </a:spcBef>
              </a:pPr>
              <a:r>
                <a:rPr lang="de-CH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4256</a:t>
              </a:r>
              <a:endParaRPr lang="en-US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3071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178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n.a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8910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16,415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27,545</a:t>
              </a:r>
            </a:p>
          </p:txBody>
        </p:sp>
        <p:sp>
          <p:nvSpPr>
            <p:cNvPr id="35" name="Text Box 15"/>
            <p:cNvSpPr txBox="1">
              <a:spLocks noChangeArrowheads="1"/>
            </p:cNvSpPr>
            <p:nvPr/>
          </p:nvSpPr>
          <p:spPr bwMode="auto">
            <a:xfrm>
              <a:off x="1284649" y="1961175"/>
              <a:ext cx="1110015" cy="338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Donor type</a:t>
              </a:r>
            </a:p>
          </p:txBody>
        </p:sp>
        <p:sp>
          <p:nvSpPr>
            <p:cNvPr id="36" name="Line 16"/>
            <p:cNvSpPr>
              <a:spLocks noChangeShapeType="1"/>
            </p:cNvSpPr>
            <p:nvPr/>
          </p:nvSpPr>
          <p:spPr bwMode="auto">
            <a:xfrm>
              <a:off x="3581400" y="2015150"/>
              <a:ext cx="50895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 Box 19"/>
            <p:cNvSpPr txBox="1">
              <a:spLocks noChangeArrowheads="1"/>
            </p:cNvSpPr>
            <p:nvPr/>
          </p:nvSpPr>
          <p:spPr bwMode="auto">
            <a:xfrm>
              <a:off x="6415097" y="1961175"/>
              <a:ext cx="587355" cy="338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>
                  <a:latin typeface="Arial" panose="020B0604020202020204" pitchFamily="34" charset="0"/>
                  <a:cs typeface="Arial" panose="020B0604020202020204" pitchFamily="34" charset="0"/>
                </a:rPr>
                <a:t>Cord</a:t>
              </a:r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6626304" y="2622247"/>
              <a:ext cx="493008" cy="2449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40000"/>
                </a:spcBef>
              </a:pPr>
              <a:r>
                <a:rPr lang="de-CH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32</a:t>
              </a:r>
            </a:p>
            <a:p>
              <a:pPr algn="ctr">
                <a:spcBef>
                  <a:spcPct val="40000"/>
                </a:spcBef>
              </a:pPr>
              <a:r>
                <a:rPr lang="de-CH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n.a</a:t>
              </a:r>
              <a:r>
                <a:rPr lang="de-CH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n.a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291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325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US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Line 10"/>
          <p:cNvSpPr>
            <a:spLocks noChangeShapeType="1"/>
          </p:cNvSpPr>
          <p:nvPr/>
        </p:nvSpPr>
        <p:spPr bwMode="auto">
          <a:xfrm>
            <a:off x="649357" y="1773509"/>
            <a:ext cx="7918656" cy="48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089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8175" y="6391"/>
            <a:ext cx="9144000" cy="86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de-DE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EBMT Activity Survey in </a:t>
            </a:r>
            <a:r>
              <a:rPr lang="de-DE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2021: </a:t>
            </a:r>
            <a:r>
              <a:rPr lang="de-DE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/>
            </a:r>
            <a:br>
              <a:rPr lang="de-DE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</a:br>
            <a:r>
              <a:rPr lang="de-DE" sz="2000" b="1" dirty="0" smtClean="0">
                <a:solidFill>
                  <a:srgbClr val="3A4F92"/>
                </a:solidFill>
                <a:latin typeface="Arial"/>
                <a:cs typeface="Arial"/>
              </a:rPr>
              <a:t>Main </a:t>
            </a:r>
            <a:r>
              <a:rPr lang="de-DE" sz="2000" b="1" dirty="0" err="1" smtClean="0">
                <a:solidFill>
                  <a:srgbClr val="3A4F92"/>
                </a:solidFill>
                <a:latin typeface="Arial"/>
                <a:cs typeface="Arial"/>
              </a:rPr>
              <a:t>indications</a:t>
            </a:r>
            <a:endParaRPr lang="en-US" sz="24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288655" y="1031869"/>
            <a:ext cx="8538206" cy="3984626"/>
            <a:chOff x="567" y="1026"/>
            <a:chExt cx="4812" cy="2510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67" y="1026"/>
              <a:ext cx="4675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de-CH" sz="1600">
                <a:latin typeface="Times New Roman" pitchFamily="18" charset="0"/>
              </a:endParaRPr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2629" y="1041"/>
              <a:ext cx="63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 dirty="0"/>
                <a:t>Allogeneic</a:t>
              </a:r>
            </a:p>
            <a:p>
              <a:pPr algn="ctr"/>
              <a:r>
                <a:rPr lang="en-US" sz="1600" dirty="0"/>
                <a:t>1</a:t>
              </a:r>
              <a:r>
                <a:rPr lang="en-US" sz="1600" baseline="30000" dirty="0"/>
                <a:t>st</a:t>
              </a:r>
              <a:r>
                <a:rPr lang="en-US" sz="1600" dirty="0"/>
                <a:t> HSCT</a:t>
              </a:r>
            </a:p>
          </p:txBody>
        </p:sp>
        <p:sp>
          <p:nvSpPr>
            <p:cNvPr id="19" name="Text Box 6"/>
            <p:cNvSpPr txBox="1">
              <a:spLocks noChangeArrowheads="1"/>
            </p:cNvSpPr>
            <p:nvPr/>
          </p:nvSpPr>
          <p:spPr bwMode="auto">
            <a:xfrm>
              <a:off x="3734" y="1041"/>
              <a:ext cx="68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/>
                <a:t>Autologous</a:t>
              </a:r>
            </a:p>
            <a:p>
              <a:pPr algn="ctr"/>
              <a:r>
                <a:rPr lang="en-US" sz="1600"/>
                <a:t>1</a:t>
              </a:r>
              <a:r>
                <a:rPr lang="en-US" sz="1600" baseline="30000"/>
                <a:t>st</a:t>
              </a:r>
              <a:r>
                <a:rPr lang="en-US" sz="1600"/>
                <a:t> HSCT</a:t>
              </a:r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4949" y="1233"/>
              <a:ext cx="34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1600"/>
                <a:t>Total</a:t>
              </a: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579" y="1586"/>
              <a:ext cx="1769" cy="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40000"/>
                </a:spcBef>
              </a:pPr>
              <a:r>
                <a:rPr lang="en-US" sz="1600" dirty="0" smtClean="0"/>
                <a:t>Myeloid (AML, CML, MDS/</a:t>
              </a:r>
              <a:r>
                <a:rPr lang="en-US" sz="1600" dirty="0" err="1" smtClean="0"/>
                <a:t>MPN</a:t>
              </a:r>
              <a:r>
                <a:rPr lang="en-US" sz="1600" dirty="0" smtClean="0"/>
                <a:t>)</a:t>
              </a:r>
              <a:endParaRPr lang="en-US" sz="1600" dirty="0"/>
            </a:p>
            <a:p>
              <a:pPr>
                <a:spcBef>
                  <a:spcPct val="40000"/>
                </a:spcBef>
              </a:pPr>
              <a:r>
                <a:rPr lang="en-US" sz="1600" dirty="0" smtClean="0"/>
                <a:t>Lymphoid (ALL, </a:t>
              </a:r>
              <a:r>
                <a:rPr lang="en-US" sz="1600" dirty="0" err="1" smtClean="0"/>
                <a:t>CLL</a:t>
              </a:r>
              <a:r>
                <a:rPr lang="en-US" sz="1600" dirty="0" smtClean="0"/>
                <a:t>, HL, NHL)</a:t>
              </a:r>
              <a:endParaRPr lang="en-US" sz="1600" dirty="0"/>
            </a:p>
            <a:p>
              <a:pPr>
                <a:spcBef>
                  <a:spcPct val="40000"/>
                </a:spcBef>
              </a:pPr>
              <a:r>
                <a:rPr lang="en-US" sz="1600" dirty="0"/>
                <a:t>Plasma </a:t>
              </a:r>
              <a:r>
                <a:rPr lang="en-US" sz="1600" dirty="0" smtClean="0"/>
                <a:t>cell </a:t>
              </a:r>
              <a:r>
                <a:rPr lang="en-US" sz="1600" dirty="0"/>
                <a:t>disorder</a:t>
              </a:r>
            </a:p>
            <a:p>
              <a:pPr>
                <a:spcBef>
                  <a:spcPct val="40000"/>
                </a:spcBef>
              </a:pPr>
              <a:r>
                <a:rPr lang="en-US" sz="1600" dirty="0" smtClean="0"/>
                <a:t>Solid tumor</a:t>
              </a:r>
              <a:endParaRPr lang="en-US" sz="1600" dirty="0"/>
            </a:p>
            <a:p>
              <a:pPr>
                <a:spcBef>
                  <a:spcPct val="40000"/>
                </a:spcBef>
              </a:pPr>
              <a:r>
                <a:rPr lang="en-US" sz="1600" dirty="0"/>
                <a:t>Non-malignant </a:t>
              </a:r>
              <a:r>
                <a:rPr lang="en-US" sz="1600" dirty="0" smtClean="0"/>
                <a:t>disorders (all)</a:t>
              </a:r>
            </a:p>
            <a:p>
              <a:pPr>
                <a:spcBef>
                  <a:spcPct val="40000"/>
                </a:spcBef>
              </a:pPr>
              <a:r>
                <a:rPr lang="en-US" sz="1600" i="1" dirty="0"/>
                <a:t>	</a:t>
              </a:r>
              <a:r>
                <a:rPr lang="en-US" sz="1600" i="1" dirty="0" smtClean="0"/>
                <a:t>bone </a:t>
              </a:r>
              <a:r>
                <a:rPr lang="en-US" sz="1600" i="1" dirty="0"/>
                <a:t>marrow </a:t>
              </a:r>
              <a:r>
                <a:rPr lang="en-US" sz="1600" i="1" dirty="0" smtClean="0"/>
                <a:t>failure</a:t>
              </a:r>
            </a:p>
            <a:p>
              <a:pPr>
                <a:spcBef>
                  <a:spcPct val="40000"/>
                </a:spcBef>
              </a:pPr>
              <a:r>
                <a:rPr lang="en-US" sz="1600" i="1" dirty="0"/>
                <a:t>	</a:t>
              </a:r>
              <a:r>
                <a:rPr lang="en-US" sz="1600" i="1" dirty="0" smtClean="0"/>
                <a:t>auto immune disease</a:t>
              </a:r>
              <a:endParaRPr lang="en-US" sz="1600" i="1" dirty="0"/>
            </a:p>
            <a:p>
              <a:pPr>
                <a:spcBef>
                  <a:spcPct val="40000"/>
                </a:spcBef>
              </a:pPr>
              <a:r>
                <a:rPr lang="en-US" sz="1600" dirty="0" smtClean="0"/>
                <a:t>Other</a:t>
              </a:r>
              <a:endParaRPr lang="en-US" sz="1600" dirty="0"/>
            </a:p>
            <a:p>
              <a:pPr>
                <a:spcBef>
                  <a:spcPct val="40000"/>
                </a:spcBef>
              </a:pPr>
              <a:r>
                <a:rPr lang="en-US" sz="1600" b="1" dirty="0" smtClean="0"/>
                <a:t>Total Patients</a:t>
              </a:r>
              <a:endParaRPr lang="en-US" sz="1600" b="1" dirty="0"/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2701" y="1586"/>
              <a:ext cx="457" cy="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10,745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4858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de-CH" sz="1600" dirty="0" smtClean="0">
                  <a:cs typeface="Arial" charset="0"/>
                </a:rPr>
                <a:t>269</a:t>
              </a:r>
              <a:endParaRPr lang="en-GB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52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de-CH" sz="1600" dirty="0" smtClean="0">
                  <a:cs typeface="Arial" charset="0"/>
                </a:rPr>
                <a:t>2501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de-CH" sz="1600" i="1" dirty="0" smtClean="0">
                  <a:cs typeface="Arial" charset="0"/>
                </a:rPr>
                <a:t>986</a:t>
              </a:r>
              <a:endParaRPr lang="en-GB" sz="1600" i="1" dirty="0" smtClean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de-CH" sz="1600" dirty="0" smtClean="0">
                  <a:cs typeface="Arial" charset="0"/>
                </a:rPr>
                <a:t>20</a:t>
              </a:r>
            </a:p>
            <a:p>
              <a:pPr algn="ctr">
                <a:spcBef>
                  <a:spcPct val="40000"/>
                </a:spcBef>
              </a:pPr>
              <a:r>
                <a:rPr lang="de-CH" sz="1600" dirty="0" smtClean="0">
                  <a:cs typeface="Arial" charset="0"/>
                </a:rPr>
                <a:t>164</a:t>
              </a:r>
              <a:endParaRPr lang="en-GB" sz="1600" dirty="0" smtClean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GB" sz="1600" b="1" dirty="0" smtClean="0">
                  <a:cs typeface="Arial" charset="0"/>
                </a:rPr>
                <a:t>18,589</a:t>
              </a:r>
              <a:endParaRPr lang="en-US" sz="1600" b="1" dirty="0">
                <a:cs typeface="Arial" charset="0"/>
              </a:endParaRPr>
            </a:p>
          </p:txBody>
        </p:sp>
        <p:sp>
          <p:nvSpPr>
            <p:cNvPr id="23" name="Text Box 10"/>
            <p:cNvSpPr txBox="1">
              <a:spLocks noChangeArrowheads="1"/>
            </p:cNvSpPr>
            <p:nvPr/>
          </p:nvSpPr>
          <p:spPr bwMode="auto">
            <a:xfrm>
              <a:off x="3874" y="1586"/>
              <a:ext cx="457" cy="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227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de-CH" sz="1600" dirty="0" smtClean="0">
                  <a:cs typeface="Arial" charset="0"/>
                </a:rPr>
                <a:t>8754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13,375</a:t>
              </a:r>
            </a:p>
            <a:p>
              <a:pPr algn="ctr">
                <a:spcBef>
                  <a:spcPct val="40000"/>
                </a:spcBef>
              </a:pPr>
              <a:r>
                <a:rPr lang="en-GB" sz="1600" dirty="0" smtClean="0">
                  <a:cs typeface="Arial" charset="0"/>
                </a:rPr>
                <a:t>1635</a:t>
              </a:r>
              <a:endParaRPr lang="en-US" sz="1600" dirty="0" smtClean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503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i="1" dirty="0">
                  <a:cs typeface="Arial" charset="0"/>
                </a:rPr>
                <a:t>2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i="1" dirty="0" smtClean="0">
                  <a:cs typeface="Arial" charset="0"/>
                </a:rPr>
                <a:t>468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26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b="1" dirty="0" smtClean="0">
                  <a:cs typeface="Arial" charset="0"/>
                </a:rPr>
                <a:t>24,520</a:t>
              </a:r>
              <a:endParaRPr lang="en-US" sz="1600" b="1" dirty="0">
                <a:cs typeface="Arial" charset="0"/>
              </a:endParaRPr>
            </a:p>
          </p:txBody>
        </p:sp>
        <p:sp>
          <p:nvSpPr>
            <p:cNvPr id="24" name="Text Box 11"/>
            <p:cNvSpPr txBox="1">
              <a:spLocks noChangeArrowheads="1"/>
            </p:cNvSpPr>
            <p:nvPr/>
          </p:nvSpPr>
          <p:spPr bwMode="auto">
            <a:xfrm>
              <a:off x="4922" y="1586"/>
              <a:ext cx="457" cy="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10,972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de-CH" sz="1600" dirty="0" smtClean="0">
                  <a:cs typeface="Arial" charset="0"/>
                </a:rPr>
                <a:t>13,612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13,644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1687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3004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US" sz="1600" i="1" dirty="0" smtClean="0">
                  <a:cs typeface="Arial" charset="0"/>
                </a:rPr>
                <a:t>988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i="1" dirty="0" smtClean="0">
                  <a:cs typeface="Arial" charset="0"/>
                </a:rPr>
                <a:t>488</a:t>
              </a:r>
            </a:p>
            <a:p>
              <a:pPr algn="ctr">
                <a:spcBef>
                  <a:spcPct val="40000"/>
                </a:spcBef>
              </a:pPr>
              <a:r>
                <a:rPr lang="en-US" sz="1600" dirty="0" smtClean="0">
                  <a:cs typeface="Arial" charset="0"/>
                </a:rPr>
                <a:t>190</a:t>
              </a:r>
              <a:endParaRPr lang="en-US" sz="1600" dirty="0">
                <a:cs typeface="Arial" charset="0"/>
              </a:endParaRPr>
            </a:p>
            <a:p>
              <a:pPr algn="ctr">
                <a:spcBef>
                  <a:spcPct val="40000"/>
                </a:spcBef>
              </a:pPr>
              <a:r>
                <a:rPr lang="en-GB" sz="1600" b="1" dirty="0" smtClean="0">
                  <a:cs typeface="Arial" charset="0"/>
                </a:rPr>
                <a:t>43,109</a:t>
              </a:r>
              <a:endParaRPr lang="en-US" sz="1600" b="1" dirty="0">
                <a:cs typeface="Arial" charset="0"/>
              </a:endParaRPr>
            </a:p>
          </p:txBody>
        </p:sp>
        <p:sp>
          <p:nvSpPr>
            <p:cNvPr id="25" name="Text Box 12"/>
            <p:cNvSpPr txBox="1">
              <a:spLocks noChangeArrowheads="1"/>
            </p:cNvSpPr>
            <p:nvPr/>
          </p:nvSpPr>
          <p:spPr bwMode="auto">
            <a:xfrm>
              <a:off x="579" y="1233"/>
              <a:ext cx="84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600" dirty="0"/>
                <a:t>Indication</a:t>
              </a:r>
            </a:p>
          </p:txBody>
        </p:sp>
      </p:grpSp>
      <p:sp>
        <p:nvSpPr>
          <p:cNvPr id="27" name="Line 10"/>
          <p:cNvSpPr>
            <a:spLocks noChangeShapeType="1"/>
          </p:cNvSpPr>
          <p:nvPr/>
        </p:nvSpPr>
        <p:spPr bwMode="auto">
          <a:xfrm flipV="1">
            <a:off x="236764" y="1785157"/>
            <a:ext cx="8670472" cy="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31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3120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de-DE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EBMT Activity Survey in </a:t>
            </a:r>
            <a:r>
              <a:rPr lang="de-DE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2021 </a:t>
            </a:r>
            <a:r>
              <a:rPr lang="de-DE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/>
            </a:r>
            <a:br>
              <a:rPr lang="de-DE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</a:br>
            <a:r>
              <a:rPr lang="de-DE" sz="20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Lymphoid </a:t>
            </a:r>
            <a:r>
              <a:rPr lang="de-DE" sz="2000" b="1" dirty="0" err="1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neoplasia</a:t>
            </a:r>
            <a:endParaRPr lang="en-US" sz="20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540888" y="1777998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53625" y="1156040"/>
            <a:ext cx="7431088" cy="3306183"/>
            <a:chOff x="853625" y="957260"/>
            <a:chExt cx="7431088" cy="3306183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3602533" y="957260"/>
              <a:ext cx="124906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Allogeneic</a:t>
              </a:r>
            </a:p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1</a:t>
              </a:r>
              <a:r>
                <a:rPr kumimoji="0" lang="en-US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st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 </a:t>
              </a:r>
              <a:r>
                <a:rPr kumimoji="0" lang="en-US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Tx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.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541231" y="957260"/>
              <a:ext cx="1338828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Autologous</a:t>
              </a:r>
            </a:p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1</a:t>
              </a:r>
              <a:r>
                <a:rPr kumimoji="0" lang="en-US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st</a:t>
              </a:r>
              <a:r>
                <a:rPr kumimoji="0" lang="en-US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 Tx.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7550229" y="1244598"/>
              <a:ext cx="67204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Total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853625" y="2079623"/>
              <a:ext cx="1813317" cy="2179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PCD - Myeloma</a:t>
              </a:r>
            </a:p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PCD 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- Other</a:t>
              </a:r>
            </a:p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HD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NHL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809674" y="2079623"/>
              <a:ext cx="663451" cy="2114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233</a:t>
              </a: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CH" noProof="0" dirty="0" smtClean="0">
                  <a:solidFill>
                    <a:prstClr val="black"/>
                  </a:solidFill>
                </a:rPr>
                <a:t>36</a:t>
              </a: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CH" dirty="0" smtClean="0">
                  <a:solidFill>
                    <a:prstClr val="black"/>
                  </a:solidFill>
                </a:rPr>
                <a:t>410</a:t>
              </a:r>
              <a:endParaRPr kumimoji="0" lang="de-CH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1115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958130" y="1244598"/>
              <a:ext cx="117211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Indication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7394662" y="2074860"/>
              <a:ext cx="890051" cy="2179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13,170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dirty="0" smtClean="0">
                  <a:solidFill>
                    <a:prstClr val="black"/>
                  </a:solidFill>
                </a:rPr>
                <a:t>474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CH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2,705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7,463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5645237" y="2084385"/>
              <a:ext cx="890051" cy="2179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12,937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CH" dirty="0" smtClean="0">
                  <a:solidFill>
                    <a:prstClr val="black"/>
                  </a:solidFill>
                </a:rPr>
                <a:t>438</a:t>
              </a: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CH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2,295</a:t>
              </a: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  <a:p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ct val="4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6,348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853625" y="1812710"/>
            <a:ext cx="751512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>
            <a:off x="853625" y="4726765"/>
            <a:ext cx="7515123" cy="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420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876"/>
            <a:ext cx="9144000" cy="527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Allogeneic HCT in Europe </a:t>
            </a:r>
            <a:r>
              <a:rPr lang="en-GB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2021: </a:t>
            </a:r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1st HCT</a:t>
            </a:r>
            <a:endParaRPr lang="en-US" sz="24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6107" y="4901781"/>
            <a:ext cx="3385863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Passweg, Baldomero et al.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Bone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Marrow Transplant. 2023 Mar 6:1-12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12798" b="11813"/>
          <a:stretch/>
        </p:blipFill>
        <p:spPr>
          <a:xfrm>
            <a:off x="1575556" y="563671"/>
            <a:ext cx="5992887" cy="41962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137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876"/>
            <a:ext cx="9144000" cy="527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Autologous </a:t>
            </a:r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HCT in Europe </a:t>
            </a:r>
            <a:r>
              <a:rPr lang="en-GB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2021: </a:t>
            </a:r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1st HCT</a:t>
            </a:r>
            <a:endParaRPr lang="en-US" sz="24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6107" y="4901781"/>
            <a:ext cx="3385863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Passweg, Baldomero et al.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Bone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Marrow Transplant. 2023 Mar 6:1-12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5300" b="10596"/>
          <a:stretch/>
        </p:blipFill>
        <p:spPr>
          <a:xfrm>
            <a:off x="1581653" y="688931"/>
            <a:ext cx="5980694" cy="40208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69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HCT activity in Europe </a:t>
            </a:r>
            <a:r>
              <a:rPr lang="en-GB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1990-2021:</a:t>
            </a:r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/>
            </a:r>
            <a:b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</a:br>
            <a:r>
              <a:rPr lang="en-GB" sz="20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allogeneic vs autologous HCT</a:t>
            </a:r>
            <a:endParaRPr lang="en-US" sz="24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038" y="736509"/>
            <a:ext cx="6898397" cy="432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107" y="4901781"/>
            <a:ext cx="3385863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Passweg, Baldomero et al.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Bone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Marrow Transplant. 2023 Mar 6:1-12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24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HCT activity in Europe </a:t>
            </a:r>
            <a:r>
              <a:rPr lang="en-GB" sz="2400" b="1" dirty="0" smtClean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1990-2021:</a:t>
            </a:r>
            <a: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/>
            </a:r>
            <a:br>
              <a:rPr lang="en-GB" sz="24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</a:br>
            <a:r>
              <a:rPr lang="en-GB" sz="2000" b="1" dirty="0">
                <a:solidFill>
                  <a:srgbClr val="3A4F92"/>
                </a:solidFill>
                <a:latin typeface="Arial"/>
                <a:ea typeface="+mj-ea"/>
                <a:cs typeface="Arial"/>
              </a:rPr>
              <a:t>donor origin: 1st HCT</a:t>
            </a:r>
            <a:endParaRPr lang="en-US" sz="2000" b="1" dirty="0">
              <a:solidFill>
                <a:srgbClr val="3A4F9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548" y="885213"/>
            <a:ext cx="6610962" cy="4140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107" y="4901781"/>
            <a:ext cx="3385863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Passweg, Baldomero et al.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Bone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Marrow Transplant. 2023 Mar 6:1-12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563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BMT new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2899B6"/>
      </a:accent1>
      <a:accent2>
        <a:srgbClr val="3A4F92"/>
      </a:accent2>
      <a:accent3>
        <a:srgbClr val="696868"/>
      </a:accent3>
      <a:accent4>
        <a:srgbClr val="95BFD2"/>
      </a:accent4>
      <a:accent5>
        <a:srgbClr val="868686"/>
      </a:accent5>
      <a:accent6>
        <a:srgbClr val="DEEAF1"/>
      </a:accent6>
      <a:hlink>
        <a:srgbClr val="D5D6EA"/>
      </a:hlink>
      <a:folHlink>
        <a:srgbClr val="DDDDDD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820</Words>
  <Application>Microsoft Office PowerPoint</Application>
  <PresentationFormat>On-screen Show (16:9)</PresentationFormat>
  <Paragraphs>498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Montserrat</vt:lpstr>
      <vt:lpstr>Times New Roman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EBMT</dc:creator>
  <cp:keywords/>
  <dc:description/>
  <cp:lastModifiedBy>Baldomero Helen</cp:lastModifiedBy>
  <cp:revision>237</cp:revision>
  <dcterms:created xsi:type="dcterms:W3CDTF">2020-08-04T07:22:19Z</dcterms:created>
  <dcterms:modified xsi:type="dcterms:W3CDTF">2023-04-13T07:32:21Z</dcterms:modified>
  <cp:category/>
</cp:coreProperties>
</file>