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3" r:id="rId1"/>
  </p:sldMasterIdLst>
  <p:notesMasterIdLst>
    <p:notesMasterId r:id="rId23"/>
  </p:notesMasterIdLst>
  <p:sldIdLst>
    <p:sldId id="346" r:id="rId2"/>
    <p:sldId id="347" r:id="rId3"/>
    <p:sldId id="348" r:id="rId4"/>
    <p:sldId id="369" r:id="rId5"/>
    <p:sldId id="349" r:id="rId6"/>
    <p:sldId id="350" r:id="rId7"/>
    <p:sldId id="359" r:id="rId8"/>
    <p:sldId id="370" r:id="rId9"/>
    <p:sldId id="371" r:id="rId10"/>
    <p:sldId id="351" r:id="rId11"/>
    <p:sldId id="360" r:id="rId12"/>
    <p:sldId id="352" r:id="rId13"/>
    <p:sldId id="363" r:id="rId14"/>
    <p:sldId id="353" r:id="rId15"/>
    <p:sldId id="354" r:id="rId16"/>
    <p:sldId id="355" r:id="rId17"/>
    <p:sldId id="368" r:id="rId18"/>
    <p:sldId id="364" r:id="rId19"/>
    <p:sldId id="365" r:id="rId20"/>
    <p:sldId id="356" r:id="rId21"/>
    <p:sldId id="372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00"/>
    <a:srgbClr val="69D16E"/>
    <a:srgbClr val="CCFFCC"/>
    <a:srgbClr val="D5D5FF"/>
    <a:srgbClr val="EBEBFF"/>
    <a:srgbClr val="CCCCFF"/>
    <a:srgbClr val="E5E5FF"/>
    <a:srgbClr val="CCECFF"/>
    <a:srgbClr val="2899B6"/>
    <a:srgbClr val="3A4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4"/>
    <p:restoredTop sz="94631"/>
  </p:normalViewPr>
  <p:slideViewPr>
    <p:cSldViewPr snapToGrid="0" snapToObjects="1">
      <p:cViewPr varScale="1">
        <p:scale>
          <a:sx n="106" d="100"/>
          <a:sy n="106" d="100"/>
        </p:scale>
        <p:origin x="120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CE15A-8256-4F74-9BD1-D3B2495666EA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CA0E3-5834-4279-9A75-22E58C480B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26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CA0E3-5834-4279-9A75-22E58C480B1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751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CA0E3-5834-4279-9A75-22E58C480B1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973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CA0E3-5834-4279-9A75-22E58C480B1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360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CA0E3-5834-4279-9A75-22E58C480B1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5E9C4C2-B471-BC4A-BEC6-1E726522E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07466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100" b="1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462C1FC-AC78-A94C-9AE5-E9BF2177E0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4309474"/>
            <a:ext cx="7886700" cy="465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180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GB" noProof="0" dirty="0"/>
              <a:t>Click to add presenter name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C8AEC9-27CE-3143-B0C1-C6425BBD7F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650" y="371477"/>
            <a:ext cx="1564360" cy="95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18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4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626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noProof="0" dirty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42000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noProof="0" dirty="0"/>
              <a:t>Click to add title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05038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95276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9170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FCED730-7DC9-8045-B8D8-087CA33231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07466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100" b="1">
                <a:solidFill>
                  <a:srgbClr val="3A4F92"/>
                </a:solidFill>
              </a:defRPr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4F95383-D278-C14D-B8B4-8BCE2AC4FC9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4309474"/>
            <a:ext cx="7886700" cy="465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1800">
                <a:solidFill>
                  <a:srgbClr val="3A4F92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GB" noProof="0" dirty="0"/>
              <a:t>Click to add presenter name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16B3D7C-77EB-7641-B0AF-02B420007E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49" y="371478"/>
            <a:ext cx="1564361" cy="95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15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35712CF3-30BC-2A47-A06A-30A8B53E7525}"/>
              </a:ext>
            </a:extLst>
          </p:cNvPr>
          <p:cNvSpPr txBox="1">
            <a:spLocks/>
          </p:cNvSpPr>
          <p:nvPr userDrawn="1"/>
        </p:nvSpPr>
        <p:spPr>
          <a:xfrm>
            <a:off x="6802820" y="4767263"/>
            <a:ext cx="2057400" cy="27384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99ABBF-21E4-AF4D-A799-EBEEF7E96997}" type="slidenum">
              <a:rPr lang="en-GB" sz="750" smtClean="0"/>
              <a:pPr/>
              <a:t>‹#›</a:t>
            </a:fld>
            <a:endParaRPr lang="en-GB" sz="75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0874D26-BD4E-B949-B9FB-94B70CDB986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629150" y="564127"/>
            <a:ext cx="3886200" cy="406859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AEA6C682-A996-D845-A161-2DB8EA9D7CA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71750" y="2211596"/>
            <a:ext cx="1800000" cy="1800000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 dirty="0"/>
              <a:t>Click to add presenter’s image or logo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7FF8990-05D0-FF44-BBEF-278B2261E2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05633"/>
            <a:ext cx="3886200" cy="80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b="1">
                <a:solidFill>
                  <a:srgbClr val="3A4F92"/>
                </a:solidFill>
              </a:defRPr>
            </a:lvl1pPr>
          </a:lstStyle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711165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6554174-6113-7247-BD86-8D0B91B112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buFontTx/>
              <a:buNone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 b="0"/>
            </a:lvl4pPr>
            <a:lvl5pPr>
              <a:lnSpc>
                <a:spcPct val="100000"/>
              </a:lnSpc>
              <a:defRPr b="0"/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4316242-6355-5F42-B213-AFF18C0D2D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9ABBF-21E4-AF4D-A799-EBEEF7E9699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 noProof="0" dirty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7F6C39-8941-FD48-97BF-032AF1BD3D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9ABBF-21E4-AF4D-A799-EBEEF7E9699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52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6871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 noProof="0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8807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3392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noProof="0" dirty="0"/>
              <a:t>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noProof="0" dirty="0"/>
              <a:t>Click to add title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2170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84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D65DE56-B0D5-CE45-9210-5E06170FA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10569" y="4712723"/>
            <a:ext cx="20574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A99ABBF-21E4-AF4D-A799-EBEEF7E9699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81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1" r:id="rId2"/>
    <p:sldLayoutId id="2147483768" r:id="rId3"/>
    <p:sldLayoutId id="2147483720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Montserrat" panose="02000505000000020004" pitchFamily="2" charset="77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1219140" rtl="0" eaLnBrk="1" latinLnBrk="0" hangingPunct="1">
              <a:spcBef>
                <a:spcPct val="0"/>
              </a:spcBef>
              <a:buNone/>
              <a:defRPr sz="5333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EBMT Activity Survey</a:t>
            </a: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on HCT 2020</a:t>
            </a:r>
            <a:b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690 Teams</a:t>
            </a:r>
            <a:b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41,016 Patients</a:t>
            </a:r>
            <a:b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45,364 Transplants</a:t>
            </a:r>
            <a:b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50 Countries</a:t>
            </a:r>
            <a:b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54197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FFFFFF"/>
                </a:solidFill>
                <a:latin typeface="Arial"/>
                <a:cs typeface="Arial"/>
              </a:rPr>
              <a:t>For internal use only.</a:t>
            </a:r>
            <a:br>
              <a:rPr lang="en-GB" sz="14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GB" sz="1400" b="1" dirty="0">
                <a:solidFill>
                  <a:srgbClr val="FFFFFF"/>
                </a:solidFill>
                <a:latin typeface="Arial"/>
                <a:cs typeface="Arial"/>
              </a:rPr>
              <a:t>For any other use, please contact Helen Baldomero: </a:t>
            </a:r>
            <a:r>
              <a:rPr lang="en-GB" sz="1400" b="1" dirty="0" smtClean="0">
                <a:solidFill>
                  <a:srgbClr val="FFFFFF"/>
                </a:solidFill>
                <a:latin typeface="Arial"/>
                <a:cs typeface="Arial"/>
              </a:rPr>
              <a:t>helen.baldomero@usb.ch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2197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3" y="125210"/>
            <a:ext cx="881319" cy="540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300"/>
            <a:ext cx="9144000" cy="56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 anchorCtr="1"/>
          <a:lstStyle/>
          <a:p>
            <a:pPr algn="ctr"/>
            <a:r>
              <a:rPr lang="de-DE" sz="2400" b="1" dirty="0" err="1">
                <a:solidFill>
                  <a:srgbClr val="3A4F92"/>
                </a:solidFill>
                <a:latin typeface="Arial"/>
                <a:ea typeface="+mj-ea"/>
                <a:cs typeface="Arial"/>
              </a:rPr>
              <a:t>Allogeneic</a:t>
            </a:r>
            <a:r>
              <a:rPr lang="de-DE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 TR in Europe </a:t>
            </a:r>
            <a:r>
              <a:rPr lang="de-DE" sz="2400" b="1" dirty="0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2020</a:t>
            </a:r>
            <a:endParaRPr lang="de-DE" sz="2400" b="1" dirty="0">
              <a:solidFill>
                <a:srgbClr val="3A4F92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572408" y="1944464"/>
            <a:ext cx="822801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572408" y="2947764"/>
            <a:ext cx="822801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20" y="399851"/>
            <a:ext cx="8675360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0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3" y="125210"/>
            <a:ext cx="881319" cy="540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300"/>
            <a:ext cx="9144000" cy="56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 anchorCtr="1"/>
          <a:lstStyle/>
          <a:p>
            <a:pPr algn="ctr"/>
            <a:r>
              <a:rPr lang="de-DE" sz="2400" b="1" dirty="0" err="1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Autologous</a:t>
            </a:r>
            <a:r>
              <a:rPr lang="de-DE" sz="2400" b="1" dirty="0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 </a:t>
            </a:r>
            <a:r>
              <a:rPr lang="de-DE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TR in Europe </a:t>
            </a:r>
            <a:r>
              <a:rPr lang="de-DE" sz="2400" b="1" dirty="0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2020</a:t>
            </a:r>
            <a:endParaRPr lang="de-DE" sz="2400" b="1" dirty="0">
              <a:solidFill>
                <a:srgbClr val="3A4F92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572408" y="1944464"/>
            <a:ext cx="822801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572408" y="2947764"/>
            <a:ext cx="822801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20" y="383603"/>
            <a:ext cx="8675360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9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74"/>
            <a:ext cx="9144000" cy="86294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 anchorCtr="1"/>
          <a:lstStyle/>
          <a:p>
            <a:pPr algn="ctr"/>
            <a:r>
              <a:rPr lang="en-GB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HCT activity in Europe </a:t>
            </a:r>
            <a:r>
              <a:rPr lang="en-GB" sz="2400" b="1" dirty="0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1990-2020:</a:t>
            </a:r>
            <a:r>
              <a:rPr lang="en-GB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/>
            </a:r>
            <a:br>
              <a:rPr lang="en-GB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</a:br>
            <a:r>
              <a:rPr lang="en-GB" sz="20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allogeneic vs autologous HCT</a:t>
            </a:r>
            <a:endParaRPr lang="en-US" sz="2400" b="1" dirty="0">
              <a:solidFill>
                <a:srgbClr val="3A4F92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3" y="125210"/>
            <a:ext cx="881319" cy="540000"/>
          </a:xfrm>
          <a:prstGeom prst="rect">
            <a:avLst/>
          </a:prstGeom>
        </p:spPr>
      </p:pic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572408" y="1944464"/>
            <a:ext cx="822801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572408" y="2947764"/>
            <a:ext cx="822801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72" y="817675"/>
            <a:ext cx="6718315" cy="420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74"/>
            <a:ext cx="9144000" cy="86294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 anchorCtr="1"/>
          <a:lstStyle/>
          <a:p>
            <a:pPr algn="ctr"/>
            <a:r>
              <a:rPr lang="en-GB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HCT activity in Europe </a:t>
            </a:r>
            <a:r>
              <a:rPr lang="en-GB" sz="2400" b="1" dirty="0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1990-2020:</a:t>
            </a:r>
            <a:r>
              <a:rPr lang="en-GB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/>
            </a:r>
            <a:br>
              <a:rPr lang="en-GB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</a:br>
            <a:r>
              <a:rPr lang="en-GB" sz="20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donor origin: 1st HCT</a:t>
            </a:r>
            <a:endParaRPr lang="en-US" sz="2000" b="1" dirty="0">
              <a:solidFill>
                <a:srgbClr val="3A4F92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3" y="125210"/>
            <a:ext cx="881319" cy="540000"/>
          </a:xfrm>
          <a:prstGeom prst="rect">
            <a:avLst/>
          </a:prstGeom>
        </p:spPr>
      </p:pic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572408" y="1944464"/>
            <a:ext cx="822801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572408" y="2947764"/>
            <a:ext cx="822801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841" y="776288"/>
            <a:ext cx="6383065" cy="43224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107" y="4901781"/>
            <a:ext cx="3759362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Passweg, Baldomero et al.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Bone Marrow Transplant. 2022 May;57(5):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742-752</a:t>
            </a:r>
          </a:p>
        </p:txBody>
      </p:sp>
    </p:spTree>
    <p:extLst>
      <p:ext uri="{BB962C8B-B14F-4D97-AF65-F5344CB8AC3E}">
        <p14:creationId xmlns:p14="http://schemas.microsoft.com/office/powerpoint/2010/main" val="38956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774"/>
            <a:ext cx="9144000" cy="86294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 anchorCtr="1"/>
          <a:lstStyle/>
          <a:p>
            <a:pPr algn="ctr"/>
            <a:r>
              <a:rPr lang="en-GB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HCT activity in Europe </a:t>
            </a:r>
            <a:r>
              <a:rPr lang="en-GB" sz="2400" b="1" dirty="0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1990-2020:</a:t>
            </a:r>
            <a:r>
              <a:rPr lang="en-GB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/>
            </a:r>
            <a:br>
              <a:rPr lang="en-GB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</a:br>
            <a:r>
              <a:rPr lang="en-GB" sz="2000" b="1" dirty="0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cord blood HCT: all transplants</a:t>
            </a:r>
            <a:endParaRPr lang="en-US" sz="2000" b="1" dirty="0">
              <a:solidFill>
                <a:srgbClr val="3A4F92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3" y="125210"/>
            <a:ext cx="881319" cy="540000"/>
          </a:xfrm>
          <a:prstGeom prst="rect">
            <a:avLst/>
          </a:prstGeom>
        </p:spPr>
      </p:pic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572408" y="1944464"/>
            <a:ext cx="822801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572408" y="2947764"/>
            <a:ext cx="822801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641" y="814169"/>
            <a:ext cx="633383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7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774"/>
            <a:ext cx="9144000" cy="86294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 anchorCtr="1"/>
          <a:lstStyle/>
          <a:p>
            <a:pPr algn="ctr"/>
            <a:r>
              <a:rPr lang="en-GB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HCT activity in Europe </a:t>
            </a:r>
            <a:r>
              <a:rPr lang="en-GB" sz="2400" b="1" dirty="0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2000-2020:</a:t>
            </a:r>
            <a:r>
              <a:rPr lang="en-GB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/>
            </a:r>
            <a:br>
              <a:rPr lang="en-GB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</a:br>
            <a:r>
              <a:rPr lang="en-GB" sz="2000" b="1" dirty="0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conditioning regimen: allogeneic HCT</a:t>
            </a:r>
            <a:endParaRPr lang="en-US" sz="2000" b="1" dirty="0">
              <a:solidFill>
                <a:srgbClr val="3A4F92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3" y="125210"/>
            <a:ext cx="881319" cy="540000"/>
          </a:xfrm>
          <a:prstGeom prst="rect">
            <a:avLst/>
          </a:prstGeom>
        </p:spPr>
      </p:pic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572408" y="1944464"/>
            <a:ext cx="822801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572408" y="2947764"/>
            <a:ext cx="822801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96" y="1041407"/>
            <a:ext cx="6969152" cy="396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107" y="4901781"/>
            <a:ext cx="3759362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Passweg, Baldomero et al.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Bone Marrow Transplant. 2022 May;57(5):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742-752</a:t>
            </a:r>
          </a:p>
        </p:txBody>
      </p:sp>
    </p:spTree>
    <p:extLst>
      <p:ext uri="{BB962C8B-B14F-4D97-AF65-F5344CB8AC3E}">
        <p14:creationId xmlns:p14="http://schemas.microsoft.com/office/powerpoint/2010/main" val="28936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774"/>
            <a:ext cx="9144000" cy="86294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 anchorCtr="1"/>
          <a:lstStyle/>
          <a:p>
            <a:pPr algn="ctr"/>
            <a:r>
              <a:rPr lang="en-GB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HCT activity in Europe </a:t>
            </a:r>
            <a:r>
              <a:rPr lang="en-GB" sz="2400" b="1" dirty="0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1990-2020:</a:t>
            </a:r>
            <a:r>
              <a:rPr lang="en-GB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/>
            </a:r>
            <a:br>
              <a:rPr lang="en-GB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</a:br>
            <a:r>
              <a:rPr lang="en-GB" sz="2000" b="1" dirty="0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main indication: allogeneic HCT</a:t>
            </a:r>
            <a:endParaRPr lang="en-US" sz="2000" b="1" dirty="0">
              <a:solidFill>
                <a:srgbClr val="3A4F92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3" y="125210"/>
            <a:ext cx="881319" cy="540000"/>
          </a:xfrm>
          <a:prstGeom prst="rect">
            <a:avLst/>
          </a:prstGeom>
        </p:spPr>
      </p:pic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572408" y="1944464"/>
            <a:ext cx="822801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572408" y="2947764"/>
            <a:ext cx="822801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047" y="998345"/>
            <a:ext cx="6814108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774"/>
            <a:ext cx="9144000" cy="86294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 anchorCtr="1"/>
          <a:lstStyle/>
          <a:p>
            <a:pPr algn="ctr"/>
            <a:r>
              <a:rPr lang="en-GB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HCT activity in Europe </a:t>
            </a:r>
            <a:r>
              <a:rPr lang="en-GB" sz="2400" b="1" dirty="0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1990-2020:</a:t>
            </a:r>
            <a:r>
              <a:rPr lang="en-GB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/>
            </a:r>
            <a:br>
              <a:rPr lang="en-GB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</a:br>
            <a:r>
              <a:rPr lang="en-GB" sz="2000" b="1" dirty="0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myeloid disorders: allogeneic </a:t>
            </a:r>
            <a:r>
              <a:rPr lang="en-GB" sz="20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H</a:t>
            </a:r>
            <a:r>
              <a:rPr lang="en-GB" sz="2000" b="1" dirty="0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CT</a:t>
            </a:r>
            <a:endParaRPr lang="en-US" sz="2000" b="1" dirty="0">
              <a:solidFill>
                <a:srgbClr val="3A4F92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3" y="125210"/>
            <a:ext cx="881319" cy="540000"/>
          </a:xfrm>
          <a:prstGeom prst="rect">
            <a:avLst/>
          </a:prstGeom>
        </p:spPr>
      </p:pic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572408" y="1944464"/>
            <a:ext cx="822801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572408" y="2947764"/>
            <a:ext cx="822801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496" y="1010372"/>
            <a:ext cx="6823728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8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774"/>
            <a:ext cx="9144000" cy="86294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 anchorCtr="1"/>
          <a:lstStyle/>
          <a:p>
            <a:pPr algn="ctr"/>
            <a:r>
              <a:rPr lang="en-GB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HCT activity in Europe </a:t>
            </a:r>
            <a:r>
              <a:rPr lang="en-GB" sz="2400" b="1" dirty="0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1990-2020:</a:t>
            </a:r>
            <a:r>
              <a:rPr lang="en-GB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/>
            </a:r>
            <a:br>
              <a:rPr lang="en-GB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</a:br>
            <a:r>
              <a:rPr lang="en-GB" sz="2000" b="1" dirty="0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main indication: autologous HCT</a:t>
            </a:r>
            <a:endParaRPr lang="en-US" sz="2000" b="1" dirty="0">
              <a:solidFill>
                <a:srgbClr val="3A4F92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3" y="125210"/>
            <a:ext cx="881319" cy="540000"/>
          </a:xfrm>
          <a:prstGeom prst="rect">
            <a:avLst/>
          </a:prstGeom>
        </p:spPr>
      </p:pic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572408" y="1944464"/>
            <a:ext cx="822801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572408" y="2947764"/>
            <a:ext cx="822801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716" y="1026360"/>
            <a:ext cx="6814108" cy="396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07" y="4901781"/>
            <a:ext cx="3759362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Passweg, Baldomero et al.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Bone Marrow Transplant. 2022 May;57(5):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742-752</a:t>
            </a:r>
          </a:p>
        </p:txBody>
      </p:sp>
    </p:spTree>
    <p:extLst>
      <p:ext uri="{BB962C8B-B14F-4D97-AF65-F5344CB8AC3E}">
        <p14:creationId xmlns:p14="http://schemas.microsoft.com/office/powerpoint/2010/main" val="276827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1219140" rtl="0" eaLnBrk="1" latinLnBrk="0" hangingPunct="1">
              <a:spcBef>
                <a:spcPct val="0"/>
              </a:spcBef>
              <a:buNone/>
              <a:defRPr sz="5333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EBMT Activity Survey</a:t>
            </a:r>
          </a:p>
          <a:p>
            <a:pPr lvl="0"/>
            <a: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on </a:t>
            </a:r>
          </a:p>
          <a:p>
            <a:pPr lvl="0"/>
            <a:r>
              <a:rPr lang="en-GB" sz="4000" dirty="0" smtClean="0">
                <a:solidFill>
                  <a:schemeClr val="bg1"/>
                </a:solidFill>
              </a:rPr>
              <a:t>Cellular </a:t>
            </a:r>
            <a:r>
              <a:rPr lang="en-GB" sz="4000" dirty="0">
                <a:solidFill>
                  <a:schemeClr val="bg1"/>
                </a:solidFill>
              </a:rPr>
              <a:t>therapies</a:t>
            </a:r>
            <a:r>
              <a:rPr lang="en-GB" sz="4000" dirty="0">
                <a:solidFill>
                  <a:srgbClr val="FFFFFF"/>
                </a:solidFill>
              </a:rPr>
              <a:t/>
            </a:r>
            <a:br>
              <a:rPr lang="en-GB" sz="4000" dirty="0">
                <a:solidFill>
                  <a:srgbClr val="FFFFFF"/>
                </a:solidFill>
              </a:rPr>
            </a:b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54197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FFFFFF"/>
                </a:solidFill>
                <a:latin typeface="Arial"/>
                <a:cs typeface="Arial"/>
              </a:rPr>
              <a:t>For internal use only.</a:t>
            </a:r>
            <a:br>
              <a:rPr lang="en-GB" sz="14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GB" sz="1400" b="1" dirty="0">
                <a:solidFill>
                  <a:srgbClr val="FFFFFF"/>
                </a:solidFill>
                <a:latin typeface="Arial"/>
                <a:cs typeface="Arial"/>
              </a:rPr>
              <a:t>For any other use, please contact Helen Baldomero: </a:t>
            </a:r>
            <a:r>
              <a:rPr lang="en-GB" sz="1400" b="1" dirty="0" smtClean="0">
                <a:solidFill>
                  <a:srgbClr val="FFFFFF"/>
                </a:solidFill>
                <a:latin typeface="Arial"/>
                <a:cs typeface="Arial"/>
              </a:rPr>
              <a:t>helen.baldomero@usb.ch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032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3" y="125210"/>
            <a:ext cx="881319" cy="540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86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 anchorCtr="1"/>
          <a:lstStyle/>
          <a:p>
            <a:pPr algn="ctr"/>
            <a:r>
              <a:rPr lang="de-DE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EBMT Activity Survey in </a:t>
            </a:r>
            <a:r>
              <a:rPr lang="de-DE" sz="2400" b="1" dirty="0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2020: </a:t>
            </a:r>
            <a:r>
              <a:rPr lang="de-DE" sz="28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/>
            </a:r>
            <a:br>
              <a:rPr lang="de-DE" sz="28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</a:br>
            <a:r>
              <a:rPr lang="de-DE" sz="20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Patient and transplant numbers</a:t>
            </a:r>
            <a:endParaRPr lang="en-US" sz="2400" b="1" dirty="0">
              <a:solidFill>
                <a:srgbClr val="3A4F92"/>
              </a:solidFill>
              <a:latin typeface="Arial"/>
              <a:ea typeface="+mj-ea"/>
              <a:cs typeface="Arial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72408" y="1084037"/>
            <a:ext cx="8228013" cy="3968094"/>
            <a:chOff x="572408" y="1160239"/>
            <a:chExt cx="8228013" cy="3968094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845833" y="1160239"/>
              <a:ext cx="1371600" cy="708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000" dirty="0"/>
                <a:t>Allogeneic</a:t>
              </a:r>
            </a:p>
            <a:p>
              <a:pPr algn="ctr"/>
              <a:r>
                <a:rPr lang="en-US" sz="2000" dirty="0"/>
                <a:t>HSCT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5588908" y="1160239"/>
              <a:ext cx="1468438" cy="708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000"/>
                <a:t>Autologous</a:t>
              </a:r>
            </a:p>
            <a:p>
              <a:pPr algn="ctr"/>
              <a:r>
                <a:rPr lang="en-US" sz="2000"/>
                <a:t>HSCT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7624083" y="1465039"/>
              <a:ext cx="72707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000"/>
                <a:t>Total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932771" y="2142900"/>
              <a:ext cx="4365298" cy="2985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40000"/>
                </a:spcBef>
              </a:pPr>
              <a:r>
                <a:rPr lang="en-US" sz="2000" dirty="0"/>
                <a:t>1st </a:t>
              </a:r>
              <a:r>
                <a:rPr lang="en-US" sz="2000" dirty="0" err="1"/>
                <a:t>allo</a:t>
              </a:r>
              <a:r>
                <a:rPr lang="en-US" sz="2000" dirty="0"/>
                <a:t>/1</a:t>
              </a:r>
              <a:r>
                <a:rPr lang="en-US" sz="2000" baseline="30000" dirty="0"/>
                <a:t>st</a:t>
              </a:r>
              <a:r>
                <a:rPr lang="en-US" sz="2000" dirty="0"/>
                <a:t> auto HSCT</a:t>
              </a:r>
            </a:p>
            <a:p>
              <a:pPr>
                <a:spcBef>
                  <a:spcPct val="40000"/>
                </a:spcBef>
              </a:pPr>
              <a:endParaRPr lang="en-US" sz="2000" dirty="0"/>
            </a:p>
            <a:p>
              <a:pPr>
                <a:spcBef>
                  <a:spcPct val="40000"/>
                </a:spcBef>
              </a:pPr>
              <a:r>
                <a:rPr lang="en-US" sz="2000" dirty="0" smtClean="0"/>
                <a:t>Additional HSCT</a:t>
              </a:r>
              <a:endParaRPr lang="en-US" sz="2000" dirty="0"/>
            </a:p>
            <a:p>
              <a:pPr>
                <a:spcBef>
                  <a:spcPct val="40000"/>
                </a:spcBef>
              </a:pPr>
              <a:r>
                <a:rPr lang="en-US" sz="1200" dirty="0"/>
                <a:t>	</a:t>
              </a:r>
            </a:p>
            <a:p>
              <a:pPr>
                <a:spcBef>
                  <a:spcPct val="40000"/>
                </a:spcBef>
              </a:pPr>
              <a:r>
                <a:rPr lang="en-US" sz="1200" dirty="0"/>
                <a:t>	</a:t>
              </a:r>
            </a:p>
            <a:p>
              <a:pPr>
                <a:spcBef>
                  <a:spcPct val="40000"/>
                </a:spcBef>
              </a:pPr>
              <a:r>
                <a:rPr lang="en-US" sz="2000" dirty="0" smtClean="0"/>
                <a:t>TOTAL all transplants</a:t>
              </a:r>
              <a:endParaRPr lang="en-US" sz="2000" dirty="0"/>
            </a:p>
            <a:p>
              <a:pPr>
                <a:spcBef>
                  <a:spcPct val="40000"/>
                </a:spcBef>
              </a:pPr>
              <a:endParaRPr lang="en-US" dirty="0" smtClean="0"/>
            </a:p>
            <a:p>
              <a:pPr>
                <a:spcBef>
                  <a:spcPct val="40000"/>
                </a:spcBef>
              </a:pPr>
              <a:r>
                <a:rPr lang="en-US" dirty="0" smtClean="0"/>
                <a:t>Teams</a:t>
              </a:r>
              <a:r>
                <a:rPr lang="en-US" dirty="0"/>
                <a:t>: </a:t>
              </a:r>
              <a:r>
                <a:rPr lang="en-US" dirty="0" smtClean="0"/>
                <a:t>690</a:t>
              </a:r>
              <a:r>
                <a:rPr lang="en-US" dirty="0"/>
                <a:t>	</a:t>
              </a:r>
              <a:r>
                <a:rPr lang="en-US" dirty="0" smtClean="0"/>
                <a:t>      Countries reporting: 50 </a:t>
              </a:r>
              <a:endParaRPr lang="en-US" dirty="0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993393" y="2165125"/>
              <a:ext cx="968534" cy="220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40000"/>
                </a:spcBef>
              </a:pPr>
              <a:r>
                <a:rPr lang="en-US" sz="2000" dirty="0" smtClean="0"/>
                <a:t>17,647</a:t>
              </a:r>
            </a:p>
            <a:p>
              <a:pPr algn="ctr">
                <a:spcBef>
                  <a:spcPct val="40000"/>
                </a:spcBef>
              </a:pPr>
              <a:endParaRPr lang="en-US" sz="2000" dirty="0" smtClean="0"/>
            </a:p>
            <a:p>
              <a:pPr algn="ctr">
                <a:spcBef>
                  <a:spcPct val="40000"/>
                </a:spcBef>
              </a:pPr>
              <a:r>
                <a:rPr lang="en-US" sz="2000" dirty="0" smtClean="0"/>
                <a:t>1,149</a:t>
              </a:r>
              <a:endParaRPr lang="en-US" sz="2000" dirty="0"/>
            </a:p>
            <a:p>
              <a:pPr algn="ctr">
                <a:spcBef>
                  <a:spcPct val="40000"/>
                </a:spcBef>
              </a:pPr>
              <a:endParaRPr lang="en-US" sz="1200" dirty="0"/>
            </a:p>
            <a:p>
              <a:pPr algn="ctr">
                <a:spcBef>
                  <a:spcPct val="40000"/>
                </a:spcBef>
              </a:pPr>
              <a:endParaRPr lang="en-US" sz="1200" dirty="0"/>
            </a:p>
            <a:p>
              <a:pPr algn="ctr">
                <a:spcBef>
                  <a:spcPct val="40000"/>
                </a:spcBef>
              </a:pPr>
              <a:r>
                <a:rPr lang="en-US" sz="2000" dirty="0" smtClean="0"/>
                <a:t>18,796</a:t>
              </a:r>
              <a:endParaRPr lang="en-US" sz="2000" dirty="0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5857117" y="2165125"/>
              <a:ext cx="968534" cy="220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40000"/>
                </a:spcBef>
              </a:pPr>
              <a:r>
                <a:rPr lang="en-US" sz="2000" dirty="0" smtClean="0"/>
                <a:t>23,369</a:t>
              </a:r>
              <a:endParaRPr lang="en-US" sz="2000" dirty="0"/>
            </a:p>
            <a:p>
              <a:pPr algn="ctr">
                <a:spcBef>
                  <a:spcPct val="40000"/>
                </a:spcBef>
              </a:pPr>
              <a:endParaRPr lang="en-US" sz="2000" dirty="0"/>
            </a:p>
            <a:p>
              <a:pPr algn="ctr">
                <a:spcBef>
                  <a:spcPct val="40000"/>
                </a:spcBef>
              </a:pPr>
              <a:r>
                <a:rPr lang="en-US" sz="2000" dirty="0" smtClean="0"/>
                <a:t>3,199</a:t>
              </a:r>
            </a:p>
            <a:p>
              <a:pPr algn="ctr">
                <a:spcBef>
                  <a:spcPct val="40000"/>
                </a:spcBef>
              </a:pPr>
              <a:endParaRPr lang="en-US" sz="1200" dirty="0"/>
            </a:p>
            <a:p>
              <a:pPr algn="ctr">
                <a:spcBef>
                  <a:spcPct val="40000"/>
                </a:spcBef>
              </a:pPr>
              <a:endParaRPr lang="en-US" sz="1200" dirty="0"/>
            </a:p>
            <a:p>
              <a:pPr algn="ctr">
                <a:spcBef>
                  <a:spcPct val="40000"/>
                </a:spcBef>
              </a:pPr>
              <a:r>
                <a:rPr lang="en-US" sz="2000" dirty="0" smtClean="0"/>
                <a:t>26,568</a:t>
              </a:r>
              <a:endParaRPr lang="en-US" sz="2000" dirty="0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7563758" y="2165125"/>
              <a:ext cx="968535" cy="220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40000"/>
                </a:spcBef>
              </a:pPr>
              <a:r>
                <a:rPr lang="en-US" sz="2000" dirty="0" smtClean="0"/>
                <a:t>41,016</a:t>
              </a:r>
              <a:endParaRPr lang="en-US" sz="2000" dirty="0"/>
            </a:p>
            <a:p>
              <a:pPr algn="ctr">
                <a:spcBef>
                  <a:spcPct val="40000"/>
                </a:spcBef>
              </a:pPr>
              <a:endParaRPr lang="en-US" sz="2000" dirty="0"/>
            </a:p>
            <a:p>
              <a:pPr algn="ctr">
                <a:spcBef>
                  <a:spcPct val="40000"/>
                </a:spcBef>
              </a:pPr>
              <a:r>
                <a:rPr lang="en-US" sz="2000" dirty="0" smtClean="0"/>
                <a:t>4,348</a:t>
              </a:r>
              <a:endParaRPr lang="en-US" sz="2000" dirty="0"/>
            </a:p>
            <a:p>
              <a:pPr algn="ctr">
                <a:spcBef>
                  <a:spcPct val="40000"/>
                </a:spcBef>
              </a:pPr>
              <a:endParaRPr lang="en-US" sz="1200" dirty="0"/>
            </a:p>
            <a:p>
              <a:pPr algn="ctr">
                <a:spcBef>
                  <a:spcPct val="40000"/>
                </a:spcBef>
              </a:pPr>
              <a:endParaRPr lang="en-US" sz="1200" dirty="0"/>
            </a:p>
            <a:p>
              <a:pPr algn="ctr">
                <a:spcBef>
                  <a:spcPct val="40000"/>
                </a:spcBef>
              </a:pPr>
              <a:r>
                <a:rPr lang="en-US" sz="2000" dirty="0" smtClean="0"/>
                <a:t>45,364</a:t>
              </a:r>
              <a:endParaRPr lang="en-US" sz="2000" dirty="0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572408" y="1944464"/>
              <a:ext cx="8228013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966108" y="1465039"/>
              <a:ext cx="128270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000" dirty="0"/>
                <a:t>Indication</a:t>
              </a:r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572408" y="2947764"/>
              <a:ext cx="8228013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" name="Line 10"/>
          <p:cNvSpPr>
            <a:spLocks noChangeShapeType="1"/>
          </p:cNvSpPr>
          <p:nvPr/>
        </p:nvSpPr>
        <p:spPr bwMode="auto">
          <a:xfrm flipV="1">
            <a:off x="236764" y="1831749"/>
            <a:ext cx="8670472" cy="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70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>
            <a:spLocks noChangeArrowheads="1"/>
          </p:cNvSpPr>
          <p:nvPr/>
        </p:nvSpPr>
        <p:spPr bwMode="auto">
          <a:xfrm>
            <a:off x="26107" y="9752"/>
            <a:ext cx="9144000" cy="552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 anchorCtr="1"/>
          <a:lstStyle/>
          <a:p>
            <a:pPr algn="ctr"/>
            <a:r>
              <a:rPr lang="en-GB" sz="2400" b="1" dirty="0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Cellular therapies </a:t>
            </a:r>
            <a:r>
              <a:rPr lang="en-GB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in Europe </a:t>
            </a:r>
            <a:r>
              <a:rPr lang="en-GB" sz="2400" b="1" dirty="0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2020</a:t>
            </a:r>
            <a:endParaRPr lang="en-US" sz="2800" b="1" dirty="0">
              <a:solidFill>
                <a:srgbClr val="3A4F92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3" y="125210"/>
            <a:ext cx="881319" cy="540000"/>
          </a:xfrm>
          <a:prstGeom prst="rect">
            <a:avLst/>
          </a:prstGeom>
        </p:spPr>
      </p:pic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572408" y="1944464"/>
            <a:ext cx="822801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572408" y="2947764"/>
            <a:ext cx="822801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6107" y="4901781"/>
            <a:ext cx="3759362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Passweg, Baldomero et al.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Bone Marrow Transplant. 2022 May;57(5):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742-752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62" y="825812"/>
            <a:ext cx="8675360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5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3" y="125210"/>
            <a:ext cx="881319" cy="540000"/>
          </a:xfrm>
          <a:prstGeom prst="rect">
            <a:avLst/>
          </a:prstGeom>
        </p:spPr>
      </p:pic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572408" y="1944464"/>
            <a:ext cx="822801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572408" y="2947764"/>
            <a:ext cx="822801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141182"/>
            <a:ext cx="9144000" cy="56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 anchorCtr="1"/>
          <a:lstStyle/>
          <a:p>
            <a:pPr algn="ctr"/>
            <a:r>
              <a:rPr lang="en-GB" sz="20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CAR-T rates per 10 million population in Europe </a:t>
            </a:r>
            <a:r>
              <a:rPr lang="en-GB" sz="2000" b="1" dirty="0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2020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10" y="447539"/>
            <a:ext cx="7980356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3" y="125210"/>
            <a:ext cx="881319" cy="540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8175" y="6391"/>
            <a:ext cx="9144000" cy="86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 anchorCtr="1"/>
          <a:lstStyle/>
          <a:p>
            <a:pPr algn="ctr"/>
            <a:r>
              <a:rPr lang="de-DE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EBMT Activity Survey in </a:t>
            </a:r>
            <a:r>
              <a:rPr lang="de-DE" sz="2400" b="1" dirty="0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2020: </a:t>
            </a:r>
            <a:r>
              <a:rPr lang="de-DE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/>
            </a:r>
            <a:br>
              <a:rPr lang="de-DE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</a:br>
            <a:r>
              <a:rPr lang="de-DE" sz="2000" b="1" dirty="0" err="1">
                <a:solidFill>
                  <a:srgbClr val="3A4F92"/>
                </a:solidFill>
                <a:latin typeface="Arial"/>
                <a:cs typeface="Arial"/>
              </a:rPr>
              <a:t>Donor</a:t>
            </a:r>
            <a:r>
              <a:rPr lang="de-DE" sz="2000" b="1" dirty="0">
                <a:solidFill>
                  <a:srgbClr val="3A4F92"/>
                </a:solidFill>
                <a:latin typeface="Arial"/>
                <a:cs typeface="Arial"/>
              </a:rPr>
              <a:t> type and </a:t>
            </a:r>
            <a:r>
              <a:rPr lang="de-DE" sz="2000" b="1" dirty="0" err="1">
                <a:solidFill>
                  <a:srgbClr val="3A4F92"/>
                </a:solidFill>
                <a:latin typeface="Arial"/>
                <a:cs typeface="Arial"/>
              </a:rPr>
              <a:t>stem</a:t>
            </a:r>
            <a:r>
              <a:rPr lang="de-DE" sz="2000" b="1" dirty="0">
                <a:solidFill>
                  <a:srgbClr val="3A4F92"/>
                </a:solidFill>
                <a:latin typeface="Arial"/>
                <a:cs typeface="Arial"/>
              </a:rPr>
              <a:t> </a:t>
            </a:r>
            <a:r>
              <a:rPr lang="de-DE" sz="2000" b="1" dirty="0" err="1">
                <a:solidFill>
                  <a:srgbClr val="3A4F92"/>
                </a:solidFill>
                <a:latin typeface="Arial"/>
                <a:cs typeface="Arial"/>
              </a:rPr>
              <a:t>cell</a:t>
            </a:r>
            <a:r>
              <a:rPr lang="de-DE" sz="2000" b="1" dirty="0">
                <a:solidFill>
                  <a:srgbClr val="3A4F92"/>
                </a:solidFill>
                <a:latin typeface="Arial"/>
                <a:cs typeface="Arial"/>
              </a:rPr>
              <a:t> </a:t>
            </a:r>
            <a:r>
              <a:rPr lang="de-DE" sz="2000" b="1" dirty="0" err="1">
                <a:solidFill>
                  <a:srgbClr val="3A4F92"/>
                </a:solidFill>
                <a:latin typeface="Arial"/>
                <a:cs typeface="Arial"/>
              </a:rPr>
              <a:t>source</a:t>
            </a:r>
            <a:r>
              <a:rPr lang="de-DE" sz="2000" b="1" dirty="0">
                <a:solidFill>
                  <a:srgbClr val="3A4F92"/>
                </a:solidFill>
                <a:latin typeface="Arial"/>
                <a:cs typeface="Arial"/>
              </a:rPr>
              <a:t>: all </a:t>
            </a:r>
            <a:r>
              <a:rPr lang="de-DE" sz="2000" b="1" dirty="0" err="1">
                <a:solidFill>
                  <a:srgbClr val="3A4F92"/>
                </a:solidFill>
                <a:latin typeface="Arial"/>
                <a:cs typeface="Arial"/>
              </a:rPr>
              <a:t>transplants</a:t>
            </a:r>
            <a:endParaRPr lang="en-US" sz="2000" b="1" dirty="0">
              <a:solidFill>
                <a:srgbClr val="3A4F92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572408" y="1944464"/>
            <a:ext cx="822801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572408" y="2947764"/>
            <a:ext cx="822801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6" name="Group 1"/>
          <p:cNvGrpSpPr>
            <a:grpSpLocks/>
          </p:cNvGrpSpPr>
          <p:nvPr/>
        </p:nvGrpSpPr>
        <p:grpSpPr bwMode="auto">
          <a:xfrm>
            <a:off x="285703" y="1280945"/>
            <a:ext cx="8365356" cy="3410582"/>
            <a:chOff x="855663" y="1908175"/>
            <a:chExt cx="7815262" cy="3410180"/>
          </a:xfrm>
        </p:grpSpPr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3892991" y="1908175"/>
              <a:ext cx="496003" cy="36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BM</a:t>
              </a:r>
            </a:p>
          </p:txBody>
        </p:sp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5020884" y="1908175"/>
              <a:ext cx="759578" cy="36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PBSC</a:t>
              </a:r>
            </a:p>
          </p:txBody>
        </p: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855663" y="2622550"/>
              <a:ext cx="2029537" cy="2695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40000"/>
                </a:spcBef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HLA-id sibling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40000"/>
                </a:spcBef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Haplo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-identical</a:t>
              </a:r>
            </a:p>
            <a:p>
              <a:pPr>
                <a:spcBef>
                  <a:spcPct val="40000"/>
                </a:spcBef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Other family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40000"/>
                </a:spcBef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Syngeneic</a:t>
              </a:r>
            </a:p>
            <a:p>
              <a:pPr>
                <a:spcBef>
                  <a:spcPct val="40000"/>
                </a:spcBef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Unrelated</a:t>
              </a:r>
            </a:p>
            <a:p>
              <a:pPr>
                <a:spcBef>
                  <a:spcPct val="40000"/>
                </a:spcBef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Allogeneic</a:t>
              </a:r>
            </a:p>
            <a:p>
              <a:pPr>
                <a:spcBef>
                  <a:spcPct val="40000"/>
                </a:spcBef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Autologous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3826832" y="2622550"/>
              <a:ext cx="711656" cy="2695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40000"/>
                </a:spcBef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1,169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ct val="40000"/>
                </a:spcBef>
              </a:pPr>
              <a:r>
                <a:rPr lang="de-CH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667</a:t>
              </a:r>
              <a:endParaRPr lang="en-GB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ct val="40000"/>
                </a:spcBef>
              </a:pPr>
              <a:r>
                <a:rPr lang="de-CH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87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ct val="40000"/>
                </a:spcBef>
              </a:pP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n.a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>
                <a:spcBef>
                  <a:spcPct val="40000"/>
                </a:spcBef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888</a:t>
              </a:r>
            </a:p>
            <a:p>
              <a:pPr algn="ctr">
                <a:spcBef>
                  <a:spcPct val="40000"/>
                </a:spcBef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2,811</a:t>
              </a:r>
            </a:p>
            <a:p>
              <a:pPr algn="ctr">
                <a:spcBef>
                  <a:spcPct val="40000"/>
                </a:spcBef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57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7761874" y="2622247"/>
              <a:ext cx="831463" cy="2695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40000"/>
                </a:spcBef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5,275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ct val="40000"/>
                </a:spcBef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3,790</a:t>
              </a:r>
            </a:p>
            <a:p>
              <a:pPr algn="ctr">
                <a:spcBef>
                  <a:spcPct val="40000"/>
                </a:spcBef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293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ct val="40000"/>
                </a:spcBef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  <a:p>
              <a:pPr algn="ctr">
                <a:spcBef>
                  <a:spcPct val="40000"/>
                </a:spcBef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9,414</a:t>
              </a:r>
            </a:p>
            <a:p>
              <a:pPr algn="ctr">
                <a:spcBef>
                  <a:spcPct val="40000"/>
                </a:spcBef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18,796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ct val="40000"/>
                </a:spcBef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26,568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7815662" y="1908175"/>
              <a:ext cx="627850" cy="36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Total</a:t>
              </a:r>
            </a:p>
          </p:txBody>
        </p:sp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5023603" y="2622247"/>
              <a:ext cx="831463" cy="2695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40000"/>
                </a:spcBef>
              </a:pPr>
              <a:r>
                <a:rPr lang="de-CH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4,070</a:t>
              </a:r>
              <a:endParaRPr lang="en-US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ct val="40000"/>
                </a:spcBef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3,123</a:t>
              </a:r>
            </a:p>
            <a:p>
              <a:pPr algn="ctr">
                <a:spcBef>
                  <a:spcPct val="40000"/>
                </a:spcBef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195</a:t>
              </a:r>
            </a:p>
            <a:p>
              <a:pPr algn="ctr">
                <a:spcBef>
                  <a:spcPct val="40000"/>
                </a:spcBef>
              </a:pP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n.a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ct val="40000"/>
                </a:spcBef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8,228</a:t>
              </a:r>
            </a:p>
            <a:p>
              <a:pPr algn="ctr">
                <a:spcBef>
                  <a:spcPct val="40000"/>
                </a:spcBef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15,616</a:t>
              </a:r>
            </a:p>
            <a:p>
              <a:pPr algn="ctr">
                <a:spcBef>
                  <a:spcPct val="40000"/>
                </a:spcBef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26,510</a:t>
              </a:r>
            </a:p>
          </p:txBody>
        </p:sp>
        <p:sp>
          <p:nvSpPr>
            <p:cNvPr id="35" name="Text Box 15"/>
            <p:cNvSpPr txBox="1">
              <a:spLocks noChangeArrowheads="1"/>
            </p:cNvSpPr>
            <p:nvPr/>
          </p:nvSpPr>
          <p:spPr bwMode="auto">
            <a:xfrm>
              <a:off x="1284649" y="1908175"/>
              <a:ext cx="1226827" cy="36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Donor type</a:t>
              </a:r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>
              <a:off x="3581400" y="1962150"/>
              <a:ext cx="508952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 Box 19"/>
            <p:cNvSpPr txBox="1">
              <a:spLocks noChangeArrowheads="1"/>
            </p:cNvSpPr>
            <p:nvPr/>
          </p:nvSpPr>
          <p:spPr bwMode="auto">
            <a:xfrm>
              <a:off x="6388889" y="1908175"/>
              <a:ext cx="639771" cy="36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Cord</a:t>
              </a:r>
            </a:p>
          </p:txBody>
        </p:sp>
        <p:sp>
          <p:nvSpPr>
            <p:cNvPr id="39" name="Text Box 20"/>
            <p:cNvSpPr txBox="1">
              <a:spLocks noChangeArrowheads="1"/>
            </p:cNvSpPr>
            <p:nvPr/>
          </p:nvSpPr>
          <p:spPr bwMode="auto">
            <a:xfrm>
              <a:off x="6606835" y="2622247"/>
              <a:ext cx="531945" cy="2695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40000"/>
                </a:spcBef>
              </a:pPr>
              <a:r>
                <a:rPr lang="de-CH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36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ct val="40000"/>
                </a:spcBef>
              </a:pPr>
              <a:r>
                <a:rPr lang="de-CH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n.a</a:t>
              </a:r>
              <a:r>
                <a:rPr lang="de-CH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>
                <a:spcBef>
                  <a:spcPct val="40000"/>
                </a:spcBef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ct val="40000"/>
                </a:spcBef>
              </a:pP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n.a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>
                <a:spcBef>
                  <a:spcPct val="40000"/>
                </a:spcBef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298</a:t>
              </a:r>
            </a:p>
            <a:p>
              <a:pPr algn="ctr">
                <a:spcBef>
                  <a:spcPct val="40000"/>
                </a:spcBef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345</a:t>
              </a:r>
            </a:p>
            <a:p>
              <a:pPr algn="ctr">
                <a:spcBef>
                  <a:spcPct val="40000"/>
                </a:spcBef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Line 10"/>
          <p:cNvSpPr>
            <a:spLocks noChangeShapeType="1"/>
          </p:cNvSpPr>
          <p:nvPr/>
        </p:nvSpPr>
        <p:spPr bwMode="auto">
          <a:xfrm flipV="1">
            <a:off x="236764" y="1773509"/>
            <a:ext cx="8670472" cy="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89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3" y="125210"/>
            <a:ext cx="881319" cy="540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8175" y="6391"/>
            <a:ext cx="9144000" cy="86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 anchorCtr="1"/>
          <a:lstStyle/>
          <a:p>
            <a:pPr algn="ctr"/>
            <a:r>
              <a:rPr lang="de-DE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EBMT Activity Survey in </a:t>
            </a:r>
            <a:r>
              <a:rPr lang="de-DE" sz="2400" b="1" dirty="0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2020: </a:t>
            </a:r>
            <a:r>
              <a:rPr lang="de-DE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/>
            </a:r>
            <a:br>
              <a:rPr lang="de-DE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</a:br>
            <a:r>
              <a:rPr lang="de-DE" sz="2000" b="1" dirty="0" smtClean="0">
                <a:solidFill>
                  <a:srgbClr val="3A4F92"/>
                </a:solidFill>
                <a:latin typeface="Arial"/>
                <a:cs typeface="Arial"/>
              </a:rPr>
              <a:t>Main </a:t>
            </a:r>
            <a:r>
              <a:rPr lang="de-DE" sz="2000" b="1" dirty="0" err="1" smtClean="0">
                <a:solidFill>
                  <a:srgbClr val="3A4F92"/>
                </a:solidFill>
                <a:latin typeface="Arial"/>
                <a:cs typeface="Arial"/>
              </a:rPr>
              <a:t>indications</a:t>
            </a:r>
            <a:endParaRPr lang="en-US" sz="2400" b="1" dirty="0">
              <a:solidFill>
                <a:srgbClr val="3A4F92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572408" y="1944464"/>
            <a:ext cx="822801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572408" y="2947764"/>
            <a:ext cx="822801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288655" y="1031869"/>
            <a:ext cx="8538206" cy="3984626"/>
            <a:chOff x="567" y="1026"/>
            <a:chExt cx="4812" cy="2510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567" y="1026"/>
              <a:ext cx="4675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de-CH" sz="1600">
                <a:latin typeface="Times New Roman" pitchFamily="18" charset="0"/>
              </a:endParaRPr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2629" y="1041"/>
              <a:ext cx="63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600" dirty="0"/>
                <a:t>Allogeneic</a:t>
              </a:r>
            </a:p>
            <a:p>
              <a:pPr algn="ctr"/>
              <a:r>
                <a:rPr lang="en-US" sz="1600" dirty="0"/>
                <a:t>1</a:t>
              </a:r>
              <a:r>
                <a:rPr lang="en-US" sz="1600" baseline="30000" dirty="0"/>
                <a:t>st</a:t>
              </a:r>
              <a:r>
                <a:rPr lang="en-US" sz="1600" dirty="0"/>
                <a:t> HSCT</a:t>
              </a: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3734" y="1041"/>
              <a:ext cx="68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600"/>
                <a:t>Autologous</a:t>
              </a:r>
            </a:p>
            <a:p>
              <a:pPr algn="ctr"/>
              <a:r>
                <a:rPr lang="en-US" sz="1600"/>
                <a:t>1</a:t>
              </a:r>
              <a:r>
                <a:rPr lang="en-US" sz="1600" baseline="30000"/>
                <a:t>st</a:t>
              </a:r>
              <a:r>
                <a:rPr lang="en-US" sz="1600"/>
                <a:t> HSCT</a:t>
              </a: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4949" y="1233"/>
              <a:ext cx="3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600"/>
                <a:t>Total</a:t>
              </a:r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579" y="1586"/>
              <a:ext cx="1769" cy="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40000"/>
                </a:spcBef>
              </a:pPr>
              <a:r>
                <a:rPr lang="en-US" sz="1600" dirty="0" smtClean="0"/>
                <a:t>Myeloid (AML, CML, MDS/</a:t>
              </a:r>
              <a:r>
                <a:rPr lang="en-US" sz="1600" dirty="0" err="1" smtClean="0"/>
                <a:t>MPN</a:t>
              </a:r>
              <a:r>
                <a:rPr lang="en-US" sz="1600" dirty="0" smtClean="0"/>
                <a:t>)</a:t>
              </a:r>
              <a:endParaRPr lang="en-US" sz="1600" dirty="0"/>
            </a:p>
            <a:p>
              <a:pPr>
                <a:spcBef>
                  <a:spcPct val="40000"/>
                </a:spcBef>
              </a:pPr>
              <a:r>
                <a:rPr lang="en-US" sz="1600" dirty="0" smtClean="0"/>
                <a:t>Lymphoid (ALL, </a:t>
              </a:r>
              <a:r>
                <a:rPr lang="en-US" sz="1600" dirty="0" err="1" smtClean="0"/>
                <a:t>CLL</a:t>
              </a:r>
              <a:r>
                <a:rPr lang="en-US" sz="1600" dirty="0" smtClean="0"/>
                <a:t>, HL, NHL)</a:t>
              </a:r>
              <a:endParaRPr lang="en-US" sz="1600" dirty="0"/>
            </a:p>
            <a:p>
              <a:pPr>
                <a:spcBef>
                  <a:spcPct val="40000"/>
                </a:spcBef>
              </a:pPr>
              <a:r>
                <a:rPr lang="en-US" sz="1600" dirty="0"/>
                <a:t>Plasma </a:t>
              </a:r>
              <a:r>
                <a:rPr lang="en-US" sz="1600" dirty="0" smtClean="0"/>
                <a:t>cell </a:t>
              </a:r>
              <a:r>
                <a:rPr lang="en-US" sz="1600" dirty="0"/>
                <a:t>disorder</a:t>
              </a:r>
            </a:p>
            <a:p>
              <a:pPr>
                <a:spcBef>
                  <a:spcPct val="40000"/>
                </a:spcBef>
              </a:pPr>
              <a:r>
                <a:rPr lang="en-US" sz="1600" dirty="0" smtClean="0"/>
                <a:t>Solid tumor</a:t>
              </a:r>
              <a:endParaRPr lang="en-US" sz="1600" dirty="0"/>
            </a:p>
            <a:p>
              <a:pPr>
                <a:spcBef>
                  <a:spcPct val="40000"/>
                </a:spcBef>
              </a:pPr>
              <a:r>
                <a:rPr lang="en-US" sz="1600" dirty="0"/>
                <a:t>Non-malignant </a:t>
              </a:r>
              <a:r>
                <a:rPr lang="en-US" sz="1600" dirty="0" smtClean="0"/>
                <a:t>disorders (all)</a:t>
              </a:r>
            </a:p>
            <a:p>
              <a:pPr>
                <a:spcBef>
                  <a:spcPct val="40000"/>
                </a:spcBef>
              </a:pPr>
              <a:r>
                <a:rPr lang="en-US" sz="1600" i="1" dirty="0"/>
                <a:t>	</a:t>
              </a:r>
              <a:r>
                <a:rPr lang="en-US" sz="1600" i="1" dirty="0" smtClean="0"/>
                <a:t>bone </a:t>
              </a:r>
              <a:r>
                <a:rPr lang="en-US" sz="1600" i="1" dirty="0"/>
                <a:t>marrow </a:t>
              </a:r>
              <a:r>
                <a:rPr lang="en-US" sz="1600" i="1" dirty="0" smtClean="0"/>
                <a:t>failure</a:t>
              </a:r>
            </a:p>
            <a:p>
              <a:pPr>
                <a:spcBef>
                  <a:spcPct val="40000"/>
                </a:spcBef>
              </a:pPr>
              <a:r>
                <a:rPr lang="en-US" sz="1600" i="1" dirty="0"/>
                <a:t>	</a:t>
              </a:r>
              <a:r>
                <a:rPr lang="en-US" sz="1600" i="1" dirty="0" smtClean="0"/>
                <a:t>auto immune disease</a:t>
              </a:r>
              <a:endParaRPr lang="en-US" sz="1600" i="1" dirty="0"/>
            </a:p>
            <a:p>
              <a:pPr>
                <a:spcBef>
                  <a:spcPct val="40000"/>
                </a:spcBef>
              </a:pPr>
              <a:r>
                <a:rPr lang="en-US" sz="1600" dirty="0" smtClean="0"/>
                <a:t>Other</a:t>
              </a:r>
              <a:endParaRPr lang="en-US" sz="1600" dirty="0"/>
            </a:p>
            <a:p>
              <a:pPr>
                <a:spcBef>
                  <a:spcPct val="40000"/>
                </a:spcBef>
              </a:pPr>
              <a:r>
                <a:rPr lang="en-US" sz="1600" b="1" dirty="0" smtClean="0"/>
                <a:t>Total Patients</a:t>
              </a:r>
              <a:endParaRPr lang="en-US" sz="1600" b="1" dirty="0"/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2701" y="1586"/>
              <a:ext cx="457" cy="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40000"/>
                </a:spcBef>
              </a:pPr>
              <a:r>
                <a:rPr lang="en-US" sz="1600" dirty="0" smtClean="0">
                  <a:cs typeface="Arial" charset="0"/>
                </a:rPr>
                <a:t>10,217</a:t>
              </a:r>
              <a:endParaRPr lang="en-US" sz="1600" dirty="0">
                <a:cs typeface="Arial" charset="0"/>
              </a:endParaRPr>
            </a:p>
            <a:p>
              <a:pPr algn="ctr">
                <a:spcBef>
                  <a:spcPct val="40000"/>
                </a:spcBef>
              </a:pPr>
              <a:r>
                <a:rPr lang="en-US" sz="1600" dirty="0" smtClean="0">
                  <a:cs typeface="Arial" charset="0"/>
                </a:rPr>
                <a:t>4,757</a:t>
              </a:r>
              <a:endParaRPr lang="en-US" sz="1600" dirty="0">
                <a:cs typeface="Arial" charset="0"/>
              </a:endParaRPr>
            </a:p>
            <a:p>
              <a:pPr algn="ctr">
                <a:spcBef>
                  <a:spcPct val="40000"/>
                </a:spcBef>
              </a:pPr>
              <a:r>
                <a:rPr lang="de-CH" sz="1600" dirty="0" smtClean="0">
                  <a:cs typeface="Arial" charset="0"/>
                </a:rPr>
                <a:t>289</a:t>
              </a:r>
              <a:endParaRPr lang="en-GB" sz="1600" dirty="0">
                <a:cs typeface="Arial" charset="0"/>
              </a:endParaRPr>
            </a:p>
            <a:p>
              <a:pPr algn="ctr">
                <a:spcBef>
                  <a:spcPct val="40000"/>
                </a:spcBef>
              </a:pPr>
              <a:r>
                <a:rPr lang="en-US" sz="1600" dirty="0" smtClean="0">
                  <a:cs typeface="Arial" charset="0"/>
                </a:rPr>
                <a:t>36</a:t>
              </a:r>
              <a:endParaRPr lang="en-US" sz="1600" dirty="0">
                <a:cs typeface="Arial" charset="0"/>
              </a:endParaRPr>
            </a:p>
            <a:p>
              <a:pPr algn="ctr">
                <a:spcBef>
                  <a:spcPct val="40000"/>
                </a:spcBef>
              </a:pPr>
              <a:r>
                <a:rPr lang="de-CH" sz="1600" dirty="0" smtClean="0">
                  <a:cs typeface="Arial" charset="0"/>
                </a:rPr>
                <a:t>2,213</a:t>
              </a:r>
              <a:endParaRPr lang="en-US" sz="1600" dirty="0">
                <a:cs typeface="Arial" charset="0"/>
              </a:endParaRPr>
            </a:p>
            <a:p>
              <a:pPr algn="ctr">
                <a:spcBef>
                  <a:spcPct val="40000"/>
                </a:spcBef>
              </a:pPr>
              <a:r>
                <a:rPr lang="de-CH" sz="1600" i="1" dirty="0" smtClean="0">
                  <a:cs typeface="Arial" charset="0"/>
                </a:rPr>
                <a:t>902</a:t>
              </a:r>
              <a:endParaRPr lang="en-GB" sz="1600" i="1" dirty="0" smtClean="0">
                <a:cs typeface="Arial" charset="0"/>
              </a:endParaRPr>
            </a:p>
            <a:p>
              <a:pPr algn="ctr">
                <a:spcBef>
                  <a:spcPct val="40000"/>
                </a:spcBef>
              </a:pPr>
              <a:r>
                <a:rPr lang="de-CH" sz="1600" dirty="0" smtClean="0">
                  <a:cs typeface="Arial" charset="0"/>
                </a:rPr>
                <a:t>18</a:t>
              </a:r>
            </a:p>
            <a:p>
              <a:pPr algn="ctr">
                <a:spcBef>
                  <a:spcPct val="40000"/>
                </a:spcBef>
              </a:pPr>
              <a:r>
                <a:rPr lang="de-CH" sz="1600" dirty="0" smtClean="0">
                  <a:cs typeface="Arial" charset="0"/>
                </a:rPr>
                <a:t>135</a:t>
              </a:r>
              <a:endParaRPr lang="en-GB" sz="1600" dirty="0" smtClean="0">
                <a:cs typeface="Arial" charset="0"/>
              </a:endParaRPr>
            </a:p>
            <a:p>
              <a:pPr algn="ctr">
                <a:spcBef>
                  <a:spcPct val="40000"/>
                </a:spcBef>
              </a:pPr>
              <a:r>
                <a:rPr lang="en-GB" sz="1600" b="1" dirty="0" smtClean="0">
                  <a:cs typeface="Arial" charset="0"/>
                </a:rPr>
                <a:t>17,647</a:t>
              </a:r>
              <a:endParaRPr lang="en-US" sz="1600" b="1" dirty="0">
                <a:cs typeface="Arial" charset="0"/>
              </a:endParaRP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3874" y="1586"/>
              <a:ext cx="457" cy="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40000"/>
                </a:spcBef>
              </a:pPr>
              <a:r>
                <a:rPr lang="en-US" sz="1600" dirty="0" smtClean="0">
                  <a:cs typeface="Arial" charset="0"/>
                </a:rPr>
                <a:t>224</a:t>
              </a:r>
              <a:endParaRPr lang="en-US" sz="1600" dirty="0">
                <a:cs typeface="Arial" charset="0"/>
              </a:endParaRPr>
            </a:p>
            <a:p>
              <a:pPr algn="ctr">
                <a:spcBef>
                  <a:spcPct val="40000"/>
                </a:spcBef>
              </a:pPr>
              <a:r>
                <a:rPr lang="de-CH" sz="1600" dirty="0" smtClean="0">
                  <a:cs typeface="Arial" charset="0"/>
                </a:rPr>
                <a:t>8308</a:t>
              </a:r>
              <a:endParaRPr lang="en-US" sz="1600" dirty="0">
                <a:cs typeface="Arial" charset="0"/>
              </a:endParaRPr>
            </a:p>
            <a:p>
              <a:pPr algn="ctr">
                <a:spcBef>
                  <a:spcPct val="40000"/>
                </a:spcBef>
              </a:pPr>
              <a:r>
                <a:rPr lang="en-US" sz="1600" dirty="0" smtClean="0">
                  <a:cs typeface="Arial" charset="0"/>
                </a:rPr>
                <a:t>12,766</a:t>
              </a:r>
            </a:p>
            <a:p>
              <a:pPr algn="ctr">
                <a:spcBef>
                  <a:spcPct val="40000"/>
                </a:spcBef>
              </a:pPr>
              <a:r>
                <a:rPr lang="en-GB" sz="1600" dirty="0" smtClean="0">
                  <a:cs typeface="Arial" charset="0"/>
                </a:rPr>
                <a:t>1,686</a:t>
              </a:r>
              <a:endParaRPr lang="en-US" sz="1600" dirty="0" smtClean="0">
                <a:cs typeface="Arial" charset="0"/>
              </a:endParaRPr>
            </a:p>
            <a:p>
              <a:pPr algn="ctr">
                <a:spcBef>
                  <a:spcPct val="40000"/>
                </a:spcBef>
              </a:pPr>
              <a:r>
                <a:rPr lang="en-US" sz="1600" dirty="0" smtClean="0">
                  <a:cs typeface="Arial" charset="0"/>
                </a:rPr>
                <a:t>319</a:t>
              </a:r>
              <a:endParaRPr lang="en-US" sz="1600" dirty="0">
                <a:cs typeface="Arial" charset="0"/>
              </a:endParaRPr>
            </a:p>
            <a:p>
              <a:pPr algn="ctr">
                <a:spcBef>
                  <a:spcPct val="40000"/>
                </a:spcBef>
              </a:pPr>
              <a:r>
                <a:rPr lang="en-US" sz="1600" i="1" dirty="0">
                  <a:cs typeface="Arial" charset="0"/>
                </a:rPr>
                <a:t>1</a:t>
              </a:r>
            </a:p>
            <a:p>
              <a:pPr algn="ctr">
                <a:spcBef>
                  <a:spcPct val="40000"/>
                </a:spcBef>
              </a:pPr>
              <a:r>
                <a:rPr lang="en-US" sz="1600" i="1" dirty="0" smtClean="0">
                  <a:cs typeface="Arial" charset="0"/>
                </a:rPr>
                <a:t>298</a:t>
              </a:r>
            </a:p>
            <a:p>
              <a:pPr algn="ctr">
                <a:spcBef>
                  <a:spcPct val="40000"/>
                </a:spcBef>
              </a:pPr>
              <a:r>
                <a:rPr lang="en-US" sz="1600" dirty="0" smtClean="0">
                  <a:cs typeface="Arial" charset="0"/>
                </a:rPr>
                <a:t>66</a:t>
              </a:r>
            </a:p>
            <a:p>
              <a:pPr algn="ctr">
                <a:spcBef>
                  <a:spcPct val="40000"/>
                </a:spcBef>
              </a:pPr>
              <a:r>
                <a:rPr lang="en-US" sz="1600" b="1" dirty="0" smtClean="0">
                  <a:cs typeface="Arial" charset="0"/>
                </a:rPr>
                <a:t>23,369</a:t>
              </a:r>
              <a:endParaRPr lang="en-US" sz="1600" b="1" dirty="0">
                <a:cs typeface="Arial" charset="0"/>
              </a:endParaRP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4922" y="1586"/>
              <a:ext cx="457" cy="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40000"/>
                </a:spcBef>
              </a:pPr>
              <a:r>
                <a:rPr lang="en-US" sz="1600" dirty="0" smtClean="0">
                  <a:cs typeface="Arial" charset="0"/>
                </a:rPr>
                <a:t>10,441</a:t>
              </a:r>
              <a:endParaRPr lang="en-US" sz="1600" dirty="0">
                <a:cs typeface="Arial" charset="0"/>
              </a:endParaRPr>
            </a:p>
            <a:p>
              <a:pPr algn="ctr">
                <a:spcBef>
                  <a:spcPct val="40000"/>
                </a:spcBef>
              </a:pPr>
              <a:r>
                <a:rPr lang="de-CH" sz="1600" dirty="0" smtClean="0">
                  <a:cs typeface="Arial" charset="0"/>
                </a:rPr>
                <a:t>13,065</a:t>
              </a:r>
              <a:endParaRPr lang="en-US" sz="1600" dirty="0">
                <a:cs typeface="Arial" charset="0"/>
              </a:endParaRPr>
            </a:p>
            <a:p>
              <a:pPr algn="ctr">
                <a:spcBef>
                  <a:spcPct val="40000"/>
                </a:spcBef>
              </a:pPr>
              <a:r>
                <a:rPr lang="en-US" sz="1600" dirty="0" smtClean="0">
                  <a:cs typeface="Arial" charset="0"/>
                </a:rPr>
                <a:t>13,055</a:t>
              </a:r>
              <a:endParaRPr lang="en-US" sz="1600" dirty="0">
                <a:cs typeface="Arial" charset="0"/>
              </a:endParaRPr>
            </a:p>
            <a:p>
              <a:pPr algn="ctr">
                <a:spcBef>
                  <a:spcPct val="40000"/>
                </a:spcBef>
              </a:pPr>
              <a:r>
                <a:rPr lang="en-US" sz="1600" dirty="0" smtClean="0">
                  <a:cs typeface="Arial" charset="0"/>
                </a:rPr>
                <a:t>1,722</a:t>
              </a:r>
              <a:endParaRPr lang="en-US" sz="1600" dirty="0">
                <a:cs typeface="Arial" charset="0"/>
              </a:endParaRPr>
            </a:p>
            <a:p>
              <a:pPr algn="ctr">
                <a:spcBef>
                  <a:spcPct val="40000"/>
                </a:spcBef>
              </a:pPr>
              <a:r>
                <a:rPr lang="en-US" sz="1600" dirty="0" smtClean="0">
                  <a:cs typeface="Arial" charset="0"/>
                </a:rPr>
                <a:t>2,532</a:t>
              </a:r>
              <a:endParaRPr lang="en-US" sz="1600" dirty="0">
                <a:cs typeface="Arial" charset="0"/>
              </a:endParaRPr>
            </a:p>
            <a:p>
              <a:pPr algn="ctr">
                <a:spcBef>
                  <a:spcPct val="40000"/>
                </a:spcBef>
              </a:pPr>
              <a:r>
                <a:rPr lang="en-US" sz="1600" i="1" dirty="0" smtClean="0">
                  <a:cs typeface="Arial" charset="0"/>
                </a:rPr>
                <a:t>903</a:t>
              </a:r>
            </a:p>
            <a:p>
              <a:pPr algn="ctr">
                <a:spcBef>
                  <a:spcPct val="40000"/>
                </a:spcBef>
              </a:pPr>
              <a:r>
                <a:rPr lang="en-US" sz="1600" i="1" dirty="0" smtClean="0">
                  <a:cs typeface="Arial" charset="0"/>
                </a:rPr>
                <a:t>316</a:t>
              </a:r>
            </a:p>
            <a:p>
              <a:pPr algn="ctr">
                <a:spcBef>
                  <a:spcPct val="40000"/>
                </a:spcBef>
              </a:pPr>
              <a:r>
                <a:rPr lang="en-US" sz="1600" dirty="0" smtClean="0">
                  <a:cs typeface="Arial" charset="0"/>
                </a:rPr>
                <a:t>201</a:t>
              </a:r>
              <a:endParaRPr lang="en-US" sz="1600" dirty="0">
                <a:cs typeface="Arial" charset="0"/>
              </a:endParaRPr>
            </a:p>
            <a:p>
              <a:pPr algn="ctr">
                <a:spcBef>
                  <a:spcPct val="40000"/>
                </a:spcBef>
              </a:pPr>
              <a:r>
                <a:rPr lang="en-GB" sz="1600" b="1" dirty="0" smtClean="0">
                  <a:cs typeface="Arial" charset="0"/>
                </a:rPr>
                <a:t>41,016</a:t>
              </a:r>
              <a:endParaRPr lang="en-US" sz="1600" b="1" dirty="0">
                <a:cs typeface="Arial" charset="0"/>
              </a:endParaRPr>
            </a:p>
          </p:txBody>
        </p: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579" y="1233"/>
              <a:ext cx="84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dirty="0"/>
                <a:t>Indication</a:t>
              </a:r>
            </a:p>
          </p:txBody>
        </p:sp>
      </p:grpSp>
      <p:sp>
        <p:nvSpPr>
          <p:cNvPr id="27" name="Line 10"/>
          <p:cNvSpPr>
            <a:spLocks noChangeShapeType="1"/>
          </p:cNvSpPr>
          <p:nvPr/>
        </p:nvSpPr>
        <p:spPr bwMode="auto">
          <a:xfrm flipV="1">
            <a:off x="236764" y="1785157"/>
            <a:ext cx="8670472" cy="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3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3120"/>
            <a:ext cx="9144000" cy="86294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 anchorCtr="1"/>
          <a:lstStyle/>
          <a:p>
            <a:pPr algn="ctr"/>
            <a:r>
              <a:rPr lang="de-DE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EBMT Activity Survey in </a:t>
            </a:r>
            <a:r>
              <a:rPr lang="de-DE" sz="2400" b="1" dirty="0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2020: </a:t>
            </a:r>
            <a:r>
              <a:rPr lang="de-DE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/>
            </a:r>
            <a:br>
              <a:rPr lang="de-DE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</a:br>
            <a:r>
              <a:rPr lang="de-DE" sz="2000" b="1" dirty="0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Lymphoid </a:t>
            </a:r>
            <a:r>
              <a:rPr lang="de-DE" sz="2000" b="1" dirty="0" err="1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neoplasia</a:t>
            </a:r>
            <a:endParaRPr lang="en-US" sz="2000" b="1" dirty="0">
              <a:solidFill>
                <a:srgbClr val="3A4F92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3" y="125210"/>
            <a:ext cx="881319" cy="540000"/>
          </a:xfrm>
          <a:prstGeom prst="rect">
            <a:avLst/>
          </a:prstGeom>
        </p:spPr>
      </p:pic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572408" y="1944464"/>
            <a:ext cx="822801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572408" y="2947764"/>
            <a:ext cx="822801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540888" y="1777998"/>
            <a:ext cx="822801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53625" y="957260"/>
            <a:ext cx="7431088" cy="3466227"/>
            <a:chOff x="853625" y="957260"/>
            <a:chExt cx="7431088" cy="3466227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541263" y="957260"/>
              <a:ext cx="1371600" cy="708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Allogeneic</a:t>
              </a:r>
            </a:p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</a:t>
              </a:r>
              <a:r>
                <a:rPr kumimoji="0" lang="en-US" sz="20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Tx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5476426" y="957260"/>
              <a:ext cx="1468438" cy="708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Autologous</a:t>
              </a:r>
            </a:p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</a:t>
              </a:r>
              <a:r>
                <a:rPr kumimoji="0" lang="en-US" sz="2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</a:t>
              </a: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Tx.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7522713" y="1244598"/>
              <a:ext cx="72707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Total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853625" y="2079623"/>
              <a:ext cx="1994457" cy="2339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PCD - Myeloma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PCD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- Other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HD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NHL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647194" y="2079623"/>
              <a:ext cx="825931" cy="2339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259</a:t>
              </a:r>
            </a:p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CH" sz="2000" noProof="0" dirty="0" smtClean="0">
                  <a:solidFill>
                    <a:prstClr val="black"/>
                  </a:solidFill>
                </a:rPr>
                <a:t>30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CH" sz="2000" noProof="0" dirty="0" smtClean="0">
                  <a:solidFill>
                    <a:prstClr val="black"/>
                  </a:solidFill>
                </a:rPr>
                <a:t>375</a:t>
              </a:r>
              <a:endPara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1,189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902838" y="1244598"/>
              <a:ext cx="128270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Indication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7316115" y="2074860"/>
              <a:ext cx="968598" cy="2339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12,624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 smtClean="0">
                  <a:solidFill>
                    <a:prstClr val="black"/>
                  </a:solidFill>
                </a:rPr>
                <a:t>431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2,509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7,276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5566690" y="2084385"/>
              <a:ext cx="968598" cy="2339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12,365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CH" sz="2000" dirty="0" smtClean="0">
                  <a:solidFill>
                    <a:prstClr val="black"/>
                  </a:solidFill>
                </a:rPr>
                <a:t>401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2,134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6,087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8" name="Line 10"/>
          <p:cNvSpPr>
            <a:spLocks noChangeShapeType="1"/>
          </p:cNvSpPr>
          <p:nvPr/>
        </p:nvSpPr>
        <p:spPr bwMode="auto">
          <a:xfrm flipV="1">
            <a:off x="236764" y="1831749"/>
            <a:ext cx="8670472" cy="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V="1">
            <a:off x="236764" y="4751843"/>
            <a:ext cx="8670472" cy="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20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3" y="125210"/>
            <a:ext cx="881319" cy="540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876"/>
            <a:ext cx="9144000" cy="5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 anchorCtr="1"/>
          <a:lstStyle/>
          <a:p>
            <a:pPr algn="ctr"/>
            <a:r>
              <a:rPr lang="en-GB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Allogeneic HCT in Europe </a:t>
            </a:r>
            <a:r>
              <a:rPr lang="en-GB" sz="2400" b="1" dirty="0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2020: </a:t>
            </a:r>
            <a:r>
              <a:rPr lang="en-GB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1st HCT</a:t>
            </a:r>
            <a:endParaRPr lang="en-US" sz="2400" b="1" dirty="0">
              <a:solidFill>
                <a:srgbClr val="3A4F92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572408" y="1944464"/>
            <a:ext cx="822801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572408" y="2947764"/>
            <a:ext cx="822801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6107" y="4901781"/>
            <a:ext cx="3759362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Passweg, Baldomero et al.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Bone Marrow Transplant. 2022 May;57(5):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742-752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0953" b="12438"/>
          <a:stretch/>
        </p:blipFill>
        <p:spPr>
          <a:xfrm>
            <a:off x="1575556" y="615624"/>
            <a:ext cx="5992887" cy="426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3" y="125210"/>
            <a:ext cx="881319" cy="540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876"/>
            <a:ext cx="9144000" cy="5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 anchorCtr="1"/>
          <a:lstStyle/>
          <a:p>
            <a:pPr algn="ctr"/>
            <a:r>
              <a:rPr lang="en-GB" sz="2400" b="1" dirty="0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Autologous </a:t>
            </a:r>
            <a:r>
              <a:rPr lang="en-GB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HCT in Europe </a:t>
            </a:r>
            <a:r>
              <a:rPr lang="en-GB" sz="2400" b="1" dirty="0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2020: </a:t>
            </a:r>
            <a:r>
              <a:rPr lang="en-GB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1st HCT</a:t>
            </a:r>
            <a:endParaRPr lang="en-US" sz="2400" b="1" dirty="0">
              <a:solidFill>
                <a:srgbClr val="3A4F92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572408" y="1944464"/>
            <a:ext cx="822801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572408" y="2947764"/>
            <a:ext cx="822801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6107" y="4901781"/>
            <a:ext cx="3759362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Passweg, Baldomero et al.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Bone Marrow Transplant. 2022 May;57(5):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742-752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3281" b="7796"/>
          <a:stretch/>
        </p:blipFill>
        <p:spPr>
          <a:xfrm>
            <a:off x="1581653" y="525104"/>
            <a:ext cx="5980694" cy="428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3" y="125210"/>
            <a:ext cx="881319" cy="540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81539" y="209637"/>
            <a:ext cx="9144000" cy="5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 anchorCtr="1"/>
          <a:lstStyle/>
          <a:p>
            <a:pPr algn="ctr"/>
            <a:r>
              <a:rPr lang="en-GB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Allogeneic HCT in Europe </a:t>
            </a:r>
            <a:r>
              <a:rPr lang="en-GB" sz="2400" b="1" dirty="0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2020: </a:t>
            </a:r>
            <a:r>
              <a:rPr lang="en-GB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1st </a:t>
            </a:r>
            <a:r>
              <a:rPr lang="en-GB" sz="2400" b="1" dirty="0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HCT</a:t>
            </a:r>
          </a:p>
          <a:p>
            <a:pPr algn="ctr"/>
            <a:r>
              <a:rPr lang="de-CH" sz="20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i</a:t>
            </a:r>
            <a:r>
              <a:rPr lang="de-CH" sz="2000" b="1" dirty="0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n 124 </a:t>
            </a:r>
            <a:r>
              <a:rPr lang="de-CH" sz="2000" b="1" dirty="0" err="1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dedicated</a:t>
            </a:r>
            <a:r>
              <a:rPr lang="de-CH" sz="2000" b="1" dirty="0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 </a:t>
            </a:r>
            <a:r>
              <a:rPr lang="de-CH" sz="2000" b="1" dirty="0" err="1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pediatric</a:t>
            </a:r>
            <a:r>
              <a:rPr lang="de-CH" sz="2000" b="1" dirty="0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 centres</a:t>
            </a:r>
            <a:endParaRPr lang="en-US" sz="2000" b="1" dirty="0">
              <a:solidFill>
                <a:srgbClr val="3A4F92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572408" y="1944464"/>
            <a:ext cx="822801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572408" y="2947764"/>
            <a:ext cx="822801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35" y="821791"/>
            <a:ext cx="6806251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2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3" y="125210"/>
            <a:ext cx="881319" cy="540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32195"/>
            <a:ext cx="9144000" cy="52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 anchorCtr="1"/>
          <a:lstStyle/>
          <a:p>
            <a:pPr algn="ctr"/>
            <a:r>
              <a:rPr lang="en-GB" sz="2400" b="1" dirty="0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Autologous </a:t>
            </a:r>
            <a:r>
              <a:rPr lang="en-GB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HCT in Europe </a:t>
            </a:r>
            <a:r>
              <a:rPr lang="en-GB" sz="2400" b="1" dirty="0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2020: </a:t>
            </a:r>
            <a:r>
              <a:rPr lang="en-GB" sz="24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1st </a:t>
            </a:r>
            <a:r>
              <a:rPr lang="en-GB" sz="2400" b="1" dirty="0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HCT</a:t>
            </a:r>
          </a:p>
          <a:p>
            <a:pPr algn="ctr"/>
            <a:r>
              <a:rPr lang="de-CH" sz="2000" b="1" dirty="0">
                <a:solidFill>
                  <a:srgbClr val="3A4F92"/>
                </a:solidFill>
                <a:latin typeface="Arial"/>
                <a:cs typeface="Arial"/>
              </a:rPr>
              <a:t>in </a:t>
            </a:r>
            <a:r>
              <a:rPr lang="de-CH" sz="2000" b="1" dirty="0" smtClean="0">
                <a:solidFill>
                  <a:srgbClr val="3A4F92"/>
                </a:solidFill>
                <a:latin typeface="Arial"/>
                <a:cs typeface="Arial"/>
              </a:rPr>
              <a:t>124 </a:t>
            </a:r>
            <a:r>
              <a:rPr lang="de-CH" sz="2000" b="1" dirty="0" err="1" smtClean="0">
                <a:solidFill>
                  <a:srgbClr val="3A4F92"/>
                </a:solidFill>
                <a:latin typeface="Arial"/>
                <a:cs typeface="Arial"/>
              </a:rPr>
              <a:t>dedicated</a:t>
            </a:r>
            <a:r>
              <a:rPr lang="de-CH" sz="2000" b="1" dirty="0" smtClean="0">
                <a:solidFill>
                  <a:srgbClr val="3A4F92"/>
                </a:solidFill>
                <a:latin typeface="Arial"/>
                <a:cs typeface="Arial"/>
              </a:rPr>
              <a:t> </a:t>
            </a:r>
            <a:r>
              <a:rPr lang="de-CH" sz="2000" b="1" dirty="0" err="1">
                <a:solidFill>
                  <a:srgbClr val="3A4F92"/>
                </a:solidFill>
                <a:latin typeface="Arial"/>
                <a:cs typeface="Arial"/>
              </a:rPr>
              <a:t>pediatric</a:t>
            </a:r>
            <a:r>
              <a:rPr lang="de-CH" sz="2000" b="1" dirty="0">
                <a:solidFill>
                  <a:srgbClr val="3A4F92"/>
                </a:solidFill>
                <a:latin typeface="Arial"/>
                <a:cs typeface="Arial"/>
              </a:rPr>
              <a:t> </a:t>
            </a:r>
            <a:r>
              <a:rPr lang="de-CH" sz="2000" b="1" dirty="0" smtClean="0">
                <a:solidFill>
                  <a:srgbClr val="3A4F92"/>
                </a:solidFill>
                <a:latin typeface="Arial"/>
                <a:cs typeface="Arial"/>
              </a:rPr>
              <a:t>centres</a:t>
            </a:r>
            <a:r>
              <a:rPr lang="en-US" sz="20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b="1" dirty="0" smtClean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update</a:t>
            </a:r>
            <a:endParaRPr lang="en-US" sz="2000" b="1" dirty="0">
              <a:solidFill>
                <a:srgbClr val="3A4F92"/>
              </a:solidFill>
              <a:latin typeface="Arial"/>
              <a:cs typeface="Arial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572408" y="1944464"/>
            <a:ext cx="822801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572408" y="2947764"/>
            <a:ext cx="822801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388" y="759922"/>
            <a:ext cx="597027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EBMT new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2899B6"/>
      </a:accent1>
      <a:accent2>
        <a:srgbClr val="3A4F92"/>
      </a:accent2>
      <a:accent3>
        <a:srgbClr val="696868"/>
      </a:accent3>
      <a:accent4>
        <a:srgbClr val="95BFD2"/>
      </a:accent4>
      <a:accent5>
        <a:srgbClr val="868686"/>
      </a:accent5>
      <a:accent6>
        <a:srgbClr val="DEEAF1"/>
      </a:accent6>
      <a:hlink>
        <a:srgbClr val="D5D6EA"/>
      </a:hlink>
      <a:folHlink>
        <a:srgbClr val="DDDDDD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538</Words>
  <Application>Microsoft Office PowerPoint</Application>
  <PresentationFormat>On-screen Show (16:9)</PresentationFormat>
  <Paragraphs>187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Montserrat</vt:lpstr>
      <vt:lpstr>Times New Roman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EBMT</dc:creator>
  <cp:keywords/>
  <dc:description/>
  <cp:lastModifiedBy>Baldomero Helen</cp:lastModifiedBy>
  <cp:revision>221</cp:revision>
  <dcterms:created xsi:type="dcterms:W3CDTF">2020-08-04T07:22:19Z</dcterms:created>
  <dcterms:modified xsi:type="dcterms:W3CDTF">2022-10-25T13:05:12Z</dcterms:modified>
  <cp:category/>
</cp:coreProperties>
</file>