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sldIdLst>
    <p:sldId id="325" r:id="rId2"/>
    <p:sldId id="351" r:id="rId3"/>
    <p:sldId id="345" r:id="rId4"/>
    <p:sldId id="346" r:id="rId5"/>
    <p:sldId id="368" r:id="rId6"/>
    <p:sldId id="356" r:id="rId7"/>
    <p:sldId id="369" r:id="rId8"/>
    <p:sldId id="370" r:id="rId9"/>
    <p:sldId id="371" r:id="rId10"/>
    <p:sldId id="372" r:id="rId11"/>
    <p:sldId id="373" r:id="rId12"/>
    <p:sldId id="377" r:id="rId13"/>
    <p:sldId id="374" r:id="rId14"/>
    <p:sldId id="376" r:id="rId15"/>
    <p:sldId id="332" r:id="rId16"/>
    <p:sldId id="358" r:id="rId17"/>
    <p:sldId id="364" r:id="rId18"/>
    <p:sldId id="366" r:id="rId19"/>
    <p:sldId id="365" r:id="rId20"/>
    <p:sldId id="359" r:id="rId21"/>
    <p:sldId id="352" r:id="rId22"/>
    <p:sldId id="367" r:id="rId23"/>
    <p:sldId id="360" r:id="rId24"/>
    <p:sldId id="353" r:id="rId25"/>
    <p:sldId id="362" r:id="rId26"/>
    <p:sldId id="363" r:id="rId27"/>
    <p:sldId id="349" r:id="rId28"/>
    <p:sldId id="336"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6"/>
    <a:srgbClr val="3A4F92"/>
    <a:srgbClr val="3A3938"/>
    <a:srgbClr val="241253"/>
    <a:srgbClr val="513B71"/>
    <a:srgbClr val="635282"/>
    <a:srgbClr val="251355"/>
    <a:srgbClr val="240355"/>
    <a:srgbClr val="241353"/>
    <a:srgbClr val="230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4"/>
    <p:restoredTop sz="94631"/>
  </p:normalViewPr>
  <p:slideViewPr>
    <p:cSldViewPr snapToGrid="0" snapToObjects="1">
      <p:cViewPr>
        <p:scale>
          <a:sx n="80" d="100"/>
          <a:sy n="80" d="100"/>
        </p:scale>
        <p:origin x="-952"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E:\EBMT%20EDI%20Quantitative%20Survey-2%20member%20vs.%20staff_05.01.2021.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E:\EBMT%20EDI%20Quantitative%20Survey-2%20member%20vs.%20staff_05.01.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1'!$B$3</c:f>
              <c:strCache>
                <c:ptCount val="1"/>
                <c:pt idx="0">
                  <c:v>Responses</c:v>
                </c:pt>
              </c:strCache>
            </c:strRef>
          </c:tx>
          <c:spPr>
            <a:solidFill>
              <a:schemeClr val="accent1"/>
            </a:solidFill>
            <a:ln>
              <a:prstDash val="solid"/>
            </a:ln>
          </c:spPr>
          <c:invertIfNegative val="0"/>
          <c:cat>
            <c:strRef>
              <c:f>'Question 1'!$A$4:$A$6</c:f>
              <c:strCache>
                <c:ptCount val="3"/>
                <c:pt idx="0">
                  <c:v>EBMT Member</c:v>
                </c:pt>
                <c:pt idx="1">
                  <c:v>EBMT Staff</c:v>
                </c:pt>
                <c:pt idx="2">
                  <c:v>Other (please specify)</c:v>
                </c:pt>
              </c:strCache>
            </c:strRef>
          </c:cat>
          <c:val>
            <c:numRef>
              <c:f>'Question 1'!$B$4:$B$6</c:f>
              <c:numCache>
                <c:formatCode>0.00%</c:formatCode>
                <c:ptCount val="3"/>
                <c:pt idx="0">
                  <c:v>0.67680000000000007</c:v>
                </c:pt>
                <c:pt idx="1">
                  <c:v>9.3900000000000011E-2</c:v>
                </c:pt>
                <c:pt idx="2">
                  <c:v>0.2293</c:v>
                </c:pt>
              </c:numCache>
            </c:numRef>
          </c:val>
        </c:ser>
        <c:dLbls>
          <c:showLegendKey val="0"/>
          <c:showVal val="0"/>
          <c:showCatName val="0"/>
          <c:showSerName val="0"/>
          <c:showPercent val="0"/>
          <c:showBubbleSize val="0"/>
        </c:dLbls>
        <c:gapWidth val="150"/>
        <c:axId val="162790016"/>
        <c:axId val="162788480"/>
      </c:barChart>
      <c:valAx>
        <c:axId val="162788480"/>
        <c:scaling>
          <c:orientation val="minMax"/>
        </c:scaling>
        <c:delete val="0"/>
        <c:axPos val="l"/>
        <c:numFmt formatCode="0.00%" sourceLinked="1"/>
        <c:majorTickMark val="out"/>
        <c:minorTickMark val="none"/>
        <c:tickLblPos val="nextTo"/>
        <c:crossAx val="162790016"/>
        <c:crosses val="autoZero"/>
        <c:crossBetween val="between"/>
      </c:valAx>
      <c:catAx>
        <c:axId val="162790016"/>
        <c:scaling>
          <c:orientation val="minMax"/>
        </c:scaling>
        <c:delete val="0"/>
        <c:axPos val="b"/>
        <c:majorTickMark val="out"/>
        <c:minorTickMark val="none"/>
        <c:tickLblPos val="nextTo"/>
        <c:crossAx val="162788480"/>
        <c:crosses val="autoZero"/>
        <c:auto val="0"/>
        <c:lblAlgn val="ctr"/>
        <c:lblOffset val="100"/>
        <c:noMultiLvlLbl val="0"/>
      </c:catAx>
    </c:plotArea>
    <c:plotVisOnly val="0"/>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5222222222222"/>
          <c:y val="4.3519135802469133E-2"/>
          <c:w val="0.82511462962962967"/>
          <c:h val="0.85828456790123453"/>
        </c:manualLayout>
      </c:layout>
      <c:barChart>
        <c:barDir val="col"/>
        <c:grouping val="clustered"/>
        <c:varyColors val="0"/>
        <c:ser>
          <c:idx val="0"/>
          <c:order val="0"/>
          <c:tx>
            <c:strRef>
              <c:f>'Question 2'!$B$3</c:f>
              <c:strCache>
                <c:ptCount val="1"/>
                <c:pt idx="0">
                  <c:v>Female</c:v>
                </c:pt>
              </c:strCache>
            </c:strRef>
          </c:tx>
          <c:spPr>
            <a:solidFill>
              <a:srgbClr val="00BF6F"/>
            </a:solidFill>
            <a:ln>
              <a:prstDash val="solid"/>
            </a:ln>
          </c:spPr>
          <c:invertIfNegative val="0"/>
          <c:cat>
            <c:strRef>
              <c:f>'Question 2'!$A$4:$A$5</c:f>
              <c:strCache>
                <c:ptCount val="2"/>
                <c:pt idx="0">
                  <c:v>Q1: EBMT Member</c:v>
                </c:pt>
                <c:pt idx="1">
                  <c:v>Q1: EBMT Staff</c:v>
                </c:pt>
              </c:strCache>
            </c:strRef>
          </c:cat>
          <c:val>
            <c:numRef>
              <c:f>'Question 2'!$B$4:$B$5</c:f>
              <c:numCache>
                <c:formatCode>0.00%</c:formatCode>
                <c:ptCount val="2"/>
                <c:pt idx="0">
                  <c:v>0.63670000000000004</c:v>
                </c:pt>
                <c:pt idx="1">
                  <c:v>0.76469999999999994</c:v>
                </c:pt>
              </c:numCache>
            </c:numRef>
          </c:val>
        </c:ser>
        <c:ser>
          <c:idx val="1"/>
          <c:order val="1"/>
          <c:tx>
            <c:strRef>
              <c:f>'Question 2'!$D$3</c:f>
              <c:strCache>
                <c:ptCount val="1"/>
                <c:pt idx="0">
                  <c:v>Male</c:v>
                </c:pt>
              </c:strCache>
            </c:strRef>
          </c:tx>
          <c:spPr>
            <a:solidFill>
              <a:srgbClr val="507CB6"/>
            </a:solidFill>
            <a:ln>
              <a:prstDash val="solid"/>
            </a:ln>
          </c:spPr>
          <c:invertIfNegative val="0"/>
          <c:cat>
            <c:strRef>
              <c:f>'Question 2'!$A$4:$A$5</c:f>
              <c:strCache>
                <c:ptCount val="2"/>
                <c:pt idx="0">
                  <c:v>Q1: EBMT Member</c:v>
                </c:pt>
                <c:pt idx="1">
                  <c:v>Q1: EBMT Staff</c:v>
                </c:pt>
              </c:strCache>
            </c:strRef>
          </c:cat>
          <c:val>
            <c:numRef>
              <c:f>'Question 2'!$D$4:$D$5</c:f>
              <c:numCache>
                <c:formatCode>0.00%</c:formatCode>
                <c:ptCount val="2"/>
                <c:pt idx="0">
                  <c:v>0.35920000000000002</c:v>
                </c:pt>
                <c:pt idx="1">
                  <c:v>0.2059</c:v>
                </c:pt>
              </c:numCache>
            </c:numRef>
          </c:val>
        </c:ser>
        <c:ser>
          <c:idx val="2"/>
          <c:order val="2"/>
          <c:tx>
            <c:strRef>
              <c:f>'Question 2'!$F$3</c:f>
              <c:strCache>
                <c:ptCount val="1"/>
                <c:pt idx="0">
                  <c:v>Non-binary</c:v>
                </c:pt>
              </c:strCache>
            </c:strRef>
          </c:tx>
          <c:spPr>
            <a:solidFill>
              <a:srgbClr val="F9BE00"/>
            </a:solidFill>
            <a:ln>
              <a:prstDash val="solid"/>
            </a:ln>
          </c:spPr>
          <c:invertIfNegative val="0"/>
          <c:cat>
            <c:strRef>
              <c:f>'Question 2'!$A$4:$A$5</c:f>
              <c:strCache>
                <c:ptCount val="2"/>
                <c:pt idx="0">
                  <c:v>Q1: EBMT Member</c:v>
                </c:pt>
                <c:pt idx="1">
                  <c:v>Q1: EBMT Staff</c:v>
                </c:pt>
              </c:strCache>
            </c:strRef>
          </c:cat>
          <c:val>
            <c:numRef>
              <c:f>'Question 2'!$F$4:$F$5</c:f>
              <c:numCache>
                <c:formatCode>0.00%</c:formatCode>
                <c:ptCount val="2"/>
                <c:pt idx="0">
                  <c:v>4.0999999999999986E-3</c:v>
                </c:pt>
                <c:pt idx="1">
                  <c:v>0</c:v>
                </c:pt>
              </c:numCache>
            </c:numRef>
          </c:val>
        </c:ser>
        <c:ser>
          <c:idx val="3"/>
          <c:order val="3"/>
          <c:tx>
            <c:strRef>
              <c:f>'Question 2'!$H$3</c:f>
              <c:strCache>
                <c:ptCount val="1"/>
                <c:pt idx="0">
                  <c:v>Prefer not to say</c:v>
                </c:pt>
              </c:strCache>
            </c:strRef>
          </c:tx>
          <c:spPr>
            <a:solidFill>
              <a:srgbClr val="6BC8CD"/>
            </a:solidFill>
            <a:ln>
              <a:prstDash val="solid"/>
            </a:ln>
          </c:spPr>
          <c:invertIfNegative val="0"/>
          <c:cat>
            <c:strRef>
              <c:f>'Question 2'!$A$4:$A$5</c:f>
              <c:strCache>
                <c:ptCount val="2"/>
                <c:pt idx="0">
                  <c:v>Q1: EBMT Member</c:v>
                </c:pt>
                <c:pt idx="1">
                  <c:v>Q1: EBMT Staff</c:v>
                </c:pt>
              </c:strCache>
            </c:strRef>
          </c:cat>
          <c:val>
            <c:numRef>
              <c:f>'Question 2'!$H$4:$H$5</c:f>
              <c:numCache>
                <c:formatCode>0.00%</c:formatCode>
                <c:ptCount val="2"/>
                <c:pt idx="0">
                  <c:v>0</c:v>
                </c:pt>
                <c:pt idx="1">
                  <c:v>2.9399999999999999E-2</c:v>
                </c:pt>
              </c:numCache>
            </c:numRef>
          </c:val>
        </c:ser>
        <c:dLbls>
          <c:showLegendKey val="0"/>
          <c:showVal val="0"/>
          <c:showCatName val="0"/>
          <c:showSerName val="0"/>
          <c:showPercent val="0"/>
          <c:showBubbleSize val="0"/>
        </c:dLbls>
        <c:gapWidth val="150"/>
        <c:axId val="226341632"/>
        <c:axId val="226319360"/>
      </c:barChart>
      <c:valAx>
        <c:axId val="226319360"/>
        <c:scaling>
          <c:orientation val="minMax"/>
        </c:scaling>
        <c:delete val="0"/>
        <c:axPos val="l"/>
        <c:numFmt formatCode="0.00%" sourceLinked="1"/>
        <c:majorTickMark val="out"/>
        <c:minorTickMark val="none"/>
        <c:tickLblPos val="nextTo"/>
        <c:crossAx val="226341632"/>
        <c:crosses val="autoZero"/>
        <c:crossBetween val="between"/>
      </c:valAx>
      <c:catAx>
        <c:axId val="226341632"/>
        <c:scaling>
          <c:orientation val="minMax"/>
        </c:scaling>
        <c:delete val="0"/>
        <c:axPos val="b"/>
        <c:majorTickMark val="out"/>
        <c:minorTickMark val="none"/>
        <c:tickLblPos val="nextTo"/>
        <c:crossAx val="226319360"/>
        <c:crosses val="autoZero"/>
        <c:auto val="0"/>
        <c:lblAlgn val="ctr"/>
        <c:lblOffset val="100"/>
        <c:noMultiLvlLbl val="0"/>
      </c:catAx>
      <c:spPr>
        <a:noFill/>
        <a:ln w="25400">
          <a:noFill/>
        </a:ln>
      </c:spPr>
    </c:plotArea>
    <c:legend>
      <c:legendPos val="r"/>
      <c:layout>
        <c:manualLayout>
          <c:xMode val="edge"/>
          <c:yMode val="edge"/>
          <c:x val="0.3041555660089007"/>
          <c:y val="4.4658641975308645E-2"/>
          <c:w val="0.25134454346219126"/>
          <c:h val="0.33030280807465873"/>
        </c:manualLayout>
      </c:layout>
      <c:overlay val="0"/>
    </c:legend>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4'!$B$3</c:f>
              <c:strCache>
                <c:ptCount val="1"/>
                <c:pt idx="0">
                  <c:v>Responses</c:v>
                </c:pt>
              </c:strCache>
            </c:strRef>
          </c:tx>
          <c:spPr>
            <a:solidFill>
              <a:srgbClr val="00BF6F"/>
            </a:solidFill>
            <a:ln>
              <a:prstDash val="solid"/>
            </a:ln>
          </c:spPr>
          <c:invertIfNegative val="0"/>
          <c:cat>
            <c:strRef>
              <c:f>'Question 4'!$A$4:$A$199</c:f>
              <c:strCache>
                <c:ptCount val="196"/>
                <c:pt idx="0">
                  <c:v>Afghanistan</c:v>
                </c:pt>
                <c:pt idx="1">
                  <c:v>Albania</c:v>
                </c:pt>
                <c:pt idx="2">
                  <c:v>Algeria</c:v>
                </c:pt>
                <c:pt idx="3">
                  <c:v>Andorra</c:v>
                </c:pt>
                <c:pt idx="4">
                  <c:v>Angola</c:v>
                </c:pt>
                <c:pt idx="5">
                  <c:v>Antigua and Barbuda</c:v>
                </c:pt>
                <c:pt idx="6">
                  <c:v>Argentina</c:v>
                </c:pt>
                <c:pt idx="7">
                  <c:v>Armenia</c:v>
                </c:pt>
                <c:pt idx="8">
                  <c:v>Australia</c:v>
                </c:pt>
                <c:pt idx="9">
                  <c:v>Austria</c:v>
                </c:pt>
                <c:pt idx="10">
                  <c:v>Azerbaijan</c:v>
                </c:pt>
                <c:pt idx="11">
                  <c:v>The Bahamas</c:v>
                </c:pt>
                <c:pt idx="12">
                  <c:v>Bahrain</c:v>
                </c:pt>
                <c:pt idx="13">
                  <c:v>Bangladesh</c:v>
                </c:pt>
                <c:pt idx="14">
                  <c:v>Barbados</c:v>
                </c:pt>
                <c:pt idx="15">
                  <c:v>Belarus</c:v>
                </c:pt>
                <c:pt idx="16">
                  <c:v>Belgium</c:v>
                </c:pt>
                <c:pt idx="17">
                  <c:v>Belize</c:v>
                </c:pt>
                <c:pt idx="18">
                  <c:v>Benin</c:v>
                </c:pt>
                <c:pt idx="19">
                  <c:v>Bhutan</c:v>
                </c:pt>
                <c:pt idx="20">
                  <c:v>Bolivia</c:v>
                </c:pt>
                <c:pt idx="21">
                  <c:v>Bosnia and Herzegovina</c:v>
                </c:pt>
                <c:pt idx="22">
                  <c:v>Botswana</c:v>
                </c:pt>
                <c:pt idx="23">
                  <c:v>Brazil</c:v>
                </c:pt>
                <c:pt idx="24">
                  <c:v>Brunei</c:v>
                </c:pt>
                <c:pt idx="25">
                  <c:v>Bulgaria</c:v>
                </c:pt>
                <c:pt idx="26">
                  <c:v>Burkina Faso</c:v>
                </c:pt>
                <c:pt idx="27">
                  <c:v>Burma</c:v>
                </c:pt>
                <c:pt idx="28">
                  <c:v>Burundi</c:v>
                </c:pt>
                <c:pt idx="29">
                  <c:v>Cabo Verde</c:v>
                </c:pt>
                <c:pt idx="30">
                  <c:v>Cambodia</c:v>
                </c:pt>
                <c:pt idx="31">
                  <c:v>Cameroon</c:v>
                </c:pt>
                <c:pt idx="32">
                  <c:v>Canada</c:v>
                </c:pt>
                <c:pt idx="33">
                  <c:v>Central African Republic</c:v>
                </c:pt>
                <c:pt idx="34">
                  <c:v>Chad</c:v>
                </c:pt>
                <c:pt idx="35">
                  <c:v>Chile</c:v>
                </c:pt>
                <c:pt idx="36">
                  <c:v>China</c:v>
                </c:pt>
                <c:pt idx="37">
                  <c:v>Colombia</c:v>
                </c:pt>
                <c:pt idx="38">
                  <c:v>Comoros</c:v>
                </c:pt>
                <c:pt idx="39">
                  <c:v>Congo</c:v>
                </c:pt>
                <c:pt idx="40">
                  <c:v>Congo</c:v>
                </c:pt>
                <c:pt idx="41">
                  <c:v>Costa Rica</c:v>
                </c:pt>
                <c:pt idx="42">
                  <c:v>Côte d'Ivoire</c:v>
                </c:pt>
                <c:pt idx="43">
                  <c:v>Croatia</c:v>
                </c:pt>
                <c:pt idx="44">
                  <c:v>Cuba</c:v>
                </c:pt>
                <c:pt idx="45">
                  <c:v>Cyprus</c:v>
                </c:pt>
                <c:pt idx="46">
                  <c:v>Czechia</c:v>
                </c:pt>
                <c:pt idx="47">
                  <c:v>Denmark</c:v>
                </c:pt>
                <c:pt idx="48">
                  <c:v>Djibouti</c:v>
                </c:pt>
                <c:pt idx="49">
                  <c:v>Dominica</c:v>
                </c:pt>
                <c:pt idx="50">
                  <c:v>Dominican Republic</c:v>
                </c:pt>
                <c:pt idx="51">
                  <c:v>Ecuador</c:v>
                </c:pt>
                <c:pt idx="52">
                  <c:v>Egypt</c:v>
                </c:pt>
                <c:pt idx="53">
                  <c:v>El Salvador</c:v>
                </c:pt>
                <c:pt idx="54">
                  <c:v>Guinea Equatorial</c:v>
                </c:pt>
                <c:pt idx="55">
                  <c:v>Eritrea</c:v>
                </c:pt>
                <c:pt idx="56">
                  <c:v>Estonia</c:v>
                </c:pt>
                <c:pt idx="57">
                  <c:v>Ethiopia</c:v>
                </c:pt>
                <c:pt idx="58">
                  <c:v>Fiji</c:v>
                </c:pt>
                <c:pt idx="59">
                  <c:v>Finland</c:v>
                </c:pt>
                <c:pt idx="60">
                  <c:v>France</c:v>
                </c:pt>
                <c:pt idx="61">
                  <c:v>Gabon</c:v>
                </c:pt>
                <c:pt idx="62">
                  <c:v>Gambia</c:v>
                </c:pt>
                <c:pt idx="63">
                  <c:v>Georgia</c:v>
                </c:pt>
                <c:pt idx="64">
                  <c:v>Germany</c:v>
                </c:pt>
                <c:pt idx="65">
                  <c:v>Ghana</c:v>
                </c:pt>
                <c:pt idx="66">
                  <c:v>Greece</c:v>
                </c:pt>
                <c:pt idx="67">
                  <c:v>Grenada</c:v>
                </c:pt>
                <c:pt idx="68">
                  <c:v>Guatemala</c:v>
                </c:pt>
                <c:pt idx="69">
                  <c:v>Guinea</c:v>
                </c:pt>
                <c:pt idx="70">
                  <c:v>Guinea-Bissau</c:v>
                </c:pt>
                <c:pt idx="71">
                  <c:v>Guyana</c:v>
                </c:pt>
                <c:pt idx="72">
                  <c:v>Haiti</c:v>
                </c:pt>
                <c:pt idx="73">
                  <c:v>Holy see</c:v>
                </c:pt>
                <c:pt idx="74">
                  <c:v>Honduras</c:v>
                </c:pt>
                <c:pt idx="75">
                  <c:v>Hungary</c:v>
                </c:pt>
                <c:pt idx="76">
                  <c:v>Iceland</c:v>
                </c:pt>
                <c:pt idx="77">
                  <c:v>India</c:v>
                </c:pt>
                <c:pt idx="78">
                  <c:v>Indonesia</c:v>
                </c:pt>
                <c:pt idx="79">
                  <c:v>Iran</c:v>
                </c:pt>
                <c:pt idx="80">
                  <c:v>Iraq</c:v>
                </c:pt>
                <c:pt idx="81">
                  <c:v>Ireland</c:v>
                </c:pt>
                <c:pt idx="82">
                  <c:v>Israel</c:v>
                </c:pt>
                <c:pt idx="83">
                  <c:v>Italy</c:v>
                </c:pt>
                <c:pt idx="84">
                  <c:v>Jamaica</c:v>
                </c:pt>
                <c:pt idx="85">
                  <c:v>Japan</c:v>
                </c:pt>
                <c:pt idx="86">
                  <c:v>Jordan</c:v>
                </c:pt>
                <c:pt idx="87">
                  <c:v>Kazakhstan</c:v>
                </c:pt>
                <c:pt idx="88">
                  <c:v>Kenya</c:v>
                </c:pt>
                <c:pt idx="89">
                  <c:v>Kiribati</c:v>
                </c:pt>
                <c:pt idx="90">
                  <c:v>North Korea</c:v>
                </c:pt>
                <c:pt idx="91">
                  <c:v>South Korea</c:v>
                </c:pt>
                <c:pt idx="92">
                  <c:v>Kosovo</c:v>
                </c:pt>
                <c:pt idx="93">
                  <c:v>Kuwait</c:v>
                </c:pt>
                <c:pt idx="94">
                  <c:v>Kyrgyzstan</c:v>
                </c:pt>
                <c:pt idx="95">
                  <c:v>Laos</c:v>
                </c:pt>
                <c:pt idx="96">
                  <c:v>Latvia</c:v>
                </c:pt>
                <c:pt idx="97">
                  <c:v>Lebanon</c:v>
                </c:pt>
                <c:pt idx="98">
                  <c:v>Lesotho</c:v>
                </c:pt>
                <c:pt idx="99">
                  <c:v>Liberia</c:v>
                </c:pt>
                <c:pt idx="100">
                  <c:v>Libya</c:v>
                </c:pt>
                <c:pt idx="101">
                  <c:v>Liechtenstein</c:v>
                </c:pt>
                <c:pt idx="102">
                  <c:v>Lithuania</c:v>
                </c:pt>
                <c:pt idx="103">
                  <c:v>Luxembourg</c:v>
                </c:pt>
                <c:pt idx="104">
                  <c:v>Macedonia</c:v>
                </c:pt>
                <c:pt idx="105">
                  <c:v>Madagascar</c:v>
                </c:pt>
                <c:pt idx="106">
                  <c:v>Malawi</c:v>
                </c:pt>
                <c:pt idx="107">
                  <c:v>Malaysia</c:v>
                </c:pt>
                <c:pt idx="108">
                  <c:v>Maldives</c:v>
                </c:pt>
                <c:pt idx="109">
                  <c:v>Mali</c:v>
                </c:pt>
                <c:pt idx="110">
                  <c:v>Malta</c:v>
                </c:pt>
                <c:pt idx="111">
                  <c:v>Marshall Islands</c:v>
                </c:pt>
                <c:pt idx="112">
                  <c:v>Mauritania</c:v>
                </c:pt>
                <c:pt idx="113">
                  <c:v>Mauritius</c:v>
                </c:pt>
                <c:pt idx="114">
                  <c:v>Mexico</c:v>
                </c:pt>
                <c:pt idx="115">
                  <c:v>Federated States of Micronesia</c:v>
                </c:pt>
                <c:pt idx="116">
                  <c:v>Moldova</c:v>
                </c:pt>
                <c:pt idx="117">
                  <c:v>Monaco</c:v>
                </c:pt>
                <c:pt idx="118">
                  <c:v>Mongolia</c:v>
                </c:pt>
                <c:pt idx="119">
                  <c:v>Montenegro</c:v>
                </c:pt>
                <c:pt idx="120">
                  <c:v>Morocco</c:v>
                </c:pt>
                <c:pt idx="121">
                  <c:v>Mozambique</c:v>
                </c:pt>
                <c:pt idx="122">
                  <c:v>Namibia</c:v>
                </c:pt>
                <c:pt idx="123">
                  <c:v>Nauru</c:v>
                </c:pt>
                <c:pt idx="124">
                  <c:v>Nepal</c:v>
                </c:pt>
                <c:pt idx="125">
                  <c:v>Netherlands</c:v>
                </c:pt>
                <c:pt idx="126">
                  <c:v>New Zealand</c:v>
                </c:pt>
                <c:pt idx="127">
                  <c:v>Nicaragua</c:v>
                </c:pt>
                <c:pt idx="128">
                  <c:v>Niger</c:v>
                </c:pt>
                <c:pt idx="129">
                  <c:v>Nigeria</c:v>
                </c:pt>
                <c:pt idx="130">
                  <c:v>Norway</c:v>
                </c:pt>
                <c:pt idx="131">
                  <c:v>Oman</c:v>
                </c:pt>
                <c:pt idx="132">
                  <c:v>Pakistan</c:v>
                </c:pt>
                <c:pt idx="133">
                  <c:v>Palau</c:v>
                </c:pt>
                <c:pt idx="134">
                  <c:v>Panama</c:v>
                </c:pt>
                <c:pt idx="135">
                  <c:v>Papua New Guinea</c:v>
                </c:pt>
                <c:pt idx="136">
                  <c:v>Paraguay</c:v>
                </c:pt>
                <c:pt idx="137">
                  <c:v>Peru</c:v>
                </c:pt>
                <c:pt idx="138">
                  <c:v>Philippines</c:v>
                </c:pt>
                <c:pt idx="139">
                  <c:v>Poland</c:v>
                </c:pt>
                <c:pt idx="140">
                  <c:v>Portugal</c:v>
                </c:pt>
                <c:pt idx="141">
                  <c:v>Qatar</c:v>
                </c:pt>
                <c:pt idx="142">
                  <c:v>Romania</c:v>
                </c:pt>
                <c:pt idx="143">
                  <c:v>Russia</c:v>
                </c:pt>
                <c:pt idx="144">
                  <c:v>Rwanda</c:v>
                </c:pt>
                <c:pt idx="145">
                  <c:v>Saint Kitts and Nevis</c:v>
                </c:pt>
                <c:pt idx="146">
                  <c:v>Saint Lucia</c:v>
                </c:pt>
                <c:pt idx="147">
                  <c:v>Saint Vincent and the Grenadine</c:v>
                </c:pt>
                <c:pt idx="148">
                  <c:v>Samoa</c:v>
                </c:pt>
                <c:pt idx="149">
                  <c:v>San Marino</c:v>
                </c:pt>
                <c:pt idx="150">
                  <c:v>Sao Tome and Principe</c:v>
                </c:pt>
                <c:pt idx="151">
                  <c:v>Saudi Arabia</c:v>
                </c:pt>
                <c:pt idx="152">
                  <c:v>Senegal</c:v>
                </c:pt>
                <c:pt idx="153">
                  <c:v>Serbia</c:v>
                </c:pt>
                <c:pt idx="154">
                  <c:v>Seychelles</c:v>
                </c:pt>
                <c:pt idx="155">
                  <c:v>Sierra Leone</c:v>
                </c:pt>
                <c:pt idx="156">
                  <c:v>Singapore</c:v>
                </c:pt>
                <c:pt idx="157">
                  <c:v>Slovakia</c:v>
                </c:pt>
                <c:pt idx="158">
                  <c:v>Slovenia</c:v>
                </c:pt>
                <c:pt idx="159">
                  <c:v>Solomon Islands</c:v>
                </c:pt>
                <c:pt idx="160">
                  <c:v>Somalia</c:v>
                </c:pt>
                <c:pt idx="161">
                  <c:v>South Africa</c:v>
                </c:pt>
                <c:pt idx="162">
                  <c:v>South Sudan</c:v>
                </c:pt>
                <c:pt idx="163">
                  <c:v>Spain</c:v>
                </c:pt>
                <c:pt idx="164">
                  <c:v>Sri Lanka</c:v>
                </c:pt>
                <c:pt idx="165">
                  <c:v>Sudan</c:v>
                </c:pt>
                <c:pt idx="166">
                  <c:v>Suriname</c:v>
                </c:pt>
                <c:pt idx="167">
                  <c:v>Swaziland</c:v>
                </c:pt>
                <c:pt idx="168">
                  <c:v>Sweden</c:v>
                </c:pt>
                <c:pt idx="169">
                  <c:v>Switzerland</c:v>
                </c:pt>
                <c:pt idx="170">
                  <c:v>Syria</c:v>
                </c:pt>
                <c:pt idx="171">
                  <c:v>Taiwan</c:v>
                </c:pt>
                <c:pt idx="172">
                  <c:v>Tajikistan</c:v>
                </c:pt>
                <c:pt idx="173">
                  <c:v>Tanzania</c:v>
                </c:pt>
                <c:pt idx="174">
                  <c:v>Thailand</c:v>
                </c:pt>
                <c:pt idx="175">
                  <c:v>Timor-Leste</c:v>
                </c:pt>
                <c:pt idx="176">
                  <c:v>Togo</c:v>
                </c:pt>
                <c:pt idx="177">
                  <c:v>Tonga</c:v>
                </c:pt>
                <c:pt idx="178">
                  <c:v>Trinidad and Tobago</c:v>
                </c:pt>
                <c:pt idx="179">
                  <c:v>Tunisia</c:v>
                </c:pt>
                <c:pt idx="180">
                  <c:v>Turkey</c:v>
                </c:pt>
                <c:pt idx="181">
                  <c:v>Turkmenistan</c:v>
                </c:pt>
                <c:pt idx="182">
                  <c:v>Tuvalu</c:v>
                </c:pt>
                <c:pt idx="183">
                  <c:v>Uganda</c:v>
                </c:pt>
                <c:pt idx="184">
                  <c:v>Ukraine</c:v>
                </c:pt>
                <c:pt idx="185">
                  <c:v>United Arab Emirates</c:v>
                </c:pt>
                <c:pt idx="186">
                  <c:v>United Kingdom</c:v>
                </c:pt>
                <c:pt idx="187">
                  <c:v>United States</c:v>
                </c:pt>
                <c:pt idx="188">
                  <c:v>Uruguay</c:v>
                </c:pt>
                <c:pt idx="189">
                  <c:v>Uzbekistan</c:v>
                </c:pt>
                <c:pt idx="190">
                  <c:v>Vanuatu</c:v>
                </c:pt>
                <c:pt idx="191">
                  <c:v>Venezuela</c:v>
                </c:pt>
                <c:pt idx="192">
                  <c:v>Vietnam</c:v>
                </c:pt>
                <c:pt idx="193">
                  <c:v>Yemen</c:v>
                </c:pt>
                <c:pt idx="194">
                  <c:v>Zambia</c:v>
                </c:pt>
                <c:pt idx="195">
                  <c:v>Zimbabwe</c:v>
                </c:pt>
              </c:strCache>
            </c:strRef>
          </c:cat>
          <c:val>
            <c:numRef>
              <c:f>'Question 4'!$B$4:$B$199</c:f>
              <c:numCache>
                <c:formatCode>0.00%</c:formatCode>
                <c:ptCount val="196"/>
                <c:pt idx="0">
                  <c:v>2.7000000000000001E-3</c:v>
                </c:pt>
                <c:pt idx="1">
                  <c:v>0</c:v>
                </c:pt>
                <c:pt idx="2">
                  <c:v>8.199999999999999E-3</c:v>
                </c:pt>
                <c:pt idx="3">
                  <c:v>0</c:v>
                </c:pt>
                <c:pt idx="4">
                  <c:v>2.7000000000000001E-3</c:v>
                </c:pt>
                <c:pt idx="5">
                  <c:v>0</c:v>
                </c:pt>
                <c:pt idx="6">
                  <c:v>1.09E-2</c:v>
                </c:pt>
                <c:pt idx="7">
                  <c:v>0</c:v>
                </c:pt>
                <c:pt idx="8">
                  <c:v>5.4000000000000003E-3</c:v>
                </c:pt>
                <c:pt idx="9">
                  <c:v>8.199999999999999E-3</c:v>
                </c:pt>
                <c:pt idx="10">
                  <c:v>5.4000000000000003E-3</c:v>
                </c:pt>
                <c:pt idx="11">
                  <c:v>0</c:v>
                </c:pt>
                <c:pt idx="12">
                  <c:v>0</c:v>
                </c:pt>
                <c:pt idx="13">
                  <c:v>0</c:v>
                </c:pt>
                <c:pt idx="14">
                  <c:v>0</c:v>
                </c:pt>
                <c:pt idx="15">
                  <c:v>5.4000000000000003E-3</c:v>
                </c:pt>
                <c:pt idx="16">
                  <c:v>4.8899999999999999E-2</c:v>
                </c:pt>
                <c:pt idx="17">
                  <c:v>0</c:v>
                </c:pt>
                <c:pt idx="18">
                  <c:v>0</c:v>
                </c:pt>
                <c:pt idx="19">
                  <c:v>0</c:v>
                </c:pt>
                <c:pt idx="20">
                  <c:v>5.4000000000000003E-3</c:v>
                </c:pt>
                <c:pt idx="21">
                  <c:v>0</c:v>
                </c:pt>
                <c:pt idx="22">
                  <c:v>0</c:v>
                </c:pt>
                <c:pt idx="23">
                  <c:v>1.9E-2</c:v>
                </c:pt>
                <c:pt idx="24">
                  <c:v>0</c:v>
                </c:pt>
                <c:pt idx="25">
                  <c:v>1.09E-2</c:v>
                </c:pt>
                <c:pt idx="26">
                  <c:v>0</c:v>
                </c:pt>
                <c:pt idx="27">
                  <c:v>0</c:v>
                </c:pt>
                <c:pt idx="28">
                  <c:v>0</c:v>
                </c:pt>
                <c:pt idx="29">
                  <c:v>0</c:v>
                </c:pt>
                <c:pt idx="30">
                  <c:v>0</c:v>
                </c:pt>
                <c:pt idx="31">
                  <c:v>0</c:v>
                </c:pt>
                <c:pt idx="32">
                  <c:v>2.7000000000000001E-3</c:v>
                </c:pt>
                <c:pt idx="33">
                  <c:v>0</c:v>
                </c:pt>
                <c:pt idx="34">
                  <c:v>0</c:v>
                </c:pt>
                <c:pt idx="35">
                  <c:v>0</c:v>
                </c:pt>
                <c:pt idx="36">
                  <c:v>0</c:v>
                </c:pt>
                <c:pt idx="37">
                  <c:v>5.4000000000000003E-3</c:v>
                </c:pt>
                <c:pt idx="38">
                  <c:v>0</c:v>
                </c:pt>
                <c:pt idx="39">
                  <c:v>0</c:v>
                </c:pt>
                <c:pt idx="40">
                  <c:v>0</c:v>
                </c:pt>
                <c:pt idx="41">
                  <c:v>0</c:v>
                </c:pt>
                <c:pt idx="42">
                  <c:v>0</c:v>
                </c:pt>
                <c:pt idx="43">
                  <c:v>1.3599999999999999E-2</c:v>
                </c:pt>
                <c:pt idx="44">
                  <c:v>0</c:v>
                </c:pt>
                <c:pt idx="45">
                  <c:v>0</c:v>
                </c:pt>
                <c:pt idx="46">
                  <c:v>1.3599999999999999E-2</c:v>
                </c:pt>
                <c:pt idx="47">
                  <c:v>1.9E-2</c:v>
                </c:pt>
                <c:pt idx="48">
                  <c:v>0</c:v>
                </c:pt>
                <c:pt idx="49">
                  <c:v>0</c:v>
                </c:pt>
                <c:pt idx="50">
                  <c:v>0</c:v>
                </c:pt>
                <c:pt idx="51">
                  <c:v>0</c:v>
                </c:pt>
                <c:pt idx="52">
                  <c:v>8.199999999999999E-3</c:v>
                </c:pt>
                <c:pt idx="53">
                  <c:v>0</c:v>
                </c:pt>
                <c:pt idx="54">
                  <c:v>0</c:v>
                </c:pt>
                <c:pt idx="55">
                  <c:v>0</c:v>
                </c:pt>
                <c:pt idx="56">
                  <c:v>2.7000000000000001E-3</c:v>
                </c:pt>
                <c:pt idx="57">
                  <c:v>0</c:v>
                </c:pt>
                <c:pt idx="58">
                  <c:v>0</c:v>
                </c:pt>
                <c:pt idx="59">
                  <c:v>1.6299999999999999E-2</c:v>
                </c:pt>
                <c:pt idx="60">
                  <c:v>1.9E-2</c:v>
                </c:pt>
                <c:pt idx="61">
                  <c:v>0</c:v>
                </c:pt>
                <c:pt idx="62">
                  <c:v>0</c:v>
                </c:pt>
                <c:pt idx="63">
                  <c:v>0</c:v>
                </c:pt>
                <c:pt idx="64">
                  <c:v>8.6999999999999994E-2</c:v>
                </c:pt>
                <c:pt idx="65">
                  <c:v>0</c:v>
                </c:pt>
                <c:pt idx="66">
                  <c:v>2.7199999999999998E-2</c:v>
                </c:pt>
                <c:pt idx="67">
                  <c:v>0</c:v>
                </c:pt>
                <c:pt idx="68">
                  <c:v>0</c:v>
                </c:pt>
                <c:pt idx="69">
                  <c:v>0</c:v>
                </c:pt>
                <c:pt idx="70">
                  <c:v>0</c:v>
                </c:pt>
                <c:pt idx="71">
                  <c:v>0</c:v>
                </c:pt>
                <c:pt idx="72">
                  <c:v>0</c:v>
                </c:pt>
                <c:pt idx="73">
                  <c:v>0</c:v>
                </c:pt>
                <c:pt idx="74">
                  <c:v>0</c:v>
                </c:pt>
                <c:pt idx="75">
                  <c:v>5.4000000000000003E-3</c:v>
                </c:pt>
                <c:pt idx="76">
                  <c:v>0</c:v>
                </c:pt>
                <c:pt idx="77">
                  <c:v>8.199999999999999E-3</c:v>
                </c:pt>
                <c:pt idx="78">
                  <c:v>2.7000000000000001E-3</c:v>
                </c:pt>
                <c:pt idx="79">
                  <c:v>0</c:v>
                </c:pt>
                <c:pt idx="80">
                  <c:v>8.199999999999999E-3</c:v>
                </c:pt>
                <c:pt idx="81">
                  <c:v>8.199999999999999E-3</c:v>
                </c:pt>
                <c:pt idx="82">
                  <c:v>2.7000000000000001E-3</c:v>
                </c:pt>
                <c:pt idx="83">
                  <c:v>0.11409999999999999</c:v>
                </c:pt>
                <c:pt idx="84">
                  <c:v>0</c:v>
                </c:pt>
                <c:pt idx="85">
                  <c:v>2.7000000000000001E-3</c:v>
                </c:pt>
                <c:pt idx="86">
                  <c:v>5.4000000000000003E-3</c:v>
                </c:pt>
                <c:pt idx="87">
                  <c:v>0</c:v>
                </c:pt>
                <c:pt idx="88">
                  <c:v>0</c:v>
                </c:pt>
                <c:pt idx="89">
                  <c:v>0</c:v>
                </c:pt>
                <c:pt idx="90">
                  <c:v>0</c:v>
                </c:pt>
                <c:pt idx="91">
                  <c:v>0</c:v>
                </c:pt>
                <c:pt idx="92">
                  <c:v>0</c:v>
                </c:pt>
                <c:pt idx="93">
                  <c:v>0</c:v>
                </c:pt>
                <c:pt idx="94">
                  <c:v>0</c:v>
                </c:pt>
                <c:pt idx="95">
                  <c:v>0</c:v>
                </c:pt>
                <c:pt idx="96">
                  <c:v>2.7000000000000001E-3</c:v>
                </c:pt>
                <c:pt idx="97">
                  <c:v>8.199999999999999E-3</c:v>
                </c:pt>
                <c:pt idx="98">
                  <c:v>0</c:v>
                </c:pt>
                <c:pt idx="99">
                  <c:v>0</c:v>
                </c:pt>
                <c:pt idx="100">
                  <c:v>0</c:v>
                </c:pt>
                <c:pt idx="101">
                  <c:v>0</c:v>
                </c:pt>
                <c:pt idx="102">
                  <c:v>2.7000000000000001E-3</c:v>
                </c:pt>
                <c:pt idx="103">
                  <c:v>0</c:v>
                </c:pt>
                <c:pt idx="104">
                  <c:v>0</c:v>
                </c:pt>
                <c:pt idx="105">
                  <c:v>0</c:v>
                </c:pt>
                <c:pt idx="106">
                  <c:v>0</c:v>
                </c:pt>
                <c:pt idx="107">
                  <c:v>0</c:v>
                </c:pt>
                <c:pt idx="108">
                  <c:v>0</c:v>
                </c:pt>
                <c:pt idx="109">
                  <c:v>0</c:v>
                </c:pt>
                <c:pt idx="110">
                  <c:v>0</c:v>
                </c:pt>
                <c:pt idx="111">
                  <c:v>0</c:v>
                </c:pt>
                <c:pt idx="112">
                  <c:v>0</c:v>
                </c:pt>
                <c:pt idx="113">
                  <c:v>0</c:v>
                </c:pt>
                <c:pt idx="114">
                  <c:v>2.7000000000000001E-3</c:v>
                </c:pt>
                <c:pt idx="115">
                  <c:v>0</c:v>
                </c:pt>
                <c:pt idx="116">
                  <c:v>0</c:v>
                </c:pt>
                <c:pt idx="117">
                  <c:v>0</c:v>
                </c:pt>
                <c:pt idx="118">
                  <c:v>0</c:v>
                </c:pt>
                <c:pt idx="119">
                  <c:v>0</c:v>
                </c:pt>
                <c:pt idx="120">
                  <c:v>0</c:v>
                </c:pt>
                <c:pt idx="121">
                  <c:v>0</c:v>
                </c:pt>
                <c:pt idx="122">
                  <c:v>0</c:v>
                </c:pt>
                <c:pt idx="123">
                  <c:v>0</c:v>
                </c:pt>
                <c:pt idx="124">
                  <c:v>0</c:v>
                </c:pt>
                <c:pt idx="125">
                  <c:v>7.0699999999999999E-2</c:v>
                </c:pt>
                <c:pt idx="126">
                  <c:v>2.7000000000000001E-3</c:v>
                </c:pt>
                <c:pt idx="127">
                  <c:v>0</c:v>
                </c:pt>
                <c:pt idx="128">
                  <c:v>0</c:v>
                </c:pt>
                <c:pt idx="129">
                  <c:v>0</c:v>
                </c:pt>
                <c:pt idx="130">
                  <c:v>2.7000000000000001E-3</c:v>
                </c:pt>
                <c:pt idx="131">
                  <c:v>0</c:v>
                </c:pt>
                <c:pt idx="132">
                  <c:v>8.199999999999999E-3</c:v>
                </c:pt>
                <c:pt idx="133">
                  <c:v>0</c:v>
                </c:pt>
                <c:pt idx="134">
                  <c:v>2.7000000000000001E-3</c:v>
                </c:pt>
                <c:pt idx="135">
                  <c:v>0</c:v>
                </c:pt>
                <c:pt idx="136">
                  <c:v>2.7000000000000001E-3</c:v>
                </c:pt>
                <c:pt idx="137">
                  <c:v>0</c:v>
                </c:pt>
                <c:pt idx="138">
                  <c:v>5.4000000000000003E-3</c:v>
                </c:pt>
                <c:pt idx="139">
                  <c:v>3.5299999999999998E-2</c:v>
                </c:pt>
                <c:pt idx="140">
                  <c:v>1.3599999999999999E-2</c:v>
                </c:pt>
                <c:pt idx="141">
                  <c:v>0</c:v>
                </c:pt>
                <c:pt idx="142">
                  <c:v>2.7000000000000001E-3</c:v>
                </c:pt>
                <c:pt idx="143">
                  <c:v>8.199999999999999E-3</c:v>
                </c:pt>
                <c:pt idx="144">
                  <c:v>0</c:v>
                </c:pt>
                <c:pt idx="145">
                  <c:v>0</c:v>
                </c:pt>
                <c:pt idx="146">
                  <c:v>0</c:v>
                </c:pt>
                <c:pt idx="147">
                  <c:v>0</c:v>
                </c:pt>
                <c:pt idx="148">
                  <c:v>0</c:v>
                </c:pt>
                <c:pt idx="149">
                  <c:v>0</c:v>
                </c:pt>
                <c:pt idx="150">
                  <c:v>0</c:v>
                </c:pt>
                <c:pt idx="151">
                  <c:v>0</c:v>
                </c:pt>
                <c:pt idx="152">
                  <c:v>2.7000000000000001E-3</c:v>
                </c:pt>
                <c:pt idx="153">
                  <c:v>2.7000000000000001E-3</c:v>
                </c:pt>
                <c:pt idx="154">
                  <c:v>0</c:v>
                </c:pt>
                <c:pt idx="155">
                  <c:v>0</c:v>
                </c:pt>
                <c:pt idx="156">
                  <c:v>2.7000000000000001E-3</c:v>
                </c:pt>
                <c:pt idx="157">
                  <c:v>2.7000000000000001E-3</c:v>
                </c:pt>
                <c:pt idx="158">
                  <c:v>5.4000000000000003E-3</c:v>
                </c:pt>
                <c:pt idx="159">
                  <c:v>0</c:v>
                </c:pt>
                <c:pt idx="160">
                  <c:v>0</c:v>
                </c:pt>
                <c:pt idx="161">
                  <c:v>8.199999999999999E-3</c:v>
                </c:pt>
                <c:pt idx="162">
                  <c:v>0</c:v>
                </c:pt>
                <c:pt idx="163">
                  <c:v>9.5100000000000004E-2</c:v>
                </c:pt>
                <c:pt idx="164">
                  <c:v>0</c:v>
                </c:pt>
                <c:pt idx="165">
                  <c:v>0</c:v>
                </c:pt>
                <c:pt idx="166">
                  <c:v>0</c:v>
                </c:pt>
                <c:pt idx="167">
                  <c:v>0</c:v>
                </c:pt>
                <c:pt idx="168">
                  <c:v>2.1700000000000001E-2</c:v>
                </c:pt>
                <c:pt idx="169">
                  <c:v>1.3599999999999999E-2</c:v>
                </c:pt>
                <c:pt idx="170">
                  <c:v>2.7000000000000001E-3</c:v>
                </c:pt>
                <c:pt idx="171">
                  <c:v>2.7000000000000001E-3</c:v>
                </c:pt>
                <c:pt idx="172">
                  <c:v>0</c:v>
                </c:pt>
                <c:pt idx="173">
                  <c:v>0</c:v>
                </c:pt>
                <c:pt idx="174">
                  <c:v>0</c:v>
                </c:pt>
                <c:pt idx="175">
                  <c:v>0</c:v>
                </c:pt>
                <c:pt idx="176">
                  <c:v>0</c:v>
                </c:pt>
                <c:pt idx="177">
                  <c:v>0</c:v>
                </c:pt>
                <c:pt idx="178">
                  <c:v>0</c:v>
                </c:pt>
                <c:pt idx="179">
                  <c:v>0</c:v>
                </c:pt>
                <c:pt idx="180">
                  <c:v>3.7999999999999999E-2</c:v>
                </c:pt>
                <c:pt idx="181">
                  <c:v>0</c:v>
                </c:pt>
                <c:pt idx="182">
                  <c:v>0</c:v>
                </c:pt>
                <c:pt idx="183">
                  <c:v>0</c:v>
                </c:pt>
                <c:pt idx="184">
                  <c:v>0</c:v>
                </c:pt>
                <c:pt idx="185">
                  <c:v>0</c:v>
                </c:pt>
                <c:pt idx="186">
                  <c:v>8.6999999999999994E-2</c:v>
                </c:pt>
                <c:pt idx="187">
                  <c:v>3.2599999999999997E-2</c:v>
                </c:pt>
                <c:pt idx="188">
                  <c:v>2.7000000000000001E-3</c:v>
                </c:pt>
                <c:pt idx="189">
                  <c:v>0</c:v>
                </c:pt>
                <c:pt idx="190">
                  <c:v>0</c:v>
                </c:pt>
                <c:pt idx="191">
                  <c:v>2.7000000000000001E-3</c:v>
                </c:pt>
                <c:pt idx="192">
                  <c:v>0</c:v>
                </c:pt>
                <c:pt idx="193">
                  <c:v>0</c:v>
                </c:pt>
                <c:pt idx="194">
                  <c:v>0</c:v>
                </c:pt>
                <c:pt idx="195">
                  <c:v>0</c:v>
                </c:pt>
              </c:numCache>
            </c:numRef>
          </c:val>
        </c:ser>
        <c:dLbls>
          <c:showLegendKey val="0"/>
          <c:showVal val="0"/>
          <c:showCatName val="0"/>
          <c:showSerName val="0"/>
          <c:showPercent val="0"/>
          <c:showBubbleSize val="0"/>
        </c:dLbls>
        <c:gapWidth val="150"/>
        <c:axId val="137088384"/>
        <c:axId val="137086848"/>
      </c:barChart>
      <c:valAx>
        <c:axId val="137086848"/>
        <c:scaling>
          <c:orientation val="minMax"/>
        </c:scaling>
        <c:delete val="0"/>
        <c:axPos val="l"/>
        <c:numFmt formatCode="0.00%" sourceLinked="1"/>
        <c:majorTickMark val="out"/>
        <c:minorTickMark val="none"/>
        <c:tickLblPos val="nextTo"/>
        <c:crossAx val="137088384"/>
        <c:crosses val="autoZero"/>
        <c:crossBetween val="between"/>
      </c:valAx>
      <c:catAx>
        <c:axId val="137088384"/>
        <c:scaling>
          <c:orientation val="minMax"/>
        </c:scaling>
        <c:delete val="0"/>
        <c:axPos val="b"/>
        <c:majorTickMark val="out"/>
        <c:minorTickMark val="none"/>
        <c:tickLblPos val="nextTo"/>
        <c:crossAx val="137086848"/>
        <c:crosses val="autoZero"/>
        <c:auto val="0"/>
        <c:lblAlgn val="ctr"/>
        <c:lblOffset val="100"/>
        <c:noMultiLvlLbl val="0"/>
      </c:catAx>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5'!$B$3</c:f>
              <c:strCache>
                <c:ptCount val="1"/>
                <c:pt idx="0">
                  <c:v>Responses</c:v>
                </c:pt>
              </c:strCache>
            </c:strRef>
          </c:tx>
          <c:spPr>
            <a:solidFill>
              <a:srgbClr val="00BF6F"/>
            </a:solidFill>
            <a:ln>
              <a:prstDash val="solid"/>
            </a:ln>
          </c:spPr>
          <c:invertIfNegative val="0"/>
          <c:cat>
            <c:strRef>
              <c:f>'Question 5'!$A$4:$A$13</c:f>
              <c:strCache>
                <c:ptCount val="10"/>
                <c:pt idx="0">
                  <c:v>Asian (Central or Western Asia) - Indian, Bangladeshi, Pakistani, other Central/Western Asian</c:v>
                </c:pt>
                <c:pt idx="1">
                  <c:v>Black - African, Caribbean, other Black</c:v>
                </c:pt>
                <c:pt idx="2">
                  <c:v>East Asian - Chinese, Korean, Japanese, Vietnamese, other East Asian</c:v>
                </c:pt>
                <c:pt idx="3">
                  <c:v>First Nations / Indigenous</c:v>
                </c:pt>
                <c:pt idx="4">
                  <c:v>Latin American</c:v>
                </c:pt>
                <c:pt idx="5">
                  <c:v>Pacific Islander</c:v>
                </c:pt>
                <c:pt idx="6">
                  <c:v>Multi-ethnic</c:v>
                </c:pt>
                <c:pt idx="7">
                  <c:v>White - European, North America, other White</c:v>
                </c:pt>
                <c:pt idx="8">
                  <c:v>Prefer not to say</c:v>
                </c:pt>
                <c:pt idx="9">
                  <c:v>Other ethnicity (please specify)</c:v>
                </c:pt>
              </c:strCache>
            </c:strRef>
          </c:cat>
          <c:val>
            <c:numRef>
              <c:f>'Question 5'!$B$4:$B$13</c:f>
              <c:numCache>
                <c:formatCode>0.00%</c:formatCode>
                <c:ptCount val="10"/>
                <c:pt idx="0">
                  <c:v>3.7999999999999999E-2</c:v>
                </c:pt>
                <c:pt idx="1">
                  <c:v>1.9E-2</c:v>
                </c:pt>
                <c:pt idx="2">
                  <c:v>2.4500000000000001E-2</c:v>
                </c:pt>
                <c:pt idx="3">
                  <c:v>2.7000000000000001E-3</c:v>
                </c:pt>
                <c:pt idx="4">
                  <c:v>2.9899999999999999E-2</c:v>
                </c:pt>
                <c:pt idx="5">
                  <c:v>0</c:v>
                </c:pt>
                <c:pt idx="6">
                  <c:v>1.9E-2</c:v>
                </c:pt>
                <c:pt idx="7">
                  <c:v>0.84510000000000007</c:v>
                </c:pt>
                <c:pt idx="8">
                  <c:v>1.09E-2</c:v>
                </c:pt>
                <c:pt idx="9">
                  <c:v>1.09E-2</c:v>
                </c:pt>
              </c:numCache>
            </c:numRef>
          </c:val>
        </c:ser>
        <c:dLbls>
          <c:showLegendKey val="0"/>
          <c:showVal val="0"/>
          <c:showCatName val="0"/>
          <c:showSerName val="0"/>
          <c:showPercent val="0"/>
          <c:showBubbleSize val="0"/>
        </c:dLbls>
        <c:gapWidth val="150"/>
        <c:axId val="136782976"/>
        <c:axId val="136777088"/>
      </c:barChart>
      <c:valAx>
        <c:axId val="136777088"/>
        <c:scaling>
          <c:orientation val="minMax"/>
        </c:scaling>
        <c:delete val="0"/>
        <c:axPos val="l"/>
        <c:numFmt formatCode="0.00%" sourceLinked="1"/>
        <c:majorTickMark val="out"/>
        <c:minorTickMark val="none"/>
        <c:tickLblPos val="nextTo"/>
        <c:crossAx val="136782976"/>
        <c:crosses val="autoZero"/>
        <c:crossBetween val="between"/>
      </c:valAx>
      <c:catAx>
        <c:axId val="136782976"/>
        <c:scaling>
          <c:orientation val="minMax"/>
        </c:scaling>
        <c:delete val="0"/>
        <c:axPos val="b"/>
        <c:majorTickMark val="out"/>
        <c:minorTickMark val="none"/>
        <c:tickLblPos val="nextTo"/>
        <c:crossAx val="136777088"/>
        <c:crosses val="autoZero"/>
        <c:auto val="0"/>
        <c:lblAlgn val="ctr"/>
        <c:lblOffset val="100"/>
        <c:noMultiLvlLbl val="0"/>
      </c:catAx>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6'!$B$3</c:f>
              <c:strCache>
                <c:ptCount val="1"/>
                <c:pt idx="0">
                  <c:v>Under 30</c:v>
                </c:pt>
              </c:strCache>
            </c:strRef>
          </c:tx>
          <c:spPr>
            <a:solidFill>
              <a:srgbClr val="00BF6F"/>
            </a:solidFill>
            <a:ln>
              <a:prstDash val="solid"/>
            </a:ln>
          </c:spPr>
          <c:invertIfNegative val="0"/>
          <c:cat>
            <c:strRef>
              <c:f>'Question 6'!$A$4:$A$5</c:f>
              <c:strCache>
                <c:ptCount val="2"/>
                <c:pt idx="0">
                  <c:v>Q1: EBMT Member</c:v>
                </c:pt>
                <c:pt idx="1">
                  <c:v>Q1: EBMT Staff</c:v>
                </c:pt>
              </c:strCache>
            </c:strRef>
          </c:cat>
          <c:val>
            <c:numRef>
              <c:f>'Question 6'!$B$4:$B$5</c:f>
              <c:numCache>
                <c:formatCode>0.00%</c:formatCode>
                <c:ptCount val="2"/>
                <c:pt idx="0">
                  <c:v>3.27E-2</c:v>
                </c:pt>
                <c:pt idx="1">
                  <c:v>0.17649999999999999</c:v>
                </c:pt>
              </c:numCache>
            </c:numRef>
          </c:val>
        </c:ser>
        <c:ser>
          <c:idx val="1"/>
          <c:order val="1"/>
          <c:tx>
            <c:strRef>
              <c:f>'Question 6'!$D$3</c:f>
              <c:strCache>
                <c:ptCount val="1"/>
                <c:pt idx="0">
                  <c:v>31-40</c:v>
                </c:pt>
              </c:strCache>
            </c:strRef>
          </c:tx>
          <c:spPr>
            <a:solidFill>
              <a:srgbClr val="507CB6"/>
            </a:solidFill>
            <a:ln>
              <a:prstDash val="solid"/>
            </a:ln>
          </c:spPr>
          <c:invertIfNegative val="0"/>
          <c:cat>
            <c:strRef>
              <c:f>'Question 6'!$A$4:$A$5</c:f>
              <c:strCache>
                <c:ptCount val="2"/>
                <c:pt idx="0">
                  <c:v>Q1: EBMT Member</c:v>
                </c:pt>
                <c:pt idx="1">
                  <c:v>Q1: EBMT Staff</c:v>
                </c:pt>
              </c:strCache>
            </c:strRef>
          </c:cat>
          <c:val>
            <c:numRef>
              <c:f>'Question 6'!$D$4:$D$5</c:f>
              <c:numCache>
                <c:formatCode>0.00%</c:formatCode>
                <c:ptCount val="2"/>
                <c:pt idx="0">
                  <c:v>0.1714</c:v>
                </c:pt>
                <c:pt idx="1">
                  <c:v>0.35289999999999999</c:v>
                </c:pt>
              </c:numCache>
            </c:numRef>
          </c:val>
        </c:ser>
        <c:ser>
          <c:idx val="2"/>
          <c:order val="2"/>
          <c:tx>
            <c:strRef>
              <c:f>'Question 6'!$F$3</c:f>
              <c:strCache>
                <c:ptCount val="1"/>
                <c:pt idx="0">
                  <c:v>41-50</c:v>
                </c:pt>
              </c:strCache>
            </c:strRef>
          </c:tx>
          <c:spPr>
            <a:solidFill>
              <a:srgbClr val="F9BE00"/>
            </a:solidFill>
            <a:ln>
              <a:prstDash val="solid"/>
            </a:ln>
          </c:spPr>
          <c:invertIfNegative val="0"/>
          <c:cat>
            <c:strRef>
              <c:f>'Question 6'!$A$4:$A$5</c:f>
              <c:strCache>
                <c:ptCount val="2"/>
                <c:pt idx="0">
                  <c:v>Q1: EBMT Member</c:v>
                </c:pt>
                <c:pt idx="1">
                  <c:v>Q1: EBMT Staff</c:v>
                </c:pt>
              </c:strCache>
            </c:strRef>
          </c:cat>
          <c:val>
            <c:numRef>
              <c:f>'Question 6'!$F$4:$F$5</c:f>
              <c:numCache>
                <c:formatCode>0.00%</c:formatCode>
                <c:ptCount val="2"/>
                <c:pt idx="0">
                  <c:v>0.28570000000000001</c:v>
                </c:pt>
                <c:pt idx="1">
                  <c:v>0.29409999999999997</c:v>
                </c:pt>
              </c:numCache>
            </c:numRef>
          </c:val>
        </c:ser>
        <c:ser>
          <c:idx val="3"/>
          <c:order val="3"/>
          <c:tx>
            <c:strRef>
              <c:f>'Question 6'!$H$3</c:f>
              <c:strCache>
                <c:ptCount val="1"/>
                <c:pt idx="0">
                  <c:v>51-60</c:v>
                </c:pt>
              </c:strCache>
            </c:strRef>
          </c:tx>
          <c:spPr>
            <a:solidFill>
              <a:srgbClr val="6BC8CD"/>
            </a:solidFill>
            <a:ln>
              <a:prstDash val="solid"/>
            </a:ln>
          </c:spPr>
          <c:invertIfNegative val="0"/>
          <c:cat>
            <c:strRef>
              <c:f>'Question 6'!$A$4:$A$5</c:f>
              <c:strCache>
                <c:ptCount val="2"/>
                <c:pt idx="0">
                  <c:v>Q1: EBMT Member</c:v>
                </c:pt>
                <c:pt idx="1">
                  <c:v>Q1: EBMT Staff</c:v>
                </c:pt>
              </c:strCache>
            </c:strRef>
          </c:cat>
          <c:val>
            <c:numRef>
              <c:f>'Question 6'!$H$4:$H$5</c:f>
              <c:numCache>
                <c:formatCode>0.00%</c:formatCode>
                <c:ptCount val="2"/>
                <c:pt idx="0">
                  <c:v>0.34689999999999999</c:v>
                </c:pt>
                <c:pt idx="1">
                  <c:v>0.14710000000000001</c:v>
                </c:pt>
              </c:numCache>
            </c:numRef>
          </c:val>
        </c:ser>
        <c:ser>
          <c:idx val="4"/>
          <c:order val="4"/>
          <c:tx>
            <c:strRef>
              <c:f>'Question 6'!$J$3</c:f>
              <c:strCache>
                <c:ptCount val="1"/>
                <c:pt idx="0">
                  <c:v>61-70</c:v>
                </c:pt>
              </c:strCache>
            </c:strRef>
          </c:tx>
          <c:spPr>
            <a:solidFill>
              <a:srgbClr val="FF8B4F"/>
            </a:solidFill>
            <a:ln>
              <a:prstDash val="solid"/>
            </a:ln>
          </c:spPr>
          <c:invertIfNegative val="0"/>
          <c:cat>
            <c:strRef>
              <c:f>'Question 6'!$A$4:$A$5</c:f>
              <c:strCache>
                <c:ptCount val="2"/>
                <c:pt idx="0">
                  <c:v>Q1: EBMT Member</c:v>
                </c:pt>
                <c:pt idx="1">
                  <c:v>Q1: EBMT Staff</c:v>
                </c:pt>
              </c:strCache>
            </c:strRef>
          </c:cat>
          <c:val>
            <c:numRef>
              <c:f>'Question 6'!$J$4:$J$5</c:f>
              <c:numCache>
                <c:formatCode>0.00%</c:formatCode>
                <c:ptCount val="2"/>
                <c:pt idx="0">
                  <c:v>0.13059999999999999</c:v>
                </c:pt>
                <c:pt idx="1">
                  <c:v>2.9399999999999999E-2</c:v>
                </c:pt>
              </c:numCache>
            </c:numRef>
          </c:val>
        </c:ser>
        <c:ser>
          <c:idx val="5"/>
          <c:order val="5"/>
          <c:tx>
            <c:strRef>
              <c:f>'Question 6'!$L$3</c:f>
              <c:strCache>
                <c:ptCount val="1"/>
                <c:pt idx="0">
                  <c:v>Over 70</c:v>
                </c:pt>
              </c:strCache>
            </c:strRef>
          </c:tx>
          <c:spPr>
            <a:solidFill>
              <a:srgbClr val="7D5E90"/>
            </a:solidFill>
            <a:ln>
              <a:prstDash val="solid"/>
            </a:ln>
          </c:spPr>
          <c:invertIfNegative val="0"/>
          <c:cat>
            <c:strRef>
              <c:f>'Question 6'!$A$4:$A$5</c:f>
              <c:strCache>
                <c:ptCount val="2"/>
                <c:pt idx="0">
                  <c:v>Q1: EBMT Member</c:v>
                </c:pt>
                <c:pt idx="1">
                  <c:v>Q1: EBMT Staff</c:v>
                </c:pt>
              </c:strCache>
            </c:strRef>
          </c:cat>
          <c:val>
            <c:numRef>
              <c:f>'Question 6'!$L$4:$L$5</c:f>
              <c:numCache>
                <c:formatCode>0.00%</c:formatCode>
                <c:ptCount val="2"/>
                <c:pt idx="0">
                  <c:v>2.86E-2</c:v>
                </c:pt>
                <c:pt idx="1">
                  <c:v>0</c:v>
                </c:pt>
              </c:numCache>
            </c:numRef>
          </c:val>
        </c:ser>
        <c:ser>
          <c:idx val="6"/>
          <c:order val="6"/>
          <c:tx>
            <c:strRef>
              <c:f>'Question 6'!$N$3</c:f>
              <c:strCache>
                <c:ptCount val="1"/>
                <c:pt idx="0">
                  <c:v>Prefer not to say</c:v>
                </c:pt>
              </c:strCache>
            </c:strRef>
          </c:tx>
          <c:spPr>
            <a:solidFill>
              <a:srgbClr val="D25F90"/>
            </a:solidFill>
            <a:ln>
              <a:prstDash val="solid"/>
            </a:ln>
          </c:spPr>
          <c:invertIfNegative val="0"/>
          <c:cat>
            <c:strRef>
              <c:f>'Question 6'!$A$4:$A$5</c:f>
              <c:strCache>
                <c:ptCount val="2"/>
                <c:pt idx="0">
                  <c:v>Q1: EBMT Member</c:v>
                </c:pt>
                <c:pt idx="1">
                  <c:v>Q1: EBMT Staff</c:v>
                </c:pt>
              </c:strCache>
            </c:strRef>
          </c:cat>
          <c:val>
            <c:numRef>
              <c:f>'Question 6'!$N$4:$N$5</c:f>
              <c:numCache>
                <c:formatCode>0.00%</c:formatCode>
                <c:ptCount val="2"/>
                <c:pt idx="0">
                  <c:v>4.0999999999999986E-3</c:v>
                </c:pt>
                <c:pt idx="1">
                  <c:v>0</c:v>
                </c:pt>
              </c:numCache>
            </c:numRef>
          </c:val>
        </c:ser>
        <c:dLbls>
          <c:showLegendKey val="0"/>
          <c:showVal val="0"/>
          <c:showCatName val="0"/>
          <c:showSerName val="0"/>
          <c:showPercent val="0"/>
          <c:showBubbleSize val="0"/>
        </c:dLbls>
        <c:gapWidth val="150"/>
        <c:axId val="136895872"/>
        <c:axId val="136894336"/>
      </c:barChart>
      <c:valAx>
        <c:axId val="136894336"/>
        <c:scaling>
          <c:orientation val="minMax"/>
        </c:scaling>
        <c:delete val="0"/>
        <c:axPos val="l"/>
        <c:numFmt formatCode="0.00%" sourceLinked="1"/>
        <c:majorTickMark val="out"/>
        <c:minorTickMark val="none"/>
        <c:tickLblPos val="nextTo"/>
        <c:crossAx val="136895872"/>
        <c:crosses val="autoZero"/>
        <c:crossBetween val="between"/>
      </c:valAx>
      <c:catAx>
        <c:axId val="136895872"/>
        <c:scaling>
          <c:orientation val="minMax"/>
        </c:scaling>
        <c:delete val="0"/>
        <c:axPos val="b"/>
        <c:majorTickMark val="out"/>
        <c:minorTickMark val="none"/>
        <c:tickLblPos val="nextTo"/>
        <c:crossAx val="136894336"/>
        <c:crosses val="autoZero"/>
        <c:auto val="0"/>
        <c:lblAlgn val="ctr"/>
        <c:lblOffset val="100"/>
        <c:noMultiLvlLbl val="0"/>
      </c:catAx>
    </c:plotArea>
    <c:legend>
      <c:legendPos val="r"/>
      <c:layout/>
      <c:overlay val="0"/>
    </c:legend>
    <c:plotVisOnly val="0"/>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7'!$B$3</c:f>
              <c:strCache>
                <c:ptCount val="1"/>
                <c:pt idx="0">
                  <c:v>Bisexual</c:v>
                </c:pt>
              </c:strCache>
            </c:strRef>
          </c:tx>
          <c:spPr>
            <a:solidFill>
              <a:srgbClr val="00BF6F"/>
            </a:solidFill>
            <a:ln>
              <a:prstDash val="solid"/>
            </a:ln>
          </c:spPr>
          <c:invertIfNegative val="0"/>
          <c:cat>
            <c:strRef>
              <c:f>'Question 7'!$A$4:$A$5</c:f>
              <c:strCache>
                <c:ptCount val="2"/>
                <c:pt idx="0">
                  <c:v>Q1: EBMT Member</c:v>
                </c:pt>
                <c:pt idx="1">
                  <c:v>Q1: EBMT Staff</c:v>
                </c:pt>
              </c:strCache>
            </c:strRef>
          </c:cat>
          <c:val>
            <c:numRef>
              <c:f>'Question 7'!$B$4:$B$5</c:f>
              <c:numCache>
                <c:formatCode>0.00%</c:formatCode>
                <c:ptCount val="2"/>
                <c:pt idx="0">
                  <c:v>3.6700000000000003E-2</c:v>
                </c:pt>
                <c:pt idx="1">
                  <c:v>8.8200000000000001E-2</c:v>
                </c:pt>
              </c:numCache>
            </c:numRef>
          </c:val>
        </c:ser>
        <c:ser>
          <c:idx val="1"/>
          <c:order val="1"/>
          <c:tx>
            <c:strRef>
              <c:f>'Question 7'!$D$3</c:f>
              <c:strCache>
                <c:ptCount val="1"/>
                <c:pt idx="0">
                  <c:v>Gay man</c:v>
                </c:pt>
              </c:strCache>
            </c:strRef>
          </c:tx>
          <c:spPr>
            <a:solidFill>
              <a:srgbClr val="507CB6"/>
            </a:solidFill>
            <a:ln>
              <a:prstDash val="solid"/>
            </a:ln>
          </c:spPr>
          <c:invertIfNegative val="0"/>
          <c:cat>
            <c:strRef>
              <c:f>'Question 7'!$A$4:$A$5</c:f>
              <c:strCache>
                <c:ptCount val="2"/>
                <c:pt idx="0">
                  <c:v>Q1: EBMT Member</c:v>
                </c:pt>
                <c:pt idx="1">
                  <c:v>Q1: EBMT Staff</c:v>
                </c:pt>
              </c:strCache>
            </c:strRef>
          </c:cat>
          <c:val>
            <c:numRef>
              <c:f>'Question 7'!$D$4:$D$5</c:f>
              <c:numCache>
                <c:formatCode>0.00%</c:formatCode>
                <c:ptCount val="2"/>
                <c:pt idx="0">
                  <c:v>2.86E-2</c:v>
                </c:pt>
                <c:pt idx="1">
                  <c:v>0</c:v>
                </c:pt>
              </c:numCache>
            </c:numRef>
          </c:val>
        </c:ser>
        <c:ser>
          <c:idx val="2"/>
          <c:order val="2"/>
          <c:tx>
            <c:strRef>
              <c:f>'Question 7'!$F$3</c:f>
              <c:strCache>
                <c:ptCount val="1"/>
                <c:pt idx="0">
                  <c:v>Gay woman / lesbian</c:v>
                </c:pt>
              </c:strCache>
            </c:strRef>
          </c:tx>
          <c:spPr>
            <a:solidFill>
              <a:srgbClr val="F9BE00"/>
            </a:solidFill>
            <a:ln>
              <a:prstDash val="solid"/>
            </a:ln>
          </c:spPr>
          <c:invertIfNegative val="0"/>
          <c:cat>
            <c:strRef>
              <c:f>'Question 7'!$A$4:$A$5</c:f>
              <c:strCache>
                <c:ptCount val="2"/>
                <c:pt idx="0">
                  <c:v>Q1: EBMT Member</c:v>
                </c:pt>
                <c:pt idx="1">
                  <c:v>Q1: EBMT Staff</c:v>
                </c:pt>
              </c:strCache>
            </c:strRef>
          </c:cat>
          <c:val>
            <c:numRef>
              <c:f>'Question 7'!$F$4:$F$5</c:f>
              <c:numCache>
                <c:formatCode>0.00%</c:formatCode>
                <c:ptCount val="2"/>
                <c:pt idx="0">
                  <c:v>8.199999999999999E-3</c:v>
                </c:pt>
                <c:pt idx="1">
                  <c:v>0</c:v>
                </c:pt>
              </c:numCache>
            </c:numRef>
          </c:val>
        </c:ser>
        <c:ser>
          <c:idx val="3"/>
          <c:order val="3"/>
          <c:tx>
            <c:strRef>
              <c:f>'Question 7'!$H$3</c:f>
              <c:strCache>
                <c:ptCount val="1"/>
                <c:pt idx="0">
                  <c:v>Heterosexual / straight</c:v>
                </c:pt>
              </c:strCache>
            </c:strRef>
          </c:tx>
          <c:spPr>
            <a:solidFill>
              <a:srgbClr val="6BC8CD"/>
            </a:solidFill>
            <a:ln>
              <a:prstDash val="solid"/>
            </a:ln>
          </c:spPr>
          <c:invertIfNegative val="0"/>
          <c:cat>
            <c:strRef>
              <c:f>'Question 7'!$A$4:$A$5</c:f>
              <c:strCache>
                <c:ptCount val="2"/>
                <c:pt idx="0">
                  <c:v>Q1: EBMT Member</c:v>
                </c:pt>
                <c:pt idx="1">
                  <c:v>Q1: EBMT Staff</c:v>
                </c:pt>
              </c:strCache>
            </c:strRef>
          </c:cat>
          <c:val>
            <c:numRef>
              <c:f>'Question 7'!$H$4:$H$5</c:f>
              <c:numCache>
                <c:formatCode>0.00%</c:formatCode>
                <c:ptCount val="2"/>
                <c:pt idx="0">
                  <c:v>0.86939999999999995</c:v>
                </c:pt>
                <c:pt idx="1">
                  <c:v>0.8234999999999999</c:v>
                </c:pt>
              </c:numCache>
            </c:numRef>
          </c:val>
        </c:ser>
        <c:ser>
          <c:idx val="4"/>
          <c:order val="4"/>
          <c:tx>
            <c:strRef>
              <c:f>'Question 7'!$J$3</c:f>
              <c:strCache>
                <c:ptCount val="1"/>
                <c:pt idx="0">
                  <c:v>Other</c:v>
                </c:pt>
              </c:strCache>
            </c:strRef>
          </c:tx>
          <c:spPr>
            <a:solidFill>
              <a:srgbClr val="FF8B4F"/>
            </a:solidFill>
            <a:ln>
              <a:prstDash val="solid"/>
            </a:ln>
          </c:spPr>
          <c:invertIfNegative val="0"/>
          <c:cat>
            <c:strRef>
              <c:f>'Question 7'!$A$4:$A$5</c:f>
              <c:strCache>
                <c:ptCount val="2"/>
                <c:pt idx="0">
                  <c:v>Q1: EBMT Member</c:v>
                </c:pt>
                <c:pt idx="1">
                  <c:v>Q1: EBMT Staff</c:v>
                </c:pt>
              </c:strCache>
            </c:strRef>
          </c:cat>
          <c:val>
            <c:numRef>
              <c:f>'Question 7'!$J$4:$J$5</c:f>
              <c:numCache>
                <c:formatCode>0.00%</c:formatCode>
                <c:ptCount val="2"/>
                <c:pt idx="0">
                  <c:v>4.0999999999999986E-3</c:v>
                </c:pt>
                <c:pt idx="1">
                  <c:v>0</c:v>
                </c:pt>
              </c:numCache>
            </c:numRef>
          </c:val>
        </c:ser>
        <c:ser>
          <c:idx val="5"/>
          <c:order val="5"/>
          <c:tx>
            <c:strRef>
              <c:f>'Question 7'!$L$3</c:f>
              <c:strCache>
                <c:ptCount val="1"/>
                <c:pt idx="0">
                  <c:v>Prefer not to say</c:v>
                </c:pt>
              </c:strCache>
            </c:strRef>
          </c:tx>
          <c:spPr>
            <a:solidFill>
              <a:srgbClr val="7D5E90"/>
            </a:solidFill>
            <a:ln>
              <a:prstDash val="solid"/>
            </a:ln>
          </c:spPr>
          <c:invertIfNegative val="0"/>
          <c:cat>
            <c:strRef>
              <c:f>'Question 7'!$A$4:$A$5</c:f>
              <c:strCache>
                <c:ptCount val="2"/>
                <c:pt idx="0">
                  <c:v>Q1: EBMT Member</c:v>
                </c:pt>
                <c:pt idx="1">
                  <c:v>Q1: EBMT Staff</c:v>
                </c:pt>
              </c:strCache>
            </c:strRef>
          </c:cat>
          <c:val>
            <c:numRef>
              <c:f>'Question 7'!$L$4:$L$5</c:f>
              <c:numCache>
                <c:formatCode>0.00%</c:formatCode>
                <c:ptCount val="2"/>
                <c:pt idx="0">
                  <c:v>5.3099999999999987E-2</c:v>
                </c:pt>
                <c:pt idx="1">
                  <c:v>8.8200000000000001E-2</c:v>
                </c:pt>
              </c:numCache>
            </c:numRef>
          </c:val>
        </c:ser>
        <c:dLbls>
          <c:showLegendKey val="0"/>
          <c:showVal val="0"/>
          <c:showCatName val="0"/>
          <c:showSerName val="0"/>
          <c:showPercent val="0"/>
          <c:showBubbleSize val="0"/>
        </c:dLbls>
        <c:gapWidth val="150"/>
        <c:axId val="225393280"/>
        <c:axId val="225391744"/>
      </c:barChart>
      <c:valAx>
        <c:axId val="225391744"/>
        <c:scaling>
          <c:orientation val="minMax"/>
        </c:scaling>
        <c:delete val="0"/>
        <c:axPos val="l"/>
        <c:numFmt formatCode="0.00%" sourceLinked="1"/>
        <c:majorTickMark val="out"/>
        <c:minorTickMark val="none"/>
        <c:tickLblPos val="nextTo"/>
        <c:crossAx val="225393280"/>
        <c:crosses val="autoZero"/>
        <c:crossBetween val="between"/>
      </c:valAx>
      <c:catAx>
        <c:axId val="225393280"/>
        <c:scaling>
          <c:orientation val="minMax"/>
        </c:scaling>
        <c:delete val="0"/>
        <c:axPos val="b"/>
        <c:majorTickMark val="out"/>
        <c:minorTickMark val="none"/>
        <c:tickLblPos val="nextTo"/>
        <c:crossAx val="225391744"/>
        <c:crosses val="autoZero"/>
        <c:auto val="0"/>
        <c:lblAlgn val="ctr"/>
        <c:lblOffset val="100"/>
        <c:noMultiLvlLbl val="0"/>
      </c:catAx>
    </c:plotArea>
    <c:legend>
      <c:legendPos val="r"/>
      <c:layout/>
      <c:overlay val="0"/>
    </c:legend>
    <c:plotVisOnly val="0"/>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sz="1600" dirty="0">
                <a:solidFill>
                  <a:srgbClr val="3A4F92"/>
                </a:solidFill>
                <a:latin typeface="Arial" panose="020B0604020202020204" pitchFamily="34" charset="0"/>
                <a:cs typeface="Arial" panose="020B0604020202020204" pitchFamily="34" charset="0"/>
              </a:rPr>
              <a:t>Are you, or have you been, the main person looking after other members of your family (e.g. children, elderly/disabled relatives)?</a:t>
            </a:r>
          </a:p>
        </c:rich>
      </c:tx>
      <c:layout>
        <c:manualLayout>
          <c:xMode val="edge"/>
          <c:yMode val="edge"/>
          <c:x val="0.10848985755017204"/>
          <c:y val="3.9263100646218081E-2"/>
        </c:manualLayout>
      </c:layout>
      <c:overlay val="0"/>
    </c:title>
    <c:autoTitleDeleted val="0"/>
    <c:plotArea>
      <c:layout>
        <c:manualLayout>
          <c:layoutTarget val="inner"/>
          <c:xMode val="edge"/>
          <c:yMode val="edge"/>
          <c:x val="6.8204133500576428E-2"/>
          <c:y val="0.18618077978475886"/>
          <c:w val="0.91314507485248109"/>
          <c:h val="0.73512401240033831"/>
        </c:manualLayout>
      </c:layout>
      <c:barChart>
        <c:barDir val="col"/>
        <c:grouping val="clustered"/>
        <c:varyColors val="0"/>
        <c:ser>
          <c:idx val="0"/>
          <c:order val="0"/>
          <c:tx>
            <c:strRef>
              <c:f>'Question 8'!$B$3</c:f>
              <c:strCache>
                <c:ptCount val="1"/>
                <c:pt idx="0">
                  <c:v>Yes</c:v>
                </c:pt>
              </c:strCache>
            </c:strRef>
          </c:tx>
          <c:spPr>
            <a:solidFill>
              <a:schemeClr val="accent1"/>
            </a:solidFill>
            <a:ln>
              <a:prstDash val="solid"/>
            </a:ln>
          </c:spPr>
          <c:invertIfNegative val="0"/>
          <c:cat>
            <c:strRef>
              <c:f>'Question 8'!$A$4:$A$5</c:f>
              <c:strCache>
                <c:ptCount val="2"/>
                <c:pt idx="0">
                  <c:v>Q1: EBMT Member</c:v>
                </c:pt>
                <c:pt idx="1">
                  <c:v>Q1: EBMT Staff</c:v>
                </c:pt>
              </c:strCache>
            </c:strRef>
          </c:cat>
          <c:val>
            <c:numRef>
              <c:f>'Question 8'!$B$4:$B$5</c:f>
              <c:numCache>
                <c:formatCode>0.00%</c:formatCode>
                <c:ptCount val="2"/>
                <c:pt idx="0">
                  <c:v>0.40410000000000001</c:v>
                </c:pt>
                <c:pt idx="1">
                  <c:v>0.26469999999999999</c:v>
                </c:pt>
              </c:numCache>
            </c:numRef>
          </c:val>
        </c:ser>
        <c:ser>
          <c:idx val="1"/>
          <c:order val="1"/>
          <c:tx>
            <c:strRef>
              <c:f>'Question 8'!$D$3</c:f>
              <c:strCache>
                <c:ptCount val="1"/>
                <c:pt idx="0">
                  <c:v>No</c:v>
                </c:pt>
              </c:strCache>
            </c:strRef>
          </c:tx>
          <c:spPr>
            <a:solidFill>
              <a:srgbClr val="507CB6"/>
            </a:solidFill>
            <a:ln>
              <a:prstDash val="solid"/>
            </a:ln>
          </c:spPr>
          <c:invertIfNegative val="0"/>
          <c:cat>
            <c:strRef>
              <c:f>'Question 8'!$A$4:$A$5</c:f>
              <c:strCache>
                <c:ptCount val="2"/>
                <c:pt idx="0">
                  <c:v>Q1: EBMT Member</c:v>
                </c:pt>
                <c:pt idx="1">
                  <c:v>Q1: EBMT Staff</c:v>
                </c:pt>
              </c:strCache>
            </c:strRef>
          </c:cat>
          <c:val>
            <c:numRef>
              <c:f>'Question 8'!$D$4:$D$5</c:f>
              <c:numCache>
                <c:formatCode>0.00%</c:formatCode>
                <c:ptCount val="2"/>
                <c:pt idx="0">
                  <c:v>0.23269999999999999</c:v>
                </c:pt>
                <c:pt idx="1">
                  <c:v>0.4118</c:v>
                </c:pt>
              </c:numCache>
            </c:numRef>
          </c:val>
        </c:ser>
        <c:ser>
          <c:idx val="2"/>
          <c:order val="2"/>
          <c:tx>
            <c:strRef>
              <c:f>'Question 8'!$F$3</c:f>
              <c:strCache>
                <c:ptCount val="1"/>
                <c:pt idx="0">
                  <c:v>Equally shared responsibilities</c:v>
                </c:pt>
              </c:strCache>
            </c:strRef>
          </c:tx>
          <c:spPr>
            <a:solidFill>
              <a:srgbClr val="F9BE00"/>
            </a:solidFill>
            <a:ln>
              <a:prstDash val="solid"/>
            </a:ln>
          </c:spPr>
          <c:invertIfNegative val="0"/>
          <c:cat>
            <c:strRef>
              <c:f>'Question 8'!$A$4:$A$5</c:f>
              <c:strCache>
                <c:ptCount val="2"/>
                <c:pt idx="0">
                  <c:v>Q1: EBMT Member</c:v>
                </c:pt>
                <c:pt idx="1">
                  <c:v>Q1: EBMT Staff</c:v>
                </c:pt>
              </c:strCache>
            </c:strRef>
          </c:cat>
          <c:val>
            <c:numRef>
              <c:f>'Question 8'!$F$4:$F$5</c:f>
              <c:numCache>
                <c:formatCode>0.00%</c:formatCode>
                <c:ptCount val="2"/>
                <c:pt idx="0">
                  <c:v>0.33879999999999999</c:v>
                </c:pt>
                <c:pt idx="1">
                  <c:v>0.32350000000000001</c:v>
                </c:pt>
              </c:numCache>
            </c:numRef>
          </c:val>
        </c:ser>
        <c:ser>
          <c:idx val="3"/>
          <c:order val="3"/>
          <c:tx>
            <c:strRef>
              <c:f>'Question 8'!$H$3</c:f>
              <c:strCache>
                <c:ptCount val="1"/>
                <c:pt idx="0">
                  <c:v>Prefer not to say</c:v>
                </c:pt>
              </c:strCache>
            </c:strRef>
          </c:tx>
          <c:spPr>
            <a:solidFill>
              <a:schemeClr val="bg1">
                <a:lumMod val="65000"/>
              </a:schemeClr>
            </a:solidFill>
            <a:ln>
              <a:prstDash val="solid"/>
            </a:ln>
          </c:spPr>
          <c:invertIfNegative val="0"/>
          <c:cat>
            <c:strRef>
              <c:f>'Question 8'!$A$4:$A$5</c:f>
              <c:strCache>
                <c:ptCount val="2"/>
                <c:pt idx="0">
                  <c:v>Q1: EBMT Member</c:v>
                </c:pt>
                <c:pt idx="1">
                  <c:v>Q1: EBMT Staff</c:v>
                </c:pt>
              </c:strCache>
            </c:strRef>
          </c:cat>
          <c:val>
            <c:numRef>
              <c:f>'Question 8'!$H$4:$H$5</c:f>
              <c:numCache>
                <c:formatCode>0.00%</c:formatCode>
                <c:ptCount val="2"/>
                <c:pt idx="0">
                  <c:v>2.4500000000000001E-2</c:v>
                </c:pt>
                <c:pt idx="1">
                  <c:v>0</c:v>
                </c:pt>
              </c:numCache>
            </c:numRef>
          </c:val>
        </c:ser>
        <c:dLbls>
          <c:showLegendKey val="0"/>
          <c:showVal val="0"/>
          <c:showCatName val="0"/>
          <c:showSerName val="0"/>
          <c:showPercent val="0"/>
          <c:showBubbleSize val="0"/>
        </c:dLbls>
        <c:gapWidth val="150"/>
        <c:axId val="136945664"/>
        <c:axId val="136939776"/>
      </c:barChart>
      <c:valAx>
        <c:axId val="136939776"/>
        <c:scaling>
          <c:orientation val="minMax"/>
        </c:scaling>
        <c:delete val="0"/>
        <c:axPos val="l"/>
        <c:numFmt formatCode="0.00%" sourceLinked="1"/>
        <c:majorTickMark val="out"/>
        <c:minorTickMark val="none"/>
        <c:tickLblPos val="nextTo"/>
        <c:crossAx val="136945664"/>
        <c:crosses val="autoZero"/>
        <c:crossBetween val="between"/>
      </c:valAx>
      <c:catAx>
        <c:axId val="136945664"/>
        <c:scaling>
          <c:orientation val="minMax"/>
        </c:scaling>
        <c:delete val="0"/>
        <c:axPos val="b"/>
        <c:majorTickMark val="out"/>
        <c:minorTickMark val="none"/>
        <c:tickLblPos val="nextTo"/>
        <c:crossAx val="136939776"/>
        <c:crosses val="autoZero"/>
        <c:auto val="0"/>
        <c:lblAlgn val="ctr"/>
        <c:lblOffset val="100"/>
        <c:noMultiLvlLbl val="0"/>
      </c:catAx>
    </c:plotArea>
    <c:legend>
      <c:legendPos val="r"/>
      <c:layout>
        <c:manualLayout>
          <c:xMode val="edge"/>
          <c:yMode val="edge"/>
          <c:x val="0.41460790391562335"/>
          <c:y val="0.17848145063244766"/>
          <c:w val="0.20806170128787441"/>
          <c:h val="0.23666374941485355"/>
        </c:manualLayout>
      </c:layout>
      <c:overlay val="0"/>
    </c:legend>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69978897771338E-2"/>
          <c:y val="3.9119798178064283E-2"/>
          <c:w val="0.86938668962537258"/>
          <c:h val="0.89606587718833863"/>
        </c:manualLayout>
      </c:layout>
      <c:barChart>
        <c:barDir val="col"/>
        <c:grouping val="clustered"/>
        <c:varyColors val="0"/>
        <c:ser>
          <c:idx val="0"/>
          <c:order val="0"/>
          <c:tx>
            <c:strRef>
              <c:f>'Question 9'!$B$3</c:f>
              <c:strCache>
                <c:ptCount val="1"/>
                <c:pt idx="0">
                  <c:v>Yes</c:v>
                </c:pt>
              </c:strCache>
            </c:strRef>
          </c:tx>
          <c:spPr>
            <a:solidFill>
              <a:srgbClr val="00BF6F"/>
            </a:solidFill>
            <a:ln>
              <a:prstDash val="solid"/>
            </a:ln>
          </c:spPr>
          <c:invertIfNegative val="0"/>
          <c:cat>
            <c:strRef>
              <c:f>'Question 9'!$A$4:$A$5</c:f>
              <c:strCache>
                <c:ptCount val="2"/>
                <c:pt idx="0">
                  <c:v>Q1: EBMT Member</c:v>
                </c:pt>
                <c:pt idx="1">
                  <c:v>Q1: EBMT Staff</c:v>
                </c:pt>
              </c:strCache>
            </c:strRef>
          </c:cat>
          <c:val>
            <c:numRef>
              <c:f>'Question 9'!$B$4:$B$5</c:f>
              <c:numCache>
                <c:formatCode>0.00%</c:formatCode>
                <c:ptCount val="2"/>
                <c:pt idx="0">
                  <c:v>2.86E-2</c:v>
                </c:pt>
                <c:pt idx="1">
                  <c:v>0</c:v>
                </c:pt>
              </c:numCache>
            </c:numRef>
          </c:val>
        </c:ser>
        <c:ser>
          <c:idx val="1"/>
          <c:order val="1"/>
          <c:tx>
            <c:strRef>
              <c:f>'Question 9'!$D$3</c:f>
              <c:strCache>
                <c:ptCount val="1"/>
                <c:pt idx="0">
                  <c:v>No</c:v>
                </c:pt>
              </c:strCache>
            </c:strRef>
          </c:tx>
          <c:spPr>
            <a:solidFill>
              <a:srgbClr val="2899B6"/>
            </a:solidFill>
            <a:ln>
              <a:prstDash val="solid"/>
            </a:ln>
          </c:spPr>
          <c:invertIfNegative val="0"/>
          <c:cat>
            <c:strRef>
              <c:f>'Question 9'!$A$4:$A$5</c:f>
              <c:strCache>
                <c:ptCount val="2"/>
                <c:pt idx="0">
                  <c:v>Q1: EBMT Member</c:v>
                </c:pt>
                <c:pt idx="1">
                  <c:v>Q1: EBMT Staff</c:v>
                </c:pt>
              </c:strCache>
            </c:strRef>
          </c:cat>
          <c:val>
            <c:numRef>
              <c:f>'Question 9'!$D$4:$D$5</c:f>
              <c:numCache>
                <c:formatCode>0.00%</c:formatCode>
                <c:ptCount val="2"/>
                <c:pt idx="0">
                  <c:v>0.95099999999999996</c:v>
                </c:pt>
                <c:pt idx="1">
                  <c:v>1</c:v>
                </c:pt>
              </c:numCache>
            </c:numRef>
          </c:val>
        </c:ser>
        <c:ser>
          <c:idx val="2"/>
          <c:order val="2"/>
          <c:tx>
            <c:strRef>
              <c:f>'Question 9'!$F$3</c:f>
              <c:strCache>
                <c:ptCount val="1"/>
                <c:pt idx="0">
                  <c:v>Prefer not to say</c:v>
                </c:pt>
              </c:strCache>
            </c:strRef>
          </c:tx>
          <c:spPr>
            <a:solidFill>
              <a:srgbClr val="F9BE00"/>
            </a:solidFill>
            <a:ln>
              <a:prstDash val="solid"/>
            </a:ln>
          </c:spPr>
          <c:invertIfNegative val="0"/>
          <c:cat>
            <c:strRef>
              <c:f>'Question 9'!$A$4:$A$5</c:f>
              <c:strCache>
                <c:ptCount val="2"/>
                <c:pt idx="0">
                  <c:v>Q1: EBMT Member</c:v>
                </c:pt>
                <c:pt idx="1">
                  <c:v>Q1: EBMT Staff</c:v>
                </c:pt>
              </c:strCache>
            </c:strRef>
          </c:cat>
          <c:val>
            <c:numRef>
              <c:f>'Question 9'!$F$4:$F$5</c:f>
              <c:numCache>
                <c:formatCode>0.00%</c:formatCode>
                <c:ptCount val="2"/>
                <c:pt idx="0">
                  <c:v>2.0400000000000001E-2</c:v>
                </c:pt>
                <c:pt idx="1">
                  <c:v>0</c:v>
                </c:pt>
              </c:numCache>
            </c:numRef>
          </c:val>
        </c:ser>
        <c:dLbls>
          <c:showLegendKey val="0"/>
          <c:showVal val="0"/>
          <c:showCatName val="0"/>
          <c:showSerName val="0"/>
          <c:showPercent val="0"/>
          <c:showBubbleSize val="0"/>
        </c:dLbls>
        <c:gapWidth val="150"/>
        <c:axId val="137564928"/>
        <c:axId val="137292800"/>
      </c:barChart>
      <c:valAx>
        <c:axId val="137292800"/>
        <c:scaling>
          <c:orientation val="minMax"/>
        </c:scaling>
        <c:delete val="0"/>
        <c:axPos val="l"/>
        <c:numFmt formatCode="0.00%" sourceLinked="1"/>
        <c:majorTickMark val="out"/>
        <c:minorTickMark val="none"/>
        <c:tickLblPos val="nextTo"/>
        <c:crossAx val="137564928"/>
        <c:crosses val="autoZero"/>
        <c:crossBetween val="between"/>
      </c:valAx>
      <c:catAx>
        <c:axId val="137564928"/>
        <c:scaling>
          <c:orientation val="minMax"/>
        </c:scaling>
        <c:delete val="0"/>
        <c:axPos val="b"/>
        <c:majorTickMark val="out"/>
        <c:minorTickMark val="none"/>
        <c:tickLblPos val="nextTo"/>
        <c:crossAx val="137292800"/>
        <c:crosses val="autoZero"/>
        <c:auto val="0"/>
        <c:lblAlgn val="ctr"/>
        <c:lblOffset val="100"/>
        <c:noMultiLvlLbl val="0"/>
      </c:catAx>
    </c:plotArea>
    <c:legend>
      <c:legendPos val="r"/>
      <c:layout>
        <c:manualLayout>
          <c:xMode val="edge"/>
          <c:yMode val="edge"/>
          <c:x val="0.42008205791722708"/>
          <c:y val="6.3228173625505465E-2"/>
          <c:w val="0.24839487677125363"/>
          <c:h val="0.22060504839898518"/>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0"/>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10'!$B$3</c:f>
              <c:strCache>
                <c:ptCount val="1"/>
                <c:pt idx="0">
                  <c:v>Buddhist</c:v>
                </c:pt>
              </c:strCache>
            </c:strRef>
          </c:tx>
          <c:spPr>
            <a:solidFill>
              <a:srgbClr val="00BF6F"/>
            </a:solidFill>
            <a:ln>
              <a:prstDash val="solid"/>
            </a:ln>
          </c:spPr>
          <c:invertIfNegative val="0"/>
          <c:cat>
            <c:strRef>
              <c:f>'Question 10'!$A$4:$A$5</c:f>
              <c:strCache>
                <c:ptCount val="2"/>
                <c:pt idx="0">
                  <c:v>Q1: EBMT Member</c:v>
                </c:pt>
                <c:pt idx="1">
                  <c:v>Q1: EBMT Staff</c:v>
                </c:pt>
              </c:strCache>
            </c:strRef>
          </c:cat>
          <c:val>
            <c:numRef>
              <c:f>'Question 10'!$B$4:$B$5</c:f>
              <c:numCache>
                <c:formatCode>0.00%</c:formatCode>
                <c:ptCount val="2"/>
                <c:pt idx="0">
                  <c:v>1.6299999999999999E-2</c:v>
                </c:pt>
                <c:pt idx="1">
                  <c:v>0</c:v>
                </c:pt>
              </c:numCache>
            </c:numRef>
          </c:val>
        </c:ser>
        <c:ser>
          <c:idx val="1"/>
          <c:order val="1"/>
          <c:tx>
            <c:strRef>
              <c:f>'Question 10'!$D$3</c:f>
              <c:strCache>
                <c:ptCount val="1"/>
                <c:pt idx="0">
                  <c:v>Christian</c:v>
                </c:pt>
              </c:strCache>
            </c:strRef>
          </c:tx>
          <c:spPr>
            <a:solidFill>
              <a:srgbClr val="507CB6"/>
            </a:solidFill>
            <a:ln>
              <a:prstDash val="solid"/>
            </a:ln>
          </c:spPr>
          <c:invertIfNegative val="0"/>
          <c:cat>
            <c:strRef>
              <c:f>'Question 10'!$A$4:$A$5</c:f>
              <c:strCache>
                <c:ptCount val="2"/>
                <c:pt idx="0">
                  <c:v>Q1: EBMT Member</c:v>
                </c:pt>
                <c:pt idx="1">
                  <c:v>Q1: EBMT Staff</c:v>
                </c:pt>
              </c:strCache>
            </c:strRef>
          </c:cat>
          <c:val>
            <c:numRef>
              <c:f>'Question 10'!$D$4:$D$5</c:f>
              <c:numCache>
                <c:formatCode>0.00%</c:formatCode>
                <c:ptCount val="2"/>
                <c:pt idx="0">
                  <c:v>0.47760000000000002</c:v>
                </c:pt>
                <c:pt idx="1">
                  <c:v>0.29409999999999997</c:v>
                </c:pt>
              </c:numCache>
            </c:numRef>
          </c:val>
        </c:ser>
        <c:ser>
          <c:idx val="2"/>
          <c:order val="2"/>
          <c:tx>
            <c:strRef>
              <c:f>'Question 10'!$F$3</c:f>
              <c:strCache>
                <c:ptCount val="1"/>
                <c:pt idx="0">
                  <c:v>Hindu</c:v>
                </c:pt>
              </c:strCache>
            </c:strRef>
          </c:tx>
          <c:spPr>
            <a:solidFill>
              <a:srgbClr val="F9BE00"/>
            </a:solidFill>
            <a:ln>
              <a:prstDash val="solid"/>
            </a:ln>
          </c:spPr>
          <c:invertIfNegative val="0"/>
          <c:cat>
            <c:strRef>
              <c:f>'Question 10'!$A$4:$A$5</c:f>
              <c:strCache>
                <c:ptCount val="2"/>
                <c:pt idx="0">
                  <c:v>Q1: EBMT Member</c:v>
                </c:pt>
                <c:pt idx="1">
                  <c:v>Q1: EBMT Staff</c:v>
                </c:pt>
              </c:strCache>
            </c:strRef>
          </c:cat>
          <c:val>
            <c:numRef>
              <c:f>'Question 10'!$F$4:$F$5</c:f>
              <c:numCache>
                <c:formatCode>0.00%</c:formatCode>
                <c:ptCount val="2"/>
                <c:pt idx="0">
                  <c:v>8.199999999999999E-3</c:v>
                </c:pt>
                <c:pt idx="1">
                  <c:v>0</c:v>
                </c:pt>
              </c:numCache>
            </c:numRef>
          </c:val>
        </c:ser>
        <c:ser>
          <c:idx val="3"/>
          <c:order val="3"/>
          <c:tx>
            <c:strRef>
              <c:f>'Question 10'!$H$3</c:f>
              <c:strCache>
                <c:ptCount val="1"/>
                <c:pt idx="0">
                  <c:v>Jewish</c:v>
                </c:pt>
              </c:strCache>
            </c:strRef>
          </c:tx>
          <c:spPr>
            <a:solidFill>
              <a:srgbClr val="6BC8CD"/>
            </a:solidFill>
            <a:ln>
              <a:prstDash val="solid"/>
            </a:ln>
          </c:spPr>
          <c:invertIfNegative val="0"/>
          <c:cat>
            <c:strRef>
              <c:f>'Question 10'!$A$4:$A$5</c:f>
              <c:strCache>
                <c:ptCount val="2"/>
                <c:pt idx="0">
                  <c:v>Q1: EBMT Member</c:v>
                </c:pt>
                <c:pt idx="1">
                  <c:v>Q1: EBMT Staff</c:v>
                </c:pt>
              </c:strCache>
            </c:strRef>
          </c:cat>
          <c:val>
            <c:numRef>
              <c:f>'Question 10'!$H$4:$H$5</c:f>
              <c:numCache>
                <c:formatCode>0.00%</c:formatCode>
                <c:ptCount val="2"/>
                <c:pt idx="0">
                  <c:v>1.2200000000000001E-2</c:v>
                </c:pt>
                <c:pt idx="1">
                  <c:v>2.9399999999999999E-2</c:v>
                </c:pt>
              </c:numCache>
            </c:numRef>
          </c:val>
        </c:ser>
        <c:ser>
          <c:idx val="4"/>
          <c:order val="4"/>
          <c:tx>
            <c:strRef>
              <c:f>'Question 10'!$J$3</c:f>
              <c:strCache>
                <c:ptCount val="1"/>
                <c:pt idx="0">
                  <c:v>Muslim</c:v>
                </c:pt>
              </c:strCache>
            </c:strRef>
          </c:tx>
          <c:spPr>
            <a:solidFill>
              <a:srgbClr val="FF8B4F"/>
            </a:solidFill>
            <a:ln>
              <a:prstDash val="solid"/>
            </a:ln>
          </c:spPr>
          <c:invertIfNegative val="0"/>
          <c:cat>
            <c:strRef>
              <c:f>'Question 10'!$A$4:$A$5</c:f>
              <c:strCache>
                <c:ptCount val="2"/>
                <c:pt idx="0">
                  <c:v>Q1: EBMT Member</c:v>
                </c:pt>
                <c:pt idx="1">
                  <c:v>Q1: EBMT Staff</c:v>
                </c:pt>
              </c:strCache>
            </c:strRef>
          </c:cat>
          <c:val>
            <c:numRef>
              <c:f>'Question 10'!$J$4:$J$5</c:f>
              <c:numCache>
                <c:formatCode>0.00%</c:formatCode>
                <c:ptCount val="2"/>
                <c:pt idx="0">
                  <c:v>8.1600000000000006E-2</c:v>
                </c:pt>
                <c:pt idx="1">
                  <c:v>0</c:v>
                </c:pt>
              </c:numCache>
            </c:numRef>
          </c:val>
        </c:ser>
        <c:ser>
          <c:idx val="5"/>
          <c:order val="5"/>
          <c:tx>
            <c:strRef>
              <c:f>'Question 10'!$L$3</c:f>
              <c:strCache>
                <c:ptCount val="1"/>
                <c:pt idx="0">
                  <c:v>Non-religious</c:v>
                </c:pt>
              </c:strCache>
            </c:strRef>
          </c:tx>
          <c:spPr>
            <a:solidFill>
              <a:srgbClr val="7D5E90"/>
            </a:solidFill>
            <a:ln>
              <a:prstDash val="solid"/>
            </a:ln>
          </c:spPr>
          <c:invertIfNegative val="0"/>
          <c:cat>
            <c:strRef>
              <c:f>'Question 10'!$A$4:$A$5</c:f>
              <c:strCache>
                <c:ptCount val="2"/>
                <c:pt idx="0">
                  <c:v>Q1: EBMT Member</c:v>
                </c:pt>
                <c:pt idx="1">
                  <c:v>Q1: EBMT Staff</c:v>
                </c:pt>
              </c:strCache>
            </c:strRef>
          </c:cat>
          <c:val>
            <c:numRef>
              <c:f>'Question 10'!$L$4:$L$5</c:f>
              <c:numCache>
                <c:formatCode>0.00%</c:formatCode>
                <c:ptCount val="2"/>
                <c:pt idx="0">
                  <c:v>0.33879999999999999</c:v>
                </c:pt>
                <c:pt idx="1">
                  <c:v>0.55880000000000007</c:v>
                </c:pt>
              </c:numCache>
            </c:numRef>
          </c:val>
        </c:ser>
        <c:ser>
          <c:idx val="6"/>
          <c:order val="6"/>
          <c:tx>
            <c:strRef>
              <c:f>'Question 10'!$N$3</c:f>
              <c:strCache>
                <c:ptCount val="1"/>
                <c:pt idx="0">
                  <c:v>Sikh</c:v>
                </c:pt>
              </c:strCache>
            </c:strRef>
          </c:tx>
          <c:spPr>
            <a:solidFill>
              <a:srgbClr val="D25F90"/>
            </a:solidFill>
            <a:ln>
              <a:prstDash val="solid"/>
            </a:ln>
          </c:spPr>
          <c:invertIfNegative val="0"/>
          <c:cat>
            <c:strRef>
              <c:f>'Question 10'!$A$4:$A$5</c:f>
              <c:strCache>
                <c:ptCount val="2"/>
                <c:pt idx="0">
                  <c:v>Q1: EBMT Member</c:v>
                </c:pt>
                <c:pt idx="1">
                  <c:v>Q1: EBMT Staff</c:v>
                </c:pt>
              </c:strCache>
            </c:strRef>
          </c:cat>
          <c:val>
            <c:numRef>
              <c:f>'Question 10'!$N$4:$N$5</c:f>
              <c:numCache>
                <c:formatCode>0.00%</c:formatCode>
                <c:ptCount val="2"/>
                <c:pt idx="0">
                  <c:v>0</c:v>
                </c:pt>
                <c:pt idx="1">
                  <c:v>0</c:v>
                </c:pt>
              </c:numCache>
            </c:numRef>
          </c:val>
        </c:ser>
        <c:ser>
          <c:idx val="7"/>
          <c:order val="7"/>
          <c:tx>
            <c:strRef>
              <c:f>'Question 10'!$P$3</c:f>
              <c:strCache>
                <c:ptCount val="1"/>
                <c:pt idx="0">
                  <c:v>Prefer not to say</c:v>
                </c:pt>
              </c:strCache>
            </c:strRef>
          </c:tx>
          <c:spPr>
            <a:solidFill>
              <a:srgbClr val="C7B879"/>
            </a:solidFill>
            <a:ln>
              <a:prstDash val="solid"/>
            </a:ln>
          </c:spPr>
          <c:invertIfNegative val="0"/>
          <c:cat>
            <c:strRef>
              <c:f>'Question 10'!$A$4:$A$5</c:f>
              <c:strCache>
                <c:ptCount val="2"/>
                <c:pt idx="0">
                  <c:v>Q1: EBMT Member</c:v>
                </c:pt>
                <c:pt idx="1">
                  <c:v>Q1: EBMT Staff</c:v>
                </c:pt>
              </c:strCache>
            </c:strRef>
          </c:cat>
          <c:val>
            <c:numRef>
              <c:f>'Question 10'!$P$4:$P$5</c:f>
              <c:numCache>
                <c:formatCode>0.00%</c:formatCode>
                <c:ptCount val="2"/>
                <c:pt idx="0">
                  <c:v>3.6700000000000003E-2</c:v>
                </c:pt>
                <c:pt idx="1">
                  <c:v>5.8799999999999998E-2</c:v>
                </c:pt>
              </c:numCache>
            </c:numRef>
          </c:val>
        </c:ser>
        <c:ser>
          <c:idx val="8"/>
          <c:order val="8"/>
          <c:tx>
            <c:strRef>
              <c:f>'Question 10'!$R$3</c:f>
              <c:strCache>
                <c:ptCount val="1"/>
                <c:pt idx="0">
                  <c:v>Other (please specify)</c:v>
                </c:pt>
              </c:strCache>
            </c:strRef>
          </c:tx>
          <c:spPr>
            <a:solidFill>
              <a:srgbClr val="DB4D5C"/>
            </a:solidFill>
            <a:ln>
              <a:prstDash val="solid"/>
            </a:ln>
          </c:spPr>
          <c:invertIfNegative val="0"/>
          <c:cat>
            <c:strRef>
              <c:f>'Question 10'!$A$4:$A$5</c:f>
              <c:strCache>
                <c:ptCount val="2"/>
                <c:pt idx="0">
                  <c:v>Q1: EBMT Member</c:v>
                </c:pt>
                <c:pt idx="1">
                  <c:v>Q1: EBMT Staff</c:v>
                </c:pt>
              </c:strCache>
            </c:strRef>
          </c:cat>
          <c:val>
            <c:numRef>
              <c:f>'Question 10'!$R$4:$R$5</c:f>
              <c:numCache>
                <c:formatCode>0.00%</c:formatCode>
                <c:ptCount val="2"/>
                <c:pt idx="0">
                  <c:v>2.86E-2</c:v>
                </c:pt>
                <c:pt idx="1">
                  <c:v>5.8799999999999998E-2</c:v>
                </c:pt>
              </c:numCache>
            </c:numRef>
          </c:val>
        </c:ser>
        <c:dLbls>
          <c:showLegendKey val="0"/>
          <c:showVal val="0"/>
          <c:showCatName val="0"/>
          <c:showSerName val="0"/>
          <c:showPercent val="0"/>
          <c:showBubbleSize val="0"/>
        </c:dLbls>
        <c:gapWidth val="150"/>
        <c:axId val="225594368"/>
        <c:axId val="225592832"/>
      </c:barChart>
      <c:valAx>
        <c:axId val="225592832"/>
        <c:scaling>
          <c:orientation val="minMax"/>
        </c:scaling>
        <c:delete val="0"/>
        <c:axPos val="l"/>
        <c:numFmt formatCode="0.00%" sourceLinked="1"/>
        <c:majorTickMark val="out"/>
        <c:minorTickMark val="none"/>
        <c:tickLblPos val="nextTo"/>
        <c:crossAx val="225594368"/>
        <c:crosses val="autoZero"/>
        <c:crossBetween val="between"/>
      </c:valAx>
      <c:catAx>
        <c:axId val="225594368"/>
        <c:scaling>
          <c:orientation val="minMax"/>
        </c:scaling>
        <c:delete val="0"/>
        <c:axPos val="b"/>
        <c:majorTickMark val="out"/>
        <c:minorTickMark val="none"/>
        <c:tickLblPos val="nextTo"/>
        <c:crossAx val="225592832"/>
        <c:crosses val="autoZero"/>
        <c:auto val="0"/>
        <c:lblAlgn val="ctr"/>
        <c:lblOffset val="100"/>
        <c:noMultiLvlLbl val="0"/>
      </c:catAx>
    </c:plotArea>
    <c:legend>
      <c:legendPos val="r"/>
      <c:layout/>
      <c:overlay val="0"/>
    </c:legend>
    <c:plotVisOnly val="0"/>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0.49205</cdr:x>
      <cdr:y>0.78955</cdr:y>
    </cdr:from>
    <cdr:to>
      <cdr:x>0.5783</cdr:x>
      <cdr:y>0.93463</cdr:y>
    </cdr:to>
    <cdr:sp macro="" textlink="">
      <cdr:nvSpPr>
        <cdr:cNvPr id="2" name="TextBox 1"/>
        <cdr:cNvSpPr txBox="1"/>
      </cdr:nvSpPr>
      <cdr:spPr>
        <a:xfrm xmlns:a="http://schemas.openxmlformats.org/drawingml/2006/main">
          <a:off x="3048399" y="2558150"/>
          <a:ext cx="534390" cy="47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smtClean="0">
              <a:latin typeface="Arial" panose="020B0604020202020204" pitchFamily="34" charset="0"/>
              <a:cs typeface="Arial" panose="020B0604020202020204" pitchFamily="34" charset="0"/>
            </a:rPr>
            <a:t>9%</a:t>
          </a:r>
          <a:endParaRPr lang="en-GB" sz="1800" dirty="0">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u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E5E9C4C2-B471-BC4A-BEC6-1E726522EDB3}"/>
              </a:ext>
            </a:extLst>
          </p:cNvPr>
          <p:cNvSpPr>
            <a:spLocks noGrp="1"/>
          </p:cNvSpPr>
          <p:nvPr>
            <p:ph type="title" hasCustomPrompt="1"/>
          </p:nvPr>
        </p:nvSpPr>
        <p:spPr>
          <a:xfrm>
            <a:off x="628650" y="2074664"/>
            <a:ext cx="7886700" cy="994172"/>
          </a:xfrm>
          <a:prstGeom prst="rect">
            <a:avLst/>
          </a:prstGeom>
        </p:spPr>
        <p:txBody>
          <a:bodyPr vert="horz" lIns="91440" tIns="45720" rIns="91440" bIns="45720" rtlCol="0" anchor="ctr">
            <a:noAutofit/>
          </a:bodyPr>
          <a:lstStyle>
            <a:lvl1pPr>
              <a:defRPr sz="5100" b="1">
                <a:solidFill>
                  <a:schemeClr val="bg1"/>
                </a:solidFill>
              </a:defRPr>
            </a:lvl1pPr>
          </a:lstStyle>
          <a:p>
            <a:r>
              <a:rPr lang="en-GB" noProof="0" dirty="0"/>
              <a:t>Click to add</a:t>
            </a:r>
            <a:br>
              <a:rPr lang="en-GB" noProof="0" dirty="0"/>
            </a:br>
            <a:r>
              <a:rPr lang="en-GB" noProof="0" dirty="0"/>
              <a:t>title</a:t>
            </a:r>
          </a:p>
        </p:txBody>
      </p:sp>
      <p:sp>
        <p:nvSpPr>
          <p:cNvPr id="12" name="Text Placeholder 2">
            <a:extLst>
              <a:ext uri="{FF2B5EF4-FFF2-40B4-BE49-F238E27FC236}">
                <a16:creationId xmlns="" xmlns:a16="http://schemas.microsoft.com/office/drawing/2014/main" id="{A462C1FC-AC78-A94C-9AE5-E9BF2177E095}"/>
              </a:ext>
            </a:extLst>
          </p:cNvPr>
          <p:cNvSpPr>
            <a:spLocks noGrp="1"/>
          </p:cNvSpPr>
          <p:nvPr>
            <p:ph idx="1" hasCustomPrompt="1"/>
          </p:nvPr>
        </p:nvSpPr>
        <p:spPr>
          <a:xfrm>
            <a:off x="628650" y="4309474"/>
            <a:ext cx="7886700" cy="465083"/>
          </a:xfrm>
          <a:prstGeom prst="rect">
            <a:avLst/>
          </a:prstGeom>
        </p:spPr>
        <p:txBody>
          <a:bodyPr vert="horz" lIns="91440" tIns="45720" rIns="91440" bIns="45720" rtlCol="0" anchor="b">
            <a:normAutofit/>
          </a:bodyPr>
          <a:lstStyle>
            <a:lvl1pPr>
              <a:defRPr sz="1800">
                <a:solidFill>
                  <a:schemeClr val="bg1"/>
                </a:solidFill>
                <a:latin typeface="Montserrat" panose="02000505000000020004" pitchFamily="2" charset="77"/>
              </a:defRPr>
            </a:lvl1pPr>
          </a:lstStyle>
          <a:p>
            <a:pPr lvl="0"/>
            <a:r>
              <a:rPr lang="en-GB" noProof="0" dirty="0"/>
              <a:t>Click to add presenter name</a:t>
            </a:r>
          </a:p>
        </p:txBody>
      </p:sp>
      <p:pic>
        <p:nvPicPr>
          <p:cNvPr id="5" name="Imagen 4">
            <a:extLst>
              <a:ext uri="{FF2B5EF4-FFF2-40B4-BE49-F238E27FC236}">
                <a16:creationId xmlns="" xmlns:a16="http://schemas.microsoft.com/office/drawing/2014/main" id="{98C8AEC9-27CE-3143-B0C1-C6425BBD7F47}"/>
              </a:ext>
            </a:extLst>
          </p:cNvPr>
          <p:cNvPicPr>
            <a:picLocks noChangeAspect="1"/>
          </p:cNvPicPr>
          <p:nvPr userDrawn="1"/>
        </p:nvPicPr>
        <p:blipFill>
          <a:blip r:embed="rId3"/>
          <a:stretch>
            <a:fillRect/>
          </a:stretch>
        </p:blipFill>
        <p:spPr>
          <a:xfrm>
            <a:off x="628650" y="371477"/>
            <a:ext cx="1564360" cy="953282"/>
          </a:xfrm>
          <a:prstGeom prst="rect">
            <a:avLst/>
          </a:prstGeom>
        </p:spPr>
      </p:pic>
    </p:spTree>
    <p:extLst>
      <p:ext uri="{BB962C8B-B14F-4D97-AF65-F5344CB8AC3E}">
        <p14:creationId xmlns:p14="http://schemas.microsoft.com/office/powerpoint/2010/main" val="4034418710"/>
      </p:ext>
    </p:extLst>
  </p:cSld>
  <p:clrMapOvr>
    <a:masterClrMapping/>
  </p:clrMapOvr>
  <p:extLst>
    <p:ext uri="{DCECCB84-F9BA-43D5-87BE-67443E8EF086}">
      <p15:sldGuideLst xmlns=""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title</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4" name="Content Placeholder 3"/>
          <p:cNvSpPr>
            <a:spLocks noGrp="1"/>
          </p:cNvSpPr>
          <p:nvPr>
            <p:ph sz="half" idx="2" hasCustomPrompt="1"/>
          </p:nvPr>
        </p:nvSpPr>
        <p:spPr>
          <a:xfrm>
            <a:off x="4629150" y="1369219"/>
            <a:ext cx="3886200" cy="3263504"/>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53392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lvl1pPr>
          </a:lstStyle>
          <a:p>
            <a:r>
              <a:rPr lang="en-GB" noProof="0" dirty="0"/>
              <a:t>Click to add title</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add title</a:t>
            </a:r>
            <a:endParaRPr lang="en-US" dirty="0"/>
          </a:p>
        </p:txBody>
      </p:sp>
      <p:sp>
        <p:nvSpPr>
          <p:cNvPr id="4" name="Content Placeholder 3"/>
          <p:cNvSpPr>
            <a:spLocks noGrp="1"/>
          </p:cNvSpPr>
          <p:nvPr>
            <p:ph sz="half" idx="2" hasCustomPrompt="1"/>
          </p:nvPr>
        </p:nvSpPr>
        <p:spPr>
          <a:xfrm>
            <a:off x="629842" y="1878806"/>
            <a:ext cx="3868340" cy="2763441"/>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add title</a:t>
            </a:r>
            <a:endParaRPr lang="en-US" dirty="0"/>
          </a:p>
        </p:txBody>
      </p:sp>
      <p:sp>
        <p:nvSpPr>
          <p:cNvPr id="6" name="Content Placeholder 5"/>
          <p:cNvSpPr>
            <a:spLocks noGrp="1"/>
          </p:cNvSpPr>
          <p:nvPr>
            <p:ph sz="quarter" idx="4" hasCustomPrompt="1"/>
          </p:nvPr>
        </p:nvSpPr>
        <p:spPr>
          <a:xfrm>
            <a:off x="4629150" y="1878806"/>
            <a:ext cx="3887391" cy="2763441"/>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142170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title</a:t>
            </a:r>
            <a:endParaRPr lang="en-US" dirty="0"/>
          </a:p>
        </p:txBody>
      </p:sp>
    </p:spTree>
    <p:extLst>
      <p:ext uri="{BB962C8B-B14F-4D97-AF65-F5344CB8AC3E}">
        <p14:creationId xmlns:p14="http://schemas.microsoft.com/office/powerpoint/2010/main" val="107884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62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en-GB" noProof="0" dirty="0"/>
              <a:t>Click to add title</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404200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lvl1pPr>
          </a:lstStyle>
          <a:p>
            <a:r>
              <a:rPr lang="en-GB" noProof="0" dirty="0"/>
              <a:t>Click to add title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10050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title</a:t>
            </a:r>
            <a:endParaRPr lang="en-US" dirty="0"/>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89527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273844"/>
            <a:ext cx="1971675" cy="4358879"/>
          </a:xfrm>
        </p:spPr>
        <p:txBody>
          <a:bodyPr vert="eaVert"/>
          <a:lstStyle>
            <a:lvl1pPr>
              <a:defRPr/>
            </a:lvl1pPr>
          </a:lstStyle>
          <a:p>
            <a:r>
              <a:rPr lang="en-GB" noProof="0" dirty="0"/>
              <a:t>Click to add title</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279170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 xmlns:a16="http://schemas.microsoft.com/office/drawing/2014/main" id="{2FCED730-7DC9-8045-B8D8-087CA3323170}"/>
              </a:ext>
            </a:extLst>
          </p:cNvPr>
          <p:cNvSpPr>
            <a:spLocks noGrp="1"/>
          </p:cNvSpPr>
          <p:nvPr>
            <p:ph type="title" hasCustomPrompt="1"/>
          </p:nvPr>
        </p:nvSpPr>
        <p:spPr>
          <a:xfrm>
            <a:off x="628650" y="2074664"/>
            <a:ext cx="7886700" cy="994172"/>
          </a:xfrm>
          <a:prstGeom prst="rect">
            <a:avLst/>
          </a:prstGeom>
        </p:spPr>
        <p:txBody>
          <a:bodyPr vert="horz" lIns="91440" tIns="45720" rIns="91440" bIns="45720" rtlCol="0" anchor="ctr">
            <a:noAutofit/>
          </a:bodyPr>
          <a:lstStyle>
            <a:lvl1pPr>
              <a:defRPr sz="5100" b="1">
                <a:solidFill>
                  <a:srgbClr val="3A4F92"/>
                </a:solidFill>
              </a:defRPr>
            </a:lvl1pPr>
          </a:lstStyle>
          <a:p>
            <a:r>
              <a:rPr lang="en-GB" noProof="0"/>
              <a:t>Click to add</a:t>
            </a:r>
            <a:br>
              <a:rPr lang="en-GB" noProof="0"/>
            </a:br>
            <a:r>
              <a:rPr lang="en-GB" noProof="0"/>
              <a:t>title</a:t>
            </a:r>
          </a:p>
        </p:txBody>
      </p:sp>
      <p:sp>
        <p:nvSpPr>
          <p:cNvPr id="6" name="Text Placeholder 2">
            <a:extLst>
              <a:ext uri="{FF2B5EF4-FFF2-40B4-BE49-F238E27FC236}">
                <a16:creationId xmlns="" xmlns:a16="http://schemas.microsoft.com/office/drawing/2014/main" id="{74F95383-D278-C14D-B8B4-8BCE2AC4FC9F}"/>
              </a:ext>
            </a:extLst>
          </p:cNvPr>
          <p:cNvSpPr>
            <a:spLocks noGrp="1"/>
          </p:cNvSpPr>
          <p:nvPr>
            <p:ph idx="1" hasCustomPrompt="1"/>
          </p:nvPr>
        </p:nvSpPr>
        <p:spPr>
          <a:xfrm>
            <a:off x="628650" y="4309474"/>
            <a:ext cx="7886700" cy="465083"/>
          </a:xfrm>
          <a:prstGeom prst="rect">
            <a:avLst/>
          </a:prstGeom>
        </p:spPr>
        <p:txBody>
          <a:bodyPr vert="horz" lIns="91440" tIns="45720" rIns="91440" bIns="45720" rtlCol="0" anchor="b">
            <a:normAutofit/>
          </a:bodyPr>
          <a:lstStyle>
            <a:lvl1pPr>
              <a:defRPr sz="1800">
                <a:solidFill>
                  <a:srgbClr val="3A4F92"/>
                </a:solidFill>
                <a:latin typeface="Montserrat" panose="02000505000000020004" pitchFamily="2" charset="77"/>
              </a:defRPr>
            </a:lvl1pPr>
          </a:lstStyle>
          <a:p>
            <a:pPr lvl="0"/>
            <a:r>
              <a:rPr lang="en-GB" noProof="0" dirty="0"/>
              <a:t>Click to add presenter name</a:t>
            </a:r>
          </a:p>
        </p:txBody>
      </p:sp>
      <p:pic>
        <p:nvPicPr>
          <p:cNvPr id="7" name="Imagen 6">
            <a:extLst>
              <a:ext uri="{FF2B5EF4-FFF2-40B4-BE49-F238E27FC236}">
                <a16:creationId xmlns="" xmlns:a16="http://schemas.microsoft.com/office/drawing/2014/main" id="{E16B3D7C-77EB-7641-B0AF-02B420007E49}"/>
              </a:ext>
            </a:extLst>
          </p:cNvPr>
          <p:cNvPicPr>
            <a:picLocks noChangeAspect="1"/>
          </p:cNvPicPr>
          <p:nvPr userDrawn="1"/>
        </p:nvPicPr>
        <p:blipFill>
          <a:blip r:embed="rId2"/>
          <a:stretch>
            <a:fillRect/>
          </a:stretch>
        </p:blipFill>
        <p:spPr>
          <a:xfrm>
            <a:off x="628649" y="371478"/>
            <a:ext cx="1564361" cy="953282"/>
          </a:xfrm>
          <a:prstGeom prst="rect">
            <a:avLst/>
          </a:prstGeom>
        </p:spPr>
      </p:pic>
    </p:spTree>
    <p:extLst>
      <p:ext uri="{BB962C8B-B14F-4D97-AF65-F5344CB8AC3E}">
        <p14:creationId xmlns:p14="http://schemas.microsoft.com/office/powerpoint/2010/main" val="4290715434"/>
      </p:ext>
    </p:extLst>
  </p:cSld>
  <p:clrMapOvr>
    <a:masterClrMapping/>
  </p:clrMapOvr>
  <p:extLst>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description">
    <p:spTree>
      <p:nvGrpSpPr>
        <p:cNvPr id="1" name=""/>
        <p:cNvGrpSpPr/>
        <p:nvPr/>
      </p:nvGrpSpPr>
      <p:grpSpPr>
        <a:xfrm>
          <a:off x="0" y="0"/>
          <a:ext cx="0" cy="0"/>
          <a:chOff x="0" y="0"/>
          <a:chExt cx="0" cy="0"/>
        </a:xfrm>
      </p:grpSpPr>
      <p:sp>
        <p:nvSpPr>
          <p:cNvPr id="7" name="Marcador de número de diapositiva 1">
            <a:extLst>
              <a:ext uri="{FF2B5EF4-FFF2-40B4-BE49-F238E27FC236}">
                <a16:creationId xmlns="" xmlns:a16="http://schemas.microsoft.com/office/drawing/2014/main" id="{35712CF3-30BC-2A47-A06A-30A8B53E7525}"/>
              </a:ext>
            </a:extLst>
          </p:cNvPr>
          <p:cNvSpPr txBox="1">
            <a:spLocks/>
          </p:cNvSpPr>
          <p:nvPr userDrawn="1"/>
        </p:nvSpPr>
        <p:spPr>
          <a:xfrm>
            <a:off x="6802820" y="4767263"/>
            <a:ext cx="2057400" cy="273844"/>
          </a:xfrm>
          <a:prstGeom prst="rect">
            <a:avLst/>
          </a:prstGeom>
        </p:spPr>
        <p:txBody>
          <a:bodyPr vert="horz" lIns="68580" tIns="34290" rIns="0" bIns="3429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99ABBF-21E4-AF4D-A799-EBEEF7E96997}" type="slidenum">
              <a:rPr lang="en-GB" sz="750" smtClean="0"/>
              <a:pPr/>
              <a:t>‹#›</a:t>
            </a:fld>
            <a:endParaRPr lang="en-GB" sz="750" dirty="0"/>
          </a:p>
        </p:txBody>
      </p:sp>
      <p:sp>
        <p:nvSpPr>
          <p:cNvPr id="8" name="Content Placeholder 3">
            <a:extLst>
              <a:ext uri="{FF2B5EF4-FFF2-40B4-BE49-F238E27FC236}">
                <a16:creationId xmlns="" xmlns:a16="http://schemas.microsoft.com/office/drawing/2014/main" id="{E0874D26-BD4E-B949-B9FB-94B70CDB9869}"/>
              </a:ext>
            </a:extLst>
          </p:cNvPr>
          <p:cNvSpPr>
            <a:spLocks noGrp="1"/>
          </p:cNvSpPr>
          <p:nvPr>
            <p:ph sz="half" idx="11" hasCustomPrompt="1"/>
          </p:nvPr>
        </p:nvSpPr>
        <p:spPr>
          <a:xfrm>
            <a:off x="4629150" y="564127"/>
            <a:ext cx="3886200" cy="4068596"/>
          </a:xfrm>
          <a:prstGeom prst="rect">
            <a:avLst/>
          </a:prstGeom>
        </p:spPr>
        <p:txBody>
          <a:bodyPr anchor="ctr"/>
          <a:lstStyle>
            <a:lvl1pPr marL="0" indent="0">
              <a:lnSpc>
                <a:spcPct val="100000"/>
              </a:lnSpc>
              <a:buFontTx/>
              <a:buNone/>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GB" noProof="0" dirty="0"/>
              <a:t>Click to add text</a:t>
            </a:r>
          </a:p>
        </p:txBody>
      </p:sp>
      <p:sp>
        <p:nvSpPr>
          <p:cNvPr id="9" name="Marcador de posición de imagen 2">
            <a:extLst>
              <a:ext uri="{FF2B5EF4-FFF2-40B4-BE49-F238E27FC236}">
                <a16:creationId xmlns="" xmlns:a16="http://schemas.microsoft.com/office/drawing/2014/main" id="{AEA6C682-A996-D845-A161-2DB8EA9D7CA5}"/>
              </a:ext>
            </a:extLst>
          </p:cNvPr>
          <p:cNvSpPr>
            <a:spLocks noGrp="1"/>
          </p:cNvSpPr>
          <p:nvPr>
            <p:ph type="pic" sz="quarter" idx="12" hasCustomPrompt="1"/>
          </p:nvPr>
        </p:nvSpPr>
        <p:spPr>
          <a:xfrm>
            <a:off x="1671750" y="2211596"/>
            <a:ext cx="1800000" cy="1800000"/>
          </a:xfrm>
          <a:prstGeom prst="ellipse">
            <a:avLst/>
          </a:prstGeom>
        </p:spPr>
        <p:txBody>
          <a:bodyPr anchor="ctr"/>
          <a:lstStyle>
            <a:lvl1pPr algn="ctr">
              <a:defRPr/>
            </a:lvl1pPr>
          </a:lstStyle>
          <a:p>
            <a:r>
              <a:rPr lang="en-GB" noProof="0" dirty="0"/>
              <a:t>Click to add presenter’s image or logo</a:t>
            </a:r>
          </a:p>
        </p:txBody>
      </p:sp>
      <p:sp>
        <p:nvSpPr>
          <p:cNvPr id="10" name="Title Placeholder 1">
            <a:extLst>
              <a:ext uri="{FF2B5EF4-FFF2-40B4-BE49-F238E27FC236}">
                <a16:creationId xmlns="" xmlns:a16="http://schemas.microsoft.com/office/drawing/2014/main" id="{D7FF8990-05D0-FF44-BBEF-278B2261E2C9}"/>
              </a:ext>
            </a:extLst>
          </p:cNvPr>
          <p:cNvSpPr>
            <a:spLocks noGrp="1"/>
          </p:cNvSpPr>
          <p:nvPr>
            <p:ph type="title" hasCustomPrompt="1"/>
          </p:nvPr>
        </p:nvSpPr>
        <p:spPr>
          <a:xfrm>
            <a:off x="628650" y="1405633"/>
            <a:ext cx="3886200" cy="805963"/>
          </a:xfrm>
          <a:prstGeom prst="rect">
            <a:avLst/>
          </a:prstGeom>
        </p:spPr>
        <p:txBody>
          <a:bodyPr vert="horz" lIns="91440" tIns="45720" rIns="91440" bIns="45720" rtlCol="0" anchor="t">
            <a:normAutofit/>
          </a:bodyPr>
          <a:lstStyle>
            <a:lvl1pPr algn="ctr">
              <a:defRPr b="1">
                <a:solidFill>
                  <a:srgbClr val="3A4F92"/>
                </a:solidFill>
              </a:defRPr>
            </a:lvl1pPr>
          </a:lstStyle>
          <a:p>
            <a:r>
              <a:rPr lang="en-GB" noProof="0" dirty="0"/>
              <a:t>Click to add </a:t>
            </a:r>
            <a:br>
              <a:rPr lang="en-GB" noProof="0" dirty="0"/>
            </a:br>
            <a:r>
              <a:rPr lang="en-GB" noProof="0" dirty="0"/>
              <a:t>text</a:t>
            </a:r>
          </a:p>
        </p:txBody>
      </p:sp>
    </p:spTree>
    <p:extLst>
      <p:ext uri="{BB962C8B-B14F-4D97-AF65-F5344CB8AC3E}">
        <p14:creationId xmlns:p14="http://schemas.microsoft.com/office/powerpoint/2010/main" val="171116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hite one column">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 xmlns:a16="http://schemas.microsoft.com/office/drawing/2014/main" id="{FED0755D-1DE4-0E4E-A40E-ECFDA1792D67}"/>
              </a:ext>
            </a:extLst>
          </p:cNvPr>
          <p:cNvSpPr>
            <a:spLocks noGrp="1"/>
          </p:cNvSpPr>
          <p:nvPr>
            <p:ph type="title" hasCustomPrompt="1"/>
          </p:nvPr>
        </p:nvSpPr>
        <p:spPr>
          <a:xfrm>
            <a:off x="628650" y="273844"/>
            <a:ext cx="7886700" cy="842400"/>
          </a:xfrm>
          <a:prstGeom prst="rect">
            <a:avLst/>
          </a:prstGeom>
        </p:spPr>
        <p:txBody>
          <a:bodyPr vert="horz" lIns="91440" tIns="45720" rIns="91440" bIns="45720" rtlCol="0" anchor="b">
            <a:normAutofit/>
          </a:bodyPr>
          <a:lstStyle>
            <a:lvl1pPr>
              <a:defRPr b="1">
                <a:solidFill>
                  <a:srgbClr val="2899B6"/>
                </a:solidFill>
              </a:defRPr>
            </a:lvl1pPr>
          </a:lstStyle>
          <a:p>
            <a:r>
              <a:rPr lang="en-GB" noProof="0"/>
              <a:t>Click to add </a:t>
            </a:r>
            <a:br>
              <a:rPr lang="en-GB" noProof="0"/>
            </a:br>
            <a:r>
              <a:rPr lang="en-GB" noProof="0"/>
              <a:t>single or double line title</a:t>
            </a:r>
          </a:p>
        </p:txBody>
      </p:sp>
      <p:cxnSp>
        <p:nvCxnSpPr>
          <p:cNvPr id="9" name="Conector recto 8">
            <a:extLst>
              <a:ext uri="{FF2B5EF4-FFF2-40B4-BE49-F238E27FC236}">
                <a16:creationId xmlns="" xmlns:a16="http://schemas.microsoft.com/office/drawing/2014/main" id="{AB6956FA-3116-2347-91E7-33AE16721DEB}"/>
              </a:ext>
            </a:extLst>
          </p:cNvPr>
          <p:cNvCxnSpPr>
            <a:cxnSpLocks/>
          </p:cNvCxnSpPr>
          <p:nvPr userDrawn="1"/>
        </p:nvCxnSpPr>
        <p:spPr>
          <a:xfrm>
            <a:off x="628650" y="1118862"/>
            <a:ext cx="7886700" cy="0"/>
          </a:xfrm>
          <a:prstGeom prst="line">
            <a:avLst/>
          </a:prstGeom>
          <a:ln w="12700">
            <a:solidFill>
              <a:srgbClr val="2899B6"/>
            </a:solidFill>
          </a:ln>
        </p:spPr>
        <p:style>
          <a:lnRef idx="1">
            <a:schemeClr val="accent1"/>
          </a:lnRef>
          <a:fillRef idx="0">
            <a:schemeClr val="accent1"/>
          </a:fillRef>
          <a:effectRef idx="0">
            <a:schemeClr val="accent1"/>
          </a:effectRef>
          <a:fontRef idx="minor">
            <a:schemeClr val="tx1"/>
          </a:fontRef>
        </p:style>
      </p:cxnSp>
      <p:sp>
        <p:nvSpPr>
          <p:cNvPr id="10" name="Marcador de número de diapositiva 1">
            <a:extLst>
              <a:ext uri="{FF2B5EF4-FFF2-40B4-BE49-F238E27FC236}">
                <a16:creationId xmlns="" xmlns:a16="http://schemas.microsoft.com/office/drawing/2014/main" id="{8FFF5697-37B4-6D4B-A05F-28FA2313651C}"/>
              </a:ext>
            </a:extLst>
          </p:cNvPr>
          <p:cNvSpPr txBox="1">
            <a:spLocks/>
          </p:cNvSpPr>
          <p:nvPr userDrawn="1"/>
        </p:nvSpPr>
        <p:spPr>
          <a:xfrm>
            <a:off x="6802820" y="4767263"/>
            <a:ext cx="2057400" cy="273844"/>
          </a:xfrm>
          <a:prstGeom prst="rect">
            <a:avLst/>
          </a:prstGeom>
        </p:spPr>
        <p:txBody>
          <a:bodyPr vert="horz" lIns="68580" tIns="34290" rIns="0" bIns="3429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99ABBF-21E4-AF4D-A799-EBEEF7E96997}" type="slidenum">
              <a:rPr lang="en-GB" sz="750" smtClean="0"/>
              <a:pPr/>
              <a:t>‹#›</a:t>
            </a:fld>
            <a:endParaRPr lang="en-GB" sz="750" dirty="0"/>
          </a:p>
        </p:txBody>
      </p:sp>
      <p:sp>
        <p:nvSpPr>
          <p:cNvPr id="8" name="Text Placeholder 2">
            <a:extLst>
              <a:ext uri="{FF2B5EF4-FFF2-40B4-BE49-F238E27FC236}">
                <a16:creationId xmlns="" xmlns:a16="http://schemas.microsoft.com/office/drawing/2014/main" id="{0FBAD989-AFFF-5B4F-BF05-819DBB916573}"/>
              </a:ext>
            </a:extLst>
          </p:cNvPr>
          <p:cNvSpPr>
            <a:spLocks noGrp="1"/>
          </p:cNvSpPr>
          <p:nvPr>
            <p:ph idx="1" hasCustomPrompt="1"/>
          </p:nvPr>
        </p:nvSpPr>
        <p:spPr>
          <a:xfrm>
            <a:off x="628650" y="1369219"/>
            <a:ext cx="7886700" cy="3263504"/>
          </a:xfrm>
          <a:prstGeom prst="rect">
            <a:avLst/>
          </a:prstGeom>
        </p:spPr>
        <p:txBody>
          <a:bodyPr vert="horz" lIns="91440" tIns="45720" rIns="91440" bIns="45720" rtlCol="0">
            <a:normAutofit/>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41323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 xmlns:a16="http://schemas.microsoft.com/office/drawing/2014/main" id="{30DE0067-8D98-924D-9563-904524F76CD2}"/>
              </a:ext>
            </a:extLst>
          </p:cNvPr>
          <p:cNvSpPr>
            <a:spLocks noGrp="1"/>
          </p:cNvSpPr>
          <p:nvPr>
            <p:ph type="title"/>
          </p:nvPr>
        </p:nvSpPr>
        <p:spPr>
          <a:xfrm>
            <a:off x="628650" y="2074665"/>
            <a:ext cx="7886700" cy="994172"/>
          </a:xfrm>
          <a:prstGeom prst="rect">
            <a:avLst/>
          </a:prstGeom>
        </p:spPr>
        <p:txBody>
          <a:bodyPr vert="horz" lIns="91440" tIns="45720" rIns="91440" bIns="45720" rtlCol="0" anchor="ctr">
            <a:normAutofit/>
          </a:bodyPr>
          <a:lstStyle>
            <a:lvl1pPr algn="ctr">
              <a:defRPr sz="5100">
                <a:solidFill>
                  <a:schemeClr val="bg1"/>
                </a:solidFill>
              </a:defRPr>
            </a:lvl1pPr>
          </a:lstStyle>
          <a:p>
            <a:r>
              <a:rPr lang="en-GB" noProof="0"/>
              <a:t>Click to add title</a:t>
            </a:r>
          </a:p>
        </p:txBody>
      </p:sp>
      <p:pic>
        <p:nvPicPr>
          <p:cNvPr id="6" name="Imagen 5">
            <a:extLst>
              <a:ext uri="{FF2B5EF4-FFF2-40B4-BE49-F238E27FC236}">
                <a16:creationId xmlns="" xmlns:a16="http://schemas.microsoft.com/office/drawing/2014/main" id="{4B7279BF-05C6-E346-A2ED-E0929C890780}"/>
              </a:ext>
            </a:extLst>
          </p:cNvPr>
          <p:cNvPicPr>
            <a:picLocks noChangeAspect="1"/>
          </p:cNvPicPr>
          <p:nvPr userDrawn="1"/>
        </p:nvPicPr>
        <p:blipFill>
          <a:blip r:embed="rId3"/>
          <a:stretch>
            <a:fillRect/>
          </a:stretch>
        </p:blipFill>
        <p:spPr>
          <a:xfrm>
            <a:off x="3789000" y="3677852"/>
            <a:ext cx="1566000" cy="957451"/>
          </a:xfrm>
          <a:prstGeom prst="rect">
            <a:avLst/>
          </a:prstGeom>
        </p:spPr>
      </p:pic>
    </p:spTree>
    <p:extLst>
      <p:ext uri="{BB962C8B-B14F-4D97-AF65-F5344CB8AC3E}">
        <p14:creationId xmlns:p14="http://schemas.microsoft.com/office/powerpoint/2010/main" val="252836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s-ES" dirty="0" err="1"/>
              <a:t>Click</a:t>
            </a:r>
            <a:r>
              <a:rPr lang="es-ES" dirty="0"/>
              <a:t> to </a:t>
            </a:r>
            <a:r>
              <a:rPr lang="es-ES" dirty="0" err="1"/>
              <a:t>add</a:t>
            </a:r>
            <a:r>
              <a:rPr lang="es-ES" dirty="0"/>
              <a:t> </a:t>
            </a:r>
            <a:r>
              <a:rPr lang="es-ES" dirty="0" err="1"/>
              <a:t>title</a:t>
            </a:r>
            <a:endParaRPr lang="es-ES" dirty="0"/>
          </a:p>
        </p:txBody>
      </p:sp>
      <p:sp>
        <p:nvSpPr>
          <p:cNvPr id="7" name="Text Placeholder 2">
            <a:extLst>
              <a:ext uri="{FF2B5EF4-FFF2-40B4-BE49-F238E27FC236}">
                <a16:creationId xmlns="" xmlns:a16="http://schemas.microsoft.com/office/drawing/2014/main" id="{46554174-6113-7247-BD86-8D0B91B112A8}"/>
              </a:ext>
            </a:extLst>
          </p:cNvPr>
          <p:cNvSpPr>
            <a:spLocks noGrp="1"/>
          </p:cNvSpPr>
          <p:nvPr>
            <p:ph idx="1" hasCustomPrompt="1"/>
          </p:nvPr>
        </p:nvSpPr>
        <p:spPr>
          <a:xfrm>
            <a:off x="628650" y="1369219"/>
            <a:ext cx="7886700" cy="3263504"/>
          </a:xfrm>
          <a:prstGeom prst="rect">
            <a:avLst/>
          </a:prstGeom>
        </p:spPr>
        <p:txBody>
          <a:bodyPr vert="horz" lIns="91440" tIns="45720" rIns="91440" bIns="45720" rtlCol="0">
            <a:normAutofit/>
          </a:bodyPr>
          <a:lstStyle>
            <a:lvl1pPr>
              <a:lnSpc>
                <a:spcPct val="100000"/>
              </a:lnSpc>
              <a:buFontTx/>
              <a:buNone/>
              <a:defRPr/>
            </a:lvl1pPr>
            <a:lvl2pPr>
              <a:lnSpc>
                <a:spcPct val="100000"/>
              </a:lnSpc>
              <a:defRPr/>
            </a:lvl2pPr>
            <a:lvl3pPr>
              <a:lnSpc>
                <a:spcPct val="100000"/>
              </a:lnSpc>
              <a:defRPr/>
            </a:lvl3pPr>
            <a:lvl4pPr>
              <a:lnSpc>
                <a:spcPct val="100000"/>
              </a:lnSpc>
              <a:defRPr b="0"/>
            </a:lvl4pPr>
            <a:lvl5pPr>
              <a:lnSpc>
                <a:spcPct val="100000"/>
              </a:lnSpc>
              <a:defRPr b="0"/>
            </a:lvl5pPr>
          </a:lstStyle>
          <a:p>
            <a:pPr lvl="0"/>
            <a:r>
              <a:rPr lang="es-ES" dirty="0" err="1"/>
              <a:t>Click</a:t>
            </a:r>
            <a:r>
              <a:rPr lang="es-ES" dirty="0"/>
              <a:t> to </a:t>
            </a:r>
            <a:r>
              <a:rPr lang="es-ES" dirty="0" err="1"/>
              <a:t>add</a:t>
            </a:r>
            <a:r>
              <a:rPr lang="es-ES" dirty="0"/>
              <a:t> </a:t>
            </a:r>
            <a:r>
              <a:rPr lang="es-ES" dirty="0" err="1"/>
              <a:t>text</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3" name="Marcador de número de diapositiva 2">
            <a:extLst>
              <a:ext uri="{FF2B5EF4-FFF2-40B4-BE49-F238E27FC236}">
                <a16:creationId xmlns="" xmlns:a16="http://schemas.microsoft.com/office/drawing/2014/main" id="{44316242-6355-5F42-B213-AFF18C0D2D6C}"/>
              </a:ext>
            </a:extLst>
          </p:cNvPr>
          <p:cNvSpPr>
            <a:spLocks noGrp="1"/>
          </p:cNvSpPr>
          <p:nvPr>
            <p:ph type="sldNum" sz="quarter" idx="10"/>
          </p:nvPr>
        </p:nvSpPr>
        <p:spPr/>
        <p:txBody>
          <a:bodyPr/>
          <a:lstStyle/>
          <a:p>
            <a:fld id="{DA99ABBF-21E4-AF4D-A799-EBEEF7E96997}" type="slidenum">
              <a:rPr lang="en-GB" smtClean="0"/>
              <a:pPr/>
              <a:t>‹#›</a:t>
            </a:fld>
            <a:endParaRPr lang="en-GB" dirty="0"/>
          </a:p>
        </p:txBody>
      </p:sp>
    </p:spTree>
    <p:extLst>
      <p:ext uri="{BB962C8B-B14F-4D97-AF65-F5344CB8AC3E}">
        <p14:creationId xmlns:p14="http://schemas.microsoft.com/office/powerpoint/2010/main" val="3885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ctr">
              <a:defRPr sz="4500"/>
            </a:lvl1pPr>
          </a:lstStyle>
          <a:p>
            <a:r>
              <a:rPr lang="en-GB" noProof="0" dirty="0"/>
              <a:t>Click to add title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7" name="Marcador de número de diapositiva 6">
            <a:extLst>
              <a:ext uri="{FF2B5EF4-FFF2-40B4-BE49-F238E27FC236}">
                <a16:creationId xmlns="" xmlns:a16="http://schemas.microsoft.com/office/drawing/2014/main" id="{EA7F6C39-8941-FD48-97BF-032AF1BD3D4D}"/>
              </a:ext>
            </a:extLst>
          </p:cNvPr>
          <p:cNvSpPr>
            <a:spLocks noGrp="1"/>
          </p:cNvSpPr>
          <p:nvPr>
            <p:ph type="sldNum" sz="quarter" idx="10"/>
          </p:nvPr>
        </p:nvSpPr>
        <p:spPr/>
        <p:txBody>
          <a:bodyPr/>
          <a:lstStyle/>
          <a:p>
            <a:fld id="{DA99ABBF-21E4-AF4D-A799-EBEEF7E96997}" type="slidenum">
              <a:rPr lang="en-GB" smtClean="0"/>
              <a:pPr/>
              <a:t>‹#›</a:t>
            </a:fld>
            <a:endParaRPr lang="en-GB" dirty="0"/>
          </a:p>
        </p:txBody>
      </p:sp>
    </p:spTree>
    <p:extLst>
      <p:ext uri="{BB962C8B-B14F-4D97-AF65-F5344CB8AC3E}">
        <p14:creationId xmlns:p14="http://schemas.microsoft.com/office/powerpoint/2010/main" val="392452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title</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186871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4"/>
            <a:ext cx="7886700" cy="2139553"/>
          </a:xfrm>
        </p:spPr>
        <p:txBody>
          <a:bodyPr anchor="b"/>
          <a:lstStyle>
            <a:lvl1pPr>
              <a:defRPr sz="4500"/>
            </a:lvl1pPr>
          </a:lstStyle>
          <a:p>
            <a:r>
              <a:rPr lang="en-GB" noProof="0" dirty="0"/>
              <a:t>Click to add title</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Tree>
    <p:extLst>
      <p:ext uri="{BB962C8B-B14F-4D97-AF65-F5344CB8AC3E}">
        <p14:creationId xmlns:p14="http://schemas.microsoft.com/office/powerpoint/2010/main" val="308807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842400"/>
          </a:xfrm>
          <a:prstGeom prst="rect">
            <a:avLst/>
          </a:prstGeom>
        </p:spPr>
        <p:txBody>
          <a:bodyPr vert="horz" lIns="91440" tIns="45720" rIns="91440" bIns="45720" rtlCol="0" anchor="b">
            <a:normAutofit/>
          </a:bodyPr>
          <a:lstStyle/>
          <a:p>
            <a:r>
              <a:rPr lang="en-GB" noProof="0"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noProof="0" dirty="0"/>
              <a:t>Click to add text</a:t>
            </a:r>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14" name="Slide Number Placeholder 5">
            <a:extLst>
              <a:ext uri="{FF2B5EF4-FFF2-40B4-BE49-F238E27FC236}">
                <a16:creationId xmlns="" xmlns:a16="http://schemas.microsoft.com/office/drawing/2014/main" id="{CD65DE56-B0D5-CE45-9210-5E06170FA26A}"/>
              </a:ext>
            </a:extLst>
          </p:cNvPr>
          <p:cNvSpPr>
            <a:spLocks noGrp="1"/>
          </p:cNvSpPr>
          <p:nvPr>
            <p:ph type="sldNum" sz="quarter" idx="4"/>
          </p:nvPr>
        </p:nvSpPr>
        <p:spPr>
          <a:xfrm>
            <a:off x="6810569" y="4712723"/>
            <a:ext cx="2057400" cy="365125"/>
          </a:xfrm>
          <a:prstGeom prst="rect">
            <a:avLst/>
          </a:prstGeom>
        </p:spPr>
        <p:txBody>
          <a:bodyPr vert="horz" lIns="91440" tIns="45720" rIns="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DA99ABBF-21E4-AF4D-A799-EBEEF7E96997}" type="slidenum">
              <a:rPr lang="en-GB" smtClean="0"/>
              <a:pPr/>
              <a:t>‹#›</a:t>
            </a:fld>
            <a:endParaRPr lang="en-GB" dirty="0"/>
          </a:p>
        </p:txBody>
      </p:sp>
    </p:spTree>
    <p:extLst>
      <p:ext uri="{BB962C8B-B14F-4D97-AF65-F5344CB8AC3E}">
        <p14:creationId xmlns:p14="http://schemas.microsoft.com/office/powerpoint/2010/main" val="1800818393"/>
      </p:ext>
    </p:extLst>
  </p:cSld>
  <p:clrMap bg1="lt1" tx1="dk1" bg2="lt2" tx2="dk2" accent1="accent1" accent2="accent2" accent3="accent3" accent4="accent4" accent5="accent5" accent6="accent6" hlink="hlink" folHlink="folHlink"/>
  <p:sldLayoutIdLst>
    <p:sldLayoutId id="2147483755" r:id="rId1"/>
    <p:sldLayoutId id="2147483741" r:id="rId2"/>
    <p:sldLayoutId id="2147483768" r:id="rId3"/>
    <p:sldLayoutId id="2147483758" r:id="rId4"/>
    <p:sldLayoutId id="2147483767" r:id="rId5"/>
    <p:sldLayoutId id="2147483720"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685800" rtl="0" eaLnBrk="1" latinLnBrk="0" hangingPunct="1">
        <a:lnSpc>
          <a:spcPct val="90000"/>
        </a:lnSpc>
        <a:spcBef>
          <a:spcPct val="0"/>
        </a:spcBef>
        <a:buNone/>
        <a:defRPr sz="3300" b="1" i="0" kern="1200">
          <a:solidFill>
            <a:schemeClr val="tx1"/>
          </a:solidFill>
          <a:latin typeface="Montserrat" panose="02000505000000020004"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D11FBB-901C-EB48-A2D0-2D1D8717071B}"/>
              </a:ext>
            </a:extLst>
          </p:cNvPr>
          <p:cNvSpPr>
            <a:spLocks noGrp="1"/>
          </p:cNvSpPr>
          <p:nvPr>
            <p:ph type="title"/>
          </p:nvPr>
        </p:nvSpPr>
        <p:spPr>
          <a:xfrm>
            <a:off x="350364" y="2074664"/>
            <a:ext cx="8443789" cy="994172"/>
          </a:xfrm>
        </p:spPr>
        <p:txBody>
          <a:bodyPr/>
          <a:lstStyle/>
          <a:p>
            <a:r>
              <a:rPr lang="en-GB" dirty="0" smtClean="0"/>
              <a:t>What have we learnt?</a:t>
            </a:r>
            <a:endParaRPr lang="en-GB" dirty="0"/>
          </a:p>
        </p:txBody>
      </p:sp>
      <p:sp>
        <p:nvSpPr>
          <p:cNvPr id="3" name="Marcador de contenido 2">
            <a:extLst>
              <a:ext uri="{FF2B5EF4-FFF2-40B4-BE49-F238E27FC236}">
                <a16:creationId xmlns="" xmlns:a16="http://schemas.microsoft.com/office/drawing/2014/main" id="{61A618DD-AA98-9244-A38F-9E5D1DA34CD7}"/>
              </a:ext>
            </a:extLst>
          </p:cNvPr>
          <p:cNvSpPr>
            <a:spLocks noGrp="1"/>
          </p:cNvSpPr>
          <p:nvPr>
            <p:ph idx="1"/>
          </p:nvPr>
        </p:nvSpPr>
        <p:spPr/>
        <p:txBody>
          <a:bodyPr/>
          <a:lstStyle/>
          <a:p>
            <a:r>
              <a:rPr lang="en-GB" dirty="0" smtClean="0"/>
              <a:t>Silvia </a:t>
            </a:r>
            <a:r>
              <a:rPr lang="en-GB" dirty="0" err="1" smtClean="0"/>
              <a:t>Montoto</a:t>
            </a:r>
            <a:r>
              <a:rPr lang="en-GB" dirty="0" smtClean="0"/>
              <a:t>, on behalf of the EDI working group</a:t>
            </a:r>
            <a:endParaRPr lang="en-GB" dirty="0"/>
          </a:p>
        </p:txBody>
      </p:sp>
    </p:spTree>
    <p:extLst>
      <p:ext uri="{BB962C8B-B14F-4D97-AF65-F5344CB8AC3E}">
        <p14:creationId xmlns:p14="http://schemas.microsoft.com/office/powerpoint/2010/main" val="278537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Quantitative survey-age group</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453113115"/>
              </p:ext>
            </p:extLst>
          </p:nvPr>
        </p:nvGraphicFramePr>
        <p:xfrm>
          <a:off x="628650" y="1211283"/>
          <a:ext cx="7886700" cy="3776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20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survey-sexual orientation</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3907329666"/>
              </p:ext>
            </p:extLst>
          </p:nvPr>
        </p:nvGraphicFramePr>
        <p:xfrm>
          <a:off x="628650" y="1282498"/>
          <a:ext cx="7707828" cy="3657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521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survey-looking after others</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654725257"/>
              </p:ext>
            </p:extLst>
          </p:nvPr>
        </p:nvGraphicFramePr>
        <p:xfrm>
          <a:off x="165512" y="1116244"/>
          <a:ext cx="8515349" cy="388150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282534" y="2195882"/>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40%</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5175109" y="3033547"/>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2014293" y="3246521"/>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5883348" y="2176688"/>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41%</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2762439" y="2565214"/>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34%</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6645670" y="2680647"/>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32%</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16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Quantitative survey-disability</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2136382134"/>
              </p:ext>
            </p:extLst>
          </p:nvPr>
        </p:nvGraphicFramePr>
        <p:xfrm>
          <a:off x="1488202" y="1116244"/>
          <a:ext cx="6167595" cy="39290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099459" y="2202418"/>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95%</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5710053" y="2170152"/>
            <a:ext cx="77457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100%</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59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survey-religion/belief</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3365269198"/>
              </p:ext>
            </p:extLst>
          </p:nvPr>
        </p:nvGraphicFramePr>
        <p:xfrm>
          <a:off x="866899" y="1116243"/>
          <a:ext cx="7648451" cy="3715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576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Qualitative survey</a:t>
            </a:r>
            <a:endParaRPr lang="en-GB" dirty="0"/>
          </a:p>
        </p:txBody>
      </p:sp>
      <p:sp>
        <p:nvSpPr>
          <p:cNvPr id="4" name="Content Placeholder 3"/>
          <p:cNvSpPr>
            <a:spLocks noGrp="1"/>
          </p:cNvSpPr>
          <p:nvPr>
            <p:ph idx="1"/>
          </p:nvPr>
        </p:nvSpPr>
        <p:spPr>
          <a:xfrm>
            <a:off x="249382" y="1116244"/>
            <a:ext cx="8585860" cy="3630293"/>
          </a:xfrm>
        </p:spPr>
        <p:txBody>
          <a:bodyPr>
            <a:noAutofit/>
          </a:bodyPr>
          <a:lstStyle/>
          <a:p>
            <a:pPr marL="285750" indent="-285750">
              <a:buFont typeface="Wingdings" panose="05000000000000000000" pitchFamily="2" charset="2"/>
              <a:buChar char="q"/>
            </a:pPr>
            <a:r>
              <a:rPr lang="en-GB" sz="1200" dirty="0" smtClean="0">
                <a:solidFill>
                  <a:srgbClr val="3A4F92"/>
                </a:solidFill>
              </a:rPr>
              <a:t>15/11/20-29/12/20 </a:t>
            </a:r>
          </a:p>
          <a:p>
            <a:pPr marL="285750" indent="-285750">
              <a:buFont typeface="Wingdings" panose="05000000000000000000" pitchFamily="2" charset="2"/>
              <a:buChar char="q"/>
            </a:pPr>
            <a:r>
              <a:rPr lang="en-GB" sz="1200" dirty="0" smtClean="0">
                <a:solidFill>
                  <a:srgbClr val="3A4F92"/>
                </a:solidFill>
              </a:rPr>
              <a:t>Sent to 12,866 recipients </a:t>
            </a:r>
          </a:p>
          <a:p>
            <a:pPr marL="285750" indent="-285750">
              <a:buFont typeface="Wingdings" panose="05000000000000000000" pitchFamily="2" charset="2"/>
              <a:buChar char="q"/>
            </a:pPr>
            <a:endParaRPr lang="en-GB" sz="1200" dirty="0">
              <a:solidFill>
                <a:srgbClr val="3A4F92"/>
              </a:solidFill>
            </a:endParaRPr>
          </a:p>
          <a:p>
            <a:pPr marL="285750" indent="-285750">
              <a:buFont typeface="Wingdings" panose="05000000000000000000" pitchFamily="2" charset="2"/>
              <a:buChar char="q"/>
            </a:pPr>
            <a:r>
              <a:rPr lang="en-GB" sz="1200" dirty="0">
                <a:solidFill>
                  <a:srgbClr val="3A4F92"/>
                </a:solidFill>
              </a:rPr>
              <a:t>Are you happy that the EBMT is paying more attention to equality, diversity </a:t>
            </a:r>
            <a:r>
              <a:rPr lang="en-GB" sz="1200" dirty="0" smtClean="0">
                <a:solidFill>
                  <a:srgbClr val="3A4F92"/>
                </a:solidFill>
              </a:rPr>
              <a:t>and inclusion </a:t>
            </a:r>
            <a:r>
              <a:rPr lang="en-GB" sz="1200" dirty="0">
                <a:solidFill>
                  <a:srgbClr val="3A4F92"/>
                </a:solidFill>
              </a:rPr>
              <a:t>in order to widen the range of people in its volunteer and staff roles? If so, why</a:t>
            </a:r>
            <a:r>
              <a:rPr lang="en-GB" sz="1200" dirty="0" smtClean="0">
                <a:solidFill>
                  <a:srgbClr val="3A4F92"/>
                </a:solidFill>
              </a:rPr>
              <a:t>?</a:t>
            </a:r>
          </a:p>
          <a:p>
            <a:pPr marL="285750" indent="-285750">
              <a:buFont typeface="Wingdings" panose="05000000000000000000" pitchFamily="2" charset="2"/>
              <a:buChar char="q"/>
            </a:pPr>
            <a:r>
              <a:rPr lang="en-GB" sz="1200" dirty="0">
                <a:solidFill>
                  <a:srgbClr val="3A4F92"/>
                </a:solidFill>
              </a:rPr>
              <a:t>What's your view of the current diversity of those </a:t>
            </a:r>
            <a:r>
              <a:rPr lang="en-GB" sz="1200" dirty="0" smtClean="0">
                <a:solidFill>
                  <a:srgbClr val="3A4F92"/>
                </a:solidFill>
              </a:rPr>
              <a:t>in voluntary </a:t>
            </a:r>
            <a:r>
              <a:rPr lang="en-GB" sz="1200" dirty="0">
                <a:solidFill>
                  <a:srgbClr val="3A4F92"/>
                </a:solidFill>
              </a:rPr>
              <a:t>and staff roles at the EBMT</a:t>
            </a:r>
            <a:r>
              <a:rPr lang="en-GB" sz="1200" dirty="0" smtClean="0">
                <a:solidFill>
                  <a:srgbClr val="3A4F92"/>
                </a:solidFill>
              </a:rPr>
              <a:t>?</a:t>
            </a:r>
          </a:p>
          <a:p>
            <a:pPr marL="285750" indent="-285750">
              <a:buFont typeface="Wingdings" panose="05000000000000000000" pitchFamily="2" charset="2"/>
              <a:buChar char="q"/>
            </a:pPr>
            <a:r>
              <a:rPr lang="en-GB" sz="1200" dirty="0" smtClean="0">
                <a:solidFill>
                  <a:srgbClr val="3A4F92"/>
                </a:solidFill>
              </a:rPr>
              <a:t>What </a:t>
            </a:r>
            <a:r>
              <a:rPr lang="en-GB" sz="1200" dirty="0">
                <a:solidFill>
                  <a:srgbClr val="3A4F92"/>
                </a:solidFill>
              </a:rPr>
              <a:t>might stop or discourage you or other people from applying for voluntary/staff roles with the EBMT at present</a:t>
            </a:r>
            <a:r>
              <a:rPr lang="en-GB" sz="1200" dirty="0" smtClean="0">
                <a:solidFill>
                  <a:srgbClr val="3A4F92"/>
                </a:solidFill>
              </a:rPr>
              <a:t>?</a:t>
            </a:r>
          </a:p>
          <a:p>
            <a:pPr marL="285750" indent="-285750">
              <a:buFont typeface="Wingdings" panose="05000000000000000000" pitchFamily="2" charset="2"/>
              <a:buChar char="q"/>
            </a:pPr>
            <a:r>
              <a:rPr lang="en-GB" sz="1200" dirty="0">
                <a:solidFill>
                  <a:srgbClr val="3A4F92"/>
                </a:solidFill>
              </a:rPr>
              <a:t>What might have stopped you or other people from being successful when applying for voluntary/staff roles with the EBMT in the past</a:t>
            </a:r>
            <a:r>
              <a:rPr lang="en-GB" sz="1200" dirty="0" smtClean="0">
                <a:solidFill>
                  <a:srgbClr val="3A4F92"/>
                </a:solidFill>
              </a:rPr>
              <a:t>?</a:t>
            </a:r>
          </a:p>
          <a:p>
            <a:pPr marL="285750" indent="-285750">
              <a:buFont typeface="Wingdings" panose="05000000000000000000" pitchFamily="2" charset="2"/>
              <a:buChar char="q"/>
            </a:pPr>
            <a:r>
              <a:rPr lang="en-GB" sz="1200" dirty="0">
                <a:solidFill>
                  <a:srgbClr val="3A4F92"/>
                </a:solidFill>
              </a:rPr>
              <a:t>What might facilitate or encourage you, or what new steps by EBMT might help you or other people, to stand for or apply for voluntary/staff posts with the EBMT in the future</a:t>
            </a:r>
            <a:r>
              <a:rPr lang="en-GB" sz="1200" dirty="0" smtClean="0">
                <a:solidFill>
                  <a:srgbClr val="3A4F92"/>
                </a:solidFill>
              </a:rPr>
              <a:t>?</a:t>
            </a:r>
          </a:p>
          <a:p>
            <a:pPr marL="285750" indent="-285750">
              <a:buFont typeface="Wingdings" panose="05000000000000000000" pitchFamily="2" charset="2"/>
              <a:buChar char="q"/>
            </a:pPr>
            <a:r>
              <a:rPr lang="en-GB" sz="1200" dirty="0">
                <a:solidFill>
                  <a:srgbClr val="3A4F92"/>
                </a:solidFill>
              </a:rPr>
              <a:t>What would help people from under-represented groups to be more successful when applying for voluntary/staff roles in the future</a:t>
            </a:r>
            <a:r>
              <a:rPr lang="en-GB" sz="1200" dirty="0" smtClean="0">
                <a:solidFill>
                  <a:srgbClr val="3A4F92"/>
                </a:solidFill>
              </a:rPr>
              <a:t>?</a:t>
            </a:r>
          </a:p>
          <a:p>
            <a:pPr marL="285750" indent="-285750">
              <a:buFont typeface="Wingdings" panose="05000000000000000000" pitchFamily="2" charset="2"/>
              <a:buChar char="q"/>
            </a:pPr>
            <a:endParaRPr lang="en-GB" sz="1200" dirty="0">
              <a:solidFill>
                <a:srgbClr val="3A4F92"/>
              </a:solidFill>
            </a:endParaRPr>
          </a:p>
          <a:p>
            <a:pPr marL="285750" indent="-285750">
              <a:buFont typeface="Wingdings" panose="05000000000000000000" pitchFamily="2" charset="2"/>
              <a:buChar char="q"/>
            </a:pPr>
            <a:r>
              <a:rPr lang="en-GB" sz="1200" dirty="0">
                <a:solidFill>
                  <a:srgbClr val="3A4F92"/>
                </a:solidFill>
              </a:rPr>
              <a:t>Replies: 143 members, 39 staff and 9 </a:t>
            </a:r>
            <a:r>
              <a:rPr lang="en-GB" sz="1200" dirty="0" smtClean="0">
                <a:solidFill>
                  <a:srgbClr val="3A4F92"/>
                </a:solidFill>
              </a:rPr>
              <a:t>‘others’- 1.5%</a:t>
            </a:r>
            <a:endParaRPr lang="en-GB" sz="1200" dirty="0">
              <a:solidFill>
                <a:srgbClr val="3A4F92"/>
              </a:solidFill>
            </a:endParaRPr>
          </a:p>
          <a:p>
            <a:pPr marL="285750" indent="-285750">
              <a:buFont typeface="Wingdings" panose="05000000000000000000" pitchFamily="2" charset="2"/>
              <a:buChar char="q"/>
            </a:pPr>
            <a:endParaRPr lang="en-GB" sz="1200" dirty="0">
              <a:solidFill>
                <a:srgbClr val="3A4F92"/>
              </a:solidFill>
            </a:endParaRPr>
          </a:p>
          <a:p>
            <a:pPr marL="285750" indent="-285750">
              <a:buFont typeface="Wingdings" panose="05000000000000000000" pitchFamily="2" charset="2"/>
              <a:buChar char="q"/>
            </a:pPr>
            <a:endParaRPr lang="en-GB" sz="1100" dirty="0">
              <a:solidFill>
                <a:srgbClr val="3A4F92"/>
              </a:solidFill>
            </a:endParaRPr>
          </a:p>
        </p:txBody>
      </p:sp>
    </p:spTree>
    <p:extLst>
      <p:ext uri="{BB962C8B-B14F-4D97-AF65-F5344CB8AC3E}">
        <p14:creationId xmlns:p14="http://schemas.microsoft.com/office/powerpoint/2010/main" val="14624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1800" dirty="0" smtClean="0"/>
              <a:t>Qualitative survey- </a:t>
            </a:r>
            <a:r>
              <a:rPr lang="en-GB" sz="1800" dirty="0">
                <a:solidFill>
                  <a:srgbClr val="3A4F92"/>
                </a:solidFill>
              </a:rPr>
              <a:t>Are you happy that the EBMT is paying more attention to equality, diversity and inclusion in order to widen the range of people in its volunteer and staff roles? If so, why</a:t>
            </a:r>
            <a:r>
              <a:rPr lang="en-GB" sz="1800" dirty="0" smtClean="0">
                <a:solidFill>
                  <a:srgbClr val="3A4F92"/>
                </a:solidFill>
              </a:rPr>
              <a:t>?</a:t>
            </a:r>
            <a:endParaRPr lang="en-GB" sz="1800" dirty="0"/>
          </a:p>
        </p:txBody>
      </p:sp>
      <p:pic>
        <p:nvPicPr>
          <p:cNvPr id="1050"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867" y="2575275"/>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71516" y="3891122"/>
            <a:ext cx="2385392" cy="930246"/>
          </a:xfrm>
          <a:prstGeom prst="wedgeRoundRectCallout">
            <a:avLst>
              <a:gd name="adj1" fmla="val 89890"/>
              <a:gd name="adj2" fmla="val -681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Knowing </a:t>
            </a:r>
            <a:r>
              <a:rPr lang="en-GB" sz="1600" i="1" dirty="0">
                <a:latin typeface="Arial" panose="020B0604020202020204" pitchFamily="34" charset="0"/>
                <a:cs typeface="Arial" panose="020B0604020202020204" pitchFamily="34" charset="0"/>
              </a:rPr>
              <a:t>that you respect diversity is important to </a:t>
            </a:r>
            <a:r>
              <a:rPr lang="en-GB" sz="1600" i="1" dirty="0" smtClean="0">
                <a:latin typeface="Arial" panose="020B0604020202020204" pitchFamily="34" charset="0"/>
                <a:cs typeface="Arial" panose="020B0604020202020204" pitchFamily="34" charset="0"/>
              </a:rPr>
              <a:t>me</a:t>
            </a:r>
            <a:endParaRPr lang="en-GB" sz="1600" i="1" dirty="0">
              <a:latin typeface="Arial" panose="020B0604020202020204" pitchFamily="34" charset="0"/>
              <a:cs typeface="Arial" panose="020B0604020202020204" pitchFamily="34" charset="0"/>
            </a:endParaRPr>
          </a:p>
        </p:txBody>
      </p:sp>
      <p:sp>
        <p:nvSpPr>
          <p:cNvPr id="8" name="Rounded Rectangular Callout 7"/>
          <p:cNvSpPr/>
          <p:nvPr/>
        </p:nvSpPr>
        <p:spPr>
          <a:xfrm>
            <a:off x="6179587" y="2077512"/>
            <a:ext cx="2385392" cy="1105231"/>
          </a:xfrm>
          <a:prstGeom prst="wedgeRoundRectCallout">
            <a:avLst>
              <a:gd name="adj1" fmla="val -81560"/>
              <a:gd name="adj2" fmla="val 40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This </a:t>
            </a:r>
            <a:r>
              <a:rPr lang="en-GB" sz="1600" i="1" dirty="0">
                <a:latin typeface="Arial" panose="020B0604020202020204" pitchFamily="34" charset="0"/>
                <a:cs typeface="Arial" panose="020B0604020202020204" pitchFamily="34" charset="0"/>
              </a:rPr>
              <a:t>is to be expected in a modern, developing </a:t>
            </a:r>
            <a:r>
              <a:rPr lang="en-GB" sz="1600" i="1" dirty="0" smtClean="0">
                <a:latin typeface="Arial" panose="020B0604020202020204" pitchFamily="34" charset="0"/>
                <a:cs typeface="Arial" panose="020B0604020202020204" pitchFamily="34" charset="0"/>
              </a:rPr>
              <a:t>organisation</a:t>
            </a:r>
            <a:endParaRPr lang="en-GB" sz="1600" i="1" dirty="0">
              <a:latin typeface="Arial" panose="020B0604020202020204" pitchFamily="34" charset="0"/>
              <a:cs typeface="Arial" panose="020B0604020202020204" pitchFamily="34" charset="0"/>
            </a:endParaRPr>
          </a:p>
        </p:txBody>
      </p:sp>
      <p:sp>
        <p:nvSpPr>
          <p:cNvPr id="9" name="Rounded Rectangular Callout 8"/>
          <p:cNvSpPr/>
          <p:nvPr/>
        </p:nvSpPr>
        <p:spPr>
          <a:xfrm>
            <a:off x="6008770" y="3891122"/>
            <a:ext cx="2280201" cy="930246"/>
          </a:xfrm>
          <a:prstGeom prst="wedgeRoundRectCallout">
            <a:avLst>
              <a:gd name="adj1" fmla="val -53833"/>
              <a:gd name="adj2" fmla="val -82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We </a:t>
            </a:r>
            <a:r>
              <a:rPr lang="en-GB" sz="1600" i="1" dirty="0">
                <a:latin typeface="Arial" panose="020B0604020202020204" pitchFamily="34" charset="0"/>
                <a:cs typeface="Arial" panose="020B0604020202020204" pitchFamily="34" charset="0"/>
              </a:rPr>
              <a:t>should be promoters of change not mere </a:t>
            </a:r>
            <a:r>
              <a:rPr lang="en-GB" sz="1600" i="1" dirty="0" smtClean="0">
                <a:latin typeface="Arial" panose="020B0604020202020204" pitchFamily="34" charset="0"/>
                <a:cs typeface="Arial" panose="020B0604020202020204" pitchFamily="34" charset="0"/>
              </a:rPr>
              <a:t>observers</a:t>
            </a:r>
            <a:endParaRPr lang="en-GB" sz="1600" i="1" dirty="0">
              <a:latin typeface="Arial" panose="020B0604020202020204" pitchFamily="34" charset="0"/>
              <a:cs typeface="Arial" panose="020B0604020202020204" pitchFamily="34" charset="0"/>
            </a:endParaRPr>
          </a:p>
        </p:txBody>
      </p:sp>
      <p:sp>
        <p:nvSpPr>
          <p:cNvPr id="10" name="Rounded Rectangular Callout 9"/>
          <p:cNvSpPr/>
          <p:nvPr/>
        </p:nvSpPr>
        <p:spPr>
          <a:xfrm>
            <a:off x="420690" y="2077512"/>
            <a:ext cx="2385392" cy="1354442"/>
          </a:xfrm>
          <a:prstGeom prst="wedgeRoundRectCallout">
            <a:avLst>
              <a:gd name="adj1" fmla="val 84167"/>
              <a:gd name="adj2" fmla="val 432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Of </a:t>
            </a:r>
            <a:r>
              <a:rPr lang="en-GB" sz="1600" i="1" dirty="0">
                <a:latin typeface="Arial" panose="020B0604020202020204" pitchFamily="34" charset="0"/>
                <a:cs typeface="Arial" panose="020B0604020202020204" pitchFamily="34" charset="0"/>
              </a:rPr>
              <a:t>course. EBMT governance platforms should represent the wider society we are </a:t>
            </a:r>
            <a:r>
              <a:rPr lang="en-GB" sz="1600" i="1" dirty="0" smtClean="0">
                <a:latin typeface="Arial" panose="020B0604020202020204" pitchFamily="34" charset="0"/>
                <a:cs typeface="Arial" panose="020B0604020202020204" pitchFamily="34" charset="0"/>
              </a:rPr>
              <a:t>serving</a:t>
            </a:r>
            <a:endParaRPr lang="en-GB" sz="1600" i="1" dirty="0">
              <a:latin typeface="Arial" panose="020B0604020202020204" pitchFamily="34" charset="0"/>
              <a:cs typeface="Arial" panose="020B0604020202020204" pitchFamily="34" charset="0"/>
            </a:endParaRPr>
          </a:p>
        </p:txBody>
      </p:sp>
      <p:sp>
        <p:nvSpPr>
          <p:cNvPr id="13" name="Rounded Rectangular Callout 12"/>
          <p:cNvSpPr/>
          <p:nvPr/>
        </p:nvSpPr>
        <p:spPr>
          <a:xfrm>
            <a:off x="3360023" y="4356244"/>
            <a:ext cx="2385392" cy="465123"/>
          </a:xfrm>
          <a:prstGeom prst="wedgeRoundRectCallout">
            <a:avLst>
              <a:gd name="adj1" fmla="val -4815"/>
              <a:gd name="adj2" fmla="val -101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This is urgently </a:t>
            </a:r>
            <a:r>
              <a:rPr lang="en-GB" sz="1600" i="1" dirty="0" smtClean="0">
                <a:latin typeface="Arial" panose="020B0604020202020204" pitchFamily="34" charset="0"/>
                <a:cs typeface="Arial" panose="020B0604020202020204" pitchFamily="34" charset="0"/>
              </a:rPr>
              <a:t>needed</a:t>
            </a:r>
            <a:endParaRPr lang="en-GB" sz="1600" i="1" dirty="0">
              <a:latin typeface="Arial" panose="020B0604020202020204" pitchFamily="34" charset="0"/>
              <a:cs typeface="Arial" panose="020B0604020202020204" pitchFamily="34" charset="0"/>
            </a:endParaRPr>
          </a:p>
        </p:txBody>
      </p:sp>
      <p:sp>
        <p:nvSpPr>
          <p:cNvPr id="5" name="TextBox 4"/>
          <p:cNvSpPr txBox="1"/>
          <p:nvPr/>
        </p:nvSpPr>
        <p:spPr>
          <a:xfrm>
            <a:off x="1382742" y="1321158"/>
            <a:ext cx="6532558"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EBMT as a modern organisation reflecting current society</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46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1800" dirty="0" smtClean="0"/>
              <a:t>Qualitative survey- </a:t>
            </a:r>
            <a:r>
              <a:rPr lang="en-GB" sz="1800" dirty="0">
                <a:solidFill>
                  <a:srgbClr val="3A4F92"/>
                </a:solidFill>
              </a:rPr>
              <a:t>Are you happy that the EBMT is paying more attention to equality, diversity and inclusion in order to widen the range of people in its volunteer and staff roles? If so, why</a:t>
            </a:r>
            <a:r>
              <a:rPr lang="en-GB" sz="1800" dirty="0" smtClean="0">
                <a:solidFill>
                  <a:srgbClr val="3A4F92"/>
                </a:solidFill>
              </a:rPr>
              <a:t>?</a:t>
            </a:r>
            <a:endParaRPr lang="en-GB" sz="1800" dirty="0"/>
          </a:p>
        </p:txBody>
      </p:sp>
      <p:pic>
        <p:nvPicPr>
          <p:cNvPr id="1050"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5" y="3291840"/>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773766" y="3953352"/>
            <a:ext cx="2385392" cy="1105231"/>
          </a:xfrm>
          <a:prstGeom prst="wedgeRoundRectCallout">
            <a:avLst>
              <a:gd name="adj1" fmla="val -80500"/>
              <a:gd name="adj2" fmla="val -281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Diversity always leads to more creativity, improved productivity and higher </a:t>
            </a:r>
            <a:r>
              <a:rPr lang="en-GB" sz="1600" i="1" dirty="0" smtClean="0">
                <a:latin typeface="Arial" panose="020B0604020202020204" pitchFamily="34" charset="0"/>
                <a:cs typeface="Arial" panose="020B0604020202020204" pitchFamily="34" charset="0"/>
              </a:rPr>
              <a:t>impact</a:t>
            </a:r>
            <a:endParaRPr lang="en-GB" sz="1600" i="1" dirty="0">
              <a:latin typeface="Arial" panose="020B0604020202020204" pitchFamily="34" charset="0"/>
              <a:cs typeface="Arial" panose="020B0604020202020204" pitchFamily="34" charset="0"/>
            </a:endParaRPr>
          </a:p>
        </p:txBody>
      </p:sp>
      <p:sp>
        <p:nvSpPr>
          <p:cNvPr id="8" name="Rounded Rectangular Callout 7"/>
          <p:cNvSpPr/>
          <p:nvPr/>
        </p:nvSpPr>
        <p:spPr>
          <a:xfrm>
            <a:off x="2599439" y="1517788"/>
            <a:ext cx="2385392" cy="1105231"/>
          </a:xfrm>
          <a:prstGeom prst="wedgeRoundRectCallout">
            <a:avLst>
              <a:gd name="adj1" fmla="val -88166"/>
              <a:gd name="adj2" fmla="val 970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T</a:t>
            </a:r>
            <a:r>
              <a:rPr lang="en-GB" sz="1600" i="1" dirty="0" smtClean="0">
                <a:latin typeface="Arial" panose="020B0604020202020204" pitchFamily="34" charset="0"/>
                <a:cs typeface="Arial" panose="020B0604020202020204" pitchFamily="34" charset="0"/>
              </a:rPr>
              <a:t>he </a:t>
            </a:r>
            <a:r>
              <a:rPr lang="en-GB" sz="1600" i="1" dirty="0">
                <a:latin typeface="Arial" panose="020B0604020202020204" pitchFamily="34" charset="0"/>
                <a:cs typeface="Arial" panose="020B0604020202020204" pitchFamily="34" charset="0"/>
              </a:rPr>
              <a:t>best talent can only be recruited from the largest </a:t>
            </a:r>
            <a:r>
              <a:rPr lang="en-GB" sz="1600" i="1" dirty="0" smtClean="0">
                <a:latin typeface="Arial" panose="020B0604020202020204" pitchFamily="34" charset="0"/>
                <a:cs typeface="Arial" panose="020B0604020202020204" pitchFamily="34" charset="0"/>
              </a:rPr>
              <a:t>pool</a:t>
            </a:r>
            <a:endParaRPr lang="en-GB" sz="1600" i="1" dirty="0">
              <a:latin typeface="Arial" panose="020B0604020202020204" pitchFamily="34" charset="0"/>
              <a:cs typeface="Arial" panose="020B0604020202020204" pitchFamily="34" charset="0"/>
            </a:endParaRPr>
          </a:p>
        </p:txBody>
      </p:sp>
      <p:sp>
        <p:nvSpPr>
          <p:cNvPr id="10" name="Rounded Rectangular Callout 9"/>
          <p:cNvSpPr/>
          <p:nvPr/>
        </p:nvSpPr>
        <p:spPr>
          <a:xfrm>
            <a:off x="214684" y="2019134"/>
            <a:ext cx="1666737" cy="826935"/>
          </a:xfrm>
          <a:prstGeom prst="wedgeRoundRectCallout">
            <a:avLst>
              <a:gd name="adj1" fmla="val -13166"/>
              <a:gd name="adj2" fmla="val 1289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Diversity </a:t>
            </a:r>
            <a:r>
              <a:rPr lang="en-GB" sz="1600" i="1" dirty="0">
                <a:latin typeface="Arial" panose="020B0604020202020204" pitchFamily="34" charset="0"/>
                <a:cs typeface="Arial" panose="020B0604020202020204" pitchFamily="34" charset="0"/>
              </a:rPr>
              <a:t>means </a:t>
            </a:r>
            <a:r>
              <a:rPr lang="en-GB" sz="1600" i="1" dirty="0" smtClean="0">
                <a:latin typeface="Arial" panose="020B0604020202020204" pitchFamily="34" charset="0"/>
                <a:cs typeface="Arial" panose="020B0604020202020204" pitchFamily="34" charset="0"/>
              </a:rPr>
              <a:t>richness</a:t>
            </a:r>
            <a:endParaRPr lang="en-GB" sz="1600" i="1" dirty="0">
              <a:latin typeface="Arial" panose="020B0604020202020204" pitchFamily="34" charset="0"/>
              <a:cs typeface="Arial" panose="020B0604020202020204" pitchFamily="34" charset="0"/>
            </a:endParaRPr>
          </a:p>
        </p:txBody>
      </p:sp>
      <p:sp>
        <p:nvSpPr>
          <p:cNvPr id="5" name="TextBox 4"/>
          <p:cNvSpPr txBox="1"/>
          <p:nvPr/>
        </p:nvSpPr>
        <p:spPr>
          <a:xfrm>
            <a:off x="3125064" y="1148456"/>
            <a:ext cx="2839239"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The benefits of diversity</a:t>
            </a:r>
            <a:endParaRPr lang="en-GB" b="1" dirty="0">
              <a:solidFill>
                <a:srgbClr val="C00000"/>
              </a:solidFill>
              <a:latin typeface="Arial" panose="020B0604020202020204" pitchFamily="34" charset="0"/>
              <a:cs typeface="Arial" panose="020B0604020202020204" pitchFamily="34" charset="0"/>
            </a:endParaRPr>
          </a:p>
        </p:txBody>
      </p:sp>
      <p:sp>
        <p:nvSpPr>
          <p:cNvPr id="12" name="Rounded Rectangular Callout 11"/>
          <p:cNvSpPr/>
          <p:nvPr/>
        </p:nvSpPr>
        <p:spPr>
          <a:xfrm>
            <a:off x="5495244" y="1757548"/>
            <a:ext cx="2385392" cy="1273188"/>
          </a:xfrm>
          <a:prstGeom prst="wedgeRoundRectCallout">
            <a:avLst>
              <a:gd name="adj1" fmla="val -153058"/>
              <a:gd name="adj2" fmla="val 1014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Diversity will create more loyalty to EBMT, adding </a:t>
            </a:r>
            <a:r>
              <a:rPr lang="en-GB" sz="1600" i="1" dirty="0" smtClean="0">
                <a:latin typeface="Arial" panose="020B0604020202020204" pitchFamily="34" charset="0"/>
                <a:cs typeface="Arial" panose="020B0604020202020204" pitchFamily="34" charset="0"/>
              </a:rPr>
              <a:t>confidence </a:t>
            </a:r>
            <a:r>
              <a:rPr lang="en-GB" sz="1600" i="1" dirty="0">
                <a:latin typeface="Arial" panose="020B0604020202020204" pitchFamily="34" charset="0"/>
                <a:cs typeface="Arial" panose="020B0604020202020204" pitchFamily="34" charset="0"/>
              </a:rPr>
              <a:t>and trust in its </a:t>
            </a:r>
            <a:r>
              <a:rPr lang="en-GB" sz="1600" i="1" dirty="0" smtClean="0">
                <a:latin typeface="Arial" panose="020B0604020202020204" pitchFamily="34" charset="0"/>
                <a:cs typeface="Arial" panose="020B0604020202020204" pitchFamily="34" charset="0"/>
              </a:rPr>
              <a:t>approaches</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14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1800" dirty="0" smtClean="0"/>
              <a:t>Qualitative survey- </a:t>
            </a:r>
            <a:r>
              <a:rPr lang="en-GB" sz="1800" dirty="0">
                <a:solidFill>
                  <a:srgbClr val="3A4F92"/>
                </a:solidFill>
              </a:rPr>
              <a:t>Are you happy that the EBMT is paying more attention to equality, diversity and inclusion in order to widen the range of people in its volunteer and staff roles? If so, why</a:t>
            </a:r>
            <a:r>
              <a:rPr lang="en-GB" sz="1800" dirty="0" smtClean="0">
                <a:solidFill>
                  <a:srgbClr val="3A4F92"/>
                </a:solidFill>
              </a:rPr>
              <a:t>?</a:t>
            </a:r>
            <a:endParaRPr lang="en-GB" sz="1800" dirty="0"/>
          </a:p>
        </p:txBody>
      </p:sp>
      <p:pic>
        <p:nvPicPr>
          <p:cNvPr id="1050"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167" y="3481845"/>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4877624" y="1802433"/>
            <a:ext cx="3138219" cy="1927505"/>
          </a:xfrm>
          <a:prstGeom prst="wedgeRoundRectCallout">
            <a:avLst>
              <a:gd name="adj1" fmla="val -65528"/>
              <a:gd name="adj2" fmla="val 521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T</a:t>
            </a:r>
            <a:r>
              <a:rPr lang="en-GB" sz="1600" i="1" dirty="0" smtClean="0">
                <a:latin typeface="Arial" panose="020B0604020202020204" pitchFamily="34" charset="0"/>
                <a:cs typeface="Arial" panose="020B0604020202020204" pitchFamily="34" charset="0"/>
              </a:rPr>
              <a:t>his </a:t>
            </a:r>
            <a:r>
              <a:rPr lang="en-GB" sz="1600" i="1" dirty="0">
                <a:latin typeface="Arial" panose="020B0604020202020204" pitchFamily="34" charset="0"/>
                <a:cs typeface="Arial" panose="020B0604020202020204" pitchFamily="34" charset="0"/>
              </a:rPr>
              <a:t>work will help include underserved populations in reports or clinical trials and this will help</a:t>
            </a:r>
          </a:p>
          <a:p>
            <a:r>
              <a:rPr lang="en-GB" sz="1600" i="1" dirty="0">
                <a:latin typeface="Arial" panose="020B0604020202020204" pitchFamily="34" charset="0"/>
                <a:cs typeface="Arial" panose="020B0604020202020204" pitchFamily="34" charset="0"/>
              </a:rPr>
              <a:t>mitigate disparity in clinical </a:t>
            </a:r>
            <a:r>
              <a:rPr lang="en-GB" sz="1600" i="1" dirty="0" smtClean="0">
                <a:latin typeface="Arial" panose="020B0604020202020204" pitchFamily="34" charset="0"/>
                <a:cs typeface="Arial" panose="020B0604020202020204" pitchFamily="34" charset="0"/>
              </a:rPr>
              <a:t>outcomes</a:t>
            </a:r>
            <a:endParaRPr lang="en-GB" sz="1600" i="1" dirty="0">
              <a:latin typeface="Arial" panose="020B0604020202020204" pitchFamily="34" charset="0"/>
              <a:cs typeface="Arial" panose="020B0604020202020204" pitchFamily="34" charset="0"/>
            </a:endParaRPr>
          </a:p>
        </p:txBody>
      </p:sp>
      <p:sp>
        <p:nvSpPr>
          <p:cNvPr id="5" name="TextBox 4"/>
          <p:cNvSpPr txBox="1"/>
          <p:nvPr/>
        </p:nvSpPr>
        <p:spPr>
          <a:xfrm>
            <a:off x="1963641" y="1260011"/>
            <a:ext cx="5186035"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Impact of diversity on the care of our patients</a:t>
            </a:r>
            <a:endParaRPr lang="en-GB" b="1" dirty="0">
              <a:solidFill>
                <a:srgbClr val="C00000"/>
              </a:solidFill>
              <a:latin typeface="Arial" panose="020B0604020202020204" pitchFamily="34" charset="0"/>
              <a:cs typeface="Arial" panose="020B0604020202020204" pitchFamily="34" charset="0"/>
            </a:endParaRPr>
          </a:p>
        </p:txBody>
      </p:sp>
      <p:sp>
        <p:nvSpPr>
          <p:cNvPr id="11" name="Rounded Rectangular Callout 10"/>
          <p:cNvSpPr/>
          <p:nvPr/>
        </p:nvSpPr>
        <p:spPr>
          <a:xfrm>
            <a:off x="688725" y="2101931"/>
            <a:ext cx="2385392" cy="1009581"/>
          </a:xfrm>
          <a:prstGeom prst="wedgeRoundRectCallout">
            <a:avLst>
              <a:gd name="adj1" fmla="val 57527"/>
              <a:gd name="adj2" fmla="val 1277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latin typeface="Arial" panose="020B0604020202020204" pitchFamily="34" charset="0"/>
                <a:cs typeface="Arial" panose="020B0604020202020204" pitchFamily="34" charset="0"/>
              </a:rPr>
              <a:t>I</a:t>
            </a:r>
            <a:r>
              <a:rPr lang="en-GB" sz="1600" i="1" dirty="0" smtClean="0">
                <a:latin typeface="Arial" panose="020B0604020202020204" pitchFamily="34" charset="0"/>
                <a:cs typeface="Arial" panose="020B0604020202020204" pitchFamily="34" charset="0"/>
              </a:rPr>
              <a:t>n </a:t>
            </a:r>
            <a:r>
              <a:rPr lang="en-GB" sz="1600" i="1" dirty="0">
                <a:latin typeface="Arial" panose="020B0604020202020204" pitchFamily="34" charset="0"/>
                <a:cs typeface="Arial" panose="020B0604020202020204" pitchFamily="34" charset="0"/>
              </a:rPr>
              <a:t>this way we can better serve our </a:t>
            </a:r>
            <a:r>
              <a:rPr lang="en-GB" sz="1600" i="1" dirty="0" smtClean="0">
                <a:latin typeface="Arial" panose="020B0604020202020204" pitchFamily="34" charset="0"/>
                <a:cs typeface="Arial" panose="020B0604020202020204" pitchFamily="34" charset="0"/>
              </a:rPr>
              <a:t>patients</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46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1800" dirty="0" smtClean="0"/>
              <a:t>Qualitative survey- </a:t>
            </a:r>
            <a:r>
              <a:rPr lang="en-GB" sz="1800" dirty="0">
                <a:solidFill>
                  <a:srgbClr val="3A4F92"/>
                </a:solidFill>
              </a:rPr>
              <a:t>Are you happy that the EBMT is paying more attention to equality, diversity and inclusion in order to widen the range of people in its volunteer and staff roles? If so, why</a:t>
            </a:r>
            <a:r>
              <a:rPr lang="en-GB" sz="1800" dirty="0" smtClean="0">
                <a:solidFill>
                  <a:srgbClr val="3A4F92"/>
                </a:solidFill>
              </a:rPr>
              <a:t>?</a:t>
            </a:r>
            <a:endParaRPr lang="en-GB" sz="1800" dirty="0"/>
          </a:p>
        </p:txBody>
      </p:sp>
      <p:sp>
        <p:nvSpPr>
          <p:cNvPr id="4" name="Content Placeholder 3"/>
          <p:cNvSpPr>
            <a:spLocks noGrp="1"/>
          </p:cNvSpPr>
          <p:nvPr>
            <p:ph idx="1"/>
          </p:nvPr>
        </p:nvSpPr>
        <p:spPr>
          <a:xfrm>
            <a:off x="1862028" y="1275711"/>
            <a:ext cx="5377234" cy="491566"/>
          </a:xfrm>
        </p:spPr>
        <p:txBody>
          <a:bodyPr>
            <a:noAutofit/>
          </a:bodyPr>
          <a:lstStyle/>
          <a:p>
            <a:r>
              <a:rPr lang="en-GB" sz="1800" b="1" dirty="0" smtClean="0">
                <a:solidFill>
                  <a:srgbClr val="C00000"/>
                </a:solidFill>
              </a:rPr>
              <a:t>Views on the current composition of EBMT</a:t>
            </a:r>
            <a:endParaRPr lang="en-GB" sz="1800" b="1" dirty="0">
              <a:solidFill>
                <a:srgbClr val="C00000"/>
              </a:solidFill>
            </a:endParaRPr>
          </a:p>
        </p:txBody>
      </p:sp>
      <p:pic>
        <p:nvPicPr>
          <p:cNvPr id="1050"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5" y="3386843"/>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688725" y="1848254"/>
            <a:ext cx="2385392" cy="1105231"/>
          </a:xfrm>
          <a:prstGeom prst="wedgeRoundRectCallout">
            <a:avLst>
              <a:gd name="adj1" fmla="val 583"/>
              <a:gd name="adj2" fmla="val 114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Currently </a:t>
            </a:r>
            <a:r>
              <a:rPr lang="en-GB" sz="1600" i="1" dirty="0">
                <a:latin typeface="Arial" panose="020B0604020202020204" pitchFamily="34" charset="0"/>
                <a:cs typeface="Arial" panose="020B0604020202020204" pitchFamily="34" charset="0"/>
              </a:rPr>
              <a:t>I don't fit in. EBMT feels like a “gentlemen's club” </a:t>
            </a:r>
          </a:p>
        </p:txBody>
      </p:sp>
      <p:sp>
        <p:nvSpPr>
          <p:cNvPr id="9" name="Rounded Rectangular Callout 8"/>
          <p:cNvSpPr/>
          <p:nvPr/>
        </p:nvSpPr>
        <p:spPr>
          <a:xfrm>
            <a:off x="3500086" y="3206338"/>
            <a:ext cx="2223819" cy="863753"/>
          </a:xfrm>
          <a:prstGeom prst="wedgeRoundRectCallout">
            <a:avLst>
              <a:gd name="adj1" fmla="val -105456"/>
              <a:gd name="adj2" fmla="val 65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It's </a:t>
            </a:r>
            <a:r>
              <a:rPr lang="en-GB" sz="1600" i="1" dirty="0">
                <a:latin typeface="Arial" panose="020B0604020202020204" pitchFamily="34" charset="0"/>
                <a:cs typeface="Arial" panose="020B0604020202020204" pitchFamily="34" charset="0"/>
              </a:rPr>
              <a:t>a testosterone-fuelled organisation</a:t>
            </a:r>
          </a:p>
        </p:txBody>
      </p:sp>
    </p:spTree>
    <p:extLst>
      <p:ext uri="{BB962C8B-B14F-4D97-AF65-F5344CB8AC3E}">
        <p14:creationId xmlns:p14="http://schemas.microsoft.com/office/powerpoint/2010/main" val="2514792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Disclosures</a:t>
            </a:r>
            <a:endParaRPr lang="en-GB" dirty="0"/>
          </a:p>
        </p:txBody>
      </p:sp>
      <p:sp>
        <p:nvSpPr>
          <p:cNvPr id="3" name="Content Placeholder 2"/>
          <p:cNvSpPr>
            <a:spLocks noGrp="1"/>
          </p:cNvSpPr>
          <p:nvPr>
            <p:ph idx="1"/>
          </p:nvPr>
        </p:nvSpPr>
        <p:spPr/>
        <p:txBody>
          <a:bodyPr>
            <a:normAutofit/>
          </a:bodyPr>
          <a:lstStyle/>
          <a:p>
            <a:r>
              <a:rPr lang="en-GB" sz="2000" dirty="0" smtClean="0">
                <a:solidFill>
                  <a:srgbClr val="3A4F92"/>
                </a:solidFill>
              </a:rPr>
              <a:t>None</a:t>
            </a:r>
            <a:endParaRPr lang="en-GB" sz="2000" dirty="0">
              <a:solidFill>
                <a:srgbClr val="3A4F92"/>
              </a:solidFill>
            </a:endParaRPr>
          </a:p>
        </p:txBody>
      </p:sp>
    </p:spTree>
    <p:extLst>
      <p:ext uri="{BB962C8B-B14F-4D97-AF65-F5344CB8AC3E}">
        <p14:creationId xmlns:p14="http://schemas.microsoft.com/office/powerpoint/2010/main" val="3134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1800" dirty="0" smtClean="0"/>
              <a:t>Qualitative survey- </a:t>
            </a:r>
            <a:r>
              <a:rPr lang="en-GB" sz="1800" dirty="0">
                <a:solidFill>
                  <a:srgbClr val="3A4F92"/>
                </a:solidFill>
              </a:rPr>
              <a:t>Are you happy that the EBMT is paying more attention to equality, diversity and inclusion in order to widen the range of people in its volunteer and staff roles? If so, why</a:t>
            </a:r>
            <a:r>
              <a:rPr lang="en-GB" sz="1800" dirty="0" smtClean="0">
                <a:solidFill>
                  <a:srgbClr val="3A4F92"/>
                </a:solidFill>
              </a:rPr>
              <a:t>?</a:t>
            </a:r>
            <a:endParaRPr lang="en-GB" sz="1800" dirty="0"/>
          </a:p>
        </p:txBody>
      </p:sp>
      <p:pic>
        <p:nvPicPr>
          <p:cNvPr id="1050"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913" y="3437580"/>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2032229" y="4037610"/>
            <a:ext cx="2385392" cy="722418"/>
          </a:xfrm>
          <a:prstGeom prst="wedgeRoundRectCallout">
            <a:avLst>
              <a:gd name="adj1" fmla="val 125540"/>
              <a:gd name="adj2" fmla="val 214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latin typeface="Arial" panose="020B0604020202020204" pitchFamily="34" charset="0"/>
                <a:cs typeface="Arial" panose="020B0604020202020204" pitchFamily="34" charset="0"/>
              </a:rPr>
              <a:t>EBMT </a:t>
            </a:r>
            <a:r>
              <a:rPr lang="en-GB" sz="1600" i="1" dirty="0">
                <a:latin typeface="Arial" panose="020B0604020202020204" pitchFamily="34" charset="0"/>
                <a:cs typeface="Arial" panose="020B0604020202020204" pitchFamily="34" charset="0"/>
              </a:rPr>
              <a:t>should </a:t>
            </a:r>
            <a:r>
              <a:rPr lang="en-GB" sz="1600" b="1" dirty="0">
                <a:latin typeface="Arial" panose="020B0604020202020204" pitchFamily="34" charset="0"/>
                <a:cs typeface="Arial" panose="020B0604020202020204" pitchFamily="34" charset="0"/>
              </a:rPr>
              <a:t>not </a:t>
            </a:r>
            <a:r>
              <a:rPr lang="en-GB" sz="1600" i="1" dirty="0">
                <a:latin typeface="Arial" panose="020B0604020202020204" pitchFamily="34" charset="0"/>
                <a:cs typeface="Arial" panose="020B0604020202020204" pitchFamily="34" charset="0"/>
              </a:rPr>
              <a:t>follow fashion</a:t>
            </a:r>
            <a:endParaRPr lang="en-GB" sz="1600" dirty="0">
              <a:latin typeface="Arial" panose="020B0604020202020204" pitchFamily="34" charset="0"/>
              <a:cs typeface="Arial" panose="020B0604020202020204" pitchFamily="34" charset="0"/>
            </a:endParaRPr>
          </a:p>
        </p:txBody>
      </p:sp>
      <p:sp>
        <p:nvSpPr>
          <p:cNvPr id="6" name="Rounded Rectangular Callout 5"/>
          <p:cNvSpPr/>
          <p:nvPr/>
        </p:nvSpPr>
        <p:spPr>
          <a:xfrm>
            <a:off x="2313783" y="2895219"/>
            <a:ext cx="2258217" cy="521637"/>
          </a:xfrm>
          <a:prstGeom prst="wedgeRoundRectCallout">
            <a:avLst>
              <a:gd name="adj1" fmla="val 83962"/>
              <a:gd name="adj2" fmla="val 141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 really don't care</a:t>
            </a:r>
            <a:endParaRPr lang="en-GB" sz="1600" dirty="0">
              <a:solidFill>
                <a:srgbClr val="3A4F92"/>
              </a:solidFill>
              <a:latin typeface="Arial" panose="020B0604020202020204" pitchFamily="34" charset="0"/>
              <a:cs typeface="Arial" panose="020B0604020202020204" pitchFamily="34" charset="0"/>
            </a:endParaRPr>
          </a:p>
        </p:txBody>
      </p:sp>
      <p:sp>
        <p:nvSpPr>
          <p:cNvPr id="7" name="Rounded Rectangular Callout 6"/>
          <p:cNvSpPr/>
          <p:nvPr/>
        </p:nvSpPr>
        <p:spPr>
          <a:xfrm>
            <a:off x="4867011" y="1820967"/>
            <a:ext cx="3539807" cy="1105231"/>
          </a:xfrm>
          <a:prstGeom prst="wedgeRoundRectCallout">
            <a:avLst>
              <a:gd name="adj1" fmla="val 4412"/>
              <a:gd name="adj2" fmla="val 124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In </a:t>
            </a:r>
            <a:r>
              <a:rPr lang="en-GB" sz="1600" i="1" dirty="0">
                <a:latin typeface="Arial" panose="020B0604020202020204" pitchFamily="34" charset="0"/>
                <a:cs typeface="Arial" panose="020B0604020202020204" pitchFamily="34" charset="0"/>
              </a:rPr>
              <a:t>an ideal situation time could be wasted on this. It seems to me</a:t>
            </a:r>
          </a:p>
          <a:p>
            <a:r>
              <a:rPr lang="en-GB" sz="1600" i="1" dirty="0">
                <a:latin typeface="Arial" panose="020B0604020202020204" pitchFamily="34" charset="0"/>
                <a:cs typeface="Arial" panose="020B0604020202020204" pitchFamily="34" charset="0"/>
              </a:rPr>
              <a:t>a cosmetic exercise of no </a:t>
            </a:r>
            <a:r>
              <a:rPr lang="en-GB" sz="1600" i="1" dirty="0" smtClean="0">
                <a:latin typeface="Arial" panose="020B0604020202020204" pitchFamily="34" charset="0"/>
                <a:cs typeface="Arial" panose="020B0604020202020204" pitchFamily="34" charset="0"/>
              </a:rPr>
              <a:t>relevance</a:t>
            </a:r>
            <a:endParaRPr lang="en-GB" sz="1600" i="1" dirty="0">
              <a:latin typeface="Arial" panose="020B0604020202020204" pitchFamily="34" charset="0"/>
              <a:cs typeface="Arial" panose="020B0604020202020204" pitchFamily="34" charset="0"/>
            </a:endParaRPr>
          </a:p>
        </p:txBody>
      </p:sp>
      <p:sp>
        <p:nvSpPr>
          <p:cNvPr id="8" name="TextBox 7"/>
          <p:cNvSpPr txBox="1"/>
          <p:nvPr/>
        </p:nvSpPr>
        <p:spPr>
          <a:xfrm>
            <a:off x="3239154" y="1236832"/>
            <a:ext cx="2685351"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Not an important issue</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581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400" dirty="0" smtClean="0"/>
              <a:t>Qualitative survey-</a:t>
            </a:r>
            <a:r>
              <a:rPr lang="en-GB" sz="2400" dirty="0">
                <a:solidFill>
                  <a:srgbClr val="3A4F92"/>
                </a:solidFill>
              </a:rPr>
              <a:t>What's your view of the current diversity of those in voluntary and staff roles at the EBMT</a:t>
            </a:r>
            <a:r>
              <a:rPr lang="en-GB" sz="2400" dirty="0" smtClean="0">
                <a:solidFill>
                  <a:srgbClr val="3A4F92"/>
                </a:solidFill>
              </a:rPr>
              <a:t>?</a:t>
            </a:r>
            <a:r>
              <a:rPr lang="en-GB" sz="2400" dirty="0" smtClean="0"/>
              <a:t> </a:t>
            </a:r>
            <a:endParaRPr lang="en-GB" sz="2400" dirty="0"/>
          </a:p>
        </p:txBody>
      </p:sp>
      <p:pic>
        <p:nvPicPr>
          <p:cNvPr id="5"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964" y="3510859"/>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301320" y="3264808"/>
            <a:ext cx="2750638" cy="1721385"/>
          </a:xfrm>
          <a:prstGeom prst="wedgeRoundRectCallout">
            <a:avLst>
              <a:gd name="adj1" fmla="val 79002"/>
              <a:gd name="adj2" fmla="val 365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Board does not include the excellent female professors in the field. In general</a:t>
            </a:r>
          </a:p>
          <a:p>
            <a:r>
              <a:rPr lang="en-GB" sz="1600" i="1" dirty="0">
                <a:latin typeface="Arial" panose="020B0604020202020204" pitchFamily="34" charset="0"/>
                <a:cs typeface="Arial" panose="020B0604020202020204" pitchFamily="34" charset="0"/>
              </a:rPr>
              <a:t>lower income countries are not </a:t>
            </a:r>
            <a:r>
              <a:rPr lang="en-GB" sz="1600" i="1" dirty="0" smtClean="0">
                <a:latin typeface="Arial" panose="020B0604020202020204" pitchFamily="34" charset="0"/>
                <a:cs typeface="Arial" panose="020B0604020202020204" pitchFamily="34" charset="0"/>
              </a:rPr>
              <a:t>represented</a:t>
            </a:r>
            <a:endParaRPr lang="en-GB" sz="1600" i="1" dirty="0">
              <a:latin typeface="Arial" panose="020B0604020202020204" pitchFamily="34" charset="0"/>
              <a:cs typeface="Arial" panose="020B0604020202020204" pitchFamily="34" charset="0"/>
            </a:endParaRPr>
          </a:p>
        </p:txBody>
      </p:sp>
      <p:sp>
        <p:nvSpPr>
          <p:cNvPr id="9" name="Rounded Rectangular Callout 8"/>
          <p:cNvSpPr/>
          <p:nvPr/>
        </p:nvSpPr>
        <p:spPr>
          <a:xfrm>
            <a:off x="266368" y="1203713"/>
            <a:ext cx="2385392" cy="930292"/>
          </a:xfrm>
          <a:prstGeom prst="wedgeRoundRectCallout">
            <a:avLst>
              <a:gd name="adj1" fmla="val 76864"/>
              <a:gd name="adj2" fmla="val 1092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Senior </a:t>
            </a:r>
            <a:r>
              <a:rPr lang="en-GB" sz="1600" i="1" dirty="0">
                <a:latin typeface="Arial" panose="020B0604020202020204" pitchFamily="34" charset="0"/>
                <a:cs typeface="Arial" panose="020B0604020202020204" pitchFamily="34" charset="0"/>
              </a:rPr>
              <a:t>roles are mostly male. Women are </a:t>
            </a:r>
            <a:r>
              <a:rPr lang="en-GB" sz="1600" i="1" dirty="0" smtClean="0">
                <a:latin typeface="Arial" panose="020B0604020202020204" pitchFamily="34" charset="0"/>
                <a:cs typeface="Arial" panose="020B0604020202020204" pitchFamily="34" charset="0"/>
              </a:rPr>
              <a:t>underrepresented</a:t>
            </a:r>
            <a:endParaRPr lang="en-GB" sz="1600" i="1" dirty="0">
              <a:latin typeface="Arial" panose="020B0604020202020204" pitchFamily="34" charset="0"/>
              <a:cs typeface="Arial" panose="020B0604020202020204" pitchFamily="34" charset="0"/>
            </a:endParaRPr>
          </a:p>
        </p:txBody>
      </p:sp>
      <p:sp>
        <p:nvSpPr>
          <p:cNvPr id="10" name="Rounded Rectangular Callout 9"/>
          <p:cNvSpPr/>
          <p:nvPr/>
        </p:nvSpPr>
        <p:spPr>
          <a:xfrm>
            <a:off x="6493565" y="2651446"/>
            <a:ext cx="2385392" cy="705501"/>
          </a:xfrm>
          <a:prstGeom prst="wedgeRoundRectCallout">
            <a:avLst>
              <a:gd name="adj1" fmla="val -87036"/>
              <a:gd name="adj2" fmla="val 4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It's </a:t>
            </a:r>
            <a:r>
              <a:rPr lang="en-GB" sz="1600" i="1" dirty="0">
                <a:latin typeface="Arial" panose="020B0604020202020204" pitchFamily="34" charset="0"/>
                <a:cs typeface="Arial" panose="020B0604020202020204" pitchFamily="34" charset="0"/>
              </a:rPr>
              <a:t>mainly white men in the powerful </a:t>
            </a:r>
            <a:r>
              <a:rPr lang="en-GB" sz="1600" i="1" dirty="0" smtClean="0">
                <a:latin typeface="Arial" panose="020B0604020202020204" pitchFamily="34" charset="0"/>
                <a:cs typeface="Arial" panose="020B0604020202020204" pitchFamily="34" charset="0"/>
              </a:rPr>
              <a:t>positions</a:t>
            </a:r>
            <a:endParaRPr lang="en-GB" sz="1600" i="1" dirty="0">
              <a:latin typeface="Arial" panose="020B0604020202020204" pitchFamily="34" charset="0"/>
              <a:cs typeface="Arial" panose="020B0604020202020204" pitchFamily="34" charset="0"/>
            </a:endParaRPr>
          </a:p>
        </p:txBody>
      </p:sp>
      <p:sp>
        <p:nvSpPr>
          <p:cNvPr id="11" name="Rounded Rectangular Callout 10"/>
          <p:cNvSpPr/>
          <p:nvPr/>
        </p:nvSpPr>
        <p:spPr>
          <a:xfrm>
            <a:off x="5901368" y="1218555"/>
            <a:ext cx="2977589" cy="915450"/>
          </a:xfrm>
          <a:prstGeom prst="wedgeRoundRectCallout">
            <a:avLst>
              <a:gd name="adj1" fmla="val -73379"/>
              <a:gd name="adj2" fmla="val 1704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Mostly </a:t>
            </a:r>
            <a:r>
              <a:rPr lang="en-GB" sz="1600" i="1" dirty="0">
                <a:latin typeface="Arial" panose="020B0604020202020204" pitchFamily="34" charset="0"/>
                <a:cs typeface="Arial" panose="020B0604020202020204" pitchFamily="34" charset="0"/>
              </a:rPr>
              <a:t>white men. It feels like a private club. Very difficult to </a:t>
            </a:r>
            <a:r>
              <a:rPr lang="en-GB" sz="1600" i="1" dirty="0" smtClean="0">
                <a:latin typeface="Arial" panose="020B0604020202020204" pitchFamily="34" charset="0"/>
                <a:cs typeface="Arial" panose="020B0604020202020204" pitchFamily="34" charset="0"/>
              </a:rPr>
              <a:t>access</a:t>
            </a:r>
            <a:endParaRPr lang="en-GB" sz="1600" i="1" dirty="0">
              <a:latin typeface="Arial" panose="020B0604020202020204" pitchFamily="34" charset="0"/>
              <a:cs typeface="Arial" panose="020B0604020202020204" pitchFamily="34" charset="0"/>
            </a:endParaRPr>
          </a:p>
        </p:txBody>
      </p:sp>
      <p:sp>
        <p:nvSpPr>
          <p:cNvPr id="12" name="Rounded Rectangular Callout 11"/>
          <p:cNvSpPr/>
          <p:nvPr/>
        </p:nvSpPr>
        <p:spPr>
          <a:xfrm>
            <a:off x="5528034" y="3517682"/>
            <a:ext cx="2987316" cy="1526019"/>
          </a:xfrm>
          <a:prstGeom prst="wedgeRoundRectCallout">
            <a:avLst>
              <a:gd name="adj1" fmla="val -63808"/>
              <a:gd name="adj2" fmla="val 85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Everyone </a:t>
            </a:r>
            <a:r>
              <a:rPr lang="en-GB" sz="1600" i="1" dirty="0">
                <a:latin typeface="Arial" panose="020B0604020202020204" pitchFamily="34" charset="0"/>
                <a:cs typeface="Arial" panose="020B0604020202020204" pitchFamily="34" charset="0"/>
              </a:rPr>
              <a:t>I work with </a:t>
            </a:r>
            <a:r>
              <a:rPr lang="en-GB" sz="1600" i="1" dirty="0" err="1">
                <a:latin typeface="Arial" panose="020B0604020202020204" pitchFamily="34" charset="0"/>
                <a:cs typeface="Arial" panose="020B0604020202020204" pitchFamily="34" charset="0"/>
              </a:rPr>
              <a:t>with</a:t>
            </a:r>
            <a:r>
              <a:rPr lang="en-GB" sz="1600" i="1" dirty="0">
                <a:latin typeface="Arial" panose="020B0604020202020204" pitchFamily="34" charset="0"/>
                <a:cs typeface="Arial" panose="020B0604020202020204" pitchFamily="34" charset="0"/>
              </a:rPr>
              <a:t> one exception is Caucasian. This lack of diversity is reflected in the different Working </a:t>
            </a:r>
            <a:r>
              <a:rPr lang="en-GB" sz="1600" i="1" dirty="0" smtClean="0">
                <a:latin typeface="Arial" panose="020B0604020202020204" pitchFamily="34" charset="0"/>
                <a:cs typeface="Arial" panose="020B0604020202020204" pitchFamily="34" charset="0"/>
              </a:rPr>
              <a:t>Parties</a:t>
            </a:r>
            <a:endParaRPr lang="en-GB" sz="1600" i="1" dirty="0">
              <a:latin typeface="Arial" panose="020B0604020202020204" pitchFamily="34" charset="0"/>
              <a:cs typeface="Arial" panose="020B0604020202020204" pitchFamily="34" charset="0"/>
            </a:endParaRPr>
          </a:p>
        </p:txBody>
      </p:sp>
      <p:sp>
        <p:nvSpPr>
          <p:cNvPr id="13" name="Rounded Rectangular Callout 12"/>
          <p:cNvSpPr/>
          <p:nvPr/>
        </p:nvSpPr>
        <p:spPr>
          <a:xfrm>
            <a:off x="3247074" y="1581389"/>
            <a:ext cx="2385392" cy="1105231"/>
          </a:xfrm>
          <a:prstGeom prst="wedgeRoundRectCallout">
            <a:avLst>
              <a:gd name="adj1" fmla="val 583"/>
              <a:gd name="adj2" fmla="val 1277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EBMT </a:t>
            </a:r>
            <a:r>
              <a:rPr lang="en-GB" sz="1600" i="1" dirty="0">
                <a:latin typeface="Arial" panose="020B0604020202020204" pitchFamily="34" charset="0"/>
                <a:cs typeface="Arial" panose="020B0604020202020204" pitchFamily="34" charset="0"/>
              </a:rPr>
              <a:t>needs to be inclusive to a new generation of staff and </a:t>
            </a:r>
            <a:r>
              <a:rPr lang="en-GB" sz="1600" i="1" dirty="0" smtClean="0">
                <a:latin typeface="Arial" panose="020B0604020202020204" pitchFamily="34" charset="0"/>
                <a:cs typeface="Arial" panose="020B0604020202020204" pitchFamily="34" charset="0"/>
              </a:rPr>
              <a:t>physicians</a:t>
            </a:r>
            <a:endParaRPr lang="en-GB" sz="1600" i="1" dirty="0">
              <a:latin typeface="Arial" panose="020B0604020202020204" pitchFamily="34" charset="0"/>
              <a:cs typeface="Arial" panose="020B0604020202020204" pitchFamily="34" charset="0"/>
            </a:endParaRPr>
          </a:p>
        </p:txBody>
      </p:sp>
      <p:sp>
        <p:nvSpPr>
          <p:cNvPr id="14" name="Rounded Rectangular Callout 13"/>
          <p:cNvSpPr/>
          <p:nvPr/>
        </p:nvSpPr>
        <p:spPr>
          <a:xfrm>
            <a:off x="266368" y="2339439"/>
            <a:ext cx="2785590" cy="804629"/>
          </a:xfrm>
          <a:prstGeom prst="wedgeRoundRectCallout">
            <a:avLst>
              <a:gd name="adj1" fmla="val 99379"/>
              <a:gd name="adj2" fmla="val 886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We </a:t>
            </a:r>
            <a:r>
              <a:rPr lang="en-GB" sz="1600" i="1" dirty="0">
                <a:latin typeface="Arial" panose="020B0604020202020204" pitchFamily="34" charset="0"/>
                <a:cs typeface="Arial" panose="020B0604020202020204" pitchFamily="34" charset="0"/>
              </a:rPr>
              <a:t>don't look like the population that we want to serve</a:t>
            </a:r>
          </a:p>
        </p:txBody>
      </p:sp>
      <p:sp>
        <p:nvSpPr>
          <p:cNvPr id="15" name="TextBox 14"/>
          <p:cNvSpPr txBox="1"/>
          <p:nvPr/>
        </p:nvSpPr>
        <p:spPr>
          <a:xfrm>
            <a:off x="2651760" y="1218554"/>
            <a:ext cx="3249608"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Predominance of white men</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360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6716"/>
            <a:ext cx="7886700" cy="842400"/>
          </a:xfrm>
        </p:spPr>
        <p:txBody>
          <a:bodyPr>
            <a:noAutofit/>
          </a:bodyPr>
          <a:lstStyle/>
          <a:p>
            <a:r>
              <a:rPr lang="en-GB" sz="2400" dirty="0" smtClean="0"/>
              <a:t>Qualitative survey-</a:t>
            </a:r>
            <a:r>
              <a:rPr lang="en-GB" sz="2400" dirty="0">
                <a:solidFill>
                  <a:srgbClr val="3A4F92"/>
                </a:solidFill>
              </a:rPr>
              <a:t>What's your view of the current diversity of those in voluntary and staff roles at the EBMT</a:t>
            </a:r>
            <a:r>
              <a:rPr lang="en-GB" sz="2400" dirty="0" smtClean="0">
                <a:solidFill>
                  <a:srgbClr val="3A4F92"/>
                </a:solidFill>
              </a:rPr>
              <a:t>?</a:t>
            </a:r>
            <a:r>
              <a:rPr lang="en-GB" sz="2400" dirty="0" smtClean="0"/>
              <a:t> </a:t>
            </a:r>
            <a:endParaRPr lang="en-GB" sz="2400" dirty="0"/>
          </a:p>
        </p:txBody>
      </p:sp>
      <p:pic>
        <p:nvPicPr>
          <p:cNvPr id="5"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585" y="3291840"/>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128322" y="1868731"/>
            <a:ext cx="2385392" cy="930292"/>
          </a:xfrm>
          <a:prstGeom prst="wedgeRoundRectCallout">
            <a:avLst>
              <a:gd name="adj1" fmla="val 83834"/>
              <a:gd name="adj2" fmla="val 466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current Board has a majority of South and West European </a:t>
            </a:r>
            <a:r>
              <a:rPr lang="en-GB" sz="1600" i="1" dirty="0" smtClean="0">
                <a:latin typeface="Arial" panose="020B0604020202020204" pitchFamily="34" charset="0"/>
                <a:cs typeface="Arial" panose="020B0604020202020204" pitchFamily="34" charset="0"/>
              </a:rPr>
              <a:t>males</a:t>
            </a:r>
            <a:endParaRPr lang="en-GB" sz="1600" i="1" dirty="0">
              <a:latin typeface="Arial" panose="020B0604020202020204" pitchFamily="34" charset="0"/>
              <a:cs typeface="Arial" panose="020B0604020202020204" pitchFamily="34" charset="0"/>
            </a:endParaRPr>
          </a:p>
        </p:txBody>
      </p:sp>
      <p:sp>
        <p:nvSpPr>
          <p:cNvPr id="11" name="Rounded Rectangular Callout 10"/>
          <p:cNvSpPr/>
          <p:nvPr/>
        </p:nvSpPr>
        <p:spPr>
          <a:xfrm>
            <a:off x="6381859" y="1542267"/>
            <a:ext cx="2385392" cy="1029484"/>
          </a:xfrm>
          <a:prstGeom prst="wedgeRoundRectCallout">
            <a:avLst>
              <a:gd name="adj1" fmla="val 38916"/>
              <a:gd name="adj2" fmla="val 111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Smaller </a:t>
            </a:r>
            <a:r>
              <a:rPr lang="en-GB" sz="1600" i="1" dirty="0">
                <a:latin typeface="Arial" panose="020B0604020202020204" pitchFamily="34" charset="0"/>
                <a:cs typeface="Arial" panose="020B0604020202020204" pitchFamily="34" charset="0"/>
              </a:rPr>
              <a:t>or Eastern regions are not </a:t>
            </a:r>
            <a:r>
              <a:rPr lang="en-GB" sz="1600" i="1" dirty="0" smtClean="0">
                <a:latin typeface="Arial" panose="020B0604020202020204" pitchFamily="34" charset="0"/>
                <a:cs typeface="Arial" panose="020B0604020202020204" pitchFamily="34" charset="0"/>
              </a:rPr>
              <a:t>represented</a:t>
            </a:r>
            <a:endParaRPr lang="en-GB" sz="1600" i="1" dirty="0">
              <a:latin typeface="Arial" panose="020B0604020202020204" pitchFamily="34" charset="0"/>
              <a:cs typeface="Arial" panose="020B0604020202020204" pitchFamily="34" charset="0"/>
            </a:endParaRPr>
          </a:p>
        </p:txBody>
      </p:sp>
      <p:sp>
        <p:nvSpPr>
          <p:cNvPr id="12" name="Rounded Rectangular Callout 11"/>
          <p:cNvSpPr/>
          <p:nvPr/>
        </p:nvSpPr>
        <p:spPr>
          <a:xfrm>
            <a:off x="3379304" y="3319964"/>
            <a:ext cx="2385392" cy="1511542"/>
          </a:xfrm>
          <a:prstGeom prst="wedgeRoundRectCallout">
            <a:avLst>
              <a:gd name="adj1" fmla="val 119068"/>
              <a:gd name="adj2" fmla="val 45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We </a:t>
            </a:r>
            <a:r>
              <a:rPr lang="en-GB" sz="1600" i="1" dirty="0">
                <a:latin typeface="Arial" panose="020B0604020202020204" pitchFamily="34" charset="0"/>
                <a:cs typeface="Arial" panose="020B0604020202020204" pitchFamily="34" charset="0"/>
              </a:rPr>
              <a:t>should include Members from outside Europe (Turkey, India, Brazil for example</a:t>
            </a:r>
            <a:r>
              <a:rPr lang="en-GB" sz="1600" i="1" dirty="0" smtClean="0">
                <a:latin typeface="Arial" panose="020B0604020202020204" pitchFamily="34" charset="0"/>
                <a:cs typeface="Arial" panose="020B0604020202020204" pitchFamily="34" charset="0"/>
              </a:rPr>
              <a:t>)</a:t>
            </a:r>
            <a:endParaRPr lang="en-GB" sz="1600" i="1" dirty="0">
              <a:latin typeface="Arial" panose="020B0604020202020204" pitchFamily="34" charset="0"/>
              <a:cs typeface="Arial" panose="020B0604020202020204" pitchFamily="34" charset="0"/>
            </a:endParaRPr>
          </a:p>
        </p:txBody>
      </p:sp>
      <p:sp>
        <p:nvSpPr>
          <p:cNvPr id="13" name="Rounded Rectangular Callout 12"/>
          <p:cNvSpPr/>
          <p:nvPr/>
        </p:nvSpPr>
        <p:spPr>
          <a:xfrm>
            <a:off x="266368" y="2333877"/>
            <a:ext cx="2385392" cy="1727797"/>
          </a:xfrm>
          <a:prstGeom prst="wedgeRoundRectCallout">
            <a:avLst>
              <a:gd name="adj1" fmla="val 94176"/>
              <a:gd name="adj2" fmla="val -4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In </a:t>
            </a:r>
            <a:r>
              <a:rPr lang="en-GB" sz="1600" i="1" dirty="0">
                <a:latin typeface="Arial" panose="020B0604020202020204" pitchFamily="34" charset="0"/>
                <a:cs typeface="Arial" panose="020B0604020202020204" pitchFamily="34" charset="0"/>
              </a:rPr>
              <a:t>the nurses' groups we have a majority of women but not all countries that are EBMT members are </a:t>
            </a:r>
            <a:r>
              <a:rPr lang="en-GB" sz="1600" i="1" dirty="0" smtClean="0">
                <a:latin typeface="Arial" panose="020B0604020202020204" pitchFamily="34" charset="0"/>
                <a:cs typeface="Arial" panose="020B0604020202020204" pitchFamily="34" charset="0"/>
              </a:rPr>
              <a:t>represented</a:t>
            </a:r>
            <a:endParaRPr lang="en-GB" sz="1600" i="1" dirty="0">
              <a:latin typeface="Arial" panose="020B0604020202020204" pitchFamily="34" charset="0"/>
              <a:cs typeface="Arial" panose="020B0604020202020204" pitchFamily="34" charset="0"/>
            </a:endParaRPr>
          </a:p>
        </p:txBody>
      </p:sp>
      <p:sp>
        <p:nvSpPr>
          <p:cNvPr id="15" name="TextBox 14"/>
          <p:cNvSpPr txBox="1"/>
          <p:nvPr/>
        </p:nvSpPr>
        <p:spPr>
          <a:xfrm>
            <a:off x="2758635" y="1189116"/>
            <a:ext cx="3518912"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Limited geographical diversity</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17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400" dirty="0" smtClean="0"/>
              <a:t>Qualitative survey-</a:t>
            </a:r>
            <a:r>
              <a:rPr lang="en-GB" sz="2400" dirty="0">
                <a:solidFill>
                  <a:srgbClr val="3A4F92"/>
                </a:solidFill>
              </a:rPr>
              <a:t>What's your view of the current diversity of those in voluntary and staff roles at the EBMT</a:t>
            </a:r>
            <a:r>
              <a:rPr lang="en-GB" sz="2400" dirty="0" smtClean="0">
                <a:solidFill>
                  <a:srgbClr val="3A4F92"/>
                </a:solidFill>
              </a:rPr>
              <a:t>?</a:t>
            </a:r>
            <a:r>
              <a:rPr lang="en-GB" sz="2400" dirty="0" smtClean="0"/>
              <a:t> </a:t>
            </a:r>
            <a:endParaRPr lang="en-GB" sz="2400" dirty="0"/>
          </a:p>
        </p:txBody>
      </p:sp>
      <p:pic>
        <p:nvPicPr>
          <p:cNvPr id="5"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319" y="3239815"/>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27823" y="1256306"/>
            <a:ext cx="4288353"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The board reflects white male society</a:t>
            </a:r>
            <a:endParaRPr lang="en-GB" b="1" dirty="0">
              <a:solidFill>
                <a:srgbClr val="C00000"/>
              </a:solidFill>
              <a:latin typeface="Arial" panose="020B0604020202020204" pitchFamily="34" charset="0"/>
              <a:cs typeface="Arial" panose="020B0604020202020204" pitchFamily="34" charset="0"/>
            </a:endParaRPr>
          </a:p>
        </p:txBody>
      </p:sp>
      <p:sp>
        <p:nvSpPr>
          <p:cNvPr id="6" name="Rounded Rectangular Callout 5"/>
          <p:cNvSpPr/>
          <p:nvPr/>
        </p:nvSpPr>
        <p:spPr>
          <a:xfrm>
            <a:off x="2730582" y="3674250"/>
            <a:ext cx="2385392" cy="1105231"/>
          </a:xfrm>
          <a:prstGeom prst="wedgeRoundRectCallout">
            <a:avLst>
              <a:gd name="adj1" fmla="val 85713"/>
              <a:gd name="adj2" fmla="val 13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Board </a:t>
            </a:r>
            <a:r>
              <a:rPr lang="en-GB" sz="1600" i="1" dirty="0" smtClean="0">
                <a:latin typeface="Arial" panose="020B0604020202020204" pitchFamily="34" charset="0"/>
                <a:cs typeface="Arial" panose="020B0604020202020204" pitchFamily="34" charset="0"/>
              </a:rPr>
              <a:t>reflects </a:t>
            </a:r>
            <a:r>
              <a:rPr lang="en-GB" sz="1600" i="1" dirty="0">
                <a:latin typeface="Arial" panose="020B0604020202020204" pitchFamily="34" charset="0"/>
                <a:cs typeface="Arial" panose="020B0604020202020204" pitchFamily="34" charset="0"/>
              </a:rPr>
              <a:t>medicine beyond the EBMT. Men appear as directors and </a:t>
            </a:r>
            <a:r>
              <a:rPr lang="en-GB" sz="1600" i="1" dirty="0" smtClean="0">
                <a:latin typeface="Arial" panose="020B0604020202020204" pitchFamily="34" charset="0"/>
                <a:cs typeface="Arial" panose="020B0604020202020204" pitchFamily="34" charset="0"/>
              </a:rPr>
              <a:t>leaders</a:t>
            </a:r>
            <a:endParaRPr lang="en-GB" sz="1600" i="1" dirty="0">
              <a:latin typeface="Arial" panose="020B0604020202020204" pitchFamily="34" charset="0"/>
              <a:cs typeface="Arial" panose="020B0604020202020204" pitchFamily="34" charset="0"/>
            </a:endParaRPr>
          </a:p>
        </p:txBody>
      </p:sp>
      <p:sp>
        <p:nvSpPr>
          <p:cNvPr id="7" name="Rounded Rectangular Callout 6"/>
          <p:cNvSpPr/>
          <p:nvPr/>
        </p:nvSpPr>
        <p:spPr>
          <a:xfrm>
            <a:off x="3014042" y="1888177"/>
            <a:ext cx="3802394" cy="1538470"/>
          </a:xfrm>
          <a:prstGeom prst="wedgeRoundRectCallout">
            <a:avLst>
              <a:gd name="adj1" fmla="val 57834"/>
              <a:gd name="adj2" fmla="val 84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There </a:t>
            </a:r>
            <a:r>
              <a:rPr lang="en-GB" sz="1600" i="1" dirty="0">
                <a:latin typeface="Arial" panose="020B0604020202020204" pitchFamily="34" charset="0"/>
                <a:cs typeface="Arial" panose="020B0604020202020204" pitchFamily="34" charset="0"/>
              </a:rPr>
              <a:t>is a white male predominance which is understandable for clinicians given the group from which they are </a:t>
            </a:r>
            <a:r>
              <a:rPr lang="en-GB" sz="1600" i="1" dirty="0" smtClean="0">
                <a:latin typeface="Arial" panose="020B0604020202020204" pitchFamily="34" charset="0"/>
                <a:cs typeface="Arial" panose="020B0604020202020204" pitchFamily="34" charset="0"/>
              </a:rPr>
              <a:t>recruited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438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Qualitative survey-</a:t>
            </a:r>
            <a:endParaRPr lang="en-GB" dirty="0"/>
          </a:p>
        </p:txBody>
      </p:sp>
      <p:sp>
        <p:nvSpPr>
          <p:cNvPr id="4" name="Content Placeholder 3"/>
          <p:cNvSpPr>
            <a:spLocks noGrp="1"/>
          </p:cNvSpPr>
          <p:nvPr>
            <p:ph idx="1"/>
          </p:nvPr>
        </p:nvSpPr>
        <p:spPr/>
        <p:txBody>
          <a:bodyPr>
            <a:normAutofit/>
          </a:bodyPr>
          <a:lstStyle/>
          <a:p>
            <a:pPr marL="285750" indent="-285750">
              <a:buFont typeface="Wingdings" panose="05000000000000000000" pitchFamily="2" charset="2"/>
              <a:buChar char="q"/>
            </a:pPr>
            <a:r>
              <a:rPr lang="en-GB" dirty="0" smtClean="0">
                <a:solidFill>
                  <a:srgbClr val="3A4F92"/>
                </a:solidFill>
              </a:rPr>
              <a:t>What </a:t>
            </a:r>
            <a:r>
              <a:rPr lang="en-GB" dirty="0">
                <a:solidFill>
                  <a:srgbClr val="3A4F92"/>
                </a:solidFill>
              </a:rPr>
              <a:t>might stop or discourage you or other people from applying for voluntary/staff roles with the EBMT at present</a:t>
            </a:r>
            <a:r>
              <a:rPr lang="en-GB" dirty="0" smtClean="0">
                <a:solidFill>
                  <a:srgbClr val="3A4F92"/>
                </a:solidFill>
              </a:rPr>
              <a:t>?</a:t>
            </a:r>
          </a:p>
          <a:p>
            <a:pPr marL="285750" indent="-285750">
              <a:buFont typeface="Wingdings" panose="05000000000000000000" pitchFamily="2" charset="2"/>
              <a:buChar char="q"/>
            </a:pPr>
            <a:r>
              <a:rPr lang="en-GB" dirty="0">
                <a:solidFill>
                  <a:srgbClr val="3A4F92"/>
                </a:solidFill>
              </a:rPr>
              <a:t>What might have stopped you or other people from being successful when applying for voluntary/staff roles with the EBMT in the past</a:t>
            </a:r>
            <a:r>
              <a:rPr lang="en-GB" dirty="0" smtClean="0">
                <a:solidFill>
                  <a:srgbClr val="3A4F92"/>
                </a:solidFill>
              </a:rPr>
              <a:t>?</a:t>
            </a:r>
          </a:p>
          <a:p>
            <a:pPr marL="285750" indent="-285750">
              <a:buFont typeface="Wingdings" panose="05000000000000000000" pitchFamily="2" charset="2"/>
              <a:buChar char="q"/>
            </a:pPr>
            <a:r>
              <a:rPr lang="en-GB" dirty="0">
                <a:solidFill>
                  <a:srgbClr val="3A4F92"/>
                </a:solidFill>
              </a:rPr>
              <a:t>What might facilitate or encourage you, or what new steps by EBMT might help you or other people, to stand for or apply for voluntary/staff posts with the EBMT in the future</a:t>
            </a:r>
            <a:r>
              <a:rPr lang="en-GB" dirty="0" smtClean="0">
                <a:solidFill>
                  <a:srgbClr val="3A4F92"/>
                </a:solidFill>
              </a:rPr>
              <a:t>?</a:t>
            </a:r>
          </a:p>
          <a:p>
            <a:pPr marL="285750" indent="-285750">
              <a:buFont typeface="Wingdings" panose="05000000000000000000" pitchFamily="2" charset="2"/>
              <a:buChar char="q"/>
            </a:pPr>
            <a:r>
              <a:rPr lang="en-GB" dirty="0">
                <a:solidFill>
                  <a:srgbClr val="3A4F92"/>
                </a:solidFill>
              </a:rPr>
              <a:t>What would help people from under-represented groups to be more successful when applying for voluntary/staff roles in the future?</a:t>
            </a:r>
          </a:p>
          <a:p>
            <a:pPr marL="285750" indent="-285750">
              <a:buFont typeface="Wingdings" panose="05000000000000000000" pitchFamily="2" charset="2"/>
              <a:buChar char="q"/>
            </a:pPr>
            <a:endParaRPr lang="en-GB" dirty="0">
              <a:solidFill>
                <a:srgbClr val="3A4F92"/>
              </a:solidFill>
            </a:endParaRPr>
          </a:p>
        </p:txBody>
      </p:sp>
    </p:spTree>
    <p:extLst>
      <p:ext uri="{BB962C8B-B14F-4D97-AF65-F5344CB8AC3E}">
        <p14:creationId xmlns:p14="http://schemas.microsoft.com/office/powerpoint/2010/main" val="817967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Qualitative survey-</a:t>
            </a:r>
            <a:endParaRPr lang="en-GB" dirty="0"/>
          </a:p>
        </p:txBody>
      </p:sp>
      <p:pic>
        <p:nvPicPr>
          <p:cNvPr id="4"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097" y="3603834"/>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904528" y="1401013"/>
            <a:ext cx="1872749" cy="947791"/>
          </a:xfrm>
          <a:prstGeom prst="wedgeRoundRectCallout">
            <a:avLst>
              <a:gd name="adj1" fmla="val 87540"/>
              <a:gd name="adj2" fmla="val 159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 </a:t>
            </a:r>
            <a:r>
              <a:rPr lang="en-GB" sz="1600" i="1" dirty="0">
                <a:latin typeface="Arial" panose="020B0604020202020204" pitchFamily="34" charset="0"/>
                <a:cs typeface="Arial" panose="020B0604020202020204" pitchFamily="34" charset="0"/>
              </a:rPr>
              <a:t>don't think I've ever seen an EBMT staff role </a:t>
            </a:r>
            <a:r>
              <a:rPr lang="en-GB" sz="1600" i="1" dirty="0" smtClean="0">
                <a:latin typeface="Arial" panose="020B0604020202020204" pitchFamily="34" charset="0"/>
                <a:cs typeface="Arial" panose="020B0604020202020204" pitchFamily="34" charset="0"/>
              </a:rPr>
              <a:t>advertised</a:t>
            </a:r>
            <a:endParaRPr lang="en-GB" sz="1600" i="1" dirty="0">
              <a:latin typeface="Arial" panose="020B0604020202020204" pitchFamily="34" charset="0"/>
              <a:cs typeface="Arial" panose="020B0604020202020204" pitchFamily="34" charset="0"/>
            </a:endParaRPr>
          </a:p>
        </p:txBody>
      </p:sp>
      <p:sp>
        <p:nvSpPr>
          <p:cNvPr id="8" name="Rounded Rectangular Callout 7"/>
          <p:cNvSpPr/>
          <p:nvPr/>
        </p:nvSpPr>
        <p:spPr>
          <a:xfrm>
            <a:off x="6216040" y="2066305"/>
            <a:ext cx="2464822" cy="1009403"/>
          </a:xfrm>
          <a:prstGeom prst="wedgeRoundRectCallout">
            <a:avLst>
              <a:gd name="adj1" fmla="val -88497"/>
              <a:gd name="adj2" fmla="val 1105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It </a:t>
            </a:r>
            <a:r>
              <a:rPr lang="en-GB" sz="1600" i="1" dirty="0">
                <a:latin typeface="Arial" panose="020B0604020202020204" pitchFamily="34" charset="0"/>
                <a:cs typeface="Arial" panose="020B0604020202020204" pitchFamily="34" charset="0"/>
              </a:rPr>
              <a:t>appears to be a boys' club that encourages similar types of people to </a:t>
            </a:r>
            <a:r>
              <a:rPr lang="en-GB" sz="1600" i="1" dirty="0" smtClean="0">
                <a:latin typeface="Arial" panose="020B0604020202020204" pitchFamily="34" charset="0"/>
                <a:cs typeface="Arial" panose="020B0604020202020204" pitchFamily="34" charset="0"/>
              </a:rPr>
              <a:t>apply</a:t>
            </a:r>
            <a:endParaRPr lang="en-GB" sz="1600" i="1" dirty="0">
              <a:latin typeface="Arial" panose="020B0604020202020204" pitchFamily="34" charset="0"/>
              <a:cs typeface="Arial" panose="020B0604020202020204" pitchFamily="34" charset="0"/>
            </a:endParaRPr>
          </a:p>
        </p:txBody>
      </p:sp>
      <p:sp>
        <p:nvSpPr>
          <p:cNvPr id="9" name="Rounded Rectangular Callout 8"/>
          <p:cNvSpPr/>
          <p:nvPr/>
        </p:nvSpPr>
        <p:spPr>
          <a:xfrm>
            <a:off x="249381" y="2867973"/>
            <a:ext cx="2385392" cy="862726"/>
          </a:xfrm>
          <a:prstGeom prst="wedgeRoundRectCallout">
            <a:avLst>
              <a:gd name="adj1" fmla="val 57834"/>
              <a:gd name="adj2" fmla="val 84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Senior </a:t>
            </a:r>
            <a:r>
              <a:rPr lang="en-GB" sz="1600" i="1" dirty="0">
                <a:latin typeface="Arial" panose="020B0604020202020204" pitchFamily="34" charset="0"/>
                <a:cs typeface="Arial" panose="020B0604020202020204" pitchFamily="34" charset="0"/>
              </a:rPr>
              <a:t>figures should encourage others to </a:t>
            </a:r>
            <a:r>
              <a:rPr lang="en-GB" sz="1600" i="1" dirty="0" smtClean="0">
                <a:latin typeface="Arial" panose="020B0604020202020204" pitchFamily="34" charset="0"/>
                <a:cs typeface="Arial" panose="020B0604020202020204" pitchFamily="34" charset="0"/>
              </a:rPr>
              <a:t>participate</a:t>
            </a:r>
            <a:endParaRPr lang="en-GB" sz="1600" i="1" dirty="0">
              <a:latin typeface="Arial" panose="020B0604020202020204" pitchFamily="34" charset="0"/>
              <a:cs typeface="Arial" panose="020B0604020202020204" pitchFamily="34" charset="0"/>
            </a:endParaRPr>
          </a:p>
        </p:txBody>
      </p:sp>
      <p:sp>
        <p:nvSpPr>
          <p:cNvPr id="10" name="Rounded Rectangular Callout 9"/>
          <p:cNvSpPr/>
          <p:nvPr/>
        </p:nvSpPr>
        <p:spPr>
          <a:xfrm>
            <a:off x="249381" y="4052326"/>
            <a:ext cx="2902845" cy="750986"/>
          </a:xfrm>
          <a:prstGeom prst="wedgeRoundRectCallout">
            <a:avLst>
              <a:gd name="adj1" fmla="val 85215"/>
              <a:gd name="adj2" fmla="val 278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Positions </a:t>
            </a:r>
            <a:r>
              <a:rPr lang="en-GB" sz="1600" i="1" dirty="0">
                <a:latin typeface="Arial" panose="020B0604020202020204" pitchFamily="34" charset="0"/>
                <a:cs typeface="Arial" panose="020B0604020202020204" pitchFamily="34" charset="0"/>
              </a:rPr>
              <a:t>are divided among senior members without inclusion of new </a:t>
            </a:r>
            <a:r>
              <a:rPr lang="en-GB" sz="1600" i="1" dirty="0" smtClean="0">
                <a:latin typeface="Arial" panose="020B0604020202020204" pitchFamily="34" charset="0"/>
                <a:cs typeface="Arial" panose="020B0604020202020204" pitchFamily="34" charset="0"/>
              </a:rPr>
              <a:t>members</a:t>
            </a:r>
            <a:endParaRPr lang="en-GB" sz="1600" i="1" dirty="0">
              <a:latin typeface="Arial" panose="020B0604020202020204" pitchFamily="34" charset="0"/>
              <a:cs typeface="Arial" panose="020B0604020202020204" pitchFamily="34" charset="0"/>
            </a:endParaRPr>
          </a:p>
        </p:txBody>
      </p:sp>
      <p:sp>
        <p:nvSpPr>
          <p:cNvPr id="11" name="Rounded Rectangular Callout 10"/>
          <p:cNvSpPr/>
          <p:nvPr/>
        </p:nvSpPr>
        <p:spPr>
          <a:xfrm>
            <a:off x="5676405" y="3550707"/>
            <a:ext cx="3340459" cy="1341927"/>
          </a:xfrm>
          <a:prstGeom prst="wedgeRoundRectCallout">
            <a:avLst>
              <a:gd name="adj1" fmla="val -59732"/>
              <a:gd name="adj2" fmla="val 2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It's </a:t>
            </a:r>
            <a:r>
              <a:rPr lang="en-GB" sz="1600" i="1" dirty="0">
                <a:latin typeface="Arial" panose="020B0604020202020204" pitchFamily="34" charset="0"/>
                <a:cs typeface="Arial" panose="020B0604020202020204" pitchFamily="34" charset="0"/>
              </a:rPr>
              <a:t>not good enough simply to advertise the roles. EBMT should </a:t>
            </a:r>
            <a:r>
              <a:rPr lang="en-GB" sz="1600" i="1" dirty="0" smtClean="0">
                <a:latin typeface="Arial" panose="020B0604020202020204" pitchFamily="34" charset="0"/>
                <a:cs typeface="Arial" panose="020B0604020202020204" pitchFamily="34" charset="0"/>
              </a:rPr>
              <a:t>actively seek </a:t>
            </a:r>
            <a:r>
              <a:rPr lang="en-GB" sz="1600" i="1" dirty="0">
                <a:latin typeface="Arial" panose="020B0604020202020204" pitchFamily="34" charset="0"/>
                <a:cs typeface="Arial" panose="020B0604020202020204" pitchFamily="34" charset="0"/>
              </a:rPr>
              <a:t>and encourage people from under-represented </a:t>
            </a:r>
            <a:r>
              <a:rPr lang="en-GB" sz="1600" i="1" dirty="0" smtClean="0">
                <a:latin typeface="Arial" panose="020B0604020202020204" pitchFamily="34" charset="0"/>
                <a:cs typeface="Arial" panose="020B0604020202020204" pitchFamily="34" charset="0"/>
              </a:rPr>
              <a:t>groups</a:t>
            </a:r>
            <a:endParaRPr lang="en-GB" sz="1600" i="1" dirty="0">
              <a:latin typeface="Arial" panose="020B0604020202020204" pitchFamily="34" charset="0"/>
              <a:cs typeface="Arial" panose="020B0604020202020204" pitchFamily="34" charset="0"/>
            </a:endParaRPr>
          </a:p>
        </p:txBody>
      </p:sp>
      <p:sp>
        <p:nvSpPr>
          <p:cNvPr id="12" name="Rounded Rectangular Callout 11"/>
          <p:cNvSpPr/>
          <p:nvPr/>
        </p:nvSpPr>
        <p:spPr>
          <a:xfrm>
            <a:off x="4183666" y="2922447"/>
            <a:ext cx="1492739" cy="473896"/>
          </a:xfrm>
          <a:prstGeom prst="wedgeRoundRectCallout">
            <a:avLst>
              <a:gd name="adj1" fmla="val -27234"/>
              <a:gd name="adj2" fmla="val 131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Elitist </a:t>
            </a:r>
            <a:r>
              <a:rPr lang="en-GB" sz="1600" i="1" dirty="0">
                <a:latin typeface="Arial" panose="020B0604020202020204" pitchFamily="34" charset="0"/>
                <a:cs typeface="Arial" panose="020B0604020202020204" pitchFamily="34" charset="0"/>
              </a:rPr>
              <a:t>aura and language</a:t>
            </a:r>
          </a:p>
        </p:txBody>
      </p:sp>
      <p:sp>
        <p:nvSpPr>
          <p:cNvPr id="13" name="Rounded Rectangular Callout 12"/>
          <p:cNvSpPr/>
          <p:nvPr/>
        </p:nvSpPr>
        <p:spPr>
          <a:xfrm>
            <a:off x="3152226" y="1548384"/>
            <a:ext cx="2298946" cy="1307621"/>
          </a:xfrm>
          <a:prstGeom prst="wedgeRoundRectCallout">
            <a:avLst>
              <a:gd name="adj1" fmla="val -22482"/>
              <a:gd name="adj2" fmla="val 1290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When </a:t>
            </a:r>
            <a:r>
              <a:rPr lang="en-GB" sz="1600" i="1" dirty="0">
                <a:latin typeface="Arial" panose="020B0604020202020204" pitchFamily="34" charset="0"/>
                <a:cs typeface="Arial" panose="020B0604020202020204" pitchFamily="34" charset="0"/>
              </a:rPr>
              <a:t>I applied, there was no feedback. This encouraged me not to apply in future</a:t>
            </a:r>
          </a:p>
        </p:txBody>
      </p:sp>
      <p:sp>
        <p:nvSpPr>
          <p:cNvPr id="2" name="TextBox 1"/>
          <p:cNvSpPr txBox="1"/>
          <p:nvPr/>
        </p:nvSpPr>
        <p:spPr>
          <a:xfrm>
            <a:off x="2927960" y="1204196"/>
            <a:ext cx="3288080"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Difficult access: closed club</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082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Qualitative survey-</a:t>
            </a:r>
            <a:endParaRPr lang="en-GB" dirty="0"/>
          </a:p>
        </p:txBody>
      </p:sp>
      <p:pic>
        <p:nvPicPr>
          <p:cNvPr id="4" name="Picture 26" descr="C:\Users\Silvia\AppData\Local\Microsoft\Windows\INetCache\IE\3GA26HXY\meeting-1015316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132" y="1440972"/>
            <a:ext cx="1539666" cy="15396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07496" y="1196931"/>
            <a:ext cx="2929007" cy="369332"/>
          </a:xfrm>
          <a:prstGeom prst="rect">
            <a:avLst/>
          </a:prstGeom>
          <a:noFill/>
        </p:spPr>
        <p:txBody>
          <a:bodyPr wrap="none" rtlCol="0">
            <a:spAutoFit/>
          </a:bodyPr>
          <a:lstStyle/>
          <a:p>
            <a:r>
              <a:rPr lang="en-GB" b="1" dirty="0" smtClean="0">
                <a:solidFill>
                  <a:srgbClr val="C00000"/>
                </a:solidFill>
                <a:latin typeface="Arial" panose="020B0604020202020204" pitchFamily="34" charset="0"/>
                <a:cs typeface="Arial" panose="020B0604020202020204" pitchFamily="34" charset="0"/>
              </a:rPr>
              <a:t>Lack of time and support</a:t>
            </a:r>
            <a:endParaRPr lang="en-GB" b="1" dirty="0">
              <a:solidFill>
                <a:srgbClr val="C00000"/>
              </a:solidFill>
              <a:latin typeface="Arial" panose="020B0604020202020204" pitchFamily="34" charset="0"/>
              <a:cs typeface="Arial" panose="020B0604020202020204" pitchFamily="34" charset="0"/>
            </a:endParaRPr>
          </a:p>
        </p:txBody>
      </p:sp>
      <p:sp>
        <p:nvSpPr>
          <p:cNvPr id="6" name="Rounded Rectangular Callout 5"/>
          <p:cNvSpPr/>
          <p:nvPr/>
        </p:nvSpPr>
        <p:spPr>
          <a:xfrm>
            <a:off x="628650" y="3239815"/>
            <a:ext cx="2385392" cy="1105231"/>
          </a:xfrm>
          <a:prstGeom prst="wedgeRoundRectCallout">
            <a:avLst>
              <a:gd name="adj1" fmla="val 28960"/>
              <a:gd name="adj2" fmla="val -93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I’m too involved in taking care of patients to actively contribute</a:t>
            </a:r>
          </a:p>
        </p:txBody>
      </p:sp>
      <p:sp>
        <p:nvSpPr>
          <p:cNvPr id="7" name="Rounded Rectangular Callout 6"/>
          <p:cNvSpPr/>
          <p:nvPr/>
        </p:nvSpPr>
        <p:spPr>
          <a:xfrm>
            <a:off x="4025179" y="3426647"/>
            <a:ext cx="3088140" cy="854896"/>
          </a:xfrm>
          <a:prstGeom prst="wedgeRoundRectCallout">
            <a:avLst>
              <a:gd name="adj1" fmla="val -69066"/>
              <a:gd name="adj2" fmla="val -1068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Heavy </a:t>
            </a:r>
            <a:r>
              <a:rPr lang="en-GB" sz="1600" i="1" dirty="0">
                <a:latin typeface="Arial" panose="020B0604020202020204" pitchFamily="34" charset="0"/>
                <a:cs typeface="Arial" panose="020B0604020202020204" pitchFamily="34" charset="0"/>
              </a:rPr>
              <a:t>workload in main place of </a:t>
            </a:r>
            <a:r>
              <a:rPr lang="en-GB" sz="1600" i="1" dirty="0" smtClean="0">
                <a:latin typeface="Arial" panose="020B0604020202020204" pitchFamily="34" charset="0"/>
                <a:cs typeface="Arial" panose="020B0604020202020204" pitchFamily="34" charset="0"/>
              </a:rPr>
              <a:t>work</a:t>
            </a:r>
            <a:endParaRPr lang="en-GB" sz="1600" i="1" dirty="0">
              <a:latin typeface="Arial" panose="020B0604020202020204" pitchFamily="34" charset="0"/>
              <a:cs typeface="Arial" panose="020B0604020202020204" pitchFamily="34" charset="0"/>
            </a:endParaRPr>
          </a:p>
        </p:txBody>
      </p:sp>
      <p:sp>
        <p:nvSpPr>
          <p:cNvPr id="8" name="Rounded Rectangular Callout 7"/>
          <p:cNvSpPr/>
          <p:nvPr/>
        </p:nvSpPr>
        <p:spPr>
          <a:xfrm>
            <a:off x="5569249" y="1637207"/>
            <a:ext cx="2608580" cy="1360774"/>
          </a:xfrm>
          <a:prstGeom prst="wedgeRoundRectCallout">
            <a:avLst>
              <a:gd name="adj1" fmla="val -120165"/>
              <a:gd name="adj2" fmla="val -15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latin typeface="Arial" panose="020B0604020202020204" pitchFamily="34" charset="0"/>
                <a:cs typeface="Arial" panose="020B0604020202020204" pitchFamily="34" charset="0"/>
              </a:rPr>
              <a:t>Time </a:t>
            </a:r>
            <a:r>
              <a:rPr lang="en-GB" sz="1600" i="1" dirty="0">
                <a:latin typeface="Arial" panose="020B0604020202020204" pitchFamily="34" charset="0"/>
                <a:cs typeface="Arial" panose="020B0604020202020204" pitchFamily="34" charset="0"/>
              </a:rPr>
              <a:t>commitments [discourage people] particularly where employers are not </a:t>
            </a:r>
            <a:r>
              <a:rPr lang="en-GB" sz="1600" i="1" dirty="0" smtClean="0">
                <a:latin typeface="Arial" panose="020B0604020202020204" pitchFamily="34" charset="0"/>
                <a:cs typeface="Arial" panose="020B0604020202020204" pitchFamily="34" charset="0"/>
              </a:rPr>
              <a:t>supportive</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8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have we learnt?</a:t>
            </a:r>
            <a:endParaRPr lang="en-GB" dirty="0"/>
          </a:p>
        </p:txBody>
      </p:sp>
      <p:sp>
        <p:nvSpPr>
          <p:cNvPr id="4" name="Content Placeholder 3"/>
          <p:cNvSpPr>
            <a:spLocks noGrp="1"/>
          </p:cNvSpPr>
          <p:nvPr>
            <p:ph idx="1"/>
          </p:nvPr>
        </p:nvSpPr>
        <p:spPr/>
        <p:txBody>
          <a:bodyPr>
            <a:normAutofit/>
          </a:bodyPr>
          <a:lstStyle/>
          <a:p>
            <a:pPr marL="715963" indent="-715963">
              <a:buFont typeface="Wingdings" panose="05000000000000000000" pitchFamily="2" charset="2"/>
              <a:buChar char="q"/>
            </a:pPr>
            <a:r>
              <a:rPr lang="en-GB" sz="2400" dirty="0" smtClean="0">
                <a:solidFill>
                  <a:srgbClr val="3A4F92"/>
                </a:solidFill>
              </a:rPr>
              <a:t>Some information on the composition of the EBMT </a:t>
            </a:r>
          </a:p>
          <a:p>
            <a:pPr marL="715963" indent="-715963">
              <a:buFont typeface="Wingdings" panose="05000000000000000000" pitchFamily="2" charset="2"/>
              <a:buChar char="q"/>
            </a:pPr>
            <a:r>
              <a:rPr lang="en-GB" sz="2400" dirty="0" smtClean="0">
                <a:solidFill>
                  <a:srgbClr val="3A4F92"/>
                </a:solidFill>
              </a:rPr>
              <a:t>Some information on the views of members and staff</a:t>
            </a:r>
          </a:p>
          <a:p>
            <a:pPr marL="715963" indent="-715963">
              <a:buFont typeface="Wingdings" panose="05000000000000000000" pitchFamily="2" charset="2"/>
              <a:buChar char="q"/>
            </a:pPr>
            <a:r>
              <a:rPr lang="en-GB" sz="2400" dirty="0" smtClean="0">
                <a:solidFill>
                  <a:srgbClr val="3A4F92"/>
                </a:solidFill>
              </a:rPr>
              <a:t>More information is necessary</a:t>
            </a:r>
          </a:p>
          <a:p>
            <a:pPr marL="715963" indent="-715963">
              <a:buFont typeface="Wingdings" panose="05000000000000000000" pitchFamily="2" charset="2"/>
              <a:buChar char="q"/>
            </a:pPr>
            <a:r>
              <a:rPr lang="en-GB" sz="2400" dirty="0" smtClean="0">
                <a:solidFill>
                  <a:srgbClr val="3A4F92"/>
                </a:solidFill>
              </a:rPr>
              <a:t>Commitment of the board</a:t>
            </a:r>
          </a:p>
          <a:p>
            <a:endParaRPr lang="en-GB" sz="2400" dirty="0" smtClean="0">
              <a:solidFill>
                <a:srgbClr val="3A4F92"/>
              </a:solidFill>
            </a:endParaRPr>
          </a:p>
        </p:txBody>
      </p:sp>
    </p:spTree>
    <p:extLst>
      <p:ext uri="{BB962C8B-B14F-4D97-AF65-F5344CB8AC3E}">
        <p14:creationId xmlns:p14="http://schemas.microsoft.com/office/powerpoint/2010/main" val="2141525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BE9BF6-BC16-3C43-A5AF-5ACE60AE542B}"/>
              </a:ext>
            </a:extLst>
          </p:cNvPr>
          <p:cNvSpPr>
            <a:spLocks noGrp="1"/>
          </p:cNvSpPr>
          <p:nvPr>
            <p:ph type="title"/>
          </p:nvPr>
        </p:nvSpPr>
        <p:spPr/>
        <p:txBody>
          <a:bodyPr/>
          <a:lstStyle/>
          <a:p>
            <a:r>
              <a:rPr lang="en-GB" dirty="0"/>
              <a:t>Thanks!</a:t>
            </a:r>
          </a:p>
        </p:txBody>
      </p:sp>
    </p:spTree>
    <p:extLst>
      <p:ext uri="{BB962C8B-B14F-4D97-AF65-F5344CB8AC3E}">
        <p14:creationId xmlns:p14="http://schemas.microsoft.com/office/powerpoint/2010/main" val="178364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 xmlns:a16="http://schemas.microsoft.com/office/drawing/2014/main" id="{E5EFC671-DFEA-CB44-9F64-000391F232C7}"/>
              </a:ext>
            </a:extLst>
          </p:cNvPr>
          <p:cNvSpPr>
            <a:spLocks noGrp="1"/>
          </p:cNvSpPr>
          <p:nvPr>
            <p:ph type="title"/>
          </p:nvPr>
        </p:nvSpPr>
        <p:spPr/>
        <p:txBody>
          <a:bodyPr>
            <a:normAutofit fontScale="90000"/>
          </a:bodyPr>
          <a:lstStyle/>
          <a:p>
            <a:r>
              <a:rPr lang="en-GB" dirty="0" smtClean="0"/>
              <a:t>Equality, Diversity and Inclusion working group</a:t>
            </a:r>
            <a:endParaRPr lang="en-GB" dirty="0"/>
          </a:p>
        </p:txBody>
      </p:sp>
      <p:pic>
        <p:nvPicPr>
          <p:cNvPr id="5" name="Picture 15"/>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294656" y="3736101"/>
            <a:ext cx="876422" cy="87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704" r="10778" b="29412"/>
          <a:stretch/>
        </p:blipFill>
        <p:spPr bwMode="auto">
          <a:xfrm>
            <a:off x="1913995" y="1673511"/>
            <a:ext cx="960974" cy="89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64134" y="2815173"/>
            <a:ext cx="947907" cy="122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349" y="1160417"/>
            <a:ext cx="1016651" cy="128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775" y="3439380"/>
            <a:ext cx="8572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063" y="1795525"/>
            <a:ext cx="1205628" cy="107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4733" y="3280715"/>
            <a:ext cx="898525" cy="102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14013" t="10620" r="53797" b="35912"/>
          <a:stretch/>
        </p:blipFill>
        <p:spPr bwMode="auto">
          <a:xfrm>
            <a:off x="4890832" y="1326906"/>
            <a:ext cx="844274" cy="93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50000" t="1750" r="18822" b="30044"/>
          <a:stretch/>
        </p:blipFill>
        <p:spPr bwMode="auto">
          <a:xfrm>
            <a:off x="4890832" y="2571750"/>
            <a:ext cx="856852" cy="93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3074139"/>
            <a:ext cx="11239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02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 xmlns:a16="http://schemas.microsoft.com/office/drawing/2014/main" id="{E5EFC671-DFEA-CB44-9F64-000391F232C7}"/>
              </a:ext>
            </a:extLst>
          </p:cNvPr>
          <p:cNvSpPr>
            <a:spLocks noGrp="1"/>
          </p:cNvSpPr>
          <p:nvPr>
            <p:ph type="title"/>
          </p:nvPr>
        </p:nvSpPr>
        <p:spPr/>
        <p:txBody>
          <a:bodyPr/>
          <a:lstStyle/>
          <a:p>
            <a:r>
              <a:rPr lang="en-GB" dirty="0" smtClean="0"/>
              <a:t>First steps: gather information</a:t>
            </a:r>
            <a:endParaRPr lang="en-GB" dirty="0"/>
          </a:p>
        </p:txBody>
      </p:sp>
      <p:sp>
        <p:nvSpPr>
          <p:cNvPr id="7" name="Marcador de contenido 6">
            <a:extLst>
              <a:ext uri="{FF2B5EF4-FFF2-40B4-BE49-F238E27FC236}">
                <a16:creationId xmlns="" xmlns:a16="http://schemas.microsoft.com/office/drawing/2014/main" id="{D1EE946F-84BA-1749-8802-FBA97F15CB18}"/>
              </a:ext>
            </a:extLst>
          </p:cNvPr>
          <p:cNvSpPr>
            <a:spLocks noGrp="1"/>
          </p:cNvSpPr>
          <p:nvPr>
            <p:ph idx="1"/>
          </p:nvPr>
        </p:nvSpPr>
        <p:spPr/>
        <p:txBody>
          <a:bodyPr>
            <a:normAutofit/>
          </a:bodyPr>
          <a:lstStyle/>
          <a:p>
            <a:pPr marL="285750" indent="-285750">
              <a:buClr>
                <a:srgbClr val="3A4F92"/>
              </a:buClr>
              <a:buFont typeface="Wingdings" panose="05000000000000000000" pitchFamily="2" charset="2"/>
              <a:buChar char="q"/>
            </a:pPr>
            <a:r>
              <a:rPr lang="en-GB" sz="2000" dirty="0">
                <a:solidFill>
                  <a:srgbClr val="3A4F92"/>
                </a:solidFill>
              </a:rPr>
              <a:t>Composition of </a:t>
            </a:r>
            <a:r>
              <a:rPr lang="en-GB" sz="2000" dirty="0" smtClean="0">
                <a:solidFill>
                  <a:srgbClr val="3A4F92"/>
                </a:solidFill>
              </a:rPr>
              <a:t>EBMT members and staff: </a:t>
            </a:r>
            <a:r>
              <a:rPr lang="en-GB" sz="2000" dirty="0">
                <a:solidFill>
                  <a:srgbClr val="3A4F92"/>
                </a:solidFill>
              </a:rPr>
              <a:t>quantitative </a:t>
            </a:r>
            <a:r>
              <a:rPr lang="en-GB" sz="2000" dirty="0" smtClean="0">
                <a:solidFill>
                  <a:srgbClr val="3A4F92"/>
                </a:solidFill>
              </a:rPr>
              <a:t>survey</a:t>
            </a:r>
          </a:p>
          <a:p>
            <a:pPr marL="285750" indent="-285750">
              <a:buClr>
                <a:srgbClr val="3A4F92"/>
              </a:buClr>
              <a:buFont typeface="Wingdings" panose="05000000000000000000" pitchFamily="2" charset="2"/>
              <a:buChar char="q"/>
            </a:pPr>
            <a:endParaRPr lang="en-GB" sz="2000" dirty="0">
              <a:solidFill>
                <a:srgbClr val="3A4F92"/>
              </a:solidFill>
            </a:endParaRPr>
          </a:p>
          <a:p>
            <a:pPr marL="285750" indent="-285750">
              <a:buClr>
                <a:srgbClr val="3A4F92"/>
              </a:buClr>
              <a:buFont typeface="Wingdings" panose="05000000000000000000" pitchFamily="2" charset="2"/>
              <a:buChar char="q"/>
            </a:pPr>
            <a:endParaRPr lang="en-GB" sz="2000" dirty="0">
              <a:solidFill>
                <a:srgbClr val="3A4F92"/>
              </a:solidFill>
            </a:endParaRPr>
          </a:p>
          <a:p>
            <a:pPr marL="285750" indent="-285750">
              <a:buClr>
                <a:srgbClr val="3A4F92"/>
              </a:buClr>
              <a:buFont typeface="Wingdings" panose="05000000000000000000" pitchFamily="2" charset="2"/>
              <a:buChar char="q"/>
            </a:pPr>
            <a:r>
              <a:rPr lang="en-GB" sz="2000" dirty="0" smtClean="0">
                <a:solidFill>
                  <a:srgbClr val="3A4F92"/>
                </a:solidFill>
              </a:rPr>
              <a:t>Views of EBMT members and staff: qualitative survey</a:t>
            </a:r>
          </a:p>
          <a:p>
            <a:pPr marL="285750" indent="-285750">
              <a:buClr>
                <a:srgbClr val="3A4F92"/>
              </a:buClr>
              <a:buFont typeface="Wingdings" panose="05000000000000000000" pitchFamily="2" charset="2"/>
              <a:buChar char="q"/>
            </a:pPr>
            <a:endParaRPr lang="en-GB" sz="2000" dirty="0" smtClean="0">
              <a:solidFill>
                <a:srgbClr val="3A4F92"/>
              </a:solidFill>
            </a:endParaRPr>
          </a:p>
        </p:txBody>
      </p:sp>
    </p:spTree>
    <p:extLst>
      <p:ext uri="{BB962C8B-B14F-4D97-AF65-F5344CB8AC3E}">
        <p14:creationId xmlns:p14="http://schemas.microsoft.com/office/powerpoint/2010/main" val="139094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Quantitative survey</a:t>
            </a:r>
            <a:endParaRPr lang="en-GB" dirty="0"/>
          </a:p>
        </p:txBody>
      </p:sp>
      <p:sp>
        <p:nvSpPr>
          <p:cNvPr id="4" name="Content Placeholder 3"/>
          <p:cNvSpPr>
            <a:spLocks noGrp="1"/>
          </p:cNvSpPr>
          <p:nvPr>
            <p:ph idx="1"/>
          </p:nvPr>
        </p:nvSpPr>
        <p:spPr>
          <a:xfrm>
            <a:off x="628650" y="1155426"/>
            <a:ext cx="7886700" cy="3988074"/>
          </a:xfrm>
        </p:spPr>
        <p:txBody>
          <a:bodyPr>
            <a:normAutofit fontScale="70000" lnSpcReduction="20000"/>
          </a:bodyPr>
          <a:lstStyle/>
          <a:p>
            <a:pPr marL="285750" indent="-285750">
              <a:buFont typeface="Wingdings" panose="05000000000000000000" pitchFamily="2" charset="2"/>
              <a:buChar char="q"/>
            </a:pPr>
            <a:r>
              <a:rPr lang="en-GB" sz="1800" dirty="0" smtClean="0">
                <a:solidFill>
                  <a:srgbClr val="3A4F92"/>
                </a:solidFill>
              </a:rPr>
              <a:t>29/11/20-29/12/20 </a:t>
            </a:r>
          </a:p>
          <a:p>
            <a:pPr marL="285750" indent="-285750">
              <a:buFont typeface="Wingdings" panose="05000000000000000000" pitchFamily="2" charset="2"/>
              <a:buChar char="q"/>
            </a:pPr>
            <a:r>
              <a:rPr lang="en-GB" sz="1800" dirty="0" smtClean="0">
                <a:solidFill>
                  <a:srgbClr val="3A4F92"/>
                </a:solidFill>
              </a:rPr>
              <a:t>Sent to 12,862 recipients </a:t>
            </a:r>
          </a:p>
          <a:p>
            <a:pPr marL="285750" indent="-285750">
              <a:buFont typeface="Wingdings" panose="05000000000000000000" pitchFamily="2" charset="2"/>
              <a:buChar char="q"/>
            </a:pPr>
            <a:endParaRPr lang="en-GB" sz="1800" dirty="0" smtClean="0">
              <a:solidFill>
                <a:srgbClr val="3A4F92"/>
              </a:solidFill>
            </a:endParaRPr>
          </a:p>
          <a:p>
            <a:pPr marL="285750" indent="-285750">
              <a:buFont typeface="Wingdings" panose="05000000000000000000" pitchFamily="2" charset="2"/>
              <a:buChar char="q"/>
            </a:pPr>
            <a:r>
              <a:rPr lang="en-GB" sz="1800" dirty="0" smtClean="0">
                <a:solidFill>
                  <a:srgbClr val="3A4F92"/>
                </a:solidFill>
              </a:rPr>
              <a:t>Role at EBMT</a:t>
            </a:r>
          </a:p>
          <a:p>
            <a:pPr marL="285750" indent="-285750">
              <a:buFont typeface="Wingdings" panose="05000000000000000000" pitchFamily="2" charset="2"/>
              <a:buChar char="q"/>
            </a:pPr>
            <a:r>
              <a:rPr lang="en-GB" sz="1800" dirty="0" smtClean="0">
                <a:solidFill>
                  <a:srgbClr val="3A4F92"/>
                </a:solidFill>
              </a:rPr>
              <a:t>Sex</a:t>
            </a:r>
            <a:endParaRPr lang="en-GB" sz="1800" dirty="0">
              <a:solidFill>
                <a:srgbClr val="3A4F92"/>
              </a:solidFill>
            </a:endParaRPr>
          </a:p>
          <a:p>
            <a:pPr marL="285750" indent="-285750">
              <a:buFont typeface="Wingdings" panose="05000000000000000000" pitchFamily="2" charset="2"/>
              <a:buChar char="q"/>
            </a:pPr>
            <a:r>
              <a:rPr lang="en-GB" sz="1800" dirty="0" smtClean="0">
                <a:solidFill>
                  <a:srgbClr val="3A4F92"/>
                </a:solidFill>
              </a:rPr>
              <a:t>Gender identity</a:t>
            </a:r>
          </a:p>
          <a:p>
            <a:pPr marL="285750" indent="-285750">
              <a:buFont typeface="Wingdings" panose="05000000000000000000" pitchFamily="2" charset="2"/>
              <a:buChar char="q"/>
            </a:pPr>
            <a:r>
              <a:rPr lang="en-GB" sz="1800" dirty="0" smtClean="0">
                <a:solidFill>
                  <a:srgbClr val="3A4F92"/>
                </a:solidFill>
              </a:rPr>
              <a:t>Country of origin</a:t>
            </a:r>
            <a:endParaRPr lang="en-GB" sz="1800" dirty="0">
              <a:solidFill>
                <a:srgbClr val="3A4F92"/>
              </a:solidFill>
            </a:endParaRPr>
          </a:p>
          <a:p>
            <a:pPr marL="285750" indent="-285750">
              <a:buFont typeface="Wingdings" panose="05000000000000000000" pitchFamily="2" charset="2"/>
              <a:buChar char="q"/>
            </a:pPr>
            <a:r>
              <a:rPr lang="en-GB" sz="1800" dirty="0" smtClean="0">
                <a:solidFill>
                  <a:srgbClr val="3A4F92"/>
                </a:solidFill>
              </a:rPr>
              <a:t>Ethnicity</a:t>
            </a:r>
            <a:endParaRPr lang="en-GB" sz="1800" dirty="0">
              <a:solidFill>
                <a:srgbClr val="3A4F92"/>
              </a:solidFill>
            </a:endParaRPr>
          </a:p>
          <a:p>
            <a:pPr marL="285750" indent="-285750">
              <a:buFont typeface="Wingdings" panose="05000000000000000000" pitchFamily="2" charset="2"/>
              <a:buChar char="q"/>
            </a:pPr>
            <a:r>
              <a:rPr lang="en-GB" sz="1800" dirty="0" smtClean="0">
                <a:solidFill>
                  <a:srgbClr val="3A4F92"/>
                </a:solidFill>
              </a:rPr>
              <a:t>Age</a:t>
            </a:r>
          </a:p>
          <a:p>
            <a:pPr marL="285750" indent="-285750">
              <a:buFont typeface="Wingdings" panose="05000000000000000000" pitchFamily="2" charset="2"/>
              <a:buChar char="q"/>
            </a:pPr>
            <a:r>
              <a:rPr lang="en-GB" sz="1800" dirty="0">
                <a:solidFill>
                  <a:srgbClr val="3A4F92"/>
                </a:solidFill>
              </a:rPr>
              <a:t>Sexual Orientation</a:t>
            </a:r>
          </a:p>
          <a:p>
            <a:pPr marL="285750" indent="-285750">
              <a:buFont typeface="Wingdings" panose="05000000000000000000" pitchFamily="2" charset="2"/>
              <a:buChar char="q"/>
            </a:pPr>
            <a:r>
              <a:rPr lang="en-GB" sz="1800" dirty="0" smtClean="0">
                <a:solidFill>
                  <a:srgbClr val="3A4F92"/>
                </a:solidFill>
              </a:rPr>
              <a:t>Main carer</a:t>
            </a:r>
            <a:endParaRPr lang="en-GB" sz="1800" dirty="0">
              <a:solidFill>
                <a:srgbClr val="3A4F92"/>
              </a:solidFill>
            </a:endParaRPr>
          </a:p>
          <a:p>
            <a:pPr marL="285750" indent="-285750">
              <a:buFont typeface="Wingdings" panose="05000000000000000000" pitchFamily="2" charset="2"/>
              <a:buChar char="q"/>
            </a:pPr>
            <a:r>
              <a:rPr lang="en-GB" sz="1800" dirty="0" smtClean="0">
                <a:solidFill>
                  <a:srgbClr val="3A4F92"/>
                </a:solidFill>
              </a:rPr>
              <a:t>Disability</a:t>
            </a:r>
          </a:p>
          <a:p>
            <a:pPr marL="285750" indent="-285750">
              <a:buFont typeface="Wingdings" panose="05000000000000000000" pitchFamily="2" charset="2"/>
              <a:buChar char="q"/>
            </a:pPr>
            <a:r>
              <a:rPr lang="en-GB" sz="1800" dirty="0" smtClean="0">
                <a:solidFill>
                  <a:srgbClr val="3A4F92"/>
                </a:solidFill>
              </a:rPr>
              <a:t>Religion/belief</a:t>
            </a:r>
            <a:endParaRPr lang="en-GB" sz="1800" dirty="0">
              <a:solidFill>
                <a:srgbClr val="3A4F92"/>
              </a:solidFill>
            </a:endParaRPr>
          </a:p>
          <a:p>
            <a:pPr marL="285750" indent="-285750">
              <a:buFont typeface="Wingdings" panose="05000000000000000000" pitchFamily="2" charset="2"/>
              <a:buChar char="q"/>
            </a:pPr>
            <a:endParaRPr lang="en-GB" sz="1800" dirty="0">
              <a:solidFill>
                <a:srgbClr val="3A4F92"/>
              </a:solidFill>
            </a:endParaRPr>
          </a:p>
          <a:p>
            <a:pPr marL="285750" indent="-285750">
              <a:buFont typeface="Wingdings" panose="05000000000000000000" pitchFamily="2" charset="2"/>
              <a:buChar char="q"/>
            </a:pPr>
            <a:r>
              <a:rPr lang="en-GB" sz="1800" dirty="0" smtClean="0">
                <a:solidFill>
                  <a:srgbClr val="3A4F92"/>
                </a:solidFill>
              </a:rPr>
              <a:t>Replies: 368 (245 </a:t>
            </a:r>
            <a:r>
              <a:rPr lang="en-GB" sz="1800" dirty="0">
                <a:solidFill>
                  <a:srgbClr val="3A4F92"/>
                </a:solidFill>
              </a:rPr>
              <a:t>members, </a:t>
            </a:r>
            <a:r>
              <a:rPr lang="en-GB" sz="1800" dirty="0" smtClean="0">
                <a:solidFill>
                  <a:srgbClr val="3A4F92"/>
                </a:solidFill>
              </a:rPr>
              <a:t>34 staff, 83 other/NR)-3%</a:t>
            </a:r>
            <a:endParaRPr lang="en-GB" sz="1800" dirty="0">
              <a:solidFill>
                <a:srgbClr val="3A4F92"/>
              </a:solidFill>
            </a:endParaRPr>
          </a:p>
          <a:p>
            <a:pPr marL="285750" indent="-285750">
              <a:buFont typeface="Wingdings" panose="05000000000000000000" pitchFamily="2" charset="2"/>
              <a:buChar char="q"/>
            </a:pPr>
            <a:endParaRPr lang="en-GB" dirty="0">
              <a:solidFill>
                <a:srgbClr val="3A4F92"/>
              </a:solidFill>
            </a:endParaRPr>
          </a:p>
        </p:txBody>
      </p:sp>
    </p:spTree>
    <p:extLst>
      <p:ext uri="{BB962C8B-B14F-4D97-AF65-F5344CB8AC3E}">
        <p14:creationId xmlns:p14="http://schemas.microsoft.com/office/powerpoint/2010/main" val="457544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survey-role at EBMT</a:t>
            </a:r>
            <a:endParaRPr lang="en-GB" dirty="0"/>
          </a:p>
        </p:txBody>
      </p:sp>
      <p:sp>
        <p:nvSpPr>
          <p:cNvPr id="6" name="TextBox 5"/>
          <p:cNvSpPr txBox="1"/>
          <p:nvPr/>
        </p:nvSpPr>
        <p:spPr>
          <a:xfrm>
            <a:off x="6690868" y="1259658"/>
            <a:ext cx="1186543" cy="338554"/>
          </a:xfrm>
          <a:prstGeom prst="rect">
            <a:avLst/>
          </a:prstGeom>
          <a:noFill/>
        </p:spPr>
        <p:txBody>
          <a:bodyPr wrap="none" rtlCol="0">
            <a:spAutoFit/>
          </a:bodyPr>
          <a:lstStyle/>
          <a:p>
            <a:r>
              <a:rPr lang="en-GB" sz="1600" dirty="0" smtClean="0">
                <a:solidFill>
                  <a:srgbClr val="3A4F92"/>
                </a:solidFill>
                <a:latin typeface="Arial" panose="020B0604020202020204" pitchFamily="34" charset="0"/>
                <a:cs typeface="Arial" panose="020B0604020202020204" pitchFamily="34" charset="0"/>
              </a:rPr>
              <a:t>362 replies</a:t>
            </a:r>
            <a:endParaRPr lang="en-GB" sz="1600" dirty="0">
              <a:solidFill>
                <a:srgbClr val="3A4F92"/>
              </a:solidFill>
              <a:latin typeface="Arial" panose="020B0604020202020204" pitchFamily="34" charset="0"/>
              <a:cs typeface="Arial" panose="020B0604020202020204" pitchFamily="34" charset="0"/>
            </a:endParaRPr>
          </a:p>
        </p:txBody>
      </p:sp>
      <p:sp>
        <p:nvSpPr>
          <p:cNvPr id="2" name="Rounded Rectangular Callout 1"/>
          <p:cNvSpPr/>
          <p:nvPr/>
        </p:nvSpPr>
        <p:spPr>
          <a:xfrm>
            <a:off x="6785870" y="2470067"/>
            <a:ext cx="1567543" cy="1686295"/>
          </a:xfrm>
          <a:prstGeom prst="wedgeRoundRectCallout">
            <a:avLst>
              <a:gd name="adj1" fmla="val -117803"/>
              <a:gd name="adj2" fmla="val 4570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3A4F92"/>
                </a:solidFill>
                <a:latin typeface="Arial" panose="020B0604020202020204" pitchFamily="34" charset="0"/>
                <a:cs typeface="Arial" panose="020B0604020202020204" pitchFamily="34" charset="0"/>
              </a:rPr>
              <a:t>Included: non-member physicians, non-member nurses, conference attendees </a:t>
            </a:r>
            <a:endParaRPr lang="en-GB" sz="1600" dirty="0">
              <a:solidFill>
                <a:srgbClr val="3A4F92"/>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259271289"/>
              </p:ext>
            </p:extLst>
          </p:nvPr>
        </p:nvGraphicFramePr>
        <p:xfrm>
          <a:off x="288567" y="1598212"/>
          <a:ext cx="6195361"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60664" y="2202418"/>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68%</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5094514" y="3805443"/>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04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survey-Sex, Gender identity</a:t>
            </a:r>
            <a:endParaRPr lang="en-GB" dirty="0"/>
          </a:p>
        </p:txBody>
      </p:sp>
      <p:sp>
        <p:nvSpPr>
          <p:cNvPr id="2" name="TextBox 1"/>
          <p:cNvSpPr txBox="1"/>
          <p:nvPr/>
        </p:nvSpPr>
        <p:spPr>
          <a:xfrm>
            <a:off x="279545" y="1372004"/>
            <a:ext cx="5118709" cy="369332"/>
          </a:xfrm>
          <a:prstGeom prst="rect">
            <a:avLst/>
          </a:prstGeom>
          <a:noFill/>
        </p:spPr>
        <p:txBody>
          <a:bodyPr wrap="none" rtlCol="0">
            <a:spAutoFit/>
          </a:bodyPr>
          <a:lstStyle/>
          <a:p>
            <a:r>
              <a:rPr lang="en-GB" dirty="0" smtClean="0">
                <a:solidFill>
                  <a:srgbClr val="3A4F92"/>
                </a:solidFill>
                <a:latin typeface="Arial" panose="020B0604020202020204" pitchFamily="34" charset="0"/>
                <a:cs typeface="Arial" panose="020B0604020202020204" pitchFamily="34" charset="0"/>
              </a:rPr>
              <a:t>Sex: 65% </a:t>
            </a:r>
            <a:r>
              <a:rPr lang="en-GB" dirty="0" smtClean="0">
                <a:solidFill>
                  <a:srgbClr val="3A4F92"/>
                </a:solidFill>
                <a:latin typeface="Arial" panose="020B0604020202020204" pitchFamily="34" charset="0"/>
                <a:ea typeface="Arial Unicode MS"/>
                <a:cs typeface="Arial" panose="020B0604020202020204" pitchFamily="34" charset="0"/>
              </a:rPr>
              <a:t>♀, 35% ♂, 1% binary/prefer not to say</a:t>
            </a:r>
            <a:endParaRPr lang="en-GB" dirty="0">
              <a:solidFill>
                <a:srgbClr val="3A4F92"/>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251486666"/>
              </p:ext>
            </p:extLst>
          </p:nvPr>
        </p:nvGraphicFramePr>
        <p:xfrm>
          <a:off x="362672" y="1886480"/>
          <a:ext cx="5479988" cy="29862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47657" y="2445264"/>
            <a:ext cx="2897580" cy="923330"/>
          </a:xfrm>
          <a:prstGeom prst="rect">
            <a:avLst/>
          </a:prstGeom>
          <a:noFill/>
        </p:spPr>
        <p:txBody>
          <a:bodyPr wrap="square" rtlCol="0">
            <a:spAutoFit/>
          </a:bodyPr>
          <a:lstStyle/>
          <a:p>
            <a:r>
              <a:rPr lang="en-GB" dirty="0" smtClean="0">
                <a:solidFill>
                  <a:srgbClr val="3A4F92"/>
                </a:solidFill>
                <a:latin typeface="Arial" panose="020B0604020202020204" pitchFamily="34" charset="0"/>
                <a:cs typeface="Arial" panose="020B0604020202020204" pitchFamily="34" charset="0"/>
              </a:rPr>
              <a:t>In 99% of the responders, the gender was the same as assigned at birth</a:t>
            </a:r>
            <a:endParaRPr lang="en-GB" dirty="0">
              <a:solidFill>
                <a:srgbClr val="3A4F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2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survey-country of origin</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455095957"/>
              </p:ext>
            </p:extLst>
          </p:nvPr>
        </p:nvGraphicFramePr>
        <p:xfrm>
          <a:off x="1" y="1637968"/>
          <a:ext cx="9144000" cy="3161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4033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Quantitative survey-ethnic group</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2211918324"/>
              </p:ext>
            </p:extLst>
          </p:nvPr>
        </p:nvGraphicFramePr>
        <p:xfrm>
          <a:off x="926275" y="1246909"/>
          <a:ext cx="7196447" cy="3693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08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BMT new">
      <a:dk1>
        <a:srgbClr val="000000"/>
      </a:dk1>
      <a:lt1>
        <a:srgbClr val="FFFFFF"/>
      </a:lt1>
      <a:dk2>
        <a:srgbClr val="666666"/>
      </a:dk2>
      <a:lt2>
        <a:srgbClr val="CCCCCC"/>
      </a:lt2>
      <a:accent1>
        <a:srgbClr val="2899B6"/>
      </a:accent1>
      <a:accent2>
        <a:srgbClr val="3A4F92"/>
      </a:accent2>
      <a:accent3>
        <a:srgbClr val="696868"/>
      </a:accent3>
      <a:accent4>
        <a:srgbClr val="95BFD2"/>
      </a:accent4>
      <a:accent5>
        <a:srgbClr val="868686"/>
      </a:accent5>
      <a:accent6>
        <a:srgbClr val="DEEAF1"/>
      </a:accent6>
      <a:hlink>
        <a:srgbClr val="D5D6EA"/>
      </a:hlink>
      <a:folHlink>
        <a:srgbClr val="DDDDD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6403</TotalTime>
  <Words>1288</Words>
  <Application>Microsoft Office PowerPoint</Application>
  <PresentationFormat>On-screen Show (16:9)</PresentationFormat>
  <Paragraphs>136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What have we learnt?</vt:lpstr>
      <vt:lpstr>Disclosures</vt:lpstr>
      <vt:lpstr>Equality, Diversity and Inclusion working group</vt:lpstr>
      <vt:lpstr>First steps: gather information</vt:lpstr>
      <vt:lpstr>Quantitative survey</vt:lpstr>
      <vt:lpstr>Quantitative survey-role at EBMT</vt:lpstr>
      <vt:lpstr>Quantitative survey-Sex, Gender identity</vt:lpstr>
      <vt:lpstr>Quantitative survey-country of origin</vt:lpstr>
      <vt:lpstr>Quantitative survey-ethnic group</vt:lpstr>
      <vt:lpstr>Quantitative survey-age group</vt:lpstr>
      <vt:lpstr>Quantitative survey-sexual orientation</vt:lpstr>
      <vt:lpstr>Quantitative survey-looking after others</vt:lpstr>
      <vt:lpstr>Quantitative survey-disability</vt:lpstr>
      <vt:lpstr>Quantitative survey-religion/belief</vt:lpstr>
      <vt:lpstr>Qualitative survey</vt:lpstr>
      <vt:lpstr>Qualitative survey- Are you happy that the EBMT is paying more attention to equality, diversity and inclusion in order to widen the range of people in its volunteer and staff roles? If so, why?</vt:lpstr>
      <vt:lpstr>Qualitative survey- Are you happy that the EBMT is paying more attention to equality, diversity and inclusion in order to widen the range of people in its volunteer and staff roles? If so, why?</vt:lpstr>
      <vt:lpstr>Qualitative survey- Are you happy that the EBMT is paying more attention to equality, diversity and inclusion in order to widen the range of people in its volunteer and staff roles? If so, why?</vt:lpstr>
      <vt:lpstr>Qualitative survey- Are you happy that the EBMT is paying more attention to equality, diversity and inclusion in order to widen the range of people in its volunteer and staff roles? If so, why?</vt:lpstr>
      <vt:lpstr>Qualitative survey- Are you happy that the EBMT is paying more attention to equality, diversity and inclusion in order to widen the range of people in its volunteer and staff roles? If so, why?</vt:lpstr>
      <vt:lpstr>Qualitative survey-What's your view of the current diversity of those in voluntary and staff roles at the EBMT? </vt:lpstr>
      <vt:lpstr>Qualitative survey-What's your view of the current diversity of those in voluntary and staff roles at the EBMT? </vt:lpstr>
      <vt:lpstr>Qualitative survey-What's your view of the current diversity of those in voluntary and staff roles at the EBMT? </vt:lpstr>
      <vt:lpstr>Qualitative survey-</vt:lpstr>
      <vt:lpstr>Qualitative survey-</vt:lpstr>
      <vt:lpstr>Qualitative survey-</vt:lpstr>
      <vt:lpstr>What have we learnt?</vt:lpstr>
      <vt:lpstr>Thanks!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EBMT</dc:creator>
  <cp:lastModifiedBy>Silvia Montoto</cp:lastModifiedBy>
  <cp:revision>233</cp:revision>
  <dcterms:created xsi:type="dcterms:W3CDTF">2020-08-04T07:22:19Z</dcterms:created>
  <dcterms:modified xsi:type="dcterms:W3CDTF">2021-02-11T16:35:00Z</dcterms:modified>
</cp:coreProperties>
</file>