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9"/>
  </p:notesMasterIdLst>
  <p:handoutMasterIdLst>
    <p:handoutMasterId r:id="rId10"/>
  </p:handoutMasterIdLst>
  <p:sldIdLst>
    <p:sldId id="261" r:id="rId2"/>
    <p:sldId id="267" r:id="rId3"/>
    <p:sldId id="268" r:id="rId4"/>
    <p:sldId id="269" r:id="rId5"/>
    <p:sldId id="270" r:id="rId6"/>
    <p:sldId id="271" r:id="rId7"/>
    <p:sldId id="273" r:id="rId8"/>
  </p:sldIdLst>
  <p:sldSz cx="9144000" cy="5143500" type="screen16x9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12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12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12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12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12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12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12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12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12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C80"/>
    <a:srgbClr val="F5A233"/>
    <a:srgbClr val="213D82"/>
    <a:srgbClr val="006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98" autoAdjust="0"/>
  </p:normalViewPr>
  <p:slideViewPr>
    <p:cSldViewPr snapToGrid="0">
      <p:cViewPr>
        <p:scale>
          <a:sx n="110" d="100"/>
          <a:sy n="110" d="100"/>
        </p:scale>
        <p:origin x="-1644" y="-822"/>
      </p:cViewPr>
      <p:guideLst>
        <p:guide orient="horz" pos="162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-179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Genev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1FE1BC44-CFA6-4D2B-9147-7EA30142B79C}" type="datetimeFigureOut">
              <a:rPr lang="en-US"/>
              <a:pPr/>
              <a:t>3/15/2018</a:t>
            </a:fld>
            <a:endParaRPr lang="en-US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Genev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5C7316DD-424F-4A5E-9DDB-C96BDFB814A9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35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Genev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5CADC823-0AEC-449C-8215-6312A9136A40}" type="datetimeFigureOut">
              <a:rPr lang="en-US"/>
              <a:pPr/>
              <a:t>3/15/2018</a:t>
            </a:fld>
            <a:endParaRPr lang="en-US"/>
          </a:p>
        </p:txBody>
      </p:sp>
      <p:sp>
        <p:nvSpPr>
          <p:cNvPr id="135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Genev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54EA0720-F6F9-4DFD-B1C1-457693C0CF13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08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Geneva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 descr="Portada5.jpg"/>
          <p:cNvPicPr>
            <a:picLocks noChangeAspect="1"/>
          </p:cNvPicPr>
          <p:nvPr userDrawn="1"/>
        </p:nvPicPr>
        <p:blipFill rotWithShape="1">
          <a:blip r:embed="rId2" cstate="print"/>
          <a:srcRect t="1" b="25107"/>
          <a:stretch/>
        </p:blipFill>
        <p:spPr bwMode="auto">
          <a:xfrm>
            <a:off x="0" y="1"/>
            <a:ext cx="9139238" cy="51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Imagen 7" descr="EBMTanniversary.pct"/>
          <p:cNvSpPr>
            <a:spLocks noChangeAspect="1"/>
          </p:cNvSpPr>
          <p:nvPr userDrawn="1"/>
        </p:nvSpPr>
        <p:spPr bwMode="auto">
          <a:xfrm>
            <a:off x="4264025" y="917976"/>
            <a:ext cx="4254500" cy="119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" name="Marcador de texto 22"/>
          <p:cNvSpPr>
            <a:spLocks noGrp="1"/>
          </p:cNvSpPr>
          <p:nvPr>
            <p:ph type="body" sz="quarter" idx="10" hasCustomPrompt="1"/>
          </p:nvPr>
        </p:nvSpPr>
        <p:spPr>
          <a:xfrm>
            <a:off x="498362" y="2054024"/>
            <a:ext cx="8235950" cy="1007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 b="1">
                <a:solidFill>
                  <a:srgbClr val="213C80"/>
                </a:solidFill>
              </a:defRPr>
            </a:lvl1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28" name="Marcador de texto 27"/>
          <p:cNvSpPr>
            <a:spLocks noGrp="1"/>
          </p:cNvSpPr>
          <p:nvPr>
            <p:ph type="body" sz="quarter" idx="11"/>
          </p:nvPr>
        </p:nvSpPr>
        <p:spPr>
          <a:xfrm>
            <a:off x="500749" y="3176803"/>
            <a:ext cx="8272463" cy="6866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213C80"/>
                </a:solidFill>
              </a:defRPr>
            </a:lvl1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31" name="Marcador de texto 30"/>
          <p:cNvSpPr>
            <a:spLocks noGrp="1"/>
          </p:cNvSpPr>
          <p:nvPr>
            <p:ph type="body" sz="quarter" idx="12"/>
          </p:nvPr>
        </p:nvSpPr>
        <p:spPr>
          <a:xfrm>
            <a:off x="499616" y="4048002"/>
            <a:ext cx="8281987" cy="334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 baseline="0">
                <a:solidFill>
                  <a:srgbClr val="F5A23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11" name="Rectangle 2"/>
          <p:cNvSpPr txBox="1">
            <a:spLocks noChangeArrowheads="1"/>
          </p:cNvSpPr>
          <p:nvPr userDrawn="1"/>
        </p:nvSpPr>
        <p:spPr bwMode="auto">
          <a:xfrm>
            <a:off x="0" y="4936126"/>
            <a:ext cx="9144000" cy="21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20000"/>
              </a:spcBef>
              <a:defRPr/>
            </a:pPr>
            <a:endParaRPr lang="fr-FR" sz="1500" b="1" smtClean="0">
              <a:solidFill>
                <a:schemeClr val="bg1"/>
              </a:solidFill>
              <a:latin typeface="Calibri" charset="0"/>
            </a:endParaRPr>
          </a:p>
          <a:p>
            <a:pPr algn="r" eaLnBrk="1" hangingPunct="1">
              <a:spcBef>
                <a:spcPct val="20000"/>
              </a:spcBef>
              <a:defRPr/>
            </a:pPr>
            <a:endParaRPr lang="fr-FR" sz="3500" smtClean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12" name="ZoneTexte 12"/>
          <p:cNvSpPr txBox="1">
            <a:spLocks noChangeArrowheads="1"/>
          </p:cNvSpPr>
          <p:nvPr userDrawn="1"/>
        </p:nvSpPr>
        <p:spPr bwMode="auto">
          <a:xfrm>
            <a:off x="7218363" y="4884930"/>
            <a:ext cx="1574800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defRPr/>
            </a:pPr>
            <a:r>
              <a:rPr lang="fr-FR" sz="1400" b="1" dirty="0" smtClean="0">
                <a:solidFill>
                  <a:srgbClr val="213D82"/>
                </a:solidFill>
              </a:rPr>
              <a:t>www.ebmt.org</a:t>
            </a:r>
          </a:p>
        </p:txBody>
      </p:sp>
      <p:sp>
        <p:nvSpPr>
          <p:cNvPr id="13" name="Rectángulo 9"/>
          <p:cNvSpPr>
            <a:spLocks noChangeArrowheads="1"/>
          </p:cNvSpPr>
          <p:nvPr userDrawn="1"/>
        </p:nvSpPr>
        <p:spPr bwMode="auto">
          <a:xfrm>
            <a:off x="495300" y="4886842"/>
            <a:ext cx="14430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1400" b="1" dirty="0">
                <a:solidFill>
                  <a:srgbClr val="213D82"/>
                </a:solidFill>
              </a:rPr>
              <a:t>#</a:t>
            </a:r>
            <a:r>
              <a:rPr lang="fr-FR" sz="1400" b="1" dirty="0" smtClean="0">
                <a:solidFill>
                  <a:srgbClr val="213D82"/>
                </a:solidFill>
              </a:rPr>
              <a:t>EBMT18</a:t>
            </a:r>
            <a:endParaRPr lang="fr-FR" sz="1400" b="1" dirty="0">
              <a:solidFill>
                <a:srgbClr val="213D82"/>
              </a:solidFill>
            </a:endParaRPr>
          </a:p>
        </p:txBody>
      </p:sp>
      <p:pic>
        <p:nvPicPr>
          <p:cNvPr id="15" name="Picture 14" descr="EBMT_hor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508877" y="940743"/>
            <a:ext cx="4189715" cy="936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Portada5.jpg"/>
          <p:cNvPicPr>
            <a:picLocks noChangeAspect="1"/>
          </p:cNvPicPr>
          <p:nvPr userDrawn="1"/>
        </p:nvPicPr>
        <p:blipFill rotWithShape="1">
          <a:blip r:embed="rId2" cstate="print"/>
          <a:srcRect t="1" b="25107"/>
          <a:stretch/>
        </p:blipFill>
        <p:spPr bwMode="auto">
          <a:xfrm>
            <a:off x="0" y="1"/>
            <a:ext cx="9139238" cy="51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Marcador de texto 22"/>
          <p:cNvSpPr>
            <a:spLocks noGrp="1"/>
          </p:cNvSpPr>
          <p:nvPr>
            <p:ph type="body" sz="quarter" idx="10"/>
          </p:nvPr>
        </p:nvSpPr>
        <p:spPr>
          <a:xfrm>
            <a:off x="498362" y="2561639"/>
            <a:ext cx="8235950" cy="118724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600" b="0">
                <a:solidFill>
                  <a:srgbClr val="213D82"/>
                </a:solidFill>
              </a:defRPr>
            </a:lvl1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11" name="Rectangle 2"/>
          <p:cNvSpPr txBox="1">
            <a:spLocks noChangeArrowheads="1"/>
          </p:cNvSpPr>
          <p:nvPr userDrawn="1"/>
        </p:nvSpPr>
        <p:spPr bwMode="auto">
          <a:xfrm>
            <a:off x="0" y="4936126"/>
            <a:ext cx="9144000" cy="216000"/>
          </a:xfrm>
          <a:prstGeom prst="rect">
            <a:avLst/>
          </a:prstGeom>
          <a:solidFill>
            <a:srgbClr val="213D82"/>
          </a:solidFill>
          <a:ln>
            <a:noFill/>
          </a:ln>
          <a:ex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20000"/>
              </a:spcBef>
              <a:defRPr/>
            </a:pPr>
            <a:endParaRPr lang="fr-FR" sz="1500" b="1" smtClean="0">
              <a:solidFill>
                <a:schemeClr val="bg1"/>
              </a:solidFill>
              <a:latin typeface="Calibri" charset="0"/>
            </a:endParaRPr>
          </a:p>
          <a:p>
            <a:pPr algn="r" eaLnBrk="1" hangingPunct="1">
              <a:spcBef>
                <a:spcPct val="20000"/>
              </a:spcBef>
              <a:defRPr/>
            </a:pPr>
            <a:endParaRPr lang="fr-FR" sz="3500" smtClean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12" name="Espace réservé du numéro de diapositive 11"/>
          <p:cNvSpPr txBox="1">
            <a:spLocks/>
          </p:cNvSpPr>
          <p:nvPr userDrawn="1"/>
        </p:nvSpPr>
        <p:spPr>
          <a:xfrm>
            <a:off x="8345714" y="4927500"/>
            <a:ext cx="590324" cy="216000"/>
          </a:xfrm>
          <a:prstGeom prst="rect">
            <a:avLst/>
          </a:prstGeom>
        </p:spPr>
        <p:txBody>
          <a:bodyPr anchor="ctr"/>
          <a:lstStyle/>
          <a:p>
            <a:pPr algn="r"/>
            <a:fld id="{59F847F6-0520-4459-87FA-0C112120E2C1}" type="slidenum">
              <a:rPr lang="en-GB" sz="1000">
                <a:solidFill>
                  <a:schemeClr val="bg1"/>
                </a:solidFill>
                <a:cs typeface="Arial" pitchFamily="34" charset="0"/>
              </a:rPr>
              <a:pPr algn="r"/>
              <a:t>‹N°›</a:t>
            </a:fld>
            <a:endParaRPr lang="en-GB" sz="1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Marcador de texto 30"/>
          <p:cNvSpPr>
            <a:spLocks noGrp="1"/>
          </p:cNvSpPr>
          <p:nvPr>
            <p:ph type="body" sz="quarter" idx="13"/>
          </p:nvPr>
        </p:nvSpPr>
        <p:spPr>
          <a:xfrm>
            <a:off x="471098" y="4885165"/>
            <a:ext cx="7937096" cy="21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pic>
        <p:nvPicPr>
          <p:cNvPr id="9" name="Picture 8" descr="EBMT_hor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508877" y="1173645"/>
            <a:ext cx="4189715" cy="936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ith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Portada4.jpg"/>
          <p:cNvPicPr>
            <a:picLocks/>
          </p:cNvPicPr>
          <p:nvPr userDrawn="1"/>
        </p:nvPicPr>
        <p:blipFill rotWithShape="1">
          <a:blip r:embed="rId2" cstate="print"/>
          <a:srcRect b="26667"/>
          <a:stretch/>
        </p:blipFill>
        <p:spPr bwMode="auto">
          <a:xfrm>
            <a:off x="0" y="0"/>
            <a:ext cx="9139238" cy="51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0" y="4936126"/>
            <a:ext cx="9144000" cy="216000"/>
          </a:xfrm>
          <a:prstGeom prst="rect">
            <a:avLst/>
          </a:prstGeom>
          <a:solidFill>
            <a:srgbClr val="213D82"/>
          </a:solidFill>
          <a:ln>
            <a:noFill/>
          </a:ln>
          <a:ex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20000"/>
              </a:spcBef>
              <a:defRPr/>
            </a:pPr>
            <a:endParaRPr lang="fr-FR" sz="1500" b="1" smtClean="0">
              <a:solidFill>
                <a:schemeClr val="bg1"/>
              </a:solidFill>
              <a:latin typeface="Calibri" charset="0"/>
            </a:endParaRPr>
          </a:p>
          <a:p>
            <a:pPr algn="r" eaLnBrk="1" hangingPunct="1">
              <a:spcBef>
                <a:spcPct val="20000"/>
              </a:spcBef>
              <a:defRPr/>
            </a:pPr>
            <a:endParaRPr lang="fr-FR" sz="3500" smtClean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8" name="Espace réservé du numéro de diapositive 11"/>
          <p:cNvSpPr txBox="1">
            <a:spLocks/>
          </p:cNvSpPr>
          <p:nvPr userDrawn="1"/>
        </p:nvSpPr>
        <p:spPr>
          <a:xfrm>
            <a:off x="8345714" y="4927500"/>
            <a:ext cx="590324" cy="216000"/>
          </a:xfrm>
          <a:prstGeom prst="rect">
            <a:avLst/>
          </a:prstGeom>
        </p:spPr>
        <p:txBody>
          <a:bodyPr anchor="ctr"/>
          <a:lstStyle/>
          <a:p>
            <a:pPr algn="r"/>
            <a:fld id="{59F847F6-0520-4459-87FA-0C112120E2C1}" type="slidenum">
              <a:rPr lang="en-GB" sz="1000">
                <a:solidFill>
                  <a:schemeClr val="bg1"/>
                </a:solidFill>
                <a:cs typeface="Arial" pitchFamily="34" charset="0"/>
              </a:rPr>
              <a:pPr algn="r"/>
              <a:t>‹N°›</a:t>
            </a:fld>
            <a:endParaRPr lang="en-GB" sz="1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1"/>
          </p:nvPr>
        </p:nvSpPr>
        <p:spPr>
          <a:xfrm>
            <a:off x="217721" y="1014186"/>
            <a:ext cx="8743725" cy="400509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000"/>
            </a:lvl1pPr>
            <a:lvl2pPr>
              <a:buSzPct val="60000"/>
              <a:defRPr sz="1800"/>
            </a:lvl2pPr>
            <a:lvl3pPr marL="1143000" indent="-228600">
              <a:buFont typeface="Courier New" pitchFamily="49" charset="0"/>
              <a:buChar char="o"/>
              <a:defRPr sz="1600"/>
            </a:lvl3pPr>
            <a:lvl4pPr>
              <a:defRPr sz="1000"/>
            </a:lvl4pPr>
            <a:lvl5pPr>
              <a:defRPr sz="1000"/>
            </a:lvl5pPr>
            <a:lvl6pPr>
              <a:defRPr sz="1000"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endParaRPr lang="fr-FR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2"/>
          </p:nvPr>
        </p:nvSpPr>
        <p:spPr>
          <a:xfrm>
            <a:off x="1714336" y="64467"/>
            <a:ext cx="7221702" cy="66037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800" b="1">
                <a:solidFill>
                  <a:srgbClr val="213D82"/>
                </a:solidFill>
              </a:defRPr>
            </a:lvl1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15" name="Marcador de texto 30"/>
          <p:cNvSpPr>
            <a:spLocks noGrp="1"/>
          </p:cNvSpPr>
          <p:nvPr>
            <p:ph type="body" sz="quarter" idx="13"/>
          </p:nvPr>
        </p:nvSpPr>
        <p:spPr>
          <a:xfrm>
            <a:off x="471098" y="4885165"/>
            <a:ext cx="7937096" cy="21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pic>
        <p:nvPicPr>
          <p:cNvPr id="11" name="Picture 10" descr="EBMT_simbolo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20908" y="218575"/>
            <a:ext cx="1528232" cy="54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/o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1" descr="Portada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39238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 txBox="1">
            <a:spLocks noChangeArrowheads="1"/>
          </p:cNvSpPr>
          <p:nvPr userDrawn="1"/>
        </p:nvSpPr>
        <p:spPr bwMode="auto">
          <a:xfrm>
            <a:off x="0" y="4927500"/>
            <a:ext cx="9144000" cy="216000"/>
          </a:xfrm>
          <a:prstGeom prst="rect">
            <a:avLst/>
          </a:prstGeom>
          <a:solidFill>
            <a:srgbClr val="213D82"/>
          </a:solidFill>
          <a:ln>
            <a:noFill/>
          </a:ln>
          <a:ex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20000"/>
              </a:spcBef>
              <a:defRPr/>
            </a:pPr>
            <a:endParaRPr lang="fr-FR" sz="1500" b="1" smtClean="0">
              <a:solidFill>
                <a:schemeClr val="bg1"/>
              </a:solidFill>
              <a:latin typeface="Calibri" charset="0"/>
            </a:endParaRPr>
          </a:p>
          <a:p>
            <a:pPr algn="r" eaLnBrk="1" hangingPunct="1">
              <a:spcBef>
                <a:spcPct val="20000"/>
              </a:spcBef>
              <a:defRPr/>
            </a:pPr>
            <a:endParaRPr lang="fr-FR" sz="3500" smtClean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12" name="Espace réservé du numéro de diapositive 11"/>
          <p:cNvSpPr txBox="1">
            <a:spLocks/>
          </p:cNvSpPr>
          <p:nvPr userDrawn="1"/>
        </p:nvSpPr>
        <p:spPr>
          <a:xfrm>
            <a:off x="8345714" y="4927500"/>
            <a:ext cx="590324" cy="216000"/>
          </a:xfrm>
          <a:prstGeom prst="rect">
            <a:avLst/>
          </a:prstGeom>
        </p:spPr>
        <p:txBody>
          <a:bodyPr anchor="ctr"/>
          <a:lstStyle/>
          <a:p>
            <a:pPr algn="r"/>
            <a:fld id="{59F847F6-0520-4459-87FA-0C112120E2C1}" type="slidenum">
              <a:rPr lang="en-GB" sz="1000">
                <a:solidFill>
                  <a:schemeClr val="bg1"/>
                </a:solidFill>
                <a:cs typeface="Arial" pitchFamily="34" charset="0"/>
              </a:rPr>
              <a:pPr algn="r"/>
              <a:t>‹N°›</a:t>
            </a:fld>
            <a:endParaRPr lang="en-GB" sz="1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Marcador de texto 30"/>
          <p:cNvSpPr>
            <a:spLocks noGrp="1"/>
          </p:cNvSpPr>
          <p:nvPr>
            <p:ph type="body" sz="quarter" idx="13"/>
          </p:nvPr>
        </p:nvSpPr>
        <p:spPr>
          <a:xfrm>
            <a:off x="471098" y="4885165"/>
            <a:ext cx="7937096" cy="21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17" name="Marcador de texto 8"/>
          <p:cNvSpPr>
            <a:spLocks noGrp="1"/>
          </p:cNvSpPr>
          <p:nvPr>
            <p:ph type="body" sz="quarter" idx="12"/>
          </p:nvPr>
        </p:nvSpPr>
        <p:spPr>
          <a:xfrm>
            <a:off x="1714336" y="64467"/>
            <a:ext cx="7221702" cy="66037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800" b="1">
                <a:solidFill>
                  <a:srgbClr val="213D82"/>
                </a:solidFill>
              </a:defRPr>
            </a:lvl1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1"/>
          </p:nvPr>
        </p:nvSpPr>
        <p:spPr>
          <a:xfrm>
            <a:off x="217721" y="1014188"/>
            <a:ext cx="8743725" cy="400509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000"/>
            </a:lvl1pPr>
            <a:lvl2pPr>
              <a:buSzPct val="60000"/>
              <a:defRPr sz="1800"/>
            </a:lvl2pPr>
            <a:lvl3pPr marL="1143000" indent="-228600">
              <a:buFont typeface="Courier New" pitchFamily="49" charset="0"/>
              <a:buChar char="o"/>
              <a:defRPr sz="1600"/>
            </a:lvl3pPr>
            <a:lvl4pPr>
              <a:defRPr sz="1000"/>
            </a:lvl4pPr>
            <a:lvl5pPr>
              <a:defRPr sz="1000"/>
            </a:lvl5pPr>
            <a:lvl6pPr>
              <a:defRPr sz="1000"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endParaRPr lang="fr-FR" dirty="0"/>
          </a:p>
        </p:txBody>
      </p:sp>
      <p:pic>
        <p:nvPicPr>
          <p:cNvPr id="14" name="Picture 13" descr="EBMT_simbolo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20908" y="218575"/>
            <a:ext cx="1528232" cy="54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1" descr="Portada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39238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 userDrawn="1"/>
        </p:nvSpPr>
        <p:spPr bwMode="auto">
          <a:xfrm>
            <a:off x="0" y="4927500"/>
            <a:ext cx="9144000" cy="216000"/>
          </a:xfrm>
          <a:prstGeom prst="rect">
            <a:avLst/>
          </a:prstGeom>
          <a:solidFill>
            <a:srgbClr val="213D82"/>
          </a:solidFill>
          <a:ln>
            <a:noFill/>
          </a:ln>
          <a:ex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20000"/>
              </a:spcBef>
              <a:defRPr/>
            </a:pPr>
            <a:endParaRPr lang="fr-FR" sz="1500" b="1" smtClean="0">
              <a:solidFill>
                <a:schemeClr val="bg1"/>
              </a:solidFill>
              <a:latin typeface="Calibri" charset="0"/>
            </a:endParaRPr>
          </a:p>
          <a:p>
            <a:pPr algn="r" eaLnBrk="1" hangingPunct="1">
              <a:spcBef>
                <a:spcPct val="20000"/>
              </a:spcBef>
              <a:defRPr/>
            </a:pPr>
            <a:endParaRPr lang="fr-FR" sz="3500" smtClean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7" name="Espace réservé du numéro de diapositive 11"/>
          <p:cNvSpPr txBox="1">
            <a:spLocks/>
          </p:cNvSpPr>
          <p:nvPr userDrawn="1"/>
        </p:nvSpPr>
        <p:spPr>
          <a:xfrm>
            <a:off x="8345714" y="4927500"/>
            <a:ext cx="590324" cy="216000"/>
          </a:xfrm>
          <a:prstGeom prst="rect">
            <a:avLst/>
          </a:prstGeom>
        </p:spPr>
        <p:txBody>
          <a:bodyPr anchor="ctr"/>
          <a:lstStyle/>
          <a:p>
            <a:pPr algn="r"/>
            <a:fld id="{59F847F6-0520-4459-87FA-0C112120E2C1}" type="slidenum">
              <a:rPr lang="en-GB" sz="1000">
                <a:solidFill>
                  <a:schemeClr val="bg1"/>
                </a:solidFill>
                <a:cs typeface="Arial" pitchFamily="34" charset="0"/>
              </a:rPr>
              <a:pPr algn="r"/>
              <a:t>‹N°›</a:t>
            </a:fld>
            <a:endParaRPr lang="en-GB" sz="1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Marcador de texto 30"/>
          <p:cNvSpPr>
            <a:spLocks noGrp="1"/>
          </p:cNvSpPr>
          <p:nvPr>
            <p:ph type="body" sz="quarter" idx="13"/>
          </p:nvPr>
        </p:nvSpPr>
        <p:spPr>
          <a:xfrm>
            <a:off x="471098" y="4885165"/>
            <a:ext cx="7937096" cy="21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(w/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ortada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39238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4" r:id="rId2"/>
    <p:sldLayoutId id="2147483796" r:id="rId3"/>
    <p:sldLayoutId id="2147483799" r:id="rId4"/>
    <p:sldLayoutId id="2147483797" r:id="rId5"/>
    <p:sldLayoutId id="2147483798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kern="1200">
          <a:solidFill>
            <a:srgbClr val="0060AD"/>
          </a:solidFill>
          <a:latin typeface="Arial" charset="0"/>
          <a:ea typeface="+mj-ea"/>
          <a:cs typeface="Genev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60AD"/>
          </a:solidFill>
          <a:latin typeface="Arial" charset="0"/>
          <a:ea typeface="Geneva" charset="0"/>
          <a:cs typeface="Genev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60AD"/>
          </a:solidFill>
          <a:latin typeface="Arial" charset="0"/>
          <a:ea typeface="Geneva" charset="0"/>
          <a:cs typeface="Genev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60AD"/>
          </a:solidFill>
          <a:latin typeface="Arial" charset="0"/>
          <a:ea typeface="Geneva" charset="0"/>
          <a:cs typeface="Genev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60AD"/>
          </a:solidFill>
          <a:latin typeface="Arial" charset="0"/>
          <a:ea typeface="Geneva" charset="0"/>
          <a:cs typeface="Genev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rgbClr val="0060AD"/>
          </a:solidFill>
          <a:latin typeface="Calibri" charset="0"/>
          <a:ea typeface="Genev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rgbClr val="0060AD"/>
          </a:solidFill>
          <a:latin typeface="Calibri" charset="0"/>
          <a:ea typeface="Genev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rgbClr val="0060AD"/>
          </a:solidFill>
          <a:latin typeface="Calibri" charset="0"/>
          <a:ea typeface="Genev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rgbClr val="0060AD"/>
          </a:solidFill>
          <a:latin typeface="Calibri" charset="0"/>
          <a:ea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charset="0"/>
          <a:ea typeface="+mn-ea"/>
          <a:cs typeface="Geneva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498362" y="2054024"/>
            <a:ext cx="8235950" cy="1007875"/>
          </a:xfrm>
        </p:spPr>
        <p:txBody>
          <a:bodyPr/>
          <a:lstStyle/>
          <a:p>
            <a:r>
              <a:rPr lang="en-GB" dirty="0" smtClean="0"/>
              <a:t>LWP and lymphoma-related meetings and presentations</a:t>
            </a:r>
            <a:endParaRPr lang="en-GB" dirty="0"/>
          </a:p>
        </p:txBody>
      </p:sp>
      <p:sp>
        <p:nvSpPr>
          <p:cNvPr id="9" name="Espace réservé du texte 6"/>
          <p:cNvSpPr>
            <a:spLocks noGrp="1"/>
          </p:cNvSpPr>
          <p:nvPr>
            <p:ph type="body" sz="quarter" idx="12"/>
          </p:nvPr>
        </p:nvSpPr>
        <p:spPr>
          <a:xfrm>
            <a:off x="499616" y="4048002"/>
            <a:ext cx="8281987" cy="334625"/>
          </a:xfrm>
        </p:spPr>
        <p:txBody>
          <a:bodyPr/>
          <a:lstStyle/>
          <a:p>
            <a:r>
              <a:rPr lang="en-GB" sz="2800" dirty="0" smtClean="0"/>
              <a:t>Lisbon 2018</a:t>
            </a:r>
            <a:endParaRPr lang="en-GB" sz="2800" dirty="0"/>
          </a:p>
        </p:txBody>
      </p:sp>
      <p:grpSp>
        <p:nvGrpSpPr>
          <p:cNvPr id="10" name="Group 5"/>
          <p:cNvGrpSpPr/>
          <p:nvPr/>
        </p:nvGrpSpPr>
        <p:grpSpPr>
          <a:xfrm>
            <a:off x="507071" y="4884930"/>
            <a:ext cx="1158843" cy="307777"/>
            <a:chOff x="1982710" y="4884930"/>
            <a:chExt cx="1158843" cy="307777"/>
          </a:xfrm>
        </p:grpSpPr>
        <p:sp>
          <p:nvSpPr>
            <p:cNvPr id="11" name="Rectangle 10"/>
            <p:cNvSpPr/>
            <p:nvPr/>
          </p:nvSpPr>
          <p:spPr>
            <a:xfrm>
              <a:off x="2009857" y="4934139"/>
              <a:ext cx="986827" cy="20936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2"/>
            <p:cNvSpPr txBox="1"/>
            <p:nvPr/>
          </p:nvSpPr>
          <p:spPr>
            <a:xfrm>
              <a:off x="1982710" y="4884930"/>
              <a:ext cx="11588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>
                  <a:solidFill>
                    <a:srgbClr val="213D82"/>
                  </a:solidFill>
                </a:rPr>
                <a:t>#EBMT18</a:t>
              </a:r>
              <a:endParaRPr lang="en-GB" sz="1400" b="1" dirty="0">
                <a:solidFill>
                  <a:srgbClr val="213D8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217721" y="1014186"/>
            <a:ext cx="8743725" cy="400509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213C80"/>
                </a:solidFill>
              </a:rPr>
              <a:t>Tuesday 20 </a:t>
            </a:r>
            <a:r>
              <a:rPr lang="en-GB" b="1" dirty="0">
                <a:solidFill>
                  <a:srgbClr val="213C80"/>
                </a:solidFill>
              </a:rPr>
              <a:t>March</a:t>
            </a:r>
            <a:r>
              <a:rPr lang="en-GB" dirty="0">
                <a:solidFill>
                  <a:srgbClr val="213C80"/>
                </a:solidFill>
              </a:rPr>
              <a:t> </a:t>
            </a:r>
            <a:r>
              <a:rPr lang="en-GB" b="1" dirty="0" smtClean="0">
                <a:solidFill>
                  <a:srgbClr val="213C80"/>
                </a:solidFill>
              </a:rPr>
              <a:t>2018</a:t>
            </a:r>
            <a:r>
              <a:rPr lang="en-GB" dirty="0" smtClean="0">
                <a:solidFill>
                  <a:srgbClr val="213C80"/>
                </a:solidFill>
              </a:rPr>
              <a:t>, </a:t>
            </a:r>
            <a:r>
              <a:rPr lang="en-GB" b="1" dirty="0" smtClean="0">
                <a:solidFill>
                  <a:srgbClr val="213C80"/>
                </a:solidFill>
              </a:rPr>
              <a:t>07:00-09:00 –Room 3B</a:t>
            </a:r>
            <a:endParaRPr lang="en-GB" dirty="0">
              <a:solidFill>
                <a:srgbClr val="213C80"/>
              </a:solidFill>
            </a:endParaRPr>
          </a:p>
          <a:p>
            <a:r>
              <a:rPr lang="en-GB" b="1" dirty="0">
                <a:solidFill>
                  <a:srgbClr val="213C80"/>
                </a:solidFill>
              </a:rPr>
              <a:t>EBMT LWP Open Research Forum</a:t>
            </a:r>
            <a:endParaRPr lang="en-GB" dirty="0">
              <a:solidFill>
                <a:srgbClr val="213C80"/>
              </a:solidFill>
            </a:endParaRPr>
          </a:p>
          <a:p>
            <a:pPr marL="0" indent="0">
              <a:buNone/>
            </a:pPr>
            <a:endParaRPr lang="en-GB" b="1" dirty="0" smtClean="0">
              <a:solidFill>
                <a:srgbClr val="213C8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213C80"/>
                </a:solidFill>
              </a:rPr>
              <a:t>Tuesday 20 March 2018,</a:t>
            </a:r>
            <a:r>
              <a:rPr lang="en-GB" b="1" dirty="0">
                <a:solidFill>
                  <a:srgbClr val="213C80"/>
                </a:solidFill>
              </a:rPr>
              <a:t> </a:t>
            </a:r>
            <a:r>
              <a:rPr lang="en-GB" b="1" dirty="0" smtClean="0">
                <a:solidFill>
                  <a:srgbClr val="213C80"/>
                </a:solidFill>
              </a:rPr>
              <a:t>11:00-12:30 </a:t>
            </a:r>
            <a:r>
              <a:rPr lang="en-GB" b="1" dirty="0">
                <a:solidFill>
                  <a:srgbClr val="213C80"/>
                </a:solidFill>
              </a:rPr>
              <a:t>- </a:t>
            </a:r>
            <a:r>
              <a:rPr lang="en-GB" b="1" dirty="0" smtClean="0">
                <a:solidFill>
                  <a:srgbClr val="213C80"/>
                </a:solidFill>
              </a:rPr>
              <a:t>Auditorium II</a:t>
            </a:r>
            <a:endParaRPr lang="en-GB" dirty="0">
              <a:solidFill>
                <a:srgbClr val="213C80"/>
              </a:solidFill>
            </a:endParaRPr>
          </a:p>
          <a:p>
            <a:r>
              <a:rPr lang="en-GB" b="1" dirty="0">
                <a:solidFill>
                  <a:srgbClr val="213C80"/>
                </a:solidFill>
              </a:rPr>
              <a:t>Lymphoma Working Party Session</a:t>
            </a:r>
            <a:endParaRPr lang="en-GB" dirty="0">
              <a:solidFill>
                <a:srgbClr val="213C80"/>
              </a:solidFill>
            </a:endParaRPr>
          </a:p>
          <a:p>
            <a:pPr marL="0" indent="0">
              <a:buNone/>
            </a:pPr>
            <a:r>
              <a:rPr lang="en-GB" b="1" dirty="0"/>
              <a:t> </a:t>
            </a:r>
            <a:endParaRPr lang="en-GB" dirty="0"/>
          </a:p>
          <a:p>
            <a:endParaRPr lang="fr-FR" dirty="0"/>
          </a:p>
        </p:txBody>
      </p:sp>
      <p:sp>
        <p:nvSpPr>
          <p:cNvPr id="12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714336" y="64467"/>
            <a:ext cx="7221702" cy="660370"/>
          </a:xfrm>
        </p:spPr>
        <p:txBody>
          <a:bodyPr/>
          <a:lstStyle/>
          <a:p>
            <a:pPr lvl="0"/>
            <a:r>
              <a:rPr lang="en-GB" dirty="0"/>
              <a:t>Lymphoma Working Party Activities</a:t>
            </a:r>
          </a:p>
          <a:p>
            <a:endParaRPr lang="fr-FR" dirty="0"/>
          </a:p>
        </p:txBody>
      </p:sp>
      <p:pic>
        <p:nvPicPr>
          <p:cNvPr id="13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81" t="23590" r="29712" b="26538"/>
          <a:stretch/>
        </p:blipFill>
        <p:spPr>
          <a:xfrm>
            <a:off x="6857857" y="2726207"/>
            <a:ext cx="2198981" cy="206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1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379646" y="1041790"/>
            <a:ext cx="8743725" cy="3465328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213C80"/>
                </a:solidFill>
              </a:rPr>
              <a:t>Monday 19 March 2018, 09:00-10:30 </a:t>
            </a:r>
            <a:r>
              <a:rPr lang="en-GB" b="1" dirty="0">
                <a:solidFill>
                  <a:srgbClr val="213C80"/>
                </a:solidFill>
              </a:rPr>
              <a:t>– </a:t>
            </a:r>
            <a:r>
              <a:rPr lang="en-GB" b="1" dirty="0" smtClean="0">
                <a:solidFill>
                  <a:srgbClr val="213C80"/>
                </a:solidFill>
              </a:rPr>
              <a:t>ORAL session- Auditorium VI</a:t>
            </a:r>
          </a:p>
          <a:p>
            <a:r>
              <a:rPr lang="en-GB" b="1" dirty="0" smtClean="0">
                <a:solidFill>
                  <a:srgbClr val="213C80"/>
                </a:solidFill>
              </a:rPr>
              <a:t>A </a:t>
            </a:r>
            <a:r>
              <a:rPr lang="en-GB" b="1" dirty="0">
                <a:solidFill>
                  <a:srgbClr val="213C80"/>
                </a:solidFill>
              </a:rPr>
              <a:t>CONSENSUS PROJECT OF THE EBMT LYMPHOMA WORKING PARTY (LWP) /ECWM/ IWMF TO DEFINE INDICATIONS FOR HEMATOPOIETIC STEM CELL TRANSPLANTATION IN PATIENTS WITH WALDENSTROM'S </a:t>
            </a:r>
            <a:r>
              <a:rPr lang="en-GB" b="1" dirty="0" smtClean="0">
                <a:solidFill>
                  <a:srgbClr val="213C80"/>
                </a:solidFill>
              </a:rPr>
              <a:t>MACROGLOBULINEMIA. C </a:t>
            </a:r>
            <a:r>
              <a:rPr lang="en-GB" b="1" dirty="0" err="1" smtClean="0">
                <a:solidFill>
                  <a:srgbClr val="213C80"/>
                </a:solidFill>
              </a:rPr>
              <a:t>Kyriakou</a:t>
            </a:r>
            <a:endParaRPr lang="en-GB" b="1" dirty="0" smtClean="0">
              <a:solidFill>
                <a:srgbClr val="213C80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rgbClr val="213C80"/>
              </a:solidFill>
            </a:endParaRPr>
          </a:p>
          <a:p>
            <a:r>
              <a:rPr lang="en-GB" b="1" dirty="0" smtClean="0">
                <a:solidFill>
                  <a:srgbClr val="213C80"/>
                </a:solidFill>
              </a:rPr>
              <a:t>EARLY </a:t>
            </a:r>
            <a:r>
              <a:rPr lang="en-GB" b="1" dirty="0">
                <a:solidFill>
                  <a:srgbClr val="213C80"/>
                </a:solidFill>
              </a:rPr>
              <a:t>EVENTS AFTER ALLOGENEIC STEM CELL TRANSPLANTATION IN PATIENTS WITH FOLLICULAR LYMPHOMA EXPOSED TO IDELALISIB: A SURVEY OF THE EBMT LYMPHOMA WORKING </a:t>
            </a:r>
            <a:r>
              <a:rPr lang="en-GB" b="1" dirty="0" smtClean="0">
                <a:solidFill>
                  <a:srgbClr val="213C80"/>
                </a:solidFill>
              </a:rPr>
              <a:t>PARTY. L </a:t>
            </a:r>
            <a:r>
              <a:rPr lang="en-GB" b="1" dirty="0" err="1" smtClean="0">
                <a:solidFill>
                  <a:srgbClr val="213C80"/>
                </a:solidFill>
              </a:rPr>
              <a:t>Sellner</a:t>
            </a:r>
            <a:r>
              <a:rPr lang="en-GB" b="1" dirty="0" smtClean="0">
                <a:solidFill>
                  <a:srgbClr val="213C80"/>
                </a:solidFill>
              </a:rPr>
              <a:t> 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866736" y="216867"/>
            <a:ext cx="7221702" cy="660370"/>
          </a:xfrm>
        </p:spPr>
        <p:txBody>
          <a:bodyPr/>
          <a:lstStyle/>
          <a:p>
            <a:pPr lvl="0"/>
            <a:r>
              <a:rPr lang="en-GB" dirty="0"/>
              <a:t>Lymphoma Working Party </a:t>
            </a:r>
            <a:r>
              <a:rPr lang="en-GB" dirty="0" smtClean="0"/>
              <a:t>Presentations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90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902" y="925031"/>
            <a:ext cx="8911087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900" b="1" dirty="0">
                <a:solidFill>
                  <a:srgbClr val="213C80"/>
                </a:solidFill>
              </a:rPr>
              <a:t>Tuesday 20 March 2018– Poster Session </a:t>
            </a:r>
            <a:endParaRPr lang="en-GB" sz="1900" dirty="0">
              <a:solidFill>
                <a:srgbClr val="213C80"/>
              </a:solidFill>
            </a:endParaRPr>
          </a:p>
          <a:p>
            <a:r>
              <a:rPr lang="en-GB" dirty="0">
                <a:solidFill>
                  <a:srgbClr val="213C80"/>
                </a:solidFill>
              </a:rPr>
              <a:t>ANALYSIS OF DATA COLLECTED IN THE EUROPEAN GROUP FOR BLOOD AND MARROW TRANSPLANTATION (EBMT) REGISTRY ON A COHORT OF PATIENTS WITH LYMPHOMA RECEIVING PLERIXAFOR. A Sureda</a:t>
            </a:r>
          </a:p>
          <a:p>
            <a:pPr marL="0" indent="0">
              <a:buNone/>
            </a:pPr>
            <a:r>
              <a:rPr lang="en-GB" dirty="0">
                <a:solidFill>
                  <a:srgbClr val="213C80"/>
                </a:solidFill>
              </a:rPr>
              <a:t>	</a:t>
            </a:r>
          </a:p>
          <a:p>
            <a:r>
              <a:rPr lang="en-GB" dirty="0">
                <a:solidFill>
                  <a:srgbClr val="213C80"/>
                </a:solidFill>
              </a:rPr>
              <a:t>CHECKPOINT INHIBITOR THERAPY FOR HODGKIN LYMPHOMA AFTER ALLOGENEIC BONE MARROW TRANSPLANTATION: A RETROSPECTIVE ANALYSIS OF THE EBMT-LYMPHOMA WORKING PARTY. S Dietrich</a:t>
            </a:r>
          </a:p>
          <a:p>
            <a:endParaRPr lang="en-GB" dirty="0">
              <a:solidFill>
                <a:srgbClr val="213C80"/>
              </a:solidFill>
            </a:endParaRPr>
          </a:p>
          <a:p>
            <a:r>
              <a:rPr lang="en-GB" dirty="0">
                <a:solidFill>
                  <a:srgbClr val="213C80"/>
                </a:solidFill>
              </a:rPr>
              <a:t>VARIATION IN THE USE OF STEM CELL TRANSPLANTATION IN THE MANAGEMENT OF FOLLICULAR LYMPHOMA (FL) AND INDOLENT LYMPHOMAS: A STUDY OF THE LYMPHOMA WORKING PARTY-EBMT. S Robinson</a:t>
            </a:r>
          </a:p>
        </p:txBody>
      </p:sp>
    </p:spTree>
    <p:extLst>
      <p:ext uri="{BB962C8B-B14F-4D97-AF65-F5344CB8AC3E}">
        <p14:creationId xmlns:p14="http://schemas.microsoft.com/office/powerpoint/2010/main" val="202279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283526" y="789488"/>
            <a:ext cx="8743725" cy="4005093"/>
          </a:xfrm>
        </p:spPr>
        <p:txBody>
          <a:bodyPr/>
          <a:lstStyle/>
          <a:p>
            <a:pPr marL="0" indent="0">
              <a:buNone/>
            </a:pPr>
            <a:r>
              <a:rPr lang="en-GB" sz="1200" b="1" u="sng" dirty="0" smtClean="0">
                <a:solidFill>
                  <a:srgbClr val="213C80"/>
                </a:solidFill>
              </a:rPr>
              <a:t>Educational</a:t>
            </a:r>
          </a:p>
          <a:p>
            <a:pPr marL="0" indent="0">
              <a:buNone/>
            </a:pPr>
            <a:r>
              <a:rPr lang="en-GB" sz="1200" b="1" dirty="0" smtClean="0">
                <a:solidFill>
                  <a:srgbClr val="213C80"/>
                </a:solidFill>
              </a:rPr>
              <a:t>Tuesday 20 March 2018, 09:00-10:30 </a:t>
            </a:r>
            <a:r>
              <a:rPr lang="en-GB" sz="1200" b="1" i="1" dirty="0" smtClean="0">
                <a:solidFill>
                  <a:srgbClr val="213C80"/>
                </a:solidFill>
              </a:rPr>
              <a:t>The transplant algorithm in lymphoma- </a:t>
            </a:r>
            <a:r>
              <a:rPr lang="en-GB" sz="1200" b="1" dirty="0" smtClean="0">
                <a:solidFill>
                  <a:srgbClr val="213C80"/>
                </a:solidFill>
              </a:rPr>
              <a:t>Auditorium I</a:t>
            </a:r>
            <a:endParaRPr lang="en-GB" sz="1200" dirty="0" smtClean="0">
              <a:solidFill>
                <a:srgbClr val="213C80"/>
              </a:solidFill>
            </a:endParaRPr>
          </a:p>
          <a:p>
            <a:r>
              <a:rPr lang="en-GB" sz="1200" b="1" dirty="0" smtClean="0">
                <a:solidFill>
                  <a:srgbClr val="213C80"/>
                </a:solidFill>
              </a:rPr>
              <a:t>High-grade lymphoma. </a:t>
            </a:r>
            <a:r>
              <a:rPr lang="en-GB" sz="1200" dirty="0" smtClean="0">
                <a:solidFill>
                  <a:srgbClr val="213C80"/>
                </a:solidFill>
              </a:rPr>
              <a:t>N </a:t>
            </a:r>
            <a:r>
              <a:rPr lang="en-GB" sz="1200" dirty="0" err="1" smtClean="0">
                <a:solidFill>
                  <a:srgbClr val="213C80"/>
                </a:solidFill>
              </a:rPr>
              <a:t>Milpied</a:t>
            </a:r>
            <a:r>
              <a:rPr lang="en-GB" sz="1200" dirty="0" smtClean="0">
                <a:solidFill>
                  <a:srgbClr val="213C80"/>
                </a:solidFill>
              </a:rPr>
              <a:t>, France</a:t>
            </a:r>
          </a:p>
          <a:p>
            <a:r>
              <a:rPr lang="en-GB" sz="1200" b="1" dirty="0" smtClean="0">
                <a:solidFill>
                  <a:srgbClr val="213C80"/>
                </a:solidFill>
              </a:rPr>
              <a:t>Role of stem cell transplantation in patients with follicular lymphoma.</a:t>
            </a:r>
            <a:r>
              <a:rPr lang="en-GB" sz="1200" dirty="0" smtClean="0">
                <a:solidFill>
                  <a:srgbClr val="213C80"/>
                </a:solidFill>
              </a:rPr>
              <a:t> S </a:t>
            </a:r>
            <a:r>
              <a:rPr lang="en-GB" sz="1200" dirty="0" err="1" smtClean="0">
                <a:solidFill>
                  <a:srgbClr val="213C80"/>
                </a:solidFill>
              </a:rPr>
              <a:t>Montoto</a:t>
            </a:r>
            <a:r>
              <a:rPr lang="en-GB" sz="1200" dirty="0" smtClean="0">
                <a:solidFill>
                  <a:srgbClr val="213C80"/>
                </a:solidFill>
              </a:rPr>
              <a:t>, UK</a:t>
            </a:r>
          </a:p>
          <a:p>
            <a:r>
              <a:rPr lang="en-GB" sz="1200" b="1" dirty="0" smtClean="0">
                <a:solidFill>
                  <a:srgbClr val="213C80"/>
                </a:solidFill>
              </a:rPr>
              <a:t>Hodgkin disease. </a:t>
            </a:r>
            <a:r>
              <a:rPr lang="en-GB" sz="1200" dirty="0" smtClean="0">
                <a:solidFill>
                  <a:srgbClr val="213C80"/>
                </a:solidFill>
              </a:rPr>
              <a:t>A </a:t>
            </a:r>
            <a:r>
              <a:rPr lang="en-GB" sz="1200" dirty="0" err="1" smtClean="0">
                <a:solidFill>
                  <a:srgbClr val="213C80"/>
                </a:solidFill>
              </a:rPr>
              <a:t>Sureda</a:t>
            </a:r>
            <a:r>
              <a:rPr lang="en-GB" sz="1200" dirty="0" smtClean="0">
                <a:solidFill>
                  <a:srgbClr val="213C80"/>
                </a:solidFill>
              </a:rPr>
              <a:t>, Spain</a:t>
            </a:r>
            <a:endParaRPr lang="en-GB" sz="1200" b="1" dirty="0" smtClean="0">
              <a:solidFill>
                <a:srgbClr val="213C80"/>
              </a:solidFill>
            </a:endParaRPr>
          </a:p>
          <a:p>
            <a:pPr marL="0" indent="0">
              <a:buNone/>
            </a:pPr>
            <a:r>
              <a:rPr lang="en-GB" sz="1200" b="1" dirty="0" smtClean="0">
                <a:solidFill>
                  <a:srgbClr val="213C80"/>
                </a:solidFill>
              </a:rPr>
              <a:t>Wednesday </a:t>
            </a:r>
            <a:r>
              <a:rPr lang="en-GB" sz="1200" b="1" dirty="0" smtClean="0">
                <a:solidFill>
                  <a:srgbClr val="213C80"/>
                </a:solidFill>
              </a:rPr>
              <a:t>21 March 2018, 11:00-12:30 - </a:t>
            </a:r>
            <a:r>
              <a:rPr lang="en-GB" sz="1200" b="1" i="1" dirty="0" smtClean="0">
                <a:solidFill>
                  <a:srgbClr val="213C80"/>
                </a:solidFill>
              </a:rPr>
              <a:t>Pharmacologic pre-transplant interventions to enhance disease control –</a:t>
            </a:r>
            <a:r>
              <a:rPr lang="en-GB" sz="1200" b="1" dirty="0" smtClean="0">
                <a:solidFill>
                  <a:srgbClr val="213C80"/>
                </a:solidFill>
              </a:rPr>
              <a:t> Room 3B</a:t>
            </a:r>
          </a:p>
          <a:p>
            <a:r>
              <a:rPr lang="en-GB" sz="1200" b="1" dirty="0" smtClean="0">
                <a:solidFill>
                  <a:srgbClr val="213C80"/>
                </a:solidFill>
              </a:rPr>
              <a:t>Immune check-point inhibitors in lymphomas. </a:t>
            </a:r>
            <a:r>
              <a:rPr lang="en-GB" sz="1200" dirty="0" smtClean="0">
                <a:solidFill>
                  <a:srgbClr val="213C80"/>
                </a:solidFill>
              </a:rPr>
              <a:t>MA Perales, US</a:t>
            </a:r>
          </a:p>
          <a:p>
            <a:pPr marL="0" indent="0">
              <a:buNone/>
            </a:pPr>
            <a:endParaRPr lang="en-GB" sz="1200" b="1" u="sng" dirty="0" smtClean="0">
              <a:solidFill>
                <a:srgbClr val="213C80"/>
              </a:solidFill>
            </a:endParaRPr>
          </a:p>
          <a:p>
            <a:pPr marL="0" indent="0">
              <a:buNone/>
            </a:pPr>
            <a:r>
              <a:rPr lang="en-GB" sz="1200" b="1" u="sng" dirty="0" smtClean="0">
                <a:solidFill>
                  <a:srgbClr val="213C80"/>
                </a:solidFill>
              </a:rPr>
              <a:t>Workshop</a:t>
            </a:r>
            <a:endParaRPr lang="en-GB" sz="1200" b="1" u="sng" dirty="0">
              <a:solidFill>
                <a:srgbClr val="213C80"/>
              </a:solidFill>
            </a:endParaRPr>
          </a:p>
          <a:p>
            <a:pPr marL="0" indent="0">
              <a:buNone/>
            </a:pPr>
            <a:r>
              <a:rPr lang="en-GB" sz="1200" b="1" dirty="0">
                <a:solidFill>
                  <a:srgbClr val="213C80"/>
                </a:solidFill>
              </a:rPr>
              <a:t>Monday 19 March 2018, </a:t>
            </a:r>
            <a:r>
              <a:rPr lang="en-GB" sz="1200" b="1" dirty="0" smtClean="0">
                <a:solidFill>
                  <a:srgbClr val="213C80"/>
                </a:solidFill>
              </a:rPr>
              <a:t>11:00-12:30- </a:t>
            </a:r>
            <a:r>
              <a:rPr lang="en-GB" sz="1200" b="1" i="1" dirty="0" err="1">
                <a:solidFill>
                  <a:srgbClr val="213C80"/>
                </a:solidFill>
              </a:rPr>
              <a:t>Haplo</a:t>
            </a:r>
            <a:r>
              <a:rPr lang="en-GB" sz="1200" b="1" i="1" dirty="0">
                <a:solidFill>
                  <a:srgbClr val="213C80"/>
                </a:solidFill>
              </a:rPr>
              <a:t>-identical transplantation versus other donor </a:t>
            </a:r>
            <a:r>
              <a:rPr lang="en-GB" sz="1200" b="1" i="1" dirty="0" smtClean="0">
                <a:solidFill>
                  <a:srgbClr val="213C80"/>
                </a:solidFill>
              </a:rPr>
              <a:t>sources - </a:t>
            </a:r>
            <a:r>
              <a:rPr lang="en-GB" sz="1200" b="1" dirty="0">
                <a:solidFill>
                  <a:srgbClr val="213C80"/>
                </a:solidFill>
              </a:rPr>
              <a:t>Auditorium VIII</a:t>
            </a:r>
          </a:p>
          <a:p>
            <a:r>
              <a:rPr lang="en-GB" sz="1200" b="1" dirty="0" err="1">
                <a:solidFill>
                  <a:srgbClr val="213C80"/>
                </a:solidFill>
              </a:rPr>
              <a:t>Haplo</a:t>
            </a:r>
            <a:r>
              <a:rPr lang="en-GB" sz="1200" b="1" dirty="0">
                <a:solidFill>
                  <a:srgbClr val="213C80"/>
                </a:solidFill>
              </a:rPr>
              <a:t>-identical SCT in Hodgkin lymphoma</a:t>
            </a:r>
            <a:r>
              <a:rPr lang="en-GB" sz="1200" dirty="0">
                <a:solidFill>
                  <a:srgbClr val="213C80"/>
                </a:solidFill>
              </a:rPr>
              <a:t>. M Kwon, Spain</a:t>
            </a:r>
          </a:p>
          <a:p>
            <a:pPr marL="0" indent="0">
              <a:buNone/>
            </a:pPr>
            <a:endParaRPr lang="en-GB" sz="1200" b="1" u="sng" dirty="0" smtClean="0">
              <a:solidFill>
                <a:srgbClr val="213C80"/>
              </a:solidFill>
            </a:endParaRPr>
          </a:p>
          <a:p>
            <a:pPr marL="0" indent="0">
              <a:buNone/>
            </a:pPr>
            <a:r>
              <a:rPr lang="en-GB" sz="1200" b="1" u="sng" dirty="0" smtClean="0">
                <a:solidFill>
                  <a:srgbClr val="213C80"/>
                </a:solidFill>
              </a:rPr>
              <a:t>Meet the expert</a:t>
            </a:r>
          </a:p>
          <a:p>
            <a:pPr marL="0" indent="0">
              <a:buNone/>
            </a:pPr>
            <a:r>
              <a:rPr lang="en-GB" sz="1200" b="1" dirty="0" smtClean="0">
                <a:solidFill>
                  <a:srgbClr val="213C80"/>
                </a:solidFill>
              </a:rPr>
              <a:t>Monday 19 March 2018, 08:00- 09:00 – Pavilion 4</a:t>
            </a:r>
          </a:p>
          <a:p>
            <a:r>
              <a:rPr lang="en-GB" sz="1200" b="1" dirty="0">
                <a:solidFill>
                  <a:srgbClr val="213C80"/>
                </a:solidFill>
              </a:rPr>
              <a:t>Treatment of Richter </a:t>
            </a:r>
            <a:r>
              <a:rPr lang="en-GB" sz="1200" b="1" dirty="0" smtClean="0">
                <a:solidFill>
                  <a:srgbClr val="213C80"/>
                </a:solidFill>
              </a:rPr>
              <a:t>syndrome. </a:t>
            </a:r>
            <a:r>
              <a:rPr lang="en-GB" sz="1200" dirty="0" smtClean="0">
                <a:solidFill>
                  <a:srgbClr val="213C80"/>
                </a:solidFill>
              </a:rPr>
              <a:t>P Dreger, </a:t>
            </a:r>
            <a:r>
              <a:rPr lang="en-GB" sz="1200" dirty="0" smtClean="0">
                <a:solidFill>
                  <a:srgbClr val="213C80"/>
                </a:solidFill>
              </a:rPr>
              <a:t>Germany</a:t>
            </a:r>
          </a:p>
          <a:p>
            <a:pPr marL="0" indent="0">
              <a:buNone/>
            </a:pPr>
            <a:r>
              <a:rPr lang="en-GB" sz="1200" b="1" dirty="0" smtClean="0">
                <a:solidFill>
                  <a:srgbClr val="213C80"/>
                </a:solidFill>
              </a:rPr>
              <a:t>Tuesday 20 </a:t>
            </a:r>
            <a:r>
              <a:rPr lang="en-GB" sz="1200" b="1" dirty="0">
                <a:solidFill>
                  <a:srgbClr val="213C80"/>
                </a:solidFill>
              </a:rPr>
              <a:t>March 2018, 08:00- 09:00 – Pavilion 4</a:t>
            </a:r>
          </a:p>
          <a:p>
            <a:r>
              <a:rPr lang="en-GB" sz="1200" b="1" dirty="0" smtClean="0">
                <a:solidFill>
                  <a:srgbClr val="213C80"/>
                </a:solidFill>
              </a:rPr>
              <a:t>Maintenance therapy in Hodgkin disease. </a:t>
            </a:r>
            <a:r>
              <a:rPr lang="en-GB" sz="1200" dirty="0" smtClean="0">
                <a:solidFill>
                  <a:srgbClr val="213C80"/>
                </a:solidFill>
              </a:rPr>
              <a:t>A Sureda, Spain</a:t>
            </a:r>
            <a:endParaRPr lang="en-GB" sz="1200" dirty="0">
              <a:solidFill>
                <a:srgbClr val="213C80"/>
              </a:solidFill>
            </a:endParaRPr>
          </a:p>
          <a:p>
            <a:pPr marL="0" indent="0">
              <a:buNone/>
            </a:pPr>
            <a:endParaRPr lang="en-GB" sz="1200" dirty="0" smtClean="0">
              <a:solidFill>
                <a:srgbClr val="213C80"/>
              </a:solidFill>
            </a:endParaRPr>
          </a:p>
        </p:txBody>
      </p:sp>
      <p:sp>
        <p:nvSpPr>
          <p:cNvPr id="4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866736" y="216867"/>
            <a:ext cx="7221702" cy="660370"/>
          </a:xfrm>
        </p:spPr>
        <p:txBody>
          <a:bodyPr/>
          <a:lstStyle/>
          <a:p>
            <a:pPr lvl="0"/>
            <a:r>
              <a:rPr lang="en-GB" dirty="0"/>
              <a:t>Other Lymphoma Related Presentations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279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284755" y="877888"/>
            <a:ext cx="8743725" cy="4005093"/>
          </a:xfrm>
        </p:spPr>
        <p:txBody>
          <a:bodyPr/>
          <a:lstStyle/>
          <a:p>
            <a:pPr marL="0" indent="0">
              <a:buNone/>
            </a:pPr>
            <a:r>
              <a:rPr lang="en-GB" sz="1600" b="1" u="sng" dirty="0">
                <a:solidFill>
                  <a:srgbClr val="213C80"/>
                </a:solidFill>
              </a:rPr>
              <a:t>Data Management Educational Session 2  </a:t>
            </a:r>
          </a:p>
          <a:p>
            <a:pPr marL="0" indent="0">
              <a:buNone/>
            </a:pPr>
            <a:r>
              <a:rPr lang="en-GB" sz="1600" b="1" dirty="0" smtClean="0">
                <a:solidFill>
                  <a:srgbClr val="213C80"/>
                </a:solidFill>
              </a:rPr>
              <a:t>Monday </a:t>
            </a:r>
            <a:r>
              <a:rPr lang="en-GB" sz="1600" b="1" dirty="0">
                <a:solidFill>
                  <a:srgbClr val="213C80"/>
                </a:solidFill>
              </a:rPr>
              <a:t>19 March 2018 09:45-10:25 - </a:t>
            </a:r>
            <a:r>
              <a:rPr lang="en-GB" sz="1600" b="1" dirty="0" smtClean="0">
                <a:solidFill>
                  <a:srgbClr val="213C80"/>
                </a:solidFill>
              </a:rPr>
              <a:t>Auditorium III</a:t>
            </a:r>
          </a:p>
          <a:p>
            <a:r>
              <a:rPr lang="en-GB" sz="1600" b="1" dirty="0" smtClean="0">
                <a:solidFill>
                  <a:srgbClr val="213C80"/>
                </a:solidFill>
              </a:rPr>
              <a:t>Lymphoma- Med </a:t>
            </a:r>
            <a:r>
              <a:rPr lang="en-GB" sz="1600" b="1" dirty="0">
                <a:solidFill>
                  <a:srgbClr val="213C80"/>
                </a:solidFill>
              </a:rPr>
              <a:t>A-new drugs and treatment. </a:t>
            </a:r>
            <a:r>
              <a:rPr lang="en-GB" sz="1600" dirty="0" smtClean="0">
                <a:solidFill>
                  <a:srgbClr val="213C80"/>
                </a:solidFill>
              </a:rPr>
              <a:t>S </a:t>
            </a:r>
            <a:r>
              <a:rPr lang="en-GB" sz="1600" dirty="0" err="1">
                <a:solidFill>
                  <a:srgbClr val="213C80"/>
                </a:solidFill>
              </a:rPr>
              <a:t>Montoto</a:t>
            </a:r>
            <a:r>
              <a:rPr lang="en-GB" sz="1600" dirty="0">
                <a:solidFill>
                  <a:srgbClr val="213C80"/>
                </a:solidFill>
              </a:rPr>
              <a:t>, UK</a:t>
            </a:r>
          </a:p>
          <a:p>
            <a:pPr marL="0" indent="0">
              <a:buNone/>
            </a:pPr>
            <a:endParaRPr lang="en-GB" sz="1600" b="1" dirty="0">
              <a:solidFill>
                <a:srgbClr val="213C80"/>
              </a:solidFill>
            </a:endParaRPr>
          </a:p>
          <a:p>
            <a:pPr marL="0" indent="0">
              <a:buNone/>
            </a:pPr>
            <a:r>
              <a:rPr lang="en-GB" sz="1600" b="1" u="sng" dirty="0" smtClean="0">
                <a:solidFill>
                  <a:srgbClr val="213C80"/>
                </a:solidFill>
              </a:rPr>
              <a:t>Statistics </a:t>
            </a:r>
            <a:r>
              <a:rPr lang="en-GB" sz="1600" b="1" u="sng" dirty="0">
                <a:solidFill>
                  <a:srgbClr val="213C80"/>
                </a:solidFill>
              </a:rPr>
              <a:t>W</a:t>
            </a:r>
            <a:r>
              <a:rPr lang="en-GB" sz="1600" b="1" u="sng" dirty="0" smtClean="0">
                <a:solidFill>
                  <a:srgbClr val="213C80"/>
                </a:solidFill>
              </a:rPr>
              <a:t>orkshop </a:t>
            </a:r>
            <a:endParaRPr lang="en-GB" sz="1600" b="1" u="sng" dirty="0" smtClean="0">
              <a:solidFill>
                <a:srgbClr val="213C80"/>
              </a:solidFill>
            </a:endParaRPr>
          </a:p>
          <a:p>
            <a:pPr marL="0" indent="0">
              <a:buNone/>
            </a:pPr>
            <a:r>
              <a:rPr lang="en-GB" sz="1600" b="1" dirty="0" smtClean="0">
                <a:solidFill>
                  <a:srgbClr val="213C80"/>
                </a:solidFill>
              </a:rPr>
              <a:t>Monday </a:t>
            </a:r>
            <a:r>
              <a:rPr lang="en-GB" sz="1600" b="1" dirty="0">
                <a:solidFill>
                  <a:srgbClr val="213C80"/>
                </a:solidFill>
              </a:rPr>
              <a:t>19 March 2018 </a:t>
            </a:r>
            <a:r>
              <a:rPr lang="en-GB" sz="1600" b="1" dirty="0" smtClean="0">
                <a:solidFill>
                  <a:srgbClr val="213C80"/>
                </a:solidFill>
              </a:rPr>
              <a:t>13:00-14:30 – Room 5C</a:t>
            </a:r>
            <a:endParaRPr lang="en-GB" sz="1600" b="1" dirty="0">
              <a:solidFill>
                <a:srgbClr val="213C80"/>
              </a:solidFill>
            </a:endParaRPr>
          </a:p>
          <a:p>
            <a:r>
              <a:rPr lang="en-GB" sz="1600" b="1" dirty="0" smtClean="0">
                <a:solidFill>
                  <a:srgbClr val="213C80"/>
                </a:solidFill>
              </a:rPr>
              <a:t>Survival curves: adjusted or not? </a:t>
            </a:r>
            <a:r>
              <a:rPr lang="en-GB" sz="1600" dirty="0" smtClean="0">
                <a:solidFill>
                  <a:srgbClr val="213C80"/>
                </a:solidFill>
              </a:rPr>
              <a:t>A Boumendil, France/ S </a:t>
            </a:r>
            <a:r>
              <a:rPr lang="en-GB" sz="1600" dirty="0">
                <a:solidFill>
                  <a:srgbClr val="213C80"/>
                </a:solidFill>
              </a:rPr>
              <a:t>Montoto, UK</a:t>
            </a:r>
          </a:p>
          <a:p>
            <a:pPr marL="0" indent="0">
              <a:buNone/>
            </a:pPr>
            <a:endParaRPr lang="en-GB" sz="1600" b="1" dirty="0" smtClean="0">
              <a:solidFill>
                <a:srgbClr val="213C80"/>
              </a:solidFill>
            </a:endParaRPr>
          </a:p>
          <a:p>
            <a:pPr marL="0" indent="0">
              <a:buNone/>
            </a:pPr>
            <a:r>
              <a:rPr lang="en-GB" sz="1600" b="1" u="sng" dirty="0" smtClean="0">
                <a:solidFill>
                  <a:srgbClr val="213C80"/>
                </a:solidFill>
              </a:rPr>
              <a:t>Nurses Group</a:t>
            </a:r>
          </a:p>
          <a:p>
            <a:pPr marL="0" indent="0">
              <a:buNone/>
            </a:pPr>
            <a:r>
              <a:rPr lang="en-GB" sz="1600" b="1" dirty="0" smtClean="0">
                <a:solidFill>
                  <a:srgbClr val="213C80"/>
                </a:solidFill>
              </a:rPr>
              <a:t>Tuesday 20 March 2018</a:t>
            </a:r>
            <a:r>
              <a:rPr lang="en-GB" sz="1600" dirty="0" smtClean="0">
                <a:solidFill>
                  <a:srgbClr val="213C80"/>
                </a:solidFill>
              </a:rPr>
              <a:t>,</a:t>
            </a:r>
            <a:r>
              <a:rPr lang="en-GB" sz="1600" dirty="0">
                <a:solidFill>
                  <a:srgbClr val="213C80"/>
                </a:solidFill>
              </a:rPr>
              <a:t> </a:t>
            </a:r>
            <a:r>
              <a:rPr lang="en-GB" sz="1600" b="1" dirty="0" smtClean="0">
                <a:solidFill>
                  <a:srgbClr val="213C80"/>
                </a:solidFill>
              </a:rPr>
              <a:t>17:00-18:00- </a:t>
            </a:r>
            <a:r>
              <a:rPr lang="en-GB" sz="1600" b="1" i="1" dirty="0" smtClean="0">
                <a:solidFill>
                  <a:srgbClr val="213C80"/>
                </a:solidFill>
              </a:rPr>
              <a:t>Lymphoma -</a:t>
            </a:r>
            <a:r>
              <a:rPr lang="en-GB" sz="1600" b="1" dirty="0" smtClean="0">
                <a:solidFill>
                  <a:srgbClr val="213C80"/>
                </a:solidFill>
              </a:rPr>
              <a:t> </a:t>
            </a:r>
            <a:r>
              <a:rPr lang="en-GB" sz="1600" b="1" dirty="0">
                <a:solidFill>
                  <a:srgbClr val="213C80"/>
                </a:solidFill>
              </a:rPr>
              <a:t>Room 3A </a:t>
            </a:r>
            <a:endParaRPr lang="en-GB" sz="1600" b="1" dirty="0" smtClean="0">
              <a:solidFill>
                <a:srgbClr val="213C80"/>
              </a:solidFill>
            </a:endParaRPr>
          </a:p>
          <a:p>
            <a:r>
              <a:rPr lang="en-GB" sz="1600" b="1" dirty="0" smtClean="0">
                <a:solidFill>
                  <a:srgbClr val="213C80"/>
                </a:solidFill>
              </a:rPr>
              <a:t>Bridging </a:t>
            </a:r>
            <a:r>
              <a:rPr lang="en-GB" sz="1600" b="1" dirty="0">
                <a:solidFill>
                  <a:srgbClr val="213C80"/>
                </a:solidFill>
              </a:rPr>
              <a:t>therapies in </a:t>
            </a:r>
            <a:r>
              <a:rPr lang="en-GB" sz="1600" b="1" dirty="0" smtClean="0">
                <a:solidFill>
                  <a:srgbClr val="213C80"/>
                </a:solidFill>
              </a:rPr>
              <a:t>lymphoma</a:t>
            </a:r>
            <a:r>
              <a:rPr lang="en-GB" sz="1600" dirty="0" smtClean="0">
                <a:solidFill>
                  <a:srgbClr val="213C80"/>
                </a:solidFill>
              </a:rPr>
              <a:t>. S Robinson</a:t>
            </a:r>
            <a:r>
              <a:rPr lang="en-GB" sz="1600" dirty="0">
                <a:solidFill>
                  <a:srgbClr val="213C80"/>
                </a:solidFill>
              </a:rPr>
              <a:t>, </a:t>
            </a:r>
            <a:r>
              <a:rPr lang="en-GB" sz="1600" dirty="0" smtClean="0">
                <a:solidFill>
                  <a:srgbClr val="213C80"/>
                </a:solidFill>
              </a:rPr>
              <a:t>UK</a:t>
            </a:r>
          </a:p>
          <a:p>
            <a:r>
              <a:rPr lang="en-GB" sz="1600" b="1" dirty="0" smtClean="0">
                <a:solidFill>
                  <a:srgbClr val="213C80"/>
                </a:solidFill>
              </a:rPr>
              <a:t>The </a:t>
            </a:r>
            <a:r>
              <a:rPr lang="en-GB" sz="1600" b="1" dirty="0">
                <a:solidFill>
                  <a:srgbClr val="213C80"/>
                </a:solidFill>
              </a:rPr>
              <a:t>role of PET scan in </a:t>
            </a:r>
            <a:r>
              <a:rPr lang="en-GB" sz="1600" b="1" dirty="0" smtClean="0">
                <a:solidFill>
                  <a:srgbClr val="213C80"/>
                </a:solidFill>
              </a:rPr>
              <a:t>lymphomas</a:t>
            </a:r>
            <a:r>
              <a:rPr lang="en-GB" sz="1600" dirty="0" smtClean="0">
                <a:solidFill>
                  <a:srgbClr val="213C80"/>
                </a:solidFill>
              </a:rPr>
              <a:t>. V </a:t>
            </a:r>
            <a:r>
              <a:rPr lang="en-GB" sz="1600" dirty="0" err="1" smtClean="0">
                <a:solidFill>
                  <a:srgbClr val="213C80"/>
                </a:solidFill>
              </a:rPr>
              <a:t>Vergote</a:t>
            </a:r>
            <a:r>
              <a:rPr lang="en-GB" sz="1600" dirty="0">
                <a:solidFill>
                  <a:srgbClr val="213C80"/>
                </a:solidFill>
              </a:rPr>
              <a:t>, Belgium </a:t>
            </a:r>
          </a:p>
          <a:p>
            <a:pPr fontAlgn="ctr"/>
            <a:r>
              <a:rPr lang="en-GB" sz="1600" b="1" dirty="0" smtClean="0">
                <a:solidFill>
                  <a:srgbClr val="213C80"/>
                </a:solidFill>
              </a:rPr>
              <a:t>Which </a:t>
            </a:r>
            <a:r>
              <a:rPr lang="en-GB" sz="1600" b="1" dirty="0">
                <a:solidFill>
                  <a:srgbClr val="213C80"/>
                </a:solidFill>
              </a:rPr>
              <a:t>transplant for which </a:t>
            </a:r>
            <a:r>
              <a:rPr lang="en-GB" sz="1600" b="1" dirty="0" smtClean="0">
                <a:solidFill>
                  <a:srgbClr val="213C80"/>
                </a:solidFill>
              </a:rPr>
              <a:t>lymphoma</a:t>
            </a:r>
            <a:r>
              <a:rPr lang="en-GB" sz="1600" dirty="0" smtClean="0">
                <a:solidFill>
                  <a:srgbClr val="213C80"/>
                </a:solidFill>
              </a:rPr>
              <a:t>. J </a:t>
            </a:r>
            <a:r>
              <a:rPr lang="en-GB" sz="1600" dirty="0" err="1">
                <a:solidFill>
                  <a:srgbClr val="213C80"/>
                </a:solidFill>
              </a:rPr>
              <a:t>Doorduijn</a:t>
            </a:r>
            <a:r>
              <a:rPr lang="en-GB" sz="1600" dirty="0">
                <a:solidFill>
                  <a:srgbClr val="213C80"/>
                </a:solidFill>
              </a:rPr>
              <a:t>, </a:t>
            </a:r>
            <a:r>
              <a:rPr lang="en-GB" sz="1600" dirty="0" smtClean="0">
                <a:solidFill>
                  <a:srgbClr val="213C80"/>
                </a:solidFill>
              </a:rPr>
              <a:t>Netherlands</a:t>
            </a:r>
            <a:endParaRPr lang="fr-FR" sz="1050" dirty="0"/>
          </a:p>
        </p:txBody>
      </p:sp>
      <p:sp>
        <p:nvSpPr>
          <p:cNvPr id="4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866736" y="216867"/>
            <a:ext cx="7221702" cy="660370"/>
          </a:xfrm>
        </p:spPr>
        <p:txBody>
          <a:bodyPr/>
          <a:lstStyle/>
          <a:p>
            <a:pPr lvl="0"/>
            <a:r>
              <a:rPr lang="en-GB" dirty="0"/>
              <a:t>Other Lymphoma Related Presentations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279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81" t="23590" r="29712" b="26538"/>
          <a:stretch/>
        </p:blipFill>
        <p:spPr>
          <a:xfrm>
            <a:off x="5685577" y="2383631"/>
            <a:ext cx="2496662" cy="2345897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781050" y="337326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b="1" dirty="0">
                <a:solidFill>
                  <a:srgbClr val="213C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 us on Twitter </a:t>
            </a:r>
          </a:p>
          <a:p>
            <a:r>
              <a:rPr lang="en-GB" sz="2400" b="1" dirty="0">
                <a:solidFill>
                  <a:srgbClr val="213C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en-GB" sz="2400" b="1" dirty="0" err="1">
                <a:solidFill>
                  <a:srgbClr val="213C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LymphomaWP_EBMT</a:t>
            </a:r>
            <a:endParaRPr lang="en-GB" sz="2400" b="1" dirty="0">
              <a:solidFill>
                <a:srgbClr val="213C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5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BMT Templat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EBMT Template">
      <a:majorFont>
        <a:latin typeface=""/>
        <a:ea typeface="Geneva"/>
        <a:cs typeface=""/>
      </a:majorFont>
      <a:minorFont>
        <a:latin typeface=""/>
        <a:ea typeface="Geneva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144</Words>
  <Application>Microsoft Office PowerPoint</Application>
  <PresentationFormat>Affichage à l'écran (16:9)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1_EBMT Template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Mélanie Chaboissier</dc:creator>
  <cp:lastModifiedBy>Poste03 EBMT</cp:lastModifiedBy>
  <cp:revision>132</cp:revision>
  <dcterms:created xsi:type="dcterms:W3CDTF">2012-02-11T15:36:13Z</dcterms:created>
  <dcterms:modified xsi:type="dcterms:W3CDTF">2018-03-15T08:41:35Z</dcterms:modified>
</cp:coreProperties>
</file>