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34.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3.xml" ContentType="application/vnd.openxmlformats-officedocument.presentationml.slide+xml"/>
  <Override PartName="/ppt/slides/slide19.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8.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9.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1.xml" ContentType="application/vnd.openxmlformats-officedocument.presentationml.tags+xml"/>
  <Override PartName="/docProps/core.xml" ContentType="application/vnd.openxmlformats-package.core-properties+xml"/>
  <Override PartName="/ppt/tags/tag2.xml" ContentType="application/vnd.openxmlformats-officedocument.presentationml.tag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6" r:id="rId2"/>
    <p:sldMasterId id="2147483663" r:id="rId3"/>
  </p:sldMasterIdLst>
  <p:notesMasterIdLst>
    <p:notesMasterId r:id="rId40"/>
  </p:notesMasterIdLst>
  <p:sldIdLst>
    <p:sldId id="304" r:id="rId4"/>
    <p:sldId id="307" r:id="rId5"/>
    <p:sldId id="308" r:id="rId6"/>
    <p:sldId id="256" r:id="rId7"/>
    <p:sldId id="259" r:id="rId8"/>
    <p:sldId id="275" r:id="rId9"/>
    <p:sldId id="276" r:id="rId10"/>
    <p:sldId id="262" r:id="rId11"/>
    <p:sldId id="277" r:id="rId12"/>
    <p:sldId id="264" r:id="rId13"/>
    <p:sldId id="278" r:id="rId14"/>
    <p:sldId id="279" r:id="rId15"/>
    <p:sldId id="280" r:id="rId16"/>
    <p:sldId id="267" r:id="rId17"/>
    <p:sldId id="281" r:id="rId18"/>
    <p:sldId id="269" r:id="rId19"/>
    <p:sldId id="282" r:id="rId20"/>
    <p:sldId id="302" r:id="rId21"/>
    <p:sldId id="303"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Lst>
  <p:sldSz cx="12192000" cy="6858000"/>
  <p:notesSz cx="6858000" cy="9144000"/>
  <p:custShowLst>
    <p:custShow name="Custom Show 1" id="0">
      <p:sldLst>
        <p:sld r:id="rId26"/>
      </p:sldLst>
    </p:custShow>
    <p:custShow name="Custom Show 2" id="1">
      <p:sldLst>
        <p:sld r:id="rId27"/>
      </p:sldLst>
    </p:custShow>
    <p:custShow name="Custom Show 3" id="2">
      <p:sldLst>
        <p:sld r:id="rId28"/>
      </p:sldLst>
    </p:custShow>
    <p:custShow name="Custom Show 4" id="3">
      <p:sldLst>
        <p:sld r:id="rId29"/>
      </p:sldLst>
    </p:custShow>
    <p:custShow name="Custom Show 5" id="4">
      <p:sldLst>
        <p:sld r:id="rId30"/>
      </p:sldLst>
    </p:custShow>
    <p:custShow name="Custom Show 6" id="5">
      <p:sldLst>
        <p:sld r:id="rId31"/>
      </p:sldLst>
    </p:custShow>
    <p:custShow name="Custom Show 7" id="6">
      <p:sldLst>
        <p:sld r:id="rId32"/>
      </p:sldLst>
    </p:custShow>
    <p:custShow name="incorrect" id="7">
      <p:sldLst>
        <p:sld r:id="rId39"/>
      </p:sldLst>
    </p:custShow>
    <p:custShow name="question 1" id="8">
      <p:sldLst>
        <p:sld r:id="rId33"/>
      </p:sldLst>
    </p:custShow>
    <p:custShow name="question 2" id="9">
      <p:sldLst>
        <p:sld r:id="rId34"/>
      </p:sldLst>
    </p:custShow>
    <p:custShow name="question 3" id="10">
      <p:sldLst>
        <p:sld r:id="rId35"/>
      </p:sldLst>
    </p:custShow>
    <p:custShow name="question 4" id="11">
      <p:sldLst>
        <p:sld r:id="rId36"/>
      </p:sldLst>
    </p:custShow>
    <p:custShow name="question 5" id="12">
      <p:sldLst>
        <p:sld r:id="rId37"/>
      </p:sldLst>
    </p:custShow>
    <p:custShow name="question 6" id="13">
      <p:sldLst>
        <p:sld r:id="rId38"/>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24"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FAF4"/>
    <a:srgbClr val="FEF9F0"/>
    <a:srgbClr val="FAF7FB"/>
    <a:srgbClr val="5F5F5F"/>
    <a:srgbClr val="F8F4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82" autoAdjust="0"/>
    <p:restoredTop sz="96242" autoAdjust="0"/>
  </p:normalViewPr>
  <p:slideViewPr>
    <p:cSldViewPr>
      <p:cViewPr varScale="1">
        <p:scale>
          <a:sx n="114" d="100"/>
          <a:sy n="114" d="100"/>
        </p:scale>
        <p:origin x="288" y="108"/>
      </p:cViewPr>
      <p:guideLst>
        <p:guide orient="horz" pos="2160"/>
        <p:guide pos="3840"/>
      </p:guideLst>
    </p:cSldViewPr>
  </p:slideViewPr>
  <p:notesTextViewPr>
    <p:cViewPr>
      <p:scale>
        <a:sx n="1" d="1"/>
        <a:sy n="1" d="1"/>
      </p:scale>
      <p:origin x="0" y="0"/>
    </p:cViewPr>
  </p:notesTextViewPr>
  <p:sorterViewPr>
    <p:cViewPr>
      <p:scale>
        <a:sx n="100" d="100"/>
        <a:sy n="100" d="100"/>
      </p:scale>
      <p:origin x="0" y="-30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47" Type="http://schemas.openxmlformats.org/officeDocument/2006/relationships/customXml" Target="../customXml/item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48" Type="http://schemas.openxmlformats.org/officeDocument/2006/relationships/customXml" Target="../customXml/item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FD821E-39F7-4A96-8A39-BE3A01047DBA}" type="datetimeFigureOut">
              <a:rPr lang="en-GB" smtClean="0"/>
              <a:t>22/01/2018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CA12ED-ABE1-433D-A64F-81E1DE35FF43}" type="slidenum">
              <a:rPr lang="en-GB" smtClean="0"/>
              <a:t>‹#›</a:t>
            </a:fld>
            <a:endParaRPr lang="en-GB"/>
          </a:p>
        </p:txBody>
      </p:sp>
    </p:spTree>
    <p:extLst>
      <p:ext uri="{BB962C8B-B14F-4D97-AF65-F5344CB8AC3E}">
        <p14:creationId xmlns:p14="http://schemas.microsoft.com/office/powerpoint/2010/main" val="1944526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buFont typeface="Arial" pitchFamily="34" charset="0"/>
                  <a:buNone/>
                </a:pPr>
                <a:endParaRPr lang="en-GB" b="0" i="0" baseline="0" dirty="0"/>
              </a:p>
            </p:txBody>
          </p:sp>
        </mc:Choice>
        <mc:Fallback xmlns="">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HSCT is</a:t>
                </a:r>
                <a:r>
                  <a:rPr lang="en-GB" baseline="0" dirty="0" smtClean="0"/>
                  <a:t> the infusion of stem cells derived from bone marrow, which aims to re-establish haematopoietic function of patients with a damaged or defective immune system</a:t>
                </a:r>
                <a:endParaRPr lang="en-GB" dirty="0" smtClean="0"/>
              </a:p>
              <a:p>
                <a:pPr marL="171450" indent="-171450">
                  <a:buFont typeface="Arial" pitchFamily="34" charset="0"/>
                  <a:buChar char="•"/>
                </a:pPr>
                <a:r>
                  <a:rPr lang="en-GB" dirty="0" smtClean="0"/>
                  <a:t>The goal of HSCT for patients with malignancy is to rescue their marrow from the toxic effects of chemotherapy, with or without total body irradiation (TBI), permitting the administration of higher and potentially more curative doses of chemotherapy</a:t>
                </a:r>
              </a:p>
              <a:p>
                <a:pPr marL="171450" indent="-171450">
                  <a:buFont typeface="Arial" pitchFamily="34" charset="0"/>
                  <a:buChar char="•"/>
                </a:pPr>
                <a:r>
                  <a:rPr lang="en-GB" dirty="0" smtClean="0"/>
                  <a:t>In contrast, the goal of HSCT in patients with </a:t>
                </a:r>
                <a:r>
                  <a:rPr lang="en-GB" dirty="0" err="1" smtClean="0"/>
                  <a:t>nonmalignant</a:t>
                </a:r>
                <a:r>
                  <a:rPr lang="en-GB" dirty="0" smtClean="0"/>
                  <a:t> diseases is to replace </a:t>
                </a:r>
                <a:r>
                  <a:rPr lang="en-GB" dirty="0" err="1" smtClean="0"/>
                  <a:t>nonfunctional</a:t>
                </a:r>
                <a:r>
                  <a:rPr lang="en-GB" dirty="0" smtClean="0"/>
                  <a:t> or failed marrow</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b="0" baseline="0" dirty="0" smtClean="0"/>
              </a:p>
              <a:p>
                <a:r>
                  <a:rPr lang="en-GB" dirty="0" smtClean="0"/>
                  <a:t>Autologous</a:t>
                </a:r>
                <a:r>
                  <a:rPr lang="en-GB" baseline="0" dirty="0" smtClean="0"/>
                  <a:t> HSCT is indicated for malignant diseases such as:</a:t>
                </a:r>
              </a:p>
              <a:p>
                <a:pPr marL="171450" indent="-171450">
                  <a:buFont typeface="Arial" pitchFamily="34" charset="0"/>
                  <a:buChar char="•"/>
                </a:pPr>
                <a:r>
                  <a:rPr lang="en-GB" baseline="0" dirty="0" smtClean="0"/>
                  <a:t>Hodgkin’s </a:t>
                </a:r>
                <a:r>
                  <a:rPr lang="en-GB" baseline="0" dirty="0" smtClean="0"/>
                  <a:t>disease</a:t>
                </a:r>
              </a:p>
              <a:p>
                <a:pPr marL="171450" indent="-171450">
                  <a:buFont typeface="Arial" pitchFamily="34" charset="0"/>
                  <a:buChar char="•"/>
                </a:pPr>
                <a:r>
                  <a:rPr lang="en-GB" baseline="0" dirty="0" smtClean="0"/>
                  <a:t>Non-Hodgkin’s </a:t>
                </a:r>
                <a:r>
                  <a:rPr lang="en-GB" baseline="0" dirty="0" smtClean="0"/>
                  <a:t>lymphoma</a:t>
                </a:r>
              </a:p>
              <a:p>
                <a:pPr marL="171450" indent="-171450">
                  <a:buFont typeface="Arial" pitchFamily="34" charset="0"/>
                  <a:buChar char="•"/>
                </a:pPr>
                <a:r>
                  <a:rPr lang="en-GB" baseline="0" dirty="0" smtClean="0"/>
                  <a:t>Multiple myeloma</a:t>
                </a:r>
              </a:p>
              <a:p>
                <a:pPr marL="171450" indent="-171450">
                  <a:buFont typeface="Arial" pitchFamily="34" charset="0"/>
                  <a:buChar char="•"/>
                </a:pPr>
                <a:r>
                  <a:rPr lang="en-GB" baseline="0" dirty="0" err="1" smtClean="0"/>
                  <a:t>Neuroblastoma</a:t>
                </a:r>
                <a:endParaRPr lang="en-GB" baseline="0" dirty="0" smtClean="0"/>
              </a:p>
              <a:p>
                <a:pPr marL="171450" indent="-171450">
                  <a:buFont typeface="Arial" pitchFamily="34" charset="0"/>
                  <a:buChar char="•"/>
                </a:pPr>
                <a:r>
                  <a:rPr lang="en-GB" baseline="0" dirty="0" smtClean="0"/>
                  <a:t>Sarcoma</a:t>
                </a:r>
              </a:p>
              <a:p>
                <a:pPr marL="171450" indent="-171450">
                  <a:buFont typeface="Arial" pitchFamily="34" charset="0"/>
                  <a:buChar char="•"/>
                </a:pPr>
                <a:r>
                  <a:rPr lang="en-GB" baseline="0" dirty="0" smtClean="0"/>
                  <a:t>Germ cell tumour</a:t>
                </a:r>
              </a:p>
              <a:p>
                <a:pPr marL="0" indent="0">
                  <a:buFont typeface="Arial" pitchFamily="34" charset="0"/>
                  <a:buNone/>
                </a:pPr>
                <a:endParaRPr lang="en-GB" baseline="0" dirty="0" smtClean="0"/>
              </a:p>
              <a:p>
                <a:pPr marL="0" indent="0">
                  <a:buFont typeface="Arial" pitchFamily="34" charset="0"/>
                  <a:buNone/>
                </a:pPr>
                <a:r>
                  <a:rPr lang="en-GB" baseline="0" dirty="0" smtClean="0"/>
                  <a:t>Allogeneic HSCT is indicated for malignant diseases such as:</a:t>
                </a:r>
              </a:p>
              <a:p>
                <a:pPr marL="171450" indent="-171450">
                  <a:buFont typeface="Arial" pitchFamily="34" charset="0"/>
                  <a:buChar char="•"/>
                </a:pPr>
                <a:r>
                  <a:rPr lang="en-GB" baseline="0" dirty="0" smtClean="0"/>
                  <a:t>Acute lymphocytic leukaemia</a:t>
                </a:r>
              </a:p>
              <a:p>
                <a:pPr marL="171450" indent="-171450">
                  <a:buFont typeface="Arial" pitchFamily="34" charset="0"/>
                  <a:buChar char="•"/>
                </a:pPr>
                <a:r>
                  <a:rPr lang="en-GB" baseline="0" dirty="0" smtClean="0"/>
                  <a:t>Acute and chronic </a:t>
                </a:r>
                <a:r>
                  <a:rPr lang="en-GB" baseline="0" dirty="0" err="1" smtClean="0"/>
                  <a:t>myelogenous</a:t>
                </a:r>
                <a:r>
                  <a:rPr lang="en-GB" baseline="0" dirty="0" smtClean="0"/>
                  <a:t> leukaemia</a:t>
                </a:r>
              </a:p>
              <a:p>
                <a:pPr marL="171450" indent="-171450">
                  <a:buFont typeface="Arial" pitchFamily="34" charset="0"/>
                  <a:buChar char="•"/>
                </a:pPr>
                <a:r>
                  <a:rPr lang="en-GB" baseline="0" dirty="0" err="1" smtClean="0"/>
                  <a:t>Myelodysplastic</a:t>
                </a:r>
                <a:r>
                  <a:rPr lang="en-GB" baseline="0" dirty="0" smtClean="0"/>
                  <a:t> syndrome</a:t>
                </a:r>
              </a:p>
              <a:p>
                <a:pPr marL="171450" indent="-171450">
                  <a:buFont typeface="Arial" pitchFamily="34" charset="0"/>
                  <a:buChar char="•"/>
                </a:pPr>
                <a:r>
                  <a:rPr lang="en-GB" baseline="0" dirty="0" smtClean="0"/>
                  <a:t>Non-Hodgkin’s </a:t>
                </a:r>
                <a:r>
                  <a:rPr lang="en-GB" baseline="0" dirty="0" smtClean="0"/>
                  <a:t>lymphoma</a:t>
                </a:r>
              </a:p>
              <a:p>
                <a:pPr marL="0" indent="0">
                  <a:buFont typeface="Arial" pitchFamily="34" charset="0"/>
                  <a:buNone/>
                </a:pPr>
                <a:endParaRPr lang="en-GB"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baseline="0" dirty="0" smtClean="0"/>
                  <a:t>Allogeneic HSCT is also indicated for non-malignant </a:t>
                </a:r>
                <a:r>
                  <a:rPr lang="en-GB" baseline="0" dirty="0" smtClean="0"/>
                  <a:t>haematological, </a:t>
                </a:r>
                <a:r>
                  <a:rPr lang="en-GB" baseline="0" dirty="0" err="1" smtClean="0"/>
                  <a:t>immunodeficient</a:t>
                </a:r>
                <a:r>
                  <a:rPr lang="en-GB" baseline="0" dirty="0" smtClean="0"/>
                  <a:t> and genetic diseases such as: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smtClean="0"/>
                  <a:t>Severe aplastic anaemia, </a:t>
                </a:r>
                <a:r>
                  <a:rPr lang="en-GB" baseline="0" dirty="0" err="1" smtClean="0"/>
                  <a:t>Fanconi</a:t>
                </a:r>
                <a:r>
                  <a:rPr lang="en-GB" baseline="0" dirty="0" smtClean="0"/>
                  <a:t> anaemia, </a:t>
                </a:r>
                <a:r>
                  <a:rPr lang="en-GB" baseline="0" dirty="0" err="1" smtClean="0"/>
                  <a:t>thalassaemia</a:t>
                </a:r>
                <a:r>
                  <a:rPr lang="en-GB" baseline="0" dirty="0" smtClean="0"/>
                  <a:t>, sickle cell disease, Diamond </a:t>
                </a:r>
                <a:r>
                  <a:rPr lang="en-GB" baseline="0" dirty="0" err="1" smtClean="0"/>
                  <a:t>Blackfan</a:t>
                </a:r>
                <a:r>
                  <a:rPr lang="en-GB" baseline="0" dirty="0" smtClean="0"/>
                  <a:t> anaemia, </a:t>
                </a:r>
                <a:r>
                  <a:rPr lang="en-GB" baseline="0" dirty="0" err="1" smtClean="0"/>
                  <a:t>Chediak</a:t>
                </a:r>
                <a:r>
                  <a:rPr lang="en-GB" baseline="0" dirty="0" smtClean="0"/>
                  <a:t>–Higashi </a:t>
                </a:r>
                <a:r>
                  <a:rPr lang="en-GB" baseline="0" dirty="0" smtClean="0"/>
                  <a:t>syndrome, chronic granulomatous disease, congenital neutropenia</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smtClean="0"/>
                  <a:t>Severe combined immunodeficiency disease, </a:t>
                </a:r>
                <a:r>
                  <a:rPr lang="en-GB" baseline="0" dirty="0" err="1" smtClean="0"/>
                  <a:t>Wiskott</a:t>
                </a:r>
                <a:r>
                  <a:rPr lang="en-GB" i="0" baseline="0" smtClean="0">
                    <a:latin typeface="Cambria Math"/>
                  </a:rPr>
                  <a:t>–</a:t>
                </a:r>
                <a:r>
                  <a:rPr lang="en-GB" baseline="0" dirty="0" smtClean="0"/>
                  <a:t>Aldrich </a:t>
                </a:r>
                <a:r>
                  <a:rPr lang="en-GB" baseline="0" dirty="0" smtClean="0"/>
                  <a:t>syndrome, functional T-cell disease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err="1" smtClean="0"/>
                  <a:t>Adrenoleukodystrophy</a:t>
                </a:r>
                <a:r>
                  <a:rPr lang="en-GB" baseline="0" dirty="0" smtClean="0"/>
                  <a:t>, metachromatic </a:t>
                </a:r>
                <a:r>
                  <a:rPr lang="en-GB" baseline="0" dirty="0" err="1" smtClean="0"/>
                  <a:t>leukodystrophy</a:t>
                </a:r>
                <a:r>
                  <a:rPr lang="en-GB" baseline="0" dirty="0" smtClean="0"/>
                  <a:t>, Hurler syndrome, </a:t>
                </a:r>
                <a:r>
                  <a:rPr lang="en-GB" baseline="0" dirty="0" smtClean="0"/>
                  <a:t>Hunter’s </a:t>
                </a:r>
                <a:r>
                  <a:rPr lang="en-GB" baseline="0" dirty="0" smtClean="0"/>
                  <a:t>disease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b="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b="1" baseline="0" dirty="0" smtClean="0"/>
                  <a:t>References</a:t>
                </a:r>
                <a:endParaRPr lang="en-GB" b="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b="0" baseline="0" dirty="0" smtClean="0"/>
              </a:p>
              <a:p>
                <a:pPr marL="228600" marR="0" indent="-228600" algn="l" defTabSz="914400" rtl="0" eaLnBrk="1" fontAlgn="auto" latinLnBrk="0" hangingPunct="1">
                  <a:lnSpc>
                    <a:spcPct val="100000"/>
                  </a:lnSpc>
                  <a:spcBef>
                    <a:spcPts val="0"/>
                  </a:spcBef>
                  <a:spcAft>
                    <a:spcPts val="0"/>
                  </a:spcAft>
                  <a:buClrTx/>
                  <a:buSzTx/>
                  <a:buFont typeface="Arial" pitchFamily="34" charset="0"/>
                  <a:buAutoNum type="arabicPeriod"/>
                  <a:tabLst/>
                  <a:defRPr/>
                </a:pPr>
                <a:r>
                  <a:rPr lang="en-GB" b="0" baseline="0" dirty="0" err="1" smtClean="0"/>
                  <a:t>Saria</a:t>
                </a:r>
                <a:r>
                  <a:rPr lang="en-GB" b="0" baseline="0" dirty="0" smtClean="0"/>
                  <a:t> MG et al. </a:t>
                </a:r>
                <a:r>
                  <a:rPr lang="en-GB" b="0" i="1" baseline="0" dirty="0" err="1" smtClean="0"/>
                  <a:t>Clin</a:t>
                </a:r>
                <a:r>
                  <a:rPr lang="en-GB" b="0" i="1" baseline="0" dirty="0" smtClean="0"/>
                  <a:t> J </a:t>
                </a:r>
                <a:r>
                  <a:rPr lang="en-GB" b="0" i="1" baseline="0" dirty="0" err="1" smtClean="0"/>
                  <a:t>Oncol</a:t>
                </a:r>
                <a:r>
                  <a:rPr lang="en-GB" b="0" i="1" baseline="0" dirty="0" smtClean="0"/>
                  <a:t> </a:t>
                </a:r>
                <a:r>
                  <a:rPr lang="en-GB" b="0" i="1" baseline="0" dirty="0" err="1" smtClean="0"/>
                  <a:t>Nurs</a:t>
                </a:r>
                <a:r>
                  <a:rPr lang="en-GB" b="0" i="0" baseline="0" dirty="0" smtClean="0"/>
                  <a:t> 2007;11:53–63</a:t>
                </a:r>
              </a:p>
            </p:txBody>
          </p:sp>
        </mc:Fallback>
      </mc:AlternateContent>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49F0C-518A-4985-9394-9CE7E029A7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37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49F0C-518A-4985-9394-9CE7E029A7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5402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s-ES" sz="1800" dirty="0">
              <a:solidFill>
                <a:schemeClr val="bg1">
                  <a:lumMod val="50000"/>
                </a:schemeClr>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49F0C-518A-4985-9394-9CE7E029A7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7384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s-E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49F0C-518A-4985-9394-9CE7E029A7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4478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49F0C-518A-4985-9394-9CE7E029A7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6755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AutoNum type="arabicPeriod" startAt="4"/>
            </a:pP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49F0C-518A-4985-9394-9CE7E029A7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5199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AutoNum type="arabicPeriod" startAt="5"/>
            </a:pP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49F0C-518A-4985-9394-9CE7E029A7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2344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49F0C-518A-4985-9394-9CE7E029A7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7175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49F0C-518A-4985-9394-9CE7E029A7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8494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49F0C-518A-4985-9394-9CE7E029A7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6722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49F0C-518A-4985-9394-9CE7E029A7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2339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buFont typeface="Arial" pitchFamily="34" charset="0"/>
                  <a:buNone/>
                </a:pPr>
                <a:endParaRPr lang="en-GB" b="0" i="0" baseline="0" dirty="0"/>
              </a:p>
            </p:txBody>
          </p:sp>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HSCT is</a:t>
                </a:r>
                <a:r>
                  <a:rPr lang="en-GB" baseline="0" dirty="0" smtClean="0"/>
                  <a:t> the infusion of stem cells derived from bone marrow, which aims to re-establish haematopoietic function of patients with a damaged or defective immune system</a:t>
                </a:r>
                <a:endParaRPr lang="en-GB" dirty="0" smtClean="0"/>
              </a:p>
              <a:p>
                <a:pPr marL="171450" indent="-171450">
                  <a:buFont typeface="Arial" pitchFamily="34" charset="0"/>
                  <a:buChar char="•"/>
                </a:pPr>
                <a:r>
                  <a:rPr lang="en-GB" dirty="0" smtClean="0"/>
                  <a:t>The goal of HSCT for patients with malignancy is to rescue their marrow from the toxic effects of chemotherapy, with or without total body irradiation (TBI), permitting the administration of higher and potentially more curative doses of chemotherapy</a:t>
                </a:r>
              </a:p>
              <a:p>
                <a:pPr marL="171450" indent="-171450">
                  <a:buFont typeface="Arial" pitchFamily="34" charset="0"/>
                  <a:buChar char="•"/>
                </a:pPr>
                <a:r>
                  <a:rPr lang="en-GB" dirty="0" smtClean="0"/>
                  <a:t>In contrast, the goal of HSCT in patients with </a:t>
                </a:r>
                <a:r>
                  <a:rPr lang="en-GB" dirty="0" err="1" smtClean="0"/>
                  <a:t>nonmalignant</a:t>
                </a:r>
                <a:r>
                  <a:rPr lang="en-GB" dirty="0" smtClean="0"/>
                  <a:t> diseases is to replace </a:t>
                </a:r>
                <a:r>
                  <a:rPr lang="en-GB" dirty="0" err="1" smtClean="0"/>
                  <a:t>nonfunctional</a:t>
                </a:r>
                <a:r>
                  <a:rPr lang="en-GB" dirty="0" smtClean="0"/>
                  <a:t> or failed marrow</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b="0" baseline="0" dirty="0" smtClean="0"/>
              </a:p>
              <a:p>
                <a:r>
                  <a:rPr lang="en-GB" dirty="0" smtClean="0"/>
                  <a:t>Autologous</a:t>
                </a:r>
                <a:r>
                  <a:rPr lang="en-GB" baseline="0" dirty="0" smtClean="0"/>
                  <a:t> HSCT is indicated for malignant diseases such as:</a:t>
                </a:r>
              </a:p>
              <a:p>
                <a:pPr marL="171450" indent="-171450">
                  <a:buFont typeface="Arial" pitchFamily="34" charset="0"/>
                  <a:buChar char="•"/>
                </a:pPr>
                <a:r>
                  <a:rPr lang="en-GB" baseline="0" dirty="0" smtClean="0"/>
                  <a:t>Hodgkin’s </a:t>
                </a:r>
                <a:r>
                  <a:rPr lang="en-GB" baseline="0" dirty="0" smtClean="0"/>
                  <a:t>disease</a:t>
                </a:r>
              </a:p>
              <a:p>
                <a:pPr marL="171450" indent="-171450">
                  <a:buFont typeface="Arial" pitchFamily="34" charset="0"/>
                  <a:buChar char="•"/>
                </a:pPr>
                <a:r>
                  <a:rPr lang="en-GB" baseline="0" dirty="0" smtClean="0"/>
                  <a:t>Non-Hodgkin’s </a:t>
                </a:r>
                <a:r>
                  <a:rPr lang="en-GB" baseline="0" dirty="0" smtClean="0"/>
                  <a:t>lymphoma</a:t>
                </a:r>
              </a:p>
              <a:p>
                <a:pPr marL="171450" indent="-171450">
                  <a:buFont typeface="Arial" pitchFamily="34" charset="0"/>
                  <a:buChar char="•"/>
                </a:pPr>
                <a:r>
                  <a:rPr lang="en-GB" baseline="0" dirty="0" smtClean="0"/>
                  <a:t>Multiple myeloma</a:t>
                </a:r>
              </a:p>
              <a:p>
                <a:pPr marL="171450" indent="-171450">
                  <a:buFont typeface="Arial" pitchFamily="34" charset="0"/>
                  <a:buChar char="•"/>
                </a:pPr>
                <a:r>
                  <a:rPr lang="en-GB" baseline="0" dirty="0" err="1" smtClean="0"/>
                  <a:t>Neuroblastoma</a:t>
                </a:r>
                <a:endParaRPr lang="en-GB" baseline="0" dirty="0" smtClean="0"/>
              </a:p>
              <a:p>
                <a:pPr marL="171450" indent="-171450">
                  <a:buFont typeface="Arial" pitchFamily="34" charset="0"/>
                  <a:buChar char="•"/>
                </a:pPr>
                <a:r>
                  <a:rPr lang="en-GB" baseline="0" dirty="0" smtClean="0"/>
                  <a:t>Sarcoma</a:t>
                </a:r>
              </a:p>
              <a:p>
                <a:pPr marL="171450" indent="-171450">
                  <a:buFont typeface="Arial" pitchFamily="34" charset="0"/>
                  <a:buChar char="•"/>
                </a:pPr>
                <a:r>
                  <a:rPr lang="en-GB" baseline="0" dirty="0" smtClean="0"/>
                  <a:t>Germ cell tumour</a:t>
                </a:r>
              </a:p>
              <a:p>
                <a:pPr marL="0" indent="0">
                  <a:buFont typeface="Arial" pitchFamily="34" charset="0"/>
                  <a:buNone/>
                </a:pPr>
                <a:endParaRPr lang="en-GB" baseline="0" dirty="0" smtClean="0"/>
              </a:p>
              <a:p>
                <a:pPr marL="0" indent="0">
                  <a:buFont typeface="Arial" pitchFamily="34" charset="0"/>
                  <a:buNone/>
                </a:pPr>
                <a:r>
                  <a:rPr lang="en-GB" baseline="0" dirty="0" smtClean="0"/>
                  <a:t>Allogeneic HSCT is indicated for malignant diseases such as:</a:t>
                </a:r>
              </a:p>
              <a:p>
                <a:pPr marL="171450" indent="-171450">
                  <a:buFont typeface="Arial" pitchFamily="34" charset="0"/>
                  <a:buChar char="•"/>
                </a:pPr>
                <a:r>
                  <a:rPr lang="en-GB" baseline="0" dirty="0" smtClean="0"/>
                  <a:t>Acute lymphocytic leukaemia</a:t>
                </a:r>
              </a:p>
              <a:p>
                <a:pPr marL="171450" indent="-171450">
                  <a:buFont typeface="Arial" pitchFamily="34" charset="0"/>
                  <a:buChar char="•"/>
                </a:pPr>
                <a:r>
                  <a:rPr lang="en-GB" baseline="0" dirty="0" smtClean="0"/>
                  <a:t>Acute and chronic </a:t>
                </a:r>
                <a:r>
                  <a:rPr lang="en-GB" baseline="0" dirty="0" err="1" smtClean="0"/>
                  <a:t>myelogenous</a:t>
                </a:r>
                <a:r>
                  <a:rPr lang="en-GB" baseline="0" dirty="0" smtClean="0"/>
                  <a:t> leukaemia</a:t>
                </a:r>
              </a:p>
              <a:p>
                <a:pPr marL="171450" indent="-171450">
                  <a:buFont typeface="Arial" pitchFamily="34" charset="0"/>
                  <a:buChar char="•"/>
                </a:pPr>
                <a:r>
                  <a:rPr lang="en-GB" baseline="0" dirty="0" err="1" smtClean="0"/>
                  <a:t>Myelodysplastic</a:t>
                </a:r>
                <a:r>
                  <a:rPr lang="en-GB" baseline="0" dirty="0" smtClean="0"/>
                  <a:t> syndrome</a:t>
                </a:r>
              </a:p>
              <a:p>
                <a:pPr marL="171450" indent="-171450">
                  <a:buFont typeface="Arial" pitchFamily="34" charset="0"/>
                  <a:buChar char="•"/>
                </a:pPr>
                <a:r>
                  <a:rPr lang="en-GB" baseline="0" dirty="0" smtClean="0"/>
                  <a:t>Non-Hodgkin’s </a:t>
                </a:r>
                <a:r>
                  <a:rPr lang="en-GB" baseline="0" dirty="0" smtClean="0"/>
                  <a:t>lymphoma</a:t>
                </a:r>
              </a:p>
              <a:p>
                <a:pPr marL="0" indent="0">
                  <a:buFont typeface="Arial" pitchFamily="34" charset="0"/>
                  <a:buNone/>
                </a:pPr>
                <a:endParaRPr lang="en-GB"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baseline="0" dirty="0" smtClean="0"/>
                  <a:t>Allogeneic HSCT is also indicated for non-malignant </a:t>
                </a:r>
                <a:r>
                  <a:rPr lang="en-GB" baseline="0" dirty="0" smtClean="0"/>
                  <a:t>haematological, </a:t>
                </a:r>
                <a:r>
                  <a:rPr lang="en-GB" baseline="0" dirty="0" err="1" smtClean="0"/>
                  <a:t>immunodeficient</a:t>
                </a:r>
                <a:r>
                  <a:rPr lang="en-GB" baseline="0" dirty="0" smtClean="0"/>
                  <a:t> and genetic diseases such as: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smtClean="0"/>
                  <a:t>Severe aplastic anaemia, </a:t>
                </a:r>
                <a:r>
                  <a:rPr lang="en-GB" baseline="0" dirty="0" err="1" smtClean="0"/>
                  <a:t>Fanconi</a:t>
                </a:r>
                <a:r>
                  <a:rPr lang="en-GB" baseline="0" dirty="0" smtClean="0"/>
                  <a:t> anaemia, </a:t>
                </a:r>
                <a:r>
                  <a:rPr lang="en-GB" baseline="0" dirty="0" err="1" smtClean="0"/>
                  <a:t>thalassaemia</a:t>
                </a:r>
                <a:r>
                  <a:rPr lang="en-GB" baseline="0" dirty="0" smtClean="0"/>
                  <a:t>, sickle cell disease, Diamond </a:t>
                </a:r>
                <a:r>
                  <a:rPr lang="en-GB" baseline="0" dirty="0" err="1" smtClean="0"/>
                  <a:t>Blackfan</a:t>
                </a:r>
                <a:r>
                  <a:rPr lang="en-GB" baseline="0" dirty="0" smtClean="0"/>
                  <a:t> anaemia, </a:t>
                </a:r>
                <a:r>
                  <a:rPr lang="en-GB" baseline="0" dirty="0" err="1" smtClean="0"/>
                  <a:t>Chediak</a:t>
                </a:r>
                <a:r>
                  <a:rPr lang="en-GB" baseline="0" dirty="0" smtClean="0"/>
                  <a:t>–Higashi </a:t>
                </a:r>
                <a:r>
                  <a:rPr lang="en-GB" baseline="0" dirty="0" smtClean="0"/>
                  <a:t>syndrome, chronic granulomatous disease, congenital neutropenia</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smtClean="0"/>
                  <a:t>Severe combined immunodeficiency disease, </a:t>
                </a:r>
                <a:r>
                  <a:rPr lang="en-GB" baseline="0" dirty="0" err="1" smtClean="0"/>
                  <a:t>Wiskott</a:t>
                </a:r>
                <a:r>
                  <a:rPr lang="en-GB" i="0" baseline="0" smtClean="0">
                    <a:latin typeface="Cambria Math"/>
                  </a:rPr>
                  <a:t>–</a:t>
                </a:r>
                <a:r>
                  <a:rPr lang="en-GB" baseline="0" dirty="0" smtClean="0"/>
                  <a:t>Aldrich </a:t>
                </a:r>
                <a:r>
                  <a:rPr lang="en-GB" baseline="0" dirty="0" smtClean="0"/>
                  <a:t>syndrome, functional T-cell disease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err="1" smtClean="0"/>
                  <a:t>Adrenoleukodystrophy</a:t>
                </a:r>
                <a:r>
                  <a:rPr lang="en-GB" baseline="0" dirty="0" smtClean="0"/>
                  <a:t>, metachromatic </a:t>
                </a:r>
                <a:r>
                  <a:rPr lang="en-GB" baseline="0" dirty="0" err="1" smtClean="0"/>
                  <a:t>leukodystrophy</a:t>
                </a:r>
                <a:r>
                  <a:rPr lang="en-GB" baseline="0" dirty="0" smtClean="0"/>
                  <a:t>, Hurler syndrome, </a:t>
                </a:r>
                <a:r>
                  <a:rPr lang="en-GB" baseline="0" dirty="0" smtClean="0"/>
                  <a:t>Hunter’s </a:t>
                </a:r>
                <a:r>
                  <a:rPr lang="en-GB" baseline="0" dirty="0" smtClean="0"/>
                  <a:t>disease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b="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b="1" baseline="0" dirty="0" smtClean="0"/>
                  <a:t>References</a:t>
                </a:r>
                <a:endParaRPr lang="en-GB" b="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b="0" baseline="0" dirty="0" smtClean="0"/>
              </a:p>
              <a:p>
                <a:pPr marL="228600" marR="0" indent="-228600" algn="l" defTabSz="914400" rtl="0" eaLnBrk="1" fontAlgn="auto" latinLnBrk="0" hangingPunct="1">
                  <a:lnSpc>
                    <a:spcPct val="100000"/>
                  </a:lnSpc>
                  <a:spcBef>
                    <a:spcPts val="0"/>
                  </a:spcBef>
                  <a:spcAft>
                    <a:spcPts val="0"/>
                  </a:spcAft>
                  <a:buClrTx/>
                  <a:buSzTx/>
                  <a:buFont typeface="Arial" pitchFamily="34" charset="0"/>
                  <a:buAutoNum type="arabicPeriod"/>
                  <a:tabLst/>
                  <a:defRPr/>
                </a:pPr>
                <a:r>
                  <a:rPr lang="en-GB" b="0" baseline="0" dirty="0" err="1" smtClean="0"/>
                  <a:t>Saria</a:t>
                </a:r>
                <a:r>
                  <a:rPr lang="en-GB" b="0" baseline="0" dirty="0" smtClean="0"/>
                  <a:t> MG et al. </a:t>
                </a:r>
                <a:r>
                  <a:rPr lang="en-GB" b="0" i="1" baseline="0" dirty="0" err="1" smtClean="0"/>
                  <a:t>Clin</a:t>
                </a:r>
                <a:r>
                  <a:rPr lang="en-GB" b="0" i="1" baseline="0" dirty="0" smtClean="0"/>
                  <a:t> J </a:t>
                </a:r>
                <a:r>
                  <a:rPr lang="en-GB" b="0" i="1" baseline="0" dirty="0" err="1" smtClean="0"/>
                  <a:t>Oncol</a:t>
                </a:r>
                <a:r>
                  <a:rPr lang="en-GB" b="0" i="1" baseline="0" dirty="0" smtClean="0"/>
                  <a:t> </a:t>
                </a:r>
                <a:r>
                  <a:rPr lang="en-GB" b="0" i="1" baseline="0" dirty="0" err="1" smtClean="0"/>
                  <a:t>Nurs</a:t>
                </a:r>
                <a:r>
                  <a:rPr lang="en-GB" b="0" i="0" baseline="0" dirty="0" smtClean="0"/>
                  <a:t> 2007;11:53–63</a:t>
                </a:r>
              </a:p>
            </p:txBody>
          </p:sp>
        </mc:Fallback>
      </mc:AlternateContent>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49F0C-518A-4985-9394-9CE7E029A7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1638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A12ED-ABE1-433D-A64F-81E1DE35FF43}" type="slidenum">
              <a:rPr lang="en-GB" smtClean="0"/>
              <a:t>8</a:t>
            </a:fld>
            <a:endParaRPr lang="en-GB"/>
          </a:p>
        </p:txBody>
      </p:sp>
    </p:spTree>
    <p:extLst>
      <p:ext uri="{BB962C8B-B14F-4D97-AF65-F5344CB8AC3E}">
        <p14:creationId xmlns:p14="http://schemas.microsoft.com/office/powerpoint/2010/main" val="2661082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itchFamily="34" charset="0"/>
              <a:buChar char="•"/>
            </a:pP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49F0C-518A-4985-9394-9CE7E029A7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8222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A12ED-ABE1-433D-A64F-81E1DE35FF43}" type="slidenum">
              <a:rPr lang="en-GB" smtClean="0"/>
              <a:t>10</a:t>
            </a:fld>
            <a:endParaRPr lang="en-GB"/>
          </a:p>
        </p:txBody>
      </p:sp>
    </p:spTree>
    <p:extLst>
      <p:ext uri="{BB962C8B-B14F-4D97-AF65-F5344CB8AC3E}">
        <p14:creationId xmlns:p14="http://schemas.microsoft.com/office/powerpoint/2010/main" val="363421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49F0C-518A-4985-9394-9CE7E029A7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9166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49F0C-518A-4985-9394-9CE7E029A7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2257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spcBef>
                <a:spcPct val="0"/>
              </a:spcBef>
              <a:buClr>
                <a:srgbClr val="000000"/>
              </a:buClr>
              <a:buFont typeface="Calibri" pitchFamily="34" charset="0"/>
              <a:buNone/>
              <a:defRPr/>
            </a:pPr>
            <a:endParaRPr lang="en-GB" dirty="0"/>
          </a:p>
        </p:txBody>
      </p:sp>
      <p:sp>
        <p:nvSpPr>
          <p:cNvPr id="4" name="Slide Number Placeholder 3"/>
          <p:cNvSpPr>
            <a:spLocks noGrp="1"/>
          </p:cNvSpPr>
          <p:nvPr>
            <p:ph type="sldNum" sz="quarter" idx="10"/>
          </p:nvPr>
        </p:nvSpPr>
        <p:spPr/>
        <p:txBody>
          <a:bodyPr/>
          <a:lstStyle/>
          <a:p>
            <a:fld id="{75CA12ED-ABE1-433D-A64F-81E1DE35FF43}" type="slidenum">
              <a:rPr lang="en-GB" smtClean="0"/>
              <a:t>14</a:t>
            </a:fld>
            <a:endParaRPr lang="en-GB"/>
          </a:p>
        </p:txBody>
      </p:sp>
    </p:spTree>
    <p:extLst>
      <p:ext uri="{BB962C8B-B14F-4D97-AF65-F5344CB8AC3E}">
        <p14:creationId xmlns:p14="http://schemas.microsoft.com/office/powerpoint/2010/main" val="4283030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49F0C-518A-4985-9394-9CE7E029A7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8280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1"/>
            <a:ext cx="12192000" cy="6858001"/>
          </a:xfrm>
          <a:prstGeom prst="rect">
            <a:avLst/>
          </a:prstGeom>
        </p:spPr>
      </p:pic>
      <p:sp>
        <p:nvSpPr>
          <p:cNvPr id="8" name="Rectangle 7"/>
          <p:cNvSpPr/>
          <p:nvPr userDrawn="1"/>
        </p:nvSpPr>
        <p:spPr>
          <a:xfrm>
            <a:off x="0" y="4653136"/>
            <a:ext cx="12192000" cy="2204864"/>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ctrTitle"/>
          </p:nvPr>
        </p:nvSpPr>
        <p:spPr>
          <a:xfrm>
            <a:off x="191913" y="4801258"/>
            <a:ext cx="11760739" cy="1470025"/>
          </a:xfrm>
        </p:spPr>
        <p:txBody>
          <a:bodyPr anchor="t">
            <a:normAutofit/>
          </a:bodyPr>
          <a:lstStyle>
            <a:lvl1pPr algn="l">
              <a:defRPr sz="4000">
                <a:solidFill>
                  <a:schemeClr val="bg1"/>
                </a:solidFill>
              </a:defRPr>
            </a:lvl1pPr>
          </a:lstStyle>
          <a:p>
            <a:r>
              <a:rPr lang="en-US" dirty="0"/>
              <a:t>Click to edit Master title style</a:t>
            </a:r>
            <a:endParaRPr lang="en-GB" dirty="0"/>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7690" y="4921210"/>
            <a:ext cx="829323" cy="1676142"/>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1913" y="260648"/>
            <a:ext cx="2127044" cy="1069825"/>
          </a:xfrm>
          <a:prstGeom prst="rect">
            <a:avLst/>
          </a:prstGeom>
        </p:spPr>
      </p:pic>
    </p:spTree>
    <p:extLst>
      <p:ext uri="{BB962C8B-B14F-4D97-AF65-F5344CB8AC3E}">
        <p14:creationId xmlns:p14="http://schemas.microsoft.com/office/powerpoint/2010/main" val="1677622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5360" y="1268760"/>
            <a:ext cx="5659040" cy="485740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268760"/>
            <a:ext cx="5659040" cy="485740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9"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1564022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7"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3704639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6"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3694238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2307"/>
            <a:ext cx="12192000" cy="6855694"/>
          </a:xfrm>
          <a:prstGeom prst="rect">
            <a:avLst/>
          </a:prstGeom>
        </p:spPr>
      </p:pic>
      <p:sp>
        <p:nvSpPr>
          <p:cNvPr id="8" name="Rectangle 7"/>
          <p:cNvSpPr/>
          <p:nvPr userDrawn="1"/>
        </p:nvSpPr>
        <p:spPr>
          <a:xfrm>
            <a:off x="0" y="3068960"/>
            <a:ext cx="12192000" cy="3789040"/>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2" name="Title 1"/>
          <p:cNvSpPr>
            <a:spLocks noGrp="1"/>
          </p:cNvSpPr>
          <p:nvPr>
            <p:ph type="ctrTitle"/>
          </p:nvPr>
        </p:nvSpPr>
        <p:spPr>
          <a:xfrm>
            <a:off x="191913" y="3493455"/>
            <a:ext cx="11760739" cy="1879761"/>
          </a:xfrm>
        </p:spPr>
        <p:txBody>
          <a:bodyPr anchor="t">
            <a:normAutofit/>
          </a:bodyPr>
          <a:lstStyle>
            <a:lvl1pPr algn="l">
              <a:defRPr sz="4000">
                <a:solidFill>
                  <a:schemeClr val="bg1"/>
                </a:solidFill>
              </a:defRPr>
            </a:lvl1pPr>
          </a:lstStyle>
          <a:p>
            <a:r>
              <a:rPr lang="en-US" dirty="0"/>
              <a:t>Click to edit Master title style</a:t>
            </a:r>
            <a:endParaRPr lang="en-GB"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1913" y="188640"/>
            <a:ext cx="2127044" cy="1069825"/>
          </a:xfrm>
          <a:prstGeom prst="rect">
            <a:avLst/>
          </a:prstGeom>
        </p:spPr>
      </p:pic>
    </p:spTree>
    <p:extLst>
      <p:ext uri="{BB962C8B-B14F-4D97-AF65-F5344CB8AC3E}">
        <p14:creationId xmlns:p14="http://schemas.microsoft.com/office/powerpoint/2010/main" val="1726551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5"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462405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2307"/>
            <a:ext cx="12192000" cy="6855694"/>
          </a:xfrm>
          <a:prstGeom prst="rect">
            <a:avLst/>
          </a:prstGeom>
        </p:spPr>
      </p:pic>
      <p:sp>
        <p:nvSpPr>
          <p:cNvPr id="7" name="Rectangle 6"/>
          <p:cNvSpPr/>
          <p:nvPr userDrawn="1"/>
        </p:nvSpPr>
        <p:spPr>
          <a:xfrm>
            <a:off x="-22577" y="-27386"/>
            <a:ext cx="12214577" cy="4320482"/>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2" name="Title 1"/>
          <p:cNvSpPr>
            <a:spLocks noGrp="1"/>
          </p:cNvSpPr>
          <p:nvPr>
            <p:ph type="title" hasCustomPrompt="1"/>
          </p:nvPr>
        </p:nvSpPr>
        <p:spPr>
          <a:xfrm>
            <a:off x="963084" y="1844675"/>
            <a:ext cx="10363200" cy="2016373"/>
          </a:xfrm>
        </p:spPr>
        <p:txBody>
          <a:bodyPr anchor="t">
            <a:normAutofit/>
          </a:bodyPr>
          <a:lstStyle>
            <a:lvl1pPr algn="ctr">
              <a:defRPr sz="3600" b="1" cap="none">
                <a:solidFill>
                  <a:schemeClr val="bg1"/>
                </a:solidFill>
              </a:defRPr>
            </a:lvl1pPr>
          </a:lstStyle>
          <a:p>
            <a:r>
              <a:rPr lang="en-US" dirty="0"/>
              <a:t>Click to edit master title style</a:t>
            </a:r>
            <a:endParaRPr lang="en-GB"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7690" y="260648"/>
            <a:ext cx="829323" cy="1676142"/>
          </a:xfrm>
          <a:prstGeom prst="rect">
            <a:avLst/>
          </a:prstGeom>
        </p:spPr>
      </p:pic>
    </p:spTree>
    <p:extLst>
      <p:ext uri="{BB962C8B-B14F-4D97-AF65-F5344CB8AC3E}">
        <p14:creationId xmlns:p14="http://schemas.microsoft.com/office/powerpoint/2010/main" val="2268611610"/>
      </p:ext>
    </p:extLst>
  </p:cSld>
  <p:clrMapOvr>
    <a:masterClrMapping/>
  </p:clrMapOvr>
  <p:extLst mod="1">
    <p:ext uri="{DCECCB84-F9BA-43D5-87BE-67443E8EF086}">
      <p15:sldGuideLst xmlns:p15="http://schemas.microsoft.com/office/powerpoint/2012/main">
        <p15:guide id="1" orient="horz" pos="1162">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5360" y="1268760"/>
            <a:ext cx="5659040" cy="485740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268760"/>
            <a:ext cx="5659040" cy="485740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9"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501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7"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565031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6"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1558088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5"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3410911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1"/>
            <a:ext cx="12192000" cy="6858001"/>
          </a:xfrm>
          <a:prstGeom prst="rect">
            <a:avLst/>
          </a:prstGeom>
        </p:spPr>
      </p:pic>
      <p:sp>
        <p:nvSpPr>
          <p:cNvPr id="7" name="Rectangle 6"/>
          <p:cNvSpPr/>
          <p:nvPr userDrawn="1"/>
        </p:nvSpPr>
        <p:spPr>
          <a:xfrm>
            <a:off x="-22577" y="-27386"/>
            <a:ext cx="12214577" cy="432048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title" hasCustomPrompt="1"/>
          </p:nvPr>
        </p:nvSpPr>
        <p:spPr>
          <a:xfrm>
            <a:off x="963084" y="1844675"/>
            <a:ext cx="10363200" cy="2016373"/>
          </a:xfrm>
        </p:spPr>
        <p:txBody>
          <a:bodyPr anchor="t">
            <a:normAutofit/>
          </a:bodyPr>
          <a:lstStyle>
            <a:lvl1pPr algn="ctr">
              <a:defRPr sz="3600" b="1" cap="none">
                <a:solidFill>
                  <a:schemeClr val="bg1"/>
                </a:solidFill>
              </a:defRPr>
            </a:lvl1pPr>
          </a:lstStyle>
          <a:p>
            <a:r>
              <a:rPr lang="en-US" dirty="0"/>
              <a:t>Click to edit master title style</a:t>
            </a:r>
            <a:endParaRPr lang="en-GB"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7690" y="260648"/>
            <a:ext cx="829323" cy="1676142"/>
          </a:xfrm>
          <a:prstGeom prst="rect">
            <a:avLst/>
          </a:prstGeom>
        </p:spPr>
      </p:pic>
    </p:spTree>
    <p:extLst>
      <p:ext uri="{BB962C8B-B14F-4D97-AF65-F5344CB8AC3E}">
        <p14:creationId xmlns:p14="http://schemas.microsoft.com/office/powerpoint/2010/main" val="4034898780"/>
      </p:ext>
    </p:extLst>
  </p:cSld>
  <p:clrMapOvr>
    <a:masterClrMapping/>
  </p:clrMapOvr>
  <p:extLst>
    <p:ext uri="{DCECCB84-F9BA-43D5-87BE-67443E8EF086}">
      <p15:sldGuideLst xmlns:p15="http://schemas.microsoft.com/office/powerpoint/2012/main">
        <p15:guide id="1" orient="horz" pos="116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5360" y="1268760"/>
            <a:ext cx="5659040" cy="485740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268760"/>
            <a:ext cx="5659040" cy="485740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9"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336885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7"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3320864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6"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201262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1"/>
            <a:ext cx="12192000" cy="6858001"/>
          </a:xfrm>
          <a:prstGeom prst="rect">
            <a:avLst/>
          </a:prstGeom>
        </p:spPr>
      </p:pic>
      <p:sp>
        <p:nvSpPr>
          <p:cNvPr id="8" name="Rectangle 7"/>
          <p:cNvSpPr/>
          <p:nvPr userDrawn="1"/>
        </p:nvSpPr>
        <p:spPr>
          <a:xfrm>
            <a:off x="0" y="4653136"/>
            <a:ext cx="12192000" cy="2204864"/>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2" name="Title 1"/>
          <p:cNvSpPr>
            <a:spLocks noGrp="1"/>
          </p:cNvSpPr>
          <p:nvPr>
            <p:ph type="ctrTitle"/>
          </p:nvPr>
        </p:nvSpPr>
        <p:spPr>
          <a:xfrm>
            <a:off x="191913" y="4801258"/>
            <a:ext cx="11760739" cy="1470025"/>
          </a:xfrm>
        </p:spPr>
        <p:txBody>
          <a:bodyPr anchor="t">
            <a:normAutofit/>
          </a:bodyPr>
          <a:lstStyle>
            <a:lvl1pPr algn="l">
              <a:defRPr sz="4000">
                <a:solidFill>
                  <a:schemeClr val="bg1"/>
                </a:solidFill>
              </a:defRPr>
            </a:lvl1pPr>
          </a:lstStyle>
          <a:p>
            <a:r>
              <a:rPr lang="en-US" dirty="0"/>
              <a:t>Click to edit Master title style</a:t>
            </a:r>
            <a:endParaRPr lang="en-GB" dirty="0"/>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7690" y="4921210"/>
            <a:ext cx="829323" cy="1676142"/>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1913" y="260648"/>
            <a:ext cx="2127044" cy="1069825"/>
          </a:xfrm>
          <a:prstGeom prst="rect">
            <a:avLst/>
          </a:prstGeom>
        </p:spPr>
      </p:pic>
    </p:spTree>
    <p:extLst>
      <p:ext uri="{BB962C8B-B14F-4D97-AF65-F5344CB8AC3E}">
        <p14:creationId xmlns:p14="http://schemas.microsoft.com/office/powerpoint/2010/main" val="1593154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5"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762315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1"/>
            <a:ext cx="12192000" cy="6858001"/>
          </a:xfrm>
          <a:prstGeom prst="rect">
            <a:avLst/>
          </a:prstGeom>
        </p:spPr>
      </p:pic>
      <p:sp>
        <p:nvSpPr>
          <p:cNvPr id="7" name="Rectangle 6"/>
          <p:cNvSpPr/>
          <p:nvPr userDrawn="1"/>
        </p:nvSpPr>
        <p:spPr>
          <a:xfrm>
            <a:off x="-22577" y="-27386"/>
            <a:ext cx="12214577" cy="432048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2" name="Title 1"/>
          <p:cNvSpPr>
            <a:spLocks noGrp="1"/>
          </p:cNvSpPr>
          <p:nvPr>
            <p:ph type="title" hasCustomPrompt="1"/>
          </p:nvPr>
        </p:nvSpPr>
        <p:spPr>
          <a:xfrm>
            <a:off x="963084" y="1844675"/>
            <a:ext cx="10363200" cy="2016373"/>
          </a:xfrm>
        </p:spPr>
        <p:txBody>
          <a:bodyPr anchor="t">
            <a:normAutofit/>
          </a:bodyPr>
          <a:lstStyle>
            <a:lvl1pPr algn="ctr">
              <a:defRPr sz="3600" b="1" cap="none">
                <a:solidFill>
                  <a:schemeClr val="bg1"/>
                </a:solidFill>
              </a:defRPr>
            </a:lvl1pPr>
          </a:lstStyle>
          <a:p>
            <a:r>
              <a:rPr lang="en-US" dirty="0"/>
              <a:t>Click to edit master title style</a:t>
            </a:r>
            <a:endParaRPr lang="en-GB"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7690" y="260648"/>
            <a:ext cx="829323" cy="1676142"/>
          </a:xfrm>
          <a:prstGeom prst="rect">
            <a:avLst/>
          </a:prstGeom>
        </p:spPr>
      </p:pic>
    </p:spTree>
    <p:extLst>
      <p:ext uri="{BB962C8B-B14F-4D97-AF65-F5344CB8AC3E}">
        <p14:creationId xmlns:p14="http://schemas.microsoft.com/office/powerpoint/2010/main" val="2158575164"/>
      </p:ext>
    </p:extLst>
  </p:cSld>
  <p:clrMapOvr>
    <a:masterClrMapping/>
  </p:clrMapOvr>
  <p:extLst>
    <p:ext uri="{DCECCB84-F9BA-43D5-87BE-67443E8EF086}">
      <p15:sldGuideLst xmlns:p15="http://schemas.microsoft.com/office/powerpoint/2012/main">
        <p15:guide id="1" orient="horz" pos="1162">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A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82764"/>
            <a:ext cx="10773072" cy="100943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5360" y="1268760"/>
            <a:ext cx="11521280" cy="48574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CA2F8-2091-4704-8636-1416D657CC20}" type="datetimeFigureOut">
              <a:rPr lang="en-GB" smtClean="0"/>
              <a:t>22/01/2018</a:t>
            </a:fld>
            <a:endParaRPr lang="en-GB"/>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7DC38-89CF-44EB-8064-78AA1F0D825F}" type="slidenum">
              <a:rPr lang="en-GB" smtClean="0"/>
              <a:t>‹#›</a:t>
            </a:fld>
            <a:endParaRPr lang="en-GB"/>
          </a:p>
        </p:txBody>
      </p:sp>
      <p:grpSp>
        <p:nvGrpSpPr>
          <p:cNvPr id="23" name="Group 22"/>
          <p:cNvGrpSpPr>
            <a:grpSpLocks noChangeAspect="1"/>
          </p:cNvGrpSpPr>
          <p:nvPr userDrawn="1"/>
        </p:nvGrpSpPr>
        <p:grpSpPr>
          <a:xfrm>
            <a:off x="11108432" y="102666"/>
            <a:ext cx="972000" cy="972000"/>
            <a:chOff x="7867352" y="64368"/>
            <a:chExt cx="1152128" cy="1152128"/>
          </a:xfrm>
        </p:grpSpPr>
        <p:sp>
          <p:nvSpPr>
            <p:cNvPr id="24" name="Rounded Rectangle 23"/>
            <p:cNvSpPr/>
            <p:nvPr userDrawn="1"/>
          </p:nvSpPr>
          <p:spPr>
            <a:xfrm>
              <a:off x="7867352" y="64368"/>
              <a:ext cx="1152128" cy="1152128"/>
            </a:xfrm>
            <a:prstGeom prst="round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25" name="Picture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02705" y="106111"/>
              <a:ext cx="528744" cy="1068642"/>
            </a:xfrm>
            <a:prstGeom prst="rect">
              <a:avLst/>
            </a:prstGeom>
          </p:spPr>
        </p:pic>
      </p:grpSp>
      <p:cxnSp>
        <p:nvCxnSpPr>
          <p:cNvPr id="12" name="Straight Connector 11"/>
          <p:cNvCxnSpPr/>
          <p:nvPr userDrawn="1"/>
        </p:nvCxnSpPr>
        <p:spPr>
          <a:xfrm>
            <a:off x="0" y="1180480"/>
            <a:ext cx="12192000" cy="0"/>
          </a:xfrm>
          <a:prstGeom prst="line">
            <a:avLst/>
          </a:prstGeom>
          <a:ln w="57150">
            <a:gradFill flip="none" rotWithShape="1">
              <a:gsLst>
                <a:gs pos="20000">
                  <a:schemeClr val="accent4"/>
                </a:gs>
                <a:gs pos="0">
                  <a:schemeClr val="accent1"/>
                </a:gs>
                <a:gs pos="40000">
                  <a:schemeClr val="accent2"/>
                </a:gs>
                <a:gs pos="80000">
                  <a:schemeClr val="accent5"/>
                </a:gs>
                <a:gs pos="60000">
                  <a:schemeClr val="accent3"/>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182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l" defTabSz="9144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EFA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82764"/>
            <a:ext cx="10773072" cy="100943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5360" y="1268760"/>
            <a:ext cx="11521280" cy="48574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CA2F8-2091-4704-8636-1416D657CC20}" type="datetimeFigureOut">
              <a:rPr lang="en-GB" smtClean="0">
                <a:solidFill>
                  <a:srgbClr val="000000">
                    <a:tint val="75000"/>
                  </a:srgbClr>
                </a:solidFill>
              </a:rPr>
              <a:pPr/>
              <a:t>22/01/2018</a:t>
            </a:fld>
            <a:endParaRPr lang="en-GB">
              <a:solidFill>
                <a:srgbClr val="000000">
                  <a:tint val="75000"/>
                </a:srgb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000000">
                  <a:tint val="75000"/>
                </a:srgb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7DC38-89CF-44EB-8064-78AA1F0D825F}" type="slidenum">
              <a:rPr lang="en-GB" smtClean="0">
                <a:solidFill>
                  <a:srgbClr val="000000">
                    <a:tint val="75000"/>
                  </a:srgbClr>
                </a:solidFill>
              </a:rPr>
              <a:pPr/>
              <a:t>‹#›</a:t>
            </a:fld>
            <a:endParaRPr lang="en-GB">
              <a:solidFill>
                <a:srgbClr val="000000">
                  <a:tint val="75000"/>
                </a:srgbClr>
              </a:solidFill>
            </a:endParaRPr>
          </a:p>
        </p:txBody>
      </p:sp>
      <p:grpSp>
        <p:nvGrpSpPr>
          <p:cNvPr id="23" name="Group 22"/>
          <p:cNvGrpSpPr>
            <a:grpSpLocks noChangeAspect="1"/>
          </p:cNvGrpSpPr>
          <p:nvPr userDrawn="1"/>
        </p:nvGrpSpPr>
        <p:grpSpPr>
          <a:xfrm>
            <a:off x="11108432" y="102666"/>
            <a:ext cx="972000" cy="972000"/>
            <a:chOff x="7867352" y="64368"/>
            <a:chExt cx="1152128" cy="1152128"/>
          </a:xfrm>
        </p:grpSpPr>
        <p:sp>
          <p:nvSpPr>
            <p:cNvPr id="24" name="Rounded Rectangle 23"/>
            <p:cNvSpPr/>
            <p:nvPr userDrawn="1"/>
          </p:nvSpPr>
          <p:spPr>
            <a:xfrm>
              <a:off x="7867352" y="64368"/>
              <a:ext cx="1152128" cy="1152128"/>
            </a:xfrm>
            <a:prstGeom prst="round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5" name="Picture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02705" y="106111"/>
              <a:ext cx="528744" cy="1068642"/>
            </a:xfrm>
            <a:prstGeom prst="rect">
              <a:avLst/>
            </a:prstGeom>
          </p:spPr>
        </p:pic>
      </p:grpSp>
      <p:cxnSp>
        <p:nvCxnSpPr>
          <p:cNvPr id="12" name="Straight Connector 11"/>
          <p:cNvCxnSpPr/>
          <p:nvPr userDrawn="1"/>
        </p:nvCxnSpPr>
        <p:spPr>
          <a:xfrm>
            <a:off x="0" y="1180480"/>
            <a:ext cx="12192000" cy="0"/>
          </a:xfrm>
          <a:prstGeom prst="line">
            <a:avLst/>
          </a:prstGeom>
          <a:ln w="57150">
            <a:gradFill flip="none" rotWithShape="1">
              <a:gsLst>
                <a:gs pos="20000">
                  <a:schemeClr val="accent4"/>
                </a:gs>
                <a:gs pos="0">
                  <a:schemeClr val="accent1"/>
                </a:gs>
                <a:gs pos="40000">
                  <a:schemeClr val="accent2"/>
                </a:gs>
                <a:gs pos="80000">
                  <a:schemeClr val="accent5"/>
                </a:gs>
                <a:gs pos="60000">
                  <a:schemeClr val="accent3"/>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518049"/>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Lst>
  <p:txStyles>
    <p:titleStyle>
      <a:lvl1pPr algn="l" defTabSz="9144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82764"/>
            <a:ext cx="11521280" cy="100943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5360" y="1268760"/>
            <a:ext cx="11521280" cy="48574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CA2F8-2091-4704-8636-1416D657CC20}" type="datetimeFigureOut">
              <a:rPr lang="en-GB" smtClean="0">
                <a:solidFill>
                  <a:srgbClr val="000000">
                    <a:tint val="75000"/>
                  </a:srgbClr>
                </a:solidFill>
              </a:rPr>
              <a:pPr/>
              <a:t>22/01/2018</a:t>
            </a:fld>
            <a:endParaRPr lang="en-GB">
              <a:solidFill>
                <a:srgbClr val="000000">
                  <a:tint val="75000"/>
                </a:srgb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000000">
                  <a:tint val="75000"/>
                </a:srgb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7DC38-89CF-44EB-8064-78AA1F0D825F}" type="slidenum">
              <a:rPr lang="en-GB" smtClean="0">
                <a:solidFill>
                  <a:srgbClr val="000000">
                    <a:tint val="75000"/>
                  </a:srgbClr>
                </a:solidFill>
              </a:rPr>
              <a:pPr/>
              <a:t>‹#›</a:t>
            </a:fld>
            <a:endParaRPr lang="en-GB">
              <a:solidFill>
                <a:srgbClr val="000000">
                  <a:tint val="75000"/>
                </a:srgbClr>
              </a:solidFill>
            </a:endParaRPr>
          </a:p>
        </p:txBody>
      </p:sp>
      <p:cxnSp>
        <p:nvCxnSpPr>
          <p:cNvPr id="12" name="Straight Connector 11"/>
          <p:cNvCxnSpPr/>
          <p:nvPr userDrawn="1"/>
        </p:nvCxnSpPr>
        <p:spPr>
          <a:xfrm>
            <a:off x="0" y="1180480"/>
            <a:ext cx="12192000" cy="0"/>
          </a:xfrm>
          <a:prstGeom prst="line">
            <a:avLst/>
          </a:prstGeom>
          <a:ln w="57150">
            <a:gradFill flip="none" rotWithShape="1">
              <a:gsLst>
                <a:gs pos="20000">
                  <a:schemeClr val="accent4"/>
                </a:gs>
                <a:gs pos="0">
                  <a:schemeClr val="accent1"/>
                </a:gs>
                <a:gs pos="40000">
                  <a:schemeClr val="accent2"/>
                </a:gs>
                <a:gs pos="80000">
                  <a:schemeClr val="accent5"/>
                </a:gs>
                <a:gs pos="60000">
                  <a:schemeClr val="accent3"/>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35928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odule%204_VOD%20management%20FINAL%20approved.pptx#-1,4,Assessment and management of VOD" TargetMode="External"/><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hyperlink" Target="Module%201_HSCT%20FINAL%20approved.pptx#-1,4,Haematopoietic stem cell transplantation" TargetMode="External"/><Relationship Id="rId1" Type="http://schemas.openxmlformats.org/officeDocument/2006/relationships/slideLayout" Target="../slideLayouts/slideLayout13.xml"/><Relationship Id="rId6" Type="http://schemas.openxmlformats.org/officeDocument/2006/relationships/hyperlink" Target="Module%203_Clinical%20VOD%20FINAL%20approved.pptx#-1,4,Diagnosis of VOD" TargetMode="External"/><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hyperlink" Target="Module%205_Case%20studies%20FINAL%20approved.pptx#-1,4,VOD case studies" TargetMode="External"/><Relationship Id="rId4" Type="http://schemas.openxmlformats.org/officeDocument/2006/relationships/hyperlink" Target="Module%202_VOD%20pathophysiology%20FINAL%20approved.pptx#-1,4,Pathophysiology of VOD" TargetMode="External"/><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M&#243;dulo%202_Patofisiolog&#237;a%20de%20la%20EVO_ES.pptx#-1,4,M&#243;dulo 2:  Fisiopatolog&#237;a de la  enfermedad venooclusiva" TargetMode="Externa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7.jpeg"/><Relationship Id="rId4" Type="http://schemas.openxmlformats.org/officeDocument/2006/relationships/hyperlink" Target="M&#243;dulo%202_Patofisiolog&#237;a%20de%20la%20EVO_ES.pptx#-1,4,M&#243;dulo 2:  Fisiopatolog&#237;a de la  enfermedad venooclusiva"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M&#243;dulo%202_Patofisiolog&#237;a%20de%20la%20EVO_ES.pptx#-1,4,M&#243;dulo 2:  Fisiopatolog&#237;a de la  enfermedad venooclusiva" TargetMode="External"/><Relationship Id="rId5" Type="http://schemas.openxmlformats.org/officeDocument/2006/relationships/image" Target="../media/image17.jpeg"/><Relationship Id="rId4" Type="http://schemas.openxmlformats.org/officeDocument/2006/relationships/hyperlink" Target="M&#243;dulo_4_Evaluaci&#243;n%20y%20tratamiento%20de%20la%20EVO_ES.pptx#-1,4,M&#243;dulo 4: Evaluaci&#243;n y tratamiento de la enfermedad venooc..."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s-ES" dirty="0"/>
              <a:t>Manejo activo de la enfermedad </a:t>
            </a:r>
            <a:r>
              <a:rPr lang="es-ES" dirty="0" err="1"/>
              <a:t>venooclusiva</a:t>
            </a:r>
            <a:r>
              <a:rPr lang="es-ES" dirty="0"/>
              <a:t> (EVO)</a:t>
            </a:r>
            <a:br>
              <a:rPr dirty="0"/>
            </a:br>
            <a:endParaRPr lang="es-ES" dirty="0"/>
          </a:p>
        </p:txBody>
      </p:sp>
      <p:grpSp>
        <p:nvGrpSpPr>
          <p:cNvPr id="3" name="Group 2"/>
          <p:cNvGrpSpPr>
            <a:grpSpLocks noChangeAspect="1"/>
          </p:cNvGrpSpPr>
          <p:nvPr/>
        </p:nvGrpSpPr>
        <p:grpSpPr>
          <a:xfrm>
            <a:off x="650953" y="4380885"/>
            <a:ext cx="1260000" cy="1260000"/>
            <a:chOff x="6732240" y="1043290"/>
            <a:chExt cx="972000" cy="972000"/>
          </a:xfrm>
        </p:grpSpPr>
        <p:sp>
          <p:nvSpPr>
            <p:cNvPr id="4" name="Rounded Rectangle 3"/>
            <p:cNvSpPr/>
            <p:nvPr userDrawn="1"/>
          </p:nvSpPr>
          <p:spPr>
            <a:xfrm>
              <a:off x="6732240" y="1043290"/>
              <a:ext cx="972000" cy="972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 name="Picture 4">
              <a:hlinkClick r:id="rId2" action="ppaction://hlinkpres?slideindex=4&amp;slidetitle=Haematopoietic stem cell transplantation"/>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15163" y="1078507"/>
              <a:ext cx="446078" cy="901567"/>
            </a:xfrm>
            <a:prstGeom prst="rect">
              <a:avLst/>
            </a:prstGeom>
          </p:spPr>
        </p:pic>
      </p:grpSp>
      <p:grpSp>
        <p:nvGrpSpPr>
          <p:cNvPr id="6" name="Group 5"/>
          <p:cNvGrpSpPr>
            <a:grpSpLocks noChangeAspect="1"/>
          </p:cNvGrpSpPr>
          <p:nvPr/>
        </p:nvGrpSpPr>
        <p:grpSpPr>
          <a:xfrm>
            <a:off x="3059253" y="4380885"/>
            <a:ext cx="1260000" cy="1260000"/>
            <a:chOff x="6732240" y="1043290"/>
            <a:chExt cx="972000" cy="972000"/>
          </a:xfrm>
        </p:grpSpPr>
        <p:sp>
          <p:nvSpPr>
            <p:cNvPr id="7" name="Rounded Rectangle 6"/>
            <p:cNvSpPr/>
            <p:nvPr userDrawn="1"/>
          </p:nvSpPr>
          <p:spPr>
            <a:xfrm>
              <a:off x="6732240" y="1043290"/>
              <a:ext cx="972000" cy="97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8" name="Picture 7">
              <a:hlinkClick r:id="rId4" action="ppaction://hlinkpres?slideindex=4&amp;slidetitle=Pathophysiology of VOD"/>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240" y="1169290"/>
              <a:ext cx="720000" cy="720000"/>
            </a:xfrm>
            <a:prstGeom prst="rect">
              <a:avLst/>
            </a:prstGeom>
          </p:spPr>
        </p:pic>
      </p:grpSp>
      <p:grpSp>
        <p:nvGrpSpPr>
          <p:cNvPr id="9" name="Group 8"/>
          <p:cNvGrpSpPr>
            <a:grpSpLocks noChangeAspect="1"/>
          </p:cNvGrpSpPr>
          <p:nvPr/>
        </p:nvGrpSpPr>
        <p:grpSpPr>
          <a:xfrm>
            <a:off x="5467553" y="4380885"/>
            <a:ext cx="1260000" cy="1260000"/>
            <a:chOff x="11094690" y="100315"/>
            <a:chExt cx="972000" cy="972000"/>
          </a:xfrm>
        </p:grpSpPr>
        <p:sp>
          <p:nvSpPr>
            <p:cNvPr id="10" name="Rounded Rectangle 9"/>
            <p:cNvSpPr/>
            <p:nvPr userDrawn="1"/>
          </p:nvSpPr>
          <p:spPr>
            <a:xfrm>
              <a:off x="11094690" y="100315"/>
              <a:ext cx="972000" cy="97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1" name="Picture 10">
              <a:hlinkClick r:id="rId6" action="ppaction://hlinkpres?slideindex=4&amp;slidetitle=Diagnosis of VOD"/>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42776" y="154315"/>
              <a:ext cx="675828" cy="864000"/>
            </a:xfrm>
            <a:prstGeom prst="rect">
              <a:avLst/>
            </a:prstGeom>
          </p:spPr>
        </p:pic>
      </p:grpSp>
      <p:grpSp>
        <p:nvGrpSpPr>
          <p:cNvPr id="12" name="Group 11"/>
          <p:cNvGrpSpPr>
            <a:grpSpLocks noChangeAspect="1"/>
          </p:cNvGrpSpPr>
          <p:nvPr/>
        </p:nvGrpSpPr>
        <p:grpSpPr>
          <a:xfrm>
            <a:off x="7875853" y="4380885"/>
            <a:ext cx="1260000" cy="1260000"/>
            <a:chOff x="11094690" y="100315"/>
            <a:chExt cx="972000" cy="972000"/>
          </a:xfrm>
        </p:grpSpPr>
        <p:sp>
          <p:nvSpPr>
            <p:cNvPr id="13" name="Rounded Rectangle 12"/>
            <p:cNvSpPr/>
            <p:nvPr userDrawn="1"/>
          </p:nvSpPr>
          <p:spPr>
            <a:xfrm>
              <a:off x="11094690" y="100315"/>
              <a:ext cx="972000" cy="972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4" name="Picture 13">
              <a:hlinkClick r:id="rId8" action="ppaction://hlinkpres?slideindex=4&amp;slidetitle=Assessment and management of VOD"/>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60667" y="151214"/>
              <a:ext cx="640046" cy="870202"/>
            </a:xfrm>
            <a:prstGeom prst="rect">
              <a:avLst/>
            </a:prstGeom>
          </p:spPr>
        </p:pic>
      </p:grpSp>
      <p:grpSp>
        <p:nvGrpSpPr>
          <p:cNvPr id="15" name="Group 14"/>
          <p:cNvGrpSpPr>
            <a:grpSpLocks noChangeAspect="1"/>
          </p:cNvGrpSpPr>
          <p:nvPr/>
        </p:nvGrpSpPr>
        <p:grpSpPr>
          <a:xfrm>
            <a:off x="10284154" y="4380885"/>
            <a:ext cx="1260000" cy="1260000"/>
            <a:chOff x="11094690" y="100315"/>
            <a:chExt cx="972000" cy="972000"/>
          </a:xfrm>
        </p:grpSpPr>
        <p:sp>
          <p:nvSpPr>
            <p:cNvPr id="16" name="Rounded Rectangle 15"/>
            <p:cNvSpPr/>
            <p:nvPr userDrawn="1"/>
          </p:nvSpPr>
          <p:spPr>
            <a:xfrm>
              <a:off x="11094690" y="100315"/>
              <a:ext cx="972000" cy="97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7" name="Picture 16">
              <a:hlinkClick r:id="rId10" action="ppaction://hlinkpres?slideindex=4&amp;slidetitle=VOD case studies"/>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184690" y="190315"/>
              <a:ext cx="792000" cy="792000"/>
            </a:xfrm>
            <a:prstGeom prst="rect">
              <a:avLst/>
            </a:prstGeom>
          </p:spPr>
        </p:pic>
      </p:grpSp>
      <p:sp>
        <p:nvSpPr>
          <p:cNvPr id="18" name="TextBox 17"/>
          <p:cNvSpPr txBox="1"/>
          <p:nvPr/>
        </p:nvSpPr>
        <p:spPr>
          <a:xfrm>
            <a:off x="149630" y="5640885"/>
            <a:ext cx="220195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Arial" panose="020B0604020202020204"/>
                <a:ea typeface="+mn-ea"/>
                <a:cs typeface="+mn-cs"/>
              </a:rPr>
              <a:t>Trasplante de células madre hematopoyéticas</a:t>
            </a:r>
          </a:p>
        </p:txBody>
      </p:sp>
      <p:sp>
        <p:nvSpPr>
          <p:cNvPr id="19" name="TextBox 18"/>
          <p:cNvSpPr txBox="1"/>
          <p:nvPr/>
        </p:nvSpPr>
        <p:spPr>
          <a:xfrm>
            <a:off x="2603807" y="5640885"/>
            <a:ext cx="217089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Arial" panose="020B0604020202020204"/>
                <a:ea typeface="+mn-ea"/>
                <a:cs typeface="+mn-cs"/>
              </a:rPr>
              <a:t>Patofisiología de la EVO</a:t>
            </a:r>
          </a:p>
        </p:txBody>
      </p:sp>
      <p:sp>
        <p:nvSpPr>
          <p:cNvPr id="20" name="TextBox 19"/>
          <p:cNvSpPr txBox="1"/>
          <p:nvPr/>
        </p:nvSpPr>
        <p:spPr>
          <a:xfrm>
            <a:off x="5012515" y="5640885"/>
            <a:ext cx="217089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Arial" panose="020B0604020202020204"/>
                <a:ea typeface="+mn-ea"/>
                <a:cs typeface="+mn-cs"/>
              </a:rPr>
              <a:t>Diagnóstico de la EVO</a:t>
            </a:r>
          </a:p>
        </p:txBody>
      </p:sp>
      <p:sp>
        <p:nvSpPr>
          <p:cNvPr id="21" name="TextBox 20"/>
          <p:cNvSpPr txBox="1"/>
          <p:nvPr/>
        </p:nvSpPr>
        <p:spPr>
          <a:xfrm>
            <a:off x="7420409" y="5640885"/>
            <a:ext cx="217089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Arial" panose="020B0604020202020204"/>
                <a:ea typeface="+mn-ea"/>
                <a:cs typeface="+mn-cs"/>
              </a:rPr>
              <a:t>Evaluación y manejo de la EVO</a:t>
            </a:r>
          </a:p>
        </p:txBody>
      </p:sp>
      <p:sp>
        <p:nvSpPr>
          <p:cNvPr id="22" name="TextBox 21"/>
          <p:cNvSpPr txBox="1"/>
          <p:nvPr/>
        </p:nvSpPr>
        <p:spPr>
          <a:xfrm>
            <a:off x="9828301" y="5640885"/>
            <a:ext cx="217089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Arial" panose="020B0604020202020204"/>
                <a:ea typeface="+mn-ea"/>
                <a:cs typeface="+mn-cs"/>
              </a:rPr>
              <a:t>Casos clínicos de EVO</a:t>
            </a:r>
          </a:p>
        </p:txBody>
      </p:sp>
    </p:spTree>
    <p:extLst>
      <p:ext uri="{BB962C8B-B14F-4D97-AF65-F5344CB8AC3E}">
        <p14:creationId xmlns:p14="http://schemas.microsoft.com/office/powerpoint/2010/main" val="1133951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latin typeface="Arial" charset="0"/>
                <a:cs typeface="Arial" charset="0"/>
              </a:rPr>
              <a:t>Tipos de regímenes de acondicionamiento: acondicionamiento </a:t>
            </a:r>
            <a:r>
              <a:rPr lang="es-ES" dirty="0" err="1">
                <a:latin typeface="Arial" charset="0"/>
                <a:cs typeface="Arial" charset="0"/>
              </a:rPr>
              <a:t>mieloablativo</a:t>
            </a:r>
            <a:endParaRPr lang="en-GB" dirty="0"/>
          </a:p>
        </p:txBody>
      </p:sp>
      <p:sp>
        <p:nvSpPr>
          <p:cNvPr id="3" name="Content Placeholder 2"/>
          <p:cNvSpPr>
            <a:spLocks noGrp="1"/>
          </p:cNvSpPr>
          <p:nvPr>
            <p:ph sz="half" idx="1"/>
          </p:nvPr>
        </p:nvSpPr>
        <p:spPr>
          <a:xfrm>
            <a:off x="335360" y="1268760"/>
            <a:ext cx="8136904" cy="4857403"/>
          </a:xfrm>
        </p:spPr>
        <p:txBody>
          <a:bodyPr>
            <a:noAutofit/>
          </a:bodyPr>
          <a:lstStyle/>
          <a:p>
            <a:r>
              <a:rPr lang="es-ES" sz="2200" dirty="0">
                <a:latin typeface="Arial" charset="0"/>
                <a:cs typeface="Arial" charset="0"/>
              </a:rPr>
              <a:t>Tradicionalmente, en el TCMH se usaban regímenes de acondicionamiento en dosis altas </a:t>
            </a:r>
            <a:r>
              <a:rPr lang="es-ES" sz="2200" dirty="0" err="1">
                <a:latin typeface="Arial" charset="0"/>
                <a:cs typeface="Arial" charset="0"/>
              </a:rPr>
              <a:t>mieloablativas</a:t>
            </a:r>
            <a:endParaRPr lang="es-ES" sz="2200" dirty="0">
              <a:latin typeface="Arial" charset="0"/>
              <a:cs typeface="Arial" charset="0"/>
            </a:endParaRPr>
          </a:p>
          <a:p>
            <a:pPr lvl="1"/>
            <a:r>
              <a:rPr lang="es-ES" dirty="0">
                <a:latin typeface="Arial" charset="0"/>
                <a:cs typeface="Arial" charset="0"/>
              </a:rPr>
              <a:t>Usualmente restringido a pacientes jóvenes sin comorbilidades</a:t>
            </a:r>
            <a:endParaRPr lang="es-ES" dirty="0"/>
          </a:p>
          <a:p>
            <a:r>
              <a:rPr lang="es-ES" sz="2200" dirty="0">
                <a:latin typeface="Arial" charset="0"/>
                <a:cs typeface="Arial" charset="0"/>
              </a:rPr>
              <a:t>Los regímenes </a:t>
            </a:r>
            <a:r>
              <a:rPr lang="es-ES" sz="2200" dirty="0" err="1">
                <a:latin typeface="Arial" charset="0"/>
                <a:cs typeface="Arial" charset="0"/>
              </a:rPr>
              <a:t>mieloablativos</a:t>
            </a:r>
            <a:r>
              <a:rPr lang="es-ES" sz="2200" dirty="0">
                <a:latin typeface="Arial" charset="0"/>
                <a:cs typeface="Arial" charset="0"/>
              </a:rPr>
              <a:t> destruyen la médula ósea y previenen la recuperación hematopoyética </a:t>
            </a:r>
            <a:endParaRPr lang="es-ES" sz="2200" dirty="0"/>
          </a:p>
          <a:p>
            <a:r>
              <a:rPr lang="es-ES" sz="2200" dirty="0"/>
              <a:t>Los regímenes </a:t>
            </a:r>
            <a:r>
              <a:rPr lang="es-ES" sz="2200" dirty="0" err="1"/>
              <a:t>mieloablativos</a:t>
            </a:r>
            <a:r>
              <a:rPr lang="es-ES" sz="2200" dirty="0"/>
              <a:t> incluyen irradiación corporal (IC) total a altas dosis y/o agentes </a:t>
            </a:r>
            <a:r>
              <a:rPr lang="es-ES" sz="2200" dirty="0" err="1"/>
              <a:t>alquilantes</a:t>
            </a:r>
            <a:r>
              <a:rPr lang="es-ES" sz="2200" dirty="0"/>
              <a:t> (como </a:t>
            </a:r>
            <a:r>
              <a:rPr lang="es-ES" sz="2200" dirty="0" err="1"/>
              <a:t>busulfán</a:t>
            </a:r>
            <a:r>
              <a:rPr lang="es-ES" sz="2200" dirty="0"/>
              <a:t>, </a:t>
            </a:r>
            <a:r>
              <a:rPr lang="es-ES" sz="2200" dirty="0" err="1"/>
              <a:t>ciclofosfamida</a:t>
            </a:r>
            <a:r>
              <a:rPr lang="es-ES" sz="2200" dirty="0"/>
              <a:t>, </a:t>
            </a:r>
            <a:r>
              <a:rPr lang="es-ES" sz="2200" dirty="0" err="1"/>
              <a:t>etopósido</a:t>
            </a:r>
            <a:r>
              <a:rPr lang="es-ES" sz="2200" dirty="0"/>
              <a:t>, </a:t>
            </a:r>
            <a:r>
              <a:rPr lang="es-ES" sz="2200" dirty="0" err="1"/>
              <a:t>melfalán</a:t>
            </a:r>
            <a:r>
              <a:rPr lang="es-ES" sz="2200" dirty="0"/>
              <a:t>, </a:t>
            </a:r>
            <a:r>
              <a:rPr lang="es-ES" sz="2200" dirty="0" err="1"/>
              <a:t>citarabina</a:t>
            </a:r>
            <a:r>
              <a:rPr lang="es-ES" sz="2200" dirty="0"/>
              <a:t>) </a:t>
            </a:r>
          </a:p>
          <a:p>
            <a:r>
              <a:rPr lang="es-ES" sz="2200" dirty="0">
                <a:latin typeface="Arial" charset="0"/>
                <a:cs typeface="Arial" charset="0"/>
              </a:rPr>
              <a:t>Sin embargo, estos regímenes se asocian a una importante morbimortalidad</a:t>
            </a:r>
            <a:endParaRPr lang="es-ES" sz="2200" dirty="0"/>
          </a:p>
          <a:p>
            <a:pPr lvl="1"/>
            <a:r>
              <a:rPr lang="es-ES" dirty="0">
                <a:latin typeface="Arial" charset="0"/>
                <a:cs typeface="Arial" charset="0"/>
              </a:rPr>
              <a:t>En los últimos 20 años esto ha llevado al desarrollo de regímenes no </a:t>
            </a:r>
            <a:r>
              <a:rPr lang="es-ES" dirty="0" err="1">
                <a:latin typeface="Arial" charset="0"/>
                <a:cs typeface="Arial" charset="0"/>
              </a:rPr>
              <a:t>mieloablativos</a:t>
            </a:r>
            <a:r>
              <a:rPr lang="es-ES" dirty="0">
                <a:latin typeface="Arial" charset="0"/>
                <a:cs typeface="Arial" charset="0"/>
              </a:rPr>
              <a:t> y de intensidad reducida</a:t>
            </a:r>
            <a:endParaRPr lang="en-GB" dirty="0">
              <a:latin typeface="Arial" charset="0"/>
              <a:cs typeface="Arial" charset="0"/>
            </a:endParaRPr>
          </a:p>
          <a:p>
            <a:pPr lvl="1"/>
            <a:endParaRPr lang="es-ES" dirty="0"/>
          </a:p>
        </p:txBody>
      </p:sp>
      <p:sp>
        <p:nvSpPr>
          <p:cNvPr id="5" name="Text Placeholder 4"/>
          <p:cNvSpPr>
            <a:spLocks noGrp="1"/>
          </p:cNvSpPr>
          <p:nvPr>
            <p:ph type="body" sz="quarter" idx="10"/>
          </p:nvPr>
        </p:nvSpPr>
        <p:spPr/>
        <p:txBody>
          <a:bodyPr/>
          <a:lstStyle/>
          <a:p>
            <a:endParaRPr lang="es-ES" dirty="0"/>
          </a:p>
          <a:p>
            <a:r>
              <a:rPr lang="es-ES" dirty="0" err="1"/>
              <a:t>Gyurkocza</a:t>
            </a:r>
            <a:r>
              <a:rPr lang="es-ES" dirty="0"/>
              <a:t> B, </a:t>
            </a:r>
            <a:r>
              <a:rPr lang="es-ES" dirty="0" err="1"/>
              <a:t>Sandmaier</a:t>
            </a:r>
            <a:r>
              <a:rPr lang="es-ES" dirty="0"/>
              <a:t> BM. </a:t>
            </a:r>
            <a:r>
              <a:rPr lang="es-ES" i="1" dirty="0" err="1"/>
              <a:t>Blood</a:t>
            </a:r>
            <a:r>
              <a:rPr lang="es-ES" i="1" dirty="0"/>
              <a:t> </a:t>
            </a:r>
            <a:r>
              <a:rPr lang="es-ES" dirty="0"/>
              <a:t>2014;124:344–53; </a:t>
            </a:r>
            <a:r>
              <a:rPr lang="es-ES" dirty="0" err="1"/>
              <a:t>Shi</a:t>
            </a:r>
            <a:r>
              <a:rPr lang="es-ES" dirty="0"/>
              <a:t> M et al. </a:t>
            </a:r>
            <a:r>
              <a:rPr lang="es-ES" i="1" dirty="0" err="1"/>
              <a:t>Blood</a:t>
            </a:r>
            <a:r>
              <a:rPr lang="es-ES" i="1" dirty="0"/>
              <a:t> </a:t>
            </a:r>
            <a:r>
              <a:rPr lang="es-ES" i="1" dirty="0" err="1"/>
              <a:t>Lymphat</a:t>
            </a:r>
            <a:r>
              <a:rPr lang="es-ES" i="1" dirty="0"/>
              <a:t> </a:t>
            </a:r>
            <a:r>
              <a:rPr lang="es-ES" i="1" dirty="0" err="1"/>
              <a:t>Cancer</a:t>
            </a:r>
            <a:r>
              <a:rPr lang="es-ES" i="1" dirty="0"/>
              <a:t> </a:t>
            </a:r>
            <a:r>
              <a:rPr lang="es-ES" dirty="0"/>
              <a:t>2013;3:1–9; </a:t>
            </a:r>
            <a:br>
              <a:rPr lang="es-ES" dirty="0"/>
            </a:br>
            <a:r>
              <a:rPr lang="es-ES" dirty="0" err="1"/>
              <a:t>Passweg</a:t>
            </a:r>
            <a:r>
              <a:rPr lang="es-ES" dirty="0"/>
              <a:t> JR et al. </a:t>
            </a:r>
            <a:r>
              <a:rPr lang="es-ES" i="1" dirty="0"/>
              <a:t>Swiss </a:t>
            </a:r>
            <a:r>
              <a:rPr lang="es-ES" i="1" dirty="0" err="1"/>
              <a:t>Med</a:t>
            </a:r>
            <a:r>
              <a:rPr lang="es-ES" i="1" dirty="0"/>
              <a:t> </a:t>
            </a:r>
            <a:r>
              <a:rPr lang="es-ES" i="1" dirty="0" err="1"/>
              <a:t>Wkly</a:t>
            </a:r>
            <a:r>
              <a:rPr lang="es-ES" dirty="0"/>
              <a:t> 2012;142:13696</a:t>
            </a:r>
          </a:p>
        </p:txBody>
      </p:sp>
      <p:sp>
        <p:nvSpPr>
          <p:cNvPr id="6" name="Text Placeholder 5"/>
          <p:cNvSpPr>
            <a:spLocks noGrp="1"/>
          </p:cNvSpPr>
          <p:nvPr>
            <p:ph type="body" sz="quarter" idx="11"/>
          </p:nvPr>
        </p:nvSpPr>
        <p:spPr/>
        <p:txBody>
          <a:bodyPr/>
          <a:lstStyle/>
          <a:p>
            <a:r>
              <a:rPr lang="en-GB" dirty="0"/>
              <a:t>TCMH, </a:t>
            </a:r>
            <a:r>
              <a:rPr lang="en-GB" dirty="0" err="1"/>
              <a:t>trasplante</a:t>
            </a:r>
            <a:r>
              <a:rPr lang="en-GB" dirty="0"/>
              <a:t> de </a:t>
            </a:r>
            <a:r>
              <a:rPr lang="en-GB" dirty="0" err="1"/>
              <a:t>células</a:t>
            </a:r>
            <a:r>
              <a:rPr lang="en-GB" dirty="0"/>
              <a:t> </a:t>
            </a:r>
            <a:r>
              <a:rPr lang="en-GB" dirty="0" err="1"/>
              <a:t>madre</a:t>
            </a:r>
            <a:r>
              <a:rPr lang="en-GB" dirty="0"/>
              <a:t> </a:t>
            </a:r>
            <a:r>
              <a:rPr lang="en-GB" dirty="0" err="1"/>
              <a:t>hematopoyéticas</a:t>
            </a:r>
            <a:endParaRPr lang="en-GB" dirty="0"/>
          </a:p>
        </p:txBody>
      </p:sp>
      <p:pic>
        <p:nvPicPr>
          <p:cNvPr id="9" name="Picture 2" descr="T:\FROM STUDIO\SylviaY\istock images\iStock_000014382765Mediu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837131" y="2065885"/>
            <a:ext cx="3010828" cy="31477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884383" y="5326026"/>
            <a:ext cx="2916324" cy="276999"/>
          </a:xfrm>
          <a:prstGeom prst="rect">
            <a:avLst/>
          </a:prstGeom>
          <a:noFill/>
        </p:spPr>
        <p:txBody>
          <a:bodyPr wrap="square" rtlCol="0">
            <a:spAutoFit/>
          </a:bodyPr>
          <a:lstStyle/>
          <a:p>
            <a:pPr algn="ctr"/>
            <a:r>
              <a:rPr lang="en-GB" sz="1200" dirty="0" err="1"/>
              <a:t>Paciente</a:t>
            </a:r>
            <a:r>
              <a:rPr lang="en-GB" sz="1200" dirty="0"/>
              <a:t> que </a:t>
            </a:r>
            <a:r>
              <a:rPr lang="en-GB" sz="1200" dirty="0" err="1"/>
              <a:t>recibe</a:t>
            </a:r>
            <a:r>
              <a:rPr lang="en-GB" sz="1200" dirty="0"/>
              <a:t> </a:t>
            </a:r>
            <a:r>
              <a:rPr lang="en-GB" sz="1200" dirty="0" err="1"/>
              <a:t>radioterapia</a:t>
            </a:r>
            <a:endParaRPr lang="en-GB" sz="1200" dirty="0"/>
          </a:p>
        </p:txBody>
      </p:sp>
    </p:spTree>
    <p:extLst>
      <p:ext uri="{BB962C8B-B14F-4D97-AF65-F5344CB8AC3E}">
        <p14:creationId xmlns:p14="http://schemas.microsoft.com/office/powerpoint/2010/main" val="1110695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dirty="0">
                <a:latin typeface="Arial" charset="0"/>
                <a:cs typeface="Arial" charset="0"/>
              </a:rPr>
              <a:t>Tipos de regímenes de acondicionamiento: regímenes de intensidad reducida y no </a:t>
            </a:r>
            <a:r>
              <a:rPr lang="es-ES" dirty="0" err="1">
                <a:latin typeface="Arial" charset="0"/>
                <a:cs typeface="Arial" charset="0"/>
              </a:rPr>
              <a:t>mieloablativos</a:t>
            </a:r>
            <a:endParaRPr lang="es-ES" dirty="0"/>
          </a:p>
        </p:txBody>
      </p:sp>
      <p:sp>
        <p:nvSpPr>
          <p:cNvPr id="3" name="Text Placeholder 2"/>
          <p:cNvSpPr>
            <a:spLocks noGrp="1"/>
          </p:cNvSpPr>
          <p:nvPr>
            <p:ph type="body" sz="quarter" idx="10"/>
          </p:nvPr>
        </p:nvSpPr>
        <p:spPr/>
        <p:txBody>
          <a:bodyPr/>
          <a:lstStyle/>
          <a:p>
            <a:r>
              <a:rPr lang="es-ES"/>
              <a:t>Dalle JH, Giralt SA. </a:t>
            </a:r>
            <a:r>
              <a:rPr lang="es-ES" i="1" dirty="0"/>
              <a:t>Biol Blood Marrow Transplant </a:t>
            </a:r>
            <a:r>
              <a:rPr lang="es-ES"/>
              <a:t>2016;22:400–9;</a:t>
            </a:r>
            <a:br/>
            <a:r>
              <a:rPr lang="es-ES"/>
              <a:t>Bacigalupo A et al. </a:t>
            </a:r>
            <a:r>
              <a:rPr lang="es-ES" i="1" dirty="0"/>
              <a:t>Biol Blood Marrow Transplant </a:t>
            </a:r>
            <a:r>
              <a:rPr lang="es-ES"/>
              <a:t>2009;15:1628–33</a:t>
            </a:r>
          </a:p>
        </p:txBody>
      </p:sp>
      <p:sp>
        <p:nvSpPr>
          <p:cNvPr id="5" name="Text Placeholder 4"/>
          <p:cNvSpPr>
            <a:spLocks noGrp="1"/>
          </p:cNvSpPr>
          <p:nvPr>
            <p:ph type="body" sz="quarter" idx="11"/>
          </p:nvPr>
        </p:nvSpPr>
        <p:spPr/>
        <p:txBody>
          <a:bodyPr/>
          <a:lstStyle/>
          <a:p>
            <a:r>
              <a:rPr lang="es-ES" dirty="0"/>
              <a:t>IC, irradiación corporal; </a:t>
            </a:r>
            <a:r>
              <a:rPr lang="en-GB" dirty="0"/>
              <a:t>TCMH, </a:t>
            </a:r>
            <a:r>
              <a:rPr lang="en-GB" dirty="0" err="1"/>
              <a:t>trasplante</a:t>
            </a:r>
            <a:r>
              <a:rPr lang="en-GB" dirty="0"/>
              <a:t> de </a:t>
            </a:r>
            <a:r>
              <a:rPr lang="en-GB" dirty="0" err="1"/>
              <a:t>células</a:t>
            </a:r>
            <a:r>
              <a:rPr lang="en-GB" dirty="0"/>
              <a:t> </a:t>
            </a:r>
            <a:r>
              <a:rPr lang="en-GB" dirty="0" err="1"/>
              <a:t>madre</a:t>
            </a:r>
            <a:r>
              <a:rPr lang="en-GB" dirty="0"/>
              <a:t> </a:t>
            </a:r>
            <a:r>
              <a:rPr lang="en-GB" dirty="0" err="1"/>
              <a:t>hematopoyéticas</a:t>
            </a:r>
            <a:r>
              <a:rPr lang="es-ES" dirty="0"/>
              <a:t> </a:t>
            </a:r>
          </a:p>
        </p:txBody>
      </p:sp>
      <p:graphicFrame>
        <p:nvGraphicFramePr>
          <p:cNvPr id="4" name="Table 3"/>
          <p:cNvGraphicFramePr>
            <a:graphicFrameLocks noGrp="1"/>
          </p:cNvGraphicFramePr>
          <p:nvPr>
            <p:extLst>
              <p:ext uri="{D42A27DB-BD31-4B8C-83A1-F6EECF244321}">
                <p14:modId xmlns:p14="http://schemas.microsoft.com/office/powerpoint/2010/main" val="2166915879"/>
              </p:ext>
            </p:extLst>
          </p:nvPr>
        </p:nvGraphicFramePr>
        <p:xfrm>
          <a:off x="609599" y="2766055"/>
          <a:ext cx="10972802" cy="2503927"/>
        </p:xfrm>
        <a:graphic>
          <a:graphicData uri="http://schemas.openxmlformats.org/drawingml/2006/table">
            <a:tbl>
              <a:tblPr firstRow="1" bandRow="1">
                <a:tableStyleId>{5C22544A-7EE6-4342-B048-85BDC9FD1C3A}</a:tableStyleId>
              </a:tblPr>
              <a:tblGrid>
                <a:gridCol w="5486401">
                  <a:extLst>
                    <a:ext uri="{9D8B030D-6E8A-4147-A177-3AD203B41FA5}">
                      <a16:colId xmlns:a16="http://schemas.microsoft.com/office/drawing/2014/main" val="20000"/>
                    </a:ext>
                  </a:extLst>
                </a:gridCol>
                <a:gridCol w="5486401">
                  <a:extLst>
                    <a:ext uri="{9D8B030D-6E8A-4147-A177-3AD203B41FA5}">
                      <a16:colId xmlns:a16="http://schemas.microsoft.com/office/drawing/2014/main" val="20001"/>
                    </a:ext>
                  </a:extLst>
                </a:gridCol>
              </a:tblGrid>
              <a:tr h="461767">
                <a:tc>
                  <a:txBody>
                    <a:bodyPr/>
                    <a:lstStyle/>
                    <a:p>
                      <a:pPr algn="ctr"/>
                      <a:r>
                        <a:rPr lang="es-ES" sz="1600" dirty="0">
                          <a:solidFill>
                            <a:schemeClr val="bg1"/>
                          </a:solidFill>
                          <a:latin typeface="Arial" charset="0"/>
                          <a:cs typeface="Arial" charset="0"/>
                        </a:rPr>
                        <a:t>Regímenes no </a:t>
                      </a:r>
                      <a:r>
                        <a:rPr lang="es-ES" sz="1600" dirty="0" err="1">
                          <a:solidFill>
                            <a:schemeClr val="bg1"/>
                          </a:solidFill>
                          <a:latin typeface="Arial" charset="0"/>
                          <a:cs typeface="Arial" charset="0"/>
                        </a:rPr>
                        <a:t>mieloablativos</a:t>
                      </a:r>
                      <a:endParaRPr lang="en-GB" sz="1600" dirty="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es-ES" sz="1600" dirty="0">
                          <a:solidFill>
                            <a:schemeClr val="bg1"/>
                          </a:solidFill>
                          <a:latin typeface="Arial" charset="0"/>
                          <a:cs typeface="Arial" charset="0"/>
                        </a:rPr>
                        <a:t>Regímenes de intensidad reducida</a:t>
                      </a:r>
                      <a:endParaRPr lang="en-GB" sz="1600" dirty="0">
                        <a:solidFill>
                          <a:schemeClr val="bg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197914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dk1"/>
                          </a:solidFill>
                          <a:latin typeface="+mn-lt"/>
                          <a:ea typeface="+mn-ea"/>
                          <a:cs typeface="+mn-cs"/>
                        </a:rPr>
                        <a:t>Causa citopenia mínima</a:t>
                      </a:r>
                      <a:endParaRPr lang="es-ES" sz="1600" kern="1200" dirty="0">
                        <a:solidFill>
                          <a:schemeClr val="dk1"/>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600" kern="1200" dirty="0">
                          <a:solidFill>
                            <a:schemeClr val="dk1"/>
                          </a:solidFill>
                          <a:latin typeface="+mn-lt"/>
                          <a:ea typeface="+mn-ea"/>
                          <a:cs typeface="+mn-cs"/>
                        </a:rPr>
                        <a:t>No </a:t>
                      </a:r>
                      <a:r>
                        <a:rPr sz="1600" kern="1200" dirty="0" err="1">
                          <a:solidFill>
                            <a:schemeClr val="dk1"/>
                          </a:solidFill>
                          <a:latin typeface="+mn-lt"/>
                          <a:ea typeface="+mn-ea"/>
                          <a:cs typeface="+mn-cs"/>
                        </a:rPr>
                        <a:t>requiere</a:t>
                      </a:r>
                      <a:r>
                        <a:rPr sz="1600" kern="1200" dirty="0">
                          <a:solidFill>
                            <a:schemeClr val="dk1"/>
                          </a:solidFill>
                          <a:latin typeface="+mn-lt"/>
                          <a:ea typeface="+mn-ea"/>
                          <a:cs typeface="+mn-cs"/>
                        </a:rPr>
                        <a:t> </a:t>
                      </a:r>
                      <a:r>
                        <a:rPr sz="1600" kern="1200" dirty="0" err="1">
                          <a:solidFill>
                            <a:schemeClr val="dk1"/>
                          </a:solidFill>
                          <a:latin typeface="+mn-lt"/>
                          <a:ea typeface="+mn-ea"/>
                          <a:cs typeface="+mn-cs"/>
                        </a:rPr>
                        <a:t>apoyo</a:t>
                      </a:r>
                      <a:r>
                        <a:rPr sz="1600" kern="1200" dirty="0">
                          <a:solidFill>
                            <a:schemeClr val="dk1"/>
                          </a:solidFill>
                          <a:latin typeface="+mn-lt"/>
                          <a:ea typeface="+mn-ea"/>
                          <a:cs typeface="+mn-cs"/>
                        </a:rPr>
                        <a:t> de </a:t>
                      </a:r>
                      <a:r>
                        <a:rPr sz="1600" kern="1200" dirty="0" err="1">
                          <a:solidFill>
                            <a:schemeClr val="dk1"/>
                          </a:solidFill>
                          <a:latin typeface="+mn-lt"/>
                          <a:ea typeface="+mn-ea"/>
                          <a:cs typeface="+mn-cs"/>
                        </a:rPr>
                        <a:t>células</a:t>
                      </a:r>
                      <a:r>
                        <a:rPr sz="1600" kern="1200" dirty="0">
                          <a:solidFill>
                            <a:schemeClr val="dk1"/>
                          </a:solidFill>
                          <a:latin typeface="+mn-lt"/>
                          <a:ea typeface="+mn-ea"/>
                          <a:cs typeface="+mn-cs"/>
                        </a:rPr>
                        <a:t> </a:t>
                      </a:r>
                      <a:r>
                        <a:rPr sz="1600" kern="1200" dirty="0" err="1">
                          <a:solidFill>
                            <a:schemeClr val="dk1"/>
                          </a:solidFill>
                          <a:latin typeface="+mn-lt"/>
                          <a:ea typeface="+mn-ea"/>
                          <a:cs typeface="+mn-cs"/>
                        </a:rPr>
                        <a:t>madres</a:t>
                      </a:r>
                      <a:r>
                        <a:rPr sz="1600" kern="1200" dirty="0">
                          <a:solidFill>
                            <a:schemeClr val="dk1"/>
                          </a:solidFill>
                          <a:latin typeface="+mn-lt"/>
                          <a:ea typeface="+mn-ea"/>
                          <a:cs typeface="+mn-cs"/>
                        </a:rPr>
                        <a:t> para la </a:t>
                      </a:r>
                      <a:r>
                        <a:rPr sz="1600" kern="1200" dirty="0" err="1">
                          <a:solidFill>
                            <a:schemeClr val="dk1"/>
                          </a:solidFill>
                          <a:latin typeface="+mn-lt"/>
                          <a:ea typeface="+mn-ea"/>
                          <a:cs typeface="+mn-cs"/>
                        </a:rPr>
                        <a:t>recuperación</a:t>
                      </a:r>
                      <a:r>
                        <a:rPr sz="1600" kern="1200" dirty="0">
                          <a:solidFill>
                            <a:schemeClr val="dk1"/>
                          </a:solidFill>
                          <a:latin typeface="+mn-lt"/>
                          <a:ea typeface="+mn-ea"/>
                          <a:cs typeface="+mn-cs"/>
                        </a:rPr>
                        <a:t> </a:t>
                      </a:r>
                      <a:r>
                        <a:rPr sz="1600" kern="1200" dirty="0" err="1">
                          <a:solidFill>
                            <a:schemeClr val="dk1"/>
                          </a:solidFill>
                          <a:latin typeface="+mn-lt"/>
                          <a:ea typeface="+mn-ea"/>
                          <a:cs typeface="+mn-cs"/>
                        </a:rPr>
                        <a:t>hematopoyética</a:t>
                      </a:r>
                      <a:endParaRPr sz="1600" kern="1200" dirty="0">
                        <a:solidFill>
                          <a:schemeClr val="dk1"/>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Los regímenes pueden incluir IC total a </a:t>
                      </a:r>
                      <a:r>
                        <a:rPr lang="en-GB" sz="1600" dirty="0" err="1"/>
                        <a:t>dosis</a:t>
                      </a:r>
                      <a:r>
                        <a:rPr lang="en-GB" sz="1600" dirty="0"/>
                        <a:t> </a:t>
                      </a:r>
                      <a:r>
                        <a:rPr lang="en-GB" sz="1600" dirty="0" err="1"/>
                        <a:t>bajas</a:t>
                      </a:r>
                      <a:r>
                        <a:rPr lang="en-GB" sz="1600" dirty="0"/>
                        <a:t>, fludarabina y ciclofosfamida o citarabina</a:t>
                      </a:r>
                      <a:r>
                        <a:rPr dirty="0"/>
                        <a:t> </a:t>
                      </a:r>
                      <a:endParaRPr lang="es-ES" sz="1600" dirty="0"/>
                    </a:p>
                    <a:p>
                      <a:pPr marL="285750" indent="-285750">
                        <a:buFont typeface="Arial" panose="020B0604020202020204" pitchFamily="34" charset="0"/>
                        <a:buChar char="•"/>
                      </a:pPr>
                      <a:endParaRPr lang="es-ES" sz="1600" dirty="0">
                        <a:solidFill>
                          <a:schemeClr val="tx1"/>
                        </a:solidFill>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GB" sz="1600" dirty="0"/>
                        <a:t>Causa citopenia de duración variable, que suele ser reversible</a:t>
                      </a:r>
                    </a:p>
                    <a:p>
                      <a:pPr marL="285750" indent="-285750">
                        <a:buFont typeface="Arial" panose="020B0604020202020204" pitchFamily="34" charset="0"/>
                        <a:buChar char="•"/>
                      </a:pPr>
                      <a:r>
                        <a:rPr lang="en-GB" sz="1600" dirty="0"/>
                        <a:t>Requiere apoyo de células madre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600" kern="1200" dirty="0">
                          <a:solidFill>
                            <a:schemeClr val="dk1"/>
                          </a:solidFill>
                          <a:latin typeface="+mn-lt"/>
                          <a:ea typeface="+mn-ea"/>
                          <a:cs typeface="+mn-cs"/>
                        </a:rPr>
                        <a:t>La </a:t>
                      </a:r>
                      <a:r>
                        <a:rPr sz="1600" kern="1200" dirty="0" err="1">
                          <a:solidFill>
                            <a:schemeClr val="dk1"/>
                          </a:solidFill>
                          <a:latin typeface="+mn-lt"/>
                          <a:ea typeface="+mn-ea"/>
                          <a:cs typeface="+mn-cs"/>
                        </a:rPr>
                        <a:t>dosis</a:t>
                      </a:r>
                      <a:r>
                        <a:rPr sz="1600" kern="1200" dirty="0">
                          <a:solidFill>
                            <a:schemeClr val="dk1"/>
                          </a:solidFill>
                          <a:latin typeface="+mn-lt"/>
                          <a:ea typeface="+mn-ea"/>
                          <a:cs typeface="+mn-cs"/>
                        </a:rPr>
                        <a:t> de </a:t>
                      </a:r>
                      <a:r>
                        <a:rPr sz="1600" kern="1200" dirty="0" err="1">
                          <a:solidFill>
                            <a:schemeClr val="dk1"/>
                          </a:solidFill>
                          <a:latin typeface="+mn-lt"/>
                          <a:ea typeface="+mn-ea"/>
                          <a:cs typeface="+mn-cs"/>
                        </a:rPr>
                        <a:t>quimioterapia</a:t>
                      </a:r>
                      <a:r>
                        <a:rPr sz="1600" kern="1200" dirty="0">
                          <a:solidFill>
                            <a:schemeClr val="dk1"/>
                          </a:solidFill>
                          <a:latin typeface="+mn-lt"/>
                          <a:ea typeface="+mn-ea"/>
                          <a:cs typeface="+mn-cs"/>
                        </a:rPr>
                        <a:t> o IC total se reduce en un</a:t>
                      </a:r>
                      <a:r>
                        <a:rPr lang="en-GB" sz="1600" kern="1200" dirty="0">
                          <a:solidFill>
                            <a:schemeClr val="dk1"/>
                          </a:solidFill>
                          <a:latin typeface="+mn-lt"/>
                          <a:ea typeface="+mn-ea"/>
                          <a:cs typeface="+mn-cs"/>
                        </a:rPr>
                        <a:t> </a:t>
                      </a:r>
                      <a:br>
                        <a:rPr lang="en-GB" sz="1600" kern="1200" dirty="0">
                          <a:solidFill>
                            <a:schemeClr val="dk1"/>
                          </a:solidFill>
                          <a:latin typeface="+mn-lt"/>
                          <a:ea typeface="+mn-ea"/>
                          <a:cs typeface="+mn-cs"/>
                        </a:rPr>
                      </a:br>
                      <a:r>
                        <a:rPr lang="en-GB" sz="1600" kern="1200" dirty="0">
                          <a:solidFill>
                            <a:schemeClr val="dk1"/>
                          </a:solidFill>
                          <a:latin typeface="+mn-lt"/>
                          <a:ea typeface="+mn-ea"/>
                          <a:cs typeface="+mn-cs"/>
                        </a:rPr>
                        <a:t>≥ 30% en relación con el acondicionamiento mieloablativo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600" kern="1200" dirty="0">
                          <a:solidFill>
                            <a:schemeClr val="dk1"/>
                          </a:solidFill>
                          <a:latin typeface="+mn-lt"/>
                          <a:ea typeface="+mn-ea"/>
                          <a:cs typeface="+mn-cs"/>
                        </a:rPr>
                        <a:t>Los </a:t>
                      </a:r>
                      <a:r>
                        <a:rPr sz="1600" kern="1200" dirty="0" err="1">
                          <a:solidFill>
                            <a:schemeClr val="dk1"/>
                          </a:solidFill>
                          <a:latin typeface="+mn-lt"/>
                          <a:ea typeface="+mn-ea"/>
                          <a:cs typeface="+mn-cs"/>
                        </a:rPr>
                        <a:t>regímenes</a:t>
                      </a:r>
                      <a:r>
                        <a:rPr sz="1600" kern="1200" dirty="0">
                          <a:solidFill>
                            <a:schemeClr val="dk1"/>
                          </a:solidFill>
                          <a:latin typeface="+mn-lt"/>
                          <a:ea typeface="+mn-ea"/>
                          <a:cs typeface="+mn-cs"/>
                        </a:rPr>
                        <a:t> </a:t>
                      </a:r>
                      <a:r>
                        <a:rPr sz="1600" kern="1200" dirty="0" err="1">
                          <a:solidFill>
                            <a:schemeClr val="dk1"/>
                          </a:solidFill>
                          <a:latin typeface="+mn-lt"/>
                          <a:ea typeface="+mn-ea"/>
                          <a:cs typeface="+mn-cs"/>
                        </a:rPr>
                        <a:t>pueden</a:t>
                      </a:r>
                      <a:r>
                        <a:rPr sz="1600" kern="1200" dirty="0">
                          <a:solidFill>
                            <a:schemeClr val="dk1"/>
                          </a:solidFill>
                          <a:latin typeface="+mn-lt"/>
                          <a:ea typeface="+mn-ea"/>
                          <a:cs typeface="+mn-cs"/>
                        </a:rPr>
                        <a:t> </a:t>
                      </a:r>
                      <a:r>
                        <a:rPr sz="1600" kern="1200" dirty="0" err="1">
                          <a:solidFill>
                            <a:schemeClr val="dk1"/>
                          </a:solidFill>
                          <a:latin typeface="+mn-lt"/>
                          <a:ea typeface="+mn-ea"/>
                          <a:cs typeface="+mn-cs"/>
                        </a:rPr>
                        <a:t>incluir</a:t>
                      </a:r>
                      <a:r>
                        <a:rPr sz="1600" kern="1200" dirty="0">
                          <a:solidFill>
                            <a:schemeClr val="dk1"/>
                          </a:solidFill>
                          <a:latin typeface="+mn-lt"/>
                          <a:ea typeface="+mn-ea"/>
                          <a:cs typeface="+mn-cs"/>
                        </a:rPr>
                        <a:t> IC total a </a:t>
                      </a:r>
                      <a:r>
                        <a:rPr lang="en-GB" sz="1600" kern="1200" dirty="0" err="1">
                          <a:solidFill>
                            <a:schemeClr val="dk1"/>
                          </a:solidFill>
                          <a:latin typeface="+mn-lt"/>
                          <a:ea typeface="+mn-ea"/>
                          <a:cs typeface="+mn-cs"/>
                        </a:rPr>
                        <a:t>dosis</a:t>
                      </a:r>
                      <a:r>
                        <a:rPr lang="en-GB" sz="1600" kern="1200" dirty="0">
                          <a:solidFill>
                            <a:schemeClr val="dk1"/>
                          </a:solidFill>
                          <a:latin typeface="+mn-lt"/>
                          <a:ea typeface="+mn-ea"/>
                          <a:cs typeface="+mn-cs"/>
                        </a:rPr>
                        <a:t> </a:t>
                      </a:r>
                      <a:r>
                        <a:rPr lang="en-GB" sz="1600" kern="1200" dirty="0" err="1">
                          <a:solidFill>
                            <a:schemeClr val="dk1"/>
                          </a:solidFill>
                          <a:latin typeface="+mn-lt"/>
                          <a:ea typeface="+mn-ea"/>
                          <a:cs typeface="+mn-cs"/>
                        </a:rPr>
                        <a:t>bajas</a:t>
                      </a:r>
                      <a:r>
                        <a:rPr sz="1600" kern="1200" dirty="0">
                          <a:solidFill>
                            <a:schemeClr val="dk1"/>
                          </a:solidFill>
                          <a:latin typeface="+mn-lt"/>
                          <a:ea typeface="+mn-ea"/>
                          <a:cs typeface="+mn-cs"/>
                        </a:rPr>
                        <a:t>, </a:t>
                      </a:r>
                      <a:r>
                        <a:rPr sz="1600" kern="1200" dirty="0" err="1">
                          <a:solidFill>
                            <a:schemeClr val="dk1"/>
                          </a:solidFill>
                          <a:latin typeface="+mn-lt"/>
                          <a:ea typeface="+mn-ea"/>
                          <a:cs typeface="+mn-cs"/>
                        </a:rPr>
                        <a:t>busulfán</a:t>
                      </a:r>
                      <a:r>
                        <a:rPr sz="1600" kern="1200" dirty="0">
                          <a:solidFill>
                            <a:schemeClr val="dk1"/>
                          </a:solidFill>
                          <a:latin typeface="+mn-lt"/>
                          <a:ea typeface="+mn-ea"/>
                          <a:cs typeface="+mn-cs"/>
                        </a:rPr>
                        <a:t>, </a:t>
                      </a:r>
                      <a:r>
                        <a:rPr lang="en-GB" sz="1600" kern="1200" dirty="0" err="1">
                          <a:solidFill>
                            <a:schemeClr val="dk1"/>
                          </a:solidFill>
                          <a:latin typeface="+mn-lt"/>
                          <a:ea typeface="+mn-ea"/>
                          <a:cs typeface="+mn-cs"/>
                        </a:rPr>
                        <a:t>melfalán</a:t>
                      </a:r>
                      <a:r>
                        <a:rPr lang="en-GB" sz="1600" kern="1200" dirty="0">
                          <a:solidFill>
                            <a:schemeClr val="dk1"/>
                          </a:solidFill>
                          <a:latin typeface="+mn-lt"/>
                          <a:ea typeface="+mn-ea"/>
                          <a:cs typeface="+mn-cs"/>
                        </a:rPr>
                        <a:t>, </a:t>
                      </a:r>
                      <a:r>
                        <a:rPr lang="en-GB" sz="1600" kern="1200" dirty="0" err="1">
                          <a:solidFill>
                            <a:schemeClr val="dk1"/>
                          </a:solidFill>
                          <a:latin typeface="+mn-lt"/>
                          <a:ea typeface="+mn-ea"/>
                          <a:cs typeface="+mn-cs"/>
                        </a:rPr>
                        <a:t>tiotepa</a:t>
                      </a:r>
                      <a:r>
                        <a:rPr lang="en-GB" sz="1600" kern="1200" dirty="0">
                          <a:solidFill>
                            <a:schemeClr val="dk1"/>
                          </a:solidFill>
                          <a:latin typeface="+mn-lt"/>
                          <a:ea typeface="+mn-ea"/>
                          <a:cs typeface="+mn-cs"/>
                        </a:rPr>
                        <a:t> o </a:t>
                      </a:r>
                      <a:r>
                        <a:rPr lang="en-GB" sz="1600" kern="1200" dirty="0" err="1">
                          <a:solidFill>
                            <a:schemeClr val="dk1"/>
                          </a:solidFill>
                          <a:latin typeface="+mn-lt"/>
                          <a:ea typeface="+mn-ea"/>
                          <a:cs typeface="+mn-cs"/>
                        </a:rPr>
                        <a:t>fludarabina</a:t>
                      </a:r>
                      <a:endParaRPr lang="es-ES" sz="16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bl>
          </a:graphicData>
        </a:graphic>
      </p:graphicFrame>
      <p:sp>
        <p:nvSpPr>
          <p:cNvPr id="7" name="Rounded Rectangle 6"/>
          <p:cNvSpPr/>
          <p:nvPr/>
        </p:nvSpPr>
        <p:spPr>
          <a:xfrm>
            <a:off x="609599" y="5339889"/>
            <a:ext cx="10972802" cy="78319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algn="ctr">
              <a:defRPr/>
            </a:pPr>
            <a:r>
              <a:rPr lang="es-ES" sz="2000" dirty="0">
                <a:solidFill>
                  <a:prstClr val="white"/>
                </a:solidFill>
                <a:latin typeface="Arial" panose="020B0604020202020204" pitchFamily="34" charset="0"/>
              </a:rPr>
              <a:t>Aunque estos regímenes limitan la toxicidad, pueden asociarse a complicaciones que amenazan la vida (como la enfermedad </a:t>
            </a:r>
            <a:r>
              <a:rPr lang="es-ES" sz="2000" dirty="0" err="1">
                <a:solidFill>
                  <a:prstClr val="white"/>
                </a:solidFill>
                <a:latin typeface="Arial" panose="020B0604020202020204" pitchFamily="34" charset="0"/>
              </a:rPr>
              <a:t>venooclusiva</a:t>
            </a:r>
            <a:r>
              <a:rPr lang="es-ES" sz="2000" dirty="0">
                <a:solidFill>
                  <a:prstClr val="white"/>
                </a:solidFill>
                <a:latin typeface="Arial" panose="020B0604020202020204" pitchFamily="34" charset="0"/>
              </a:rPr>
              <a:t> hepática o EVOH)</a:t>
            </a:r>
            <a:endParaRPr kumimoji="0" lang="es-ES"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Content Placeholder 2"/>
          <p:cNvSpPr txBox="1">
            <a:spLocks/>
          </p:cNvSpPr>
          <p:nvPr/>
        </p:nvSpPr>
        <p:spPr>
          <a:xfrm>
            <a:off x="609600" y="1364275"/>
            <a:ext cx="10972800" cy="1268857"/>
          </a:xfrm>
          <a:prstGeom prst="round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228600" indent="-228600" algn="l" defTabSz="914400" rtl="0" eaLnBrk="1" latinLnBrk="0" hangingPunct="1">
              <a:spcBef>
                <a:spcPct val="20000"/>
              </a:spcBef>
              <a:buFont typeface="Arial" pitchFamily="34" charset="0"/>
              <a:buChar char="•"/>
              <a:defRPr sz="3200" kern="1200">
                <a:solidFill>
                  <a:srgbClr val="8A8A8D"/>
                </a:solidFill>
                <a:latin typeface="Arial" pitchFamily="34" charset="0"/>
                <a:ea typeface="+mn-ea"/>
                <a:cs typeface="Arial" pitchFamily="34" charset="0"/>
              </a:defRPr>
            </a:lvl1pPr>
            <a:lvl2pPr marL="541338" indent="-288925" algn="l" defTabSz="914400" rtl="0" eaLnBrk="1" latinLnBrk="0" hangingPunct="1">
              <a:spcBef>
                <a:spcPct val="20000"/>
              </a:spcBef>
              <a:buFont typeface="Arial" pitchFamily="34" charset="0"/>
              <a:buChar char="–"/>
              <a:defRPr sz="2800" kern="1200">
                <a:solidFill>
                  <a:srgbClr val="8A8A8D"/>
                </a:solidFill>
                <a:latin typeface="Arial" pitchFamily="34" charset="0"/>
                <a:ea typeface="+mn-ea"/>
                <a:cs typeface="Arial" pitchFamily="34" charset="0"/>
              </a:defRPr>
            </a:lvl2pPr>
            <a:lvl3pPr marL="793750" indent="-252413" algn="l" defTabSz="914400" rtl="0" eaLnBrk="1" latinLnBrk="0" hangingPunct="1">
              <a:spcBef>
                <a:spcPct val="20000"/>
              </a:spcBef>
              <a:buFont typeface="Arial" pitchFamily="34" charset="0"/>
              <a:buChar char="•"/>
              <a:defRPr sz="2400" kern="1200">
                <a:solidFill>
                  <a:srgbClr val="8A8A8D"/>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lvl="0" indent="0" algn="ctr">
              <a:buNone/>
              <a:defRPr/>
            </a:pPr>
            <a:r>
              <a:rPr lang="es-ES" sz="2400" dirty="0">
                <a:solidFill>
                  <a:srgbClr val="000000"/>
                </a:solidFill>
              </a:rPr>
              <a:t>Con estos regímenes, el objetivo es para permitir el prendimiento de las células donantes y promover la erradicación de la enfermedad aprovechando el efecto injerto contra cáncer para eliminar las células tumorales</a:t>
            </a:r>
            <a:endParaRPr kumimoji="0" lang="es-E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nvGrpSpPr>
          <p:cNvPr id="14" name="Group 13"/>
          <p:cNvGrpSpPr/>
          <p:nvPr/>
        </p:nvGrpSpPr>
        <p:grpSpPr>
          <a:xfrm>
            <a:off x="9349096" y="6137272"/>
            <a:ext cx="2610175" cy="369332"/>
            <a:chOff x="1508759" y="4551330"/>
            <a:chExt cx="1825447" cy="369332"/>
          </a:xfrm>
        </p:grpSpPr>
        <p:sp>
          <p:nvSpPr>
            <p:cNvPr id="15" name="TextBox 14">
              <a:hlinkClick r:id="rId2" action="ppaction://hlinkpres?slideindex=4&amp;slidetitle=Módulo 2:  Fisiopatología de la  enfermedad venooclusiva"/>
            </p:cNvPr>
            <p:cNvSpPr txBox="1"/>
            <p:nvPr/>
          </p:nvSpPr>
          <p:spPr>
            <a:xfrm>
              <a:off x="1508759" y="4551330"/>
              <a:ext cx="1825447" cy="369332"/>
            </a:xfrm>
            <a:prstGeom prst="rect">
              <a:avLst/>
            </a:prstGeom>
            <a:solidFill>
              <a:schemeClr val="bg1"/>
            </a:solidFill>
            <a:ln w="19050">
              <a:solidFill>
                <a:schemeClr val="tx1"/>
              </a:solidFill>
            </a:ln>
            <a:effectLst>
              <a:outerShdw blurRad="50800" dist="38100" dir="2700000" algn="tl" rotWithShape="0">
                <a:schemeClr val="bg1">
                  <a:lumMod val="50000"/>
                  <a:alpha val="40000"/>
                </a:schemeClr>
              </a:outerShdw>
            </a:effectLst>
            <a:scene3d>
              <a:camera prst="orthographicFront"/>
              <a:lightRig rig="threePt" dir="t"/>
            </a:scene3d>
            <a:sp3d>
              <a:bevelT/>
            </a:sp3d>
          </p:spPr>
          <p:txBody>
            <a:bodyPr wrap="square" rtlCol="0">
              <a:spAutoFit/>
            </a:bodyPr>
            <a:lstStyle>
              <a:defPPr>
                <a:defRPr lang="en-US"/>
              </a:defPPr>
              <a:lvl1pPr>
                <a:defRPr>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Arial" panose="020B0604020202020204"/>
                  <a:ea typeface="+mn-ea"/>
                  <a:cs typeface="+mn-cs"/>
                </a:rPr>
                <a:t>     Enlace al Módulo 2</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571" y="4601877"/>
              <a:ext cx="176152" cy="251876"/>
            </a:xfrm>
            <a:prstGeom prst="rect">
              <a:avLst/>
            </a:prstGeom>
            <a:noFill/>
          </p:spPr>
        </p:pic>
      </p:grpSp>
    </p:spTree>
    <p:extLst>
      <p:ext uri="{BB962C8B-B14F-4D97-AF65-F5344CB8AC3E}">
        <p14:creationId xmlns:p14="http://schemas.microsoft.com/office/powerpoint/2010/main" val="2887886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El TCMH se ofrece ahora también a pacientes de mayor riesgo</a:t>
            </a:r>
          </a:p>
        </p:txBody>
      </p:sp>
      <p:sp>
        <p:nvSpPr>
          <p:cNvPr id="3" name="Content Placeholder 2"/>
          <p:cNvSpPr>
            <a:spLocks noGrp="1"/>
          </p:cNvSpPr>
          <p:nvPr>
            <p:ph idx="1"/>
          </p:nvPr>
        </p:nvSpPr>
        <p:spPr>
          <a:xfrm>
            <a:off x="335360" y="1268760"/>
            <a:ext cx="8467446" cy="4857403"/>
          </a:xfrm>
        </p:spPr>
        <p:txBody>
          <a:bodyPr/>
          <a:lstStyle/>
          <a:p>
            <a:endParaRPr lang="es-ES" dirty="0"/>
          </a:p>
          <a:p>
            <a:endParaRPr lang="es-ES" dirty="0"/>
          </a:p>
          <a:p>
            <a:endParaRPr lang="es-ES" dirty="0"/>
          </a:p>
          <a:p>
            <a:r>
              <a:rPr lang="es-ES" dirty="0"/>
              <a:t>Los regímenes AIR y NMA han permitido a los pacientes que antes podían resultar no aptos para regímenes </a:t>
            </a:r>
            <a:r>
              <a:rPr lang="es-ES" dirty="0" err="1"/>
              <a:t>mieloablativos</a:t>
            </a:r>
            <a:r>
              <a:rPr lang="es-ES" dirty="0"/>
              <a:t> someterse a TCMH:</a:t>
            </a:r>
          </a:p>
          <a:p>
            <a:pPr lvl="1"/>
            <a:r>
              <a:rPr lang="es-ES" dirty="0"/>
              <a:t>Pacientes de edad avanzada (&gt;60 años)</a:t>
            </a:r>
          </a:p>
          <a:p>
            <a:pPr lvl="1"/>
            <a:r>
              <a:rPr lang="es-ES" dirty="0"/>
              <a:t>Pacientes no aptos médicamente</a:t>
            </a:r>
          </a:p>
          <a:p>
            <a:pPr lvl="1"/>
            <a:r>
              <a:rPr lang="es-ES" dirty="0"/>
              <a:t>Pacientes con un índice de comorbilidad para TCMH elevado</a:t>
            </a:r>
          </a:p>
          <a:p>
            <a:pPr lvl="1"/>
            <a:r>
              <a:rPr lang="es-ES" dirty="0"/>
              <a:t>Pacientes sometidos a tratamientos previos intensos</a:t>
            </a:r>
          </a:p>
          <a:p>
            <a:r>
              <a:rPr lang="es-ES" dirty="0"/>
              <a:t>Estos pacientes pueden presentar un elevado potencial de complicaciones posteriores al TCMH, como EVO</a:t>
            </a:r>
          </a:p>
        </p:txBody>
      </p:sp>
      <p:sp>
        <p:nvSpPr>
          <p:cNvPr id="7" name="Text Placeholder 6"/>
          <p:cNvSpPr>
            <a:spLocks noGrp="1"/>
          </p:cNvSpPr>
          <p:nvPr>
            <p:ph type="body" sz="quarter" idx="10"/>
          </p:nvPr>
        </p:nvSpPr>
        <p:spPr/>
        <p:txBody>
          <a:bodyPr/>
          <a:lstStyle/>
          <a:p>
            <a:r>
              <a:rPr lang="es-ES"/>
              <a:t>Goyal G, et al. </a:t>
            </a:r>
            <a:r>
              <a:rPr lang="es-ES" i="1" dirty="0"/>
              <a:t>Ther</a:t>
            </a:r>
            <a:r>
              <a:rPr lang="es-ES"/>
              <a:t> </a:t>
            </a:r>
            <a:r>
              <a:rPr lang="es-ES" i="1" dirty="0"/>
              <a:t>Adv</a:t>
            </a:r>
            <a:r>
              <a:rPr lang="es-ES"/>
              <a:t> </a:t>
            </a:r>
            <a:r>
              <a:rPr lang="es-ES" i="1" dirty="0"/>
              <a:t>Hematol</a:t>
            </a:r>
            <a:r>
              <a:rPr lang="es-ES"/>
              <a:t> 2016;7:131–41; Dalle JH, Giralt SA. </a:t>
            </a:r>
            <a:r>
              <a:rPr lang="es-ES" i="1" dirty="0"/>
              <a:t>Biol Blood Marrow Transplant </a:t>
            </a:r>
            <a:r>
              <a:rPr lang="es-ES"/>
              <a:t>2016;22:400–9</a:t>
            </a:r>
          </a:p>
        </p:txBody>
      </p:sp>
      <p:sp>
        <p:nvSpPr>
          <p:cNvPr id="9" name="Text Placeholder 8"/>
          <p:cNvSpPr>
            <a:spLocks noGrp="1"/>
          </p:cNvSpPr>
          <p:nvPr>
            <p:ph type="body" sz="quarter" idx="11"/>
          </p:nvPr>
        </p:nvSpPr>
        <p:spPr/>
        <p:txBody>
          <a:bodyPr/>
          <a:lstStyle/>
          <a:p>
            <a:r>
              <a:rPr lang="es-ES" dirty="0"/>
              <a:t>AIR, acondicionamiento de intensidad reducida; EVO, enfermedad </a:t>
            </a:r>
            <a:r>
              <a:rPr lang="es-ES" dirty="0" err="1"/>
              <a:t>venooclusiva</a:t>
            </a:r>
            <a:r>
              <a:rPr lang="es-ES" dirty="0"/>
              <a:t>; </a:t>
            </a:r>
            <a:br>
              <a:rPr lang="es-ES" dirty="0"/>
            </a:br>
            <a:r>
              <a:rPr lang="es-ES" dirty="0"/>
              <a:t>TCH, trasplante de células hematopoyéticas;</a:t>
            </a:r>
            <a:br>
              <a:rPr dirty="0"/>
            </a:br>
            <a:r>
              <a:rPr lang="es-ES" dirty="0"/>
              <a:t>TCMH, trasplante de células madre hematopoyéticas; NMA, no </a:t>
            </a:r>
            <a:r>
              <a:rPr lang="es-ES" dirty="0" err="1"/>
              <a:t>mieloablativo</a:t>
            </a:r>
            <a:r>
              <a:rPr lang="es-ES" dirty="0"/>
              <a:t>; </a:t>
            </a:r>
          </a:p>
        </p:txBody>
      </p:sp>
      <p:sp>
        <p:nvSpPr>
          <p:cNvPr id="6" name="TextBox 5"/>
          <p:cNvSpPr txBox="1"/>
          <p:nvPr/>
        </p:nvSpPr>
        <p:spPr>
          <a:xfrm>
            <a:off x="622300" y="1361913"/>
            <a:ext cx="10972800" cy="919401"/>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000000"/>
                </a:solidFill>
                <a:effectLst/>
                <a:uLnTx/>
                <a:uFillTx/>
                <a:latin typeface="Arial" pitchFamily="34" charset="0"/>
                <a:ea typeface="+mn-ea"/>
                <a:cs typeface="+mn-cs"/>
              </a:rPr>
              <a:t>El uso de regímenes AIR y NMA amplía la elegibilidad para el TCMH a pacientes de edad avanzada o menos aptos desde el punto de vista médico</a:t>
            </a:r>
            <a:endParaRPr kumimoji="0" lang="es-E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4" name="Picture 3"/>
          <p:cNvPicPr>
            <a:picLocks noChangeAspect="1"/>
          </p:cNvPicPr>
          <p:nvPr/>
        </p:nvPicPr>
        <p:blipFill>
          <a:blip r:embed="rId3"/>
          <a:stretch>
            <a:fillRect/>
          </a:stretch>
        </p:blipFill>
        <p:spPr>
          <a:xfrm>
            <a:off x="8802806" y="2781300"/>
            <a:ext cx="3198694" cy="2132463"/>
          </a:xfrm>
          <a:prstGeom prst="rect">
            <a:avLst/>
          </a:prstGeom>
          <a:ln>
            <a:noFill/>
          </a:ln>
          <a:effectLst>
            <a:outerShdw blurRad="292100" dist="139700" dir="2700000" algn="tl" rotWithShape="0">
              <a:srgbClr val="333333">
                <a:alpha val="65000"/>
              </a:srgbClr>
            </a:outerShdw>
          </a:effectLst>
        </p:spPr>
      </p:pic>
      <p:grpSp>
        <p:nvGrpSpPr>
          <p:cNvPr id="15" name="Group 14"/>
          <p:cNvGrpSpPr/>
          <p:nvPr/>
        </p:nvGrpSpPr>
        <p:grpSpPr>
          <a:xfrm>
            <a:off x="8652681" y="5603892"/>
            <a:ext cx="2550855" cy="369332"/>
            <a:chOff x="1508759" y="4551330"/>
            <a:chExt cx="1825447" cy="369332"/>
          </a:xfrm>
        </p:grpSpPr>
        <p:sp>
          <p:nvSpPr>
            <p:cNvPr id="16" name="TextBox 15">
              <a:hlinkClick r:id="rId4" action="ppaction://hlinkpres?slideindex=4&amp;slidetitle=Módulo 2:  Fisiopatología de la  enfermedad venooclusiva"/>
            </p:cNvPr>
            <p:cNvSpPr txBox="1"/>
            <p:nvPr/>
          </p:nvSpPr>
          <p:spPr>
            <a:xfrm>
              <a:off x="1508759" y="4551330"/>
              <a:ext cx="1825447" cy="369332"/>
            </a:xfrm>
            <a:prstGeom prst="rect">
              <a:avLst/>
            </a:prstGeom>
            <a:solidFill>
              <a:schemeClr val="bg1"/>
            </a:solidFill>
            <a:ln w="19050">
              <a:solidFill>
                <a:schemeClr val="tx1"/>
              </a:solidFill>
            </a:ln>
            <a:effectLst>
              <a:outerShdw blurRad="50800" dist="38100" dir="2700000" algn="tl" rotWithShape="0">
                <a:schemeClr val="bg1">
                  <a:lumMod val="50000"/>
                  <a:alpha val="40000"/>
                </a:schemeClr>
              </a:outerShdw>
            </a:effectLst>
            <a:scene3d>
              <a:camera prst="orthographicFront"/>
              <a:lightRig rig="threePt" dir="t"/>
            </a:scene3d>
            <a:sp3d>
              <a:bevelT/>
            </a:sp3d>
          </p:spPr>
          <p:txBody>
            <a:bodyPr wrap="square" rtlCol="0">
              <a:spAutoFit/>
            </a:bodyPr>
            <a:lstStyle>
              <a:defPPr>
                <a:defRPr lang="en-US"/>
              </a:defPPr>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Arial" panose="020B0604020202020204"/>
                  <a:ea typeface="+mn-ea"/>
                  <a:cs typeface="+mn-cs"/>
                </a:rPr>
                <a:t>Enlace al Módulo 2</a:t>
              </a: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8676" y="4601877"/>
              <a:ext cx="251460" cy="251460"/>
            </a:xfrm>
            <a:prstGeom prst="rect">
              <a:avLst/>
            </a:prstGeom>
            <a:noFill/>
          </p:spPr>
        </p:pic>
      </p:grpSp>
    </p:spTree>
    <p:extLst>
      <p:ext uri="{BB962C8B-B14F-4D97-AF65-F5344CB8AC3E}">
        <p14:creationId xmlns:p14="http://schemas.microsoft.com/office/powerpoint/2010/main" val="4263237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2400" dirty="0">
                <a:latin typeface="Arial" charset="0"/>
                <a:cs typeface="Arial" charset="0"/>
              </a:rPr>
              <a:t>El TCMH se asocia a múltiples complicaciones</a:t>
            </a:r>
            <a:r>
              <a:rPr lang="es-ES" sz="2400" dirty="0"/>
              <a:t>, principalmente relacionadas con el condicionamiento y la inmunosupresión</a:t>
            </a:r>
          </a:p>
        </p:txBody>
      </p:sp>
      <p:sp>
        <p:nvSpPr>
          <p:cNvPr id="3" name="Text Placeholder 2"/>
          <p:cNvSpPr>
            <a:spLocks noGrp="1"/>
          </p:cNvSpPr>
          <p:nvPr>
            <p:ph type="body" sz="quarter" idx="10"/>
          </p:nvPr>
        </p:nvSpPr>
        <p:spPr>
          <a:xfrm>
            <a:off x="98778" y="6538230"/>
            <a:ext cx="7296151" cy="246221"/>
          </a:xfrm>
        </p:spPr>
        <p:txBody>
          <a:bodyPr anchor="b" anchorCtr="0">
            <a:spAutoFit/>
          </a:bodyPr>
          <a:lstStyle/>
          <a:p>
            <a:pPr marL="0" indent="0">
              <a:spcBef>
                <a:spcPts val="0"/>
              </a:spcBef>
              <a:buNone/>
              <a:defRPr/>
            </a:pPr>
            <a:r>
              <a:rPr lang="es-ES" sz="1000" dirty="0"/>
              <a:t>Adaptado de Saria MG et al. </a:t>
            </a:r>
            <a:r>
              <a:rPr lang="es-ES" sz="1000" i="1" dirty="0"/>
              <a:t>Clin J Oncol</a:t>
            </a:r>
            <a:r>
              <a:rPr lang="es-ES" dirty="0"/>
              <a:t> </a:t>
            </a:r>
            <a:r>
              <a:rPr lang="es-ES" sz="1000" i="1" dirty="0"/>
              <a:t>Nurs</a:t>
            </a:r>
            <a:r>
              <a:rPr lang="es-ES" sz="1000" dirty="0"/>
              <a:t> 2007;11:53–63</a:t>
            </a:r>
          </a:p>
        </p:txBody>
      </p:sp>
      <p:sp>
        <p:nvSpPr>
          <p:cNvPr id="13" name="Text Placeholder 12"/>
          <p:cNvSpPr>
            <a:spLocks noGrp="1"/>
          </p:cNvSpPr>
          <p:nvPr>
            <p:ph type="body" sz="quarter" idx="11"/>
          </p:nvPr>
        </p:nvSpPr>
        <p:spPr/>
        <p:txBody>
          <a:bodyPr/>
          <a:lstStyle/>
          <a:p>
            <a:r>
              <a:rPr lang="es-ES" dirty="0"/>
              <a:t>EICH, </a:t>
            </a:r>
            <a:r>
              <a:rPr lang="es-ES" dirty="0">
                <a:latin typeface="Arial" pitchFamily="34" charset="0"/>
              </a:rPr>
              <a:t>enfermedad de injerto contra huésped</a:t>
            </a:r>
            <a:r>
              <a:rPr lang="es-ES" dirty="0"/>
              <a:t>; TCMH, trasplante de células madre hematopoyéticas</a:t>
            </a:r>
          </a:p>
        </p:txBody>
      </p:sp>
      <p:grpSp>
        <p:nvGrpSpPr>
          <p:cNvPr id="5" name="Group 4"/>
          <p:cNvGrpSpPr/>
          <p:nvPr/>
        </p:nvGrpSpPr>
        <p:grpSpPr>
          <a:xfrm>
            <a:off x="622300" y="1649587"/>
            <a:ext cx="10833231" cy="4378075"/>
            <a:chOff x="869348" y="1711842"/>
            <a:chExt cx="7337950" cy="4378075"/>
          </a:xfrm>
        </p:grpSpPr>
        <p:sp>
          <p:nvSpPr>
            <p:cNvPr id="7" name="Rounded Rectangle 6"/>
            <p:cNvSpPr/>
            <p:nvPr/>
          </p:nvSpPr>
          <p:spPr>
            <a:xfrm>
              <a:off x="1896083" y="2226965"/>
              <a:ext cx="1828800" cy="18002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a:t>Infecciones</a:t>
              </a:r>
              <a:r>
                <a:rPr lang="en-GB" sz="1000" dirty="0"/>
                <a:t> </a:t>
              </a:r>
              <a:r>
                <a:rPr lang="en-GB" sz="1000" dirty="0" err="1"/>
                <a:t>por</a:t>
              </a:r>
              <a:r>
                <a:rPr lang="en-GB" sz="1000" dirty="0"/>
                <a:t> </a:t>
              </a:r>
              <a:r>
                <a:rPr lang="en-GB" sz="1000" dirty="0" err="1"/>
                <a:t>bacterias</a:t>
              </a:r>
              <a:r>
                <a:rPr lang="en-GB" sz="1000" dirty="0"/>
                <a:t> </a:t>
              </a:r>
              <a:r>
                <a:rPr lang="fr-FR" sz="1000" dirty="0" err="1">
                  <a:latin typeface="Arial" pitchFamily="34" charset="0"/>
                  <a:cs typeface="Arial" pitchFamily="34" charset="0"/>
                </a:rPr>
                <a:t>gramnegativas</a:t>
              </a:r>
              <a:r>
                <a:rPr lang="fr-FR" sz="1000" dirty="0">
                  <a:latin typeface="Arial" pitchFamily="34" charset="0"/>
                  <a:cs typeface="Arial" pitchFamily="34" charset="0"/>
                </a:rPr>
                <a:t> </a:t>
              </a:r>
            </a:p>
          </p:txBody>
        </p:sp>
        <p:sp>
          <p:nvSpPr>
            <p:cNvPr id="10" name="Rounded Rectangle 9"/>
            <p:cNvSpPr/>
            <p:nvPr/>
          </p:nvSpPr>
          <p:spPr>
            <a:xfrm>
              <a:off x="869495" y="2722265"/>
              <a:ext cx="1304243" cy="44956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a:latin typeface="Arial" pitchFamily="34" charset="0"/>
                </a:rPr>
                <a:t>Toxicidades</a:t>
              </a:r>
              <a:br>
                <a:rPr lang="es-ES" sz="1000" dirty="0">
                  <a:latin typeface="Arial" pitchFamily="34" charset="0"/>
                </a:rPr>
              </a:br>
              <a:r>
                <a:rPr lang="es-ES" sz="1000" dirty="0">
                  <a:latin typeface="Arial" pitchFamily="34" charset="0"/>
                </a:rPr>
                <a:t>del régimen de acondicionamiento</a:t>
              </a:r>
            </a:p>
          </p:txBody>
        </p:sp>
        <p:sp>
          <p:nvSpPr>
            <p:cNvPr id="11" name="Rounded Rectangle 10"/>
            <p:cNvSpPr/>
            <p:nvPr/>
          </p:nvSpPr>
          <p:spPr>
            <a:xfrm>
              <a:off x="982640" y="3949700"/>
              <a:ext cx="1065236" cy="32385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a:latin typeface="Arial" pitchFamily="34" charset="0"/>
                </a:rPr>
                <a:t>Cistitis</a:t>
              </a:r>
              <a:br>
                <a:rPr lang="en-GB" sz="1000" dirty="0">
                  <a:latin typeface="Arial" pitchFamily="34" charset="0"/>
                </a:rPr>
              </a:br>
              <a:r>
                <a:rPr lang="en-GB" sz="1000" dirty="0" err="1">
                  <a:latin typeface="Arial" pitchFamily="34" charset="0"/>
                </a:rPr>
                <a:t>hemorrágica</a:t>
              </a:r>
              <a:endParaRPr lang="en-GB" sz="1000" dirty="0">
                <a:latin typeface="Arial" pitchFamily="34" charset="0"/>
              </a:endParaRPr>
            </a:p>
          </p:txBody>
        </p:sp>
        <p:sp>
          <p:nvSpPr>
            <p:cNvPr id="12" name="Rounded Rectangle 11"/>
            <p:cNvSpPr/>
            <p:nvPr/>
          </p:nvSpPr>
          <p:spPr>
            <a:xfrm>
              <a:off x="2648558" y="2731790"/>
              <a:ext cx="1828800" cy="18002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a:latin typeface="Arial" pitchFamily="34" charset="0"/>
                </a:rPr>
                <a:t>Síndrome</a:t>
              </a:r>
              <a:r>
                <a:rPr lang="en-GB" sz="1000" dirty="0">
                  <a:latin typeface="Arial" pitchFamily="34" charset="0"/>
                </a:rPr>
                <a:t> de </a:t>
              </a:r>
              <a:r>
                <a:rPr lang="en-GB" sz="1000" dirty="0" err="1">
                  <a:latin typeface="Arial" pitchFamily="34" charset="0"/>
                </a:rPr>
                <a:t>prendimiento</a:t>
              </a:r>
              <a:endParaRPr lang="en-GB" sz="1000" dirty="0">
                <a:latin typeface="Arial" pitchFamily="34" charset="0"/>
              </a:endParaRPr>
            </a:p>
          </p:txBody>
        </p:sp>
        <p:sp>
          <p:nvSpPr>
            <p:cNvPr id="19" name="Rounded Rectangle 18"/>
            <p:cNvSpPr/>
            <p:nvPr/>
          </p:nvSpPr>
          <p:spPr>
            <a:xfrm>
              <a:off x="1905608" y="3481090"/>
              <a:ext cx="1920240" cy="18002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a:latin typeface="Arial" pitchFamily="34" charset="0"/>
                </a:rPr>
                <a:t>Hemorragia</a:t>
              </a:r>
              <a:r>
                <a:rPr lang="en-GB" sz="1000" dirty="0">
                  <a:latin typeface="Arial" pitchFamily="34" charset="0"/>
                </a:rPr>
                <a:t> alveolar </a:t>
              </a:r>
              <a:r>
                <a:rPr lang="en-GB" sz="1000" dirty="0" err="1">
                  <a:latin typeface="Arial" pitchFamily="34" charset="0"/>
                </a:rPr>
                <a:t>difusa</a:t>
              </a:r>
              <a:endParaRPr lang="en-GB" sz="1000" dirty="0">
                <a:latin typeface="Arial" pitchFamily="34" charset="0"/>
              </a:endParaRPr>
            </a:p>
          </p:txBody>
        </p:sp>
        <p:sp>
          <p:nvSpPr>
            <p:cNvPr id="24" name="Rounded Rectangle 23"/>
            <p:cNvSpPr/>
            <p:nvPr/>
          </p:nvSpPr>
          <p:spPr>
            <a:xfrm>
              <a:off x="1657349" y="4321175"/>
              <a:ext cx="1228726" cy="32385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a:latin typeface="Arial" pitchFamily="34" charset="0"/>
                </a:rPr>
                <a:t>Miocardiopatía</a:t>
              </a:r>
              <a:br>
                <a:rPr lang="en-GB" sz="1000" dirty="0">
                  <a:latin typeface="Arial" pitchFamily="34" charset="0"/>
                </a:rPr>
              </a:br>
              <a:r>
                <a:rPr lang="en-GB" sz="1000" dirty="0" err="1">
                  <a:latin typeface="Arial" pitchFamily="34" charset="0"/>
                </a:rPr>
                <a:t>hemorrágica</a:t>
              </a:r>
              <a:endParaRPr lang="en-GB" sz="1000" dirty="0">
                <a:latin typeface="Arial" pitchFamily="34" charset="0"/>
              </a:endParaRPr>
            </a:p>
          </p:txBody>
        </p:sp>
        <p:sp>
          <p:nvSpPr>
            <p:cNvPr id="4" name="TextBox 3"/>
            <p:cNvSpPr txBox="1"/>
            <p:nvPr/>
          </p:nvSpPr>
          <p:spPr>
            <a:xfrm>
              <a:off x="1898578" y="1711842"/>
              <a:ext cx="1336841" cy="246221"/>
            </a:xfrm>
            <a:prstGeom prst="rect">
              <a:avLst/>
            </a:prstGeom>
            <a:noFill/>
          </p:spPr>
          <p:txBody>
            <a:bodyPr wrap="none" rtlCol="0">
              <a:spAutoFit/>
            </a:bodyPr>
            <a:lstStyle/>
            <a:p>
              <a:pPr algn="ctr"/>
              <a:r>
                <a:rPr lang="fr-FR" sz="1000" b="1" dirty="0" err="1">
                  <a:latin typeface="Arial" pitchFamily="34" charset="0"/>
                  <a:cs typeface="Arial" pitchFamily="34" charset="0"/>
                </a:rPr>
                <a:t>Fase</a:t>
              </a:r>
              <a:r>
                <a:rPr lang="fr-FR" sz="1000" b="1" dirty="0">
                  <a:latin typeface="Arial" pitchFamily="34" charset="0"/>
                  <a:cs typeface="Arial" pitchFamily="34" charset="0"/>
                </a:rPr>
                <a:t> </a:t>
              </a:r>
              <a:r>
                <a:rPr lang="fr-FR" sz="1000" b="1" dirty="0" err="1">
                  <a:latin typeface="Arial" pitchFamily="34" charset="0"/>
                  <a:cs typeface="Arial" pitchFamily="34" charset="0"/>
                </a:rPr>
                <a:t>anterior</a:t>
              </a:r>
              <a:r>
                <a:rPr lang="fr-FR" sz="1000" b="1" dirty="0">
                  <a:latin typeface="Arial" pitchFamily="34" charset="0"/>
                  <a:cs typeface="Arial" pitchFamily="34" charset="0"/>
                </a:rPr>
                <a:t> al </a:t>
              </a:r>
              <a:r>
                <a:rPr lang="fr-FR" sz="1000" b="1" dirty="0" err="1">
                  <a:latin typeface="Arial" pitchFamily="34" charset="0"/>
                  <a:cs typeface="Arial" pitchFamily="34" charset="0"/>
                </a:rPr>
                <a:t>prendimiento</a:t>
              </a:r>
              <a:endParaRPr lang="fr-FR" sz="1000" b="1" dirty="0">
                <a:latin typeface="Arial" pitchFamily="34" charset="0"/>
                <a:cs typeface="Arial" pitchFamily="34" charset="0"/>
              </a:endParaRPr>
            </a:p>
          </p:txBody>
        </p:sp>
        <p:sp>
          <p:nvSpPr>
            <p:cNvPr id="27" name="TextBox 26"/>
            <p:cNvSpPr txBox="1"/>
            <p:nvPr/>
          </p:nvSpPr>
          <p:spPr>
            <a:xfrm>
              <a:off x="4718217" y="1711842"/>
              <a:ext cx="1194601" cy="246221"/>
            </a:xfrm>
            <a:prstGeom prst="rect">
              <a:avLst/>
            </a:prstGeom>
            <a:noFill/>
          </p:spPr>
          <p:txBody>
            <a:bodyPr wrap="none" rtlCol="0">
              <a:spAutoFit/>
            </a:bodyPr>
            <a:lstStyle/>
            <a:p>
              <a:pPr algn="ctr"/>
              <a:r>
                <a:rPr lang="de-DE" sz="1000" b="1" dirty="0">
                  <a:latin typeface="Arial" pitchFamily="34" charset="0"/>
                  <a:cs typeface="Arial" pitchFamily="34" charset="0"/>
                </a:rPr>
                <a:t>Post-</a:t>
              </a:r>
              <a:r>
                <a:rPr lang="de-DE" sz="1000" b="1" dirty="0" err="1">
                  <a:latin typeface="Arial" pitchFamily="34" charset="0"/>
                  <a:cs typeface="Arial" pitchFamily="34" charset="0"/>
                </a:rPr>
                <a:t>prendimiento</a:t>
              </a:r>
              <a:r>
                <a:rPr lang="de-DE" sz="1000" b="1" dirty="0">
                  <a:latin typeface="Arial" pitchFamily="34" charset="0"/>
                  <a:cs typeface="Arial" pitchFamily="34" charset="0"/>
                </a:rPr>
                <a:t> </a:t>
              </a:r>
              <a:r>
                <a:rPr lang="de-DE" sz="1000" b="1" dirty="0" err="1">
                  <a:latin typeface="Arial" pitchFamily="34" charset="0"/>
                  <a:cs typeface="Arial" pitchFamily="34" charset="0"/>
                </a:rPr>
                <a:t>precoz</a:t>
              </a:r>
              <a:endParaRPr lang="de-DE" sz="1000" b="1" dirty="0">
                <a:latin typeface="Arial" pitchFamily="34" charset="0"/>
                <a:cs typeface="Arial" pitchFamily="34" charset="0"/>
              </a:endParaRPr>
            </a:p>
          </p:txBody>
        </p:sp>
        <p:sp>
          <p:nvSpPr>
            <p:cNvPr id="28" name="TextBox 27"/>
            <p:cNvSpPr txBox="1"/>
            <p:nvPr/>
          </p:nvSpPr>
          <p:spPr>
            <a:xfrm>
              <a:off x="6706688" y="1711843"/>
              <a:ext cx="1156598" cy="246221"/>
            </a:xfrm>
            <a:prstGeom prst="rect">
              <a:avLst/>
            </a:prstGeom>
            <a:noFill/>
          </p:spPr>
          <p:txBody>
            <a:bodyPr wrap="none" rtlCol="0">
              <a:spAutoFit/>
            </a:bodyPr>
            <a:lstStyle/>
            <a:p>
              <a:pPr algn="ctr"/>
              <a:r>
                <a:rPr lang="de-DE" sz="1000" b="1" dirty="0">
                  <a:latin typeface="Arial" pitchFamily="34" charset="0"/>
                  <a:cs typeface="Arial" pitchFamily="34" charset="0"/>
                </a:rPr>
                <a:t>Post-</a:t>
              </a:r>
              <a:r>
                <a:rPr lang="de-DE" sz="1000" b="1" dirty="0" err="1">
                  <a:latin typeface="Arial" pitchFamily="34" charset="0"/>
                  <a:cs typeface="Arial" pitchFamily="34" charset="0"/>
                </a:rPr>
                <a:t>prendimiento</a:t>
              </a:r>
              <a:r>
                <a:rPr lang="de-DE" sz="1000" b="1" dirty="0">
                  <a:latin typeface="Arial" pitchFamily="34" charset="0"/>
                  <a:cs typeface="Arial" pitchFamily="34" charset="0"/>
                </a:rPr>
                <a:t> </a:t>
              </a:r>
              <a:r>
                <a:rPr lang="de-DE" sz="1000" b="1" dirty="0" err="1">
                  <a:latin typeface="Arial" pitchFamily="34" charset="0"/>
                  <a:cs typeface="Arial" pitchFamily="34" charset="0"/>
                </a:rPr>
                <a:t>tardío</a:t>
              </a:r>
              <a:endParaRPr lang="de-DE" sz="1000" b="1" dirty="0">
                <a:latin typeface="Arial" pitchFamily="34" charset="0"/>
                <a:cs typeface="Arial" pitchFamily="34" charset="0"/>
              </a:endParaRPr>
            </a:p>
          </p:txBody>
        </p:sp>
        <p:cxnSp>
          <p:nvCxnSpPr>
            <p:cNvPr id="29" name="Straight Connector 28"/>
            <p:cNvCxnSpPr/>
            <p:nvPr/>
          </p:nvCxnSpPr>
          <p:spPr>
            <a:xfrm>
              <a:off x="4544704" y="1856096"/>
              <a:ext cx="0" cy="311168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0925" y="1856096"/>
              <a:ext cx="0" cy="311168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1896083" y="1979315"/>
              <a:ext cx="3096344" cy="18002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a:t>Infecciones</a:t>
              </a:r>
              <a:r>
                <a:rPr lang="en-GB" sz="1000" dirty="0"/>
                <a:t> </a:t>
              </a:r>
              <a:r>
                <a:rPr lang="en-GB" sz="1000" dirty="0" err="1"/>
                <a:t>por</a:t>
              </a:r>
              <a:r>
                <a:rPr lang="en-GB" sz="1000" dirty="0"/>
                <a:t> </a:t>
              </a:r>
              <a:r>
                <a:rPr lang="en-GB" sz="1000" dirty="0" err="1"/>
                <a:t>bacterias</a:t>
              </a:r>
              <a:r>
                <a:rPr lang="en-GB" sz="1000" dirty="0"/>
                <a:t> </a:t>
              </a:r>
              <a:r>
                <a:rPr lang="fr-FR" sz="1000" dirty="0" err="1">
                  <a:latin typeface="Arial" pitchFamily="34" charset="0"/>
                  <a:cs typeface="Arial" pitchFamily="34" charset="0"/>
                </a:rPr>
                <a:t>grampositivas</a:t>
              </a:r>
              <a:r>
                <a:rPr lang="fr-FR" sz="1000" dirty="0">
                  <a:latin typeface="Arial" pitchFamily="34" charset="0"/>
                  <a:cs typeface="Arial" pitchFamily="34" charset="0"/>
                </a:rPr>
                <a:t> </a:t>
              </a:r>
            </a:p>
          </p:txBody>
        </p:sp>
        <p:sp>
          <p:nvSpPr>
            <p:cNvPr id="9" name="Rounded Rectangle 8"/>
            <p:cNvSpPr/>
            <p:nvPr/>
          </p:nvSpPr>
          <p:spPr>
            <a:xfrm>
              <a:off x="1896083" y="2474615"/>
              <a:ext cx="3096344" cy="18002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000" dirty="0" err="1"/>
                <a:t>Infecciones</a:t>
              </a:r>
              <a:r>
                <a:rPr lang="en-GB" sz="1000" dirty="0"/>
                <a:t> </a:t>
              </a:r>
              <a:r>
                <a:rPr lang="en-GB" sz="1000" dirty="0" err="1"/>
                <a:t>por</a:t>
              </a:r>
              <a:r>
                <a:rPr lang="en-GB" sz="1000" dirty="0"/>
                <a:t> </a:t>
              </a:r>
              <a:r>
                <a:rPr lang="en-GB" sz="1000" i="1" dirty="0"/>
                <a:t>Aspergillus</a:t>
              </a:r>
              <a:r>
                <a:rPr lang="en-GB" sz="1000" dirty="0"/>
                <a:t>, </a:t>
              </a:r>
              <a:r>
                <a:rPr lang="en-GB" sz="1000" i="1" dirty="0"/>
                <a:t>Candida</a:t>
              </a:r>
              <a:endParaRPr kumimoji="0" lang="es-ES" sz="1000" b="0" i="1" u="none" strike="noStrike" kern="1200" cap="none" spc="0" normalizeH="0" baseline="0" noProof="0" dirty="0">
                <a:ln>
                  <a:noFill/>
                </a:ln>
                <a:solidFill>
                  <a:prstClr val="white"/>
                </a:solidFill>
                <a:effectLst/>
                <a:uLnTx/>
                <a:uFillTx/>
                <a:latin typeface="Arial" pitchFamily="34" charset="0"/>
              </a:endParaRPr>
            </a:p>
          </p:txBody>
        </p:sp>
        <p:sp>
          <p:nvSpPr>
            <p:cNvPr id="14" name="Rounded Rectangle 13"/>
            <p:cNvSpPr/>
            <p:nvPr/>
          </p:nvSpPr>
          <p:spPr>
            <a:xfrm>
              <a:off x="4467833" y="2226965"/>
              <a:ext cx="3017520" cy="18002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a:latin typeface="Arial" pitchFamily="34" charset="0"/>
                </a:rPr>
                <a:t>Infecciones</a:t>
              </a:r>
              <a:r>
                <a:rPr lang="en-GB" sz="1000" dirty="0">
                  <a:latin typeface="Arial" pitchFamily="34" charset="0"/>
                </a:rPr>
                <a:t> </a:t>
              </a:r>
              <a:r>
                <a:rPr lang="en-GB" sz="1000" dirty="0" err="1">
                  <a:latin typeface="Arial" pitchFamily="34" charset="0"/>
                </a:rPr>
                <a:t>por</a:t>
              </a:r>
              <a:r>
                <a:rPr lang="en-GB" sz="1000" dirty="0">
                  <a:latin typeface="Arial" pitchFamily="34" charset="0"/>
                </a:rPr>
                <a:t> </a:t>
              </a:r>
              <a:r>
                <a:rPr lang="en-GB" sz="1000" dirty="0" err="1">
                  <a:latin typeface="Arial" pitchFamily="34" charset="0"/>
                </a:rPr>
                <a:t>citomegalovirus</a:t>
              </a:r>
              <a:endParaRPr lang="en-GB" sz="1000" dirty="0">
                <a:latin typeface="Arial" pitchFamily="34" charset="0"/>
              </a:endParaRPr>
            </a:p>
          </p:txBody>
        </p:sp>
        <p:sp>
          <p:nvSpPr>
            <p:cNvPr id="15" name="Rounded Rectangle 14"/>
            <p:cNvSpPr/>
            <p:nvPr/>
          </p:nvSpPr>
          <p:spPr>
            <a:xfrm>
              <a:off x="6106133" y="2474615"/>
              <a:ext cx="2011680" cy="18002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itchFamily="34" charset="0"/>
                </a:rPr>
                <a:t>Virus </a:t>
              </a:r>
              <a:r>
                <a:rPr lang="en-GB" sz="1000" dirty="0" err="1">
                  <a:latin typeface="Arial" pitchFamily="34" charset="0"/>
                </a:rPr>
                <a:t>varicela-zóster</a:t>
              </a:r>
              <a:endParaRPr lang="en-GB" sz="1000" dirty="0">
                <a:latin typeface="Arial" pitchFamily="34" charset="0"/>
              </a:endParaRPr>
            </a:p>
          </p:txBody>
        </p:sp>
        <p:sp>
          <p:nvSpPr>
            <p:cNvPr id="16" name="Rounded Rectangle 15"/>
            <p:cNvSpPr/>
            <p:nvPr/>
          </p:nvSpPr>
          <p:spPr>
            <a:xfrm>
              <a:off x="6553808" y="2969915"/>
              <a:ext cx="1554480" cy="18002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itchFamily="34" charset="0"/>
                </a:rPr>
                <a:t>EICH </a:t>
              </a:r>
              <a:r>
                <a:rPr lang="en-GB" sz="1000" dirty="0" err="1">
                  <a:latin typeface="Arial" pitchFamily="34" charset="0"/>
                </a:rPr>
                <a:t>crónica</a:t>
              </a:r>
              <a:endParaRPr lang="en-GB" sz="1000" dirty="0">
                <a:latin typeface="Arial" pitchFamily="34" charset="0"/>
              </a:endParaRPr>
            </a:p>
          </p:txBody>
        </p:sp>
        <p:sp>
          <p:nvSpPr>
            <p:cNvPr id="21" name="Rounded Rectangle 20"/>
            <p:cNvSpPr/>
            <p:nvPr/>
          </p:nvSpPr>
          <p:spPr>
            <a:xfrm>
              <a:off x="3258158" y="3722390"/>
              <a:ext cx="4846320" cy="18002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a:latin typeface="Arial" pitchFamily="34" charset="0"/>
                </a:rPr>
                <a:t>Síndrome</a:t>
              </a:r>
              <a:r>
                <a:rPr lang="en-GB" sz="1000" dirty="0">
                  <a:latin typeface="Arial" pitchFamily="34" charset="0"/>
                </a:rPr>
                <a:t> de </a:t>
              </a:r>
              <a:r>
                <a:rPr lang="en-GB" sz="1000" dirty="0" err="1">
                  <a:latin typeface="Arial" pitchFamily="34" charset="0"/>
                </a:rPr>
                <a:t>neumonía</a:t>
              </a:r>
              <a:r>
                <a:rPr lang="en-GB" sz="1000" dirty="0">
                  <a:latin typeface="Arial" pitchFamily="34" charset="0"/>
                </a:rPr>
                <a:t> </a:t>
              </a:r>
              <a:r>
                <a:rPr lang="en-GB" sz="1000" dirty="0" err="1">
                  <a:latin typeface="Arial" pitchFamily="34" charset="0"/>
                </a:rPr>
                <a:t>idiopática</a:t>
              </a:r>
              <a:endParaRPr lang="en-GB" sz="1000" dirty="0">
                <a:latin typeface="Arial" pitchFamily="34" charset="0"/>
              </a:endParaRPr>
            </a:p>
          </p:txBody>
        </p:sp>
        <p:sp>
          <p:nvSpPr>
            <p:cNvPr id="23" name="Rounded Rectangle 22"/>
            <p:cNvSpPr/>
            <p:nvPr/>
          </p:nvSpPr>
          <p:spPr>
            <a:xfrm>
              <a:off x="4553558" y="4204990"/>
              <a:ext cx="1920240" cy="18002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s-ES" sz="1000" dirty="0">
                  <a:solidFill>
                    <a:prstClr val="white"/>
                  </a:solidFill>
                  <a:latin typeface="Arial" pitchFamily="34" charset="0"/>
                </a:rPr>
                <a:t>Cistitis hemorrágica</a:t>
              </a:r>
              <a:endParaRPr kumimoji="0" lang="es-ES" sz="1000" b="0" i="0" u="none" strike="noStrike" kern="1200" cap="none" spc="0" normalizeH="0" baseline="0" noProof="0" dirty="0">
                <a:ln>
                  <a:noFill/>
                </a:ln>
                <a:solidFill>
                  <a:prstClr val="white"/>
                </a:solidFill>
                <a:effectLst/>
                <a:uLnTx/>
                <a:uFillTx/>
                <a:latin typeface="Arial" pitchFamily="34" charset="0"/>
                <a:ea typeface="+mn-ea"/>
                <a:cs typeface="+mn-cs"/>
              </a:endParaRPr>
            </a:p>
          </p:txBody>
        </p:sp>
        <p:sp>
          <p:nvSpPr>
            <p:cNvPr id="25" name="Rounded Rectangle 24"/>
            <p:cNvSpPr/>
            <p:nvPr/>
          </p:nvSpPr>
          <p:spPr>
            <a:xfrm>
              <a:off x="2934308" y="4452640"/>
              <a:ext cx="2743200" cy="18002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a:latin typeface="Arial" pitchFamily="34" charset="0"/>
                </a:rPr>
                <a:t>Insuficiencia</a:t>
              </a:r>
              <a:r>
                <a:rPr lang="en-GB" sz="1000" dirty="0">
                  <a:latin typeface="Arial" pitchFamily="34" charset="0"/>
                </a:rPr>
                <a:t> renal </a:t>
              </a:r>
              <a:r>
                <a:rPr lang="en-GB" sz="1000" dirty="0" err="1">
                  <a:latin typeface="Arial" pitchFamily="34" charset="0"/>
                </a:rPr>
                <a:t>aguda</a:t>
              </a:r>
              <a:endParaRPr lang="en-GB" sz="1000" dirty="0">
                <a:latin typeface="Arial" pitchFamily="34" charset="0"/>
              </a:endParaRPr>
            </a:p>
          </p:txBody>
        </p:sp>
        <p:sp>
          <p:nvSpPr>
            <p:cNvPr id="31" name="Freeform 30"/>
            <p:cNvSpPr/>
            <p:nvPr/>
          </p:nvSpPr>
          <p:spPr>
            <a:xfrm>
              <a:off x="982639" y="4872251"/>
              <a:ext cx="7151427" cy="245659"/>
            </a:xfrm>
            <a:custGeom>
              <a:avLst/>
              <a:gdLst>
                <a:gd name="connsiteX0" fmla="*/ 0 w 7151427"/>
                <a:gd name="connsiteY0" fmla="*/ 109182 h 245659"/>
                <a:gd name="connsiteX1" fmla="*/ 4776716 w 7151427"/>
                <a:gd name="connsiteY1" fmla="*/ 109182 h 245659"/>
                <a:gd name="connsiteX2" fmla="*/ 4776716 w 7151427"/>
                <a:gd name="connsiteY2" fmla="*/ 245659 h 245659"/>
                <a:gd name="connsiteX3" fmla="*/ 4926842 w 7151427"/>
                <a:gd name="connsiteY3" fmla="*/ 0 h 245659"/>
                <a:gd name="connsiteX4" fmla="*/ 5022376 w 7151427"/>
                <a:gd name="connsiteY4" fmla="*/ 245659 h 245659"/>
                <a:gd name="connsiteX5" fmla="*/ 5145206 w 7151427"/>
                <a:gd name="connsiteY5" fmla="*/ 13648 h 245659"/>
                <a:gd name="connsiteX6" fmla="*/ 5227092 w 7151427"/>
                <a:gd name="connsiteY6" fmla="*/ 109182 h 245659"/>
                <a:gd name="connsiteX7" fmla="*/ 7151427 w 7151427"/>
                <a:gd name="connsiteY7" fmla="*/ 109182 h 245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51427" h="245659">
                  <a:moveTo>
                    <a:pt x="0" y="109182"/>
                  </a:moveTo>
                  <a:lnTo>
                    <a:pt x="4776716" y="109182"/>
                  </a:lnTo>
                  <a:lnTo>
                    <a:pt x="4776716" y="245659"/>
                  </a:lnTo>
                  <a:lnTo>
                    <a:pt x="4926842" y="0"/>
                  </a:lnTo>
                  <a:lnTo>
                    <a:pt x="5022376" y="245659"/>
                  </a:lnTo>
                  <a:lnTo>
                    <a:pt x="5145206" y="13648"/>
                  </a:lnTo>
                  <a:lnTo>
                    <a:pt x="5227092" y="109182"/>
                  </a:lnTo>
                  <a:lnTo>
                    <a:pt x="7151427" y="109182"/>
                  </a:lnTo>
                </a:path>
              </a:pathLst>
            </a:cu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TextBox 33"/>
            <p:cNvSpPr txBox="1"/>
            <p:nvPr/>
          </p:nvSpPr>
          <p:spPr>
            <a:xfrm>
              <a:off x="1645377" y="5287552"/>
              <a:ext cx="931837" cy="246221"/>
            </a:xfrm>
            <a:prstGeom prst="rect">
              <a:avLst/>
            </a:prstGeom>
            <a:noFill/>
          </p:spPr>
          <p:txBody>
            <a:bodyPr wrap="none" rtlCol="0">
              <a:spAutoFit/>
            </a:bodyPr>
            <a:lstStyle/>
            <a:p>
              <a:pPr lvl="0"/>
              <a:r>
                <a:rPr lang="fr-FR" sz="1000" b="1" dirty="0">
                  <a:latin typeface="Arial" pitchFamily="34" charset="0"/>
                  <a:cs typeface="Arial" pitchFamily="34" charset="0"/>
                </a:rPr>
                <a:t>(</a:t>
              </a:r>
              <a:r>
                <a:rPr lang="fr-FR" sz="1000" b="1" dirty="0" err="1">
                  <a:latin typeface="Arial" pitchFamily="34" charset="0"/>
                  <a:cs typeface="Arial" pitchFamily="34" charset="0"/>
                </a:rPr>
                <a:t>Día</a:t>
              </a:r>
              <a:r>
                <a:rPr lang="fr-FR" sz="1000" b="1" dirty="0">
                  <a:latin typeface="Arial" pitchFamily="34" charset="0"/>
                  <a:cs typeface="Arial" pitchFamily="34" charset="0"/>
                </a:rPr>
                <a:t> 0 = </a:t>
              </a:r>
              <a:r>
                <a:rPr lang="fr-FR" sz="1000" b="1" dirty="0" err="1">
                  <a:latin typeface="Arial" pitchFamily="34" charset="0"/>
                  <a:cs typeface="Arial" pitchFamily="34" charset="0"/>
                </a:rPr>
                <a:t>trasplante</a:t>
              </a:r>
              <a:r>
                <a:rPr lang="fr-FR" sz="1000" b="1" dirty="0">
                  <a:latin typeface="Arial" pitchFamily="34" charset="0"/>
                  <a:cs typeface="Arial" pitchFamily="34" charset="0"/>
                </a:rPr>
                <a:t>)</a:t>
              </a:r>
              <a:endParaRPr kumimoji="0" lang="es-ES" sz="1000" b="1" i="0" u="none" strike="noStrike" kern="1200" cap="none" spc="0" normalizeH="0" baseline="0" noProof="0" dirty="0">
                <a:ln>
                  <a:noFill/>
                </a:ln>
                <a:effectLst/>
                <a:uLnTx/>
                <a:uFillTx/>
                <a:latin typeface="Arial" panose="020B0604020202020204"/>
              </a:endParaRPr>
            </a:p>
          </p:txBody>
        </p:sp>
        <p:sp>
          <p:nvSpPr>
            <p:cNvPr id="35" name="TextBox 34"/>
            <p:cNvSpPr txBox="1"/>
            <p:nvPr/>
          </p:nvSpPr>
          <p:spPr>
            <a:xfrm>
              <a:off x="4333114" y="5287552"/>
              <a:ext cx="43779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srgbClr val="000000"/>
                  </a:solidFill>
                  <a:effectLst/>
                  <a:uLnTx/>
                  <a:uFillTx/>
                  <a:latin typeface="Arial" panose="020B0604020202020204"/>
                  <a:ea typeface="+mn-ea"/>
                  <a:cs typeface="+mn-cs"/>
                </a:rPr>
                <a:t>(Dia 30)</a:t>
              </a:r>
            </a:p>
          </p:txBody>
        </p:sp>
        <p:sp>
          <p:nvSpPr>
            <p:cNvPr id="36" name="TextBox 35"/>
            <p:cNvSpPr txBox="1"/>
            <p:nvPr/>
          </p:nvSpPr>
          <p:spPr>
            <a:xfrm>
              <a:off x="6290808" y="5273904"/>
              <a:ext cx="485571"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srgbClr val="000000"/>
                  </a:solidFill>
                  <a:effectLst/>
                  <a:uLnTx/>
                  <a:uFillTx/>
                  <a:latin typeface="Arial" panose="020B0604020202020204"/>
                  <a:ea typeface="+mn-ea"/>
                  <a:cs typeface="+mn-cs"/>
                </a:rPr>
                <a:t>(Dia 100)</a:t>
              </a:r>
            </a:p>
          </p:txBody>
        </p:sp>
        <p:sp>
          <p:nvSpPr>
            <p:cNvPr id="37" name="TextBox 36"/>
            <p:cNvSpPr txBox="1"/>
            <p:nvPr/>
          </p:nvSpPr>
          <p:spPr>
            <a:xfrm>
              <a:off x="3796589" y="5505915"/>
              <a:ext cx="1464966" cy="246221"/>
            </a:xfrm>
            <a:prstGeom prst="rect">
              <a:avLst/>
            </a:prstGeom>
            <a:noFill/>
          </p:spPr>
          <p:txBody>
            <a:bodyPr wrap="none" rtlCol="0">
              <a:spAutoFit/>
            </a:bodyPr>
            <a:lstStyle/>
            <a:p>
              <a:pPr algn="ctr"/>
              <a:r>
                <a:rPr lang="fr-FR" sz="1000" b="1" dirty="0" err="1"/>
                <a:t>Semanas</a:t>
              </a:r>
              <a:r>
                <a:rPr lang="fr-FR" sz="1000" b="1" dirty="0"/>
                <a:t> </a:t>
              </a:r>
              <a:r>
                <a:rPr lang="fr-FR" sz="1000" b="1" dirty="0" err="1"/>
                <a:t>después</a:t>
              </a:r>
              <a:r>
                <a:rPr lang="fr-FR" sz="1000" b="1" dirty="0"/>
                <a:t> </a:t>
              </a:r>
              <a:r>
                <a:rPr lang="fr-FR" sz="1000" b="1" dirty="0" err="1"/>
                <a:t>del</a:t>
              </a:r>
              <a:r>
                <a:rPr lang="fr-FR" sz="1000" b="1" dirty="0"/>
                <a:t> </a:t>
              </a:r>
              <a:r>
                <a:rPr lang="fr-FR" sz="1000" b="1" dirty="0" err="1"/>
                <a:t>trasplante</a:t>
              </a:r>
              <a:endParaRPr lang="fr-FR" sz="1000" b="1" dirty="0"/>
            </a:p>
          </p:txBody>
        </p:sp>
        <p:sp>
          <p:nvSpPr>
            <p:cNvPr id="20" name="Rounded Rectangle 19"/>
            <p:cNvSpPr/>
            <p:nvPr/>
          </p:nvSpPr>
          <p:spPr>
            <a:xfrm>
              <a:off x="5877533" y="3474740"/>
              <a:ext cx="2286000" cy="18002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a:latin typeface="Arial" pitchFamily="34" charset="0"/>
                </a:rPr>
                <a:t>Bronquiolitis</a:t>
              </a:r>
              <a:r>
                <a:rPr lang="en-GB" sz="1000" dirty="0">
                  <a:latin typeface="Arial" pitchFamily="34" charset="0"/>
                </a:rPr>
                <a:t> </a:t>
              </a:r>
              <a:r>
                <a:rPr lang="en-GB" sz="1000" dirty="0" err="1">
                  <a:latin typeface="Arial" pitchFamily="34" charset="0"/>
                </a:rPr>
                <a:t>obliterante</a:t>
              </a:r>
              <a:endParaRPr lang="en-GB" sz="1000" dirty="0">
                <a:latin typeface="Arial" pitchFamily="34" charset="0"/>
              </a:endParaRPr>
            </a:p>
          </p:txBody>
        </p:sp>
        <p:sp>
          <p:nvSpPr>
            <p:cNvPr id="18" name="Rounded Rectangle 17"/>
            <p:cNvSpPr/>
            <p:nvPr/>
          </p:nvSpPr>
          <p:spPr>
            <a:xfrm>
              <a:off x="1905608" y="3236615"/>
              <a:ext cx="4389120" cy="18002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err="1">
                  <a:latin typeface="Arial" pitchFamily="34" charset="0"/>
                </a:rPr>
                <a:t>Enfermedad</a:t>
              </a:r>
              <a:r>
                <a:rPr lang="it-IT" sz="1000" dirty="0">
                  <a:latin typeface="Arial" pitchFamily="34" charset="0"/>
                </a:rPr>
                <a:t> </a:t>
              </a:r>
              <a:r>
                <a:rPr lang="it-IT" sz="1000" dirty="0" err="1">
                  <a:latin typeface="Arial" pitchFamily="34" charset="0"/>
                </a:rPr>
                <a:t>venooclusiva</a:t>
              </a:r>
              <a:r>
                <a:rPr lang="it-IT" sz="1000" dirty="0">
                  <a:latin typeface="Arial" pitchFamily="34" charset="0"/>
                </a:rPr>
                <a:t> </a:t>
              </a:r>
              <a:r>
                <a:rPr lang="it-IT" sz="1000" dirty="0" err="1">
                  <a:latin typeface="Arial" pitchFamily="34" charset="0"/>
                </a:rPr>
                <a:t>hepática</a:t>
              </a:r>
              <a:endParaRPr lang="it-IT" sz="1000" dirty="0">
                <a:latin typeface="Arial" pitchFamily="34" charset="0"/>
              </a:endParaRPr>
            </a:p>
          </p:txBody>
        </p:sp>
        <p:sp>
          <p:nvSpPr>
            <p:cNvPr id="17" name="Rounded Rectangle 16"/>
            <p:cNvSpPr/>
            <p:nvPr/>
          </p:nvSpPr>
          <p:spPr>
            <a:xfrm>
              <a:off x="3248633" y="2979440"/>
              <a:ext cx="3017520" cy="18002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a:latin typeface="Arial" pitchFamily="34" charset="0"/>
                </a:rPr>
                <a:t>Enfermedad de injerto contra huésped (EICH)</a:t>
              </a:r>
            </a:p>
          </p:txBody>
        </p:sp>
        <p:sp>
          <p:nvSpPr>
            <p:cNvPr id="38" name="TextBox 37"/>
            <p:cNvSpPr txBox="1"/>
            <p:nvPr/>
          </p:nvSpPr>
          <p:spPr>
            <a:xfrm>
              <a:off x="1194610" y="5028807"/>
              <a:ext cx="20217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srgbClr val="000000"/>
                  </a:solidFill>
                  <a:effectLst/>
                  <a:uLnTx/>
                  <a:uFillTx/>
                  <a:latin typeface="Arial" pitchFamily="34" charset="0"/>
                  <a:ea typeface="+mn-ea"/>
                  <a:cs typeface="+mn-cs"/>
                </a:rPr>
                <a:t>-1</a:t>
              </a:r>
              <a:endParaRPr kumimoji="0" lang="es-ES" sz="10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9" name="TextBox 38"/>
            <p:cNvSpPr txBox="1"/>
            <p:nvPr/>
          </p:nvSpPr>
          <p:spPr>
            <a:xfrm>
              <a:off x="2445629" y="5028807"/>
              <a:ext cx="17286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srgbClr val="000000"/>
                  </a:solidFill>
                  <a:effectLst/>
                  <a:uLnTx/>
                  <a:uFillTx/>
                  <a:latin typeface="Arial" pitchFamily="34" charset="0"/>
                  <a:ea typeface="+mn-ea"/>
                  <a:cs typeface="+mn-cs"/>
                </a:rPr>
                <a:t>1</a:t>
              </a:r>
              <a:endParaRPr kumimoji="0" lang="es-ES" sz="10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0" name="TextBox 39"/>
            <p:cNvSpPr txBox="1"/>
            <p:nvPr/>
          </p:nvSpPr>
          <p:spPr>
            <a:xfrm>
              <a:off x="3023409" y="5028807"/>
              <a:ext cx="17286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srgbClr val="000000"/>
                  </a:solidFill>
                  <a:effectLst/>
                  <a:uLnTx/>
                  <a:uFillTx/>
                  <a:latin typeface="Arial" pitchFamily="34" charset="0"/>
                  <a:ea typeface="+mn-ea"/>
                  <a:cs typeface="+mn-cs"/>
                </a:rPr>
                <a:t>2</a:t>
              </a:r>
              <a:endParaRPr kumimoji="0" lang="es-ES" sz="10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1" name="TextBox 40"/>
            <p:cNvSpPr txBox="1"/>
            <p:nvPr/>
          </p:nvSpPr>
          <p:spPr>
            <a:xfrm>
              <a:off x="3606213" y="5028807"/>
              <a:ext cx="17286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srgbClr val="000000"/>
                  </a:solidFill>
                  <a:effectLst/>
                  <a:uLnTx/>
                  <a:uFillTx/>
                  <a:latin typeface="Arial" pitchFamily="34" charset="0"/>
                  <a:ea typeface="+mn-ea"/>
                  <a:cs typeface="+mn-cs"/>
                </a:rPr>
                <a:t>3</a:t>
              </a:r>
              <a:endParaRPr kumimoji="0" lang="es-ES" sz="10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2" name="TextBox 41"/>
            <p:cNvSpPr txBox="1"/>
            <p:nvPr/>
          </p:nvSpPr>
          <p:spPr>
            <a:xfrm>
              <a:off x="4224186" y="5028807"/>
              <a:ext cx="17286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srgbClr val="000000"/>
                  </a:solidFill>
                  <a:effectLst/>
                  <a:uLnTx/>
                  <a:uFillTx/>
                  <a:latin typeface="Arial" pitchFamily="34" charset="0"/>
                  <a:ea typeface="+mn-ea"/>
                  <a:cs typeface="+mn-cs"/>
                </a:rPr>
                <a:t>4</a:t>
              </a:r>
              <a:endParaRPr kumimoji="0" lang="es-ES" sz="10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3" name="TextBox 42"/>
            <p:cNvSpPr txBox="1"/>
            <p:nvPr/>
          </p:nvSpPr>
          <p:spPr>
            <a:xfrm>
              <a:off x="4932594" y="5028807"/>
              <a:ext cx="17286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srgbClr val="000000"/>
                  </a:solidFill>
                  <a:effectLst/>
                  <a:uLnTx/>
                  <a:uFillTx/>
                  <a:latin typeface="Arial" pitchFamily="34" charset="0"/>
                  <a:ea typeface="+mn-ea"/>
                  <a:cs typeface="+mn-cs"/>
                </a:rPr>
                <a:t>5</a:t>
              </a:r>
              <a:endParaRPr kumimoji="0" lang="es-ES" sz="10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4" name="TextBox 43"/>
            <p:cNvSpPr txBox="1"/>
            <p:nvPr/>
          </p:nvSpPr>
          <p:spPr>
            <a:xfrm>
              <a:off x="5495301" y="5028807"/>
              <a:ext cx="17286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srgbClr val="000000"/>
                  </a:solidFill>
                  <a:effectLst/>
                  <a:uLnTx/>
                  <a:uFillTx/>
                  <a:latin typeface="Arial" pitchFamily="34" charset="0"/>
                  <a:ea typeface="+mn-ea"/>
                  <a:cs typeface="+mn-cs"/>
                </a:rPr>
                <a:t>8</a:t>
              </a:r>
              <a:endParaRPr kumimoji="0" lang="es-ES" sz="10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5" name="TextBox 44"/>
            <p:cNvSpPr txBox="1"/>
            <p:nvPr/>
          </p:nvSpPr>
          <p:spPr>
            <a:xfrm>
              <a:off x="6052986" y="5028807"/>
              <a:ext cx="22063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srgbClr val="000000"/>
                  </a:solidFill>
                  <a:effectLst/>
                  <a:uLnTx/>
                  <a:uFillTx/>
                  <a:latin typeface="Arial" pitchFamily="34" charset="0"/>
                  <a:ea typeface="+mn-ea"/>
                  <a:cs typeface="+mn-cs"/>
                </a:rPr>
                <a:t>12</a:t>
              </a:r>
              <a:endParaRPr kumimoji="0" lang="es-ES" sz="10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6" name="TextBox 45"/>
            <p:cNvSpPr txBox="1"/>
            <p:nvPr/>
          </p:nvSpPr>
          <p:spPr>
            <a:xfrm>
              <a:off x="6716177" y="5028807"/>
              <a:ext cx="22063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srgbClr val="000000"/>
                  </a:solidFill>
                  <a:effectLst/>
                  <a:uLnTx/>
                  <a:uFillTx/>
                  <a:latin typeface="Arial" pitchFamily="34" charset="0"/>
                  <a:ea typeface="+mn-ea"/>
                  <a:cs typeface="+mn-cs"/>
                </a:rPr>
                <a:t>16</a:t>
              </a:r>
              <a:endParaRPr kumimoji="0" lang="es-ES" sz="10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7" name="TextBox 46"/>
            <p:cNvSpPr txBox="1"/>
            <p:nvPr/>
          </p:nvSpPr>
          <p:spPr>
            <a:xfrm>
              <a:off x="7379368" y="5028807"/>
              <a:ext cx="22063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srgbClr val="000000"/>
                  </a:solidFill>
                  <a:effectLst/>
                  <a:uLnTx/>
                  <a:uFillTx/>
                  <a:latin typeface="Arial" pitchFamily="34" charset="0"/>
                  <a:ea typeface="+mn-ea"/>
                  <a:cs typeface="+mn-cs"/>
                </a:rPr>
                <a:t>20</a:t>
              </a:r>
              <a:endParaRPr kumimoji="0" lang="es-ES" sz="10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8" name="TextBox 47"/>
            <p:cNvSpPr txBox="1"/>
            <p:nvPr/>
          </p:nvSpPr>
          <p:spPr>
            <a:xfrm>
              <a:off x="869348" y="5782140"/>
              <a:ext cx="4944964" cy="307777"/>
            </a:xfrm>
            <a:prstGeom prst="rect">
              <a:avLst/>
            </a:prstGeom>
            <a:noFill/>
          </p:spPr>
          <p:txBody>
            <a:bodyPr wrap="none" rtlCol="0">
              <a:spAutoFit/>
            </a:bodyPr>
            <a:lstStyle/>
            <a:p>
              <a:r>
                <a:rPr lang="es-ES" sz="1400" b="1" dirty="0"/>
                <a:t>Cronología de las complicaciones del trasplante de células madre hematopoyéticas</a:t>
              </a:r>
            </a:p>
          </p:txBody>
        </p:sp>
        <p:cxnSp>
          <p:nvCxnSpPr>
            <p:cNvPr id="50" name="Straight Connector 49"/>
            <p:cNvCxnSpPr/>
            <p:nvPr/>
          </p:nvCxnSpPr>
          <p:spPr>
            <a:xfrm>
              <a:off x="959005" y="5776330"/>
              <a:ext cx="72482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2064190" y="5015620"/>
              <a:ext cx="0" cy="307819"/>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4549366" y="5015620"/>
              <a:ext cx="0" cy="307819"/>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6553381" y="5015620"/>
              <a:ext cx="0" cy="307819"/>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8" name="Picture 7">
            <a:hlinkClick r:id="" action="ppaction://customshow?id=2&amp;return=true"/>
          </p:cNvPr>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153480" y="1680030"/>
            <a:ext cx="324000" cy="324000"/>
          </a:xfrm>
          <a:prstGeom prst="rect">
            <a:avLst/>
          </a:prstGeom>
        </p:spPr>
      </p:pic>
    </p:spTree>
    <p:custDataLst>
      <p:tags r:id="rId1"/>
    </p:custDataLst>
    <p:extLst>
      <p:ext uri="{BB962C8B-B14F-4D97-AF65-F5344CB8AC3E}">
        <p14:creationId xmlns:p14="http://schemas.microsoft.com/office/powerpoint/2010/main" val="3167814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ES" dirty="0">
                <a:latin typeface="Arial" charset="0"/>
                <a:cs typeface="Arial" charset="0"/>
              </a:rPr>
              <a:t>La neutropenia, la EICH, las infecciones y la EVO son complicaciones importantes que requieren intervención</a:t>
            </a:r>
            <a:endParaRPr lang="en-GB" dirty="0"/>
          </a:p>
        </p:txBody>
      </p:sp>
      <p:sp>
        <p:nvSpPr>
          <p:cNvPr id="6" name="Content Placeholder 5"/>
          <p:cNvSpPr>
            <a:spLocks noGrp="1"/>
          </p:cNvSpPr>
          <p:nvPr>
            <p:ph idx="1"/>
          </p:nvPr>
        </p:nvSpPr>
        <p:spPr/>
        <p:txBody>
          <a:bodyPr/>
          <a:lstStyle/>
          <a:p>
            <a:r>
              <a:rPr lang="es-ES" dirty="0"/>
              <a:t>Las complicaciones asociadas al TCMH requieren profilaxis o tratamiento:</a:t>
            </a:r>
          </a:p>
        </p:txBody>
      </p:sp>
      <p:sp>
        <p:nvSpPr>
          <p:cNvPr id="7" name="Text Placeholder 6"/>
          <p:cNvSpPr>
            <a:spLocks noGrp="1"/>
          </p:cNvSpPr>
          <p:nvPr>
            <p:ph type="body" sz="quarter" idx="10"/>
          </p:nvPr>
        </p:nvSpPr>
        <p:spPr>
          <a:xfrm>
            <a:off x="98778" y="6495526"/>
            <a:ext cx="7149350" cy="288925"/>
          </a:xfrm>
        </p:spPr>
        <p:txBody>
          <a:bodyPr/>
          <a:lstStyle/>
          <a:p>
            <a:r>
              <a:rPr lang="en-GB" dirty="0"/>
              <a:t>Saria MG et al. </a:t>
            </a:r>
            <a:r>
              <a:rPr lang="en-GB" dirty="0" err="1"/>
              <a:t>Clin</a:t>
            </a:r>
            <a:r>
              <a:rPr lang="en-GB" dirty="0"/>
              <a:t> J </a:t>
            </a:r>
            <a:r>
              <a:rPr lang="en-GB" dirty="0" err="1"/>
              <a:t>Oncol</a:t>
            </a:r>
            <a:r>
              <a:rPr lang="en-GB" dirty="0"/>
              <a:t> </a:t>
            </a:r>
            <a:r>
              <a:rPr lang="en-GB" dirty="0" err="1"/>
              <a:t>Nurs</a:t>
            </a:r>
            <a:r>
              <a:rPr lang="en-GB" dirty="0"/>
              <a:t> 2007;11:53–63; </a:t>
            </a:r>
            <a:r>
              <a:rPr lang="en-GB" dirty="0" err="1"/>
              <a:t>Masszi</a:t>
            </a:r>
            <a:r>
              <a:rPr lang="en-GB" dirty="0"/>
              <a:t> T &amp; </a:t>
            </a:r>
            <a:r>
              <a:rPr lang="en-GB" dirty="0" err="1"/>
              <a:t>Mank</a:t>
            </a:r>
            <a:r>
              <a:rPr lang="en-GB" dirty="0"/>
              <a:t> A. Supportive Care. </a:t>
            </a:r>
            <a:r>
              <a:rPr lang="en-GB" dirty="0" err="1"/>
              <a:t>En</a:t>
            </a:r>
            <a:r>
              <a:rPr lang="en-GB" dirty="0"/>
              <a:t>: </a:t>
            </a:r>
            <a:r>
              <a:rPr lang="en-GB" dirty="0" err="1"/>
              <a:t>Apperley</a:t>
            </a:r>
            <a:r>
              <a:rPr lang="en-GB" dirty="0"/>
              <a:t> J, Carreras E, </a:t>
            </a:r>
            <a:r>
              <a:rPr lang="en-GB" dirty="0" err="1"/>
              <a:t>Gluckman</a:t>
            </a:r>
            <a:r>
              <a:rPr lang="en-GB" dirty="0"/>
              <a:t> E </a:t>
            </a:r>
            <a:r>
              <a:rPr lang="en-GB" dirty="0" err="1"/>
              <a:t>Masszi</a:t>
            </a:r>
            <a:r>
              <a:rPr lang="en-GB" dirty="0"/>
              <a:t> T eds. ESH-EBMT Handbook on Haematopoietic Stem Cell Transplantation. </a:t>
            </a:r>
            <a:r>
              <a:rPr lang="en-GB" dirty="0" err="1"/>
              <a:t>Génova</a:t>
            </a:r>
            <a:r>
              <a:rPr lang="en-GB" dirty="0"/>
              <a:t>: Forum Service </a:t>
            </a:r>
            <a:r>
              <a:rPr lang="en-GB" dirty="0" err="1"/>
              <a:t>Editore</a:t>
            </a:r>
            <a:r>
              <a:rPr lang="en-GB" dirty="0"/>
              <a:t>, 2012 pp 156–74; </a:t>
            </a:r>
            <a:r>
              <a:rPr lang="es-ES" dirty="0"/>
              <a:t>Dalle JH, Giralt SA. </a:t>
            </a:r>
            <a:r>
              <a:rPr lang="es-ES" i="1" dirty="0" err="1"/>
              <a:t>Biol</a:t>
            </a:r>
            <a:r>
              <a:rPr lang="es-ES" i="1" dirty="0"/>
              <a:t> Blood </a:t>
            </a:r>
            <a:r>
              <a:rPr lang="es-ES" i="1" dirty="0" err="1"/>
              <a:t>Marrow</a:t>
            </a:r>
            <a:r>
              <a:rPr lang="es-ES" i="1" dirty="0"/>
              <a:t> </a:t>
            </a:r>
            <a:r>
              <a:rPr lang="es-ES" i="1" dirty="0" err="1"/>
              <a:t>Transplant</a:t>
            </a:r>
            <a:r>
              <a:rPr lang="es-ES" i="1" dirty="0"/>
              <a:t>  </a:t>
            </a:r>
            <a:r>
              <a:rPr lang="es-ES" dirty="0"/>
              <a:t>2016;22:400–9</a:t>
            </a:r>
            <a:endParaRPr lang="en-GB" dirty="0"/>
          </a:p>
        </p:txBody>
      </p:sp>
      <p:grpSp>
        <p:nvGrpSpPr>
          <p:cNvPr id="22" name="Group 21"/>
          <p:cNvGrpSpPr/>
          <p:nvPr/>
        </p:nvGrpSpPr>
        <p:grpSpPr>
          <a:xfrm>
            <a:off x="1163452" y="1988840"/>
            <a:ext cx="9865096" cy="2988240"/>
            <a:chOff x="1271464" y="2132856"/>
            <a:chExt cx="9865096" cy="2988240"/>
          </a:xfrm>
        </p:grpSpPr>
        <p:sp>
          <p:nvSpPr>
            <p:cNvPr id="9" name="Rounded Rectangle 8"/>
            <p:cNvSpPr/>
            <p:nvPr/>
          </p:nvSpPr>
          <p:spPr>
            <a:xfrm>
              <a:off x="5591944" y="2132856"/>
              <a:ext cx="5544614" cy="83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rgbClr val="FFFFFF"/>
                  </a:solidFill>
                  <a:cs typeface="Arial" pitchFamily="34" charset="0"/>
                </a:rPr>
                <a:t>Factores de crecimiento</a:t>
              </a:r>
            </a:p>
            <a:p>
              <a:pPr algn="ctr"/>
              <a:r>
                <a:rPr lang="es-ES" sz="2000" dirty="0">
                  <a:solidFill>
                    <a:srgbClr val="FFFFFF"/>
                  </a:solidFill>
                  <a:cs typeface="Arial" pitchFamily="34" charset="0"/>
                </a:rPr>
                <a:t>(p. ej., G-CSF)</a:t>
              </a:r>
            </a:p>
          </p:txBody>
        </p:sp>
        <p:sp>
          <p:nvSpPr>
            <p:cNvPr id="10" name="Rounded Rectangle 9"/>
            <p:cNvSpPr/>
            <p:nvPr/>
          </p:nvSpPr>
          <p:spPr>
            <a:xfrm>
              <a:off x="5591944" y="3212976"/>
              <a:ext cx="5544616" cy="82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rgbClr val="FFFFFF"/>
                  </a:solidFill>
                  <a:cs typeface="Arial" pitchFamily="34" charset="0"/>
                </a:rPr>
                <a:t>Fármacos inmunodepresores</a:t>
              </a:r>
            </a:p>
            <a:p>
              <a:pPr algn="ctr"/>
              <a:r>
                <a:rPr lang="it-IT" sz="2000" dirty="0">
                  <a:solidFill>
                    <a:srgbClr val="FFFFFF"/>
                  </a:solidFill>
                  <a:cs typeface="Arial" pitchFamily="34" charset="0"/>
                </a:rPr>
                <a:t>(p. ej., corticosteroides, ciclosporina)</a:t>
              </a:r>
            </a:p>
          </p:txBody>
        </p:sp>
        <p:sp>
          <p:nvSpPr>
            <p:cNvPr id="11" name="Rounded Rectangle 10"/>
            <p:cNvSpPr/>
            <p:nvPr/>
          </p:nvSpPr>
          <p:spPr>
            <a:xfrm>
              <a:off x="5591944" y="4293096"/>
              <a:ext cx="5544614" cy="82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rgbClr val="FFFFFF"/>
                  </a:solidFill>
                  <a:cs typeface="Arial" pitchFamily="34" charset="0"/>
                </a:rPr>
                <a:t>Antimicrobianos</a:t>
              </a:r>
            </a:p>
            <a:p>
              <a:pPr algn="ctr"/>
              <a:r>
                <a:rPr lang="it-IT" sz="2000" dirty="0">
                  <a:solidFill>
                    <a:srgbClr val="FFFFFF"/>
                  </a:solidFill>
                  <a:cs typeface="Arial" pitchFamily="34" charset="0"/>
                </a:rPr>
                <a:t>(p. ej., antibióticos, antifúngicos)</a:t>
              </a:r>
            </a:p>
          </p:txBody>
        </p:sp>
        <p:sp>
          <p:nvSpPr>
            <p:cNvPr id="12" name="TextBox 11"/>
            <p:cNvSpPr txBox="1"/>
            <p:nvPr/>
          </p:nvSpPr>
          <p:spPr>
            <a:xfrm>
              <a:off x="1271464" y="2327319"/>
              <a:ext cx="3503713" cy="442674"/>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fr-FR" sz="2000" dirty="0" err="1">
                  <a:solidFill>
                    <a:schemeClr val="tx1"/>
                  </a:solidFill>
                  <a:latin typeface="Arial" pitchFamily="34" charset="0"/>
                  <a:cs typeface="Arial" pitchFamily="34" charset="0"/>
                </a:rPr>
                <a:t>Neutropenia</a:t>
              </a:r>
              <a:endParaRPr lang="fr-FR" sz="2000" dirty="0">
                <a:solidFill>
                  <a:schemeClr val="tx1"/>
                </a:solidFill>
                <a:latin typeface="Arial" pitchFamily="34" charset="0"/>
                <a:cs typeface="Arial" pitchFamily="34" charset="0"/>
              </a:endParaRPr>
            </a:p>
          </p:txBody>
        </p:sp>
        <p:sp>
          <p:nvSpPr>
            <p:cNvPr id="13" name="TextBox 12"/>
            <p:cNvSpPr txBox="1"/>
            <p:nvPr/>
          </p:nvSpPr>
          <p:spPr>
            <a:xfrm>
              <a:off x="1271464" y="3405639"/>
              <a:ext cx="3503713" cy="442674"/>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fr-FR" sz="2000" dirty="0">
                  <a:solidFill>
                    <a:schemeClr val="tx1"/>
                  </a:solidFill>
                  <a:latin typeface="Arial" pitchFamily="34" charset="0"/>
                  <a:cs typeface="Arial" pitchFamily="34" charset="0"/>
                </a:rPr>
                <a:t>EICH</a:t>
              </a:r>
            </a:p>
          </p:txBody>
        </p:sp>
        <p:sp>
          <p:nvSpPr>
            <p:cNvPr id="14" name="TextBox 13"/>
            <p:cNvSpPr txBox="1"/>
            <p:nvPr/>
          </p:nvSpPr>
          <p:spPr>
            <a:xfrm>
              <a:off x="1271464" y="4485759"/>
              <a:ext cx="3503713" cy="442674"/>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fr-FR" sz="2000" dirty="0" err="1">
                  <a:solidFill>
                    <a:schemeClr val="tx1"/>
                  </a:solidFill>
                  <a:latin typeface="Arial" pitchFamily="34" charset="0"/>
                  <a:cs typeface="Arial" pitchFamily="34" charset="0"/>
                </a:rPr>
                <a:t>Infección</a:t>
              </a:r>
              <a:endParaRPr lang="fr-FR" sz="2000" dirty="0">
                <a:solidFill>
                  <a:schemeClr val="tx1"/>
                </a:solidFill>
                <a:latin typeface="Arial" pitchFamily="34" charset="0"/>
                <a:cs typeface="Arial" pitchFamily="34" charset="0"/>
              </a:endParaRPr>
            </a:p>
          </p:txBody>
        </p:sp>
        <p:cxnSp>
          <p:nvCxnSpPr>
            <p:cNvPr id="15" name="Straight Arrow Connector 14"/>
            <p:cNvCxnSpPr>
              <a:cxnSpLocks/>
              <a:stCxn id="12" idx="3"/>
              <a:endCxn id="9" idx="1"/>
            </p:cNvCxnSpPr>
            <p:nvPr/>
          </p:nvCxnSpPr>
          <p:spPr>
            <a:xfrm>
              <a:off x="4775177" y="2548656"/>
              <a:ext cx="816767" cy="0"/>
            </a:xfrm>
            <a:prstGeom prst="straightConnector1">
              <a:avLst/>
            </a:prstGeom>
            <a:ln>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a:stCxn id="13" idx="3"/>
              <a:endCxn id="10" idx="1"/>
            </p:cNvCxnSpPr>
            <p:nvPr/>
          </p:nvCxnSpPr>
          <p:spPr>
            <a:xfrm>
              <a:off x="4775177" y="3626976"/>
              <a:ext cx="816767" cy="0"/>
            </a:xfrm>
            <a:prstGeom prst="straightConnector1">
              <a:avLst/>
            </a:prstGeom>
            <a:ln>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a:cxnSpLocks/>
              <a:stCxn id="14" idx="3"/>
              <a:endCxn id="11" idx="1"/>
            </p:cNvCxnSpPr>
            <p:nvPr/>
          </p:nvCxnSpPr>
          <p:spPr>
            <a:xfrm>
              <a:off x="4775177" y="4707096"/>
              <a:ext cx="816767" cy="0"/>
            </a:xfrm>
            <a:prstGeom prst="straightConnector1">
              <a:avLst/>
            </a:prstGeom>
            <a:ln>
              <a:headEnd type="none" w="med" len="med"/>
              <a:tailEnd type="triangle" w="med" len="med"/>
            </a:ln>
          </p:spPr>
          <p:style>
            <a:lnRef idx="3">
              <a:schemeClr val="accent1"/>
            </a:lnRef>
            <a:fillRef idx="0">
              <a:schemeClr val="accent1"/>
            </a:fillRef>
            <a:effectRef idx="2">
              <a:schemeClr val="accent1"/>
            </a:effectRef>
            <a:fontRef idx="minor">
              <a:schemeClr val="tx1"/>
            </a:fontRef>
          </p:style>
        </p:cxnSp>
      </p:grpSp>
      <p:sp>
        <p:nvSpPr>
          <p:cNvPr id="18" name="Rounded Rectangle 10"/>
          <p:cNvSpPr/>
          <p:nvPr/>
        </p:nvSpPr>
        <p:spPr>
          <a:xfrm>
            <a:off x="5481838" y="5265296"/>
            <a:ext cx="5544614" cy="82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err="1">
                <a:solidFill>
                  <a:srgbClr val="FFFFFF"/>
                </a:solidFill>
                <a:cs typeface="Arial" pitchFamily="34" charset="0"/>
              </a:rPr>
              <a:t>Defibrotida</a:t>
            </a:r>
            <a:r>
              <a:rPr lang="it-IT" sz="2000" dirty="0">
                <a:solidFill>
                  <a:srgbClr val="FFFFFF"/>
                </a:solidFill>
                <a:cs typeface="Arial" pitchFamily="34" charset="0"/>
              </a:rPr>
              <a:t>*</a:t>
            </a:r>
          </a:p>
        </p:txBody>
      </p:sp>
      <p:sp>
        <p:nvSpPr>
          <p:cNvPr id="19" name="TextBox 18"/>
          <p:cNvSpPr txBox="1"/>
          <p:nvPr/>
        </p:nvSpPr>
        <p:spPr>
          <a:xfrm>
            <a:off x="1161358" y="5457959"/>
            <a:ext cx="3503713" cy="442674"/>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fr-FR" sz="2000" dirty="0">
                <a:solidFill>
                  <a:schemeClr val="tx1"/>
                </a:solidFill>
                <a:latin typeface="Arial" pitchFamily="34" charset="0"/>
                <a:cs typeface="Arial" pitchFamily="34" charset="0"/>
              </a:rPr>
              <a:t>EVO</a:t>
            </a:r>
          </a:p>
        </p:txBody>
      </p:sp>
      <p:cxnSp>
        <p:nvCxnSpPr>
          <p:cNvPr id="20" name="Straight Arrow Connector 19"/>
          <p:cNvCxnSpPr>
            <a:cxnSpLocks/>
            <a:stCxn id="19" idx="3"/>
            <a:endCxn id="18" idx="1"/>
          </p:cNvCxnSpPr>
          <p:nvPr/>
        </p:nvCxnSpPr>
        <p:spPr>
          <a:xfrm>
            <a:off x="4665071" y="5679296"/>
            <a:ext cx="816767" cy="0"/>
          </a:xfrm>
          <a:prstGeom prst="straightConnector1">
            <a:avLst/>
          </a:prstGeom>
          <a:ln>
            <a:headEnd type="none" w="med" len="med"/>
            <a:tailEnd type="triangle" w="med" len="med"/>
          </a:ln>
        </p:spPr>
        <p:style>
          <a:lnRef idx="3">
            <a:schemeClr val="accent1"/>
          </a:lnRef>
          <a:fillRef idx="0">
            <a:schemeClr val="accent1"/>
          </a:fillRef>
          <a:effectRef idx="2">
            <a:schemeClr val="accent1"/>
          </a:effectRef>
          <a:fontRef idx="minor">
            <a:schemeClr val="tx1"/>
          </a:fontRef>
        </p:style>
      </p:cxnSp>
      <p:pic>
        <p:nvPicPr>
          <p:cNvPr id="21" name="Picture 20">
            <a:hlinkClick r:id="" action="ppaction://customshow?id=3&amp;return=true"/>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695400" y="2258799"/>
            <a:ext cx="324000" cy="324000"/>
          </a:xfrm>
          <a:prstGeom prst="rect">
            <a:avLst/>
          </a:prstGeom>
        </p:spPr>
      </p:pic>
      <p:pic>
        <p:nvPicPr>
          <p:cNvPr id="23" name="Picture 22">
            <a:hlinkClick r:id="" action="ppaction://customshow?id=4&amp;return=true"/>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695400" y="3338593"/>
            <a:ext cx="324000" cy="324000"/>
          </a:xfrm>
          <a:prstGeom prst="rect">
            <a:avLst/>
          </a:prstGeom>
        </p:spPr>
      </p:pic>
      <p:pic>
        <p:nvPicPr>
          <p:cNvPr id="24" name="Picture 23">
            <a:hlinkClick r:id="" action="ppaction://customshow?id=5&amp;return=true"/>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695400" y="4418387"/>
            <a:ext cx="324000" cy="324000"/>
          </a:xfrm>
          <a:prstGeom prst="rect">
            <a:avLst/>
          </a:prstGeom>
        </p:spPr>
      </p:pic>
      <p:pic>
        <p:nvPicPr>
          <p:cNvPr id="25" name="Picture 24">
            <a:hlinkClick r:id="" action="ppaction://customshow?id=6&amp;return=true"/>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695400" y="5498182"/>
            <a:ext cx="324000" cy="324000"/>
          </a:xfrm>
          <a:prstGeom prst="rect">
            <a:avLst/>
          </a:prstGeom>
        </p:spPr>
      </p:pic>
      <p:grpSp>
        <p:nvGrpSpPr>
          <p:cNvPr id="26" name="Group 25"/>
          <p:cNvGrpSpPr/>
          <p:nvPr/>
        </p:nvGrpSpPr>
        <p:grpSpPr>
          <a:xfrm>
            <a:off x="8293412" y="5001791"/>
            <a:ext cx="2551201" cy="369332"/>
            <a:chOff x="1508759" y="4551330"/>
            <a:chExt cx="1825447" cy="369332"/>
          </a:xfrm>
        </p:grpSpPr>
        <p:sp>
          <p:nvSpPr>
            <p:cNvPr id="27" name="TextBox 26">
              <a:hlinkClick r:id="rId4" action="ppaction://hlinkpres?slideindex=4&amp;slidetitle=Módulo 4: Evaluación y tratamiento de la enfermedad venooc..."/>
            </p:cNvPr>
            <p:cNvSpPr txBox="1"/>
            <p:nvPr/>
          </p:nvSpPr>
          <p:spPr>
            <a:xfrm>
              <a:off x="1508759" y="4551330"/>
              <a:ext cx="1825447" cy="369332"/>
            </a:xfrm>
            <a:prstGeom prst="rect">
              <a:avLst/>
            </a:prstGeom>
            <a:solidFill>
              <a:schemeClr val="bg1"/>
            </a:solidFill>
            <a:ln w="19050">
              <a:solidFill>
                <a:schemeClr val="tx1"/>
              </a:solidFill>
            </a:ln>
            <a:effectLst>
              <a:outerShdw blurRad="50800" dist="38100" dir="2700000" algn="tl" rotWithShape="0">
                <a:schemeClr val="bg1">
                  <a:lumMod val="50000"/>
                  <a:alpha val="40000"/>
                </a:schemeClr>
              </a:outerShdw>
            </a:effectLst>
            <a:scene3d>
              <a:camera prst="orthographicFront"/>
              <a:lightRig rig="threePt" dir="t"/>
            </a:scene3d>
            <a:sp3d>
              <a:bevelT/>
            </a:sp3d>
          </p:spPr>
          <p:txBody>
            <a:bodyPr wrap="square" rtlCol="0">
              <a:spAutoFit/>
            </a:bodyPr>
            <a:lstStyle>
              <a:defPPr>
                <a:defRPr lang="en-US"/>
              </a:defPPr>
              <a:lvl1pPr>
                <a:defRPr>
                  <a:solidFill>
                    <a:schemeClr val="tx2"/>
                  </a:solidFill>
                </a:defRPr>
              </a:lvl1pPr>
            </a:lstStyle>
            <a:p>
              <a:pPr algn="r"/>
              <a:r>
                <a:rPr lang="es-ES" dirty="0">
                  <a:solidFill>
                    <a:schemeClr val="tx1"/>
                  </a:solidFill>
                </a:rPr>
                <a:t>Enlace al Módulo 4</a:t>
              </a:r>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7065" y="4601877"/>
              <a:ext cx="251460" cy="251460"/>
            </a:xfrm>
            <a:prstGeom prst="rect">
              <a:avLst/>
            </a:prstGeom>
            <a:noFill/>
          </p:spPr>
        </p:pic>
      </p:grpSp>
      <p:grpSp>
        <p:nvGrpSpPr>
          <p:cNvPr id="29" name="Group 28"/>
          <p:cNvGrpSpPr/>
          <p:nvPr/>
        </p:nvGrpSpPr>
        <p:grpSpPr>
          <a:xfrm>
            <a:off x="3709333" y="5834632"/>
            <a:ext cx="2549732" cy="369332"/>
            <a:chOff x="1508759" y="4551330"/>
            <a:chExt cx="1825447" cy="369332"/>
          </a:xfrm>
        </p:grpSpPr>
        <p:sp>
          <p:nvSpPr>
            <p:cNvPr id="30" name="TextBox 29">
              <a:hlinkClick r:id="rId6" action="ppaction://hlinkpres?slideindex=4&amp;slidetitle=Módulo 2:  Fisiopatología de la  enfermedad venooclusiva"/>
            </p:cNvPr>
            <p:cNvSpPr txBox="1"/>
            <p:nvPr/>
          </p:nvSpPr>
          <p:spPr>
            <a:xfrm>
              <a:off x="1508759" y="4551330"/>
              <a:ext cx="1825447" cy="369332"/>
            </a:xfrm>
            <a:prstGeom prst="rect">
              <a:avLst/>
            </a:prstGeom>
            <a:solidFill>
              <a:schemeClr val="bg1"/>
            </a:solidFill>
            <a:ln w="19050">
              <a:solidFill>
                <a:schemeClr val="tx1"/>
              </a:solidFill>
            </a:ln>
            <a:effectLst>
              <a:outerShdw blurRad="50800" dist="38100" dir="2700000" algn="tl" rotWithShape="0">
                <a:schemeClr val="bg1">
                  <a:lumMod val="50000"/>
                  <a:alpha val="40000"/>
                </a:schemeClr>
              </a:outerShdw>
            </a:effectLst>
            <a:scene3d>
              <a:camera prst="orthographicFront"/>
              <a:lightRig rig="threePt" dir="t"/>
            </a:scene3d>
            <a:sp3d>
              <a:bevelT/>
            </a:sp3d>
          </p:spPr>
          <p:txBody>
            <a:bodyPr wrap="square" rtlCol="0">
              <a:spAutoFit/>
            </a:bodyPr>
            <a:lstStyle>
              <a:defPPr>
                <a:defRPr lang="en-US"/>
              </a:defPPr>
              <a:lvl1pPr>
                <a:defRPr>
                  <a:solidFill>
                    <a:schemeClr val="tx2"/>
                  </a:solidFill>
                </a:defRPr>
              </a:lvl1pPr>
            </a:lstStyle>
            <a:p>
              <a:pPr algn="r"/>
              <a:r>
                <a:rPr lang="es-ES" dirty="0">
                  <a:solidFill>
                    <a:schemeClr val="tx1"/>
                  </a:solidFill>
                </a:rPr>
                <a:t>Enlace al Módulo 2</a:t>
              </a: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8676" y="4601877"/>
              <a:ext cx="251460" cy="251460"/>
            </a:xfrm>
            <a:prstGeom prst="rect">
              <a:avLst/>
            </a:prstGeom>
            <a:noFill/>
          </p:spPr>
        </p:pic>
      </p:grpSp>
      <p:sp>
        <p:nvSpPr>
          <p:cNvPr id="8" name="Text Placeholder 7"/>
          <p:cNvSpPr>
            <a:spLocks noGrp="1"/>
          </p:cNvSpPr>
          <p:nvPr>
            <p:ph type="body" sz="quarter" idx="11"/>
          </p:nvPr>
        </p:nvSpPr>
        <p:spPr>
          <a:xfrm>
            <a:off x="7536160" y="6165304"/>
            <a:ext cx="4559847" cy="619147"/>
          </a:xfrm>
        </p:spPr>
        <p:txBody>
          <a:bodyPr/>
          <a:lstStyle/>
          <a:p>
            <a:r>
              <a:rPr lang="en-GB" dirty="0"/>
              <a:t>*</a:t>
            </a:r>
            <a:r>
              <a:rPr lang="es-ES" dirty="0"/>
              <a:t> </a:t>
            </a:r>
            <a:r>
              <a:rPr lang="es-ES" dirty="0" err="1"/>
              <a:t>Defibrotida</a:t>
            </a:r>
            <a:r>
              <a:rPr lang="es-ES" dirty="0"/>
              <a:t> sólo está autorizado para el tratamiento de la EVO hepática grave en la terapia de trasplante de células madre hematopoyéticas.</a:t>
            </a:r>
            <a:endParaRPr lang="it-IT" dirty="0">
              <a:solidFill>
                <a:schemeClr val="accent5"/>
              </a:solidFill>
            </a:endParaRPr>
          </a:p>
          <a:p>
            <a:r>
              <a:rPr lang="it-IT" dirty="0"/>
              <a:t>EICH, </a:t>
            </a:r>
            <a:r>
              <a:rPr lang="it-IT" dirty="0" err="1"/>
              <a:t>enfermedad</a:t>
            </a:r>
            <a:r>
              <a:rPr lang="it-IT" dirty="0"/>
              <a:t> de </a:t>
            </a:r>
            <a:r>
              <a:rPr lang="it-IT" dirty="0" err="1"/>
              <a:t>injerto</a:t>
            </a:r>
            <a:r>
              <a:rPr lang="it-IT" dirty="0"/>
              <a:t> contra </a:t>
            </a:r>
            <a:r>
              <a:rPr lang="it-IT" dirty="0" err="1"/>
              <a:t>huésped</a:t>
            </a:r>
            <a:r>
              <a:rPr lang="it-IT" dirty="0"/>
              <a:t>; EVO, </a:t>
            </a:r>
            <a:r>
              <a:rPr lang="es-ES" dirty="0"/>
              <a:t>enfermedad </a:t>
            </a:r>
            <a:r>
              <a:rPr lang="es-ES" dirty="0" err="1"/>
              <a:t>venooclusiva</a:t>
            </a:r>
            <a:r>
              <a:rPr lang="es-ES" dirty="0"/>
              <a:t>;</a:t>
            </a:r>
            <a:r>
              <a:rPr lang="it-IT" dirty="0">
                <a:solidFill>
                  <a:schemeClr val="accent5"/>
                </a:solidFill>
              </a:rPr>
              <a:t> </a:t>
            </a:r>
            <a:r>
              <a:rPr lang="it-IT" dirty="0"/>
              <a:t>G-CSF, factor estimulante de colonias de granulocitos; </a:t>
            </a:r>
            <a:endParaRPr lang="fr-FR" dirty="0"/>
          </a:p>
        </p:txBody>
      </p:sp>
    </p:spTree>
    <p:extLst>
      <p:ext uri="{BB962C8B-B14F-4D97-AF65-F5344CB8AC3E}">
        <p14:creationId xmlns:p14="http://schemas.microsoft.com/office/powerpoint/2010/main" val="692154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3039014" y="4580114"/>
            <a:ext cx="8147430" cy="1116000"/>
          </a:xfrm>
          <a:prstGeom prst="roundRect">
            <a:avLst/>
          </a:prstGeom>
          <a:solidFill>
            <a:schemeClr val="accent1">
              <a:lumMod val="60000"/>
              <a:lumOff val="40000"/>
              <a:alpha val="16863"/>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393" tIns="166393" rIns="166393" bIns="166393"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Rounded Rectangle 26"/>
          <p:cNvSpPr/>
          <p:nvPr/>
        </p:nvSpPr>
        <p:spPr>
          <a:xfrm>
            <a:off x="3369712" y="3315934"/>
            <a:ext cx="7816732" cy="1206544"/>
          </a:xfrm>
          <a:prstGeom prst="roundRect">
            <a:avLst/>
          </a:prstGeom>
          <a:solidFill>
            <a:schemeClr val="accent1">
              <a:lumMod val="60000"/>
              <a:lumOff val="40000"/>
              <a:alpha val="16863"/>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393" tIns="166393" rIns="166393" bIns="166393"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Rounded Rectangle 24"/>
          <p:cNvSpPr/>
          <p:nvPr/>
        </p:nvSpPr>
        <p:spPr>
          <a:xfrm>
            <a:off x="3039015" y="2016807"/>
            <a:ext cx="8147429" cy="1264943"/>
          </a:xfrm>
          <a:prstGeom prst="roundRect">
            <a:avLst/>
          </a:prstGeom>
          <a:solidFill>
            <a:schemeClr val="accent1">
              <a:lumMod val="60000"/>
              <a:lumOff val="40000"/>
              <a:alpha val="16863"/>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393" tIns="166393" rIns="166393" bIns="166393"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p:txBody>
          <a:bodyPr/>
          <a:lstStyle/>
          <a:p>
            <a:r>
              <a:rPr lang="es-ES" dirty="0">
                <a:latin typeface="Arial" charset="0"/>
                <a:cs typeface="Arial" charset="0"/>
              </a:rPr>
              <a:t>TCMH después de quimioterapia: </a:t>
            </a:r>
            <a:br>
              <a:rPr lang="es-ES" dirty="0">
                <a:latin typeface="Arial" charset="0"/>
                <a:cs typeface="Arial" charset="0"/>
              </a:rPr>
            </a:br>
            <a:r>
              <a:rPr lang="es-ES" dirty="0">
                <a:latin typeface="Arial" charset="0"/>
                <a:cs typeface="Arial" charset="0"/>
              </a:rPr>
              <a:t>requiere tratamiento complementario</a:t>
            </a:r>
            <a:endParaRPr lang="es-ES" dirty="0"/>
          </a:p>
        </p:txBody>
      </p:sp>
      <p:sp>
        <p:nvSpPr>
          <p:cNvPr id="31" name="Text Placeholder 3"/>
          <p:cNvSpPr>
            <a:spLocks noGrp="1"/>
          </p:cNvSpPr>
          <p:nvPr>
            <p:ph type="body" sz="quarter" idx="10"/>
          </p:nvPr>
        </p:nvSpPr>
        <p:spPr>
          <a:xfrm>
            <a:off x="98779" y="6495526"/>
            <a:ext cx="7949952" cy="288925"/>
          </a:xfrm>
        </p:spPr>
        <p:txBody>
          <a:bodyPr/>
          <a:lstStyle/>
          <a:p>
            <a:r>
              <a:rPr lang="es-ES" dirty="0" err="1"/>
              <a:t>Masszi</a:t>
            </a:r>
            <a:r>
              <a:rPr lang="es-ES" dirty="0"/>
              <a:t> T, </a:t>
            </a:r>
            <a:r>
              <a:rPr lang="es-ES" dirty="0" err="1"/>
              <a:t>Mank</a:t>
            </a:r>
            <a:r>
              <a:rPr lang="es-ES" dirty="0"/>
              <a:t> A. </a:t>
            </a:r>
            <a:r>
              <a:rPr lang="es-ES" dirty="0" err="1"/>
              <a:t>Supportive</a:t>
            </a:r>
            <a:r>
              <a:rPr lang="es-ES" dirty="0"/>
              <a:t> </a:t>
            </a:r>
            <a:r>
              <a:rPr lang="es-ES" dirty="0" err="1"/>
              <a:t>Care</a:t>
            </a:r>
            <a:r>
              <a:rPr lang="es-ES" dirty="0"/>
              <a:t>. En: </a:t>
            </a:r>
            <a:r>
              <a:rPr lang="es-ES" dirty="0" err="1"/>
              <a:t>Apperley</a:t>
            </a:r>
            <a:r>
              <a:rPr lang="es-ES" dirty="0"/>
              <a:t> J, Carreras E, </a:t>
            </a:r>
            <a:r>
              <a:rPr lang="es-ES" dirty="0" err="1"/>
              <a:t>Gluckman</a:t>
            </a:r>
            <a:r>
              <a:rPr lang="es-ES" dirty="0"/>
              <a:t> E, </a:t>
            </a:r>
            <a:r>
              <a:rPr lang="es-ES" dirty="0" err="1"/>
              <a:t>Masszi</a:t>
            </a:r>
            <a:r>
              <a:rPr lang="es-ES" dirty="0"/>
              <a:t> T eds. </a:t>
            </a:r>
            <a:r>
              <a:rPr lang="es-ES" i="1" dirty="0"/>
              <a:t>ESH-EBMT Handbook on Haematopoietic Stem Cell Transplantation</a:t>
            </a:r>
            <a:r>
              <a:rPr lang="es-ES" dirty="0"/>
              <a:t>. </a:t>
            </a:r>
            <a:r>
              <a:rPr lang="es-ES" dirty="0" err="1"/>
              <a:t>Genova</a:t>
            </a:r>
            <a:r>
              <a:rPr lang="es-ES" dirty="0"/>
              <a:t>: </a:t>
            </a:r>
            <a:r>
              <a:rPr lang="es-ES" dirty="0" err="1"/>
              <a:t>Forum</a:t>
            </a:r>
            <a:r>
              <a:rPr lang="es-ES" dirty="0"/>
              <a:t> </a:t>
            </a:r>
            <a:r>
              <a:rPr lang="es-ES" dirty="0" err="1"/>
              <a:t>Service</a:t>
            </a:r>
            <a:r>
              <a:rPr lang="es-ES" dirty="0"/>
              <a:t> </a:t>
            </a:r>
            <a:r>
              <a:rPr lang="es-ES" dirty="0" err="1"/>
              <a:t>Editore</a:t>
            </a:r>
            <a:r>
              <a:rPr lang="es-ES" dirty="0"/>
              <a:t>, 2012;156–74; </a:t>
            </a:r>
            <a:r>
              <a:rPr lang="es-ES" dirty="0" err="1"/>
              <a:t>Flynn</a:t>
            </a:r>
            <a:r>
              <a:rPr lang="es-ES" dirty="0"/>
              <a:t> M. </a:t>
            </a:r>
            <a:r>
              <a:rPr lang="es-ES" dirty="0" err="1"/>
              <a:t>Chemotherapy</a:t>
            </a:r>
            <a:r>
              <a:rPr lang="es-ES" dirty="0"/>
              <a:t> </a:t>
            </a:r>
            <a:r>
              <a:rPr lang="es-ES" dirty="0" err="1"/>
              <a:t>induced</a:t>
            </a:r>
            <a:r>
              <a:rPr lang="es-ES" dirty="0"/>
              <a:t> nausea &amp; </a:t>
            </a:r>
            <a:r>
              <a:rPr lang="es-ES" dirty="0" err="1"/>
              <a:t>vomiting</a:t>
            </a:r>
            <a:r>
              <a:rPr lang="es-ES" dirty="0"/>
              <a:t>: a </a:t>
            </a:r>
            <a:r>
              <a:rPr lang="es-ES" dirty="0" err="1"/>
              <a:t>nurse’s</a:t>
            </a:r>
            <a:r>
              <a:rPr lang="es-ES" dirty="0"/>
              <a:t> </a:t>
            </a:r>
            <a:r>
              <a:rPr lang="es-ES" dirty="0" err="1"/>
              <a:t>perspective</a:t>
            </a:r>
            <a:r>
              <a:rPr lang="es-ES" dirty="0"/>
              <a:t>. </a:t>
            </a:r>
            <a:r>
              <a:rPr lang="es-ES" dirty="0" err="1"/>
              <a:t>Disponsible</a:t>
            </a:r>
            <a:r>
              <a:rPr lang="es-ES" dirty="0"/>
              <a:t> en: http://www.ebmt.org/Contents/Resources/Library/Slidebank/EBMT2013SlideBank/Documents/Nurses/N1239.pdf. Accedido Mayo 2017</a:t>
            </a:r>
          </a:p>
        </p:txBody>
      </p:sp>
      <p:sp>
        <p:nvSpPr>
          <p:cNvPr id="5" name="Text Placeholder 4"/>
          <p:cNvSpPr>
            <a:spLocks noGrp="1"/>
          </p:cNvSpPr>
          <p:nvPr>
            <p:ph type="body" sz="quarter" idx="11"/>
          </p:nvPr>
        </p:nvSpPr>
        <p:spPr/>
        <p:txBody>
          <a:bodyPr/>
          <a:lstStyle/>
          <a:p>
            <a:r>
              <a:rPr lang="es-ES" dirty="0"/>
              <a:t>TCMH, trasplante de células madre hematopoyéticas </a:t>
            </a:r>
          </a:p>
        </p:txBody>
      </p:sp>
      <p:sp>
        <p:nvSpPr>
          <p:cNvPr id="12" name="TextBox 11"/>
          <p:cNvSpPr txBox="1"/>
          <p:nvPr/>
        </p:nvSpPr>
        <p:spPr>
          <a:xfrm>
            <a:off x="622300" y="1366560"/>
            <a:ext cx="10972800" cy="408623"/>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dirty="0">
                <a:solidFill>
                  <a:schemeClr val="tx1"/>
                </a:solidFill>
                <a:latin typeface="Arial" pitchFamily="34" charset="0"/>
              </a:rPr>
              <a:t>Diversos problemas clínicos que surgen después del TCMH suelen requerir tratamiento complementario</a:t>
            </a:r>
          </a:p>
        </p:txBody>
      </p:sp>
      <p:sp>
        <p:nvSpPr>
          <p:cNvPr id="6" name="Freeform 5"/>
          <p:cNvSpPr/>
          <p:nvPr/>
        </p:nvSpPr>
        <p:spPr>
          <a:xfrm rot="2563804">
            <a:off x="2288083" y="4528209"/>
            <a:ext cx="562698" cy="39462"/>
          </a:xfrm>
          <a:custGeom>
            <a:avLst/>
            <a:gdLst/>
            <a:ahLst/>
            <a:cxnLst/>
            <a:rect l="0" t="0" r="0" b="0"/>
            <a:pathLst>
              <a:path>
                <a:moveTo>
                  <a:pt x="0" y="19731"/>
                </a:moveTo>
                <a:lnTo>
                  <a:pt x="562698" y="1973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p:cNvSpPr/>
          <p:nvPr/>
        </p:nvSpPr>
        <p:spPr>
          <a:xfrm>
            <a:off x="2362765" y="3883028"/>
            <a:ext cx="626402" cy="39462"/>
          </a:xfrm>
          <a:custGeom>
            <a:avLst/>
            <a:gdLst/>
            <a:ahLst/>
            <a:cxnLst/>
            <a:rect l="0" t="0" r="0" b="0"/>
            <a:pathLst>
              <a:path>
                <a:moveTo>
                  <a:pt x="0" y="19731"/>
                </a:moveTo>
                <a:lnTo>
                  <a:pt x="626402" y="1973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p:cNvSpPr/>
          <p:nvPr/>
        </p:nvSpPr>
        <p:spPr>
          <a:xfrm rot="19036196">
            <a:off x="2288083" y="3237846"/>
            <a:ext cx="562698" cy="39462"/>
          </a:xfrm>
          <a:custGeom>
            <a:avLst/>
            <a:gdLst/>
            <a:ahLst/>
            <a:cxnLst/>
            <a:rect l="0" t="0" r="0" b="0"/>
            <a:pathLst>
              <a:path>
                <a:moveTo>
                  <a:pt x="0" y="19731"/>
                </a:moveTo>
                <a:lnTo>
                  <a:pt x="562698" y="1973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Oval 13"/>
          <p:cNvSpPr/>
          <p:nvPr/>
        </p:nvSpPr>
        <p:spPr>
          <a:xfrm>
            <a:off x="1056781" y="3226677"/>
            <a:ext cx="1440000" cy="1440000"/>
          </a:xfrm>
          <a:prstGeom prst="ellipse">
            <a:avLst/>
          </a:prstGeom>
          <a:solidFill>
            <a:schemeClr val="accent1">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14"/>
          <p:cNvSpPr/>
          <p:nvPr/>
        </p:nvSpPr>
        <p:spPr>
          <a:xfrm>
            <a:off x="2632785" y="2160398"/>
            <a:ext cx="1079831" cy="1079831"/>
          </a:xfrm>
          <a:custGeom>
            <a:avLst/>
            <a:gdLst>
              <a:gd name="connsiteX0" fmla="*/ 0 w 1079831"/>
              <a:gd name="connsiteY0" fmla="*/ 539916 h 1079831"/>
              <a:gd name="connsiteX1" fmla="*/ 539916 w 1079831"/>
              <a:gd name="connsiteY1" fmla="*/ 0 h 1079831"/>
              <a:gd name="connsiteX2" fmla="*/ 1079832 w 1079831"/>
              <a:gd name="connsiteY2" fmla="*/ 539916 h 1079831"/>
              <a:gd name="connsiteX3" fmla="*/ 539916 w 1079831"/>
              <a:gd name="connsiteY3" fmla="*/ 1079832 h 1079831"/>
              <a:gd name="connsiteX4" fmla="*/ 0 w 1079831"/>
              <a:gd name="connsiteY4" fmla="*/ 539916 h 107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831" h="1079831">
                <a:moveTo>
                  <a:pt x="0" y="539916"/>
                </a:moveTo>
                <a:cubicBezTo>
                  <a:pt x="0" y="241729"/>
                  <a:pt x="241729" y="0"/>
                  <a:pt x="539916" y="0"/>
                </a:cubicBezTo>
                <a:cubicBezTo>
                  <a:pt x="838103" y="0"/>
                  <a:pt x="1079832" y="241729"/>
                  <a:pt x="1079832" y="539916"/>
                </a:cubicBezTo>
                <a:cubicBezTo>
                  <a:pt x="1079832" y="838103"/>
                  <a:pt x="838103" y="1079832"/>
                  <a:pt x="539916" y="1079832"/>
                </a:cubicBezTo>
                <a:cubicBezTo>
                  <a:pt x="241729" y="1079832"/>
                  <a:pt x="0" y="838103"/>
                  <a:pt x="0" y="53991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393" tIns="166393" rIns="166393" bIns="166393"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s-ES" sz="1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Impaired nutritional status</a:t>
            </a:r>
          </a:p>
        </p:txBody>
      </p:sp>
      <p:sp>
        <p:nvSpPr>
          <p:cNvPr id="17" name="Freeform 16"/>
          <p:cNvSpPr/>
          <p:nvPr/>
        </p:nvSpPr>
        <p:spPr>
          <a:xfrm>
            <a:off x="3820596" y="2116837"/>
            <a:ext cx="7287836" cy="1079831"/>
          </a:xfrm>
          <a:custGeom>
            <a:avLst/>
            <a:gdLst>
              <a:gd name="connsiteX0" fmla="*/ 0 w 1619747"/>
              <a:gd name="connsiteY0" fmla="*/ 0 h 1079831"/>
              <a:gd name="connsiteX1" fmla="*/ 1619747 w 1619747"/>
              <a:gd name="connsiteY1" fmla="*/ 0 h 1079831"/>
              <a:gd name="connsiteX2" fmla="*/ 1619747 w 1619747"/>
              <a:gd name="connsiteY2" fmla="*/ 1079831 h 1079831"/>
              <a:gd name="connsiteX3" fmla="*/ 0 w 1619747"/>
              <a:gd name="connsiteY3" fmla="*/ 1079831 h 1079831"/>
              <a:gd name="connsiteX4" fmla="*/ 0 w 1619747"/>
              <a:gd name="connsiteY4" fmla="*/ 0 h 107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747" h="1079831">
                <a:moveTo>
                  <a:pt x="0" y="0"/>
                </a:moveTo>
                <a:lnTo>
                  <a:pt x="1619747" y="0"/>
                </a:lnTo>
                <a:lnTo>
                  <a:pt x="1619747" y="1079831"/>
                </a:lnTo>
                <a:lnTo>
                  <a:pt x="0" y="10798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85750" marR="0" lvl="1" indent="-285750" algn="l" defTabSz="3111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Factor de pronóstico negativo</a:t>
            </a:r>
          </a:p>
          <a:p>
            <a:pPr marL="285750" marR="0" lvl="1" indent="-285750" algn="l" defTabSz="311150" rtl="0" eaLnBrk="1" fontAlgn="auto" latinLnBrk="0" hangingPunct="1">
              <a:lnSpc>
                <a:spcPct val="90000"/>
              </a:lnSpc>
              <a:spcBef>
                <a:spcPct val="0"/>
              </a:spcBef>
              <a:spcAft>
                <a:spcPct val="15000"/>
              </a:spcAft>
              <a:buClr>
                <a:srgbClr val="000000"/>
              </a:buClr>
              <a:buSzTx/>
              <a:buFont typeface="Arial" panose="020B0604020202020204" pitchFamily="34" charset="0"/>
              <a:buChar char="•"/>
              <a:tabLst/>
              <a:defRPr/>
            </a:pPr>
            <a:r>
              <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Con frecuencia se administra nutrición enteral o parenteral profilácticamente después del TCMH</a:t>
            </a:r>
          </a:p>
          <a:p>
            <a:pPr marL="285750" marR="0" lvl="1" indent="-285750" algn="l" defTabSz="3111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Las complicaciones más habituales derivadas de la nutrición iv están relacionadas con el catéter venoso central, p. ej., infecciones, tromboembolismo, obstrucción, desplazamiento y fugas</a:t>
            </a:r>
          </a:p>
        </p:txBody>
      </p:sp>
      <p:sp>
        <p:nvSpPr>
          <p:cNvPr id="18" name="Freeform 17"/>
          <p:cNvSpPr/>
          <p:nvPr/>
        </p:nvSpPr>
        <p:spPr>
          <a:xfrm>
            <a:off x="2921933" y="3362843"/>
            <a:ext cx="1188000" cy="1188000"/>
          </a:xfrm>
          <a:custGeom>
            <a:avLst/>
            <a:gdLst>
              <a:gd name="connsiteX0" fmla="*/ 0 w 1079831"/>
              <a:gd name="connsiteY0" fmla="*/ 539916 h 1079831"/>
              <a:gd name="connsiteX1" fmla="*/ 539916 w 1079831"/>
              <a:gd name="connsiteY1" fmla="*/ 0 h 1079831"/>
              <a:gd name="connsiteX2" fmla="*/ 1079832 w 1079831"/>
              <a:gd name="connsiteY2" fmla="*/ 539916 h 1079831"/>
              <a:gd name="connsiteX3" fmla="*/ 539916 w 1079831"/>
              <a:gd name="connsiteY3" fmla="*/ 1079832 h 1079831"/>
              <a:gd name="connsiteX4" fmla="*/ 0 w 1079831"/>
              <a:gd name="connsiteY4" fmla="*/ 539916 h 107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831" h="1079831">
                <a:moveTo>
                  <a:pt x="0" y="539916"/>
                </a:moveTo>
                <a:cubicBezTo>
                  <a:pt x="0" y="241729"/>
                  <a:pt x="241729" y="0"/>
                  <a:pt x="539916" y="0"/>
                </a:cubicBezTo>
                <a:cubicBezTo>
                  <a:pt x="838103" y="0"/>
                  <a:pt x="1079832" y="241729"/>
                  <a:pt x="1079832" y="539916"/>
                </a:cubicBezTo>
                <a:cubicBezTo>
                  <a:pt x="1079832" y="838103"/>
                  <a:pt x="838103" y="1079832"/>
                  <a:pt x="539916" y="1079832"/>
                </a:cubicBezTo>
                <a:cubicBezTo>
                  <a:pt x="241729" y="1079832"/>
                  <a:pt x="0" y="838103"/>
                  <a:pt x="0" y="53991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393" tIns="166393" rIns="166393" bIns="166393"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s-ES" sz="12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Mucositis</a:t>
            </a:r>
          </a:p>
        </p:txBody>
      </p:sp>
      <p:sp>
        <p:nvSpPr>
          <p:cNvPr id="19" name="Freeform 18"/>
          <p:cNvSpPr/>
          <p:nvPr/>
        </p:nvSpPr>
        <p:spPr>
          <a:xfrm>
            <a:off x="4180247" y="3387375"/>
            <a:ext cx="7006197" cy="1079831"/>
          </a:xfrm>
          <a:custGeom>
            <a:avLst/>
            <a:gdLst>
              <a:gd name="connsiteX0" fmla="*/ 0 w 1619747"/>
              <a:gd name="connsiteY0" fmla="*/ 0 h 1079831"/>
              <a:gd name="connsiteX1" fmla="*/ 1619747 w 1619747"/>
              <a:gd name="connsiteY1" fmla="*/ 0 h 1079831"/>
              <a:gd name="connsiteX2" fmla="*/ 1619747 w 1619747"/>
              <a:gd name="connsiteY2" fmla="*/ 1079831 h 1079831"/>
              <a:gd name="connsiteX3" fmla="*/ 0 w 1619747"/>
              <a:gd name="connsiteY3" fmla="*/ 1079831 h 1079831"/>
              <a:gd name="connsiteX4" fmla="*/ 0 w 1619747"/>
              <a:gd name="connsiteY4" fmla="*/ 0 h 107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747" h="1079831">
                <a:moveTo>
                  <a:pt x="0" y="0"/>
                </a:moveTo>
                <a:lnTo>
                  <a:pt x="1619747" y="0"/>
                </a:lnTo>
                <a:lnTo>
                  <a:pt x="1619747" y="1079831"/>
                </a:lnTo>
                <a:lnTo>
                  <a:pt x="0" y="10798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85750" marR="0" lvl="1" indent="-285750" algn="l" defTabSz="3111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Se asocia con riesgo de infección sistémica</a:t>
            </a:r>
          </a:p>
          <a:p>
            <a:pPr marL="285750" marR="0" lvl="1" indent="-285750" algn="l" defTabSz="3111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Los pacientes deben usar un cepillo de dientes suave</a:t>
            </a:r>
          </a:p>
          <a:p>
            <a:pPr marL="285750" marR="0" lvl="1" indent="-285750" algn="l" defTabSz="3111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Muchos pacientes requieren tratamiento específico: enjuagues bucales, terapia láser y analgésicos narcóticos</a:t>
            </a:r>
          </a:p>
          <a:p>
            <a:pPr marL="285750" marR="0" lvl="1" indent="-285750" algn="l" defTabSz="3111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Los datos que respaldan las ventajas de los agentes de recubrimiento de la mucosa son débiles</a:t>
            </a:r>
          </a:p>
        </p:txBody>
      </p:sp>
      <p:sp>
        <p:nvSpPr>
          <p:cNvPr id="20" name="Freeform 19"/>
          <p:cNvSpPr/>
          <p:nvPr/>
        </p:nvSpPr>
        <p:spPr>
          <a:xfrm>
            <a:off x="2565549" y="4565290"/>
            <a:ext cx="1188000" cy="1188000"/>
          </a:xfrm>
          <a:custGeom>
            <a:avLst/>
            <a:gdLst>
              <a:gd name="connsiteX0" fmla="*/ 0 w 1079831"/>
              <a:gd name="connsiteY0" fmla="*/ 539916 h 1079831"/>
              <a:gd name="connsiteX1" fmla="*/ 539916 w 1079831"/>
              <a:gd name="connsiteY1" fmla="*/ 0 h 1079831"/>
              <a:gd name="connsiteX2" fmla="*/ 1079832 w 1079831"/>
              <a:gd name="connsiteY2" fmla="*/ 539916 h 1079831"/>
              <a:gd name="connsiteX3" fmla="*/ 539916 w 1079831"/>
              <a:gd name="connsiteY3" fmla="*/ 1079832 h 1079831"/>
              <a:gd name="connsiteX4" fmla="*/ 0 w 1079831"/>
              <a:gd name="connsiteY4" fmla="*/ 539916 h 107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831" h="1079831">
                <a:moveTo>
                  <a:pt x="0" y="539916"/>
                </a:moveTo>
                <a:cubicBezTo>
                  <a:pt x="0" y="241729"/>
                  <a:pt x="241729" y="0"/>
                  <a:pt x="539916" y="0"/>
                </a:cubicBezTo>
                <a:cubicBezTo>
                  <a:pt x="838103" y="0"/>
                  <a:pt x="1079832" y="241729"/>
                  <a:pt x="1079832" y="539916"/>
                </a:cubicBezTo>
                <a:cubicBezTo>
                  <a:pt x="1079832" y="838103"/>
                  <a:pt x="838103" y="1079832"/>
                  <a:pt x="539916" y="1079832"/>
                </a:cubicBezTo>
                <a:cubicBezTo>
                  <a:pt x="241729" y="1079832"/>
                  <a:pt x="0" y="838103"/>
                  <a:pt x="0" y="53991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393" tIns="166393" rIns="166393" bIns="166393" numCol="1" spcCol="1270" anchor="ctr" anchorCtr="0">
            <a:noAutofit/>
          </a:bodyPr>
          <a:lstStyle/>
          <a:p>
            <a:pPr algn="ctr"/>
            <a:r>
              <a:rPr lang="en-GB" sz="1200" b="1" dirty="0">
                <a:latin typeface="Arial" pitchFamily="34" charset="0"/>
              </a:rPr>
              <a:t>Náuseas</a:t>
            </a:r>
          </a:p>
        </p:txBody>
      </p:sp>
      <p:sp>
        <p:nvSpPr>
          <p:cNvPr id="21" name="Freeform 20"/>
          <p:cNvSpPr/>
          <p:nvPr/>
        </p:nvSpPr>
        <p:spPr>
          <a:xfrm>
            <a:off x="3820597" y="4772943"/>
            <a:ext cx="7182683" cy="738722"/>
          </a:xfrm>
          <a:custGeom>
            <a:avLst/>
            <a:gdLst>
              <a:gd name="connsiteX0" fmla="*/ 0 w 1619747"/>
              <a:gd name="connsiteY0" fmla="*/ 0 h 1079831"/>
              <a:gd name="connsiteX1" fmla="*/ 1619747 w 1619747"/>
              <a:gd name="connsiteY1" fmla="*/ 0 h 1079831"/>
              <a:gd name="connsiteX2" fmla="*/ 1619747 w 1619747"/>
              <a:gd name="connsiteY2" fmla="*/ 1079831 h 1079831"/>
              <a:gd name="connsiteX3" fmla="*/ 0 w 1619747"/>
              <a:gd name="connsiteY3" fmla="*/ 1079831 h 1079831"/>
              <a:gd name="connsiteX4" fmla="*/ 0 w 1619747"/>
              <a:gd name="connsiteY4" fmla="*/ 0 h 107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747" h="1079831">
                <a:moveTo>
                  <a:pt x="0" y="0"/>
                </a:moveTo>
                <a:lnTo>
                  <a:pt x="1619747" y="0"/>
                </a:lnTo>
                <a:lnTo>
                  <a:pt x="1619747" y="1079831"/>
                </a:lnTo>
                <a:lnTo>
                  <a:pt x="0" y="10798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85750" marR="0" lvl="1" indent="-285750" algn="l" defTabSz="3111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Siguen teniendo un gran impacto en la calidad de vida después del acondicionamiento con quimioterapia</a:t>
            </a:r>
          </a:p>
          <a:p>
            <a:pPr marL="285750" marR="0" lvl="1" indent="-285750" algn="l" defTabSz="3111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Efecto secundario más temido</a:t>
            </a:r>
          </a:p>
          <a:p>
            <a:pPr marL="285750" marR="0" lvl="1" indent="-285750" algn="l" defTabSz="3111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La profilaxis habitual se basa en los antagonistas del receptor de serotonina y en la dexametasona</a:t>
            </a:r>
          </a:p>
        </p:txBody>
      </p:sp>
      <p:sp>
        <p:nvSpPr>
          <p:cNvPr id="24" name="Freeform 23"/>
          <p:cNvSpPr/>
          <p:nvPr/>
        </p:nvSpPr>
        <p:spPr>
          <a:xfrm>
            <a:off x="2554474" y="2149764"/>
            <a:ext cx="1188000" cy="1188000"/>
          </a:xfrm>
          <a:custGeom>
            <a:avLst/>
            <a:gdLst>
              <a:gd name="connsiteX0" fmla="*/ 0 w 1079831"/>
              <a:gd name="connsiteY0" fmla="*/ 539916 h 1079831"/>
              <a:gd name="connsiteX1" fmla="*/ 539916 w 1079831"/>
              <a:gd name="connsiteY1" fmla="*/ 0 h 1079831"/>
              <a:gd name="connsiteX2" fmla="*/ 1079832 w 1079831"/>
              <a:gd name="connsiteY2" fmla="*/ 539916 h 1079831"/>
              <a:gd name="connsiteX3" fmla="*/ 539916 w 1079831"/>
              <a:gd name="connsiteY3" fmla="*/ 1079832 h 1079831"/>
              <a:gd name="connsiteX4" fmla="*/ 0 w 1079831"/>
              <a:gd name="connsiteY4" fmla="*/ 539916 h 107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831" h="1079831">
                <a:moveTo>
                  <a:pt x="0" y="539916"/>
                </a:moveTo>
                <a:cubicBezTo>
                  <a:pt x="0" y="241729"/>
                  <a:pt x="241729" y="0"/>
                  <a:pt x="539916" y="0"/>
                </a:cubicBezTo>
                <a:cubicBezTo>
                  <a:pt x="838103" y="0"/>
                  <a:pt x="1079832" y="241729"/>
                  <a:pt x="1079832" y="539916"/>
                </a:cubicBezTo>
                <a:cubicBezTo>
                  <a:pt x="1079832" y="838103"/>
                  <a:pt x="838103" y="1079832"/>
                  <a:pt x="539916" y="1079832"/>
                </a:cubicBezTo>
                <a:cubicBezTo>
                  <a:pt x="241729" y="1079832"/>
                  <a:pt x="0" y="838103"/>
                  <a:pt x="0" y="53991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393" tIns="166393" rIns="166393" bIns="166393" numCol="1" spcCol="1270" anchor="ctr" anchorCtr="0">
            <a:noAutofit/>
          </a:bodyPr>
          <a:lstStyle/>
          <a:p>
            <a:pPr algn="ctr"/>
            <a:r>
              <a:rPr lang="en-GB" sz="1200" b="1" dirty="0">
                <a:latin typeface="Arial" pitchFamily="34" charset="0"/>
              </a:rPr>
              <a:t>Estado </a:t>
            </a:r>
            <a:r>
              <a:rPr lang="en-GB" sz="1200" b="1" dirty="0" err="1">
                <a:latin typeface="Arial" pitchFamily="34" charset="0"/>
              </a:rPr>
              <a:t>nutricional</a:t>
            </a:r>
            <a:r>
              <a:rPr lang="en-GB" sz="1200" b="1" dirty="0">
                <a:latin typeface="Arial" pitchFamily="34" charset="0"/>
              </a:rPr>
              <a:t> </a:t>
            </a:r>
            <a:r>
              <a:rPr lang="en-GB" sz="1200" b="1" dirty="0" err="1">
                <a:latin typeface="Arial" pitchFamily="34" charset="0"/>
              </a:rPr>
              <a:t>deficiente</a:t>
            </a:r>
            <a:endParaRPr lang="en-GB" sz="1200" b="1" dirty="0">
              <a:latin typeface="Arial" pitchFamily="34" charset="0"/>
            </a:endParaRPr>
          </a:p>
        </p:txBody>
      </p:sp>
      <p:sp>
        <p:nvSpPr>
          <p:cNvPr id="22" name="TextBox 21"/>
          <p:cNvSpPr txBox="1"/>
          <p:nvPr/>
        </p:nvSpPr>
        <p:spPr>
          <a:xfrm>
            <a:off x="1100611" y="3684537"/>
            <a:ext cx="1355226" cy="584775"/>
          </a:xfrm>
          <a:prstGeom prst="rect">
            <a:avLst/>
          </a:prstGeom>
          <a:noFill/>
        </p:spPr>
        <p:txBody>
          <a:bodyPr wrap="square" rtlCol="0">
            <a:spAutoFit/>
          </a:bodyPr>
          <a:lstStyle/>
          <a:p>
            <a:pPr algn="ctr"/>
            <a:r>
              <a:rPr lang="en-GB" sz="1600" b="1" dirty="0" err="1">
                <a:solidFill>
                  <a:schemeClr val="bg1"/>
                </a:solidFill>
                <a:latin typeface="Arial" pitchFamily="34" charset="0"/>
              </a:rPr>
              <a:t>Tratamiento</a:t>
            </a:r>
            <a:r>
              <a:rPr lang="en-GB" sz="1600" b="1" dirty="0">
                <a:solidFill>
                  <a:schemeClr val="bg1"/>
                </a:solidFill>
                <a:latin typeface="Arial" pitchFamily="34" charset="0"/>
              </a:rPr>
              <a:t> de </a:t>
            </a:r>
            <a:r>
              <a:rPr lang="en-GB" sz="1600" b="1" dirty="0" err="1">
                <a:solidFill>
                  <a:schemeClr val="bg1"/>
                </a:solidFill>
                <a:latin typeface="Arial" pitchFamily="34" charset="0"/>
              </a:rPr>
              <a:t>soporte</a:t>
            </a:r>
            <a:endParaRPr lang="en-GB" sz="1600" b="1" dirty="0">
              <a:solidFill>
                <a:schemeClr val="bg1"/>
              </a:solidFill>
              <a:latin typeface="Arial" pitchFamily="34" charset="0"/>
            </a:endParaRPr>
          </a:p>
        </p:txBody>
      </p:sp>
    </p:spTree>
    <p:extLst>
      <p:ext uri="{BB962C8B-B14F-4D97-AF65-F5344CB8AC3E}">
        <p14:creationId xmlns:p14="http://schemas.microsoft.com/office/powerpoint/2010/main" val="2325018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t>Resumen del TCMH</a:t>
            </a:r>
            <a:endParaRPr lang="en-GB" dirty="0"/>
          </a:p>
        </p:txBody>
      </p:sp>
      <p:sp>
        <p:nvSpPr>
          <p:cNvPr id="6" name="Content Placeholder 5"/>
          <p:cNvSpPr>
            <a:spLocks noGrp="1"/>
          </p:cNvSpPr>
          <p:nvPr>
            <p:ph idx="1"/>
          </p:nvPr>
        </p:nvSpPr>
        <p:spPr/>
        <p:txBody>
          <a:bodyPr>
            <a:normAutofit/>
          </a:bodyPr>
          <a:lstStyle/>
          <a:p>
            <a:r>
              <a:rPr lang="es-ES" sz="2000" dirty="0"/>
              <a:t>El TCMH </a:t>
            </a:r>
            <a:r>
              <a:rPr lang="es-ES" sz="2000" dirty="0" err="1"/>
              <a:t>autólogo</a:t>
            </a:r>
            <a:r>
              <a:rPr lang="es-ES" sz="2000" dirty="0"/>
              <a:t> utiliza células obtenidas de la propia médula ósea del paciente, mientras que el </a:t>
            </a:r>
            <a:r>
              <a:rPr lang="es-ES" sz="2000" dirty="0" err="1"/>
              <a:t>alogénico</a:t>
            </a:r>
            <a:r>
              <a:rPr lang="es-ES" sz="2000" dirty="0"/>
              <a:t> utiliza células madre de un donante, emparentado o no</a:t>
            </a:r>
          </a:p>
          <a:p>
            <a:r>
              <a:rPr lang="es-ES" sz="2000" dirty="0"/>
              <a:t>El TCMH </a:t>
            </a:r>
            <a:r>
              <a:rPr lang="es-ES" sz="2000" dirty="0" err="1"/>
              <a:t>autólogo</a:t>
            </a:r>
            <a:r>
              <a:rPr lang="es-ES" sz="2000" dirty="0"/>
              <a:t> no tiene riesgo de rechazo, pero se pueden trasplantar células cancerosas junto con las células madre</a:t>
            </a:r>
          </a:p>
          <a:p>
            <a:r>
              <a:rPr lang="es-ES" sz="2000" dirty="0"/>
              <a:t>El TCMH </a:t>
            </a:r>
            <a:r>
              <a:rPr lang="es-ES" sz="2000" dirty="0" err="1"/>
              <a:t>alogénico</a:t>
            </a:r>
            <a:r>
              <a:rPr lang="es-ES" sz="2000" dirty="0"/>
              <a:t> puede producir un efecto beneficioso de injerto contra cáncer, aunque también conlleva un riesgo de rechazo y EICH</a:t>
            </a:r>
          </a:p>
          <a:p>
            <a:r>
              <a:rPr lang="es-ES" sz="2000" dirty="0"/>
              <a:t>Se necesita acondicionamiento antes del TCMH para erradicar la enfermedad, prevenir el rechazo o ayudar en el prendimiento</a:t>
            </a:r>
          </a:p>
          <a:p>
            <a:pPr>
              <a:spcBef>
                <a:spcPts val="600"/>
              </a:spcBef>
            </a:pPr>
            <a:r>
              <a:rPr lang="es-ES" sz="2000" dirty="0"/>
              <a:t>El objetivo de los regímenes de AIR/NMA es reducir la morbimortalidad, permitiendo a pacientes de edad avanzada y menos aptos médicamente someterse a un TCMH y trasplantes </a:t>
            </a:r>
            <a:r>
              <a:rPr lang="es-ES" sz="2000" dirty="0" err="1"/>
              <a:t>haploidénticos</a:t>
            </a:r>
            <a:endParaRPr lang="es-ES" sz="2000" dirty="0"/>
          </a:p>
          <a:p>
            <a:pPr>
              <a:spcBef>
                <a:spcPts val="600"/>
              </a:spcBef>
            </a:pPr>
            <a:r>
              <a:rPr lang="es-ES" sz="2000" dirty="0"/>
              <a:t>Tanto los TCMH como el acondicionamiento se asocian con múltiples complicaciones, como neutropenia, mucositis, náuseas, infección y EVO, que requieren tratamiento y atención médica de apoyo</a:t>
            </a:r>
          </a:p>
        </p:txBody>
      </p:sp>
      <p:sp>
        <p:nvSpPr>
          <p:cNvPr id="4" name="Text Placeholder 3"/>
          <p:cNvSpPr>
            <a:spLocks noGrp="1"/>
          </p:cNvSpPr>
          <p:nvPr>
            <p:ph type="body" sz="quarter" idx="10"/>
          </p:nvPr>
        </p:nvSpPr>
        <p:spPr/>
        <p:txBody>
          <a:bodyPr/>
          <a:lstStyle/>
          <a:p>
            <a:endParaRPr lang="en-GB"/>
          </a:p>
        </p:txBody>
      </p:sp>
      <p:sp>
        <p:nvSpPr>
          <p:cNvPr id="9" name="Text Placeholder 8"/>
          <p:cNvSpPr>
            <a:spLocks noGrp="1"/>
          </p:cNvSpPr>
          <p:nvPr>
            <p:ph type="body" sz="quarter" idx="11"/>
          </p:nvPr>
        </p:nvSpPr>
        <p:spPr>
          <a:xfrm>
            <a:off x="5663952" y="6495526"/>
            <a:ext cx="6432055" cy="288925"/>
          </a:xfrm>
        </p:spPr>
        <p:txBody>
          <a:bodyPr/>
          <a:lstStyle/>
          <a:p>
            <a:r>
              <a:rPr lang="es-ES" dirty="0"/>
              <a:t>AIR, acondicionamiento de intensidad reducida; </a:t>
            </a:r>
            <a:r>
              <a:rPr lang="it-IT" dirty="0"/>
              <a:t>EICH, </a:t>
            </a:r>
            <a:r>
              <a:rPr lang="it-IT" dirty="0" err="1"/>
              <a:t>enfermedad</a:t>
            </a:r>
            <a:r>
              <a:rPr lang="it-IT" dirty="0"/>
              <a:t> de </a:t>
            </a:r>
            <a:r>
              <a:rPr lang="it-IT" dirty="0" err="1"/>
              <a:t>injerto</a:t>
            </a:r>
            <a:r>
              <a:rPr lang="it-IT" dirty="0"/>
              <a:t> contra </a:t>
            </a:r>
            <a:r>
              <a:rPr lang="it-IT" dirty="0" err="1"/>
              <a:t>huésped</a:t>
            </a:r>
            <a:r>
              <a:rPr lang="es-ES" dirty="0"/>
              <a:t>; </a:t>
            </a:r>
            <a:br>
              <a:rPr lang="es-ES" dirty="0"/>
            </a:br>
            <a:r>
              <a:rPr lang="it-IT" dirty="0"/>
              <a:t>EVO, </a:t>
            </a:r>
            <a:r>
              <a:rPr lang="es-ES" dirty="0"/>
              <a:t>enfermedad </a:t>
            </a:r>
            <a:r>
              <a:rPr lang="es-ES" dirty="0" err="1"/>
              <a:t>venooclusiva</a:t>
            </a:r>
            <a:r>
              <a:rPr lang="es-ES" dirty="0"/>
              <a:t>; NMA, no </a:t>
            </a:r>
            <a:r>
              <a:rPr lang="es-ES" dirty="0" err="1"/>
              <a:t>mieloablativo</a:t>
            </a:r>
            <a:r>
              <a:rPr lang="es-ES" dirty="0"/>
              <a:t>; TCMH, trasplante de células madre hematopoyéticas</a:t>
            </a:r>
          </a:p>
        </p:txBody>
      </p:sp>
    </p:spTree>
    <p:extLst>
      <p:ext uri="{BB962C8B-B14F-4D97-AF65-F5344CB8AC3E}">
        <p14:creationId xmlns:p14="http://schemas.microsoft.com/office/powerpoint/2010/main" val="380374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Preguntas</a:t>
            </a:r>
            <a:r>
              <a:rPr lang="en-GB" dirty="0"/>
              <a:t> de </a:t>
            </a:r>
            <a:r>
              <a:rPr lang="en-GB" dirty="0" err="1"/>
              <a:t>autoevaluación</a:t>
            </a:r>
            <a:endParaRPr lang="en-GB" dirty="0"/>
          </a:p>
        </p:txBody>
      </p:sp>
      <p:sp>
        <p:nvSpPr>
          <p:cNvPr id="3" name="Content Placeholder 2"/>
          <p:cNvSpPr>
            <a:spLocks noGrp="1"/>
          </p:cNvSpPr>
          <p:nvPr>
            <p:ph idx="1"/>
          </p:nvPr>
        </p:nvSpPr>
        <p:spPr/>
        <p:txBody>
          <a:bodyPr>
            <a:normAutofit/>
          </a:bodyPr>
          <a:lstStyle/>
          <a:p>
            <a:pPr marL="514350" indent="-514350">
              <a:lnSpc>
                <a:spcPts val="2400"/>
              </a:lnSpc>
              <a:spcBef>
                <a:spcPts val="600"/>
              </a:spcBef>
              <a:buFont typeface="+mj-lt"/>
              <a:buAutoNum type="arabicPeriod"/>
            </a:pPr>
            <a:r>
              <a:rPr lang="en-GB" dirty="0">
                <a:latin typeface="Arial" charset="0"/>
                <a:cs typeface="Arial" charset="0"/>
              </a:rPr>
              <a:t>De </a:t>
            </a:r>
            <a:r>
              <a:rPr lang="en-GB" dirty="0" err="1">
                <a:latin typeface="Arial" charset="0"/>
                <a:cs typeface="Arial" charset="0"/>
              </a:rPr>
              <a:t>los</a:t>
            </a:r>
            <a:r>
              <a:rPr lang="en-GB" dirty="0">
                <a:latin typeface="Arial" charset="0"/>
                <a:cs typeface="Arial" charset="0"/>
              </a:rPr>
              <a:t> </a:t>
            </a:r>
            <a:r>
              <a:rPr lang="en-GB" dirty="0" err="1">
                <a:latin typeface="Arial" charset="0"/>
                <a:cs typeface="Arial" charset="0"/>
              </a:rPr>
              <a:t>siguientes</a:t>
            </a:r>
            <a:r>
              <a:rPr lang="en-GB" dirty="0">
                <a:latin typeface="Arial" charset="0"/>
                <a:cs typeface="Arial" charset="0"/>
              </a:rPr>
              <a:t>, ¿</a:t>
            </a:r>
            <a:r>
              <a:rPr lang="en-GB" dirty="0" err="1">
                <a:latin typeface="Arial" charset="0"/>
                <a:cs typeface="Arial" charset="0"/>
              </a:rPr>
              <a:t>cuál</a:t>
            </a:r>
            <a:r>
              <a:rPr lang="en-GB" dirty="0">
                <a:latin typeface="Arial" charset="0"/>
                <a:cs typeface="Arial" charset="0"/>
              </a:rPr>
              <a:t> </a:t>
            </a:r>
            <a:r>
              <a:rPr lang="en-GB" b="1" dirty="0">
                <a:latin typeface="Arial" charset="0"/>
                <a:cs typeface="Arial" charset="0"/>
              </a:rPr>
              <a:t>no</a:t>
            </a:r>
            <a:r>
              <a:rPr lang="es-ES" dirty="0">
                <a:latin typeface="Arial" charset="0"/>
                <a:cs typeface="Arial" charset="0"/>
              </a:rPr>
              <a:t> es un riesgo del TCMH </a:t>
            </a:r>
            <a:r>
              <a:rPr lang="es-ES" dirty="0" err="1">
                <a:latin typeface="Arial" panose="020B0604020202020204" pitchFamily="34" charset="0"/>
              </a:rPr>
              <a:t>autólogo</a:t>
            </a:r>
            <a:r>
              <a:rPr lang="en-GB" dirty="0"/>
              <a:t>? H</a:t>
            </a:r>
            <a:r>
              <a:rPr lang="es-ES" dirty="0" err="1"/>
              <a:t>aga</a:t>
            </a:r>
            <a:r>
              <a:rPr lang="es-ES" dirty="0"/>
              <a:t> clic sobre la respuesta que considere correcta</a:t>
            </a:r>
          </a:p>
          <a:p>
            <a:pPr marL="914400" lvl="1" indent="-514350">
              <a:lnSpc>
                <a:spcPts val="2400"/>
              </a:lnSpc>
              <a:spcBef>
                <a:spcPts val="600"/>
              </a:spcBef>
              <a:buFont typeface="+mj-lt"/>
              <a:buAutoNum type="alphaLcParenR"/>
            </a:pPr>
            <a:r>
              <a:rPr lang="en-GB" sz="2000" dirty="0">
                <a:latin typeface="Arial" charset="0"/>
                <a:cs typeface="Arial" charset="0"/>
                <a:hlinkClick r:id="" action="ppaction://customshow?id=7&amp;return=true"/>
              </a:rPr>
              <a:t>Recogida de </a:t>
            </a:r>
            <a:r>
              <a:rPr lang="en-GB" sz="2000" dirty="0" err="1">
                <a:latin typeface="Arial" charset="0"/>
                <a:cs typeface="Arial" charset="0"/>
                <a:hlinkClick r:id="" action="ppaction://customshow?id=7&amp;return=true"/>
              </a:rPr>
              <a:t>células</a:t>
            </a:r>
            <a:r>
              <a:rPr lang="en-GB" sz="2000" dirty="0">
                <a:latin typeface="Arial" charset="0"/>
                <a:cs typeface="Arial" charset="0"/>
                <a:hlinkClick r:id="" action="ppaction://customshow?id=7&amp;return=true"/>
              </a:rPr>
              <a:t> </a:t>
            </a:r>
            <a:r>
              <a:rPr lang="en-GB" sz="2000" dirty="0" err="1">
                <a:latin typeface="Arial" charset="0"/>
                <a:cs typeface="Arial" charset="0"/>
                <a:hlinkClick r:id="" action="ppaction://customshow?id=7&amp;return=true"/>
              </a:rPr>
              <a:t>cancerosas</a:t>
            </a:r>
            <a:endParaRPr lang="en-GB" sz="2000" dirty="0">
              <a:latin typeface="Arial" charset="0"/>
              <a:cs typeface="Arial" charset="0"/>
            </a:endParaRPr>
          </a:p>
          <a:p>
            <a:pPr marL="914400" lvl="1" indent="-514350">
              <a:lnSpc>
                <a:spcPts val="2400"/>
              </a:lnSpc>
              <a:spcBef>
                <a:spcPts val="600"/>
              </a:spcBef>
              <a:buFont typeface="+mj-lt"/>
              <a:buAutoNum type="alphaLcParenR"/>
            </a:pPr>
            <a:r>
              <a:rPr lang="en-GB" sz="2000" dirty="0">
                <a:latin typeface="Arial" charset="0"/>
                <a:cs typeface="Arial" charset="0"/>
                <a:hlinkClick r:id="" action="ppaction://customshow?id=8&amp;return=true"/>
              </a:rPr>
              <a:t>Enfermedad </a:t>
            </a:r>
            <a:r>
              <a:rPr lang="en-GB" sz="2000" dirty="0" err="1">
                <a:latin typeface="Arial" charset="0"/>
                <a:cs typeface="Arial" charset="0"/>
                <a:hlinkClick r:id="" action="ppaction://customshow?id=8&amp;return=true"/>
              </a:rPr>
              <a:t>injerto</a:t>
            </a:r>
            <a:r>
              <a:rPr lang="en-GB" sz="2000" dirty="0">
                <a:latin typeface="Arial" charset="0"/>
                <a:cs typeface="Arial" charset="0"/>
                <a:hlinkClick r:id="" action="ppaction://customshow?id=8&amp;return=true"/>
              </a:rPr>
              <a:t> contra </a:t>
            </a:r>
            <a:r>
              <a:rPr lang="en-GB" sz="2000" dirty="0" err="1">
                <a:latin typeface="Arial" charset="0"/>
                <a:cs typeface="Arial" charset="0"/>
                <a:hlinkClick r:id="" action="ppaction://customshow?id=8&amp;return=true"/>
              </a:rPr>
              <a:t>huésped</a:t>
            </a:r>
            <a:endParaRPr lang="en-GB" sz="2000" dirty="0">
              <a:latin typeface="Arial" charset="0"/>
              <a:cs typeface="Arial" charset="0"/>
            </a:endParaRPr>
          </a:p>
          <a:p>
            <a:pPr marL="914400" lvl="1" indent="-514350">
              <a:lnSpc>
                <a:spcPts val="2400"/>
              </a:lnSpc>
              <a:spcBef>
                <a:spcPts val="600"/>
              </a:spcBef>
              <a:buFont typeface="+mj-lt"/>
              <a:buAutoNum type="alphaLcParenR"/>
            </a:pPr>
            <a:r>
              <a:rPr lang="es-ES" sz="2000" dirty="0">
                <a:latin typeface="Arial" charset="0"/>
                <a:cs typeface="Arial" charset="0"/>
                <a:hlinkClick r:id="" action="ppaction://customshow?id=7&amp;return=true"/>
              </a:rPr>
              <a:t>La evasión de las células trasplantadas por parte del cáncer</a:t>
            </a:r>
            <a:endParaRPr lang="en-GB" sz="2000" dirty="0">
              <a:latin typeface="Arial" charset="0"/>
              <a:cs typeface="Arial" charset="0"/>
            </a:endParaRPr>
          </a:p>
        </p:txBody>
      </p:sp>
      <p:sp>
        <p:nvSpPr>
          <p:cNvPr id="4" name="Text Placeholder 3"/>
          <p:cNvSpPr>
            <a:spLocks noGrp="1"/>
          </p:cNvSpPr>
          <p:nvPr>
            <p:ph type="body" sz="quarter" idx="10"/>
          </p:nvPr>
        </p:nvSpPr>
        <p:spPr/>
        <p:txBody>
          <a:bodyPr/>
          <a:lstStyle/>
          <a:p>
            <a:endParaRPr lang="en-GB" dirty="0"/>
          </a:p>
        </p:txBody>
      </p:sp>
      <p:sp>
        <p:nvSpPr>
          <p:cNvPr id="5" name="Text Placeholder 4"/>
          <p:cNvSpPr>
            <a:spLocks noGrp="1"/>
          </p:cNvSpPr>
          <p:nvPr>
            <p:ph type="body" sz="quarter" idx="11"/>
          </p:nvPr>
        </p:nvSpPr>
        <p:spPr/>
        <p:txBody>
          <a:bodyPr/>
          <a:lstStyle/>
          <a:p>
            <a:r>
              <a:rPr lang="es-ES" dirty="0"/>
              <a:t>TCMH, trasplante de células madre hematopoyéticas</a:t>
            </a:r>
          </a:p>
        </p:txBody>
      </p:sp>
    </p:spTree>
    <p:extLst>
      <p:ext uri="{BB962C8B-B14F-4D97-AF65-F5344CB8AC3E}">
        <p14:creationId xmlns:p14="http://schemas.microsoft.com/office/powerpoint/2010/main" val="2691922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Preguntas de autoevaluación</a:t>
            </a:r>
          </a:p>
        </p:txBody>
      </p:sp>
      <p:sp>
        <p:nvSpPr>
          <p:cNvPr id="3" name="Content Placeholder 2"/>
          <p:cNvSpPr>
            <a:spLocks noGrp="1"/>
          </p:cNvSpPr>
          <p:nvPr>
            <p:ph idx="1"/>
          </p:nvPr>
        </p:nvSpPr>
        <p:spPr/>
        <p:txBody>
          <a:bodyPr>
            <a:normAutofit/>
          </a:bodyPr>
          <a:lstStyle/>
          <a:p>
            <a:pPr marL="514350" indent="-514350">
              <a:lnSpc>
                <a:spcPts val="2400"/>
              </a:lnSpc>
              <a:buFont typeface="+mj-lt"/>
              <a:buAutoNum type="arabicPeriod" startAt="2"/>
            </a:pPr>
            <a:r>
              <a:rPr lang="es-ES" sz="2000" dirty="0"/>
              <a:t>¿Cuáles de los siguientes son los objetivos de los regímenes de acondicionamiento anteriores a un TCMH alogénico?</a:t>
            </a:r>
          </a:p>
          <a:p>
            <a:pPr marL="914400" lvl="1" indent="-401638">
              <a:lnSpc>
                <a:spcPts val="2400"/>
              </a:lnSpc>
              <a:spcBef>
                <a:spcPts val="600"/>
              </a:spcBef>
              <a:buFont typeface="+mj-lt"/>
              <a:buAutoNum type="alphaLcParenR"/>
            </a:pPr>
            <a:r>
              <a:rPr lang="es-ES" sz="2000" dirty="0"/>
              <a:t>Erradicación de la enfermedad</a:t>
            </a:r>
          </a:p>
          <a:p>
            <a:pPr marL="914400" lvl="1" indent="-401638">
              <a:lnSpc>
                <a:spcPts val="2400"/>
              </a:lnSpc>
              <a:spcBef>
                <a:spcPts val="600"/>
              </a:spcBef>
              <a:buFont typeface="+mj-lt"/>
              <a:buAutoNum type="alphaLcParenR"/>
            </a:pPr>
            <a:r>
              <a:rPr lang="es-ES" sz="2000" dirty="0"/>
              <a:t>Inmunosupresión</a:t>
            </a:r>
          </a:p>
          <a:p>
            <a:pPr marL="914400" lvl="1" indent="-401638">
              <a:lnSpc>
                <a:spcPts val="2400"/>
              </a:lnSpc>
              <a:spcBef>
                <a:spcPts val="600"/>
              </a:spcBef>
              <a:buFont typeface="+mj-lt"/>
              <a:buAutoNum type="alphaLcParenR"/>
            </a:pPr>
            <a:r>
              <a:rPr lang="es-ES" sz="2000" dirty="0"/>
              <a:t>"Creación de espacio" en la médula ósea</a:t>
            </a:r>
          </a:p>
          <a:p>
            <a:pPr marL="200024" indent="0">
              <a:lnSpc>
                <a:spcPts val="2400"/>
              </a:lnSpc>
              <a:spcBef>
                <a:spcPts val="600"/>
              </a:spcBef>
              <a:buNone/>
            </a:pPr>
            <a:endParaRPr lang="es-ES" sz="2000" dirty="0"/>
          </a:p>
          <a:p>
            <a:pPr marL="896938" indent="-355600">
              <a:lnSpc>
                <a:spcPts val="2400"/>
              </a:lnSpc>
              <a:spcBef>
                <a:spcPts val="600"/>
              </a:spcBef>
              <a:buNone/>
            </a:pPr>
            <a:r>
              <a:rPr lang="es-ES" sz="2000" dirty="0"/>
              <a:t>Haga clic sobre las respuestas que considere correctas:</a:t>
            </a:r>
          </a:p>
          <a:p>
            <a:pPr marL="896938" indent="-355600">
              <a:lnSpc>
                <a:spcPts val="2400"/>
              </a:lnSpc>
              <a:spcBef>
                <a:spcPts val="600"/>
              </a:spcBef>
            </a:pPr>
            <a:r>
              <a:rPr lang="es-ES" sz="2000" dirty="0">
                <a:hlinkClick r:id="" action="ppaction://customshow?id=7&amp;return=true"/>
              </a:rPr>
              <a:t>a y b</a:t>
            </a:r>
            <a:endParaRPr lang="es-ES" sz="2000" dirty="0"/>
          </a:p>
          <a:p>
            <a:pPr marL="896938" indent="-355600">
              <a:lnSpc>
                <a:spcPts val="2400"/>
              </a:lnSpc>
              <a:spcBef>
                <a:spcPts val="600"/>
              </a:spcBef>
            </a:pPr>
            <a:r>
              <a:rPr lang="es-ES" sz="2000" dirty="0">
                <a:hlinkClick r:id="" action="ppaction://customshow?id=7&amp;return=true"/>
              </a:rPr>
              <a:t>b y c</a:t>
            </a:r>
            <a:endParaRPr lang="es-ES" sz="2000" dirty="0"/>
          </a:p>
          <a:p>
            <a:pPr marL="896938" indent="-355600">
              <a:lnSpc>
                <a:spcPts val="2400"/>
              </a:lnSpc>
              <a:spcBef>
                <a:spcPts val="600"/>
              </a:spcBef>
            </a:pPr>
            <a:r>
              <a:rPr lang="es-ES" sz="2000" dirty="0">
                <a:hlinkClick r:id="" action="ppaction://customshow?id=9&amp;return=true"/>
              </a:rPr>
              <a:t>a,b y c</a:t>
            </a:r>
            <a:endParaRPr lang="es-ES" sz="2000" dirty="0"/>
          </a:p>
        </p:txBody>
      </p:sp>
      <p:sp>
        <p:nvSpPr>
          <p:cNvPr id="5" name="Text Placeholder 4"/>
          <p:cNvSpPr>
            <a:spLocks noGrp="1"/>
          </p:cNvSpPr>
          <p:nvPr>
            <p:ph type="body" sz="quarter" idx="10"/>
          </p:nvPr>
        </p:nvSpPr>
        <p:spPr/>
        <p:txBody>
          <a:bodyPr/>
          <a:lstStyle/>
          <a:p>
            <a:endParaRPr lang="en-GB"/>
          </a:p>
        </p:txBody>
      </p:sp>
      <p:sp>
        <p:nvSpPr>
          <p:cNvPr id="6" name="Text Placeholder 5"/>
          <p:cNvSpPr>
            <a:spLocks noGrp="1"/>
          </p:cNvSpPr>
          <p:nvPr>
            <p:ph type="body" sz="quarter" idx="11"/>
          </p:nvPr>
        </p:nvSpPr>
        <p:spPr/>
        <p:txBody>
          <a:bodyPr/>
          <a:lstStyle/>
          <a:p>
            <a:r>
              <a:rPr lang="es-ES" dirty="0"/>
              <a:t>TCMH, trasplante de células madre hematopoyéticas</a:t>
            </a:r>
          </a:p>
        </p:txBody>
      </p:sp>
    </p:spTree>
    <p:extLst>
      <p:ext uri="{BB962C8B-B14F-4D97-AF65-F5344CB8AC3E}">
        <p14:creationId xmlns:p14="http://schemas.microsoft.com/office/powerpoint/2010/main" val="1574813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Preguntas de autoevaluación</a:t>
            </a:r>
          </a:p>
        </p:txBody>
      </p:sp>
      <p:sp>
        <p:nvSpPr>
          <p:cNvPr id="3" name="Content Placeholder 2"/>
          <p:cNvSpPr>
            <a:spLocks noGrp="1"/>
          </p:cNvSpPr>
          <p:nvPr>
            <p:ph idx="1"/>
          </p:nvPr>
        </p:nvSpPr>
        <p:spPr/>
        <p:txBody>
          <a:bodyPr>
            <a:normAutofit/>
          </a:bodyPr>
          <a:lstStyle/>
          <a:p>
            <a:pPr marL="514350" indent="-514350">
              <a:lnSpc>
                <a:spcPts val="2400"/>
              </a:lnSpc>
              <a:buFont typeface="+mj-lt"/>
              <a:buAutoNum type="arabicPeriod" startAt="3"/>
            </a:pPr>
            <a:r>
              <a:rPr lang="es-ES" sz="2000" dirty="0"/>
              <a:t>¿Cuáles de las siguientes afirmaciones sobre los regímenes no mieloablativos (NMA) y de acondicionamiento de intensidad reducida (AIR) son incorrectas?</a:t>
            </a:r>
          </a:p>
          <a:p>
            <a:pPr marL="914400" lvl="1" indent="-401638">
              <a:lnSpc>
                <a:spcPts val="2400"/>
              </a:lnSpc>
              <a:spcBef>
                <a:spcPts val="600"/>
              </a:spcBef>
              <a:buFont typeface="+mj-lt"/>
              <a:buAutoNum type="alphaLcParenR"/>
            </a:pPr>
            <a:r>
              <a:rPr lang="es-ES" sz="2000" dirty="0"/>
              <a:t>El objetivo es para permitir el prendimiento de las células donantes y promover la erradicación de la enfermedad aprovechando el efecto injerto contra cáncer para eliminar las células tumorales</a:t>
            </a:r>
          </a:p>
          <a:p>
            <a:pPr marL="914400" lvl="1" indent="-401638">
              <a:lnSpc>
                <a:spcPts val="2400"/>
              </a:lnSpc>
              <a:spcBef>
                <a:spcPts val="600"/>
              </a:spcBef>
              <a:buFont typeface="+mj-lt"/>
              <a:buAutoNum type="alphaLcParenR"/>
            </a:pPr>
            <a:r>
              <a:rPr lang="es-ES" sz="2000" dirty="0"/>
              <a:t>Destruyen la médula ósea de forma irreversible, impidiendo la recuperación hematológica</a:t>
            </a:r>
          </a:p>
          <a:p>
            <a:pPr marL="914400" lvl="1" indent="-401638">
              <a:lnSpc>
                <a:spcPts val="2400"/>
              </a:lnSpc>
              <a:spcBef>
                <a:spcPts val="600"/>
              </a:spcBef>
              <a:buFont typeface="+mj-lt"/>
              <a:buAutoNum type="alphaLcParenR"/>
            </a:pPr>
            <a:r>
              <a:rPr lang="es-ES" sz="2000" dirty="0"/>
              <a:t>Usan dosis bajas de irradiación corporal total y/o agentes quimioterapéuticos </a:t>
            </a:r>
          </a:p>
          <a:p>
            <a:pPr marL="914400" lvl="1" indent="-401638">
              <a:lnSpc>
                <a:spcPts val="2400"/>
              </a:lnSpc>
              <a:spcBef>
                <a:spcPts val="600"/>
              </a:spcBef>
              <a:buFont typeface="+mj-lt"/>
              <a:buAutoNum type="alphaLcParenR"/>
            </a:pPr>
            <a:r>
              <a:rPr lang="es-ES" sz="2000" dirty="0"/>
              <a:t>Suelen estar restringidos a pacientes aptos médicamente menores de 50 años</a:t>
            </a:r>
          </a:p>
          <a:p>
            <a:pPr marL="200024" indent="0">
              <a:lnSpc>
                <a:spcPts val="2400"/>
              </a:lnSpc>
              <a:spcBef>
                <a:spcPts val="600"/>
              </a:spcBef>
              <a:buNone/>
            </a:pPr>
            <a:endParaRPr lang="es-ES" sz="2000" dirty="0"/>
          </a:p>
          <a:p>
            <a:pPr marL="896938" indent="-355600">
              <a:lnSpc>
                <a:spcPts val="2400"/>
              </a:lnSpc>
              <a:spcBef>
                <a:spcPts val="600"/>
              </a:spcBef>
              <a:buNone/>
            </a:pPr>
            <a:r>
              <a:rPr lang="es-ES" sz="2000" dirty="0"/>
              <a:t>Haga clic sobre las respuestas que considere incorrectas:</a:t>
            </a:r>
          </a:p>
          <a:p>
            <a:pPr marL="896938" indent="-355600">
              <a:lnSpc>
                <a:spcPts val="2400"/>
              </a:lnSpc>
              <a:spcBef>
                <a:spcPts val="600"/>
              </a:spcBef>
            </a:pPr>
            <a:r>
              <a:rPr lang="es-ES" sz="2000" dirty="0">
                <a:hlinkClick r:id="" action="ppaction://customshow?id=7&amp;return=true"/>
              </a:rPr>
              <a:t>a y c</a:t>
            </a:r>
            <a:endParaRPr lang="es-ES" sz="2000" dirty="0"/>
          </a:p>
          <a:p>
            <a:pPr marL="896938" indent="-355600">
              <a:lnSpc>
                <a:spcPts val="2400"/>
              </a:lnSpc>
              <a:spcBef>
                <a:spcPts val="600"/>
              </a:spcBef>
            </a:pPr>
            <a:r>
              <a:rPr lang="es-ES" sz="2000" dirty="0">
                <a:hlinkClick r:id="" action="ppaction://customshow?id=10&amp;return=true"/>
              </a:rPr>
              <a:t>b y d </a:t>
            </a:r>
            <a:endParaRPr lang="es-ES" sz="2000" dirty="0"/>
          </a:p>
          <a:p>
            <a:pPr marL="896938" indent="-355600">
              <a:lnSpc>
                <a:spcPts val="2400"/>
              </a:lnSpc>
              <a:spcBef>
                <a:spcPts val="600"/>
              </a:spcBef>
            </a:pPr>
            <a:r>
              <a:rPr lang="es-ES" sz="2000" dirty="0">
                <a:hlinkClick r:id="" action="ppaction://customshow?id=7&amp;return=true"/>
              </a:rPr>
              <a:t>b, c y d</a:t>
            </a:r>
            <a:endParaRPr lang="es-ES" sz="2000" dirty="0"/>
          </a:p>
          <a:p>
            <a:pPr marL="200024" indent="0">
              <a:lnSpc>
                <a:spcPts val="2400"/>
              </a:lnSpc>
              <a:spcBef>
                <a:spcPts val="600"/>
              </a:spcBef>
              <a:buNone/>
            </a:pPr>
            <a:endParaRPr lang="es-ES" sz="2000" dirty="0"/>
          </a:p>
          <a:p>
            <a:pPr marL="914400" lvl="1" indent="-401638">
              <a:lnSpc>
                <a:spcPts val="2400"/>
              </a:lnSpc>
              <a:spcBef>
                <a:spcPts val="600"/>
              </a:spcBef>
              <a:buFont typeface="+mj-lt"/>
              <a:buAutoNum type="alphaLcParenR"/>
            </a:pPr>
            <a:endParaRPr lang="es-ES" sz="2000" dirty="0"/>
          </a:p>
          <a:p>
            <a:pPr marL="914400" lvl="1" indent="-401638">
              <a:lnSpc>
                <a:spcPts val="2400"/>
              </a:lnSpc>
              <a:spcBef>
                <a:spcPts val="600"/>
              </a:spcBef>
              <a:buFont typeface="+mj-lt"/>
              <a:buAutoNum type="alphaLcParenR"/>
            </a:pPr>
            <a:endParaRPr lang="es-ES" sz="2000" dirty="0"/>
          </a:p>
          <a:p>
            <a:pPr marL="514350" indent="-514350">
              <a:lnSpc>
                <a:spcPts val="2400"/>
              </a:lnSpc>
              <a:buFont typeface="+mj-lt"/>
              <a:buAutoNum type="arabicPeriod" startAt="3"/>
            </a:pPr>
            <a:endParaRPr lang="es-ES" sz="2000" dirty="0"/>
          </a:p>
          <a:p>
            <a:pPr marL="514350" indent="-514350">
              <a:lnSpc>
                <a:spcPts val="2400"/>
              </a:lnSpc>
              <a:buFont typeface="+mj-lt"/>
              <a:buAutoNum type="arabicPeriod" startAt="3"/>
            </a:pPr>
            <a:endParaRPr lang="es-ES" sz="2000" dirty="0"/>
          </a:p>
        </p:txBody>
      </p:sp>
      <p:sp>
        <p:nvSpPr>
          <p:cNvPr id="5" name="Text Placeholder 4"/>
          <p:cNvSpPr>
            <a:spLocks noGrp="1"/>
          </p:cNvSpPr>
          <p:nvPr>
            <p:ph type="body" sz="quarter" idx="10"/>
          </p:nvPr>
        </p:nvSpPr>
        <p:spPr/>
        <p:txBody>
          <a:bodyPr/>
          <a:lstStyle/>
          <a:p>
            <a:endParaRPr lang="en-GB"/>
          </a:p>
        </p:txBody>
      </p:sp>
      <p:sp>
        <p:nvSpPr>
          <p:cNvPr id="6" name="Text Placeholder 5"/>
          <p:cNvSpPr>
            <a:spLocks noGrp="1"/>
          </p:cNvSpPr>
          <p:nvPr>
            <p:ph type="body" sz="quarter" idx="11"/>
          </p:nvPr>
        </p:nvSpPr>
        <p:spPr>
          <a:xfrm>
            <a:off x="4799856" y="6302724"/>
            <a:ext cx="7296151" cy="481728"/>
          </a:xfrm>
        </p:spPr>
        <p:txBody>
          <a:bodyPr/>
          <a:lstStyle/>
          <a:p>
            <a:r>
              <a:rPr lang="es-ES" dirty="0"/>
              <a:t> </a:t>
            </a:r>
          </a:p>
          <a:p>
            <a:r>
              <a:rPr lang="es-ES" dirty="0"/>
              <a:t>TCMH, trasplante de células madre hematopoyéticas</a:t>
            </a:r>
          </a:p>
        </p:txBody>
      </p:sp>
    </p:spTree>
    <p:extLst>
      <p:ext uri="{BB962C8B-B14F-4D97-AF65-F5344CB8AC3E}">
        <p14:creationId xmlns:p14="http://schemas.microsoft.com/office/powerpoint/2010/main" val="2240074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764" y="7813"/>
            <a:ext cx="10773072" cy="1009436"/>
          </a:xfrm>
        </p:spPr>
        <p:txBody>
          <a:bodyPr/>
          <a:lstStyle/>
          <a:p>
            <a:r>
              <a:rPr lang="es-ES" dirty="0"/>
              <a:t>Índice</a:t>
            </a:r>
            <a:endParaRPr lang="en-GB" dirty="0"/>
          </a:p>
        </p:txBody>
      </p:sp>
      <p:sp>
        <p:nvSpPr>
          <p:cNvPr id="3" name="Content Placeholder 2"/>
          <p:cNvSpPr>
            <a:spLocks noGrp="1"/>
          </p:cNvSpPr>
          <p:nvPr>
            <p:ph idx="1"/>
          </p:nvPr>
        </p:nvSpPr>
        <p:spPr/>
        <p:txBody>
          <a:bodyPr/>
          <a:lstStyle/>
          <a:p>
            <a:r>
              <a:rPr lang="es-ES" dirty="0"/>
              <a:t>Módulo 1: Trasplante de células madre hematopoyéticas</a:t>
            </a:r>
          </a:p>
          <a:p>
            <a:endParaRPr lang="es-ES" dirty="0"/>
          </a:p>
          <a:p>
            <a:r>
              <a:rPr lang="es-ES" dirty="0"/>
              <a:t>Módulo 2: </a:t>
            </a:r>
            <a:r>
              <a:rPr lang="es-ES" dirty="0" err="1"/>
              <a:t>Patofisiología</a:t>
            </a:r>
            <a:r>
              <a:rPr lang="es-ES" dirty="0"/>
              <a:t> de la EVO</a:t>
            </a:r>
          </a:p>
          <a:p>
            <a:endParaRPr lang="es-ES" dirty="0"/>
          </a:p>
          <a:p>
            <a:r>
              <a:rPr lang="es-ES" dirty="0"/>
              <a:t>Módulo 3: Diagnóstico de la EVO</a:t>
            </a:r>
          </a:p>
          <a:p>
            <a:endParaRPr lang="es-ES" dirty="0"/>
          </a:p>
          <a:p>
            <a:r>
              <a:rPr lang="es-ES" dirty="0"/>
              <a:t>Módulo 4: Evaluación y manejo de la EVO</a:t>
            </a:r>
          </a:p>
          <a:p>
            <a:endParaRPr lang="es-ES" dirty="0"/>
          </a:p>
          <a:p>
            <a:r>
              <a:rPr lang="es-ES" dirty="0"/>
              <a:t>Módulo 5: Casos clínicos de EVO</a:t>
            </a:r>
          </a:p>
          <a:p>
            <a:endParaRPr lang="en-GB"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991247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Preguntas</a:t>
            </a:r>
            <a:r>
              <a:rPr lang="en-GB" dirty="0"/>
              <a:t> de </a:t>
            </a:r>
            <a:r>
              <a:rPr lang="en-GB" dirty="0" err="1"/>
              <a:t>autoevaluación</a:t>
            </a:r>
            <a:endParaRPr lang="en-GB" dirty="0"/>
          </a:p>
        </p:txBody>
      </p:sp>
      <p:sp>
        <p:nvSpPr>
          <p:cNvPr id="3" name="Content Placeholder 2"/>
          <p:cNvSpPr>
            <a:spLocks noGrp="1"/>
          </p:cNvSpPr>
          <p:nvPr>
            <p:ph idx="1"/>
          </p:nvPr>
        </p:nvSpPr>
        <p:spPr/>
        <p:txBody>
          <a:bodyPr>
            <a:normAutofit/>
          </a:bodyPr>
          <a:lstStyle/>
          <a:p>
            <a:pPr marL="514350" indent="-514350">
              <a:lnSpc>
                <a:spcPts val="2400"/>
              </a:lnSpc>
              <a:spcBef>
                <a:spcPts val="600"/>
              </a:spcBef>
              <a:buFont typeface="+mj-lt"/>
              <a:buAutoNum type="arabicPeriod" startAt="4"/>
            </a:pPr>
            <a:r>
              <a:rPr lang="es-ES" altLang="en-US" dirty="0">
                <a:latin typeface="Arial Unicode MS"/>
              </a:rPr>
              <a:t>Los regímenes de acondicionamiento de baja intensidad y no </a:t>
            </a:r>
            <a:r>
              <a:rPr lang="es-ES" altLang="en-US" dirty="0" err="1">
                <a:latin typeface="Arial Unicode MS"/>
              </a:rPr>
              <a:t>mieloablativos</a:t>
            </a:r>
            <a:r>
              <a:rPr lang="es-ES" altLang="en-US" dirty="0">
                <a:latin typeface="Arial Unicode MS"/>
              </a:rPr>
              <a:t> eliminan el riesgo de complicaciones potencialmente mortales, como la enfermedad </a:t>
            </a:r>
            <a:r>
              <a:rPr lang="es-ES" altLang="en-US" dirty="0" err="1">
                <a:latin typeface="Arial Unicode MS"/>
              </a:rPr>
              <a:t>veno</a:t>
            </a:r>
            <a:r>
              <a:rPr lang="es-ES" altLang="en-US" dirty="0">
                <a:latin typeface="Arial Unicode MS"/>
              </a:rPr>
              <a:t>-oclusiva (EVO). ¿Verdadero o falso?</a:t>
            </a:r>
            <a:endParaRPr lang="en-GB" dirty="0"/>
          </a:p>
          <a:p>
            <a:pPr marL="914400" lvl="1" indent="-401638">
              <a:lnSpc>
                <a:spcPts val="2400"/>
              </a:lnSpc>
              <a:spcBef>
                <a:spcPts val="600"/>
              </a:spcBef>
              <a:buFont typeface="+mj-lt"/>
              <a:buAutoNum type="alphaLcParenR"/>
            </a:pPr>
            <a:r>
              <a:rPr lang="en-GB" sz="2000" dirty="0">
                <a:hlinkClick r:id="" action="ppaction://customshow?id=7&amp;return=true"/>
              </a:rPr>
              <a:t>Verdadero</a:t>
            </a:r>
            <a:endParaRPr lang="en-GB" sz="2000" dirty="0"/>
          </a:p>
          <a:p>
            <a:pPr marL="914400" lvl="1" indent="-401638">
              <a:lnSpc>
                <a:spcPts val="2400"/>
              </a:lnSpc>
              <a:spcBef>
                <a:spcPts val="600"/>
              </a:spcBef>
              <a:buFont typeface="+mj-lt"/>
              <a:buAutoNum type="alphaLcParenR"/>
            </a:pPr>
            <a:r>
              <a:rPr lang="en-GB" sz="2000" dirty="0">
                <a:hlinkClick r:id="" action="ppaction://customshow?id=11&amp;return=true"/>
              </a:rPr>
              <a:t>Falso</a:t>
            </a:r>
            <a:endParaRPr lang="en-GB" sz="2000" dirty="0"/>
          </a:p>
        </p:txBody>
      </p:sp>
      <p:sp>
        <p:nvSpPr>
          <p:cNvPr id="5" name="Text Placeholder 4"/>
          <p:cNvSpPr>
            <a:spLocks noGrp="1"/>
          </p:cNvSpPr>
          <p:nvPr>
            <p:ph type="body" sz="quarter" idx="10"/>
          </p:nvPr>
        </p:nvSpPr>
        <p:spPr/>
        <p:txBody>
          <a:bodyPr/>
          <a:lstStyle/>
          <a:p>
            <a:endParaRPr lang="en-GB"/>
          </a:p>
        </p:txBody>
      </p:sp>
      <p:sp>
        <p:nvSpPr>
          <p:cNvPr id="6" name="Text Placeholder 5"/>
          <p:cNvSpPr>
            <a:spLocks noGrp="1"/>
          </p:cNvSpPr>
          <p:nvPr>
            <p:ph type="body" sz="quarter" idx="11"/>
          </p:nvPr>
        </p:nvSpPr>
        <p:spPr/>
        <p:txBody>
          <a:bodyPr/>
          <a:lstStyle/>
          <a:p>
            <a:endParaRPr lang="en-GB" dirty="0"/>
          </a:p>
        </p:txBody>
      </p:sp>
      <p:sp>
        <p:nvSpPr>
          <p:cNvPr id="4"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00098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Preguntas</a:t>
            </a:r>
            <a:r>
              <a:rPr lang="en-GB" dirty="0"/>
              <a:t> de </a:t>
            </a:r>
            <a:r>
              <a:rPr lang="en-GB" dirty="0" err="1"/>
              <a:t>autoevaluación</a:t>
            </a:r>
            <a:endParaRPr lang="en-GB" dirty="0"/>
          </a:p>
        </p:txBody>
      </p:sp>
      <p:sp>
        <p:nvSpPr>
          <p:cNvPr id="3" name="Content Placeholder 2"/>
          <p:cNvSpPr>
            <a:spLocks noGrp="1"/>
          </p:cNvSpPr>
          <p:nvPr>
            <p:ph idx="1"/>
          </p:nvPr>
        </p:nvSpPr>
        <p:spPr/>
        <p:txBody>
          <a:bodyPr>
            <a:normAutofit/>
          </a:bodyPr>
          <a:lstStyle/>
          <a:p>
            <a:pPr marL="534988" indent="-534988">
              <a:lnSpc>
                <a:spcPts val="2400"/>
              </a:lnSpc>
              <a:spcBef>
                <a:spcPts val="600"/>
              </a:spcBef>
              <a:buFont typeface="+mj-lt"/>
              <a:buAutoNum type="arabicPeriod" startAt="5"/>
            </a:pPr>
            <a:r>
              <a:rPr lang="es-ES" dirty="0">
                <a:latin typeface="Arial" charset="0"/>
                <a:cs typeface="Arial" charset="0"/>
              </a:rPr>
              <a:t>Los fármacos inmunodepresores como los corticosteroides se administran para tratar... ¿qué problema relacionado con el TCMH?</a:t>
            </a:r>
            <a:endParaRPr lang="en-GB" sz="2000" dirty="0"/>
          </a:p>
          <a:p>
            <a:pPr marL="914400" lvl="1" indent="-401638">
              <a:lnSpc>
                <a:spcPts val="2400"/>
              </a:lnSpc>
              <a:spcBef>
                <a:spcPts val="600"/>
              </a:spcBef>
              <a:buFont typeface="+mj-lt"/>
              <a:buAutoNum type="alphaLcParenR"/>
            </a:pPr>
            <a:r>
              <a:rPr lang="en-GB" sz="2000" dirty="0">
                <a:hlinkClick r:id="" action="ppaction://customshow?id=7&amp;return=true"/>
              </a:rPr>
              <a:t>Neutropenia</a:t>
            </a:r>
            <a:endParaRPr lang="en-GB" sz="2000" dirty="0"/>
          </a:p>
          <a:p>
            <a:pPr marL="914400" lvl="1" indent="-401638">
              <a:lnSpc>
                <a:spcPts val="2400"/>
              </a:lnSpc>
              <a:spcBef>
                <a:spcPts val="600"/>
              </a:spcBef>
              <a:buFont typeface="+mj-lt"/>
              <a:buAutoNum type="alphaLcParenR"/>
            </a:pPr>
            <a:r>
              <a:rPr lang="en-GB" sz="2000" dirty="0">
                <a:hlinkClick r:id="" action="ppaction://customshow?id=12&amp;return=true"/>
              </a:rPr>
              <a:t>Enfermedad </a:t>
            </a:r>
            <a:r>
              <a:rPr lang="en-GB" sz="2000" dirty="0" err="1">
                <a:hlinkClick r:id="" action="ppaction://customshow?id=12&amp;return=true"/>
              </a:rPr>
              <a:t>injerto</a:t>
            </a:r>
            <a:r>
              <a:rPr lang="en-GB" sz="2000" dirty="0">
                <a:hlinkClick r:id="" action="ppaction://customshow?id=12&amp;return=true"/>
              </a:rPr>
              <a:t> contra el </a:t>
            </a:r>
            <a:r>
              <a:rPr lang="en-GB" sz="2000" dirty="0" err="1">
                <a:hlinkClick r:id="" action="ppaction://customshow?id=12&amp;return=true"/>
              </a:rPr>
              <a:t>huésped</a:t>
            </a:r>
            <a:endParaRPr lang="en-GB" sz="2000" dirty="0"/>
          </a:p>
          <a:p>
            <a:pPr marL="914400" lvl="1" indent="-401638">
              <a:lnSpc>
                <a:spcPts val="2400"/>
              </a:lnSpc>
              <a:spcBef>
                <a:spcPts val="600"/>
              </a:spcBef>
              <a:buFont typeface="+mj-lt"/>
              <a:buAutoNum type="alphaLcParenR"/>
            </a:pPr>
            <a:r>
              <a:rPr lang="en-GB" sz="2000" dirty="0">
                <a:latin typeface="Arial" charset="0"/>
                <a:cs typeface="Arial" charset="0"/>
                <a:hlinkClick r:id="" action="ppaction://customshow?id=7&amp;return=true"/>
              </a:rPr>
              <a:t>Infección</a:t>
            </a:r>
            <a:endParaRPr lang="en-GB" sz="2000" dirty="0">
              <a:latin typeface="Arial" charset="0"/>
              <a:cs typeface="Arial" charset="0"/>
            </a:endParaRPr>
          </a:p>
          <a:p>
            <a:pPr marL="914400" lvl="1" indent="-401638">
              <a:lnSpc>
                <a:spcPts val="2400"/>
              </a:lnSpc>
              <a:spcBef>
                <a:spcPts val="600"/>
              </a:spcBef>
              <a:buFont typeface="+mj-lt"/>
              <a:buAutoNum type="alphaLcParenR"/>
            </a:pPr>
            <a:endParaRPr lang="en-GB" sz="2000"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r>
              <a:rPr lang="es-ES" dirty="0"/>
              <a:t>TCMH, trasplante de células madre hematopoyéticas</a:t>
            </a:r>
          </a:p>
        </p:txBody>
      </p:sp>
    </p:spTree>
    <p:extLst>
      <p:ext uri="{BB962C8B-B14F-4D97-AF65-F5344CB8AC3E}">
        <p14:creationId xmlns:p14="http://schemas.microsoft.com/office/powerpoint/2010/main" val="868721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Preguntas</a:t>
            </a:r>
            <a:r>
              <a:rPr lang="en-GB" dirty="0"/>
              <a:t> de </a:t>
            </a:r>
            <a:r>
              <a:rPr lang="en-GB" dirty="0" err="1"/>
              <a:t>autoevaluación</a:t>
            </a:r>
            <a:endParaRPr lang="en-GB" dirty="0"/>
          </a:p>
        </p:txBody>
      </p:sp>
      <p:sp>
        <p:nvSpPr>
          <p:cNvPr id="3" name="Content Placeholder 2"/>
          <p:cNvSpPr>
            <a:spLocks noGrp="1"/>
          </p:cNvSpPr>
          <p:nvPr>
            <p:ph idx="1"/>
          </p:nvPr>
        </p:nvSpPr>
        <p:spPr/>
        <p:txBody>
          <a:bodyPr>
            <a:normAutofit/>
          </a:bodyPr>
          <a:lstStyle/>
          <a:p>
            <a:pPr marL="514350" indent="-514350">
              <a:lnSpc>
                <a:spcPts val="2400"/>
              </a:lnSpc>
              <a:buFont typeface="+mj-lt"/>
              <a:buAutoNum type="arabicPeriod" startAt="6"/>
            </a:pPr>
            <a:r>
              <a:rPr lang="es-ES" dirty="0">
                <a:latin typeface="Arial" charset="0"/>
                <a:cs typeface="Arial" charset="0"/>
              </a:rPr>
              <a:t>De estos tres problemas clínicos que se plantean después del TCMH, ¿cuál es el más temido por los pacientes?</a:t>
            </a:r>
            <a:endParaRPr lang="en-GB" sz="2000" dirty="0"/>
          </a:p>
          <a:p>
            <a:pPr marL="914400" lvl="1" indent="-401638">
              <a:lnSpc>
                <a:spcPts val="2400"/>
              </a:lnSpc>
              <a:buFont typeface="+mj-lt"/>
              <a:buAutoNum type="alphaLcParenR"/>
            </a:pPr>
            <a:r>
              <a:rPr lang="en-GB" sz="2000" dirty="0">
                <a:latin typeface="Arial" charset="0"/>
                <a:cs typeface="Arial" charset="0"/>
                <a:hlinkClick r:id="" action="ppaction://customshow?id=7&amp;return=true"/>
              </a:rPr>
              <a:t>Estado </a:t>
            </a:r>
            <a:r>
              <a:rPr lang="en-GB" sz="2000" dirty="0" err="1">
                <a:latin typeface="Arial" charset="0"/>
                <a:cs typeface="Arial" charset="0"/>
                <a:hlinkClick r:id="" action="ppaction://customshow?id=7&amp;return=true"/>
              </a:rPr>
              <a:t>nutricional</a:t>
            </a:r>
            <a:r>
              <a:rPr lang="en-GB" sz="2000" dirty="0">
                <a:latin typeface="Arial" charset="0"/>
                <a:cs typeface="Arial" charset="0"/>
                <a:hlinkClick r:id="" action="ppaction://customshow?id=7&amp;return=true"/>
              </a:rPr>
              <a:t> </a:t>
            </a:r>
            <a:r>
              <a:rPr lang="en-GB" sz="2000" dirty="0" err="1">
                <a:latin typeface="Arial" charset="0"/>
                <a:cs typeface="Arial" charset="0"/>
                <a:hlinkClick r:id="" action="ppaction://customshow?id=7&amp;return=true"/>
              </a:rPr>
              <a:t>deficiente</a:t>
            </a:r>
            <a:endParaRPr lang="en-GB" sz="2000" dirty="0"/>
          </a:p>
          <a:p>
            <a:pPr marL="914400" lvl="1" indent="-401638">
              <a:lnSpc>
                <a:spcPts val="2400"/>
              </a:lnSpc>
              <a:buFont typeface="+mj-lt"/>
              <a:buAutoNum type="alphaLcParenR"/>
            </a:pPr>
            <a:r>
              <a:rPr lang="en-GB" sz="2000" dirty="0">
                <a:latin typeface="Arial" charset="0"/>
                <a:cs typeface="Arial" charset="0"/>
                <a:hlinkClick r:id="" action="ppaction://customshow?id=13&amp;return=true"/>
              </a:rPr>
              <a:t>Náuseas</a:t>
            </a:r>
            <a:endParaRPr lang="en-GB" sz="2000" dirty="0"/>
          </a:p>
          <a:p>
            <a:pPr marL="914400" lvl="1" indent="-401638">
              <a:lnSpc>
                <a:spcPts val="2400"/>
              </a:lnSpc>
              <a:buFont typeface="+mj-lt"/>
              <a:buAutoNum type="alphaLcParenR"/>
            </a:pPr>
            <a:r>
              <a:rPr lang="en-GB" sz="2000" dirty="0">
                <a:hlinkClick r:id="" action="ppaction://customshow?id=7&amp;return=true"/>
              </a:rPr>
              <a:t>Mucositis</a:t>
            </a:r>
            <a:endParaRPr lang="en-GB" sz="2000"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r>
              <a:rPr lang="es-ES" dirty="0"/>
              <a:t>TCMH, trasplante de células madre hematopoyéticas</a:t>
            </a:r>
          </a:p>
        </p:txBody>
      </p:sp>
    </p:spTree>
    <p:extLst>
      <p:ext uri="{BB962C8B-B14F-4D97-AF65-F5344CB8AC3E}">
        <p14:creationId xmlns:p14="http://schemas.microsoft.com/office/powerpoint/2010/main" val="1846319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Compatibilidad HLA en el TCMH </a:t>
            </a:r>
            <a:r>
              <a:rPr lang="es-ES" dirty="0" err="1"/>
              <a:t>alogénico</a:t>
            </a:r>
            <a:endParaRPr lang="es-ES" dirty="0"/>
          </a:p>
        </p:txBody>
      </p:sp>
      <p:sp>
        <p:nvSpPr>
          <p:cNvPr id="3" name="Content Placeholder 2"/>
          <p:cNvSpPr>
            <a:spLocks noGrp="1"/>
          </p:cNvSpPr>
          <p:nvPr>
            <p:ph idx="1"/>
          </p:nvPr>
        </p:nvSpPr>
        <p:spPr>
          <a:xfrm>
            <a:off x="335360" y="1268760"/>
            <a:ext cx="9551283" cy="4857403"/>
          </a:xfrm>
        </p:spPr>
        <p:txBody>
          <a:bodyPr>
            <a:noAutofit/>
          </a:bodyPr>
          <a:lstStyle/>
          <a:p>
            <a:r>
              <a:rPr lang="es-ES" sz="1800" dirty="0"/>
              <a:t>Las proteínas HLA se encuentran en todas las células del organismo y son el principal mecanismo utilizado por el sistema inmunitario para diferenciar entre células propias y extrañas</a:t>
            </a:r>
          </a:p>
          <a:p>
            <a:r>
              <a:rPr lang="es-ES" sz="1800" dirty="0"/>
              <a:t>En el TCMH </a:t>
            </a:r>
            <a:r>
              <a:rPr lang="es-ES" sz="1800" dirty="0" err="1"/>
              <a:t>alogénico</a:t>
            </a:r>
            <a:r>
              <a:rPr lang="es-ES" sz="1800" dirty="0"/>
              <a:t>, la compatibilidad HLA es más importante que en el trasplante de órganos, dado que el rechazo se produce no solamente en dirección de huésped contra injerto, sino también en forma de enfermedad de "injerto contra huésped“</a:t>
            </a:r>
          </a:p>
          <a:p>
            <a:r>
              <a:rPr lang="es-ES" sz="1800" dirty="0"/>
              <a:t>Aproximadamente un 15–30% de los pacientes remitidos para TCMH </a:t>
            </a:r>
            <a:r>
              <a:rPr lang="es-ES" sz="1800" dirty="0" err="1"/>
              <a:t>alogénico</a:t>
            </a:r>
            <a:r>
              <a:rPr lang="es-ES" sz="1800" dirty="0"/>
              <a:t> tienen al menos un donante hermano HLA idéntico</a:t>
            </a:r>
          </a:p>
          <a:p>
            <a:pPr lvl="1"/>
            <a:r>
              <a:rPr lang="es-ES" sz="1600" dirty="0"/>
              <a:t>Cuando los pacientes no cuentan con un donante compatible entre sus familiares, se busca un donante no emparentado HLA compatible. Este tipo de donante está disponible para el 30-70% de los pacientes</a:t>
            </a:r>
          </a:p>
          <a:p>
            <a:pPr lvl="1"/>
            <a:r>
              <a:rPr lang="es-ES" sz="1600" dirty="0"/>
              <a:t>En caso de pacientes sin un donante con sistema HLA concordante, una opción es recurrir a un donante parcialmente compatible (por ejemplo, uno de los padres)</a:t>
            </a:r>
            <a:endParaRPr lang="es-ES" sz="1600" baseline="30000" dirty="0"/>
          </a:p>
          <a:p>
            <a:r>
              <a:rPr lang="es-ES" sz="1800" dirty="0"/>
              <a:t>Los problemas de compatibilidad parcial incluyen el rechazo del injerto, la infección y </a:t>
            </a:r>
            <a:br>
              <a:rPr lang="es-ES" sz="1800" dirty="0"/>
            </a:br>
            <a:r>
              <a:rPr lang="es-ES" sz="1800" dirty="0"/>
              <a:t>la recaída de la enfermedad, derivados de una mala reconstitución inmunológica y </a:t>
            </a:r>
            <a:br>
              <a:rPr lang="es-ES" sz="1800" dirty="0"/>
            </a:br>
            <a:r>
              <a:rPr lang="es-ES" sz="1800" dirty="0"/>
              <a:t>una menor actividad del efecto injerto contra cáncer tras la depleción de los linfocitos </a:t>
            </a:r>
            <a:br>
              <a:rPr lang="es-ES" sz="1800" dirty="0"/>
            </a:br>
            <a:r>
              <a:rPr lang="es-ES" sz="1800" dirty="0"/>
              <a:t>del donante</a:t>
            </a:r>
            <a:endParaRPr lang="en-GB" sz="1800" dirty="0"/>
          </a:p>
        </p:txBody>
      </p:sp>
      <p:sp>
        <p:nvSpPr>
          <p:cNvPr id="6" name="Text Placeholder 5"/>
          <p:cNvSpPr>
            <a:spLocks noGrp="1"/>
          </p:cNvSpPr>
          <p:nvPr>
            <p:ph type="body" sz="quarter" idx="10"/>
          </p:nvPr>
        </p:nvSpPr>
        <p:spPr>
          <a:xfrm>
            <a:off x="98779" y="6495526"/>
            <a:ext cx="7365374" cy="288925"/>
          </a:xfrm>
        </p:spPr>
        <p:txBody>
          <a:bodyPr/>
          <a:lstStyle/>
          <a:p>
            <a:r>
              <a:rPr lang="es-ES" dirty="0" err="1"/>
              <a:t>Passweg</a:t>
            </a:r>
            <a:r>
              <a:rPr lang="es-ES" dirty="0"/>
              <a:t> JR et al. </a:t>
            </a:r>
            <a:r>
              <a:rPr lang="es-ES" i="1" dirty="0"/>
              <a:t>Swiss Med Wkly</a:t>
            </a:r>
            <a:r>
              <a:rPr lang="es-ES" dirty="0"/>
              <a:t> 2012;142:w13696; </a:t>
            </a:r>
            <a:r>
              <a:rPr lang="es-ES" dirty="0" err="1"/>
              <a:t>Nowak</a:t>
            </a:r>
            <a:r>
              <a:rPr lang="es-ES" dirty="0"/>
              <a:t> J. </a:t>
            </a:r>
            <a:r>
              <a:rPr lang="es-ES" i="1" dirty="0"/>
              <a:t>Bone Marrow Transpl</a:t>
            </a:r>
            <a:r>
              <a:rPr lang="es-ES" dirty="0"/>
              <a:t> 2008;42:S71–6; Forman SJ, </a:t>
            </a:r>
            <a:r>
              <a:rPr lang="es-ES" dirty="0" err="1"/>
              <a:t>Nakamura</a:t>
            </a:r>
            <a:r>
              <a:rPr lang="es-ES" dirty="0"/>
              <a:t> R, </a:t>
            </a:r>
            <a:r>
              <a:rPr lang="es-ES" dirty="0" err="1"/>
              <a:t>Cancer</a:t>
            </a:r>
            <a:r>
              <a:rPr lang="es-ES" dirty="0"/>
              <a:t> Management: A </a:t>
            </a:r>
            <a:r>
              <a:rPr lang="es-ES" dirty="0" err="1"/>
              <a:t>Multidisciplinary</a:t>
            </a:r>
            <a:r>
              <a:rPr lang="es-ES" dirty="0"/>
              <a:t> </a:t>
            </a:r>
            <a:r>
              <a:rPr lang="es-ES" dirty="0" err="1"/>
              <a:t>Approach</a:t>
            </a:r>
            <a:r>
              <a:rPr lang="es-ES" dirty="0"/>
              <a:t>. </a:t>
            </a:r>
            <a:r>
              <a:rPr lang="es-ES" dirty="0" err="1"/>
              <a:t>Haller</a:t>
            </a:r>
            <a:r>
              <a:rPr lang="es-ES" dirty="0"/>
              <a:t> DG et. al. </a:t>
            </a:r>
            <a:r>
              <a:rPr lang="es-ES" dirty="0" err="1"/>
              <a:t>editors</a:t>
            </a:r>
            <a:r>
              <a:rPr lang="es-ES" dirty="0"/>
              <a:t>, 2015. </a:t>
            </a:r>
            <a:r>
              <a:rPr lang="es-ES" dirty="0" err="1"/>
              <a:t>Disponsible</a:t>
            </a:r>
            <a:r>
              <a:rPr lang="es-ES" dirty="0"/>
              <a:t> en: http://www.cancernetwork.com/cancer-management/hematopoietic-cell-transplantation. Accedido Marzo 2017</a:t>
            </a:r>
          </a:p>
        </p:txBody>
      </p:sp>
      <p:sp>
        <p:nvSpPr>
          <p:cNvPr id="8" name="Text Placeholder 7"/>
          <p:cNvSpPr>
            <a:spLocks noGrp="1"/>
          </p:cNvSpPr>
          <p:nvPr>
            <p:ph type="body" sz="quarter" idx="11"/>
          </p:nvPr>
        </p:nvSpPr>
        <p:spPr>
          <a:xfrm>
            <a:off x="7968208" y="6495526"/>
            <a:ext cx="4127799" cy="288925"/>
          </a:xfrm>
        </p:spPr>
        <p:txBody>
          <a:bodyPr/>
          <a:lstStyle/>
          <a:p>
            <a:r>
              <a:rPr lang="it-IT" dirty="0"/>
              <a:t>EICH, </a:t>
            </a:r>
            <a:r>
              <a:rPr lang="it-IT" dirty="0" err="1"/>
              <a:t>enfermedad</a:t>
            </a:r>
            <a:r>
              <a:rPr lang="it-IT" dirty="0"/>
              <a:t> de </a:t>
            </a:r>
            <a:r>
              <a:rPr lang="it-IT" dirty="0" err="1"/>
              <a:t>injerto</a:t>
            </a:r>
            <a:r>
              <a:rPr lang="it-IT" dirty="0"/>
              <a:t> contra </a:t>
            </a:r>
            <a:r>
              <a:rPr lang="it-IT" dirty="0" err="1"/>
              <a:t>huésped</a:t>
            </a:r>
            <a:r>
              <a:rPr lang="es-ES" dirty="0"/>
              <a:t>; </a:t>
            </a:r>
            <a:br>
              <a:rPr lang="es-ES" dirty="0"/>
            </a:br>
            <a:r>
              <a:rPr lang="es-ES" dirty="0"/>
              <a:t>HLA, siglas en inglés de antígenos leucocitarios humanos; </a:t>
            </a:r>
            <a:br>
              <a:rPr dirty="0"/>
            </a:br>
            <a:r>
              <a:rPr lang="es-ES" dirty="0"/>
              <a:t>TCMH, trasplante de células madre hematopoyéticas</a:t>
            </a:r>
          </a:p>
        </p:txBody>
      </p:sp>
      <p:pic>
        <p:nvPicPr>
          <p:cNvPr id="5" name="Picture 4"/>
          <p:cNvPicPr>
            <a:picLocks noChangeAspect="1"/>
          </p:cNvPicPr>
          <p:nvPr/>
        </p:nvPicPr>
        <p:blipFill>
          <a:blip r:embed="rId2"/>
          <a:stretch>
            <a:fillRect/>
          </a:stretch>
        </p:blipFill>
        <p:spPr>
          <a:xfrm>
            <a:off x="9886643" y="1628776"/>
            <a:ext cx="2213040" cy="4163929"/>
          </a:xfrm>
          <a:prstGeom prst="rect">
            <a:avLst/>
          </a:prstGeom>
        </p:spPr>
      </p:pic>
    </p:spTree>
    <p:extLst>
      <p:ext uri="{BB962C8B-B14F-4D97-AF65-F5344CB8AC3E}">
        <p14:creationId xmlns:p14="http://schemas.microsoft.com/office/powerpoint/2010/main" val="2728891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Indicaciones del TCMH</a:t>
            </a:r>
          </a:p>
        </p:txBody>
      </p:sp>
      <p:sp>
        <p:nvSpPr>
          <p:cNvPr id="9" name="Text Placeholder 8"/>
          <p:cNvSpPr>
            <a:spLocks noGrp="1"/>
          </p:cNvSpPr>
          <p:nvPr>
            <p:ph type="body" sz="quarter" idx="10"/>
          </p:nvPr>
        </p:nvSpPr>
        <p:spPr>
          <a:xfrm>
            <a:off x="98778" y="6495526"/>
            <a:ext cx="4955543" cy="288925"/>
          </a:xfrm>
        </p:spPr>
        <p:txBody>
          <a:bodyPr/>
          <a:lstStyle/>
          <a:p>
            <a:r>
              <a:rPr lang="es-ES"/>
              <a:t>Sureda A et al. </a:t>
            </a:r>
            <a:r>
              <a:rPr lang="es-ES" i="1" dirty="0"/>
              <a:t>Bone Marrow Transpl</a:t>
            </a:r>
            <a:r>
              <a:rPr lang="es-ES"/>
              <a:t> 2015;50:1037–56; </a:t>
            </a:r>
          </a:p>
          <a:p>
            <a:r>
              <a:rPr lang="es-ES"/>
              <a:t>Majhail NS et al. </a:t>
            </a:r>
            <a:r>
              <a:rPr lang="es-ES" i="1" dirty="0"/>
              <a:t>Biol Blood Marrow Transplant </a:t>
            </a:r>
            <a:r>
              <a:rPr lang="es-ES"/>
              <a:t>2015;21:1863–9</a:t>
            </a:r>
          </a:p>
        </p:txBody>
      </p:sp>
      <p:sp>
        <p:nvSpPr>
          <p:cNvPr id="10" name="Text Placeholder 9"/>
          <p:cNvSpPr>
            <a:spLocks noGrp="1"/>
          </p:cNvSpPr>
          <p:nvPr>
            <p:ph type="body" sz="quarter" idx="11"/>
          </p:nvPr>
        </p:nvSpPr>
        <p:spPr/>
        <p:txBody>
          <a:bodyPr/>
          <a:lstStyle/>
          <a:p>
            <a:r>
              <a:rPr lang="es-ES" dirty="0"/>
              <a:t>*Determinadas situaciones. </a:t>
            </a:r>
            <a:r>
              <a:rPr lang="es-ES" baseline="30000" dirty="0"/>
              <a:t>†</a:t>
            </a:r>
            <a:r>
              <a:rPr lang="es-ES" dirty="0"/>
              <a:t>Indicador de desarrollo. La presente lista no es exhaustiva. </a:t>
            </a:r>
            <a:br>
              <a:rPr dirty="0"/>
            </a:br>
            <a:r>
              <a:rPr lang="es-ES" dirty="0"/>
              <a:t>TCMH: trasplante de células madre hematopoyéticas; POEMS: </a:t>
            </a:r>
            <a:r>
              <a:rPr lang="es-ES" dirty="0" err="1"/>
              <a:t>polineuropatía</a:t>
            </a:r>
            <a:r>
              <a:rPr lang="es-ES" dirty="0"/>
              <a:t>, </a:t>
            </a:r>
            <a:r>
              <a:rPr lang="es-ES" dirty="0" err="1"/>
              <a:t>organomegalia</a:t>
            </a:r>
            <a:r>
              <a:rPr lang="es-ES" dirty="0"/>
              <a:t>, </a:t>
            </a:r>
          </a:p>
          <a:p>
            <a:r>
              <a:rPr lang="es-ES" dirty="0"/>
              <a:t>endocrinopatía, </a:t>
            </a:r>
            <a:r>
              <a:rPr lang="es-ES" dirty="0" err="1"/>
              <a:t>gammapatía</a:t>
            </a:r>
            <a:r>
              <a:rPr lang="es-ES" dirty="0"/>
              <a:t> monoclonal y anomalías cutáneas</a:t>
            </a:r>
          </a:p>
        </p:txBody>
      </p:sp>
      <p:graphicFrame>
        <p:nvGraphicFramePr>
          <p:cNvPr id="6" name="Table 5"/>
          <p:cNvGraphicFramePr>
            <a:graphicFrameLocks noGrp="1"/>
          </p:cNvGraphicFramePr>
          <p:nvPr>
            <p:extLst>
              <p:ext uri="{D42A27DB-BD31-4B8C-83A1-F6EECF244321}">
                <p14:modId xmlns:p14="http://schemas.microsoft.com/office/powerpoint/2010/main" val="959246043"/>
              </p:ext>
            </p:extLst>
          </p:nvPr>
        </p:nvGraphicFramePr>
        <p:xfrm>
          <a:off x="324741" y="1383242"/>
          <a:ext cx="11519731" cy="4790769"/>
        </p:xfrm>
        <a:graphic>
          <a:graphicData uri="http://schemas.openxmlformats.org/drawingml/2006/table">
            <a:tbl>
              <a:tblPr firstRow="1" bandRow="1">
                <a:tableStyleId>{5C22544A-7EE6-4342-B048-85BDC9FD1C3A}</a:tableStyleId>
              </a:tblPr>
              <a:tblGrid>
                <a:gridCol w="3324313">
                  <a:extLst>
                    <a:ext uri="{9D8B030D-6E8A-4147-A177-3AD203B41FA5}">
                      <a16:colId xmlns:a16="http://schemas.microsoft.com/office/drawing/2014/main" val="20000"/>
                    </a:ext>
                  </a:extLst>
                </a:gridCol>
                <a:gridCol w="2459646">
                  <a:extLst>
                    <a:ext uri="{9D8B030D-6E8A-4147-A177-3AD203B41FA5}">
                      <a16:colId xmlns:a16="http://schemas.microsoft.com/office/drawing/2014/main" val="20001"/>
                    </a:ext>
                  </a:extLst>
                </a:gridCol>
                <a:gridCol w="2847293">
                  <a:extLst>
                    <a:ext uri="{9D8B030D-6E8A-4147-A177-3AD203B41FA5}">
                      <a16:colId xmlns:a16="http://schemas.microsoft.com/office/drawing/2014/main" val="20002"/>
                    </a:ext>
                  </a:extLst>
                </a:gridCol>
                <a:gridCol w="2888479">
                  <a:extLst>
                    <a:ext uri="{9D8B030D-6E8A-4147-A177-3AD203B41FA5}">
                      <a16:colId xmlns:a16="http://schemas.microsoft.com/office/drawing/2014/main" val="20003"/>
                    </a:ext>
                  </a:extLst>
                </a:gridCol>
              </a:tblGrid>
              <a:tr h="355929">
                <a:tc gridSpan="2">
                  <a:txBody>
                    <a:bodyPr/>
                    <a:lstStyle/>
                    <a:p>
                      <a:pPr marL="0" indent="0" algn="ctr">
                        <a:buFont typeface="Arial" panose="020B0604020202020204" pitchFamily="34" charset="0"/>
                        <a:buNone/>
                      </a:pPr>
                      <a:r>
                        <a:rPr lang="es-ES" sz="1600" dirty="0">
                          <a:latin typeface="Arial" panose="020B0604020202020204" pitchFamily="34" charset="0"/>
                        </a:rPr>
                        <a:t>TCMH autólogo</a:t>
                      </a:r>
                    </a:p>
                  </a:txBody>
                  <a:tcPr>
                    <a:lnR w="57150" cap="flat" cmpd="sng" algn="ctr">
                      <a:solidFill>
                        <a:schemeClr val="bg1"/>
                      </a:solidFill>
                      <a:prstDash val="solid"/>
                      <a:round/>
                      <a:headEnd type="none" w="med" len="med"/>
                      <a:tailEnd type="none" w="med" len="med"/>
                    </a:lnR>
                  </a:tcPr>
                </a:tc>
                <a:tc hMerge="1">
                  <a:txBody>
                    <a:bodyPr/>
                    <a:lstStyle/>
                    <a:p>
                      <a:pPr algn="l"/>
                      <a:endParaRPr lang="en-GB" sz="1600" dirty="0"/>
                    </a:p>
                  </a:txBody>
                  <a:tcPr/>
                </a:tc>
                <a:tc gridSpan="2">
                  <a:txBody>
                    <a:bodyPr/>
                    <a:lstStyle/>
                    <a:p>
                      <a:pPr algn="ctr"/>
                      <a:r>
                        <a:rPr lang="es-ES" sz="1600" dirty="0">
                          <a:latin typeface="Arial" panose="020B0604020202020204" pitchFamily="34" charset="0"/>
                        </a:rPr>
                        <a:t>TCMH alogénico</a:t>
                      </a:r>
                    </a:p>
                  </a:txBody>
                  <a:tcPr>
                    <a:lnL w="57150" cap="flat" cmpd="sng" algn="ctr">
                      <a:solidFill>
                        <a:schemeClr val="bg1"/>
                      </a:solidFill>
                      <a:prstDash val="solid"/>
                      <a:round/>
                      <a:headEnd type="none" w="med" len="med"/>
                      <a:tailEnd type="none" w="med" len="med"/>
                    </a:lnL>
                    <a:solidFill>
                      <a:schemeClr val="accent4"/>
                    </a:solidFill>
                  </a:tcPr>
                </a:tc>
                <a:tc hMerge="1">
                  <a:txBody>
                    <a:bodyPr/>
                    <a:lstStyle/>
                    <a:p>
                      <a:endParaRPr lang="en-GB"/>
                    </a:p>
                  </a:txBody>
                  <a:tcPr/>
                </a:tc>
                <a:extLst>
                  <a:ext uri="{0D108BD9-81ED-4DB2-BD59-A6C34878D82A}">
                    <a16:rowId xmlns:a16="http://schemas.microsoft.com/office/drawing/2014/main" val="10000"/>
                  </a:ext>
                </a:extLst>
              </a:tr>
              <a:tr h="4403395">
                <a:tc>
                  <a:txBody>
                    <a:bodyPr/>
                    <a:lstStyle/>
                    <a:p>
                      <a:pPr marL="285750" indent="-285750" algn="l">
                        <a:buFont typeface="Arial" panose="020B0604020202020204" pitchFamily="34" charset="0"/>
                        <a:buChar char="•"/>
                      </a:pPr>
                      <a:r>
                        <a:rPr lang="es-ES" sz="1500" dirty="0">
                          <a:solidFill>
                            <a:schemeClr val="tx1"/>
                          </a:solidFill>
                          <a:latin typeface="Arial" panose="020B0604020202020204" pitchFamily="34" charset="0"/>
                        </a:rPr>
                        <a:t>Leucemia mieloide aguda (LMA)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500" dirty="0">
                          <a:solidFill>
                            <a:schemeClr val="tx1"/>
                          </a:solidFill>
                          <a:latin typeface="Arial" panose="020B0604020202020204" pitchFamily="34" charset="0"/>
                        </a:rPr>
                        <a:t>Leucemia promielocítica aguda*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500" dirty="0">
                          <a:solidFill>
                            <a:schemeClr val="tx1"/>
                          </a:solidFill>
                          <a:latin typeface="Arial" panose="020B0604020202020204" pitchFamily="34" charset="0"/>
                        </a:rPr>
                        <a:t>Leucemia linfoblástica aguda (LLA)*</a:t>
                      </a:r>
                      <a:endParaRPr lang="es-ES" sz="1500" dirty="0">
                        <a:solidFill>
                          <a:schemeClr val="tx1"/>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500" dirty="0">
                          <a:solidFill>
                            <a:schemeClr val="tx1"/>
                          </a:solidFill>
                          <a:latin typeface="Arial" panose="020B0604020202020204" pitchFamily="34" charset="0"/>
                        </a:rPr>
                        <a:t>Mieloma múltiple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500" dirty="0">
                          <a:solidFill>
                            <a:schemeClr val="tx1"/>
                          </a:solidFill>
                          <a:latin typeface="Arial" panose="020B0604020202020204" pitchFamily="34" charset="0"/>
                        </a:rPr>
                        <a:t>Leucemia de células plasmáticas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500" baseline="0" dirty="0">
                          <a:solidFill>
                            <a:schemeClr val="tx1"/>
                          </a:solidFill>
                          <a:latin typeface="Arial" panose="020B0604020202020204" pitchFamily="34" charset="0"/>
                        </a:rPr>
                        <a:t>Amiloidosis primaria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500" baseline="0" dirty="0">
                          <a:solidFill>
                            <a:schemeClr val="tx1"/>
                          </a:solidFill>
                          <a:latin typeface="Arial" panose="020B0604020202020204" pitchFamily="34" charset="0"/>
                        </a:rPr>
                        <a:t>Síndrome de POEMS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500" baseline="0" dirty="0">
                          <a:solidFill>
                            <a:schemeClr val="tx1"/>
                          </a:solidFill>
                          <a:latin typeface="Arial" panose="020B0604020202020204" pitchFamily="34" charset="0"/>
                        </a:rPr>
                        <a:t>Linfoma de Hodgkin*</a:t>
                      </a:r>
                      <a:endParaRPr lang="es-ES" sz="1500" dirty="0">
                        <a:solidFill>
                          <a:schemeClr val="tx1"/>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500" dirty="0">
                          <a:solidFill>
                            <a:schemeClr val="tx1"/>
                          </a:solidFill>
                          <a:latin typeface="Arial" panose="020B0604020202020204" pitchFamily="34" charset="0"/>
                        </a:rPr>
                        <a:t>Linfoma difuso de células B grandes</a:t>
                      </a:r>
                      <a:r>
                        <a:rPr lang="es-ES" sz="1500" dirty="0">
                          <a:solidFill>
                            <a:schemeClr val="tx1"/>
                          </a:solidFill>
                          <a:latin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500" dirty="0">
                          <a:solidFill>
                            <a:schemeClr val="tx1"/>
                          </a:solidFill>
                          <a:latin typeface="Arial" panose="020B0604020202020204" pitchFamily="34" charset="0"/>
                        </a:rPr>
                        <a:t>Linfoma folicular*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500" dirty="0">
                          <a:solidFill>
                            <a:schemeClr val="tx1"/>
                          </a:solidFill>
                          <a:latin typeface="Arial" panose="020B0604020202020204" pitchFamily="34" charset="0"/>
                        </a:rPr>
                        <a:t>Linfoma de células del manto*</a:t>
                      </a:r>
                    </a:p>
                    <a:p>
                      <a:pPr marL="285750" indent="-285750" algn="l">
                        <a:buFont typeface="Arial" panose="020B0604020202020204" pitchFamily="34" charset="0"/>
                        <a:buChar char="•"/>
                      </a:pPr>
                      <a:r>
                        <a:rPr lang="es-ES" sz="1500" dirty="0">
                          <a:solidFill>
                            <a:schemeClr val="tx1"/>
                          </a:solidFill>
                          <a:latin typeface="Arial" panose="020B0604020202020204" pitchFamily="34" charset="0"/>
                        </a:rPr>
                        <a:t>Linfoma de células T*</a:t>
                      </a:r>
                    </a:p>
                    <a:p>
                      <a:pPr marL="285750" indent="-285750" algn="l">
                        <a:buFont typeface="Arial" panose="020B0604020202020204" pitchFamily="34" charset="0"/>
                        <a:buChar char="•"/>
                      </a:pPr>
                      <a:r>
                        <a:rPr lang="es-ES" sz="1500" dirty="0">
                          <a:solidFill>
                            <a:schemeClr val="tx1"/>
                          </a:solidFill>
                          <a:latin typeface="Arial" panose="020B0604020202020204" pitchFamily="34" charset="0"/>
                        </a:rPr>
                        <a:t>Linfoma linfoplasmacítico*</a:t>
                      </a:r>
                    </a:p>
                  </a:txBody>
                  <a:tcPr/>
                </a:tc>
                <a:tc>
                  <a:txBody>
                    <a:bodyPr/>
                    <a:lstStyle/>
                    <a:p>
                      <a:pPr marL="285750" indent="-285750" algn="l">
                        <a:buFont typeface="Arial" panose="020B0604020202020204" pitchFamily="34" charset="0"/>
                        <a:buChar char="•"/>
                      </a:pPr>
                      <a:r>
                        <a:rPr lang="es-ES" sz="1500" dirty="0">
                          <a:solidFill>
                            <a:schemeClr val="tx1"/>
                          </a:solidFill>
                          <a:latin typeface="Arial" panose="020B0604020202020204" pitchFamily="34" charset="0"/>
                        </a:rPr>
                        <a:t>Linfoma de Burkitt*</a:t>
                      </a:r>
                    </a:p>
                    <a:p>
                      <a:pPr marL="285750" indent="-285750" algn="l">
                        <a:buFont typeface="Arial" panose="020B0604020202020204" pitchFamily="34" charset="0"/>
                        <a:buChar char="•"/>
                      </a:pPr>
                      <a:r>
                        <a:rPr lang="es-ES" sz="1500" dirty="0">
                          <a:solidFill>
                            <a:schemeClr val="tx1"/>
                          </a:solidFill>
                          <a:latin typeface="Arial" panose="020B0604020202020204" pitchFamily="34" charset="0"/>
                        </a:rPr>
                        <a:t>Linfoma de células T cutáneo*</a:t>
                      </a:r>
                    </a:p>
                    <a:p>
                      <a:pPr marL="285750" indent="-285750" algn="l">
                        <a:buFont typeface="Arial" panose="020B0604020202020204" pitchFamily="34" charset="0"/>
                        <a:buChar char="•"/>
                      </a:pPr>
                      <a:r>
                        <a:rPr lang="es-ES" sz="1500" dirty="0">
                          <a:solidFill>
                            <a:schemeClr val="tx1"/>
                          </a:solidFill>
                          <a:latin typeface="Arial" panose="020B0604020202020204" pitchFamily="34" charset="0"/>
                        </a:rPr>
                        <a:t>Leucemia linfocítica crónica (LLC)*</a:t>
                      </a:r>
                    </a:p>
                    <a:p>
                      <a:pPr marL="285750" indent="-285750" algn="l">
                        <a:buFont typeface="Arial" panose="020B0604020202020204" pitchFamily="34" charset="0"/>
                        <a:buChar char="•"/>
                      </a:pPr>
                      <a:r>
                        <a:rPr lang="es-ES" sz="1500" dirty="0">
                          <a:solidFill>
                            <a:schemeClr val="tx1"/>
                          </a:solidFill>
                          <a:latin typeface="Arial" panose="020B0604020202020204" pitchFamily="34" charset="0"/>
                        </a:rPr>
                        <a:t>Tumores sólidos (células germinales, sarcoma de Ewing, tumores cerebrales*)</a:t>
                      </a:r>
                    </a:p>
                    <a:p>
                      <a:pPr marL="285750" indent="-285750" algn="l">
                        <a:buFont typeface="Arial" panose="020B0604020202020204" pitchFamily="34" charset="0"/>
                        <a:buChar char="•"/>
                      </a:pPr>
                      <a:r>
                        <a:rPr lang="es-ES" sz="1500" dirty="0">
                          <a:solidFill>
                            <a:schemeClr val="tx1"/>
                          </a:solidFill>
                          <a:latin typeface="Arial" panose="020B0604020202020204" pitchFamily="34" charset="0"/>
                        </a:rPr>
                        <a:t>Esclerosis múltiple</a:t>
                      </a:r>
                      <a:r>
                        <a:rPr lang="es-ES" sz="1500" baseline="30000" dirty="0">
                          <a:solidFill>
                            <a:schemeClr val="tx1"/>
                          </a:solidFill>
                          <a:latin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500" dirty="0">
                          <a:solidFill>
                            <a:schemeClr val="tx1"/>
                          </a:solidFill>
                          <a:latin typeface="Arial" panose="020B0604020202020204" pitchFamily="34" charset="0"/>
                        </a:rPr>
                        <a:t>Artritis reumatoide</a:t>
                      </a:r>
                      <a:r>
                        <a:rPr lang="es-ES" sz="1500" baseline="30000" dirty="0">
                          <a:solidFill>
                            <a:schemeClr val="tx1"/>
                          </a:solidFill>
                          <a:latin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500" dirty="0">
                          <a:solidFill>
                            <a:schemeClr val="tx1"/>
                          </a:solidFill>
                          <a:latin typeface="Arial" panose="020B0604020202020204" pitchFamily="34" charset="0"/>
                        </a:rPr>
                        <a:t>Lupus eritematoso sistémico</a:t>
                      </a:r>
                      <a:r>
                        <a:rPr lang="es-ES" sz="1500" baseline="30000" dirty="0">
                          <a:solidFill>
                            <a:schemeClr val="tx1"/>
                          </a:solidFill>
                          <a:latin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500" dirty="0">
                          <a:solidFill>
                            <a:schemeClr val="tx1"/>
                          </a:solidFill>
                          <a:latin typeface="Arial" panose="020B0604020202020204" pitchFamily="34" charset="0"/>
                        </a:rPr>
                        <a:t>Enfermedad de Crohn</a:t>
                      </a:r>
                      <a:r>
                        <a:rPr lang="es-ES" sz="1500" baseline="30000" dirty="0">
                          <a:solidFill>
                            <a:schemeClr val="tx1"/>
                          </a:solidFill>
                          <a:latin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500" dirty="0" err="1"/>
                        <a:t>Polimiositis-dermatomiositis</a:t>
                      </a:r>
                      <a:r>
                        <a:rPr lang="es-ES" sz="1500" baseline="30000" dirty="0">
                          <a:solidFill>
                            <a:schemeClr val="tx1"/>
                          </a:solidFill>
                          <a:latin typeface="Arial" panose="020B0604020202020204" pitchFamily="34" charset="0"/>
                        </a:rPr>
                        <a:t>†</a:t>
                      </a:r>
                      <a:endParaRPr lang="es-ES" sz="1500" baseline="0" dirty="0">
                        <a:solidFill>
                          <a:schemeClr val="tx1"/>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500" baseline="0" dirty="0">
                        <a:solidFill>
                          <a:schemeClr val="tx1"/>
                        </a:solidFill>
                        <a:latin typeface="Arial" panose="020B0604020202020204" pitchFamily="34" charset="0"/>
                        <a:cs typeface="Arial" panose="020B0604020202020204" pitchFamily="34" charset="0"/>
                      </a:endParaRPr>
                    </a:p>
                  </a:txBody>
                  <a:tcPr>
                    <a:lnR w="57150" cap="flat" cmpd="sng" algn="ctr">
                      <a:solidFill>
                        <a:schemeClr val="bg1"/>
                      </a:solidFill>
                      <a:prstDash val="solid"/>
                      <a:round/>
                      <a:headEnd type="none" w="med" len="med"/>
                      <a:tailEnd type="none" w="med" len="med"/>
                    </a:lnR>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500" dirty="0">
                          <a:solidFill>
                            <a:schemeClr val="tx1"/>
                          </a:solidFill>
                          <a:latin typeface="Arial" panose="020B0604020202020204" pitchFamily="34" charset="0"/>
                        </a:rPr>
                        <a:t>Leucemia mieloide aguda (LMA)</a:t>
                      </a:r>
                    </a:p>
                    <a:p>
                      <a:pPr marL="285750" indent="-285750" algn="l">
                        <a:buFont typeface="Arial" panose="020B0604020202020204" pitchFamily="34" charset="0"/>
                        <a:buChar char="•"/>
                      </a:pPr>
                      <a:r>
                        <a:rPr lang="es-ES" sz="1500" dirty="0">
                          <a:solidFill>
                            <a:schemeClr val="tx1"/>
                          </a:solidFill>
                          <a:latin typeface="Arial" panose="020B0604020202020204" pitchFamily="34" charset="0"/>
                        </a:rPr>
                        <a:t>Leucemia promielocítica aguda</a:t>
                      </a:r>
                    </a:p>
                    <a:p>
                      <a:pPr marL="285750" indent="-285750" algn="l">
                        <a:buFont typeface="Arial" panose="020B0604020202020204" pitchFamily="34" charset="0"/>
                        <a:buChar char="•"/>
                      </a:pPr>
                      <a:r>
                        <a:rPr lang="es-ES" sz="1500" dirty="0">
                          <a:solidFill>
                            <a:schemeClr val="tx1"/>
                          </a:solidFill>
                          <a:latin typeface="Arial" panose="020B0604020202020204" pitchFamily="34" charset="0"/>
                        </a:rPr>
                        <a:t>Leucemia linfoblástica aguda (LLA)</a:t>
                      </a:r>
                    </a:p>
                    <a:p>
                      <a:pPr marL="285750" indent="-285750" algn="l">
                        <a:buFont typeface="Arial" panose="020B0604020202020204" pitchFamily="34" charset="0"/>
                        <a:buChar char="•"/>
                      </a:pPr>
                      <a:r>
                        <a:rPr lang="es-ES" sz="1500" baseline="0" dirty="0">
                          <a:solidFill>
                            <a:schemeClr val="tx1"/>
                          </a:solidFill>
                          <a:latin typeface="Arial" panose="020B0604020202020204" pitchFamily="34" charset="0"/>
                        </a:rPr>
                        <a:t>Leucemia mieloide crónica (LMC)</a:t>
                      </a:r>
                    </a:p>
                    <a:p>
                      <a:pPr marL="285750" indent="-285750" algn="l">
                        <a:buFont typeface="Arial" panose="020B0604020202020204" pitchFamily="34" charset="0"/>
                        <a:buChar char="•"/>
                      </a:pPr>
                      <a:r>
                        <a:rPr lang="es-ES" sz="1500" dirty="0">
                          <a:solidFill>
                            <a:schemeClr val="tx1"/>
                          </a:solidFill>
                          <a:latin typeface="Arial" panose="020B0604020202020204" pitchFamily="34" charset="0"/>
                        </a:rPr>
                        <a:t>Síndromes mielodisplásicos (SMD)</a:t>
                      </a:r>
                    </a:p>
                    <a:p>
                      <a:pPr marL="285750" indent="-285750" algn="l">
                        <a:buFont typeface="Arial" panose="020B0604020202020204" pitchFamily="34" charset="0"/>
                        <a:buChar char="•"/>
                      </a:pPr>
                      <a:r>
                        <a:rPr lang="es-ES" sz="1500" dirty="0">
                          <a:solidFill>
                            <a:schemeClr val="tx1"/>
                          </a:solidFill>
                          <a:latin typeface="Arial" panose="020B0604020202020204" pitchFamily="34" charset="0"/>
                        </a:rPr>
                        <a:t>LMA/SMD relacionados con la terapia</a:t>
                      </a:r>
                    </a:p>
                    <a:p>
                      <a:pPr marL="285750" indent="-285750" algn="l">
                        <a:buFont typeface="Arial" panose="020B0604020202020204" pitchFamily="34" charset="0"/>
                        <a:buChar char="•"/>
                      </a:pPr>
                      <a:r>
                        <a:rPr lang="es-ES" sz="1500" dirty="0">
                          <a:solidFill>
                            <a:schemeClr val="tx1"/>
                          </a:solidFill>
                          <a:latin typeface="Arial" panose="020B0604020202020204" pitchFamily="34" charset="0"/>
                        </a:rPr>
                        <a:t>Mielofibrosis y enfermedades mieloproliferativas</a:t>
                      </a:r>
                    </a:p>
                    <a:p>
                      <a:pPr marL="285750" indent="-285750" algn="l">
                        <a:buFont typeface="Arial" panose="020B0604020202020204" pitchFamily="34" charset="0"/>
                        <a:buChar char="•"/>
                      </a:pPr>
                      <a:r>
                        <a:rPr lang="es-ES" sz="1500" dirty="0">
                          <a:solidFill>
                            <a:schemeClr val="tx1"/>
                          </a:solidFill>
                          <a:latin typeface="Arial" panose="020B0604020202020204" pitchFamily="34" charset="0"/>
                        </a:rPr>
                        <a:t>Mieloma múltiple*</a:t>
                      </a:r>
                    </a:p>
                    <a:p>
                      <a:pPr marL="285750" indent="-285750" algn="l">
                        <a:buFont typeface="Arial" panose="020B0604020202020204" pitchFamily="34" charset="0"/>
                        <a:buChar char="•"/>
                      </a:pPr>
                      <a:r>
                        <a:rPr lang="es-ES" sz="1500" dirty="0">
                          <a:solidFill>
                            <a:schemeClr val="tx1"/>
                          </a:solidFill>
                          <a:latin typeface="Arial" panose="020B0604020202020204" pitchFamily="34" charset="0"/>
                        </a:rPr>
                        <a:t>Leucemia de células plasmáticas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500" baseline="0" dirty="0">
                          <a:solidFill>
                            <a:schemeClr val="tx1"/>
                          </a:solidFill>
                          <a:latin typeface="Arial" panose="020B0604020202020204" pitchFamily="34" charset="0"/>
                        </a:rPr>
                        <a:t>Linfoma de Hodgkin*</a:t>
                      </a:r>
                      <a:endParaRPr lang="es-ES" sz="1500" dirty="0">
                        <a:solidFill>
                          <a:schemeClr val="tx1"/>
                        </a:solidFill>
                        <a:latin typeface="Arial" panose="020B0604020202020204" pitchFamily="34" charset="0"/>
                        <a:cs typeface="Arial" panose="020B0604020202020204" pitchFamily="34" charset="0"/>
                      </a:endParaRPr>
                    </a:p>
                  </a:txBody>
                  <a:tcPr>
                    <a:lnL w="57150" cap="flat" cmpd="sng" algn="ctr">
                      <a:solidFill>
                        <a:schemeClr val="bg1"/>
                      </a:solidFill>
                      <a:prstDash val="solid"/>
                      <a:round/>
                      <a:headEnd type="none" w="med" len="med"/>
                      <a:tailEnd type="none" w="med" len="med"/>
                    </a:lnL>
                    <a:solidFill>
                      <a:schemeClr val="accent4">
                        <a:lumMod val="20000"/>
                        <a:lumOff val="80000"/>
                      </a:schemeClr>
                    </a:solidFill>
                  </a:tcPr>
                </a:tc>
                <a:tc>
                  <a:txBody>
                    <a:bodyPr/>
                    <a:lstStyle/>
                    <a:p>
                      <a:pPr marL="285750" indent="-285750" algn="l">
                        <a:buFont typeface="Arial" panose="020B0604020202020204" pitchFamily="34" charset="0"/>
                        <a:buChar char="•"/>
                      </a:pPr>
                      <a:r>
                        <a:rPr lang="pt-BR" sz="1500" dirty="0">
                          <a:solidFill>
                            <a:schemeClr val="tx1"/>
                          </a:solidFill>
                          <a:latin typeface="Arial" panose="020B0604020202020204" pitchFamily="34" charset="0"/>
                        </a:rPr>
                        <a:t>Linfoma difuso de células B grandes</a:t>
                      </a:r>
                      <a:r>
                        <a:rPr lang="es-ES" sz="1500" dirty="0">
                          <a:solidFill>
                            <a:schemeClr val="tx1"/>
                          </a:solidFill>
                          <a:latin typeface="Arial" panose="020B0604020202020204" pitchFamily="34" charset="0"/>
                        </a:rPr>
                        <a:t>*</a:t>
                      </a:r>
                    </a:p>
                    <a:p>
                      <a:pPr marL="285750" indent="-285750" algn="l">
                        <a:buFont typeface="Arial" panose="020B0604020202020204" pitchFamily="34" charset="0"/>
                        <a:buChar char="•"/>
                      </a:pPr>
                      <a:r>
                        <a:rPr lang="es-ES" sz="1500" dirty="0">
                          <a:solidFill>
                            <a:schemeClr val="tx1"/>
                          </a:solidFill>
                          <a:latin typeface="Arial" panose="020B0604020202020204" pitchFamily="34" charset="0"/>
                        </a:rPr>
                        <a:t>Linfoma folicular*</a:t>
                      </a:r>
                    </a:p>
                    <a:p>
                      <a:pPr marL="285750" indent="-285750" algn="l">
                        <a:buFont typeface="Arial" panose="020B0604020202020204" pitchFamily="34" charset="0"/>
                        <a:buChar char="•"/>
                      </a:pPr>
                      <a:r>
                        <a:rPr lang="es-ES" sz="1500" dirty="0">
                          <a:solidFill>
                            <a:schemeClr val="tx1"/>
                          </a:solidFill>
                          <a:latin typeface="Arial" panose="020B0604020202020204" pitchFamily="34" charset="0"/>
                        </a:rPr>
                        <a:t>Linfoma de células del manto</a:t>
                      </a:r>
                    </a:p>
                    <a:p>
                      <a:pPr marL="285750" indent="-285750" algn="l">
                        <a:buFont typeface="Arial" panose="020B0604020202020204" pitchFamily="34" charset="0"/>
                        <a:buChar char="•"/>
                      </a:pPr>
                      <a:r>
                        <a:rPr lang="es-ES" sz="1500" dirty="0">
                          <a:solidFill>
                            <a:schemeClr val="tx1"/>
                          </a:solidFill>
                          <a:latin typeface="Arial" panose="020B0604020202020204" pitchFamily="34" charset="0"/>
                        </a:rPr>
                        <a:t>Linfoma de células T*</a:t>
                      </a:r>
                    </a:p>
                    <a:p>
                      <a:pPr marL="285750" indent="-285750" algn="l">
                        <a:buFont typeface="Arial" panose="020B0604020202020204" pitchFamily="34" charset="0"/>
                        <a:buChar char="•"/>
                      </a:pPr>
                      <a:r>
                        <a:rPr lang="es-ES" sz="1500" dirty="0">
                          <a:solidFill>
                            <a:schemeClr val="tx1"/>
                          </a:solidFill>
                          <a:latin typeface="Arial" panose="020B0604020202020204" pitchFamily="34" charset="0"/>
                        </a:rPr>
                        <a:t>Linfoma linfoplasmacítico*</a:t>
                      </a:r>
                    </a:p>
                    <a:p>
                      <a:pPr marL="285750" indent="-285750" algn="l">
                        <a:buFont typeface="Arial" panose="020B0604020202020204" pitchFamily="34" charset="0"/>
                        <a:buChar char="•"/>
                      </a:pPr>
                      <a:r>
                        <a:rPr lang="es-ES" sz="1500" dirty="0">
                          <a:solidFill>
                            <a:schemeClr val="tx1"/>
                          </a:solidFill>
                          <a:latin typeface="Arial" panose="020B0604020202020204" pitchFamily="34" charset="0"/>
                        </a:rPr>
                        <a:t>Linfoma de Burkitt</a:t>
                      </a:r>
                    </a:p>
                    <a:p>
                      <a:pPr marL="285750" indent="-285750" algn="l">
                        <a:buFont typeface="Arial" panose="020B0604020202020204" pitchFamily="34" charset="0"/>
                        <a:buChar char="•"/>
                      </a:pPr>
                      <a:r>
                        <a:rPr lang="es-ES" sz="1500" dirty="0">
                          <a:solidFill>
                            <a:schemeClr val="tx1"/>
                          </a:solidFill>
                          <a:latin typeface="Arial" panose="020B0604020202020204" pitchFamily="34" charset="0"/>
                        </a:rPr>
                        <a:t>Linfoma de células T cutáneo</a:t>
                      </a:r>
                    </a:p>
                    <a:p>
                      <a:pPr marL="285750" indent="-285750" algn="l">
                        <a:buFont typeface="Arial" panose="020B0604020202020204" pitchFamily="34" charset="0"/>
                        <a:buChar char="•"/>
                      </a:pPr>
                      <a:r>
                        <a:rPr lang="es-ES" sz="1500" dirty="0">
                          <a:solidFill>
                            <a:schemeClr val="tx1"/>
                          </a:solidFill>
                          <a:latin typeface="Arial" panose="020B0604020202020204" pitchFamily="34" charset="0"/>
                        </a:rPr>
                        <a:t>Leucemia linfocítica crónica</a:t>
                      </a:r>
                    </a:p>
                    <a:p>
                      <a:pPr marL="285750" indent="-285750" algn="l">
                        <a:buFont typeface="Arial" panose="020B0604020202020204" pitchFamily="34" charset="0"/>
                        <a:buChar char="•"/>
                      </a:pPr>
                      <a:r>
                        <a:rPr lang="es-ES" sz="1500" dirty="0">
                          <a:solidFill>
                            <a:schemeClr val="tx1"/>
                          </a:solidFill>
                          <a:latin typeface="Arial" panose="020B0604020202020204" pitchFamily="34" charset="0"/>
                        </a:rPr>
                        <a:t>Anemia </a:t>
                      </a:r>
                      <a:r>
                        <a:rPr lang="es-ES" sz="1500" dirty="0" err="1">
                          <a:solidFill>
                            <a:schemeClr val="tx1"/>
                          </a:solidFill>
                          <a:latin typeface="Arial" panose="020B0604020202020204" pitchFamily="34" charset="0"/>
                        </a:rPr>
                        <a:t>aplásica</a:t>
                      </a:r>
                      <a:r>
                        <a:rPr lang="es-ES" sz="1500" dirty="0">
                          <a:solidFill>
                            <a:schemeClr val="tx1"/>
                          </a:solidFill>
                          <a:latin typeface="Arial" panose="020B0604020202020204" pitchFamily="34" charset="0"/>
                        </a:rPr>
                        <a:t> grave</a:t>
                      </a:r>
                    </a:p>
                    <a:p>
                      <a:pPr marL="285750" indent="-285750" algn="l">
                        <a:buFont typeface="Arial" panose="020B0604020202020204" pitchFamily="34" charset="0"/>
                        <a:buChar char="•"/>
                      </a:pPr>
                      <a:r>
                        <a:rPr lang="es-ES" sz="1500" dirty="0">
                          <a:solidFill>
                            <a:schemeClr val="tx1"/>
                          </a:solidFill>
                          <a:latin typeface="Arial" panose="020B0604020202020204" pitchFamily="34" charset="0"/>
                        </a:rPr>
                        <a:t>Enfermedad de células falciformes</a:t>
                      </a:r>
                    </a:p>
                    <a:p>
                      <a:pPr marL="285750" indent="-285750" algn="l">
                        <a:buFont typeface="Arial" panose="020B0604020202020204" pitchFamily="34" charset="0"/>
                        <a:buChar char="•"/>
                      </a:pPr>
                      <a:r>
                        <a:rPr lang="es-ES" sz="1500" dirty="0">
                          <a:solidFill>
                            <a:schemeClr val="tx1"/>
                          </a:solidFill>
                          <a:latin typeface="Arial" panose="020B0604020202020204" pitchFamily="34" charset="0"/>
                        </a:rPr>
                        <a:t>Anemia de Fanconi</a:t>
                      </a:r>
                    </a:p>
                    <a:p>
                      <a:pPr marL="285750" indent="-285750" algn="l">
                        <a:buFont typeface="Arial" panose="020B0604020202020204" pitchFamily="34" charset="0"/>
                        <a:buChar char="•"/>
                      </a:pPr>
                      <a:r>
                        <a:rPr lang="es-ES" sz="1500" dirty="0">
                          <a:solidFill>
                            <a:schemeClr val="tx1"/>
                          </a:solidFill>
                          <a:latin typeface="Arial" panose="020B0604020202020204" pitchFamily="34" charset="0"/>
                        </a:rPr>
                        <a:t>Talasemia</a:t>
                      </a:r>
                    </a:p>
                    <a:p>
                      <a:pPr marL="285750" indent="-285750" algn="l">
                        <a:buFont typeface="Arial" panose="020B0604020202020204" pitchFamily="34" charset="0"/>
                        <a:buChar char="•"/>
                      </a:pPr>
                      <a:r>
                        <a:rPr lang="es-ES" sz="1500" dirty="0">
                          <a:solidFill>
                            <a:schemeClr val="tx1"/>
                          </a:solidFill>
                          <a:latin typeface="Arial" panose="020B0604020202020204" pitchFamily="34" charset="0"/>
                        </a:rPr>
                        <a:t>Enfermedades metabólicas</a:t>
                      </a:r>
                    </a:p>
                  </a:txBody>
                  <a:tcPr>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86194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El TCMH se </a:t>
            </a:r>
            <a:r>
              <a:rPr lang="en-GB" dirty="0" err="1"/>
              <a:t>asocia</a:t>
            </a:r>
            <a:r>
              <a:rPr lang="en-GB" dirty="0"/>
              <a:t> a multiples </a:t>
            </a:r>
            <a:r>
              <a:rPr lang="en-GB" dirty="0" err="1"/>
              <a:t>complicaciones</a:t>
            </a:r>
            <a:endParaRPr lang="en-GB" dirty="0"/>
          </a:p>
        </p:txBody>
      </p:sp>
      <p:sp>
        <p:nvSpPr>
          <p:cNvPr id="3" name="Content Placeholder 2"/>
          <p:cNvSpPr>
            <a:spLocks noGrp="1"/>
          </p:cNvSpPr>
          <p:nvPr>
            <p:ph idx="1"/>
          </p:nvPr>
        </p:nvSpPr>
        <p:spPr/>
        <p:txBody>
          <a:bodyPr>
            <a:noAutofit/>
          </a:bodyPr>
          <a:lstStyle/>
          <a:p>
            <a:endParaRPr lang="en-GB" sz="2000" dirty="0"/>
          </a:p>
          <a:p>
            <a:endParaRPr lang="en-GB" sz="2000" dirty="0"/>
          </a:p>
          <a:p>
            <a:endParaRPr lang="en-GB" dirty="0"/>
          </a:p>
          <a:p>
            <a:r>
              <a:rPr lang="es-ES" dirty="0"/>
              <a:t>Las complicaciones relacionadas con el TCMH pueden clasificarse según el momento en que se producen</a:t>
            </a:r>
            <a:r>
              <a:rPr lang="en-GB" dirty="0"/>
              <a:t>:</a:t>
            </a:r>
            <a:endParaRPr lang="en-GB" sz="2000" dirty="0"/>
          </a:p>
          <a:p>
            <a:pPr lvl="1"/>
            <a:r>
              <a:rPr lang="es-ES" dirty="0"/>
              <a:t>Antes del prendimiento, desde el día 0 hasta el día 30 después del trasplante</a:t>
            </a:r>
            <a:endParaRPr lang="en-GB" sz="1800" dirty="0"/>
          </a:p>
          <a:p>
            <a:pPr lvl="1"/>
            <a:r>
              <a:rPr lang="es-ES" dirty="0"/>
              <a:t>Precozmente después del prendimiento, desde el día 30 hasta el día 100 después del trasplante</a:t>
            </a:r>
          </a:p>
          <a:p>
            <a:pPr lvl="1"/>
            <a:r>
              <a:rPr lang="es-ES" dirty="0"/>
              <a:t>De forma tardía después del prendimiento, transcurridos más de 100 días después del trasplante</a:t>
            </a:r>
          </a:p>
          <a:p>
            <a:r>
              <a:rPr lang="es-ES" dirty="0"/>
              <a:t>Las complicaciones relacionadas con el TCMH pueden clasificarse también según la causa:</a:t>
            </a:r>
          </a:p>
          <a:p>
            <a:pPr lvl="1"/>
            <a:r>
              <a:rPr lang="es-ES" dirty="0"/>
              <a:t>Toxicidad relacionada con el acondicionamiento</a:t>
            </a:r>
          </a:p>
          <a:p>
            <a:pPr lvl="1"/>
            <a:r>
              <a:rPr lang="es-ES" dirty="0"/>
              <a:t>Inmunodepresión</a:t>
            </a:r>
          </a:p>
          <a:p>
            <a:pPr lvl="1"/>
            <a:r>
              <a:rPr lang="es-ES" dirty="0"/>
              <a:t>Toxicidad mediada por las células donantes</a:t>
            </a:r>
          </a:p>
          <a:p>
            <a:pPr lvl="1"/>
            <a:r>
              <a:rPr lang="es-ES" dirty="0"/>
              <a:t>Toxicidad mediada por las células del receptor</a:t>
            </a:r>
          </a:p>
          <a:p>
            <a:pPr lvl="1"/>
            <a:r>
              <a:rPr lang="es-ES" dirty="0"/>
              <a:t>Recaída de neoplasia maligna subyacente</a:t>
            </a:r>
          </a:p>
          <a:p>
            <a:endParaRPr lang="en-GB" sz="2000" dirty="0"/>
          </a:p>
          <a:p>
            <a:endParaRPr lang="en-GB" sz="2000" dirty="0"/>
          </a:p>
        </p:txBody>
      </p:sp>
      <p:sp>
        <p:nvSpPr>
          <p:cNvPr id="6" name="Text Placeholder 5"/>
          <p:cNvSpPr>
            <a:spLocks noGrp="1"/>
          </p:cNvSpPr>
          <p:nvPr>
            <p:ph type="body" sz="quarter" idx="10"/>
          </p:nvPr>
        </p:nvSpPr>
        <p:spPr/>
        <p:txBody>
          <a:bodyPr/>
          <a:lstStyle/>
          <a:p>
            <a:r>
              <a:rPr lang="it-IT" dirty="0"/>
              <a:t>Saria MG et al. </a:t>
            </a:r>
            <a:r>
              <a:rPr lang="it-IT" i="1" dirty="0"/>
              <a:t>Clin J Oncol Nurs </a:t>
            </a:r>
            <a:r>
              <a:rPr lang="it-IT" dirty="0"/>
              <a:t>2007;11:53–63</a:t>
            </a:r>
            <a:endParaRPr lang="en-GB" dirty="0"/>
          </a:p>
        </p:txBody>
      </p:sp>
      <p:sp>
        <p:nvSpPr>
          <p:cNvPr id="8" name="Text Placeholder 7"/>
          <p:cNvSpPr>
            <a:spLocks noGrp="1"/>
          </p:cNvSpPr>
          <p:nvPr>
            <p:ph type="body" sz="quarter" idx="11"/>
          </p:nvPr>
        </p:nvSpPr>
        <p:spPr/>
        <p:txBody>
          <a:bodyPr/>
          <a:lstStyle/>
          <a:p>
            <a:r>
              <a:rPr lang="es-ES" dirty="0"/>
              <a:t>TCMH, trasplante de células madre hematopoyéticas</a:t>
            </a:r>
          </a:p>
        </p:txBody>
      </p:sp>
      <p:sp>
        <p:nvSpPr>
          <p:cNvPr id="4" name="Rounded Rectangle 3"/>
          <p:cNvSpPr/>
          <p:nvPr/>
        </p:nvSpPr>
        <p:spPr>
          <a:xfrm>
            <a:off x="1436594" y="1335995"/>
            <a:ext cx="9318812" cy="882769"/>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s-ES" sz="2400" kern="0" dirty="0">
                <a:solidFill>
                  <a:schemeClr val="tx1"/>
                </a:solidFill>
                <a:latin typeface="Arial" pitchFamily="34" charset="0"/>
                <a:cs typeface="Arial" pitchFamily="34" charset="0"/>
              </a:rPr>
              <a:t>Los receptores de TCMH suelen requerir una vigilancia de cuidados intensivos o apoyo avanzado</a:t>
            </a:r>
            <a:endParaRPr lang="en-GB" sz="2400" kern="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931214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sz="3200" dirty="0">
                <a:latin typeface="Arial" charset="0"/>
                <a:cs typeface="Arial" charset="0"/>
              </a:rPr>
              <a:t>La neutropenia es una complicación importante que requiere intervención</a:t>
            </a:r>
            <a:endParaRPr lang="en-GB" sz="3200" dirty="0"/>
          </a:p>
        </p:txBody>
      </p:sp>
      <p:sp>
        <p:nvSpPr>
          <p:cNvPr id="3" name="Text Placeholder 2"/>
          <p:cNvSpPr>
            <a:spLocks noGrp="1"/>
          </p:cNvSpPr>
          <p:nvPr>
            <p:ph type="body" sz="quarter" idx="10"/>
          </p:nvPr>
        </p:nvSpPr>
        <p:spPr>
          <a:xfrm>
            <a:off x="98778" y="6495526"/>
            <a:ext cx="8139289" cy="288925"/>
          </a:xfrm>
        </p:spPr>
        <p:txBody>
          <a:bodyPr/>
          <a:lstStyle/>
          <a:p>
            <a:r>
              <a:rPr lang="en-GB" dirty="0" err="1"/>
              <a:t>Masszi</a:t>
            </a:r>
            <a:r>
              <a:rPr lang="en-GB" dirty="0"/>
              <a:t> T, </a:t>
            </a:r>
            <a:r>
              <a:rPr lang="en-GB" dirty="0" err="1"/>
              <a:t>Mank</a:t>
            </a:r>
            <a:r>
              <a:rPr lang="en-GB" dirty="0"/>
              <a:t> A. Supportive Care. </a:t>
            </a:r>
            <a:r>
              <a:rPr lang="en-GB" dirty="0" err="1"/>
              <a:t>En</a:t>
            </a:r>
            <a:r>
              <a:rPr lang="en-GB" dirty="0"/>
              <a:t>: </a:t>
            </a:r>
            <a:r>
              <a:rPr lang="en-GB" dirty="0" err="1"/>
              <a:t>Apperley</a:t>
            </a:r>
            <a:r>
              <a:rPr lang="en-GB" dirty="0"/>
              <a:t> J, Carreras E, </a:t>
            </a:r>
            <a:r>
              <a:rPr lang="en-GB" dirty="0" err="1"/>
              <a:t>Gluckman</a:t>
            </a:r>
            <a:r>
              <a:rPr lang="en-GB" dirty="0"/>
              <a:t> E, </a:t>
            </a:r>
            <a:r>
              <a:rPr lang="en-GB" dirty="0" err="1"/>
              <a:t>Masszi</a:t>
            </a:r>
            <a:r>
              <a:rPr lang="en-GB" dirty="0"/>
              <a:t> T eds. </a:t>
            </a:r>
            <a:r>
              <a:rPr lang="en-GB" i="1" dirty="0"/>
              <a:t>ESH-EBMT Handbook on Haematopoietic Stem Cell Transplantation</a:t>
            </a:r>
            <a:r>
              <a:rPr lang="en-GB" dirty="0"/>
              <a:t>. Genova: Forum Service </a:t>
            </a:r>
            <a:r>
              <a:rPr lang="en-GB" dirty="0" err="1"/>
              <a:t>Editore</a:t>
            </a:r>
            <a:r>
              <a:rPr lang="en-GB" dirty="0"/>
              <a:t>, 2012;156–74; Saria MG et al. </a:t>
            </a:r>
            <a:r>
              <a:rPr lang="en-GB" i="1" dirty="0" err="1"/>
              <a:t>Clin</a:t>
            </a:r>
            <a:r>
              <a:rPr lang="en-GB" i="1" dirty="0"/>
              <a:t> J </a:t>
            </a:r>
            <a:r>
              <a:rPr lang="en-GB" i="1" dirty="0" err="1"/>
              <a:t>Oncol</a:t>
            </a:r>
            <a:r>
              <a:rPr lang="en-GB" i="1" dirty="0"/>
              <a:t> </a:t>
            </a:r>
            <a:r>
              <a:rPr lang="en-GB" i="1" dirty="0" err="1"/>
              <a:t>Nurs</a:t>
            </a:r>
            <a:r>
              <a:rPr lang="en-GB" i="1" dirty="0"/>
              <a:t> </a:t>
            </a:r>
            <a:r>
              <a:rPr lang="en-GB" dirty="0"/>
              <a:t>2007;11:53–63</a:t>
            </a:r>
          </a:p>
        </p:txBody>
      </p:sp>
      <p:sp>
        <p:nvSpPr>
          <p:cNvPr id="5" name="Text Placeholder 4"/>
          <p:cNvSpPr>
            <a:spLocks noGrp="1"/>
          </p:cNvSpPr>
          <p:nvPr>
            <p:ph type="body" sz="quarter" idx="11"/>
          </p:nvPr>
        </p:nvSpPr>
        <p:spPr/>
        <p:txBody>
          <a:bodyPr/>
          <a:lstStyle/>
          <a:p>
            <a:endParaRPr lang="en-GB"/>
          </a:p>
        </p:txBody>
      </p:sp>
      <p:sp>
        <p:nvSpPr>
          <p:cNvPr id="9" name="Rounded Rectangle 8"/>
          <p:cNvSpPr/>
          <p:nvPr/>
        </p:nvSpPr>
        <p:spPr>
          <a:xfrm>
            <a:off x="800874" y="2675253"/>
            <a:ext cx="10558405" cy="1977883"/>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010" tIns="80010" rIns="106680" bIns="120015" numCol="1" spcCol="1270" anchor="ctr" anchorCtr="0">
            <a:noAutofit/>
          </a:bodyPr>
          <a:lstStyle/>
          <a:p>
            <a:pPr marL="204788" lvl="1" indent="-204788" defTabSz="500063" fontAlgn="auto">
              <a:lnSpc>
                <a:spcPct val="90000"/>
              </a:lnSpc>
              <a:spcAft>
                <a:spcPct val="15000"/>
              </a:spcAft>
              <a:buFontTx/>
              <a:buChar char="••"/>
            </a:pPr>
            <a:r>
              <a:rPr lang="es-ES" sz="2000" kern="0" dirty="0">
                <a:solidFill>
                  <a:schemeClr val="tx1"/>
                </a:solidFill>
                <a:latin typeface="Arial" panose="020B0604020202020204" pitchFamily="34" charset="0"/>
                <a:cs typeface="Arial" panose="020B0604020202020204" pitchFamily="34" charset="0"/>
              </a:rPr>
              <a:t>Dado que el objetivo de los regímenes de acondicionamiento es destruir total o parcialmente la médula ósea, cabe esperar una bajada en los recuentos de glóbulos blancos. A menudo se observa neutropenia (bajos niveles de neutrófilos)</a:t>
            </a:r>
          </a:p>
          <a:p>
            <a:pPr marL="204788" lvl="1" indent="-204788" defTabSz="500063" fontAlgn="auto">
              <a:lnSpc>
                <a:spcPct val="90000"/>
              </a:lnSpc>
              <a:spcAft>
                <a:spcPct val="15000"/>
              </a:spcAft>
              <a:buFontTx/>
              <a:buChar char="••"/>
            </a:pPr>
            <a:r>
              <a:rPr lang="es-ES" sz="2000" kern="0" dirty="0">
                <a:solidFill>
                  <a:schemeClr val="tx1"/>
                </a:solidFill>
                <a:latin typeface="Arial" panose="020B0604020202020204" pitchFamily="34" charset="0"/>
                <a:cs typeface="Arial" panose="020B0604020202020204" pitchFamily="34" charset="0"/>
              </a:rPr>
              <a:t>Se recomienda un factor de crecimiento para reducir el tiempo de recuperación hematopoyética, bajar las tasas de infección, reducir la duración de la estancia hospitalaria y potencialmente reducir los costes de tratamiento</a:t>
            </a:r>
            <a:endParaRPr lang="en-GB" sz="2000"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842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La EICH </a:t>
            </a:r>
            <a:r>
              <a:rPr lang="es-ES" dirty="0"/>
              <a:t>es una complicación importante </a:t>
            </a:r>
            <a:br>
              <a:rPr lang="es-ES" dirty="0"/>
            </a:br>
            <a:r>
              <a:rPr lang="es-ES" dirty="0"/>
              <a:t>que requiere intervención</a:t>
            </a:r>
            <a:r>
              <a:rPr lang="en-GB" dirty="0"/>
              <a:t> </a:t>
            </a:r>
          </a:p>
        </p:txBody>
      </p:sp>
      <p:sp>
        <p:nvSpPr>
          <p:cNvPr id="3" name="Text Placeholder 2"/>
          <p:cNvSpPr>
            <a:spLocks noGrp="1"/>
          </p:cNvSpPr>
          <p:nvPr>
            <p:ph type="body" sz="quarter" idx="10"/>
          </p:nvPr>
        </p:nvSpPr>
        <p:spPr>
          <a:xfrm>
            <a:off x="98778" y="6495526"/>
            <a:ext cx="8046155" cy="288925"/>
          </a:xfrm>
        </p:spPr>
        <p:txBody>
          <a:bodyPr/>
          <a:lstStyle/>
          <a:p>
            <a:r>
              <a:rPr lang="en-GB" dirty="0" err="1"/>
              <a:t>Masszi</a:t>
            </a:r>
            <a:r>
              <a:rPr lang="en-GB" dirty="0"/>
              <a:t> T, </a:t>
            </a:r>
            <a:r>
              <a:rPr lang="en-GB" dirty="0" err="1"/>
              <a:t>Mank</a:t>
            </a:r>
            <a:r>
              <a:rPr lang="en-GB" dirty="0"/>
              <a:t> A. Supportive Care. </a:t>
            </a:r>
            <a:r>
              <a:rPr lang="en-GB" dirty="0" err="1"/>
              <a:t>En</a:t>
            </a:r>
            <a:r>
              <a:rPr lang="en-GB" dirty="0"/>
              <a:t>: </a:t>
            </a:r>
            <a:r>
              <a:rPr lang="en-GB" dirty="0" err="1"/>
              <a:t>Apperley</a:t>
            </a:r>
            <a:r>
              <a:rPr lang="en-GB" dirty="0"/>
              <a:t> J, Carreras E, </a:t>
            </a:r>
            <a:r>
              <a:rPr lang="en-GB" dirty="0" err="1"/>
              <a:t>Gluckman</a:t>
            </a:r>
            <a:r>
              <a:rPr lang="en-GB" dirty="0"/>
              <a:t> E, </a:t>
            </a:r>
            <a:r>
              <a:rPr lang="en-GB" dirty="0" err="1"/>
              <a:t>Masszi</a:t>
            </a:r>
            <a:r>
              <a:rPr lang="en-GB" dirty="0"/>
              <a:t> T eds. </a:t>
            </a:r>
            <a:r>
              <a:rPr lang="en-GB" i="1" dirty="0"/>
              <a:t>ESH-EBMT Handbook on Haematopoietic Stem Cell Transplantation</a:t>
            </a:r>
            <a:r>
              <a:rPr lang="en-GB" dirty="0"/>
              <a:t>. Genova: Forum Service </a:t>
            </a:r>
            <a:r>
              <a:rPr lang="en-GB" dirty="0" err="1"/>
              <a:t>Editore</a:t>
            </a:r>
            <a:r>
              <a:rPr lang="en-GB" dirty="0"/>
              <a:t>, 2012;156–74; Saria MG et al. </a:t>
            </a:r>
            <a:r>
              <a:rPr lang="en-GB" i="1" dirty="0" err="1"/>
              <a:t>Clin</a:t>
            </a:r>
            <a:r>
              <a:rPr lang="en-GB" i="1" dirty="0"/>
              <a:t> J </a:t>
            </a:r>
            <a:r>
              <a:rPr lang="en-GB" i="1" dirty="0" err="1"/>
              <a:t>Oncol</a:t>
            </a:r>
            <a:r>
              <a:rPr lang="en-GB" i="1" dirty="0"/>
              <a:t> </a:t>
            </a:r>
            <a:r>
              <a:rPr lang="en-GB" i="1" dirty="0" err="1"/>
              <a:t>Nurs</a:t>
            </a:r>
            <a:r>
              <a:rPr lang="en-GB" i="1" dirty="0"/>
              <a:t> </a:t>
            </a:r>
            <a:r>
              <a:rPr lang="en-GB" dirty="0"/>
              <a:t>2007;11:53–63</a:t>
            </a:r>
          </a:p>
        </p:txBody>
      </p:sp>
      <p:sp>
        <p:nvSpPr>
          <p:cNvPr id="5" name="Text Placeholder 4"/>
          <p:cNvSpPr>
            <a:spLocks noGrp="1"/>
          </p:cNvSpPr>
          <p:nvPr>
            <p:ph type="body" sz="quarter" idx="11"/>
          </p:nvPr>
        </p:nvSpPr>
        <p:spPr/>
        <p:txBody>
          <a:bodyPr/>
          <a:lstStyle/>
          <a:p>
            <a:r>
              <a:rPr lang="it-IT" dirty="0"/>
              <a:t>EICH, </a:t>
            </a:r>
            <a:r>
              <a:rPr lang="it-IT" dirty="0" err="1"/>
              <a:t>enfermedad</a:t>
            </a:r>
            <a:r>
              <a:rPr lang="it-IT" dirty="0"/>
              <a:t> de </a:t>
            </a:r>
            <a:r>
              <a:rPr lang="it-IT" dirty="0" err="1"/>
              <a:t>injerto</a:t>
            </a:r>
            <a:r>
              <a:rPr lang="it-IT" dirty="0"/>
              <a:t> contra </a:t>
            </a:r>
            <a:r>
              <a:rPr lang="it-IT" dirty="0" err="1"/>
              <a:t>huésped</a:t>
            </a:r>
            <a:r>
              <a:rPr lang="es-ES" dirty="0"/>
              <a:t>; </a:t>
            </a:r>
            <a:br>
              <a:rPr lang="es-ES" dirty="0"/>
            </a:br>
            <a:r>
              <a:rPr lang="es-ES" dirty="0"/>
              <a:t>TCMH, trasplante de células madre hematopoyéticas</a:t>
            </a:r>
          </a:p>
        </p:txBody>
      </p:sp>
      <p:sp>
        <p:nvSpPr>
          <p:cNvPr id="9" name="Rounded Rectangle 8"/>
          <p:cNvSpPr/>
          <p:nvPr/>
        </p:nvSpPr>
        <p:spPr>
          <a:xfrm>
            <a:off x="800874" y="2369889"/>
            <a:ext cx="10558405" cy="3116514"/>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010" tIns="80010" rIns="106680" bIns="120015" numCol="1" spcCol="1270" anchor="ctr" anchorCtr="0">
            <a:noAutofit/>
          </a:bodyPr>
          <a:lstStyle/>
          <a:p>
            <a:pPr marL="204788" lvl="1" indent="-204788" defTabSz="500063" fontAlgn="auto">
              <a:lnSpc>
                <a:spcPct val="90000"/>
              </a:lnSpc>
              <a:spcAft>
                <a:spcPct val="15000"/>
              </a:spcAft>
              <a:buFontTx/>
              <a:buChar char="••"/>
            </a:pPr>
            <a:r>
              <a:rPr lang="es-ES" sz="2000" kern="0" dirty="0">
                <a:solidFill>
                  <a:schemeClr val="tx1"/>
                </a:solidFill>
                <a:latin typeface="Arial" panose="020B0604020202020204" pitchFamily="34" charset="0"/>
                <a:cs typeface="Arial" panose="020B0604020202020204" pitchFamily="34" charset="0"/>
              </a:rPr>
              <a:t>La EICH es una complicación grave del TCMH </a:t>
            </a:r>
            <a:r>
              <a:rPr lang="es-ES" sz="2000" kern="0" dirty="0" err="1">
                <a:solidFill>
                  <a:schemeClr val="tx1"/>
                </a:solidFill>
                <a:latin typeface="Arial" panose="020B0604020202020204" pitchFamily="34" charset="0"/>
                <a:cs typeface="Arial" panose="020B0604020202020204" pitchFamily="34" charset="0"/>
              </a:rPr>
              <a:t>alogénico</a:t>
            </a:r>
            <a:r>
              <a:rPr lang="es-ES" sz="2000" kern="0" dirty="0">
                <a:solidFill>
                  <a:schemeClr val="tx1"/>
                </a:solidFill>
                <a:latin typeface="Arial" panose="020B0604020202020204" pitchFamily="34" charset="0"/>
                <a:cs typeface="Arial" panose="020B0604020202020204" pitchFamily="34" charset="0"/>
              </a:rPr>
              <a:t> en la que las células inmunitarias del donante atacan a los tejidos del receptor (huésped)</a:t>
            </a:r>
          </a:p>
          <a:p>
            <a:pPr marL="204788" lvl="1" indent="-204788" defTabSz="500063" fontAlgn="auto">
              <a:lnSpc>
                <a:spcPct val="90000"/>
              </a:lnSpc>
              <a:spcAft>
                <a:spcPct val="15000"/>
              </a:spcAft>
              <a:buFontTx/>
              <a:buChar char="••"/>
            </a:pPr>
            <a:r>
              <a:rPr lang="es-ES" sz="2000" kern="0" dirty="0">
                <a:solidFill>
                  <a:schemeClr val="tx1"/>
                </a:solidFill>
                <a:latin typeface="Arial" panose="020B0604020202020204" pitchFamily="34" charset="0"/>
                <a:cs typeface="Arial" panose="020B0604020202020204" pitchFamily="34" charset="0"/>
              </a:rPr>
              <a:t>Se administra un tratamiento inmunosupresor para inhibir parcialmente la inmunidad, con el fin de evitar la EICH, pero también para maximizar el beneficio del efecto injerto contra </a:t>
            </a:r>
            <a:r>
              <a:rPr lang="es-ES" sz="2000" dirty="0"/>
              <a:t>cáncer</a:t>
            </a:r>
            <a:endParaRPr lang="es-ES" sz="2000" kern="0" dirty="0">
              <a:solidFill>
                <a:schemeClr val="tx1"/>
              </a:solidFill>
              <a:latin typeface="Arial" panose="020B0604020202020204" pitchFamily="34" charset="0"/>
              <a:cs typeface="Arial" panose="020B0604020202020204" pitchFamily="34" charset="0"/>
            </a:endParaRPr>
          </a:p>
          <a:p>
            <a:pPr marL="204788" lvl="1" indent="-204788" defTabSz="500063" fontAlgn="auto">
              <a:lnSpc>
                <a:spcPct val="90000"/>
              </a:lnSpc>
              <a:spcAft>
                <a:spcPct val="15000"/>
              </a:spcAft>
              <a:buFontTx/>
              <a:buChar char="••"/>
            </a:pPr>
            <a:r>
              <a:rPr lang="es-ES" sz="2000" kern="0" dirty="0">
                <a:solidFill>
                  <a:schemeClr val="tx1"/>
                </a:solidFill>
                <a:latin typeface="Arial" panose="020B0604020202020204" pitchFamily="34" charset="0"/>
                <a:cs typeface="Arial" panose="020B0604020202020204" pitchFamily="34" charset="0"/>
              </a:rPr>
              <a:t>Los inmunosupresores más utilizados son los corticosteroides, la ciclosporina, el </a:t>
            </a:r>
            <a:r>
              <a:rPr lang="es-ES" sz="2000" kern="0" dirty="0" err="1">
                <a:solidFill>
                  <a:schemeClr val="tx1"/>
                </a:solidFill>
                <a:latin typeface="Arial" panose="020B0604020202020204" pitchFamily="34" charset="0"/>
                <a:cs typeface="Arial" panose="020B0604020202020204" pitchFamily="34" charset="0"/>
              </a:rPr>
              <a:t>tacrolimus</a:t>
            </a:r>
            <a:r>
              <a:rPr lang="es-ES" sz="2000" kern="0" dirty="0">
                <a:solidFill>
                  <a:schemeClr val="tx1"/>
                </a:solidFill>
                <a:latin typeface="Arial" panose="020B0604020202020204" pitchFamily="34" charset="0"/>
                <a:cs typeface="Arial" panose="020B0604020202020204" pitchFamily="34" charset="0"/>
              </a:rPr>
              <a:t>, el </a:t>
            </a:r>
            <a:r>
              <a:rPr lang="es-ES" sz="2000" kern="0" dirty="0" err="1">
                <a:solidFill>
                  <a:schemeClr val="tx1"/>
                </a:solidFill>
                <a:latin typeface="Arial" panose="020B0604020202020204" pitchFamily="34" charset="0"/>
                <a:cs typeface="Arial" panose="020B0604020202020204" pitchFamily="34" charset="0"/>
              </a:rPr>
              <a:t>micofenolato</a:t>
            </a:r>
            <a:r>
              <a:rPr lang="es-ES" sz="2000" kern="0" dirty="0">
                <a:solidFill>
                  <a:schemeClr val="tx1"/>
                </a:solidFill>
                <a:latin typeface="Arial" panose="020B0604020202020204" pitchFamily="34" charset="0"/>
                <a:cs typeface="Arial" panose="020B0604020202020204" pitchFamily="34" charset="0"/>
              </a:rPr>
              <a:t> </a:t>
            </a:r>
            <a:r>
              <a:rPr lang="es-ES" sz="2000" kern="0" dirty="0" err="1">
                <a:solidFill>
                  <a:schemeClr val="tx1"/>
                </a:solidFill>
                <a:latin typeface="Arial" panose="020B0604020202020204" pitchFamily="34" charset="0"/>
                <a:cs typeface="Arial" panose="020B0604020202020204" pitchFamily="34" charset="0"/>
              </a:rPr>
              <a:t>mofetilo</a:t>
            </a:r>
            <a:r>
              <a:rPr lang="es-ES" sz="2000" kern="0" dirty="0">
                <a:solidFill>
                  <a:schemeClr val="tx1"/>
                </a:solidFill>
                <a:latin typeface="Arial" panose="020B0604020202020204" pitchFamily="34" charset="0"/>
                <a:cs typeface="Arial" panose="020B0604020202020204" pitchFamily="34" charset="0"/>
              </a:rPr>
              <a:t> y el </a:t>
            </a:r>
            <a:r>
              <a:rPr lang="es-ES" sz="2000" kern="0" dirty="0" err="1">
                <a:solidFill>
                  <a:schemeClr val="tx1"/>
                </a:solidFill>
                <a:latin typeface="Arial" panose="020B0604020202020204" pitchFamily="34" charset="0"/>
                <a:cs typeface="Arial" panose="020B0604020202020204" pitchFamily="34" charset="0"/>
              </a:rPr>
              <a:t>metotrexato</a:t>
            </a:r>
            <a:r>
              <a:rPr lang="es-ES" sz="2000" kern="0" dirty="0">
                <a:solidFill>
                  <a:schemeClr val="tx1"/>
                </a:solidFill>
                <a:latin typeface="Arial" panose="020B0604020202020204" pitchFamily="34" charset="0"/>
                <a:cs typeface="Arial" panose="020B0604020202020204" pitchFamily="34" charset="0"/>
              </a:rPr>
              <a:t> </a:t>
            </a:r>
          </a:p>
          <a:p>
            <a:pPr marL="204788" lvl="1" indent="-204788" defTabSz="500063" fontAlgn="auto">
              <a:lnSpc>
                <a:spcPct val="90000"/>
              </a:lnSpc>
              <a:spcAft>
                <a:spcPct val="15000"/>
              </a:spcAft>
              <a:buFontTx/>
              <a:buChar char="••"/>
            </a:pPr>
            <a:r>
              <a:rPr lang="es-ES" sz="2000" kern="0" dirty="0">
                <a:solidFill>
                  <a:schemeClr val="tx1"/>
                </a:solidFill>
                <a:latin typeface="Arial" panose="020B0604020202020204" pitchFamily="34" charset="0"/>
                <a:cs typeface="Arial" panose="020B0604020202020204" pitchFamily="34" charset="0"/>
              </a:rPr>
              <a:t>La variación en cuanto a formulaciones, biodisponibilidad, niveles terapéuticos junto con las interacciones medicamentosas, puede ocasionar una mayor toxicidad</a:t>
            </a:r>
          </a:p>
        </p:txBody>
      </p:sp>
    </p:spTree>
    <p:extLst>
      <p:ext uri="{BB962C8B-B14F-4D97-AF65-F5344CB8AC3E}">
        <p14:creationId xmlns:p14="http://schemas.microsoft.com/office/powerpoint/2010/main" val="2642901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La </a:t>
            </a:r>
            <a:r>
              <a:rPr lang="en-GB" dirty="0" err="1"/>
              <a:t>infección</a:t>
            </a:r>
            <a:r>
              <a:rPr lang="en-GB" dirty="0"/>
              <a:t> </a:t>
            </a:r>
            <a:r>
              <a:rPr lang="es-ES" dirty="0"/>
              <a:t>es una complicación importante </a:t>
            </a:r>
            <a:br>
              <a:rPr lang="es-ES" dirty="0"/>
            </a:br>
            <a:r>
              <a:rPr lang="es-ES" dirty="0"/>
              <a:t>que requiere intervención</a:t>
            </a:r>
            <a:r>
              <a:rPr lang="en-GB" dirty="0"/>
              <a:t> </a:t>
            </a:r>
          </a:p>
        </p:txBody>
      </p:sp>
      <p:sp>
        <p:nvSpPr>
          <p:cNvPr id="3" name="Text Placeholder 2"/>
          <p:cNvSpPr>
            <a:spLocks noGrp="1"/>
          </p:cNvSpPr>
          <p:nvPr>
            <p:ph type="body" sz="quarter" idx="10"/>
          </p:nvPr>
        </p:nvSpPr>
        <p:spPr>
          <a:xfrm>
            <a:off x="98778" y="6495526"/>
            <a:ext cx="8012289" cy="288925"/>
          </a:xfrm>
        </p:spPr>
        <p:txBody>
          <a:bodyPr/>
          <a:lstStyle/>
          <a:p>
            <a:r>
              <a:rPr lang="en-GB" dirty="0" err="1"/>
              <a:t>Masszi</a:t>
            </a:r>
            <a:r>
              <a:rPr lang="en-GB" dirty="0"/>
              <a:t> T, </a:t>
            </a:r>
            <a:r>
              <a:rPr lang="en-GB" dirty="0" err="1"/>
              <a:t>Mank</a:t>
            </a:r>
            <a:r>
              <a:rPr lang="en-GB" dirty="0"/>
              <a:t> A. Supportive Care. </a:t>
            </a:r>
            <a:r>
              <a:rPr lang="en-GB" dirty="0" err="1"/>
              <a:t>En</a:t>
            </a:r>
            <a:r>
              <a:rPr lang="en-GB" dirty="0"/>
              <a:t>: </a:t>
            </a:r>
            <a:r>
              <a:rPr lang="en-GB" dirty="0" err="1"/>
              <a:t>Apperley</a:t>
            </a:r>
            <a:r>
              <a:rPr lang="en-GB" dirty="0"/>
              <a:t> J, Carreras E, </a:t>
            </a:r>
            <a:r>
              <a:rPr lang="en-GB" dirty="0" err="1"/>
              <a:t>Gluckman</a:t>
            </a:r>
            <a:r>
              <a:rPr lang="en-GB" dirty="0"/>
              <a:t> E, </a:t>
            </a:r>
            <a:r>
              <a:rPr lang="en-GB" dirty="0" err="1"/>
              <a:t>Masszi</a:t>
            </a:r>
            <a:r>
              <a:rPr lang="en-GB" dirty="0"/>
              <a:t> T eds. </a:t>
            </a:r>
            <a:r>
              <a:rPr lang="en-GB" i="1" dirty="0"/>
              <a:t>ESH-EBMT Handbook on Haematopoietic Stem Cell Transplantation</a:t>
            </a:r>
            <a:r>
              <a:rPr lang="en-GB" dirty="0"/>
              <a:t>. Genova: Forum Service </a:t>
            </a:r>
            <a:r>
              <a:rPr lang="en-GB" dirty="0" err="1"/>
              <a:t>Editore</a:t>
            </a:r>
            <a:r>
              <a:rPr lang="en-GB" dirty="0"/>
              <a:t>, 2012;156–74; Saria MG et al. </a:t>
            </a:r>
            <a:r>
              <a:rPr lang="en-GB" i="1" dirty="0" err="1"/>
              <a:t>Clin</a:t>
            </a:r>
            <a:r>
              <a:rPr lang="en-GB" i="1" dirty="0"/>
              <a:t> J </a:t>
            </a:r>
            <a:r>
              <a:rPr lang="en-GB" i="1" dirty="0" err="1"/>
              <a:t>Oncol</a:t>
            </a:r>
            <a:r>
              <a:rPr lang="en-GB" i="1" dirty="0"/>
              <a:t> </a:t>
            </a:r>
            <a:r>
              <a:rPr lang="en-GB" i="1" dirty="0" err="1"/>
              <a:t>Nurs</a:t>
            </a:r>
            <a:r>
              <a:rPr lang="en-GB" i="1" dirty="0"/>
              <a:t> </a:t>
            </a:r>
            <a:r>
              <a:rPr lang="en-GB" dirty="0"/>
              <a:t>2007;11:53–63</a:t>
            </a:r>
          </a:p>
        </p:txBody>
      </p:sp>
      <p:sp>
        <p:nvSpPr>
          <p:cNvPr id="5" name="Text Placeholder 4"/>
          <p:cNvSpPr>
            <a:spLocks noGrp="1"/>
          </p:cNvSpPr>
          <p:nvPr>
            <p:ph type="body" sz="quarter" idx="11"/>
          </p:nvPr>
        </p:nvSpPr>
        <p:spPr/>
        <p:txBody>
          <a:bodyPr/>
          <a:lstStyle/>
          <a:p>
            <a:r>
              <a:rPr lang="es-ES" dirty="0"/>
              <a:t>TCMH, trasplante de células madre hematopoyéticas</a:t>
            </a:r>
          </a:p>
        </p:txBody>
      </p:sp>
      <p:sp>
        <p:nvSpPr>
          <p:cNvPr id="9" name="Rounded Rectangle 8"/>
          <p:cNvSpPr/>
          <p:nvPr/>
        </p:nvSpPr>
        <p:spPr>
          <a:xfrm>
            <a:off x="800874" y="1364195"/>
            <a:ext cx="10558405" cy="4714872"/>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010" tIns="80010" rIns="106680" bIns="120015" numCol="1" spcCol="1270" anchor="ctr" anchorCtr="0">
            <a:noAutofit/>
          </a:bodyPr>
          <a:lstStyle/>
          <a:p>
            <a:pPr marL="204788" lvl="1" indent="-204788" defTabSz="500063" fontAlgn="auto">
              <a:lnSpc>
                <a:spcPct val="90000"/>
              </a:lnSpc>
              <a:spcAft>
                <a:spcPct val="15000"/>
              </a:spcAft>
              <a:buFontTx/>
              <a:buChar char="••"/>
            </a:pPr>
            <a:r>
              <a:rPr lang="es-ES" kern="0" dirty="0">
                <a:solidFill>
                  <a:schemeClr val="tx1"/>
                </a:solidFill>
                <a:latin typeface="Arial" panose="020B0604020202020204" pitchFamily="34" charset="0"/>
                <a:cs typeface="Arial" panose="020B0604020202020204" pitchFamily="34" charset="0"/>
              </a:rPr>
              <a:t>El estado </a:t>
            </a:r>
            <a:r>
              <a:rPr lang="es-ES" kern="0" dirty="0" err="1">
                <a:solidFill>
                  <a:schemeClr val="tx1"/>
                </a:solidFill>
                <a:latin typeface="Arial" panose="020B0604020202020204" pitchFamily="34" charset="0"/>
                <a:cs typeface="Arial" panose="020B0604020202020204" pitchFamily="34" charset="0"/>
              </a:rPr>
              <a:t>inmunodeficiente</a:t>
            </a:r>
            <a:r>
              <a:rPr lang="es-ES" kern="0" dirty="0">
                <a:solidFill>
                  <a:schemeClr val="tx1"/>
                </a:solidFill>
                <a:latin typeface="Arial" panose="020B0604020202020204" pitchFamily="34" charset="0"/>
                <a:cs typeface="Arial" panose="020B0604020202020204" pitchFamily="34" charset="0"/>
              </a:rPr>
              <a:t> de los pacientes sometidos a TCMH hace que sean susceptibles a infecciones graves</a:t>
            </a:r>
          </a:p>
          <a:p>
            <a:pPr marL="204788" lvl="1" indent="-204788" defTabSz="500063" fontAlgn="auto">
              <a:lnSpc>
                <a:spcPct val="90000"/>
              </a:lnSpc>
              <a:spcAft>
                <a:spcPct val="15000"/>
              </a:spcAft>
              <a:buFontTx/>
              <a:buChar char="••"/>
            </a:pPr>
            <a:r>
              <a:rPr lang="es-ES" kern="0" dirty="0">
                <a:solidFill>
                  <a:schemeClr val="tx1"/>
                </a:solidFill>
                <a:latin typeface="Arial" panose="020B0604020202020204" pitchFamily="34" charset="0"/>
                <a:cs typeface="Arial" panose="020B0604020202020204" pitchFamily="34" charset="0"/>
              </a:rPr>
              <a:t>Las infecciones graves suponen </a:t>
            </a:r>
            <a:r>
              <a:rPr lang="en-GB" kern="0" dirty="0">
                <a:solidFill>
                  <a:schemeClr val="tx1"/>
                </a:solidFill>
                <a:latin typeface="Arial" panose="020B0604020202020204" pitchFamily="34" charset="0"/>
                <a:cs typeface="Arial" panose="020B0604020202020204" pitchFamily="34" charset="0"/>
              </a:rPr>
              <a:t>~ 20% </a:t>
            </a:r>
            <a:r>
              <a:rPr lang="es-ES" kern="0" dirty="0">
                <a:solidFill>
                  <a:schemeClr val="tx1"/>
                </a:solidFill>
                <a:latin typeface="Arial" panose="020B0604020202020204" pitchFamily="34" charset="0"/>
                <a:cs typeface="Arial" panose="020B0604020202020204" pitchFamily="34" charset="0"/>
              </a:rPr>
              <a:t>de los fallecimientos después del TCMH, la mayoría de los cuales se produce en los primeros 100 días posteriores al trasplante</a:t>
            </a:r>
            <a:endParaRPr lang="en-GB" kern="0" dirty="0">
              <a:solidFill>
                <a:schemeClr val="tx1"/>
              </a:solidFill>
              <a:latin typeface="Arial" panose="020B0604020202020204" pitchFamily="34" charset="0"/>
              <a:cs typeface="Arial" panose="020B0604020202020204" pitchFamily="34" charset="0"/>
            </a:endParaRPr>
          </a:p>
          <a:p>
            <a:pPr marL="204788" lvl="1" indent="-204788" defTabSz="500063" fontAlgn="auto">
              <a:lnSpc>
                <a:spcPct val="90000"/>
              </a:lnSpc>
              <a:spcAft>
                <a:spcPct val="15000"/>
              </a:spcAft>
              <a:buFontTx/>
              <a:buChar char="••"/>
            </a:pPr>
            <a:r>
              <a:rPr lang="es-ES" kern="0" dirty="0">
                <a:solidFill>
                  <a:schemeClr val="tx1"/>
                </a:solidFill>
                <a:latin typeface="Arial" panose="020B0604020202020204" pitchFamily="34" charset="0"/>
                <a:cs typeface="Arial" panose="020B0604020202020204" pitchFamily="34" charset="0"/>
              </a:rPr>
              <a:t>Se administran antibióticos profilácticos para las infecciones bacterianas, que se producen en la mayor parte de los casos durante la fase </a:t>
            </a:r>
            <a:r>
              <a:rPr lang="es-ES" kern="0" dirty="0" err="1">
                <a:solidFill>
                  <a:schemeClr val="tx1"/>
                </a:solidFill>
                <a:latin typeface="Arial" panose="020B0604020202020204" pitchFamily="34" charset="0"/>
                <a:cs typeface="Arial" panose="020B0604020202020204" pitchFamily="34" charset="0"/>
              </a:rPr>
              <a:t>neutropénica</a:t>
            </a:r>
            <a:r>
              <a:rPr lang="es-ES" kern="0" dirty="0">
                <a:solidFill>
                  <a:schemeClr val="tx1"/>
                </a:solidFill>
                <a:latin typeface="Arial" panose="020B0604020202020204" pitchFamily="34" charset="0"/>
                <a:cs typeface="Arial" panose="020B0604020202020204" pitchFamily="34" charset="0"/>
              </a:rPr>
              <a:t> después del acondicionamiento</a:t>
            </a:r>
          </a:p>
          <a:p>
            <a:pPr marL="204788" lvl="1" indent="-204788" defTabSz="500063" fontAlgn="auto">
              <a:lnSpc>
                <a:spcPct val="90000"/>
              </a:lnSpc>
              <a:spcAft>
                <a:spcPct val="15000"/>
              </a:spcAft>
              <a:buFontTx/>
              <a:buChar char="••"/>
            </a:pPr>
            <a:r>
              <a:rPr lang="es-ES" kern="0" dirty="0">
                <a:solidFill>
                  <a:schemeClr val="tx1"/>
                </a:solidFill>
                <a:latin typeface="Arial" panose="020B0604020202020204" pitchFamily="34" charset="0"/>
                <a:cs typeface="Arial" panose="020B0604020202020204" pitchFamily="34" charset="0"/>
              </a:rPr>
              <a:t>Los antifúngicos se utilizan profilácticamente (prevención general), empíricamente (p. ej. en pacientes </a:t>
            </a:r>
            <a:r>
              <a:rPr lang="es-ES" kern="0" dirty="0" err="1">
                <a:solidFill>
                  <a:schemeClr val="tx1"/>
                </a:solidFill>
                <a:latin typeface="Arial" panose="020B0604020202020204" pitchFamily="34" charset="0"/>
                <a:cs typeface="Arial" panose="020B0604020202020204" pitchFamily="34" charset="0"/>
              </a:rPr>
              <a:t>neutropénicos</a:t>
            </a:r>
            <a:r>
              <a:rPr lang="es-ES" kern="0" dirty="0">
                <a:solidFill>
                  <a:schemeClr val="tx1"/>
                </a:solidFill>
                <a:latin typeface="Arial" panose="020B0604020202020204" pitchFamily="34" charset="0"/>
                <a:cs typeface="Arial" panose="020B0604020202020204" pitchFamily="34" charset="0"/>
              </a:rPr>
              <a:t> con datos clínicos/de laboratorio negativos), y preventivamente (p. ej. en pacientes con un elevado riesgo de enfermedad potencialmente mortal antes del reconocimiento clínico)</a:t>
            </a:r>
          </a:p>
          <a:p>
            <a:pPr marL="204788" lvl="1" indent="-204788" defTabSz="500063" fontAlgn="auto">
              <a:lnSpc>
                <a:spcPct val="90000"/>
              </a:lnSpc>
              <a:spcAft>
                <a:spcPct val="15000"/>
              </a:spcAft>
              <a:buFontTx/>
              <a:buChar char="••"/>
            </a:pPr>
            <a:r>
              <a:rPr lang="es-ES" kern="0" dirty="0">
                <a:solidFill>
                  <a:schemeClr val="tx1"/>
                </a:solidFill>
                <a:latin typeface="Arial" panose="020B0604020202020204" pitchFamily="34" charset="0"/>
                <a:cs typeface="Arial" panose="020B0604020202020204" pitchFamily="34" charset="0"/>
              </a:rPr>
              <a:t>Se recomienda la profilaxis con </a:t>
            </a:r>
            <a:r>
              <a:rPr lang="es-ES" kern="0" dirty="0" err="1">
                <a:solidFill>
                  <a:schemeClr val="tx1"/>
                </a:solidFill>
                <a:latin typeface="Arial" panose="020B0604020202020204" pitchFamily="34" charset="0"/>
                <a:cs typeface="Arial" panose="020B0604020202020204" pitchFamily="34" charset="0"/>
              </a:rPr>
              <a:t>trimetoprim-sulfametoxazol</a:t>
            </a:r>
            <a:r>
              <a:rPr lang="es-ES" kern="0" dirty="0">
                <a:solidFill>
                  <a:schemeClr val="tx1"/>
                </a:solidFill>
                <a:latin typeface="Arial" panose="020B0604020202020204" pitchFamily="34" charset="0"/>
                <a:cs typeface="Arial" panose="020B0604020202020204" pitchFamily="34" charset="0"/>
              </a:rPr>
              <a:t> o </a:t>
            </a:r>
            <a:r>
              <a:rPr lang="es-ES" kern="0" dirty="0" err="1">
                <a:solidFill>
                  <a:schemeClr val="tx1"/>
                </a:solidFill>
                <a:latin typeface="Arial" panose="020B0604020202020204" pitchFamily="34" charset="0"/>
                <a:cs typeface="Arial" panose="020B0604020202020204" pitchFamily="34" charset="0"/>
              </a:rPr>
              <a:t>pentamidina</a:t>
            </a:r>
            <a:r>
              <a:rPr lang="es-ES" kern="0" dirty="0">
                <a:solidFill>
                  <a:schemeClr val="tx1"/>
                </a:solidFill>
                <a:latin typeface="Arial" panose="020B0604020202020204" pitchFamily="34" charset="0"/>
                <a:cs typeface="Arial" panose="020B0604020202020204" pitchFamily="34" charset="0"/>
              </a:rPr>
              <a:t> nebulizada frente a la neumonía por </a:t>
            </a:r>
            <a:r>
              <a:rPr lang="es-ES" i="1" kern="0" dirty="0" err="1">
                <a:solidFill>
                  <a:schemeClr val="tx1"/>
                </a:solidFill>
                <a:latin typeface="Arial" panose="020B0604020202020204" pitchFamily="34" charset="0"/>
                <a:cs typeface="Arial" panose="020B0604020202020204" pitchFamily="34" charset="0"/>
              </a:rPr>
              <a:t>Pneumocystis</a:t>
            </a:r>
            <a:r>
              <a:rPr lang="es-ES" i="1" kern="0" dirty="0">
                <a:solidFill>
                  <a:schemeClr val="tx1"/>
                </a:solidFill>
                <a:latin typeface="Arial" panose="020B0604020202020204" pitchFamily="34" charset="0"/>
                <a:cs typeface="Arial" panose="020B0604020202020204" pitchFamily="34" charset="0"/>
              </a:rPr>
              <a:t> </a:t>
            </a:r>
            <a:r>
              <a:rPr lang="es-ES" i="1" kern="0" dirty="0" err="1">
                <a:solidFill>
                  <a:schemeClr val="tx1"/>
                </a:solidFill>
                <a:latin typeface="Arial" panose="020B0604020202020204" pitchFamily="34" charset="0"/>
                <a:cs typeface="Arial" panose="020B0604020202020204" pitchFamily="34" charset="0"/>
              </a:rPr>
              <a:t>carinii</a:t>
            </a:r>
            <a:r>
              <a:rPr lang="es-ES" kern="0" dirty="0">
                <a:solidFill>
                  <a:schemeClr val="tx1"/>
                </a:solidFill>
                <a:latin typeface="Arial" panose="020B0604020202020204" pitchFamily="34" charset="0"/>
                <a:cs typeface="Arial" panose="020B0604020202020204" pitchFamily="34" charset="0"/>
              </a:rPr>
              <a:t> en todos los receptores de TCMH </a:t>
            </a:r>
            <a:r>
              <a:rPr lang="es-ES" kern="0" dirty="0" err="1">
                <a:solidFill>
                  <a:schemeClr val="tx1"/>
                </a:solidFill>
                <a:latin typeface="Arial" panose="020B0604020202020204" pitchFamily="34" charset="0"/>
                <a:cs typeface="Arial" panose="020B0604020202020204" pitchFamily="34" charset="0"/>
              </a:rPr>
              <a:t>alogénico</a:t>
            </a:r>
            <a:r>
              <a:rPr lang="es-ES" kern="0" dirty="0">
                <a:solidFill>
                  <a:schemeClr val="tx1"/>
                </a:solidFill>
                <a:latin typeface="Arial" panose="020B0604020202020204" pitchFamily="34" charset="0"/>
                <a:cs typeface="Arial" panose="020B0604020202020204" pitchFamily="34" charset="0"/>
              </a:rPr>
              <a:t>. Se recomienda profilaxis antiviral o agentes preventivos en personas de alto riesgo o seropositivas para </a:t>
            </a:r>
            <a:r>
              <a:rPr lang="es-ES" kern="0" dirty="0" err="1">
                <a:solidFill>
                  <a:schemeClr val="tx1"/>
                </a:solidFill>
                <a:latin typeface="Arial" panose="020B0604020202020204" pitchFamily="34" charset="0"/>
                <a:cs typeface="Arial" panose="020B0604020202020204" pitchFamily="34" charset="0"/>
              </a:rPr>
              <a:t>citomegalovirus</a:t>
            </a:r>
            <a:r>
              <a:rPr lang="es-ES" kern="0" dirty="0">
                <a:solidFill>
                  <a:schemeClr val="tx1"/>
                </a:solidFill>
                <a:latin typeface="Arial" panose="020B0604020202020204" pitchFamily="34" charset="0"/>
                <a:cs typeface="Arial" panose="020B0604020202020204" pitchFamily="34" charset="0"/>
              </a:rPr>
              <a:t>, virus de Epstein-</a:t>
            </a:r>
            <a:r>
              <a:rPr lang="es-ES" kern="0" dirty="0" err="1">
                <a:solidFill>
                  <a:schemeClr val="tx1"/>
                </a:solidFill>
                <a:latin typeface="Arial" panose="020B0604020202020204" pitchFamily="34" charset="0"/>
                <a:cs typeface="Arial" panose="020B0604020202020204" pitchFamily="34" charset="0"/>
              </a:rPr>
              <a:t>Barr</a:t>
            </a:r>
            <a:r>
              <a:rPr lang="es-ES" kern="0" dirty="0">
                <a:solidFill>
                  <a:schemeClr val="tx1"/>
                </a:solidFill>
                <a:latin typeface="Arial" panose="020B0604020202020204" pitchFamily="34" charset="0"/>
                <a:cs typeface="Arial" panose="020B0604020202020204" pitchFamily="34" charset="0"/>
              </a:rPr>
              <a:t>, herpes simple, varicela-zóster y virus respiratorios</a:t>
            </a:r>
          </a:p>
        </p:txBody>
      </p:sp>
    </p:spTree>
    <p:extLst>
      <p:ext uri="{BB962C8B-B14F-4D97-AF65-F5344CB8AC3E}">
        <p14:creationId xmlns:p14="http://schemas.microsoft.com/office/powerpoint/2010/main" val="2349606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dirty="0"/>
              <a:t>La EVO es una complicación importante que requiere intervención</a:t>
            </a:r>
          </a:p>
        </p:txBody>
      </p:sp>
      <p:sp>
        <p:nvSpPr>
          <p:cNvPr id="3" name="Text Placeholder 2"/>
          <p:cNvSpPr>
            <a:spLocks noGrp="1"/>
          </p:cNvSpPr>
          <p:nvPr>
            <p:ph type="body" sz="quarter" idx="10"/>
          </p:nvPr>
        </p:nvSpPr>
        <p:spPr>
          <a:xfrm>
            <a:off x="98778" y="6495526"/>
            <a:ext cx="8156222" cy="288925"/>
          </a:xfrm>
        </p:spPr>
        <p:txBody>
          <a:bodyPr/>
          <a:lstStyle/>
          <a:p>
            <a:r>
              <a:rPr lang="es-ES" dirty="0"/>
              <a:t>Carreras E. </a:t>
            </a:r>
            <a:r>
              <a:rPr lang="es-ES" dirty="0" err="1"/>
              <a:t>Early</a:t>
            </a:r>
            <a:r>
              <a:rPr lang="es-ES" dirty="0"/>
              <a:t> </a:t>
            </a:r>
            <a:r>
              <a:rPr lang="es-ES" dirty="0" err="1"/>
              <a:t>complications</a:t>
            </a:r>
            <a:r>
              <a:rPr lang="es-ES" dirty="0"/>
              <a:t> </a:t>
            </a:r>
            <a:r>
              <a:rPr lang="es-ES" dirty="0" err="1"/>
              <a:t>after</a:t>
            </a:r>
            <a:r>
              <a:rPr lang="es-ES" dirty="0"/>
              <a:t> HSCT. En: </a:t>
            </a:r>
            <a:r>
              <a:rPr lang="es-ES" dirty="0" err="1"/>
              <a:t>Apperley</a:t>
            </a:r>
            <a:r>
              <a:rPr lang="es-ES" dirty="0"/>
              <a:t> J, Carreras E, </a:t>
            </a:r>
            <a:r>
              <a:rPr lang="es-ES" dirty="0" err="1"/>
              <a:t>Gluckman</a:t>
            </a:r>
            <a:r>
              <a:rPr lang="es-ES" dirty="0"/>
              <a:t> E, </a:t>
            </a:r>
            <a:r>
              <a:rPr lang="es-ES" dirty="0" err="1"/>
              <a:t>Masszi</a:t>
            </a:r>
            <a:r>
              <a:rPr lang="es-ES" dirty="0"/>
              <a:t> T eds. </a:t>
            </a:r>
            <a:r>
              <a:rPr lang="es-ES" i="1" dirty="0"/>
              <a:t>ESH-EBMT Handbook on Haematopoietic Stem Cell Transplantation</a:t>
            </a:r>
            <a:r>
              <a:rPr lang="es-ES" dirty="0"/>
              <a:t>. Génova: </a:t>
            </a:r>
            <a:r>
              <a:rPr lang="es-ES" dirty="0" err="1"/>
              <a:t>Forum</a:t>
            </a:r>
            <a:r>
              <a:rPr lang="es-ES" dirty="0"/>
              <a:t> </a:t>
            </a:r>
            <a:r>
              <a:rPr lang="es-ES" dirty="0" err="1"/>
              <a:t>Service</a:t>
            </a:r>
            <a:r>
              <a:rPr lang="es-ES" dirty="0"/>
              <a:t> </a:t>
            </a:r>
            <a:r>
              <a:rPr lang="es-ES" dirty="0" err="1"/>
              <a:t>Editore</a:t>
            </a:r>
            <a:r>
              <a:rPr lang="es-ES" dirty="0"/>
              <a:t>, 2012;156–74; </a:t>
            </a:r>
            <a:r>
              <a:rPr lang="es-ES" dirty="0" err="1"/>
              <a:t>Saria</a:t>
            </a:r>
            <a:r>
              <a:rPr lang="es-ES" dirty="0"/>
              <a:t> MG et al. </a:t>
            </a:r>
            <a:r>
              <a:rPr lang="es-ES" i="1" dirty="0"/>
              <a:t>Clin J Oncol</a:t>
            </a:r>
            <a:r>
              <a:rPr lang="es-ES" dirty="0"/>
              <a:t> </a:t>
            </a:r>
            <a:r>
              <a:rPr lang="es-ES" i="1" dirty="0"/>
              <a:t>Nurs</a:t>
            </a:r>
            <a:r>
              <a:rPr lang="es-ES" dirty="0"/>
              <a:t> 2007;11:53–63; </a:t>
            </a:r>
            <a:br>
              <a:rPr dirty="0"/>
            </a:br>
            <a:r>
              <a:rPr lang="es-ES" dirty="0" err="1"/>
              <a:t>Corbacioglu</a:t>
            </a:r>
            <a:r>
              <a:rPr lang="es-ES" dirty="0"/>
              <a:t> S et al. </a:t>
            </a:r>
            <a:r>
              <a:rPr lang="es-ES" i="1" dirty="0"/>
              <a:t>Bone Marrow Transplant</a:t>
            </a:r>
            <a:r>
              <a:rPr lang="es-ES" dirty="0"/>
              <a:t>; en impresión</a:t>
            </a:r>
          </a:p>
        </p:txBody>
      </p:sp>
      <p:sp>
        <p:nvSpPr>
          <p:cNvPr id="5" name="Text Placeholder 4"/>
          <p:cNvSpPr>
            <a:spLocks noGrp="1"/>
          </p:cNvSpPr>
          <p:nvPr>
            <p:ph type="body" sz="quarter" idx="11"/>
          </p:nvPr>
        </p:nvSpPr>
        <p:spPr/>
        <p:txBody>
          <a:bodyPr/>
          <a:lstStyle/>
          <a:p>
            <a:r>
              <a:rPr lang="es-ES" dirty="0"/>
              <a:t>EVO, enfermedad </a:t>
            </a:r>
            <a:r>
              <a:rPr lang="es-ES" dirty="0" err="1"/>
              <a:t>venooclusiva</a:t>
            </a:r>
            <a:r>
              <a:rPr lang="es-ES" dirty="0"/>
              <a:t>; TCMH, trasplante de células madre hematopoyéticas </a:t>
            </a:r>
          </a:p>
        </p:txBody>
      </p:sp>
      <p:sp>
        <p:nvSpPr>
          <p:cNvPr id="9" name="Rounded Rectangle 8"/>
          <p:cNvSpPr/>
          <p:nvPr/>
        </p:nvSpPr>
        <p:spPr>
          <a:xfrm>
            <a:off x="726393" y="1365713"/>
            <a:ext cx="11160807" cy="4906900"/>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010" tIns="80010" rIns="106680" bIns="120015" numCol="1" spcCol="1270" anchor="ctr" anchorCtr="0">
            <a:noAutofit/>
          </a:bodyPr>
          <a:lstStyle/>
          <a:p>
            <a:pPr marL="273050" marR="0" lvl="1" indent="-273050" algn="l" defTabSz="666750" rtl="0" eaLnBrk="1" fontAlgn="auto" latinLnBrk="0" hangingPunct="1">
              <a:lnSpc>
                <a:spcPct val="100000"/>
              </a:lnSpc>
              <a:spcBef>
                <a:spcPct val="0"/>
              </a:spcBef>
              <a:spcAft>
                <a:spcPct val="15000"/>
              </a:spcAft>
              <a:buClrTx/>
              <a:buSzTx/>
              <a:buFontTx/>
              <a:buChar char="••"/>
              <a:tabLst/>
              <a:defRPr/>
            </a:pP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La EVO, también denominada síndrome de obstrucción sinusoidal (SOS), es una complicación del TCMH que potencialmente puede amenazar la vida del paciente</a:t>
            </a:r>
          </a:p>
          <a:p>
            <a:pPr marL="273050" marR="0" lvl="1" indent="-273050" algn="l" defTabSz="666750" rtl="0" eaLnBrk="1" fontAlgn="auto" latinLnBrk="0" hangingPunct="1">
              <a:lnSpc>
                <a:spcPct val="100000"/>
              </a:lnSpc>
              <a:spcBef>
                <a:spcPct val="0"/>
              </a:spcBef>
              <a:spcAft>
                <a:spcPct val="15000"/>
              </a:spcAft>
              <a:buClrTx/>
              <a:buSzTx/>
              <a:buFontTx/>
              <a:buChar char="••"/>
              <a:tabLst/>
              <a:defRPr/>
            </a:pPr>
            <a:r>
              <a:rPr kumimoji="0" lang="es-ES" sz="2000" b="0" i="0" u="none" strike="noStrike" kern="1200" cap="none" spc="0" normalizeH="0" baseline="0" noProof="0" dirty="0">
                <a:ln>
                  <a:noFill/>
                </a:ln>
                <a:solidFill>
                  <a:srgbClr val="000000"/>
                </a:solidFill>
                <a:effectLst/>
                <a:uLnTx/>
                <a:uFillTx/>
                <a:latin typeface="Arial" panose="020B0604020202020204"/>
                <a:ea typeface="+mn-ea"/>
              </a:rPr>
              <a:t>La incidencia media oscila entre el 10-15% en adultos, con una incidencia superior en pacientes pediátricos (20-60%, principalmente en función de la enfermedad subyacente)</a:t>
            </a:r>
            <a:endPar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73050" marR="0" lvl="1" indent="-273050" algn="l" defTabSz="666750" rtl="0" eaLnBrk="1" fontAlgn="auto" latinLnBrk="0" hangingPunct="1">
              <a:lnSpc>
                <a:spcPct val="100000"/>
              </a:lnSpc>
              <a:spcBef>
                <a:spcPct val="0"/>
              </a:spcBef>
              <a:spcAft>
                <a:spcPct val="15000"/>
              </a:spcAft>
              <a:buClrTx/>
              <a:buSzTx/>
              <a:buFontTx/>
              <a:buChar char="••"/>
              <a:tabLst/>
              <a:defRPr/>
            </a:pP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La EVO puede aparecer tras un TCMH autólogo o alogénico, independientemente de la enfermedad subyacente, la fuente de las células madre o el tipo de acondicionamiento previo al trasplante</a:t>
            </a:r>
          </a:p>
          <a:p>
            <a:pPr marL="273050" marR="0" lvl="1" indent="-273050" algn="l" defTabSz="666750" rtl="0" eaLnBrk="1" fontAlgn="auto" latinLnBrk="0" hangingPunct="1">
              <a:lnSpc>
                <a:spcPct val="100000"/>
              </a:lnSpc>
              <a:spcBef>
                <a:spcPct val="0"/>
              </a:spcBef>
              <a:spcAft>
                <a:spcPct val="15000"/>
              </a:spcAft>
              <a:buClrTx/>
              <a:buSzTx/>
              <a:buFontTx/>
              <a:buChar char="••"/>
              <a:tabLst/>
              <a:defRPr/>
            </a:pP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Los regímenes de acondicionamiento recibidos por los pacientes antes del TCMH pueden hacer que los hepatocitos del hígado produzcan metabolitos tóxicos, lo que desencadena la activación, el daño y la inflamación de las células endoteliales que recubren los sinusoides (pequeños vasos sanguíneos del hígado, similares a los capilares)</a:t>
            </a:r>
          </a:p>
          <a:p>
            <a:pPr marL="273050" marR="0" lvl="1" indent="-273050" algn="l" defTabSz="666750" rtl="0" eaLnBrk="1" fontAlgn="auto" latinLnBrk="0" hangingPunct="1">
              <a:lnSpc>
                <a:spcPct val="100000"/>
              </a:lnSpc>
              <a:spcBef>
                <a:spcPct val="0"/>
              </a:spcBef>
              <a:spcAft>
                <a:spcPct val="15000"/>
              </a:spcAft>
              <a:buClrTx/>
              <a:buSzTx/>
              <a:buFontTx/>
              <a:buChar char="••"/>
              <a:tabLst/>
              <a:defRPr/>
            </a:pP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La EVO grave, que suele caracterizarse por un fallo multiorgánico, se ha asociado con un índice de mortalidad &gt;80%</a:t>
            </a:r>
          </a:p>
          <a:p>
            <a:pPr marL="273050" marR="0" lvl="1" indent="-273050" algn="l" defTabSz="666750" rtl="0" eaLnBrk="1" fontAlgn="auto" latinLnBrk="0" hangingPunct="1">
              <a:lnSpc>
                <a:spcPct val="100000"/>
              </a:lnSpc>
              <a:spcBef>
                <a:spcPct val="0"/>
              </a:spcBef>
              <a:spcAft>
                <a:spcPct val="15000"/>
              </a:spcAft>
              <a:buClrTx/>
              <a:buSzTx/>
              <a:buFontTx/>
              <a:buChar char="••"/>
              <a:tabLst/>
              <a:defRPr/>
            </a:pP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La defibrotida es el único tratamiento actualmente aprobado para la EVO hepática grave en el marco de la terapia de TCMH</a:t>
            </a:r>
          </a:p>
        </p:txBody>
      </p:sp>
    </p:spTree>
    <p:extLst>
      <p:ext uri="{BB962C8B-B14F-4D97-AF65-F5344CB8AC3E}">
        <p14:creationId xmlns:p14="http://schemas.microsoft.com/office/powerpoint/2010/main" val="961723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Cómo usar los módulos del programa formativo sobre enfermedad </a:t>
            </a:r>
            <a:r>
              <a:rPr lang="es-ES" dirty="0" err="1"/>
              <a:t>venooclusiva</a:t>
            </a:r>
            <a:r>
              <a:rPr lang="es-ES" dirty="0"/>
              <a:t> (EVO)</a:t>
            </a:r>
            <a:endParaRPr lang="en-GB" dirty="0"/>
          </a:p>
        </p:txBody>
      </p:sp>
      <p:sp>
        <p:nvSpPr>
          <p:cNvPr id="3" name="Content Placeholder 2"/>
          <p:cNvSpPr>
            <a:spLocks noGrp="1"/>
          </p:cNvSpPr>
          <p:nvPr>
            <p:ph idx="1"/>
          </p:nvPr>
        </p:nvSpPr>
        <p:spPr/>
        <p:txBody>
          <a:bodyPr/>
          <a:lstStyle/>
          <a:p>
            <a:r>
              <a:rPr lang="es-ES" dirty="0"/>
              <a:t>Descargue en su equipo la carpeta con todos los módulos. Esto garantizará un correcto funcionamiento de los enlaces entre módulos</a:t>
            </a:r>
          </a:p>
          <a:p>
            <a:r>
              <a:rPr lang="es-ES" dirty="0"/>
              <a:t>Para navegar por los módulos, use el modo de presentación de diapositivas Encontrará enlaces a contenidos de otros módulos, información adicional y referencias externas</a:t>
            </a:r>
          </a:p>
          <a:p>
            <a:r>
              <a:rPr lang="es-ES" dirty="0"/>
              <a:t>El icono       indica que hay más información disponible sobre el tema. Haga clic en el símbolo para acceder a la información adicional. Para volver a la diapositiva que estaba viendo, simplemente avance hasta la siguiente diapositiva </a:t>
            </a:r>
          </a:p>
          <a:p>
            <a:r>
              <a:rPr lang="es-ES" dirty="0"/>
              <a:t>Algunas secciones incluyen vídeos que podrá visualizar haciendo clic en el botón de reproducción de cada diapositiva</a:t>
            </a:r>
          </a:p>
          <a:p>
            <a:endParaRPr lang="en-GB"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endParaRPr lang="en-GB"/>
          </a:p>
        </p:txBody>
      </p:sp>
      <p:pic>
        <p:nvPicPr>
          <p:cNvPr id="6" name="Picture 5"/>
          <p:cNvPicPr>
            <a:picLocks noChangeAspect="1"/>
          </p:cNvPicPr>
          <p:nvPr/>
        </p:nvPicPr>
        <p:blipFill>
          <a:blip r:embed="rId2">
            <a:duotone>
              <a:srgbClr val="00979E">
                <a:shade val="45000"/>
                <a:satMod val="135000"/>
              </a:srgbClr>
              <a:prstClr val="white"/>
            </a:duotone>
          </a:blip>
          <a:stretch>
            <a:fillRect/>
          </a:stretch>
        </p:blipFill>
        <p:spPr>
          <a:xfrm>
            <a:off x="1955576" y="3307863"/>
            <a:ext cx="324000" cy="324000"/>
          </a:xfrm>
          <a:prstGeom prst="rect">
            <a:avLst/>
          </a:prstGeom>
        </p:spPr>
      </p:pic>
    </p:spTree>
    <p:extLst>
      <p:ext uri="{BB962C8B-B14F-4D97-AF65-F5344CB8AC3E}">
        <p14:creationId xmlns:p14="http://schemas.microsoft.com/office/powerpoint/2010/main" val="1054014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p:txBody>
          <a:bodyPr/>
          <a:lstStyle/>
          <a:p>
            <a:endParaRPr lang="en-GB"/>
          </a:p>
        </p:txBody>
      </p:sp>
      <p:sp>
        <p:nvSpPr>
          <p:cNvPr id="17" name="Text Placeholder 16"/>
          <p:cNvSpPr>
            <a:spLocks noGrp="1"/>
          </p:cNvSpPr>
          <p:nvPr>
            <p:ph type="body" sz="quarter" idx="11"/>
          </p:nvPr>
        </p:nvSpPr>
        <p:spPr/>
        <p:txBody>
          <a:bodyPr/>
          <a:lstStyle/>
          <a:p>
            <a:r>
              <a:rPr lang="es-ES" dirty="0"/>
              <a:t>TCMH, trasplante de células madre hematopoyéticas</a:t>
            </a:r>
          </a:p>
        </p:txBody>
      </p:sp>
      <p:sp>
        <p:nvSpPr>
          <p:cNvPr id="20"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dirty="0">
                <a:ln>
                  <a:noFill/>
                </a:ln>
                <a:solidFill>
                  <a:srgbClr val="F59E09"/>
                </a:solidFill>
                <a:effectLst/>
                <a:uLnTx/>
                <a:uFillTx/>
                <a:latin typeface="Arial" pitchFamily="34" charset="0"/>
                <a:ea typeface="+mj-ea"/>
                <a:cs typeface="Arial" pitchFamily="34" charset="0"/>
              </a:rPr>
              <a:t>Correcto</a:t>
            </a:r>
          </a:p>
        </p:txBody>
      </p:sp>
      <p:sp>
        <p:nvSpPr>
          <p:cNvPr id="21" name="Subtitle 4"/>
          <p:cNvSpPr txBox="1">
            <a:spLocks/>
          </p:cNvSpPr>
          <p:nvPr/>
        </p:nvSpPr>
        <p:spPr>
          <a:xfrm>
            <a:off x="1828800" y="3886200"/>
            <a:ext cx="85344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2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La enfermedad injerto contra huésped es una complicación asociada con los TCMH alogénicos, no con los autólogos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2800" b="0" i="0" u="none" strike="noStrike" kern="1200" cap="none" spc="0" normalizeH="0" baseline="0" noProof="0" dirty="0">
              <a:ln>
                <a:noFill/>
              </a:ln>
              <a:solidFill>
                <a:srgbClr val="8A8A8D"/>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342809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s-ES" dirty="0"/>
              <a:t>EICH: enfermedad injerto contra huésped</a:t>
            </a:r>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dirty="0">
                <a:ln>
                  <a:noFill/>
                </a:ln>
                <a:solidFill>
                  <a:srgbClr val="F59E09"/>
                </a:solidFill>
                <a:effectLst/>
                <a:uLnTx/>
                <a:uFillTx/>
                <a:latin typeface="Arial" pitchFamily="34" charset="0"/>
                <a:ea typeface="+mj-ea"/>
                <a:cs typeface="Arial" pitchFamily="34" charset="0"/>
              </a:rPr>
              <a:t>Correcto</a:t>
            </a:r>
          </a:p>
        </p:txBody>
      </p:sp>
      <p:sp>
        <p:nvSpPr>
          <p:cNvPr id="7" name="Subtitle 4"/>
          <p:cNvSpPr txBox="1">
            <a:spLocks/>
          </p:cNvSpPr>
          <p:nvPr/>
        </p:nvSpPr>
        <p:spPr>
          <a:xfrm>
            <a:off x="677333" y="3886200"/>
            <a:ext cx="10837334"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2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Los objetivos del acondicionamiento son la erradicación de la enfermedad, la inmunosupresión para evitar la EICH y la "creación de espacio" en la médula ósea para permitir el prendimiento de las células donantes</a:t>
            </a:r>
          </a:p>
        </p:txBody>
      </p:sp>
      <p:sp>
        <p:nvSpPr>
          <p:cNvPr id="8" name="Text Placeholder 7"/>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592914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s-ES" dirty="0"/>
              <a:t>AIR, acondicionamiento de intensidad reducida; NMA, no </a:t>
            </a:r>
            <a:r>
              <a:rPr lang="es-ES" dirty="0" err="1"/>
              <a:t>mieloablativo</a:t>
            </a:r>
            <a:r>
              <a:rPr lang="es-ES" dirty="0"/>
              <a:t>; </a:t>
            </a:r>
          </a:p>
          <a:p>
            <a:r>
              <a:rPr lang="es-ES" dirty="0"/>
              <a:t>TCMH, trasplante de células madre hematopoyéticas</a:t>
            </a:r>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dirty="0">
                <a:ln>
                  <a:noFill/>
                </a:ln>
                <a:solidFill>
                  <a:srgbClr val="F59E09"/>
                </a:solidFill>
                <a:effectLst/>
                <a:uLnTx/>
                <a:uFillTx/>
                <a:latin typeface="Arial" pitchFamily="34" charset="0"/>
                <a:ea typeface="+mj-ea"/>
                <a:cs typeface="Arial" pitchFamily="34" charset="0"/>
              </a:rPr>
              <a:t>Correcto</a:t>
            </a:r>
          </a:p>
        </p:txBody>
      </p:sp>
      <p:sp>
        <p:nvSpPr>
          <p:cNvPr id="7" name="Subtitle 4"/>
          <p:cNvSpPr txBox="1">
            <a:spLocks/>
          </p:cNvSpPr>
          <p:nvPr/>
        </p:nvSpPr>
        <p:spPr>
          <a:xfrm>
            <a:off x="567267" y="3450354"/>
            <a:ext cx="11057466"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2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Los regímenes mieloablativos destruyen la médula ósea de forma irreversible, mientras que el acondicionamiento de intensidad reducida (AIR) y los regímenes no mieloablativos (NMA) son menos agresivos y provocan una citopenia reversible o mínima. A diferencia de los regímenes mieloablativos, los regímenes AIR y NMA permiten a pacientes de edad avanzada o menos aptos médicamente someterse a un TCMH</a:t>
            </a:r>
          </a:p>
        </p:txBody>
      </p:sp>
      <p:sp>
        <p:nvSpPr>
          <p:cNvPr id="8" name="Text Placeholder 7"/>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269978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s-ES" dirty="0"/>
              <a:t>AIR, acondicionamiento de intensidad reducida; NMA, no </a:t>
            </a:r>
            <a:r>
              <a:rPr lang="es-ES" dirty="0" err="1"/>
              <a:t>mieloablativo</a:t>
            </a:r>
            <a:r>
              <a:rPr lang="es-ES" dirty="0"/>
              <a:t>; </a:t>
            </a:r>
          </a:p>
        </p:txBody>
      </p:sp>
      <p:sp>
        <p:nvSpPr>
          <p:cNvPr id="7"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dirty="0">
                <a:ln>
                  <a:noFill/>
                </a:ln>
                <a:solidFill>
                  <a:srgbClr val="F59E09"/>
                </a:solidFill>
                <a:effectLst/>
                <a:uLnTx/>
                <a:uFillTx/>
                <a:latin typeface="Arial" pitchFamily="34" charset="0"/>
                <a:ea typeface="+mj-ea"/>
                <a:cs typeface="Arial" pitchFamily="34" charset="0"/>
              </a:rPr>
              <a:t>Correcto</a:t>
            </a:r>
          </a:p>
        </p:txBody>
      </p:sp>
      <p:sp>
        <p:nvSpPr>
          <p:cNvPr id="8" name="Subtitle 4"/>
          <p:cNvSpPr txBox="1">
            <a:spLocks/>
          </p:cNvSpPr>
          <p:nvPr/>
        </p:nvSpPr>
        <p:spPr>
          <a:xfrm>
            <a:off x="973667" y="3886200"/>
            <a:ext cx="10244666"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2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Aunque los regímenes AIR y NMA limitan la toxicidad, pueden implicar complicaciones que amenazan la vida </a:t>
            </a:r>
            <a:br>
              <a:rPr kumimoji="0" lang="es-ES" sz="2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br>
            <a:r>
              <a:rPr kumimoji="0" lang="es-ES" sz="2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(como la enfermedad venooclusiva, o EVO)</a:t>
            </a:r>
          </a:p>
        </p:txBody>
      </p:sp>
      <p:sp>
        <p:nvSpPr>
          <p:cNvPr id="9" name="Text Placeholder 8"/>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647315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GB"/>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dirty="0">
                <a:ln>
                  <a:noFill/>
                </a:ln>
                <a:solidFill>
                  <a:srgbClr val="F59E09"/>
                </a:solidFill>
                <a:effectLst/>
                <a:uLnTx/>
                <a:uFillTx/>
                <a:latin typeface="Arial" pitchFamily="34" charset="0"/>
                <a:ea typeface="+mj-ea"/>
                <a:cs typeface="Arial" pitchFamily="34" charset="0"/>
              </a:rPr>
              <a:t>Correcto</a:t>
            </a:r>
          </a:p>
        </p:txBody>
      </p:sp>
      <p:sp>
        <p:nvSpPr>
          <p:cNvPr id="7" name="Subtitle 4"/>
          <p:cNvSpPr txBox="1">
            <a:spLocks/>
          </p:cNvSpPr>
          <p:nvPr/>
        </p:nvSpPr>
        <p:spPr>
          <a:xfrm>
            <a:off x="973667" y="3886200"/>
            <a:ext cx="10244666"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2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Se administran medicamentos inmunosupresores, como corticosteroides, para abordar la enfermedad injerto contra huésped, en la que el injerto alogénico ataca los tejidos huésped</a:t>
            </a:r>
          </a:p>
        </p:txBody>
      </p:sp>
    </p:spTree>
    <p:extLst>
      <p:ext uri="{BB962C8B-B14F-4D97-AF65-F5344CB8AC3E}">
        <p14:creationId xmlns:p14="http://schemas.microsoft.com/office/powerpoint/2010/main" val="650777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GB"/>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dirty="0">
                <a:ln>
                  <a:noFill/>
                </a:ln>
                <a:solidFill>
                  <a:srgbClr val="F59E09"/>
                </a:solidFill>
                <a:effectLst/>
                <a:uLnTx/>
                <a:uFillTx/>
                <a:latin typeface="Arial" pitchFamily="34" charset="0"/>
                <a:ea typeface="+mj-ea"/>
                <a:cs typeface="Arial" pitchFamily="34" charset="0"/>
              </a:rPr>
              <a:t>Correcto</a:t>
            </a:r>
          </a:p>
        </p:txBody>
      </p:sp>
      <p:sp>
        <p:nvSpPr>
          <p:cNvPr id="7" name="Subtitle 4"/>
          <p:cNvSpPr txBox="1">
            <a:spLocks/>
          </p:cNvSpPr>
          <p:nvPr/>
        </p:nvSpPr>
        <p:spPr>
          <a:xfrm>
            <a:off x="973667" y="3886200"/>
            <a:ext cx="10244666"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2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Las náuseas son el efecto secundario más temido por los pacientes y tienen un gran impacto en la calidad de vida</a:t>
            </a:r>
          </a:p>
        </p:txBody>
      </p:sp>
      <p:sp>
        <p:nvSpPr>
          <p:cNvPr id="8" name="Text Placeholder 7"/>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738466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a:p>
        </p:txBody>
      </p:sp>
      <p:sp>
        <p:nvSpPr>
          <p:cNvPr id="7"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dirty="0">
                <a:ln>
                  <a:noFill/>
                </a:ln>
                <a:solidFill>
                  <a:srgbClr val="F59E09"/>
                </a:solidFill>
                <a:effectLst/>
                <a:uLnTx/>
                <a:uFillTx/>
                <a:latin typeface="Arial" pitchFamily="34" charset="0"/>
                <a:ea typeface="+mj-ea"/>
                <a:cs typeface="Arial" pitchFamily="34" charset="0"/>
              </a:rPr>
              <a:t>Incorrecto</a:t>
            </a:r>
          </a:p>
        </p:txBody>
      </p:sp>
      <p:sp>
        <p:nvSpPr>
          <p:cNvPr id="8" name="Subtitle 4"/>
          <p:cNvSpPr txBox="1">
            <a:spLocks/>
          </p:cNvSpPr>
          <p:nvPr/>
        </p:nvSpPr>
        <p:spPr>
          <a:xfrm>
            <a:off x="973667" y="3886200"/>
            <a:ext cx="10244666"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2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Vuelva a intentarlo</a:t>
            </a:r>
          </a:p>
        </p:txBody>
      </p:sp>
    </p:spTree>
    <p:extLst>
      <p:ext uri="{BB962C8B-B14F-4D97-AF65-F5344CB8AC3E}">
        <p14:creationId xmlns:p14="http://schemas.microsoft.com/office/powerpoint/2010/main" val="1118502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err="1">
                <a:latin typeface="Arial" charset="0"/>
                <a:cs typeface="Arial" charset="0"/>
              </a:rPr>
              <a:t>Módulo</a:t>
            </a:r>
            <a:r>
              <a:rPr lang="en-GB" dirty="0">
                <a:latin typeface="Arial" charset="0"/>
                <a:cs typeface="Arial" charset="0"/>
              </a:rPr>
              <a:t> 1:</a:t>
            </a:r>
            <a:br>
              <a:rPr lang="en-GB" dirty="0"/>
            </a:br>
            <a:r>
              <a:rPr lang="en-GB" dirty="0" err="1">
                <a:latin typeface="Arial" charset="0"/>
                <a:cs typeface="Arial" charset="0"/>
              </a:rPr>
              <a:t>Trasplante</a:t>
            </a:r>
            <a:r>
              <a:rPr lang="en-GB" dirty="0">
                <a:latin typeface="Arial" charset="0"/>
                <a:cs typeface="Arial" charset="0"/>
              </a:rPr>
              <a:t> de </a:t>
            </a:r>
            <a:r>
              <a:rPr lang="en-GB" dirty="0" err="1">
                <a:latin typeface="Arial" charset="0"/>
                <a:cs typeface="Arial" charset="0"/>
              </a:rPr>
              <a:t>células</a:t>
            </a:r>
            <a:r>
              <a:rPr lang="en-GB" dirty="0">
                <a:latin typeface="Arial" charset="0"/>
                <a:cs typeface="Arial" charset="0"/>
              </a:rPr>
              <a:t> </a:t>
            </a:r>
            <a:br>
              <a:rPr lang="en-GB" dirty="0">
                <a:latin typeface="Arial" charset="0"/>
                <a:cs typeface="Arial" charset="0"/>
              </a:rPr>
            </a:br>
            <a:r>
              <a:rPr lang="en-GB" dirty="0" err="1">
                <a:latin typeface="Arial" charset="0"/>
                <a:cs typeface="Arial" charset="0"/>
              </a:rPr>
              <a:t>madre</a:t>
            </a:r>
            <a:r>
              <a:rPr lang="en-GB" dirty="0">
                <a:latin typeface="Arial" charset="0"/>
                <a:cs typeface="Arial" charset="0"/>
              </a:rPr>
              <a:t> </a:t>
            </a:r>
            <a:r>
              <a:rPr lang="en-GB" dirty="0" err="1">
                <a:latin typeface="Arial" charset="0"/>
                <a:cs typeface="Arial" charset="0"/>
              </a:rPr>
              <a:t>hematopoyéticas</a:t>
            </a:r>
            <a:endParaRPr lang="en-GB" dirty="0">
              <a:latin typeface="Arial" charset="0"/>
              <a:cs typeface="Arial" charset="0"/>
            </a:endParaRPr>
          </a:p>
        </p:txBody>
      </p:sp>
    </p:spTree>
    <p:extLst>
      <p:ext uri="{BB962C8B-B14F-4D97-AF65-F5344CB8AC3E}">
        <p14:creationId xmlns:p14="http://schemas.microsoft.com/office/powerpoint/2010/main" val="2087188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Objetivos de aprendizaje</a:t>
            </a:r>
            <a:endParaRPr lang="en-GB" dirty="0"/>
          </a:p>
        </p:txBody>
      </p:sp>
      <p:sp>
        <p:nvSpPr>
          <p:cNvPr id="3" name="Content Placeholder 2"/>
          <p:cNvSpPr>
            <a:spLocks noGrp="1"/>
          </p:cNvSpPr>
          <p:nvPr>
            <p:ph idx="1"/>
          </p:nvPr>
        </p:nvSpPr>
        <p:spPr/>
        <p:txBody>
          <a:bodyPr/>
          <a:lstStyle/>
          <a:p>
            <a:r>
              <a:rPr lang="es-ES" dirty="0"/>
              <a:t>Conocer la diferencia entre TCMH </a:t>
            </a:r>
            <a:r>
              <a:rPr lang="es-ES" dirty="0" err="1"/>
              <a:t>alogénico</a:t>
            </a:r>
            <a:r>
              <a:rPr lang="es-ES" dirty="0"/>
              <a:t> y </a:t>
            </a:r>
            <a:r>
              <a:rPr lang="es-ES" dirty="0" err="1"/>
              <a:t>autólogo</a:t>
            </a:r>
            <a:endParaRPr lang="es-ES" dirty="0"/>
          </a:p>
          <a:p>
            <a:endParaRPr lang="en-GB" dirty="0"/>
          </a:p>
          <a:p>
            <a:r>
              <a:rPr lang="es-ES" dirty="0"/>
              <a:t>Conocer los tipos y razones de los distintos regímenes de acondicionamiento </a:t>
            </a:r>
            <a:br>
              <a:rPr lang="es-ES" dirty="0"/>
            </a:br>
            <a:r>
              <a:rPr lang="es-ES" dirty="0"/>
              <a:t>del TCMH</a:t>
            </a:r>
          </a:p>
          <a:p>
            <a:endParaRPr lang="en-GB" dirty="0"/>
          </a:p>
          <a:p>
            <a:r>
              <a:rPr lang="es-ES" dirty="0"/>
              <a:t>Reconocer las posibles complicaciones asociadas al TCMH</a:t>
            </a:r>
          </a:p>
          <a:p>
            <a:endParaRPr lang="en-GB" dirty="0"/>
          </a:p>
          <a:p>
            <a:r>
              <a:rPr lang="es-ES" dirty="0"/>
              <a:t>Conocer los aspectos fundamentales de los tratamientos de soporte y ser capaces de aplicarlos en la práctica clínica</a:t>
            </a:r>
            <a:endParaRPr lang="en-GB" dirty="0"/>
          </a:p>
        </p:txBody>
      </p:sp>
      <p:sp>
        <p:nvSpPr>
          <p:cNvPr id="13" name="Text Placeholder 12"/>
          <p:cNvSpPr>
            <a:spLocks noGrp="1"/>
          </p:cNvSpPr>
          <p:nvPr>
            <p:ph type="body" sz="quarter" idx="10"/>
          </p:nvPr>
        </p:nvSpPr>
        <p:spPr/>
        <p:txBody>
          <a:bodyPr/>
          <a:lstStyle/>
          <a:p>
            <a:endParaRPr lang="en-GB"/>
          </a:p>
        </p:txBody>
      </p:sp>
      <p:sp>
        <p:nvSpPr>
          <p:cNvPr id="8" name="Text Placeholder 7"/>
          <p:cNvSpPr>
            <a:spLocks noGrp="1"/>
          </p:cNvSpPr>
          <p:nvPr>
            <p:ph type="body" sz="quarter" idx="11"/>
          </p:nvPr>
        </p:nvSpPr>
        <p:spPr/>
        <p:txBody>
          <a:bodyPr/>
          <a:lstStyle/>
          <a:p>
            <a:r>
              <a:rPr lang="en-GB" dirty="0"/>
              <a:t>TCMH, </a:t>
            </a:r>
            <a:r>
              <a:rPr lang="en-GB" dirty="0" err="1"/>
              <a:t>trasplante</a:t>
            </a:r>
            <a:r>
              <a:rPr lang="en-GB" dirty="0"/>
              <a:t> de </a:t>
            </a:r>
            <a:r>
              <a:rPr lang="en-GB" dirty="0" err="1"/>
              <a:t>células</a:t>
            </a:r>
            <a:r>
              <a:rPr lang="en-GB" dirty="0"/>
              <a:t> </a:t>
            </a:r>
            <a:r>
              <a:rPr lang="en-GB" dirty="0" err="1"/>
              <a:t>madre</a:t>
            </a:r>
            <a:r>
              <a:rPr lang="en-GB" dirty="0"/>
              <a:t> </a:t>
            </a:r>
            <a:r>
              <a:rPr lang="en-GB" dirty="0" err="1"/>
              <a:t>hematopoyéticas</a:t>
            </a:r>
            <a:endParaRPr lang="en-GB" dirty="0"/>
          </a:p>
        </p:txBody>
      </p:sp>
    </p:spTree>
    <p:extLst>
      <p:ext uri="{BB962C8B-B14F-4D97-AF65-F5344CB8AC3E}">
        <p14:creationId xmlns:p14="http://schemas.microsoft.com/office/powerpoint/2010/main" val="263870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charset="0"/>
                <a:cs typeface="Arial" charset="0"/>
              </a:rPr>
              <a:t>¿</a:t>
            </a:r>
            <a:r>
              <a:rPr lang="en-GB" dirty="0" err="1">
                <a:latin typeface="Arial" charset="0"/>
                <a:cs typeface="Arial" charset="0"/>
              </a:rPr>
              <a:t>Qué</a:t>
            </a:r>
            <a:r>
              <a:rPr lang="en-GB" dirty="0">
                <a:latin typeface="Arial" charset="0"/>
                <a:cs typeface="Arial" charset="0"/>
              </a:rPr>
              <a:t> </a:t>
            </a:r>
            <a:r>
              <a:rPr lang="en-GB" dirty="0" err="1">
                <a:latin typeface="Arial" charset="0"/>
                <a:cs typeface="Arial" charset="0"/>
              </a:rPr>
              <a:t>es</a:t>
            </a:r>
            <a:r>
              <a:rPr lang="en-GB" dirty="0">
                <a:latin typeface="Arial" charset="0"/>
                <a:cs typeface="Arial" charset="0"/>
              </a:rPr>
              <a:t> el </a:t>
            </a:r>
            <a:r>
              <a:rPr lang="en-GB" dirty="0" err="1">
                <a:latin typeface="Arial" charset="0"/>
                <a:cs typeface="Arial" charset="0"/>
              </a:rPr>
              <a:t>trasplante</a:t>
            </a:r>
            <a:r>
              <a:rPr lang="en-GB" dirty="0">
                <a:latin typeface="Arial" charset="0"/>
                <a:cs typeface="Arial" charset="0"/>
              </a:rPr>
              <a:t> de </a:t>
            </a:r>
            <a:r>
              <a:rPr lang="en-GB" dirty="0" err="1">
                <a:latin typeface="Arial" charset="0"/>
                <a:cs typeface="Arial" charset="0"/>
              </a:rPr>
              <a:t>células</a:t>
            </a:r>
            <a:r>
              <a:rPr lang="en-GB" dirty="0">
                <a:latin typeface="Arial" charset="0"/>
                <a:cs typeface="Arial" charset="0"/>
              </a:rPr>
              <a:t> </a:t>
            </a:r>
            <a:r>
              <a:rPr lang="en-GB" dirty="0" err="1">
                <a:latin typeface="Arial" charset="0"/>
                <a:cs typeface="Arial" charset="0"/>
              </a:rPr>
              <a:t>madre</a:t>
            </a:r>
            <a:r>
              <a:rPr lang="en-GB" dirty="0">
                <a:latin typeface="Arial" charset="0"/>
                <a:cs typeface="Arial" charset="0"/>
              </a:rPr>
              <a:t> </a:t>
            </a:r>
            <a:r>
              <a:rPr lang="en-GB" dirty="0" err="1">
                <a:latin typeface="Arial" charset="0"/>
                <a:cs typeface="Arial" charset="0"/>
              </a:rPr>
              <a:t>hematopoyéticas</a:t>
            </a:r>
            <a:r>
              <a:rPr lang="en-GB" dirty="0">
                <a:latin typeface="Arial" charset="0"/>
                <a:cs typeface="Arial" charset="0"/>
              </a:rPr>
              <a:t>?</a:t>
            </a:r>
            <a:endParaRPr lang="en-GB" dirty="0"/>
          </a:p>
        </p:txBody>
      </p:sp>
      <p:sp>
        <p:nvSpPr>
          <p:cNvPr id="3" name="Content Placeholder 2"/>
          <p:cNvSpPr>
            <a:spLocks noGrp="1"/>
          </p:cNvSpPr>
          <p:nvPr>
            <p:ph idx="1"/>
          </p:nvPr>
        </p:nvSpPr>
        <p:spPr>
          <a:xfrm>
            <a:off x="335360" y="1268760"/>
            <a:ext cx="9013427" cy="4857403"/>
          </a:xfrm>
        </p:spPr>
        <p:txBody>
          <a:bodyPr>
            <a:normAutofit/>
          </a:bodyPr>
          <a:lstStyle/>
          <a:p>
            <a:r>
              <a:rPr lang="es-ES" dirty="0">
                <a:latin typeface="Arial" charset="0"/>
                <a:cs typeface="Arial" charset="0"/>
              </a:rPr>
              <a:t>Antes llamado trasplante de médula ósea (TMO)</a:t>
            </a:r>
            <a:endParaRPr lang="en-GB" sz="2000" dirty="0"/>
          </a:p>
          <a:p>
            <a:r>
              <a:rPr lang="es-ES" dirty="0"/>
              <a:t>Consiste en la infusión intravenosa (iv) de células madre hematopoyéticas para restablecer la función hematopoyética en pacientes con daños o defectos en la médula </a:t>
            </a:r>
            <a:r>
              <a:rPr lang="es-ES" dirty="0" err="1"/>
              <a:t>osea</a:t>
            </a:r>
            <a:r>
              <a:rPr lang="es-ES" dirty="0"/>
              <a:t> o el sistema inmunológico</a:t>
            </a:r>
          </a:p>
          <a:p>
            <a:pPr lvl="1"/>
            <a:r>
              <a:rPr lang="es-ES" dirty="0">
                <a:latin typeface="Arial" charset="0"/>
                <a:cs typeface="Arial" charset="0"/>
              </a:rPr>
              <a:t>Los pacientes con cánceres malignos necesitan el TCMH para rescatar a la médula ósea de los efectos tóxicos de la quimioterapia</a:t>
            </a:r>
            <a:endParaRPr lang="en-GB" sz="1800" dirty="0"/>
          </a:p>
          <a:p>
            <a:pPr lvl="1">
              <a:buClr>
                <a:srgbClr val="8A8A8D"/>
              </a:buClr>
            </a:pPr>
            <a:r>
              <a:rPr lang="es-ES" dirty="0">
                <a:latin typeface="Arial" charset="0"/>
                <a:cs typeface="Arial" charset="0"/>
              </a:rPr>
              <a:t>Los pacientes con enfermedades no malignas necesitan el TCMH para sustituir a la médula no funcional o defectuosa</a:t>
            </a:r>
          </a:p>
          <a:p>
            <a:pPr>
              <a:buClr>
                <a:srgbClr val="8A8A8D"/>
              </a:buClr>
            </a:pPr>
            <a:r>
              <a:rPr lang="en-GB" dirty="0">
                <a:latin typeface="Arial" charset="0"/>
                <a:cs typeface="Arial" charset="0"/>
              </a:rPr>
              <a:t>Las </a:t>
            </a:r>
            <a:r>
              <a:rPr lang="en-GB" dirty="0" err="1">
                <a:latin typeface="Arial" charset="0"/>
                <a:cs typeface="Arial" charset="0"/>
              </a:rPr>
              <a:t>células</a:t>
            </a:r>
            <a:r>
              <a:rPr lang="en-GB" dirty="0">
                <a:latin typeface="Arial" charset="0"/>
                <a:cs typeface="Arial" charset="0"/>
              </a:rPr>
              <a:t> </a:t>
            </a:r>
            <a:r>
              <a:rPr lang="en-GB" dirty="0" err="1">
                <a:latin typeface="Arial" charset="0"/>
                <a:cs typeface="Arial" charset="0"/>
              </a:rPr>
              <a:t>madre</a:t>
            </a:r>
            <a:r>
              <a:rPr lang="en-GB" dirty="0">
                <a:latin typeface="Arial" charset="0"/>
                <a:cs typeface="Arial" charset="0"/>
              </a:rPr>
              <a:t> </a:t>
            </a:r>
            <a:r>
              <a:rPr lang="en-GB" dirty="0" err="1">
                <a:latin typeface="Arial" charset="0"/>
                <a:cs typeface="Arial" charset="0"/>
              </a:rPr>
              <a:t>hematopoyéticas</a:t>
            </a:r>
            <a:r>
              <a:rPr lang="en-GB" dirty="0">
                <a:latin typeface="Arial" charset="0"/>
                <a:cs typeface="Arial" charset="0"/>
              </a:rPr>
              <a:t> son </a:t>
            </a:r>
            <a:r>
              <a:rPr lang="en-GB" dirty="0" err="1">
                <a:latin typeface="Arial" charset="0"/>
                <a:cs typeface="Arial" charset="0"/>
              </a:rPr>
              <a:t>generalmente</a:t>
            </a:r>
            <a:r>
              <a:rPr lang="en-GB" dirty="0">
                <a:latin typeface="Arial" charset="0"/>
                <a:cs typeface="Arial" charset="0"/>
              </a:rPr>
              <a:t> </a:t>
            </a:r>
            <a:r>
              <a:rPr lang="en-GB" dirty="0" err="1">
                <a:latin typeface="Arial" charset="0"/>
                <a:cs typeface="Arial" charset="0"/>
              </a:rPr>
              <a:t>obtenidas</a:t>
            </a:r>
            <a:r>
              <a:rPr lang="en-GB" dirty="0">
                <a:latin typeface="Arial" charset="0"/>
                <a:cs typeface="Arial" charset="0"/>
              </a:rPr>
              <a:t> de la </a:t>
            </a:r>
            <a:r>
              <a:rPr lang="en-GB" dirty="0" err="1">
                <a:latin typeface="Arial" charset="0"/>
                <a:cs typeface="Arial" charset="0"/>
              </a:rPr>
              <a:t>médula</a:t>
            </a:r>
            <a:r>
              <a:rPr lang="en-GB" dirty="0">
                <a:latin typeface="Arial" charset="0"/>
                <a:cs typeface="Arial" charset="0"/>
              </a:rPr>
              <a:t> </a:t>
            </a:r>
            <a:r>
              <a:rPr lang="en-GB" dirty="0" err="1">
                <a:latin typeface="Arial" charset="0"/>
                <a:cs typeface="Arial" charset="0"/>
              </a:rPr>
              <a:t>ósea</a:t>
            </a:r>
            <a:r>
              <a:rPr lang="en-GB" dirty="0">
                <a:latin typeface="Arial" charset="0"/>
                <a:cs typeface="Arial" charset="0"/>
              </a:rPr>
              <a:t>, </a:t>
            </a:r>
            <a:r>
              <a:rPr lang="en-GB" dirty="0" err="1">
                <a:latin typeface="Arial" charset="0"/>
                <a:cs typeface="Arial" charset="0"/>
              </a:rPr>
              <a:t>sangre</a:t>
            </a:r>
            <a:r>
              <a:rPr lang="en-GB" dirty="0">
                <a:latin typeface="Arial" charset="0"/>
                <a:cs typeface="Arial" charset="0"/>
              </a:rPr>
              <a:t> </a:t>
            </a:r>
            <a:r>
              <a:rPr lang="en-GB" dirty="0" err="1">
                <a:latin typeface="Arial" charset="0"/>
                <a:cs typeface="Arial" charset="0"/>
              </a:rPr>
              <a:t>periférica</a:t>
            </a:r>
            <a:r>
              <a:rPr lang="en-GB" dirty="0">
                <a:latin typeface="Arial" charset="0"/>
                <a:cs typeface="Arial" charset="0"/>
              </a:rPr>
              <a:t> o </a:t>
            </a:r>
            <a:r>
              <a:rPr lang="en-GB" dirty="0" err="1">
                <a:latin typeface="Arial" charset="0"/>
                <a:cs typeface="Arial" charset="0"/>
              </a:rPr>
              <a:t>sangre</a:t>
            </a:r>
            <a:r>
              <a:rPr lang="en-GB" dirty="0">
                <a:latin typeface="Arial" charset="0"/>
                <a:cs typeface="Arial" charset="0"/>
              </a:rPr>
              <a:t> de </a:t>
            </a:r>
            <a:r>
              <a:rPr lang="en-GB" dirty="0" err="1">
                <a:latin typeface="Arial" charset="0"/>
                <a:cs typeface="Arial" charset="0"/>
              </a:rPr>
              <a:t>cordón</a:t>
            </a:r>
            <a:r>
              <a:rPr lang="en-GB" dirty="0">
                <a:latin typeface="Arial" charset="0"/>
                <a:cs typeface="Arial" charset="0"/>
              </a:rPr>
              <a:t> umbilical</a:t>
            </a:r>
          </a:p>
        </p:txBody>
      </p:sp>
      <p:sp>
        <p:nvSpPr>
          <p:cNvPr id="10" name="Text Placeholder 9"/>
          <p:cNvSpPr>
            <a:spLocks noGrp="1"/>
          </p:cNvSpPr>
          <p:nvPr>
            <p:ph type="body" sz="quarter" idx="10"/>
          </p:nvPr>
        </p:nvSpPr>
        <p:spPr/>
        <p:txBody>
          <a:bodyPr/>
          <a:lstStyle/>
          <a:p>
            <a:r>
              <a:rPr lang="en-GB" dirty="0" err="1"/>
              <a:t>Saria</a:t>
            </a:r>
            <a:r>
              <a:rPr lang="en-GB" dirty="0"/>
              <a:t> MG et al. </a:t>
            </a:r>
            <a:r>
              <a:rPr lang="en-GB" i="1" dirty="0" err="1"/>
              <a:t>Clin</a:t>
            </a:r>
            <a:r>
              <a:rPr lang="en-GB" i="1" dirty="0"/>
              <a:t> J </a:t>
            </a:r>
            <a:r>
              <a:rPr lang="en-GB" i="1" dirty="0" err="1"/>
              <a:t>Oncol</a:t>
            </a:r>
            <a:r>
              <a:rPr lang="en-GB" i="1" dirty="0"/>
              <a:t> </a:t>
            </a:r>
            <a:r>
              <a:rPr lang="en-GB" i="1" dirty="0" err="1"/>
              <a:t>Nurs</a:t>
            </a:r>
            <a:r>
              <a:rPr lang="en-GB" i="1" dirty="0"/>
              <a:t> </a:t>
            </a:r>
            <a:r>
              <a:rPr lang="en-GB" dirty="0"/>
              <a:t>2007;11:53–63; </a:t>
            </a:r>
            <a:r>
              <a:rPr lang="en-GB" dirty="0" err="1"/>
              <a:t>Passweg</a:t>
            </a:r>
            <a:r>
              <a:rPr lang="en-GB" dirty="0"/>
              <a:t> JR et al. </a:t>
            </a:r>
            <a:r>
              <a:rPr lang="en-GB" i="1" dirty="0"/>
              <a:t>Bone Marrow Transplant </a:t>
            </a:r>
            <a:r>
              <a:rPr lang="en-GB" dirty="0"/>
              <a:t>2016;51:786–92</a:t>
            </a:r>
          </a:p>
        </p:txBody>
      </p:sp>
      <p:sp>
        <p:nvSpPr>
          <p:cNvPr id="13" name="Text Placeholder 12"/>
          <p:cNvSpPr>
            <a:spLocks noGrp="1"/>
          </p:cNvSpPr>
          <p:nvPr>
            <p:ph type="body" sz="quarter" idx="11"/>
          </p:nvPr>
        </p:nvSpPr>
        <p:spPr/>
        <p:txBody>
          <a:bodyPr/>
          <a:lstStyle/>
          <a:p>
            <a:r>
              <a:rPr lang="en-GB" dirty="0"/>
              <a:t>TCMH, </a:t>
            </a:r>
            <a:r>
              <a:rPr lang="en-GB" dirty="0" err="1"/>
              <a:t>trasplante</a:t>
            </a:r>
            <a:r>
              <a:rPr lang="en-GB" dirty="0"/>
              <a:t> de </a:t>
            </a:r>
            <a:r>
              <a:rPr lang="en-GB" dirty="0" err="1"/>
              <a:t>células</a:t>
            </a:r>
            <a:r>
              <a:rPr lang="en-GB" dirty="0"/>
              <a:t> </a:t>
            </a:r>
            <a:r>
              <a:rPr lang="en-GB" dirty="0" err="1"/>
              <a:t>madre</a:t>
            </a:r>
            <a:r>
              <a:rPr lang="en-GB" dirty="0"/>
              <a:t> </a:t>
            </a:r>
            <a:r>
              <a:rPr lang="en-GB" dirty="0" err="1"/>
              <a:t>hematopoyéticas</a:t>
            </a:r>
            <a:endParaRPr lang="en-GB" dirty="0"/>
          </a:p>
        </p:txBody>
      </p:sp>
      <p:sp>
        <p:nvSpPr>
          <p:cNvPr id="5" name="Rounded Rectangle 4"/>
          <p:cNvSpPr/>
          <p:nvPr/>
        </p:nvSpPr>
        <p:spPr>
          <a:xfrm>
            <a:off x="9348787" y="4606975"/>
            <a:ext cx="2449513" cy="13280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s-ES" dirty="0">
                <a:solidFill>
                  <a:schemeClr val="bg1"/>
                </a:solidFill>
                <a:latin typeface="Arial" panose="020B0604020202020204" pitchFamily="34" charset="0"/>
              </a:rPr>
              <a:t>La hematopoyesis es la formación de los elementos de las células sanguíneas</a:t>
            </a:r>
          </a:p>
        </p:txBody>
      </p:sp>
      <p:pic>
        <p:nvPicPr>
          <p:cNvPr id="6" name="Picture 5"/>
          <p:cNvPicPr>
            <a:picLocks noChangeAspect="1"/>
          </p:cNvPicPr>
          <p:nvPr/>
        </p:nvPicPr>
        <p:blipFill rotWithShape="1">
          <a:blip r:embed="rId3"/>
          <a:srcRect l="28011" r="9091"/>
          <a:stretch/>
        </p:blipFill>
        <p:spPr>
          <a:xfrm>
            <a:off x="9551988" y="1883594"/>
            <a:ext cx="2043112" cy="2171700"/>
          </a:xfrm>
          <a:prstGeom prst="rect">
            <a:avLst/>
          </a:prstGeom>
          <a:ln>
            <a:noFill/>
          </a:ln>
          <a:effectLst>
            <a:outerShdw blurRad="292100" dist="139700" dir="2700000" algn="tl" rotWithShape="0">
              <a:srgbClr val="333333">
                <a:alpha val="65000"/>
              </a:srgbClr>
            </a:outerShdw>
          </a:effectLst>
        </p:spPr>
      </p:pic>
      <p:sp>
        <p:nvSpPr>
          <p:cNvPr id="4" name="Rounded Rectangle 3"/>
          <p:cNvSpPr/>
          <p:nvPr/>
        </p:nvSpPr>
        <p:spPr>
          <a:xfrm>
            <a:off x="622300" y="5492324"/>
            <a:ext cx="7916582" cy="44267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s-ES" sz="2000" dirty="0">
                <a:solidFill>
                  <a:schemeClr val="bg1"/>
                </a:solidFill>
                <a:latin typeface="Arial" panose="020B0604020202020204" pitchFamily="34" charset="0"/>
              </a:rPr>
              <a:t>Cada año se realizan en Europa más de 40.000 TCMH</a:t>
            </a:r>
          </a:p>
        </p:txBody>
      </p:sp>
    </p:spTree>
    <p:extLst>
      <p:ext uri="{BB962C8B-B14F-4D97-AF65-F5344CB8AC3E}">
        <p14:creationId xmlns:p14="http://schemas.microsoft.com/office/powerpoint/2010/main" val="799671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688590" y="4749928"/>
            <a:ext cx="153380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F59E09"/>
                </a:solidFill>
                <a:effectLst/>
                <a:uLnTx/>
                <a:uFillTx/>
                <a:latin typeface="Arial" panose="020B0604020202020204" pitchFamily="34" charset="0"/>
                <a:ea typeface="+mn-ea"/>
                <a:cs typeface="+mn-cs"/>
              </a:rPr>
              <a:t>Paciente</a:t>
            </a:r>
          </a:p>
        </p:txBody>
      </p:sp>
      <p:grpSp>
        <p:nvGrpSpPr>
          <p:cNvPr id="68" name="Group 67"/>
          <p:cNvGrpSpPr/>
          <p:nvPr/>
        </p:nvGrpSpPr>
        <p:grpSpPr>
          <a:xfrm>
            <a:off x="3958282" y="3770840"/>
            <a:ext cx="6709919" cy="2506525"/>
            <a:chOff x="2434281" y="3991822"/>
            <a:chExt cx="6709919" cy="2506525"/>
          </a:xfrm>
        </p:grpSpPr>
        <p:pic>
          <p:nvPicPr>
            <p:cNvPr id="7" name="Picture 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434281" y="3991822"/>
              <a:ext cx="1023215" cy="1089212"/>
            </a:xfrm>
            <a:prstGeom prst="rect">
              <a:avLst/>
            </a:prstGeom>
          </p:spPr>
        </p:pic>
        <p:pic>
          <p:nvPicPr>
            <p:cNvPr id="9" name="Picture 8"/>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01491" y="3991822"/>
              <a:ext cx="1023215" cy="1089212"/>
            </a:xfrm>
            <a:prstGeom prst="rect">
              <a:avLst/>
            </a:prstGeom>
          </p:spPr>
        </p:pic>
        <p:pic>
          <p:nvPicPr>
            <p:cNvPr id="11" name="Picture 1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67167" y="3991822"/>
              <a:ext cx="1023215" cy="1089212"/>
            </a:xfrm>
            <a:prstGeom prst="rect">
              <a:avLst/>
            </a:prstGeom>
          </p:spPr>
        </p:pic>
        <p:sp>
          <p:nvSpPr>
            <p:cNvPr id="6" name="TextBox 5"/>
            <p:cNvSpPr txBox="1"/>
            <p:nvPr/>
          </p:nvSpPr>
          <p:spPr>
            <a:xfrm>
              <a:off x="4946197" y="4924928"/>
              <a:ext cx="1533802" cy="646331"/>
            </a:xfrm>
            <a:prstGeom prst="rect">
              <a:avLst/>
            </a:prstGeom>
            <a:noFill/>
          </p:spPr>
          <p:txBody>
            <a:bodyPr wrap="square" rtlCol="0">
              <a:spAutoFit/>
            </a:bodyPr>
            <a:lstStyle/>
            <a:p>
              <a:pPr lvl="0" algn="ctr">
                <a:defRPr/>
              </a:pPr>
              <a:r>
                <a:rPr kumimoji="0" lang="es-ES" sz="1200" b="0" i="0" u="none" strike="noStrike" kern="1200" cap="none" spc="0" normalizeH="0" baseline="0" noProof="0" dirty="0">
                  <a:ln>
                    <a:noFill/>
                  </a:ln>
                  <a:solidFill>
                    <a:srgbClr val="F59E09"/>
                  </a:solidFill>
                  <a:effectLst/>
                  <a:uLnTx/>
                  <a:uFillTx/>
                  <a:latin typeface="Arial" panose="020B0604020202020204" pitchFamily="34" charset="0"/>
                  <a:ea typeface="+mn-ea"/>
                  <a:cs typeface="+mn-cs"/>
                </a:rPr>
                <a:t>Paciente </a:t>
              </a:r>
              <a:br>
                <a:rPr kumimoji="0" lang="es-ES" sz="1200" b="0" i="0" u="none" strike="noStrike" kern="1200" cap="none" spc="0" normalizeH="0" baseline="0" noProof="0" dirty="0">
                  <a:ln>
                    <a:noFill/>
                  </a:ln>
                  <a:solidFill>
                    <a:srgbClr val="F59E09"/>
                  </a:solidFill>
                  <a:effectLst/>
                  <a:uLnTx/>
                  <a:uFillTx/>
                  <a:latin typeface="Arial" panose="020B0604020202020204" pitchFamily="34" charset="0"/>
                  <a:ea typeface="+mn-ea"/>
                  <a:cs typeface="+mn-cs"/>
                </a:rPr>
              </a:br>
              <a:r>
                <a:rPr kumimoji="0" lang="es-ES" sz="1200" b="0" i="0" u="none" strike="noStrike" kern="1200" cap="none" spc="0" normalizeH="0" baseline="0" noProof="0" dirty="0">
                  <a:ln>
                    <a:noFill/>
                  </a:ln>
                  <a:solidFill>
                    <a:srgbClr val="F59E09"/>
                  </a:solidFill>
                  <a:effectLst/>
                  <a:uLnTx/>
                  <a:uFillTx/>
                  <a:latin typeface="Arial" panose="020B0604020202020204" pitchFamily="34" charset="0"/>
                  <a:ea typeface="+mn-ea"/>
                  <a:cs typeface="+mn-cs"/>
                </a:rPr>
                <a:t>sin sistema </a:t>
              </a:r>
              <a:br>
                <a:rPr kumimoji="0" lang="es-ES" sz="1200" b="0" i="0" u="none" strike="noStrike" kern="1200" cap="none" spc="0" normalizeH="0" baseline="0" noProof="0" dirty="0">
                  <a:ln>
                    <a:noFill/>
                  </a:ln>
                  <a:solidFill>
                    <a:srgbClr val="F59E09"/>
                  </a:solidFill>
                  <a:effectLst/>
                  <a:uLnTx/>
                  <a:uFillTx/>
                  <a:latin typeface="Arial" panose="020B0604020202020204" pitchFamily="34" charset="0"/>
                  <a:ea typeface="+mn-ea"/>
                  <a:cs typeface="+mn-cs"/>
                </a:rPr>
              </a:br>
              <a:r>
                <a:rPr lang="es-ES" sz="1200" dirty="0">
                  <a:solidFill>
                    <a:srgbClr val="F59E09"/>
                  </a:solidFill>
                  <a:latin typeface="Arial" panose="020B0604020202020204" pitchFamily="34" charset="0"/>
                </a:rPr>
                <a:t>linfo-hemopoyético</a:t>
              </a:r>
              <a:endParaRPr kumimoji="0" lang="es-ES" sz="1200" b="0" i="0" u="none" strike="noStrike" kern="1200" cap="none" spc="0" normalizeH="0" baseline="0" noProof="0" dirty="0">
                <a:ln>
                  <a:noFill/>
                </a:ln>
                <a:solidFill>
                  <a:srgbClr val="F59E09"/>
                </a:solidFill>
                <a:effectLst/>
                <a:uLnTx/>
                <a:uFillTx/>
                <a:latin typeface="Arial" panose="020B0604020202020204" pitchFamily="34" charset="0"/>
                <a:ea typeface="+mn-ea"/>
                <a:cs typeface="+mn-cs"/>
              </a:endParaRPr>
            </a:p>
          </p:txBody>
        </p:sp>
        <p:cxnSp>
          <p:nvCxnSpPr>
            <p:cNvPr id="13" name="Straight Arrow Connector 12"/>
            <p:cNvCxnSpPr/>
            <p:nvPr/>
          </p:nvCxnSpPr>
          <p:spPr>
            <a:xfrm>
              <a:off x="3372784" y="4414277"/>
              <a:ext cx="1800000"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194884" y="4431365"/>
              <a:ext cx="1800000"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488634" y="4439393"/>
              <a:ext cx="1533802" cy="1015663"/>
            </a:xfrm>
            <a:prstGeom prst="rect">
              <a:avLst/>
            </a:prstGeom>
            <a:noFill/>
            <a:ln>
              <a:noFill/>
            </a:ln>
          </p:spPr>
          <p:txBody>
            <a:bodyPr wrap="square" rtlCol="0">
              <a:spAutoFit/>
            </a:bodyPr>
            <a:lstStyle/>
            <a:p>
              <a:pPr lvl="0" algn="ctr">
                <a:defRPr/>
              </a:pPr>
              <a:r>
                <a:rPr kumimoji="0" lang="es-E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Acondicionamiento para eliminar </a:t>
              </a:r>
              <a:br>
                <a:rPr kumimoji="0" lang="es-E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s-E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el sistema </a:t>
              </a:r>
              <a:br>
                <a:rPr kumimoji="0" lang="es-E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lang="es-ES" sz="1200" dirty="0">
                  <a:solidFill>
                    <a:srgbClr val="000000"/>
                  </a:solidFill>
                  <a:latin typeface="Arial" panose="020B0604020202020204" pitchFamily="34" charset="0"/>
                </a:rPr>
                <a:t>linfo-hemopoyético del </a:t>
              </a:r>
              <a:r>
                <a:rPr kumimoji="0" lang="es-E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paciente</a:t>
              </a:r>
            </a:p>
          </p:txBody>
        </p:sp>
        <p:sp>
          <p:nvSpPr>
            <p:cNvPr id="27" name="TextBox 26"/>
            <p:cNvSpPr txBox="1"/>
            <p:nvPr/>
          </p:nvSpPr>
          <p:spPr>
            <a:xfrm>
              <a:off x="6349107" y="4439393"/>
              <a:ext cx="1533802" cy="1015663"/>
            </a:xfrm>
            <a:prstGeom prst="rect">
              <a:avLst/>
            </a:prstGeom>
            <a:noFill/>
            <a:ln>
              <a:noFill/>
            </a:ln>
          </p:spPr>
          <p:txBody>
            <a:bodyPr wrap="square" rtlCol="0">
              <a:spAutoFit/>
            </a:bodyPr>
            <a:lstStyle/>
            <a:p>
              <a:pPr lvl="0" algn="ctr">
                <a:defRPr/>
              </a:pPr>
              <a:r>
                <a:rPr kumimoji="0" lang="es-E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Reconstitución </a:t>
              </a:r>
              <a:br>
                <a:rPr kumimoji="0" lang="es-E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s-E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del sistema </a:t>
              </a:r>
              <a:br>
                <a:rPr kumimoji="0" lang="es-E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lang="es-ES" sz="1200" dirty="0">
                  <a:solidFill>
                    <a:srgbClr val="000000"/>
                  </a:solidFill>
                  <a:latin typeface="Arial" panose="020B0604020202020204" pitchFamily="34" charset="0"/>
                </a:rPr>
                <a:t>linfo-hemopoyético</a:t>
              </a:r>
              <a:br>
                <a:rPr kumimoji="0" lang="es-E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s-E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con las células </a:t>
              </a:r>
              <a:br>
                <a:rPr kumimoji="0" lang="es-E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s-E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del donante</a:t>
              </a:r>
            </a:p>
          </p:txBody>
        </p:sp>
        <p:sp>
          <p:nvSpPr>
            <p:cNvPr id="29" name="TextBox 28"/>
            <p:cNvSpPr txBox="1"/>
            <p:nvPr/>
          </p:nvSpPr>
          <p:spPr>
            <a:xfrm>
              <a:off x="7610398" y="5018934"/>
              <a:ext cx="153380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F59E09"/>
                  </a:solidFill>
                  <a:effectLst/>
                  <a:uLnTx/>
                  <a:uFillTx/>
                  <a:latin typeface="Arial" panose="020B0604020202020204" pitchFamily="34" charset="0"/>
                  <a:ea typeface="+mn-ea"/>
                  <a:cs typeface="+mn-cs"/>
                </a:rPr>
                <a:t>Nuevo sistema hematopoyético </a:t>
              </a:r>
              <a:br>
                <a:rPr kumimoji="0" lang="es-ES" sz="1200" b="0" i="0" u="none" strike="noStrike" kern="1200" cap="none" spc="0" normalizeH="0" baseline="0" noProof="0" dirty="0">
                  <a:ln>
                    <a:noFill/>
                  </a:ln>
                  <a:solidFill>
                    <a:srgbClr val="F59E09"/>
                  </a:solidFill>
                  <a:effectLst/>
                  <a:uLnTx/>
                  <a:uFillTx/>
                  <a:latin typeface="Arial" panose="020B0604020202020204" pitchFamily="34" charset="0"/>
                  <a:ea typeface="+mn-ea"/>
                  <a:cs typeface="+mn-cs"/>
                </a:rPr>
              </a:br>
              <a:r>
                <a:rPr kumimoji="0" lang="es-ES" sz="1200" b="0" i="0" u="none" strike="noStrike" kern="1200" cap="none" spc="0" normalizeH="0" baseline="0" noProof="0" dirty="0">
                  <a:ln>
                    <a:noFill/>
                  </a:ln>
                  <a:solidFill>
                    <a:srgbClr val="F59E09"/>
                  </a:solidFill>
                  <a:effectLst/>
                  <a:uLnTx/>
                  <a:uFillTx/>
                  <a:latin typeface="Arial" panose="020B0604020202020204" pitchFamily="34" charset="0"/>
                  <a:ea typeface="+mn-ea"/>
                  <a:cs typeface="+mn-cs"/>
                </a:rPr>
                <a:t>en el paciente</a:t>
              </a:r>
            </a:p>
          </p:txBody>
        </p:sp>
        <p:grpSp>
          <p:nvGrpSpPr>
            <p:cNvPr id="65" name="Group 64"/>
            <p:cNvGrpSpPr/>
            <p:nvPr/>
          </p:nvGrpSpPr>
          <p:grpSpPr>
            <a:xfrm>
              <a:off x="2434969" y="5237620"/>
              <a:ext cx="3430660" cy="1260727"/>
              <a:chOff x="2434969" y="5237620"/>
              <a:chExt cx="3430660" cy="1260727"/>
            </a:xfrm>
          </p:grpSpPr>
          <p:pic>
            <p:nvPicPr>
              <p:cNvPr id="8" name="Picture 7"/>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434969" y="5237620"/>
                <a:ext cx="1023215" cy="1089212"/>
              </a:xfrm>
              <a:prstGeom prst="rect">
                <a:avLst/>
              </a:prstGeom>
            </p:spPr>
          </p:pic>
          <p:pic>
            <p:nvPicPr>
              <p:cNvPr id="16" name="Picture 15"/>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171806" y="5516133"/>
                <a:ext cx="747497" cy="747497"/>
              </a:xfrm>
              <a:prstGeom prst="rect">
                <a:avLst/>
              </a:prstGeom>
            </p:spPr>
          </p:pic>
          <p:cxnSp>
            <p:nvCxnSpPr>
              <p:cNvPr id="17" name="Straight Arrow Connector 16"/>
              <p:cNvCxnSpPr/>
              <p:nvPr/>
            </p:nvCxnSpPr>
            <p:spPr>
              <a:xfrm>
                <a:off x="3301270" y="5807202"/>
                <a:ext cx="89073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52768" y="5829752"/>
                <a:ext cx="1240060" cy="461665"/>
              </a:xfrm>
              <a:prstGeom prst="rect">
                <a:avLst/>
              </a:prstGeom>
              <a:noFill/>
            </p:spPr>
            <p:txBody>
              <a:bodyPr wrap="square" rtlCol="0">
                <a:spAutoFit/>
              </a:bodyPr>
              <a:lstStyle/>
              <a:p>
                <a:pPr lvl="0" algn="ctr">
                  <a:defRPr/>
                </a:pPr>
                <a:r>
                  <a:rPr lang="es-ES" sz="1200" dirty="0">
                    <a:solidFill>
                      <a:srgbClr val="000000"/>
                    </a:solidFill>
                    <a:latin typeface="Arial" panose="020B0604020202020204" pitchFamily="34" charset="0"/>
                  </a:rPr>
                  <a:t>Colecta </a:t>
                </a:r>
                <a:r>
                  <a:rPr kumimoji="0" lang="es-E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de células madre</a:t>
                </a:r>
              </a:p>
            </p:txBody>
          </p:sp>
          <p:sp>
            <p:nvSpPr>
              <p:cNvPr id="20" name="TextBox 19"/>
              <p:cNvSpPr txBox="1"/>
              <p:nvPr/>
            </p:nvSpPr>
            <p:spPr>
              <a:xfrm>
                <a:off x="4804992" y="5829752"/>
                <a:ext cx="1060637" cy="646331"/>
              </a:xfrm>
              <a:prstGeom prst="rect">
                <a:avLst/>
              </a:prstGeom>
              <a:noFill/>
            </p:spPr>
            <p:txBody>
              <a:bodyPr wrap="square" rtlCol="0">
                <a:spAutoFit/>
              </a:bodyPr>
              <a:lstStyle/>
              <a:p>
                <a:pPr lvl="0" algn="ctr">
                  <a:defRPr/>
                </a:pPr>
                <a:r>
                  <a:rPr lang="en-GB" sz="1200" dirty="0" err="1"/>
                  <a:t>Infusión</a:t>
                </a:r>
                <a:r>
                  <a:rPr lang="en-GB" sz="1200" dirty="0"/>
                  <a:t> </a:t>
                </a:r>
                <a:br>
                  <a:rPr lang="en-GB" sz="1200" dirty="0"/>
                </a:br>
                <a:r>
                  <a:rPr kumimoji="0" lang="es-E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de células madre</a:t>
                </a:r>
              </a:p>
            </p:txBody>
          </p:sp>
          <p:cxnSp>
            <p:nvCxnSpPr>
              <p:cNvPr id="24" name="Straight Arrow Connector 23"/>
              <p:cNvCxnSpPr/>
              <p:nvPr/>
            </p:nvCxnSpPr>
            <p:spPr>
              <a:xfrm flipV="1">
                <a:off x="5717912" y="5528786"/>
                <a:ext cx="0" cy="2817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823389" y="5810583"/>
                <a:ext cx="894523" cy="0"/>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548988" y="6221348"/>
                <a:ext cx="79517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Donante</a:t>
                </a:r>
              </a:p>
            </p:txBody>
          </p:sp>
        </p:grpSp>
      </p:grpSp>
      <p:sp>
        <p:nvSpPr>
          <p:cNvPr id="37" name="Rounded Rectangle 36"/>
          <p:cNvSpPr/>
          <p:nvPr/>
        </p:nvSpPr>
        <p:spPr>
          <a:xfrm>
            <a:off x="928428" y="4097914"/>
            <a:ext cx="2413228" cy="1770698"/>
          </a:xfrm>
          <a:prstGeom prst="roundRect">
            <a:avLst/>
          </a:prstGeom>
          <a:solidFill>
            <a:schemeClr val="bg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lvl="0" algn="ctr">
              <a:spcBef>
                <a:spcPct val="20000"/>
              </a:spcBef>
              <a:defRPr/>
            </a:pPr>
            <a:r>
              <a:rPr kumimoji="0" lang="es-ES" sz="1800" b="1" i="0" u="none" strike="noStrike" kern="1200" cap="none" spc="0" normalizeH="0" baseline="0" noProof="0" dirty="0" err="1">
                <a:ln>
                  <a:noFill/>
                </a:ln>
                <a:solidFill>
                  <a:srgbClr val="000000"/>
                </a:solidFill>
                <a:effectLst/>
                <a:uLnTx/>
                <a:uFillTx/>
                <a:latin typeface="Arial" panose="020B0604020202020204"/>
                <a:ea typeface="+mn-ea"/>
                <a:cs typeface="+mn-cs"/>
              </a:rPr>
              <a:t>Alogénico</a:t>
            </a:r>
            <a:br>
              <a:rPr kumimoji="0" sz="1800" b="0"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s-ES" sz="1600" b="0" i="0" u="none" strike="noStrike" kern="1200" cap="none" spc="0" normalizeH="0" baseline="0" noProof="0" dirty="0">
                <a:ln>
                  <a:noFill/>
                </a:ln>
                <a:solidFill>
                  <a:srgbClr val="000000"/>
                </a:solidFill>
                <a:effectLst/>
                <a:uLnTx/>
                <a:uFillTx/>
                <a:latin typeface="Arial" pitchFamily="34" charset="0"/>
                <a:ea typeface="+mn-ea"/>
                <a:cs typeface="+mn-cs"/>
              </a:rPr>
              <a:t>De otra persona, emparentada o no, </a:t>
            </a:r>
            <a:r>
              <a:rPr lang="es-ES" sz="1600" dirty="0">
                <a:solidFill>
                  <a:srgbClr val="000000"/>
                </a:solidFill>
                <a:latin typeface="Arial" pitchFamily="34" charset="0"/>
              </a:rPr>
              <a:t>con sistema HLA total o parcialmente compatible</a:t>
            </a:r>
            <a:endParaRPr kumimoji="0" lang="es-ES" sz="16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cxnSp>
        <p:nvCxnSpPr>
          <p:cNvPr id="64" name="Straight Connector 63"/>
          <p:cNvCxnSpPr/>
          <p:nvPr/>
        </p:nvCxnSpPr>
        <p:spPr>
          <a:xfrm>
            <a:off x="196595" y="3663417"/>
            <a:ext cx="11753476" cy="0"/>
          </a:xfrm>
          <a:prstGeom prst="line">
            <a:avLst/>
          </a:prstGeom>
          <a:ln>
            <a:solidFill>
              <a:schemeClr val="tx2">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pic>
        <p:nvPicPr>
          <p:cNvPr id="59" name="Picture 58">
            <a:hlinkClick r:id="" action="ppaction://customshow?id=0&amp;return=true"/>
          </p:cNvPr>
          <p:cNvPicPr>
            <a:picLocks noChangeAspect="1"/>
          </p:cNvPicPr>
          <p:nvPr/>
        </p:nvPicPr>
        <p:blipFill>
          <a:blip r:embed="rId5">
            <a:clrChange>
              <a:clrFrom>
                <a:srgbClr val="FFFFFF"/>
              </a:clrFrom>
              <a:clrTo>
                <a:srgbClr val="FFFFFF">
                  <a:alpha val="0"/>
                </a:srgbClr>
              </a:clrTo>
            </a:clrChange>
            <a:duotone>
              <a:schemeClr val="accent2">
                <a:shade val="45000"/>
                <a:satMod val="135000"/>
              </a:schemeClr>
              <a:prstClr val="white"/>
            </a:duotone>
          </a:blip>
          <a:stretch>
            <a:fillRect/>
          </a:stretch>
        </p:blipFill>
        <p:spPr>
          <a:xfrm>
            <a:off x="469777" y="4832663"/>
            <a:ext cx="324000" cy="324000"/>
          </a:xfrm>
          <a:prstGeom prst="rect">
            <a:avLst/>
          </a:prstGeom>
        </p:spPr>
      </p:pic>
      <p:sp>
        <p:nvSpPr>
          <p:cNvPr id="2" name="Title 1"/>
          <p:cNvSpPr>
            <a:spLocks noGrp="1"/>
          </p:cNvSpPr>
          <p:nvPr>
            <p:ph type="title"/>
          </p:nvPr>
        </p:nvSpPr>
        <p:spPr/>
        <p:txBody>
          <a:bodyPr/>
          <a:lstStyle/>
          <a:p>
            <a:r>
              <a:rPr lang="es-ES" dirty="0"/>
              <a:t>Los TCMH se clasifican en función de la fuente donante</a:t>
            </a:r>
          </a:p>
        </p:txBody>
      </p:sp>
      <p:sp>
        <p:nvSpPr>
          <p:cNvPr id="10" name="Text Placeholder 9"/>
          <p:cNvSpPr>
            <a:spLocks noGrp="1"/>
          </p:cNvSpPr>
          <p:nvPr>
            <p:ph type="body" sz="quarter" idx="10"/>
          </p:nvPr>
        </p:nvSpPr>
        <p:spPr>
          <a:xfrm>
            <a:off x="98778" y="6495526"/>
            <a:ext cx="9175851" cy="288925"/>
          </a:xfrm>
        </p:spPr>
        <p:txBody>
          <a:bodyPr/>
          <a:lstStyle/>
          <a:p>
            <a:br>
              <a:rPr dirty="0"/>
            </a:br>
            <a:r>
              <a:rPr lang="es-ES" dirty="0"/>
              <a:t>Forman SJ, </a:t>
            </a:r>
            <a:r>
              <a:rPr lang="es-ES" dirty="0" err="1"/>
              <a:t>Nakamura</a:t>
            </a:r>
            <a:r>
              <a:rPr lang="es-ES" dirty="0"/>
              <a:t> R, </a:t>
            </a:r>
            <a:r>
              <a:rPr lang="es-ES" dirty="0" err="1"/>
              <a:t>Cancer</a:t>
            </a:r>
            <a:r>
              <a:rPr lang="es-ES" dirty="0"/>
              <a:t> Management: A </a:t>
            </a:r>
            <a:r>
              <a:rPr lang="es-ES" dirty="0" err="1"/>
              <a:t>Multidisciplinary</a:t>
            </a:r>
            <a:r>
              <a:rPr lang="es-ES" dirty="0"/>
              <a:t> </a:t>
            </a:r>
            <a:r>
              <a:rPr lang="es-ES" dirty="0" err="1"/>
              <a:t>Approach</a:t>
            </a:r>
            <a:r>
              <a:rPr lang="es-ES" dirty="0"/>
              <a:t>. </a:t>
            </a:r>
            <a:r>
              <a:rPr lang="es-ES" dirty="0" err="1"/>
              <a:t>Haller</a:t>
            </a:r>
            <a:r>
              <a:rPr lang="es-ES" dirty="0"/>
              <a:t> DG et. al. </a:t>
            </a:r>
            <a:r>
              <a:rPr lang="es-ES" dirty="0" err="1"/>
              <a:t>editors</a:t>
            </a:r>
            <a:r>
              <a:rPr lang="es-ES" dirty="0"/>
              <a:t>, 2015. </a:t>
            </a:r>
            <a:br>
              <a:rPr dirty="0"/>
            </a:br>
            <a:r>
              <a:rPr lang="es-ES" dirty="0"/>
              <a:t>Disponible en: http://www.cancernetwork.com/cancer-management/hematopoietic-cell-transplantation. Visitado en marzo de 2017;</a:t>
            </a:r>
            <a:br>
              <a:rPr dirty="0"/>
            </a:br>
            <a:r>
              <a:rPr lang="es-ES" dirty="0" err="1"/>
              <a:t>Saria</a:t>
            </a:r>
            <a:r>
              <a:rPr lang="es-ES" dirty="0"/>
              <a:t> MG et al. </a:t>
            </a:r>
            <a:r>
              <a:rPr lang="es-ES" i="1" dirty="0"/>
              <a:t>Clin J Oncol</a:t>
            </a:r>
            <a:r>
              <a:rPr lang="es-ES" dirty="0"/>
              <a:t> </a:t>
            </a:r>
            <a:r>
              <a:rPr lang="es-ES" i="1" dirty="0"/>
              <a:t>Nurs</a:t>
            </a:r>
            <a:r>
              <a:rPr lang="es-ES" dirty="0"/>
              <a:t> 2007;11:53–63</a:t>
            </a:r>
          </a:p>
        </p:txBody>
      </p:sp>
      <p:sp>
        <p:nvSpPr>
          <p:cNvPr id="12" name="Text Placeholder 11"/>
          <p:cNvSpPr>
            <a:spLocks noGrp="1"/>
          </p:cNvSpPr>
          <p:nvPr>
            <p:ph type="body" sz="quarter" idx="11"/>
          </p:nvPr>
        </p:nvSpPr>
        <p:spPr/>
        <p:txBody>
          <a:bodyPr/>
          <a:lstStyle/>
          <a:p>
            <a:r>
              <a:rPr lang="es-ES" dirty="0"/>
              <a:t>HLA, siglas en inglés de antígenos leucocitarios humanos; </a:t>
            </a:r>
          </a:p>
          <a:p>
            <a:r>
              <a:rPr lang="es-ES" dirty="0"/>
              <a:t>TCMH: trasplante de células madre hematopoyéticas</a:t>
            </a:r>
          </a:p>
        </p:txBody>
      </p:sp>
      <p:sp>
        <p:nvSpPr>
          <p:cNvPr id="41" name="TextBox 40"/>
          <p:cNvSpPr txBox="1"/>
          <p:nvPr/>
        </p:nvSpPr>
        <p:spPr>
          <a:xfrm>
            <a:off x="4831385" y="2267125"/>
            <a:ext cx="153380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F59E09"/>
                </a:solidFill>
                <a:effectLst/>
                <a:uLnTx/>
                <a:uFillTx/>
                <a:latin typeface="Arial" panose="020B0604020202020204" pitchFamily="34" charset="0"/>
                <a:ea typeface="+mn-ea"/>
                <a:cs typeface="+mn-cs"/>
              </a:rPr>
              <a:t>Paciente</a:t>
            </a:r>
          </a:p>
        </p:txBody>
      </p:sp>
      <p:pic>
        <p:nvPicPr>
          <p:cNvPr id="43" name="Picture 42"/>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78614" y="1233607"/>
            <a:ext cx="1023215" cy="1089212"/>
          </a:xfrm>
          <a:prstGeom prst="rect">
            <a:avLst/>
          </a:prstGeom>
        </p:spPr>
      </p:pic>
      <p:pic>
        <p:nvPicPr>
          <p:cNvPr id="45" name="Picture 4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760711" y="1233607"/>
            <a:ext cx="1023215" cy="1089212"/>
          </a:xfrm>
          <a:prstGeom prst="rect">
            <a:avLst/>
          </a:prstGeom>
        </p:spPr>
      </p:pic>
      <p:pic>
        <p:nvPicPr>
          <p:cNvPr id="46" name="Picture 4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426387" y="1233607"/>
            <a:ext cx="1023215" cy="1089212"/>
          </a:xfrm>
          <a:prstGeom prst="rect">
            <a:avLst/>
          </a:prstGeom>
        </p:spPr>
      </p:pic>
      <p:sp>
        <p:nvSpPr>
          <p:cNvPr id="47" name="TextBox 46"/>
          <p:cNvSpPr txBox="1"/>
          <p:nvPr/>
        </p:nvSpPr>
        <p:spPr>
          <a:xfrm>
            <a:off x="7403812" y="2183805"/>
            <a:ext cx="175751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F59E09"/>
                </a:solidFill>
                <a:effectLst/>
                <a:uLnTx/>
                <a:uFillTx/>
                <a:latin typeface="Arial" panose="020B0604020202020204" pitchFamily="34" charset="0"/>
                <a:ea typeface="+mn-ea"/>
                <a:cs typeface="+mn-cs"/>
              </a:rPr>
              <a:t>Efecto secundario: Fallo hematopoyético del paciente</a:t>
            </a:r>
          </a:p>
        </p:txBody>
      </p:sp>
      <p:cxnSp>
        <p:nvCxnSpPr>
          <p:cNvPr id="48" name="Straight Arrow Connector 47"/>
          <p:cNvCxnSpPr/>
          <p:nvPr/>
        </p:nvCxnSpPr>
        <p:spPr>
          <a:xfrm>
            <a:off x="5932004" y="1656062"/>
            <a:ext cx="1800000"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8754104" y="1673150"/>
            <a:ext cx="1800000"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061301" y="1694625"/>
            <a:ext cx="153380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Quimioterapia a altas dosis y/o radioterapia para </a:t>
            </a:r>
            <a:br>
              <a:rPr kumimoji="0" lang="es-E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s-E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el tratamiento </a:t>
            </a:r>
            <a:br>
              <a:rPr kumimoji="0" lang="es-E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s-E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del cáncer</a:t>
            </a:r>
          </a:p>
        </p:txBody>
      </p:sp>
      <p:pic>
        <p:nvPicPr>
          <p:cNvPr id="50" name="Picture 49"/>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31225" y="2766262"/>
            <a:ext cx="747497" cy="747497"/>
          </a:xfrm>
          <a:prstGeom prst="rect">
            <a:avLst/>
          </a:prstGeom>
        </p:spPr>
      </p:pic>
      <p:sp>
        <p:nvSpPr>
          <p:cNvPr id="52" name="TextBox 51"/>
          <p:cNvSpPr txBox="1"/>
          <p:nvPr/>
        </p:nvSpPr>
        <p:spPr>
          <a:xfrm>
            <a:off x="4230534" y="1723897"/>
            <a:ext cx="1292452" cy="461665"/>
          </a:xfrm>
          <a:prstGeom prst="rect">
            <a:avLst/>
          </a:prstGeom>
          <a:noFill/>
        </p:spPr>
        <p:txBody>
          <a:bodyPr wrap="square" rtlCol="0">
            <a:spAutoFit/>
          </a:bodyPr>
          <a:lstStyle/>
          <a:p>
            <a:pPr lvl="0" algn="ctr">
              <a:defRPr/>
            </a:pPr>
            <a:r>
              <a:rPr lang="es-ES" sz="1200" dirty="0">
                <a:solidFill>
                  <a:srgbClr val="000000"/>
                </a:solidFill>
                <a:latin typeface="Arial" panose="020B0604020202020204" pitchFamily="34" charset="0"/>
              </a:rPr>
              <a:t>Colecta </a:t>
            </a:r>
            <a:r>
              <a:rPr kumimoji="0" lang="es-E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de células madre</a:t>
            </a:r>
          </a:p>
        </p:txBody>
      </p:sp>
      <p:sp>
        <p:nvSpPr>
          <p:cNvPr id="53" name="TextBox 52"/>
          <p:cNvSpPr txBox="1"/>
          <p:nvPr/>
        </p:nvSpPr>
        <p:spPr>
          <a:xfrm>
            <a:off x="7350765" y="3067228"/>
            <a:ext cx="1060837" cy="646331"/>
          </a:xfrm>
          <a:prstGeom prst="rect">
            <a:avLst/>
          </a:prstGeom>
          <a:noFill/>
        </p:spPr>
        <p:txBody>
          <a:bodyPr wrap="square" rtlCol="0">
            <a:spAutoFit/>
          </a:bodyPr>
          <a:lstStyle/>
          <a:p>
            <a:pPr lvl="0" algn="ctr">
              <a:defRPr/>
            </a:pPr>
            <a:r>
              <a:rPr lang="en-GB" sz="1200" dirty="0" err="1"/>
              <a:t>Infusión</a:t>
            </a:r>
            <a:r>
              <a:rPr lang="en-GB" sz="1200" dirty="0"/>
              <a:t> </a:t>
            </a:r>
            <a:br>
              <a:rPr lang="en-GB" sz="1200" dirty="0"/>
            </a:br>
            <a:r>
              <a:rPr kumimoji="0" lang="es-E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de células madre</a:t>
            </a:r>
          </a:p>
        </p:txBody>
      </p:sp>
      <p:cxnSp>
        <p:nvCxnSpPr>
          <p:cNvPr id="55" name="Straight Arrow Connector 54"/>
          <p:cNvCxnSpPr/>
          <p:nvPr/>
        </p:nvCxnSpPr>
        <p:spPr>
          <a:xfrm flipV="1">
            <a:off x="8277132" y="2766262"/>
            <a:ext cx="0" cy="281797"/>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7382809" y="3048059"/>
            <a:ext cx="894323" cy="0"/>
          </a:xfrm>
          <a:prstGeom prst="straightConnector1">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8881433" y="1694625"/>
            <a:ext cx="1533802" cy="1015663"/>
          </a:xfrm>
          <a:prstGeom prst="rect">
            <a:avLst/>
          </a:prstGeom>
          <a:noFill/>
        </p:spPr>
        <p:txBody>
          <a:bodyPr wrap="square" rtlCol="0">
            <a:spAutoFit/>
          </a:bodyPr>
          <a:lstStyle/>
          <a:p>
            <a:pPr lvl="0" algn="ctr">
              <a:defRPr/>
            </a:pPr>
            <a:r>
              <a:rPr kumimoji="0" lang="es-E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Reconstitución </a:t>
            </a:r>
            <a:br>
              <a:rPr kumimoji="0" lang="es-E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s-E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del sistema </a:t>
            </a:r>
            <a:br>
              <a:rPr kumimoji="0" lang="es-E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lang="es-ES" sz="1200" dirty="0">
                <a:solidFill>
                  <a:srgbClr val="000000"/>
                </a:solidFill>
                <a:latin typeface="Arial" panose="020B0604020202020204" pitchFamily="34" charset="0"/>
              </a:rPr>
              <a:t>linfo-hemopoyético</a:t>
            </a:r>
            <a:br>
              <a:rPr kumimoji="0" lang="es-E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s-E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con las células recolectadas</a:t>
            </a:r>
          </a:p>
        </p:txBody>
      </p:sp>
      <p:sp>
        <p:nvSpPr>
          <p:cNvPr id="58" name="TextBox 57"/>
          <p:cNvSpPr txBox="1"/>
          <p:nvPr/>
        </p:nvSpPr>
        <p:spPr>
          <a:xfrm>
            <a:off x="10169618" y="2260719"/>
            <a:ext cx="153380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F59E09"/>
                </a:solidFill>
                <a:effectLst/>
                <a:uLnTx/>
                <a:uFillTx/>
                <a:latin typeface="Arial" panose="020B0604020202020204" pitchFamily="34" charset="0"/>
                <a:ea typeface="+mn-ea"/>
                <a:cs typeface="+mn-cs"/>
              </a:rPr>
              <a:t>Nuevo sistema hematopoyético </a:t>
            </a:r>
            <a:br>
              <a:rPr kumimoji="0" lang="es-ES" sz="1200" b="0" i="0" u="none" strike="noStrike" kern="1200" cap="none" spc="0" normalizeH="0" baseline="0" noProof="0" dirty="0">
                <a:ln>
                  <a:noFill/>
                </a:ln>
                <a:solidFill>
                  <a:srgbClr val="F59E09"/>
                </a:solidFill>
                <a:effectLst/>
                <a:uLnTx/>
                <a:uFillTx/>
                <a:latin typeface="Arial" panose="020B0604020202020204" pitchFamily="34" charset="0"/>
                <a:ea typeface="+mn-ea"/>
                <a:cs typeface="+mn-cs"/>
              </a:rPr>
            </a:br>
            <a:r>
              <a:rPr kumimoji="0" lang="es-ES" sz="1200" b="0" i="0" u="none" strike="noStrike" kern="1200" cap="none" spc="0" normalizeH="0" baseline="0" noProof="0" dirty="0">
                <a:ln>
                  <a:noFill/>
                </a:ln>
                <a:solidFill>
                  <a:srgbClr val="F59E09"/>
                </a:solidFill>
                <a:effectLst/>
                <a:uLnTx/>
                <a:uFillTx/>
                <a:latin typeface="Arial" panose="020B0604020202020204" pitchFamily="34" charset="0"/>
                <a:ea typeface="+mn-ea"/>
                <a:cs typeface="+mn-cs"/>
              </a:rPr>
              <a:t>en el paciente</a:t>
            </a:r>
          </a:p>
        </p:txBody>
      </p:sp>
      <p:sp>
        <p:nvSpPr>
          <p:cNvPr id="60" name="Rounded Rectangle 59"/>
          <p:cNvSpPr/>
          <p:nvPr/>
        </p:nvSpPr>
        <p:spPr>
          <a:xfrm>
            <a:off x="928428" y="1773776"/>
            <a:ext cx="2413228" cy="1246299"/>
          </a:xfrm>
          <a:prstGeom prst="roundRect">
            <a:avLst/>
          </a:prstGeom>
          <a:solidFill>
            <a:schemeClr val="bg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s-E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Autólogo</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Arial" pitchFamily="34" charset="0"/>
                <a:ea typeface="+mn-ea"/>
                <a:cs typeface="+mn-cs"/>
              </a:rPr>
              <a:t>A partir de la médula ósea del propio paciente</a:t>
            </a:r>
          </a:p>
        </p:txBody>
      </p:sp>
      <p:cxnSp>
        <p:nvCxnSpPr>
          <p:cNvPr id="62" name="Straight Arrow Connector 61"/>
          <p:cNvCxnSpPr/>
          <p:nvPr/>
        </p:nvCxnSpPr>
        <p:spPr>
          <a:xfrm>
            <a:off x="4896785" y="3037669"/>
            <a:ext cx="1862861"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53127" y="1233607"/>
            <a:ext cx="1023215" cy="1089212"/>
          </a:xfrm>
          <a:prstGeom prst="rect">
            <a:avLst/>
          </a:prstGeom>
        </p:spPr>
      </p:pic>
      <p:sp>
        <p:nvSpPr>
          <p:cNvPr id="69" name="TextBox 68"/>
          <p:cNvSpPr txBox="1"/>
          <p:nvPr/>
        </p:nvSpPr>
        <p:spPr>
          <a:xfrm>
            <a:off x="3408020" y="2267125"/>
            <a:ext cx="153380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F59E09"/>
                </a:solidFill>
                <a:effectLst/>
                <a:uLnTx/>
                <a:uFillTx/>
                <a:latin typeface="Arial" panose="020B0604020202020204" pitchFamily="34" charset="0"/>
                <a:ea typeface="+mn-ea"/>
                <a:cs typeface="+mn-cs"/>
              </a:rPr>
              <a:t>Paciente</a:t>
            </a:r>
          </a:p>
        </p:txBody>
      </p:sp>
      <p:cxnSp>
        <p:nvCxnSpPr>
          <p:cNvPr id="76" name="Straight Arrow Connector 75"/>
          <p:cNvCxnSpPr/>
          <p:nvPr/>
        </p:nvCxnSpPr>
        <p:spPr>
          <a:xfrm>
            <a:off x="4523677" y="1656062"/>
            <a:ext cx="740873"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4896785" y="2260459"/>
            <a:ext cx="0" cy="7798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313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s-ES" dirty="0"/>
              <a:t>TCMH, trasplante de células madre hematopoyéticas</a:t>
            </a:r>
          </a:p>
        </p:txBody>
      </p:sp>
      <p:sp>
        <p:nvSpPr>
          <p:cNvPr id="2" name="Title 1"/>
          <p:cNvSpPr>
            <a:spLocks noGrp="1"/>
          </p:cNvSpPr>
          <p:nvPr>
            <p:ph type="title"/>
          </p:nvPr>
        </p:nvSpPr>
        <p:spPr/>
        <p:txBody>
          <a:bodyPr/>
          <a:lstStyle/>
          <a:p>
            <a:r>
              <a:rPr lang="pt-BR" dirty="0">
                <a:latin typeface="Arial" charset="0"/>
                <a:cs typeface="Arial" charset="0"/>
              </a:rPr>
              <a:t>TCMH autólogo frente a alogénico</a:t>
            </a:r>
            <a:endParaRPr lang="en-GB" dirty="0"/>
          </a:p>
        </p:txBody>
      </p:sp>
      <p:sp>
        <p:nvSpPr>
          <p:cNvPr id="3" name="Text Placeholder 2"/>
          <p:cNvSpPr>
            <a:spLocks noGrp="1"/>
          </p:cNvSpPr>
          <p:nvPr>
            <p:ph type="body" sz="quarter" idx="10"/>
          </p:nvPr>
        </p:nvSpPr>
        <p:spPr>
          <a:xfrm>
            <a:off x="98778" y="6495526"/>
            <a:ext cx="6357262" cy="288925"/>
          </a:xfrm>
        </p:spPr>
        <p:txBody>
          <a:bodyPr/>
          <a:lstStyle/>
          <a:p>
            <a:r>
              <a:rPr lang="es-ES" dirty="0" err="1"/>
              <a:t>Passweg</a:t>
            </a:r>
            <a:r>
              <a:rPr lang="es-ES" dirty="0"/>
              <a:t> JR et al. </a:t>
            </a:r>
            <a:r>
              <a:rPr lang="es-ES" i="1" dirty="0" err="1"/>
              <a:t>Bone</a:t>
            </a:r>
            <a:r>
              <a:rPr lang="es-ES" i="1" dirty="0"/>
              <a:t> </a:t>
            </a:r>
            <a:r>
              <a:rPr lang="es-ES" i="1" dirty="0" err="1"/>
              <a:t>Marrow</a:t>
            </a:r>
            <a:r>
              <a:rPr lang="es-ES" i="1" dirty="0"/>
              <a:t> </a:t>
            </a:r>
            <a:r>
              <a:rPr lang="es-ES" i="1" dirty="0" err="1"/>
              <a:t>Transplant</a:t>
            </a:r>
            <a:r>
              <a:rPr lang="es-ES" i="1" dirty="0"/>
              <a:t> </a:t>
            </a:r>
            <a:r>
              <a:rPr lang="es-ES" dirty="0"/>
              <a:t>2016;51:786–92; </a:t>
            </a:r>
            <a:r>
              <a:rPr lang="es-ES" dirty="0" err="1"/>
              <a:t>Majhail</a:t>
            </a:r>
            <a:r>
              <a:rPr lang="es-ES" dirty="0"/>
              <a:t> NS et al. </a:t>
            </a:r>
            <a:r>
              <a:rPr lang="es-ES" i="1" dirty="0" err="1"/>
              <a:t>Biol</a:t>
            </a:r>
            <a:r>
              <a:rPr lang="es-ES" i="1" dirty="0"/>
              <a:t> </a:t>
            </a:r>
            <a:r>
              <a:rPr lang="es-ES" i="1" dirty="0" err="1"/>
              <a:t>Blood</a:t>
            </a:r>
            <a:r>
              <a:rPr lang="es-ES" i="1" dirty="0"/>
              <a:t> </a:t>
            </a:r>
            <a:r>
              <a:rPr lang="es-ES" i="1" dirty="0" err="1"/>
              <a:t>Marrow</a:t>
            </a:r>
            <a:r>
              <a:rPr lang="es-ES" i="1" dirty="0"/>
              <a:t> </a:t>
            </a:r>
            <a:r>
              <a:rPr lang="es-ES" i="1" dirty="0" err="1"/>
              <a:t>Transplant</a:t>
            </a:r>
            <a:r>
              <a:rPr lang="es-ES" i="1" dirty="0"/>
              <a:t> </a:t>
            </a:r>
            <a:r>
              <a:rPr lang="es-ES" dirty="0"/>
              <a:t>2015;21:1863–9; </a:t>
            </a:r>
            <a:r>
              <a:rPr lang="es-ES" dirty="0" err="1"/>
              <a:t>Saria</a:t>
            </a:r>
            <a:r>
              <a:rPr lang="es-ES" dirty="0"/>
              <a:t> MG et al. </a:t>
            </a:r>
            <a:r>
              <a:rPr lang="es-ES" i="1" dirty="0"/>
              <a:t>Clin J </a:t>
            </a:r>
            <a:r>
              <a:rPr lang="es-ES" i="1" dirty="0" err="1"/>
              <a:t>Oncol</a:t>
            </a:r>
            <a:r>
              <a:rPr lang="es-ES" dirty="0"/>
              <a:t> </a:t>
            </a:r>
            <a:r>
              <a:rPr lang="es-ES" i="1" dirty="0" err="1"/>
              <a:t>Nurs</a:t>
            </a:r>
            <a:r>
              <a:rPr lang="es-ES" dirty="0"/>
              <a:t> 2007;11:53–63; Forman SJ, </a:t>
            </a:r>
            <a:r>
              <a:rPr lang="es-ES" dirty="0" err="1"/>
              <a:t>Nakamura</a:t>
            </a:r>
            <a:r>
              <a:rPr lang="es-ES" dirty="0"/>
              <a:t> R, </a:t>
            </a:r>
            <a:r>
              <a:rPr lang="es-ES" dirty="0" err="1"/>
              <a:t>Cancer</a:t>
            </a:r>
            <a:r>
              <a:rPr lang="es-ES" dirty="0"/>
              <a:t> Management: A </a:t>
            </a:r>
            <a:r>
              <a:rPr lang="es-ES" dirty="0" err="1"/>
              <a:t>Multidisciplinary</a:t>
            </a:r>
            <a:r>
              <a:rPr lang="es-ES" dirty="0"/>
              <a:t> </a:t>
            </a:r>
            <a:r>
              <a:rPr lang="es-ES" dirty="0" err="1"/>
              <a:t>Approach</a:t>
            </a:r>
            <a:r>
              <a:rPr lang="es-ES" dirty="0"/>
              <a:t>. </a:t>
            </a:r>
            <a:r>
              <a:rPr lang="es-ES" dirty="0" err="1"/>
              <a:t>Haller</a:t>
            </a:r>
            <a:r>
              <a:rPr lang="es-ES" dirty="0"/>
              <a:t> DG et. al. editores, 2015. Disponible en: http://www.cancernetwork.com/cancer-management/hematopoietic-cell-transplantation. Accedido Marzo 2017</a:t>
            </a:r>
          </a:p>
        </p:txBody>
      </p:sp>
      <p:graphicFrame>
        <p:nvGraphicFramePr>
          <p:cNvPr id="5" name="Table 4"/>
          <p:cNvGraphicFramePr>
            <a:graphicFrameLocks noGrp="1"/>
          </p:cNvGraphicFramePr>
          <p:nvPr>
            <p:extLst>
              <p:ext uri="{D42A27DB-BD31-4B8C-83A1-F6EECF244321}">
                <p14:modId xmlns:p14="http://schemas.microsoft.com/office/powerpoint/2010/main" val="1595033571"/>
              </p:ext>
            </p:extLst>
          </p:nvPr>
        </p:nvGraphicFramePr>
        <p:xfrm>
          <a:off x="587388" y="1412776"/>
          <a:ext cx="11017224" cy="4389120"/>
        </p:xfrm>
        <a:graphic>
          <a:graphicData uri="http://schemas.openxmlformats.org/drawingml/2006/table">
            <a:tbl>
              <a:tblPr firstRow="1" bandRow="1">
                <a:tableStyleId>{5C22544A-7EE6-4342-B048-85BDC9FD1C3A}</a:tableStyleId>
              </a:tblPr>
              <a:tblGrid>
                <a:gridCol w="2109820">
                  <a:extLst>
                    <a:ext uri="{9D8B030D-6E8A-4147-A177-3AD203B41FA5}">
                      <a16:colId xmlns:a16="http://schemas.microsoft.com/office/drawing/2014/main" val="20000"/>
                    </a:ext>
                  </a:extLst>
                </a:gridCol>
                <a:gridCol w="4320837">
                  <a:extLst>
                    <a:ext uri="{9D8B030D-6E8A-4147-A177-3AD203B41FA5}">
                      <a16:colId xmlns:a16="http://schemas.microsoft.com/office/drawing/2014/main" val="20001"/>
                    </a:ext>
                  </a:extLst>
                </a:gridCol>
                <a:gridCol w="4586567">
                  <a:extLst>
                    <a:ext uri="{9D8B030D-6E8A-4147-A177-3AD203B41FA5}">
                      <a16:colId xmlns:a16="http://schemas.microsoft.com/office/drawing/2014/main" val="20002"/>
                    </a:ext>
                  </a:extLst>
                </a:gridCol>
              </a:tblGrid>
              <a:tr h="241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chemeClr val="bg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err="1">
                          <a:ln>
                            <a:noFill/>
                          </a:ln>
                          <a:solidFill>
                            <a:schemeClr val="bg1"/>
                          </a:solidFill>
                          <a:effectLst/>
                          <a:latin typeface="Arial" charset="0"/>
                          <a:cs typeface="Arial" charset="0"/>
                        </a:rPr>
                        <a:t>Trasplante</a:t>
                      </a:r>
                      <a:r>
                        <a:rPr kumimoji="0" lang="en-GB" sz="1400" b="1" i="0" u="none" strike="noStrike" cap="none" normalizeH="0" baseline="0" dirty="0">
                          <a:ln>
                            <a:noFill/>
                          </a:ln>
                          <a:solidFill>
                            <a:schemeClr val="bg1"/>
                          </a:solidFill>
                          <a:effectLst/>
                          <a:latin typeface="Arial" charset="0"/>
                          <a:cs typeface="Arial" charset="0"/>
                        </a:rPr>
                        <a:t> </a:t>
                      </a:r>
                      <a:r>
                        <a:rPr kumimoji="0" lang="en-GB" sz="1400" b="1" i="0" u="none" strike="noStrike" cap="none" normalizeH="0" baseline="0" dirty="0" err="1">
                          <a:ln>
                            <a:noFill/>
                          </a:ln>
                          <a:solidFill>
                            <a:schemeClr val="bg1"/>
                          </a:solidFill>
                          <a:effectLst/>
                          <a:latin typeface="Arial" charset="0"/>
                          <a:cs typeface="Arial" charset="0"/>
                        </a:rPr>
                        <a:t>autólogo</a:t>
                      </a:r>
                      <a:endParaRPr kumimoji="0" lang="en-GB" sz="1400" b="1" i="0" u="none" strike="noStrike" cap="none" normalizeH="0" baseline="0" dirty="0">
                        <a:ln>
                          <a:noFill/>
                        </a:ln>
                        <a:solidFill>
                          <a:schemeClr val="bg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err="1">
                          <a:ln>
                            <a:noFill/>
                          </a:ln>
                          <a:solidFill>
                            <a:schemeClr val="bg1"/>
                          </a:solidFill>
                          <a:effectLst/>
                          <a:latin typeface="Arial" charset="0"/>
                          <a:cs typeface="Arial" charset="0"/>
                        </a:rPr>
                        <a:t>Trasplante</a:t>
                      </a:r>
                      <a:r>
                        <a:rPr kumimoji="0" lang="en-GB" sz="1400" b="1" i="0" u="none" strike="noStrike" cap="none" normalizeH="0" baseline="0" dirty="0">
                          <a:ln>
                            <a:noFill/>
                          </a:ln>
                          <a:solidFill>
                            <a:schemeClr val="bg1"/>
                          </a:solidFill>
                          <a:effectLst/>
                          <a:latin typeface="Arial" charset="0"/>
                          <a:cs typeface="Arial" charset="0"/>
                        </a:rPr>
                        <a:t> </a:t>
                      </a:r>
                      <a:r>
                        <a:rPr kumimoji="0" lang="en-GB" sz="1400" b="1" i="0" u="none" strike="noStrike" cap="none" normalizeH="0" baseline="0" dirty="0" err="1">
                          <a:ln>
                            <a:noFill/>
                          </a:ln>
                          <a:solidFill>
                            <a:schemeClr val="bg1"/>
                          </a:solidFill>
                          <a:effectLst/>
                          <a:latin typeface="Arial" charset="0"/>
                          <a:cs typeface="Arial" charset="0"/>
                        </a:rPr>
                        <a:t>alogénico</a:t>
                      </a:r>
                      <a:endParaRPr kumimoji="0" lang="en-GB" sz="1400" b="1" i="0" u="none" strike="noStrike" cap="none" normalizeH="0" baseline="0" dirty="0">
                        <a:ln>
                          <a:noFill/>
                        </a:ln>
                        <a:solidFill>
                          <a:schemeClr val="bg1"/>
                        </a:solidFill>
                        <a:effectLst/>
                        <a:latin typeface="Arial" charset="0"/>
                        <a:cs typeface="Arial" charset="0"/>
                      </a:endParaRPr>
                    </a:p>
                  </a:txBody>
                  <a:tcPr horzOverflow="overflow"/>
                </a:tc>
                <a:extLst>
                  <a:ext uri="{0D108BD9-81ED-4DB2-BD59-A6C34878D82A}">
                    <a16:rowId xmlns:a16="http://schemas.microsoft.com/office/drawing/2014/main" val="10000"/>
                  </a:ext>
                </a:extLst>
              </a:tr>
              <a:tr h="22949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400" dirty="0">
                          <a:solidFill>
                            <a:schemeClr val="tx1"/>
                          </a:solidFill>
                          <a:latin typeface="Arial" panose="020B0604020202020204" pitchFamily="34" charset="0"/>
                          <a:cs typeface="Arial" panose="020B0604020202020204" pitchFamily="34" charset="0"/>
                        </a:rPr>
                        <a:t>%</a:t>
                      </a:r>
                      <a:r>
                        <a:rPr lang="en-GB" sz="1400" baseline="0" dirty="0">
                          <a:solidFill>
                            <a:schemeClr val="tx1"/>
                          </a:solidFill>
                          <a:latin typeface="Arial" panose="020B0604020202020204" pitchFamily="34" charset="0"/>
                          <a:cs typeface="Arial" panose="020B0604020202020204" pitchFamily="34" charset="0"/>
                        </a:rPr>
                        <a:t> de </a:t>
                      </a:r>
                      <a:r>
                        <a:rPr lang="en-GB" sz="1400" baseline="0" dirty="0" err="1">
                          <a:solidFill>
                            <a:schemeClr val="tx1"/>
                          </a:solidFill>
                          <a:latin typeface="Arial" panose="020B0604020202020204" pitchFamily="34" charset="0"/>
                          <a:cs typeface="Arial" panose="020B0604020202020204" pitchFamily="34" charset="0"/>
                        </a:rPr>
                        <a:t>todos</a:t>
                      </a:r>
                      <a:r>
                        <a:rPr lang="en-GB" sz="1400" baseline="0" dirty="0">
                          <a:solidFill>
                            <a:schemeClr val="tx1"/>
                          </a:solidFill>
                          <a:latin typeface="Arial" panose="020B0604020202020204" pitchFamily="34" charset="0"/>
                          <a:cs typeface="Arial" panose="020B0604020202020204" pitchFamily="34" charset="0"/>
                        </a:rPr>
                        <a:t> </a:t>
                      </a:r>
                      <a:r>
                        <a:rPr lang="en-GB" sz="1400" baseline="0" dirty="0" err="1">
                          <a:solidFill>
                            <a:schemeClr val="tx1"/>
                          </a:solidFill>
                          <a:latin typeface="Arial" panose="020B0604020202020204" pitchFamily="34" charset="0"/>
                          <a:cs typeface="Arial" panose="020B0604020202020204" pitchFamily="34" charset="0"/>
                        </a:rPr>
                        <a:t>los</a:t>
                      </a:r>
                      <a:r>
                        <a:rPr lang="en-GB" sz="1400" baseline="0" dirty="0">
                          <a:solidFill>
                            <a:schemeClr val="tx1"/>
                          </a:solidFill>
                          <a:latin typeface="Arial" panose="020B0604020202020204" pitchFamily="34" charset="0"/>
                          <a:cs typeface="Arial" panose="020B0604020202020204" pitchFamily="34" charset="0"/>
                        </a:rPr>
                        <a:t> TCMHs</a:t>
                      </a:r>
                      <a:endParaRPr lang="en-GB" sz="1400" b="1" dirty="0">
                        <a:solidFill>
                          <a:schemeClr val="tx1"/>
                        </a:solidFill>
                        <a:latin typeface="Arial" panose="020B0604020202020204" pitchFamily="34" charset="0"/>
                        <a:cs typeface="Arial" panose="020B0604020202020204"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Arial" charset="0"/>
                          <a:cs typeface="Arial" charset="0"/>
                        </a:rPr>
                        <a:t>57%</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Arial" charset="0"/>
                          <a:cs typeface="Arial" charset="0"/>
                        </a:rPr>
                        <a:t>43%</a:t>
                      </a:r>
                    </a:p>
                  </a:txBody>
                  <a:tcPr anchor="ctr" horzOverflow="overflow"/>
                </a:tc>
                <a:extLst>
                  <a:ext uri="{0D108BD9-81ED-4DB2-BD59-A6C34878D82A}">
                    <a16:rowId xmlns:a16="http://schemas.microsoft.com/office/drawing/2014/main" val="10001"/>
                  </a:ext>
                </a:extLst>
              </a:tr>
              <a:tr h="2294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err="1">
                          <a:ln>
                            <a:noFill/>
                          </a:ln>
                          <a:solidFill>
                            <a:schemeClr val="tx1"/>
                          </a:solidFill>
                          <a:effectLst/>
                          <a:latin typeface="Arial" charset="0"/>
                          <a:cs typeface="Arial" charset="0"/>
                        </a:rPr>
                        <a:t>Indicaciones</a:t>
                      </a:r>
                      <a:endParaRPr kumimoji="0" lang="en-GB" sz="1400" b="0" i="0" u="none" strike="noStrike" cap="none" normalizeH="0" baseline="0" dirty="0">
                        <a:ln>
                          <a:noFill/>
                        </a:ln>
                        <a:solidFill>
                          <a:schemeClr val="tx1"/>
                        </a:solidFill>
                        <a:effectLst/>
                        <a:latin typeface="Arial" charset="0"/>
                        <a:cs typeface="Arial" charset="0"/>
                      </a:endParaRPr>
                    </a:p>
                  </a:txBody>
                  <a:tcPr horzOverflow="overflow"/>
                </a:tc>
                <a:tc>
                  <a:txBody>
                    <a:bodyPr/>
                    <a:lstStyle/>
                    <a:p>
                      <a:r>
                        <a:rPr lang="en-GB" sz="1400" dirty="0" err="1">
                          <a:solidFill>
                            <a:schemeClr val="tx1"/>
                          </a:solidFill>
                          <a:latin typeface="Arial" pitchFamily="34" charset="0"/>
                          <a:cs typeface="Arial" pitchFamily="34" charset="0"/>
                        </a:rPr>
                        <a:t>Linfomas</a:t>
                      </a:r>
                      <a:r>
                        <a:rPr lang="en-GB" sz="1400" dirty="0">
                          <a:solidFill>
                            <a:schemeClr val="tx1"/>
                          </a:solidFill>
                          <a:latin typeface="Arial" pitchFamily="34" charset="0"/>
                          <a:cs typeface="Arial" pitchFamily="34" charset="0"/>
                        </a:rPr>
                        <a:t>, </a:t>
                      </a:r>
                      <a:r>
                        <a:rPr lang="en-GB" sz="1400" dirty="0" err="1">
                          <a:solidFill>
                            <a:schemeClr val="tx1"/>
                          </a:solidFill>
                          <a:latin typeface="Arial" pitchFamily="34" charset="0"/>
                          <a:cs typeface="Arial" pitchFamily="34" charset="0"/>
                        </a:rPr>
                        <a:t>mieloma</a:t>
                      </a:r>
                      <a:r>
                        <a:rPr lang="en-GB" sz="1400" dirty="0">
                          <a:solidFill>
                            <a:schemeClr val="tx1"/>
                          </a:solidFill>
                          <a:latin typeface="Arial" pitchFamily="34" charset="0"/>
                          <a:cs typeface="Arial" pitchFamily="34" charset="0"/>
                        </a:rPr>
                        <a:t> </a:t>
                      </a:r>
                      <a:r>
                        <a:rPr lang="en-GB" sz="1400" dirty="0" err="1">
                          <a:solidFill>
                            <a:schemeClr val="tx1"/>
                          </a:solidFill>
                          <a:latin typeface="Arial" pitchFamily="34" charset="0"/>
                          <a:cs typeface="Arial" pitchFamily="34" charset="0"/>
                        </a:rPr>
                        <a:t>múltiple</a:t>
                      </a:r>
                      <a:r>
                        <a:rPr lang="en-GB" sz="1400" dirty="0">
                          <a:solidFill>
                            <a:schemeClr val="tx1"/>
                          </a:solidFill>
                          <a:latin typeface="Arial" pitchFamily="34" charset="0"/>
                          <a:cs typeface="Arial" pitchFamily="34" charset="0"/>
                        </a:rPr>
                        <a:t>,</a:t>
                      </a:r>
                      <a:r>
                        <a:rPr lang="en-GB" sz="1400" baseline="0" dirty="0">
                          <a:solidFill>
                            <a:schemeClr val="tx1"/>
                          </a:solidFill>
                          <a:latin typeface="Arial" pitchFamily="34" charset="0"/>
                          <a:cs typeface="Arial" pitchFamily="34" charset="0"/>
                        </a:rPr>
                        <a:t> </a:t>
                      </a:r>
                      <a:r>
                        <a:rPr lang="en-GB" sz="1400" baseline="0" dirty="0" err="1">
                          <a:solidFill>
                            <a:schemeClr val="tx1"/>
                          </a:solidFill>
                          <a:latin typeface="Arial" pitchFamily="34" charset="0"/>
                          <a:cs typeface="Arial" pitchFamily="34" charset="0"/>
                        </a:rPr>
                        <a:t>tumores</a:t>
                      </a:r>
                      <a:r>
                        <a:rPr lang="en-GB" sz="1400" baseline="0" dirty="0">
                          <a:solidFill>
                            <a:schemeClr val="tx1"/>
                          </a:solidFill>
                          <a:latin typeface="Arial" pitchFamily="34" charset="0"/>
                          <a:cs typeface="Arial" pitchFamily="34" charset="0"/>
                        </a:rPr>
                        <a:t> </a:t>
                      </a:r>
                      <a:r>
                        <a:rPr lang="en-GB" sz="1400" baseline="0" dirty="0" err="1">
                          <a:solidFill>
                            <a:schemeClr val="tx1"/>
                          </a:solidFill>
                          <a:latin typeface="Arial" pitchFamily="34" charset="0"/>
                          <a:cs typeface="Arial" pitchFamily="34" charset="0"/>
                        </a:rPr>
                        <a:t>sólidos</a:t>
                      </a:r>
                      <a:r>
                        <a:rPr lang="en-GB" sz="1400" baseline="0" dirty="0">
                          <a:solidFill>
                            <a:schemeClr val="tx1"/>
                          </a:solidFill>
                          <a:latin typeface="Arial" pitchFamily="34" charset="0"/>
                          <a:cs typeface="Arial" pitchFamily="34" charset="0"/>
                        </a:rPr>
                        <a:t> y </a:t>
                      </a:r>
                      <a:r>
                        <a:rPr lang="en-GB" sz="1400" baseline="0" dirty="0" err="1">
                          <a:solidFill>
                            <a:schemeClr val="tx1"/>
                          </a:solidFill>
                          <a:latin typeface="Arial" pitchFamily="34" charset="0"/>
                          <a:cs typeface="Arial" pitchFamily="34" charset="0"/>
                        </a:rPr>
                        <a:t>trastornos</a:t>
                      </a:r>
                      <a:r>
                        <a:rPr lang="en-GB" sz="1400" baseline="0" dirty="0">
                          <a:solidFill>
                            <a:schemeClr val="tx1"/>
                          </a:solidFill>
                          <a:latin typeface="Arial" pitchFamily="34" charset="0"/>
                          <a:cs typeface="Arial" pitchFamily="34" charset="0"/>
                        </a:rPr>
                        <a:t> </a:t>
                      </a:r>
                      <a:r>
                        <a:rPr lang="en-GB" sz="1400" baseline="0" dirty="0" err="1">
                          <a:solidFill>
                            <a:schemeClr val="tx1"/>
                          </a:solidFill>
                          <a:latin typeface="Arial" pitchFamily="34" charset="0"/>
                          <a:cs typeface="Arial" pitchFamily="34" charset="0"/>
                        </a:rPr>
                        <a:t>autoinmunes</a:t>
                      </a:r>
                      <a:endParaRPr lang="en-GB" sz="1400" dirty="0">
                        <a:solidFill>
                          <a:schemeClr val="tx1"/>
                        </a:solidFill>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400" baseline="0" dirty="0" err="1">
                          <a:solidFill>
                            <a:schemeClr val="tx1"/>
                          </a:solidFill>
                        </a:rPr>
                        <a:t>Leucemias</a:t>
                      </a:r>
                      <a:r>
                        <a:rPr lang="en-GB" sz="1400" baseline="0" dirty="0">
                          <a:solidFill>
                            <a:schemeClr val="tx1"/>
                          </a:solidFill>
                        </a:rPr>
                        <a:t>, </a:t>
                      </a:r>
                      <a:r>
                        <a:rPr lang="en-GB" sz="1400" baseline="0" dirty="0" err="1">
                          <a:solidFill>
                            <a:schemeClr val="tx1"/>
                          </a:solidFill>
                        </a:rPr>
                        <a:t>linfomas</a:t>
                      </a:r>
                      <a:r>
                        <a:rPr lang="en-GB" sz="1400" baseline="0" dirty="0">
                          <a:solidFill>
                            <a:schemeClr val="tx1"/>
                          </a:solidFill>
                        </a:rPr>
                        <a:t>, </a:t>
                      </a:r>
                      <a:r>
                        <a:rPr lang="en-GB" sz="1400" baseline="0" dirty="0" err="1">
                          <a:solidFill>
                            <a:schemeClr val="tx1"/>
                          </a:solidFill>
                        </a:rPr>
                        <a:t>enfermedades</a:t>
                      </a:r>
                      <a:r>
                        <a:rPr lang="en-GB" sz="1400" baseline="0" dirty="0">
                          <a:solidFill>
                            <a:schemeClr val="tx1"/>
                          </a:solidFill>
                        </a:rPr>
                        <a:t> </a:t>
                      </a:r>
                      <a:r>
                        <a:rPr lang="en-GB" sz="1400" baseline="0" dirty="0" err="1">
                          <a:solidFill>
                            <a:schemeClr val="tx1"/>
                          </a:solidFill>
                        </a:rPr>
                        <a:t>benignas</a:t>
                      </a:r>
                      <a:r>
                        <a:rPr lang="en-GB" sz="1400" baseline="0" dirty="0">
                          <a:solidFill>
                            <a:schemeClr val="tx1"/>
                          </a:solidFill>
                        </a:rPr>
                        <a:t> </a:t>
                      </a:r>
                      <a:br>
                        <a:rPr lang="en-GB" sz="1400" baseline="0" dirty="0">
                          <a:solidFill>
                            <a:schemeClr val="tx1"/>
                          </a:solidFill>
                        </a:rPr>
                      </a:br>
                      <a:r>
                        <a:rPr lang="en-GB" sz="1400" baseline="0" dirty="0">
                          <a:solidFill>
                            <a:schemeClr val="tx1"/>
                          </a:solidFill>
                        </a:rPr>
                        <a:t>(</a:t>
                      </a:r>
                      <a:r>
                        <a:rPr lang="en-GB" sz="1400" baseline="0" dirty="0" err="1">
                          <a:solidFill>
                            <a:schemeClr val="tx1"/>
                          </a:solidFill>
                        </a:rPr>
                        <a:t>por</a:t>
                      </a:r>
                      <a:r>
                        <a:rPr lang="en-GB" sz="1400" baseline="0" dirty="0">
                          <a:solidFill>
                            <a:schemeClr val="tx1"/>
                          </a:solidFill>
                        </a:rPr>
                        <a:t> </a:t>
                      </a:r>
                      <a:r>
                        <a:rPr lang="en-GB" sz="1400" baseline="0" dirty="0" err="1">
                          <a:solidFill>
                            <a:schemeClr val="tx1"/>
                          </a:solidFill>
                        </a:rPr>
                        <a:t>ejemplo</a:t>
                      </a:r>
                      <a:r>
                        <a:rPr lang="en-GB" sz="1400" baseline="0" dirty="0">
                          <a:solidFill>
                            <a:schemeClr val="tx1"/>
                          </a:solidFill>
                        </a:rPr>
                        <a:t>, </a:t>
                      </a:r>
                      <a:r>
                        <a:rPr lang="en-GB" sz="1400" baseline="0" dirty="0" err="1">
                          <a:solidFill>
                            <a:schemeClr val="tx1"/>
                          </a:solidFill>
                        </a:rPr>
                        <a:t>anemia</a:t>
                      </a:r>
                      <a:r>
                        <a:rPr lang="en-GB" sz="1400" baseline="0" dirty="0">
                          <a:solidFill>
                            <a:schemeClr val="tx1"/>
                          </a:solidFill>
                        </a:rPr>
                        <a:t> </a:t>
                      </a:r>
                      <a:r>
                        <a:rPr lang="en-GB" sz="1400" baseline="0" dirty="0" err="1">
                          <a:solidFill>
                            <a:schemeClr val="tx1"/>
                          </a:solidFill>
                        </a:rPr>
                        <a:t>aplásica</a:t>
                      </a:r>
                      <a:r>
                        <a:rPr lang="en-GB" sz="1400" baseline="0" dirty="0">
                          <a:solidFill>
                            <a:schemeClr val="tx1"/>
                          </a:solidFill>
                        </a:rPr>
                        <a:t>, </a:t>
                      </a:r>
                      <a:r>
                        <a:rPr lang="en-GB" sz="1400" baseline="0" dirty="0" err="1">
                          <a:solidFill>
                            <a:schemeClr val="tx1"/>
                          </a:solidFill>
                        </a:rPr>
                        <a:t>enfermedad</a:t>
                      </a:r>
                      <a:r>
                        <a:rPr lang="en-GB" sz="1400" baseline="0" dirty="0">
                          <a:solidFill>
                            <a:schemeClr val="tx1"/>
                          </a:solidFill>
                        </a:rPr>
                        <a:t> de </a:t>
                      </a:r>
                      <a:r>
                        <a:rPr lang="en-GB" sz="1400" baseline="0" dirty="0" err="1">
                          <a:solidFill>
                            <a:schemeClr val="tx1"/>
                          </a:solidFill>
                        </a:rPr>
                        <a:t>células</a:t>
                      </a:r>
                      <a:r>
                        <a:rPr lang="en-GB" sz="1400" baseline="0" dirty="0">
                          <a:solidFill>
                            <a:schemeClr val="tx1"/>
                          </a:solidFill>
                        </a:rPr>
                        <a:t> </a:t>
                      </a:r>
                      <a:r>
                        <a:rPr lang="en-GB" sz="1400" baseline="0" dirty="0" err="1">
                          <a:solidFill>
                            <a:schemeClr val="tx1"/>
                          </a:solidFill>
                        </a:rPr>
                        <a:t>falciformes</a:t>
                      </a:r>
                      <a:r>
                        <a:rPr lang="en-GB" sz="1400" baseline="0" dirty="0">
                          <a:solidFill>
                            <a:schemeClr val="tx1"/>
                          </a:solidFill>
                        </a:rPr>
                        <a:t>, </a:t>
                      </a:r>
                      <a:r>
                        <a:rPr lang="en-GB" sz="1400" baseline="0" dirty="0" err="1">
                          <a:solidFill>
                            <a:schemeClr val="tx1"/>
                          </a:solidFill>
                        </a:rPr>
                        <a:t>enfermedades</a:t>
                      </a:r>
                      <a:r>
                        <a:rPr lang="en-GB" sz="1400" baseline="0" dirty="0">
                          <a:solidFill>
                            <a:schemeClr val="tx1"/>
                          </a:solidFill>
                        </a:rPr>
                        <a:t> </a:t>
                      </a:r>
                      <a:r>
                        <a:rPr lang="en-GB" sz="1400" baseline="0" dirty="0" err="1">
                          <a:solidFill>
                            <a:schemeClr val="tx1"/>
                          </a:solidFill>
                        </a:rPr>
                        <a:t>autoinmunes</a:t>
                      </a:r>
                      <a:r>
                        <a:rPr lang="en-GB" sz="1400" baseline="0" dirty="0">
                          <a:solidFill>
                            <a:schemeClr val="tx1"/>
                          </a:solidFill>
                        </a:rPr>
                        <a:t>)</a:t>
                      </a:r>
                      <a:endParaRPr lang="es-ES" sz="1400" dirty="0">
                        <a:solidFill>
                          <a:schemeClr val="tx1"/>
                        </a:solidFill>
                        <a:latin typeface="Arial" pitchFamily="34" charset="0"/>
                        <a:cs typeface="Arial" pitchFamily="34" charset="0"/>
                      </a:endParaRPr>
                    </a:p>
                  </a:txBody>
                  <a:tcPr horzOverflow="overflow"/>
                </a:tc>
                <a:extLst>
                  <a:ext uri="{0D108BD9-81ED-4DB2-BD59-A6C34878D82A}">
                    <a16:rowId xmlns:a16="http://schemas.microsoft.com/office/drawing/2014/main" val="10002"/>
                  </a:ext>
                </a:extLst>
              </a:tr>
              <a:tr h="32612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cap="none" normalizeH="0" baseline="0" dirty="0" err="1">
                          <a:ln>
                            <a:noFill/>
                          </a:ln>
                          <a:solidFill>
                            <a:schemeClr val="tx1"/>
                          </a:solidFill>
                          <a:effectLst/>
                          <a:latin typeface="Arial" charset="0"/>
                          <a:cs typeface="Arial" charset="0"/>
                        </a:rPr>
                        <a:t>Usos</a:t>
                      </a:r>
                      <a:endParaRPr kumimoji="0" lang="en-GB"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0" u="none" strike="noStrike" cap="none" normalizeH="0" baseline="0" dirty="0">
                          <a:ln>
                            <a:noFill/>
                          </a:ln>
                          <a:solidFill>
                            <a:schemeClr val="tx1"/>
                          </a:solidFill>
                          <a:effectLst/>
                          <a:latin typeface="Arial" charset="0"/>
                          <a:cs typeface="Arial" charset="0"/>
                        </a:rPr>
                        <a:t>Revertir el fracaso hematopoyético inducido por la quimioterapia a dosis elevadas para tratamiento de tumores del sistema hematopoyético</a:t>
                      </a:r>
                      <a:endParaRPr kumimoji="0" lang="en-GB" sz="1400" b="0" i="0" u="none" strike="noStrike" cap="none" normalizeH="0" baseline="0" dirty="0">
                        <a:ln>
                          <a:noFill/>
                        </a:ln>
                        <a:solidFill>
                          <a:schemeClr val="tx1"/>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0" u="none" strike="noStrike" cap="none" normalizeH="0" baseline="0" dirty="0">
                          <a:ln>
                            <a:noFill/>
                          </a:ln>
                          <a:solidFill>
                            <a:schemeClr val="tx1"/>
                          </a:solidFill>
                          <a:effectLst/>
                          <a:latin typeface="Arial" charset="0"/>
                          <a:cs typeface="Arial" charset="0"/>
                        </a:rPr>
                        <a:t>Reemplazar al sistema hematopoyético en pacientes con fallo adquirido o congénito y, con más frecuencia, aprovechar el </a:t>
                      </a:r>
                      <a:r>
                        <a:rPr kumimoji="0" lang="pt-BR" sz="1400" b="0" i="0" u="none" strike="noStrike" cap="none" normalizeH="0" baseline="0" dirty="0">
                          <a:ln>
                            <a:noFill/>
                          </a:ln>
                          <a:solidFill>
                            <a:schemeClr val="tx1"/>
                          </a:solidFill>
                          <a:effectLst/>
                          <a:latin typeface="Arial" charset="0"/>
                          <a:cs typeface="Arial" charset="0"/>
                        </a:rPr>
                        <a:t>efecto anti-leucémico "injerto contra </a:t>
                      </a:r>
                      <a:r>
                        <a:rPr lang="es-ES" sz="1400" dirty="0"/>
                        <a:t>cáncer</a:t>
                      </a:r>
                      <a:r>
                        <a:rPr kumimoji="0" lang="pt-BR" sz="1400" b="0" i="0" u="none" strike="noStrike" cap="none" normalizeH="0" baseline="0" dirty="0">
                          <a:ln>
                            <a:noFill/>
                          </a:ln>
                          <a:solidFill>
                            <a:schemeClr val="tx1"/>
                          </a:solidFill>
                          <a:effectLst/>
                          <a:latin typeface="Arial" charset="0"/>
                          <a:cs typeface="Arial" charset="0"/>
                        </a:rPr>
                        <a:t>"</a:t>
                      </a:r>
                      <a:endParaRPr kumimoji="0" lang="en-GB" sz="1400" b="0" i="0" u="none" strike="noStrike" cap="none" normalizeH="0" baseline="0" dirty="0">
                        <a:ln>
                          <a:noFill/>
                        </a:ln>
                        <a:solidFill>
                          <a:schemeClr val="tx1"/>
                        </a:solidFill>
                        <a:effectLst/>
                        <a:latin typeface="Arial" charset="0"/>
                        <a:cs typeface="Arial" charset="0"/>
                      </a:endParaRPr>
                    </a:p>
                  </a:txBody>
                  <a:tcPr horzOverflow="overflow"/>
                </a:tc>
                <a:extLst>
                  <a:ext uri="{0D108BD9-81ED-4DB2-BD59-A6C34878D82A}">
                    <a16:rowId xmlns:a16="http://schemas.microsoft.com/office/drawing/2014/main" val="3480821832"/>
                  </a:ext>
                </a:extLst>
              </a:tr>
              <a:tr h="3261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err="1">
                          <a:ln>
                            <a:noFill/>
                          </a:ln>
                          <a:solidFill>
                            <a:schemeClr val="tx1"/>
                          </a:solidFill>
                          <a:effectLst/>
                          <a:latin typeface="Arial" charset="0"/>
                          <a:cs typeface="Arial" charset="0"/>
                        </a:rPr>
                        <a:t>Ventajas</a:t>
                      </a:r>
                      <a:endParaRPr kumimoji="0" lang="en-GB" sz="1400" b="0" i="0" u="none" strike="noStrike" cap="none" normalizeH="0" baseline="0" dirty="0">
                        <a:ln>
                          <a:noFill/>
                        </a:ln>
                        <a:solidFill>
                          <a:schemeClr val="tx1"/>
                        </a:solidFill>
                        <a:effectLst/>
                        <a:latin typeface="Arial" charset="0"/>
                        <a:cs typeface="Arial" charset="0"/>
                      </a:endParaRPr>
                    </a:p>
                  </a:txBody>
                  <a:tcPr horzOverflow="overflow"/>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400" b="0" i="0" u="none" strike="noStrike" cap="none" normalizeH="0" baseline="0" dirty="0">
                          <a:ln>
                            <a:noFill/>
                          </a:ln>
                          <a:solidFill>
                            <a:schemeClr val="tx1"/>
                          </a:solidFill>
                          <a:effectLst/>
                          <a:latin typeface="Arial" charset="0"/>
                          <a:cs typeface="Arial" charset="0"/>
                        </a:rPr>
                        <a:t>No hay riesgo de rechazo</a:t>
                      </a:r>
                      <a:endParaRPr kumimoji="0" lang="en-GB" sz="1400" b="0" i="0" u="none" strike="noStrike" cap="none" normalizeH="0" baseline="0" dirty="0">
                        <a:ln>
                          <a:noFill/>
                        </a:ln>
                        <a:solidFill>
                          <a:schemeClr val="tx1"/>
                        </a:solidFill>
                        <a:effectLst/>
                        <a:latin typeface="Arial" charset="0"/>
                        <a:cs typeface="Arial" charset="0"/>
                      </a:endParaRPr>
                    </a:p>
                  </a:txBody>
                  <a:tcPr horzOverflow="overflow"/>
                </a:tc>
                <a:tc>
                  <a:txBody>
                    <a:bodyPr/>
                    <a:lstStyle/>
                    <a:p>
                      <a:pPr marL="285750" indent="-285750">
                        <a:buFont typeface="Arial" panose="020B0604020202020204" pitchFamily="34" charset="0"/>
                        <a:buChar char="•"/>
                      </a:pPr>
                      <a:r>
                        <a:rPr lang="en-GB" sz="1400" dirty="0">
                          <a:solidFill>
                            <a:schemeClr val="tx1"/>
                          </a:solidFill>
                        </a:rPr>
                        <a:t>Sin </a:t>
                      </a:r>
                      <a:r>
                        <a:rPr lang="en-GB" sz="1400" dirty="0" err="1">
                          <a:solidFill>
                            <a:schemeClr val="tx1"/>
                          </a:solidFill>
                        </a:rPr>
                        <a:t>riesgo</a:t>
                      </a:r>
                      <a:r>
                        <a:rPr lang="en-GB" sz="1400" dirty="0">
                          <a:solidFill>
                            <a:schemeClr val="tx1"/>
                          </a:solidFill>
                        </a:rPr>
                        <a:t> de </a:t>
                      </a:r>
                      <a:r>
                        <a:rPr lang="en-GB" sz="1400" dirty="0" err="1">
                          <a:solidFill>
                            <a:schemeClr val="tx1"/>
                          </a:solidFill>
                        </a:rPr>
                        <a:t>contaminación</a:t>
                      </a:r>
                      <a:r>
                        <a:rPr lang="en-GB" sz="1400" dirty="0">
                          <a:solidFill>
                            <a:schemeClr val="tx1"/>
                          </a:solidFill>
                        </a:rPr>
                        <a:t> de </a:t>
                      </a:r>
                      <a:r>
                        <a:rPr lang="en-GB" sz="1400" dirty="0" err="1">
                          <a:solidFill>
                            <a:schemeClr val="tx1"/>
                          </a:solidFill>
                        </a:rPr>
                        <a:t>células</a:t>
                      </a:r>
                      <a:r>
                        <a:rPr lang="en-GB" sz="1400" dirty="0">
                          <a:solidFill>
                            <a:schemeClr val="tx1"/>
                          </a:solidFill>
                        </a:rPr>
                        <a:t> </a:t>
                      </a:r>
                      <a:r>
                        <a:rPr lang="en-GB" sz="1400" dirty="0" err="1">
                          <a:solidFill>
                            <a:schemeClr val="tx1"/>
                          </a:solidFill>
                        </a:rPr>
                        <a:t>cancerosas</a:t>
                      </a:r>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Las </a:t>
                      </a:r>
                      <a:r>
                        <a:rPr lang="en-GB" sz="1400" dirty="0" err="1">
                          <a:solidFill>
                            <a:schemeClr val="tx1"/>
                          </a:solidFill>
                        </a:rPr>
                        <a:t>células</a:t>
                      </a:r>
                      <a:r>
                        <a:rPr lang="en-GB" sz="1400" dirty="0">
                          <a:solidFill>
                            <a:schemeClr val="tx1"/>
                          </a:solidFill>
                        </a:rPr>
                        <a:t> del </a:t>
                      </a:r>
                      <a:r>
                        <a:rPr lang="en-GB" sz="1400" dirty="0" err="1">
                          <a:solidFill>
                            <a:schemeClr val="tx1"/>
                          </a:solidFill>
                        </a:rPr>
                        <a:t>donante</a:t>
                      </a:r>
                      <a:r>
                        <a:rPr lang="en-GB" sz="1400" dirty="0">
                          <a:solidFill>
                            <a:schemeClr val="tx1"/>
                          </a:solidFill>
                        </a:rPr>
                        <a:t> </a:t>
                      </a:r>
                      <a:r>
                        <a:rPr lang="en-GB" sz="1400" dirty="0" err="1">
                          <a:solidFill>
                            <a:schemeClr val="tx1"/>
                          </a:solidFill>
                        </a:rPr>
                        <a:t>pueden</a:t>
                      </a:r>
                      <a:r>
                        <a:rPr lang="en-GB" sz="1400" dirty="0">
                          <a:solidFill>
                            <a:schemeClr val="tx1"/>
                          </a:solidFill>
                        </a:rPr>
                        <a:t> </a:t>
                      </a:r>
                      <a:r>
                        <a:rPr lang="en-GB" sz="1400" dirty="0" err="1">
                          <a:solidFill>
                            <a:schemeClr val="tx1"/>
                          </a:solidFill>
                        </a:rPr>
                        <a:t>atacar</a:t>
                      </a:r>
                      <a:r>
                        <a:rPr lang="en-GB" sz="1400" dirty="0">
                          <a:solidFill>
                            <a:schemeClr val="tx1"/>
                          </a:solidFill>
                        </a:rPr>
                        <a:t> a las </a:t>
                      </a:r>
                      <a:r>
                        <a:rPr lang="en-GB" sz="1400" dirty="0" err="1">
                          <a:solidFill>
                            <a:schemeClr val="tx1"/>
                          </a:solidFill>
                        </a:rPr>
                        <a:t>células</a:t>
                      </a:r>
                      <a:r>
                        <a:rPr lang="en-GB" sz="1400" dirty="0">
                          <a:solidFill>
                            <a:schemeClr val="tx1"/>
                          </a:solidFill>
                        </a:rPr>
                        <a:t> </a:t>
                      </a:r>
                      <a:r>
                        <a:rPr lang="en-GB" sz="1400" dirty="0" err="1">
                          <a:solidFill>
                            <a:schemeClr val="tx1"/>
                          </a:solidFill>
                        </a:rPr>
                        <a:t>cancerosas</a:t>
                      </a:r>
                      <a:r>
                        <a:rPr lang="en-GB" sz="1400" dirty="0">
                          <a:solidFill>
                            <a:schemeClr val="tx1"/>
                          </a:solidFill>
                        </a:rPr>
                        <a:t> </a:t>
                      </a:r>
                      <a:r>
                        <a:rPr lang="en-GB" sz="1400" dirty="0" err="1">
                          <a:solidFill>
                            <a:schemeClr val="tx1"/>
                          </a:solidFill>
                        </a:rPr>
                        <a:t>restantes</a:t>
                      </a:r>
                      <a:r>
                        <a:rPr lang="en-GB" sz="1400" dirty="0">
                          <a:solidFill>
                            <a:schemeClr val="tx1"/>
                          </a:solidFill>
                        </a:rPr>
                        <a:t> (</a:t>
                      </a:r>
                      <a:r>
                        <a:rPr lang="en-GB" sz="1400" dirty="0" err="1">
                          <a:solidFill>
                            <a:schemeClr val="tx1"/>
                          </a:solidFill>
                        </a:rPr>
                        <a:t>efecto</a:t>
                      </a:r>
                      <a:r>
                        <a:rPr lang="en-GB" sz="1400" dirty="0">
                          <a:solidFill>
                            <a:schemeClr val="tx1"/>
                          </a:solidFill>
                        </a:rPr>
                        <a:t> </a:t>
                      </a:r>
                      <a:r>
                        <a:rPr lang="en-GB" sz="1400" dirty="0" err="1">
                          <a:solidFill>
                            <a:schemeClr val="tx1"/>
                          </a:solidFill>
                        </a:rPr>
                        <a:t>injerto</a:t>
                      </a:r>
                      <a:r>
                        <a:rPr lang="en-GB" sz="1400" dirty="0">
                          <a:solidFill>
                            <a:schemeClr val="tx1"/>
                          </a:solidFill>
                        </a:rPr>
                        <a:t> contra </a:t>
                      </a:r>
                      <a:r>
                        <a:rPr lang="es-ES" sz="1400" dirty="0"/>
                        <a:t>cáncer</a:t>
                      </a:r>
                      <a:r>
                        <a:rPr lang="en-GB" sz="1400" dirty="0">
                          <a:solidFill>
                            <a:schemeClr val="tx1"/>
                          </a:solidFill>
                        </a:rPr>
                        <a:t>)</a:t>
                      </a:r>
                      <a:endParaRPr lang="es-ES" sz="1400" dirty="0">
                        <a:solidFill>
                          <a:schemeClr val="tx1"/>
                        </a:solidFill>
                        <a:latin typeface="Arial" pitchFamily="34" charset="0"/>
                        <a:cs typeface="Arial" pitchFamily="34" charset="0"/>
                      </a:endParaRPr>
                    </a:p>
                  </a:txBody>
                  <a:tcPr horzOverflow="overflow"/>
                </a:tc>
                <a:extLst>
                  <a:ext uri="{0D108BD9-81ED-4DB2-BD59-A6C34878D82A}">
                    <a16:rowId xmlns:a16="http://schemas.microsoft.com/office/drawing/2014/main" val="10003"/>
                  </a:ext>
                </a:extLst>
              </a:tr>
              <a:tr h="5193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err="1">
                          <a:ln>
                            <a:noFill/>
                          </a:ln>
                          <a:solidFill>
                            <a:schemeClr val="tx1"/>
                          </a:solidFill>
                          <a:effectLst/>
                          <a:latin typeface="Arial" charset="0"/>
                          <a:cs typeface="Arial" charset="0"/>
                        </a:rPr>
                        <a:t>Inconvenientes</a:t>
                      </a:r>
                      <a:endParaRPr kumimoji="0" lang="en-GB" sz="1400" b="0" i="0" u="none" strike="noStrike" cap="none" normalizeH="0" baseline="0" dirty="0">
                        <a:ln>
                          <a:noFill/>
                        </a:ln>
                        <a:solidFill>
                          <a:schemeClr val="tx1"/>
                        </a:solidFill>
                        <a:effectLst/>
                        <a:latin typeface="Arial" charset="0"/>
                        <a:cs typeface="Arial" charset="0"/>
                      </a:endParaRPr>
                    </a:p>
                  </a:txBody>
                  <a:tcPr horzOverflow="overflow"/>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s-ES" sz="1400" dirty="0">
                          <a:solidFill>
                            <a:schemeClr val="tx1"/>
                          </a:solidFill>
                        </a:rPr>
                        <a:t>Es posible que, además de células madre, se colecten células tumorales, contribuyendo a una posible recidiva del cáncer</a:t>
                      </a:r>
                      <a:endParaRPr kumimoji="0" lang="es-ES" sz="1400" b="0" i="0" u="none" strike="noStrike" cap="none" normalizeH="0" baseline="0" dirty="0">
                        <a:ln>
                          <a:noFill/>
                        </a:ln>
                        <a:solidFill>
                          <a:schemeClr val="tx1"/>
                        </a:solidFill>
                        <a:effectLst/>
                        <a:latin typeface="Arial" charset="0"/>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400" b="0" i="0" u="none" strike="noStrike" cap="none" normalizeH="0" baseline="0" dirty="0">
                          <a:ln>
                            <a:noFill/>
                          </a:ln>
                          <a:solidFill>
                            <a:schemeClr val="tx1"/>
                          </a:solidFill>
                          <a:effectLst/>
                          <a:latin typeface="Arial" charset="0"/>
                          <a:cs typeface="Arial" charset="0"/>
                        </a:rPr>
                        <a:t>Las células cancerosas pueden eludir el sistema inmunitario con una mayor probabilidad</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sz="1400" baseline="0" dirty="0">
                          <a:solidFill>
                            <a:schemeClr val="tx1"/>
                          </a:solidFill>
                        </a:rPr>
                        <a:t>Sin </a:t>
                      </a:r>
                      <a:r>
                        <a:rPr lang="en-GB" sz="1400" baseline="0" dirty="0" err="1">
                          <a:solidFill>
                            <a:schemeClr val="tx1"/>
                          </a:solidFill>
                        </a:rPr>
                        <a:t>efecto</a:t>
                      </a:r>
                      <a:r>
                        <a:rPr lang="en-GB" sz="1400" baseline="0" dirty="0">
                          <a:solidFill>
                            <a:schemeClr val="tx1"/>
                          </a:solidFill>
                        </a:rPr>
                        <a:t> </a:t>
                      </a:r>
                      <a:r>
                        <a:rPr lang="en-GB" sz="1400" baseline="0" dirty="0" err="1">
                          <a:solidFill>
                            <a:schemeClr val="tx1"/>
                          </a:solidFill>
                        </a:rPr>
                        <a:t>injerto</a:t>
                      </a:r>
                      <a:r>
                        <a:rPr lang="en-GB" sz="1400" baseline="0" dirty="0">
                          <a:solidFill>
                            <a:schemeClr val="tx1"/>
                          </a:solidFill>
                        </a:rPr>
                        <a:t> contra </a:t>
                      </a:r>
                      <a:r>
                        <a:rPr lang="es-ES" sz="1400" dirty="0"/>
                        <a:t>cáncer</a:t>
                      </a:r>
                      <a:endParaRPr lang="es-ES" sz="1400" dirty="0">
                        <a:solidFill>
                          <a:schemeClr val="tx1"/>
                        </a:solidFill>
                        <a:latin typeface="Arial" pitchFamily="34" charset="0"/>
                        <a:cs typeface="Arial" pitchFamily="34" charset="0"/>
                      </a:endParaRPr>
                    </a:p>
                  </a:txBody>
                  <a:tcPr horzOverflow="overflow"/>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sz="1400" dirty="0" err="1">
                          <a:solidFill>
                            <a:schemeClr val="tx1"/>
                          </a:solidFill>
                        </a:rPr>
                        <a:t>Dificultad</a:t>
                      </a:r>
                      <a:r>
                        <a:rPr lang="en-GB" sz="1400" dirty="0">
                          <a:solidFill>
                            <a:schemeClr val="tx1"/>
                          </a:solidFill>
                        </a:rPr>
                        <a:t> para </a:t>
                      </a:r>
                      <a:r>
                        <a:rPr lang="en-GB" sz="1400" dirty="0" err="1">
                          <a:solidFill>
                            <a:schemeClr val="tx1"/>
                          </a:solidFill>
                        </a:rPr>
                        <a:t>encontrar</a:t>
                      </a:r>
                      <a:r>
                        <a:rPr lang="en-GB" sz="1400" dirty="0">
                          <a:solidFill>
                            <a:schemeClr val="tx1"/>
                          </a:solidFill>
                        </a:rPr>
                        <a:t> </a:t>
                      </a:r>
                      <a:r>
                        <a:rPr lang="en-GB" sz="1400" dirty="0" err="1">
                          <a:solidFill>
                            <a:schemeClr val="tx1"/>
                          </a:solidFill>
                        </a:rPr>
                        <a:t>donantes</a:t>
                      </a:r>
                      <a:r>
                        <a:rPr lang="en-GB" sz="1400" dirty="0">
                          <a:solidFill>
                            <a:schemeClr val="tx1"/>
                          </a:solidFill>
                        </a:rPr>
                        <a:t> compatibles</a:t>
                      </a:r>
                      <a:endParaRPr kumimoji="0" lang="en-GB" sz="1400" b="0" i="0" u="none" strike="noStrike" cap="none" normalizeH="0" baseline="0" dirty="0">
                        <a:ln>
                          <a:noFill/>
                        </a:ln>
                        <a:solidFill>
                          <a:schemeClr val="tx1"/>
                        </a:solidFill>
                        <a:effectLst/>
                        <a:latin typeface="Arial" charset="0"/>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400" b="0" i="0" u="none" strike="noStrike" cap="none" normalizeH="0" baseline="0" dirty="0" err="1">
                          <a:ln>
                            <a:noFill/>
                          </a:ln>
                          <a:solidFill>
                            <a:schemeClr val="tx1"/>
                          </a:solidFill>
                          <a:effectLst/>
                          <a:latin typeface="Arial" charset="0"/>
                          <a:cs typeface="Arial" charset="0"/>
                        </a:rPr>
                        <a:t>Riesgo</a:t>
                      </a:r>
                      <a:r>
                        <a:rPr kumimoji="0" lang="en-GB" sz="1400" b="0" i="0" u="none" strike="noStrike" cap="none" normalizeH="0" baseline="0" dirty="0">
                          <a:ln>
                            <a:noFill/>
                          </a:ln>
                          <a:solidFill>
                            <a:schemeClr val="tx1"/>
                          </a:solidFill>
                          <a:effectLst/>
                          <a:latin typeface="Arial" charset="0"/>
                          <a:cs typeface="Arial" charset="0"/>
                        </a:rPr>
                        <a:t> de </a:t>
                      </a:r>
                      <a:r>
                        <a:rPr kumimoji="0" lang="en-GB" sz="1400" b="0" i="0" u="none" strike="noStrike" cap="none" normalizeH="0" baseline="0" dirty="0" err="1">
                          <a:ln>
                            <a:noFill/>
                          </a:ln>
                          <a:solidFill>
                            <a:schemeClr val="tx1"/>
                          </a:solidFill>
                          <a:effectLst/>
                          <a:latin typeface="Arial" charset="0"/>
                          <a:cs typeface="Arial" charset="0"/>
                        </a:rPr>
                        <a:t>rechazo</a:t>
                      </a:r>
                      <a:endParaRPr kumimoji="0" lang="en-GB" sz="1400" b="0" i="0" u="none" strike="noStrike" cap="none" normalizeH="0" baseline="0" dirty="0">
                        <a:ln>
                          <a:noFill/>
                        </a:ln>
                        <a:solidFill>
                          <a:schemeClr val="tx1"/>
                        </a:solidFill>
                        <a:effectLst/>
                        <a:latin typeface="Arial" charset="0"/>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400" b="0" i="0" u="none" strike="noStrike" cap="none" normalizeH="0" baseline="0" dirty="0">
                          <a:ln>
                            <a:noFill/>
                          </a:ln>
                          <a:solidFill>
                            <a:schemeClr val="tx1"/>
                          </a:solidFill>
                          <a:effectLst/>
                          <a:latin typeface="Arial" charset="0"/>
                          <a:cs typeface="Arial" charset="0"/>
                        </a:rPr>
                        <a:t>Las células del donante pueden atacar el cuerpo del paciente (enfermedad "injerto contra huésped")</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sz="1400" baseline="0" dirty="0">
                          <a:solidFill>
                            <a:schemeClr val="tx1"/>
                          </a:solidFill>
                        </a:rPr>
                        <a:t>Mayor </a:t>
                      </a:r>
                      <a:r>
                        <a:rPr lang="en-GB" sz="1400" baseline="0" dirty="0" err="1">
                          <a:solidFill>
                            <a:schemeClr val="tx1"/>
                          </a:solidFill>
                        </a:rPr>
                        <a:t>riesgo</a:t>
                      </a:r>
                      <a:r>
                        <a:rPr lang="en-GB" sz="1400" baseline="0" dirty="0">
                          <a:solidFill>
                            <a:schemeClr val="tx1"/>
                          </a:solidFill>
                        </a:rPr>
                        <a:t> de </a:t>
                      </a:r>
                      <a:r>
                        <a:rPr lang="en-GB" sz="1400" baseline="0" dirty="0" err="1">
                          <a:solidFill>
                            <a:schemeClr val="tx1"/>
                          </a:solidFill>
                        </a:rPr>
                        <a:t>infección</a:t>
                      </a:r>
                      <a:r>
                        <a:rPr lang="en-GB" sz="1400" baseline="0" dirty="0">
                          <a:solidFill>
                            <a:schemeClr val="tx1"/>
                          </a:solidFill>
                        </a:rPr>
                        <a:t> </a:t>
                      </a:r>
                      <a:r>
                        <a:rPr lang="en-GB" sz="1400" baseline="0" dirty="0" err="1">
                          <a:solidFill>
                            <a:schemeClr val="tx1"/>
                          </a:solidFill>
                        </a:rPr>
                        <a:t>por</a:t>
                      </a:r>
                      <a:r>
                        <a:rPr lang="en-GB" sz="1400" baseline="0" dirty="0">
                          <a:solidFill>
                            <a:schemeClr val="tx1"/>
                          </a:solidFill>
                        </a:rPr>
                        <a:t> </a:t>
                      </a:r>
                      <a:r>
                        <a:rPr lang="en-GB" sz="1400" baseline="0" dirty="0" err="1">
                          <a:solidFill>
                            <a:schemeClr val="tx1"/>
                          </a:solidFill>
                        </a:rPr>
                        <a:t>inmunosupresión</a:t>
                      </a:r>
                      <a:endParaRPr lang="es-ES" sz="1400" dirty="0">
                        <a:solidFill>
                          <a:schemeClr val="tx1"/>
                        </a:solidFill>
                        <a:latin typeface="Arial" pitchFamily="34" charset="0"/>
                        <a:cs typeface="Arial"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GB" sz="1400" b="0" i="0" u="none" strike="noStrike" cap="none" normalizeH="0" baseline="0" dirty="0">
                        <a:ln>
                          <a:noFill/>
                        </a:ln>
                        <a:solidFill>
                          <a:schemeClr val="tx1"/>
                        </a:solidFill>
                        <a:effectLst/>
                        <a:latin typeface="Arial" charset="0"/>
                        <a:cs typeface="Arial" charset="0"/>
                      </a:endParaRPr>
                    </a:p>
                  </a:txBody>
                  <a:tcPr horzOverflow="overflow"/>
                </a:tc>
                <a:extLst>
                  <a:ext uri="{0D108BD9-81ED-4DB2-BD59-A6C34878D82A}">
                    <a16:rowId xmlns:a16="http://schemas.microsoft.com/office/drawing/2014/main" val="10004"/>
                  </a:ext>
                </a:extLst>
              </a:tr>
            </a:tbl>
          </a:graphicData>
        </a:graphic>
      </p:graphicFrame>
      <p:pic>
        <p:nvPicPr>
          <p:cNvPr id="6" name="Picture 5">
            <a:hlinkClick r:id="" action="ppaction://customshow?id=1&amp;return=true"/>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45405" y="2204864"/>
            <a:ext cx="324000" cy="324000"/>
          </a:xfrm>
          <a:prstGeom prst="rect">
            <a:avLst/>
          </a:prstGeom>
        </p:spPr>
      </p:pic>
    </p:spTree>
    <p:extLst>
      <p:ext uri="{BB962C8B-B14F-4D97-AF65-F5344CB8AC3E}">
        <p14:creationId xmlns:p14="http://schemas.microsoft.com/office/powerpoint/2010/main" val="1835667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charset="0"/>
                <a:cs typeface="Arial" charset="0"/>
              </a:rPr>
              <a:t>El TCMH </a:t>
            </a:r>
            <a:r>
              <a:rPr lang="en-GB" dirty="0" err="1">
                <a:latin typeface="Arial" charset="0"/>
                <a:cs typeface="Arial" charset="0"/>
              </a:rPr>
              <a:t>requiere</a:t>
            </a:r>
            <a:r>
              <a:rPr lang="en-GB" dirty="0">
                <a:latin typeface="Arial" charset="0"/>
                <a:cs typeface="Arial" charset="0"/>
              </a:rPr>
              <a:t> </a:t>
            </a:r>
            <a:r>
              <a:rPr lang="en-GB" dirty="0" err="1">
                <a:latin typeface="Arial" charset="0"/>
                <a:cs typeface="Arial" charset="0"/>
              </a:rPr>
              <a:t>acondicionamiento</a:t>
            </a:r>
            <a:endParaRPr lang="en-GB" dirty="0"/>
          </a:p>
        </p:txBody>
      </p:sp>
      <p:sp>
        <p:nvSpPr>
          <p:cNvPr id="10" name="Content Placeholder 9"/>
          <p:cNvSpPr>
            <a:spLocks noGrp="1"/>
          </p:cNvSpPr>
          <p:nvPr>
            <p:ph idx="1"/>
          </p:nvPr>
        </p:nvSpPr>
        <p:spPr>
          <a:xfrm>
            <a:off x="335360" y="1268760"/>
            <a:ext cx="7911078" cy="4857403"/>
          </a:xfrm>
        </p:spPr>
        <p:txBody>
          <a:bodyPr>
            <a:normAutofit/>
          </a:bodyPr>
          <a:lstStyle/>
          <a:p>
            <a:endParaRPr lang="en-GB" sz="2000" dirty="0"/>
          </a:p>
          <a:p>
            <a:endParaRPr lang="en-GB" sz="2000" dirty="0"/>
          </a:p>
          <a:p>
            <a:endParaRPr lang="en-GB" sz="2000" dirty="0"/>
          </a:p>
          <a:p>
            <a:pPr marL="0" indent="0">
              <a:buNone/>
            </a:pPr>
            <a:r>
              <a:rPr lang="es-ES" dirty="0"/>
              <a:t>Objetivo de los regímenes de acondicionamiento</a:t>
            </a:r>
            <a:r>
              <a:rPr lang="en-GB" sz="2000" dirty="0"/>
              <a:t>:</a:t>
            </a:r>
            <a:endParaRPr lang="en-GB" dirty="0"/>
          </a:p>
          <a:p>
            <a:r>
              <a:rPr lang="es-ES" sz="2200" dirty="0"/>
              <a:t>TCMH </a:t>
            </a:r>
            <a:r>
              <a:rPr lang="es-ES" sz="2200" dirty="0" err="1"/>
              <a:t>autólogo</a:t>
            </a:r>
            <a:endParaRPr lang="es-ES" sz="2200" dirty="0"/>
          </a:p>
          <a:p>
            <a:pPr lvl="1"/>
            <a:r>
              <a:rPr lang="es-ES" dirty="0"/>
              <a:t>La dosis de quimioterapia eficaz para tratar el cáncer tiene un efecto tóxico letal sobre la médula ósea, si bien se conserva la función orgánica no hematopoyética</a:t>
            </a:r>
          </a:p>
          <a:p>
            <a:r>
              <a:rPr lang="es-ES" sz="2200" dirty="0">
                <a:solidFill>
                  <a:schemeClr val="tx2"/>
                </a:solidFill>
              </a:rPr>
              <a:t>TCMH </a:t>
            </a:r>
            <a:r>
              <a:rPr lang="es-ES" sz="2200" dirty="0" err="1">
                <a:solidFill>
                  <a:schemeClr val="tx2"/>
                </a:solidFill>
              </a:rPr>
              <a:t>alogénico</a:t>
            </a:r>
            <a:endParaRPr lang="en-GB" sz="2200" dirty="0"/>
          </a:p>
          <a:p>
            <a:pPr marL="800100" lvl="1" indent="-342900">
              <a:buFont typeface="+mj-lt"/>
              <a:buAutoNum type="arabicPeriod"/>
            </a:pPr>
            <a:r>
              <a:rPr lang="en-GB" dirty="0" err="1">
                <a:solidFill>
                  <a:schemeClr val="tx2"/>
                </a:solidFill>
              </a:rPr>
              <a:t>Erradicar</a:t>
            </a:r>
            <a:r>
              <a:rPr lang="en-GB" dirty="0">
                <a:solidFill>
                  <a:schemeClr val="tx2"/>
                </a:solidFill>
              </a:rPr>
              <a:t> la </a:t>
            </a:r>
            <a:r>
              <a:rPr lang="en-GB" dirty="0" err="1">
                <a:solidFill>
                  <a:schemeClr val="tx2"/>
                </a:solidFill>
              </a:rPr>
              <a:t>enfermedad</a:t>
            </a:r>
            <a:endParaRPr lang="en-GB" sz="1800" dirty="0"/>
          </a:p>
          <a:p>
            <a:pPr marL="800100" lvl="1" indent="-342900">
              <a:buFont typeface="+mj-lt"/>
              <a:buAutoNum type="arabicPeriod"/>
            </a:pPr>
            <a:r>
              <a:rPr lang="es-ES" dirty="0" err="1"/>
              <a:t>Inmuno</a:t>
            </a:r>
            <a:r>
              <a:rPr lang="es-ES" dirty="0"/>
              <a:t>-suprimir al paciente para evitar el rechazo del trasplante. Prevenir la enfermedad injerto contra receptor</a:t>
            </a:r>
            <a:endParaRPr lang="en-GB" sz="1800" dirty="0"/>
          </a:p>
          <a:p>
            <a:pPr marL="800100" lvl="1" indent="-342900">
              <a:buFont typeface="+mj-lt"/>
              <a:buAutoNum type="arabicPeriod"/>
            </a:pPr>
            <a:r>
              <a:rPr lang="es-ES" dirty="0"/>
              <a:t>Crear un nicho en la médula ósea para permitir el prendimiento de las células donantes</a:t>
            </a:r>
            <a:endParaRPr lang="en-GB" sz="1800" dirty="0"/>
          </a:p>
          <a:p>
            <a:pPr marL="0" indent="0">
              <a:buNone/>
            </a:pPr>
            <a:endParaRPr lang="en-GB" dirty="0">
              <a:solidFill>
                <a:srgbClr val="FF0000"/>
              </a:solidFill>
            </a:endParaRPr>
          </a:p>
          <a:p>
            <a:pPr lvl="1"/>
            <a:endParaRPr lang="en-GB" sz="1800" dirty="0"/>
          </a:p>
        </p:txBody>
      </p:sp>
      <p:sp>
        <p:nvSpPr>
          <p:cNvPr id="16" name="Text Placeholder 15"/>
          <p:cNvSpPr>
            <a:spLocks noGrp="1"/>
          </p:cNvSpPr>
          <p:nvPr>
            <p:ph type="body" sz="quarter" idx="10"/>
          </p:nvPr>
        </p:nvSpPr>
        <p:spPr>
          <a:xfrm>
            <a:off x="98778" y="6495526"/>
            <a:ext cx="7419622" cy="288925"/>
          </a:xfrm>
        </p:spPr>
        <p:txBody>
          <a:bodyPr/>
          <a:lstStyle/>
          <a:p>
            <a:r>
              <a:rPr lang="en-GB" dirty="0" err="1"/>
              <a:t>Saria</a:t>
            </a:r>
            <a:r>
              <a:rPr lang="en-GB" dirty="0"/>
              <a:t> MG et al. </a:t>
            </a:r>
            <a:r>
              <a:rPr lang="en-GB" i="1" dirty="0" err="1"/>
              <a:t>Clin</a:t>
            </a:r>
            <a:r>
              <a:rPr lang="en-GB" i="1" dirty="0"/>
              <a:t> J </a:t>
            </a:r>
            <a:r>
              <a:rPr lang="en-GB" i="1" dirty="0" err="1"/>
              <a:t>Oncol</a:t>
            </a:r>
            <a:r>
              <a:rPr lang="en-GB" i="1" dirty="0"/>
              <a:t> </a:t>
            </a:r>
            <a:r>
              <a:rPr lang="en-GB" i="1" dirty="0" err="1"/>
              <a:t>Nurs</a:t>
            </a:r>
            <a:r>
              <a:rPr lang="en-GB" i="1" dirty="0"/>
              <a:t> </a:t>
            </a:r>
            <a:r>
              <a:rPr lang="en-GB" dirty="0"/>
              <a:t>2007;11:53–63; </a:t>
            </a:r>
            <a:r>
              <a:rPr lang="en-GB" dirty="0" err="1"/>
              <a:t>Passweg</a:t>
            </a:r>
            <a:r>
              <a:rPr lang="en-GB" dirty="0"/>
              <a:t> JR et al. </a:t>
            </a:r>
            <a:r>
              <a:rPr lang="en-GB" i="1" dirty="0"/>
              <a:t>Swiss Med </a:t>
            </a:r>
            <a:r>
              <a:rPr lang="en-GB" i="1" dirty="0" err="1"/>
              <a:t>Wkly</a:t>
            </a:r>
            <a:r>
              <a:rPr lang="en-GB" i="1" dirty="0"/>
              <a:t> </a:t>
            </a:r>
            <a:r>
              <a:rPr lang="en-GB" dirty="0"/>
              <a:t>2012;142:13696; </a:t>
            </a:r>
            <a:r>
              <a:rPr lang="en-GB" dirty="0" err="1"/>
              <a:t>Gratwohl</a:t>
            </a:r>
            <a:r>
              <a:rPr lang="en-GB" dirty="0"/>
              <a:t> A, Carreras E. Principles of conditioning. </a:t>
            </a:r>
            <a:r>
              <a:rPr lang="en-GB" dirty="0" err="1"/>
              <a:t>En</a:t>
            </a:r>
            <a:r>
              <a:rPr lang="en-GB" dirty="0"/>
              <a:t>: </a:t>
            </a:r>
            <a:r>
              <a:rPr lang="en-GB" dirty="0" err="1"/>
              <a:t>Apperley</a:t>
            </a:r>
            <a:r>
              <a:rPr lang="en-GB" dirty="0"/>
              <a:t> J, Carreras E, </a:t>
            </a:r>
            <a:r>
              <a:rPr lang="en-GB" dirty="0" err="1"/>
              <a:t>Gluckman</a:t>
            </a:r>
            <a:r>
              <a:rPr lang="en-GB" dirty="0"/>
              <a:t> E, </a:t>
            </a:r>
            <a:r>
              <a:rPr lang="en-GB" dirty="0" err="1"/>
              <a:t>Masszi</a:t>
            </a:r>
            <a:r>
              <a:rPr lang="en-GB" dirty="0"/>
              <a:t> T eds. </a:t>
            </a:r>
            <a:r>
              <a:rPr lang="en-GB" i="1" dirty="0"/>
              <a:t>ESH-EBMT Handbook on Haematopoietic Stem Cell Transplantation</a:t>
            </a:r>
            <a:r>
              <a:rPr lang="en-GB" dirty="0"/>
              <a:t>. Genova: Forum Service </a:t>
            </a:r>
            <a:r>
              <a:rPr lang="en-GB" dirty="0" err="1"/>
              <a:t>Editore</a:t>
            </a:r>
            <a:r>
              <a:rPr lang="en-GB" dirty="0"/>
              <a:t>, 2012;122–37</a:t>
            </a:r>
          </a:p>
        </p:txBody>
      </p:sp>
      <p:sp>
        <p:nvSpPr>
          <p:cNvPr id="12" name="Text Placeholder 11"/>
          <p:cNvSpPr>
            <a:spLocks noGrp="1"/>
          </p:cNvSpPr>
          <p:nvPr>
            <p:ph type="body" sz="quarter" idx="11"/>
          </p:nvPr>
        </p:nvSpPr>
        <p:spPr/>
        <p:txBody>
          <a:bodyPr/>
          <a:lstStyle/>
          <a:p>
            <a:r>
              <a:rPr lang="es-ES" dirty="0"/>
              <a:t>TCMH, trasplante de células madre hematopoyéticas</a:t>
            </a:r>
          </a:p>
        </p:txBody>
      </p:sp>
      <p:sp>
        <p:nvSpPr>
          <p:cNvPr id="5" name="TextBox 4"/>
          <p:cNvSpPr txBox="1"/>
          <p:nvPr/>
        </p:nvSpPr>
        <p:spPr>
          <a:xfrm>
            <a:off x="8441488" y="5353422"/>
            <a:ext cx="2916324" cy="276999"/>
          </a:xfrm>
          <a:prstGeom prst="rect">
            <a:avLst/>
          </a:prstGeom>
          <a:noFill/>
        </p:spPr>
        <p:txBody>
          <a:bodyPr wrap="square" rtlCol="0">
            <a:spAutoFit/>
          </a:bodyPr>
          <a:lstStyle/>
          <a:p>
            <a:pPr algn="ctr"/>
            <a:r>
              <a:rPr lang="en-GB" sz="1200" dirty="0">
                <a:solidFill>
                  <a:schemeClr val="tx2"/>
                </a:solidFill>
              </a:rPr>
              <a:t>Corte </a:t>
            </a:r>
            <a:r>
              <a:rPr lang="en-GB" sz="1200" dirty="0" err="1">
                <a:solidFill>
                  <a:schemeClr val="tx2"/>
                </a:solidFill>
              </a:rPr>
              <a:t>histológico</a:t>
            </a:r>
            <a:r>
              <a:rPr lang="en-GB" sz="1200" dirty="0">
                <a:solidFill>
                  <a:schemeClr val="tx2"/>
                </a:solidFill>
              </a:rPr>
              <a:t> de la </a:t>
            </a:r>
            <a:r>
              <a:rPr lang="en-GB" sz="1200" dirty="0" err="1">
                <a:solidFill>
                  <a:schemeClr val="tx2"/>
                </a:solidFill>
              </a:rPr>
              <a:t>médula</a:t>
            </a:r>
            <a:r>
              <a:rPr lang="en-GB" sz="1200" dirty="0">
                <a:solidFill>
                  <a:schemeClr val="tx2"/>
                </a:solidFill>
              </a:rPr>
              <a:t> </a:t>
            </a:r>
            <a:r>
              <a:rPr lang="en-GB" sz="1200" dirty="0" err="1">
                <a:solidFill>
                  <a:schemeClr val="tx2"/>
                </a:solidFill>
              </a:rPr>
              <a:t>ósea</a:t>
            </a:r>
            <a:endParaRPr lang="en-GB" sz="1200" dirty="0">
              <a:solidFill>
                <a:schemeClr val="tx2"/>
              </a:solidFill>
            </a:endParaRPr>
          </a:p>
        </p:txBody>
      </p:sp>
      <p:sp>
        <p:nvSpPr>
          <p:cNvPr id="11" name="Content Placeholder 2"/>
          <p:cNvSpPr txBox="1">
            <a:spLocks/>
          </p:cNvSpPr>
          <p:nvPr/>
        </p:nvSpPr>
        <p:spPr>
          <a:xfrm>
            <a:off x="622299" y="1365599"/>
            <a:ext cx="10972801" cy="856692"/>
          </a:xfrm>
          <a:prstGeom prst="round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228600" indent="-228600" algn="l" defTabSz="914400" rtl="0" eaLnBrk="1" latinLnBrk="0" hangingPunct="1">
              <a:spcBef>
                <a:spcPct val="20000"/>
              </a:spcBef>
              <a:buFont typeface="Arial" pitchFamily="34" charset="0"/>
              <a:buChar char="•"/>
              <a:defRPr sz="3200" kern="1200">
                <a:solidFill>
                  <a:srgbClr val="8A8A8D"/>
                </a:solidFill>
                <a:latin typeface="Arial" pitchFamily="34" charset="0"/>
                <a:ea typeface="+mn-ea"/>
                <a:cs typeface="Arial" pitchFamily="34" charset="0"/>
              </a:defRPr>
            </a:lvl1pPr>
            <a:lvl2pPr marL="541338" indent="-288925" algn="l" defTabSz="914400" rtl="0" eaLnBrk="1" latinLnBrk="0" hangingPunct="1">
              <a:spcBef>
                <a:spcPct val="20000"/>
              </a:spcBef>
              <a:buFont typeface="Arial" pitchFamily="34" charset="0"/>
              <a:buChar char="–"/>
              <a:defRPr sz="2800" kern="1200">
                <a:solidFill>
                  <a:srgbClr val="8A8A8D"/>
                </a:solidFill>
                <a:latin typeface="Arial" pitchFamily="34" charset="0"/>
                <a:ea typeface="+mn-ea"/>
                <a:cs typeface="Arial" pitchFamily="34" charset="0"/>
              </a:defRPr>
            </a:lvl2pPr>
            <a:lvl3pPr marL="793750" indent="-252413" algn="l" defTabSz="914400" rtl="0" eaLnBrk="1" latinLnBrk="0" hangingPunct="1">
              <a:spcBef>
                <a:spcPct val="20000"/>
              </a:spcBef>
              <a:buFont typeface="Arial" pitchFamily="34" charset="0"/>
              <a:buChar char="•"/>
              <a:defRPr sz="2400" kern="1200">
                <a:solidFill>
                  <a:srgbClr val="8A8A8D"/>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defRPr/>
            </a:pPr>
            <a:r>
              <a:rPr lang="es-ES" sz="2400" dirty="0">
                <a:solidFill>
                  <a:schemeClr val="tx1"/>
                </a:solidFill>
                <a:latin typeface="Arial" charset="0"/>
                <a:cs typeface="Arial" charset="0"/>
              </a:rPr>
              <a:t>Antes del TCMH, los pacientes reciben regímenes de acondicionamiento en forma de quimioterapia con o sin radioterapia</a:t>
            </a:r>
            <a:endParaRPr lang="en-GB" sz="2400" dirty="0">
              <a:solidFill>
                <a:schemeClr val="tx1"/>
              </a:solidFill>
              <a:latin typeface="Arial" charset="0"/>
              <a:cs typeface="Arial" charset="0"/>
            </a:endParaRPr>
          </a:p>
        </p:txBody>
      </p:sp>
      <p:pic>
        <p:nvPicPr>
          <p:cNvPr id="9" name="Picture 8">
            <a:extLst>
              <a:ext uri="{FF2B5EF4-FFF2-40B4-BE49-F238E27FC236}">
                <a16:creationId xmlns:a16="http://schemas.microsoft.com/office/drawing/2014/main" id="{B4093C28-A96B-4175-9677-F84E8D12C833}"/>
              </a:ext>
            </a:extLst>
          </p:cNvPr>
          <p:cNvPicPr>
            <a:picLocks noChangeAspect="1"/>
          </p:cNvPicPr>
          <p:nvPr/>
        </p:nvPicPr>
        <p:blipFill>
          <a:blip r:embed="rId4"/>
          <a:stretch>
            <a:fillRect/>
          </a:stretch>
        </p:blipFill>
        <p:spPr>
          <a:xfrm>
            <a:off x="8251490" y="2755682"/>
            <a:ext cx="3343610" cy="2509460"/>
          </a:xfrm>
          <a:prstGeom prst="rect">
            <a:avLst/>
          </a:prstGeom>
        </p:spPr>
      </p:pic>
    </p:spTree>
    <p:custDataLst>
      <p:tags r:id="rId1"/>
    </p:custDataLst>
    <p:extLst>
      <p:ext uri="{BB962C8B-B14F-4D97-AF65-F5344CB8AC3E}">
        <p14:creationId xmlns:p14="http://schemas.microsoft.com/office/powerpoint/2010/main" val="31887611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lank">
  <a:themeElements>
    <a:clrScheme name="MyKE - orange">
      <a:dk1>
        <a:srgbClr val="000000"/>
      </a:dk1>
      <a:lt1>
        <a:sysClr val="window" lastClr="FFFFFF"/>
      </a:lt1>
      <a:dk2>
        <a:srgbClr val="000000"/>
      </a:dk2>
      <a:lt2>
        <a:srgbClr val="EEECE1"/>
      </a:lt2>
      <a:accent1>
        <a:srgbClr val="F59E09"/>
      </a:accent1>
      <a:accent2>
        <a:srgbClr val="00979E"/>
      </a:accent2>
      <a:accent3>
        <a:srgbClr val="7B428F"/>
      </a:accent3>
      <a:accent4>
        <a:srgbClr val="96CA12"/>
      </a:accent4>
      <a:accent5>
        <a:srgbClr val="E60060"/>
      </a:accent5>
      <a:accent6>
        <a:srgbClr val="575755"/>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MyKE - orange">
      <a:dk1>
        <a:srgbClr val="000000"/>
      </a:dk1>
      <a:lt1>
        <a:sysClr val="window" lastClr="FFFFFF"/>
      </a:lt1>
      <a:dk2>
        <a:srgbClr val="000000"/>
      </a:dk2>
      <a:lt2>
        <a:srgbClr val="EEECE1"/>
      </a:lt2>
      <a:accent1>
        <a:srgbClr val="F59E09"/>
      </a:accent1>
      <a:accent2>
        <a:srgbClr val="00979E"/>
      </a:accent2>
      <a:accent3>
        <a:srgbClr val="7B428F"/>
      </a:accent3>
      <a:accent4>
        <a:srgbClr val="96CA12"/>
      </a:accent4>
      <a:accent5>
        <a:srgbClr val="E60060"/>
      </a:accent5>
      <a:accent6>
        <a:srgbClr val="575755"/>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lank">
  <a:themeElements>
    <a:clrScheme name="MyKE - orange">
      <a:dk1>
        <a:srgbClr val="000000"/>
      </a:dk1>
      <a:lt1>
        <a:sysClr val="window" lastClr="FFFFFF"/>
      </a:lt1>
      <a:dk2>
        <a:srgbClr val="000000"/>
      </a:dk2>
      <a:lt2>
        <a:srgbClr val="EEECE1"/>
      </a:lt2>
      <a:accent1>
        <a:srgbClr val="F59E09"/>
      </a:accent1>
      <a:accent2>
        <a:srgbClr val="00979E"/>
      </a:accent2>
      <a:accent3>
        <a:srgbClr val="7B428F"/>
      </a:accent3>
      <a:accent4>
        <a:srgbClr val="96CA12"/>
      </a:accent4>
      <a:accent5>
        <a:srgbClr val="E60060"/>
      </a:accent5>
      <a:accent6>
        <a:srgbClr val="575755"/>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8211FA7C122343943D0C15D2A149A4" ma:contentTypeVersion="1" ma:contentTypeDescription="Create a new document." ma:contentTypeScope="" ma:versionID="666f8110f639de87c191bb9f4fba245e">
  <xsd:schema xmlns:xsd="http://www.w3.org/2001/XMLSchema" xmlns:xs="http://www.w3.org/2001/XMLSchema" xmlns:p="http://schemas.microsoft.com/office/2006/metadata/properties" xmlns:ns1="http://schemas.microsoft.com/sharepoint/v3" targetNamespace="http://schemas.microsoft.com/office/2006/metadata/properties" ma:root="true" ma:fieldsID="d810986b036840e28274f9fca8f918e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CB8E426-E712-4884-81BD-4DEA4546B3C4}"/>
</file>

<file path=customXml/itemProps2.xml><?xml version="1.0" encoding="utf-8"?>
<ds:datastoreItem xmlns:ds="http://schemas.openxmlformats.org/officeDocument/2006/customXml" ds:itemID="{71ED1887-B3FF-4A05-AC4E-7212EA8A5E4C}"/>
</file>

<file path=customXml/itemProps3.xml><?xml version="1.0" encoding="utf-8"?>
<ds:datastoreItem xmlns:ds="http://schemas.openxmlformats.org/officeDocument/2006/customXml" ds:itemID="{5253CFBB-936C-4998-8EA0-CC4866B227C8}"/>
</file>

<file path=docProps/app.xml><?xml version="1.0" encoding="utf-8"?>
<Properties xmlns="http://schemas.openxmlformats.org/officeDocument/2006/extended-properties" xmlns:vt="http://schemas.openxmlformats.org/officeDocument/2006/docPropsVTypes">
  <Template>blank</Template>
  <TotalTime>0</TotalTime>
  <Words>4058</Words>
  <Application>Microsoft Office PowerPoint</Application>
  <PresentationFormat>Widescreen</PresentationFormat>
  <Paragraphs>421</Paragraphs>
  <Slides>36</Slides>
  <Notes>19</Notes>
  <HiddenSlides>14</HiddenSlides>
  <MMClips>0</MMClips>
  <ScaleCrop>false</ScaleCrop>
  <HeadingPairs>
    <vt:vector size="8" baseType="variant">
      <vt:variant>
        <vt:lpstr>Fonts Used</vt:lpstr>
      </vt:variant>
      <vt:variant>
        <vt:i4>3</vt:i4>
      </vt:variant>
      <vt:variant>
        <vt:lpstr>Theme</vt:lpstr>
      </vt:variant>
      <vt:variant>
        <vt:i4>3</vt:i4>
      </vt:variant>
      <vt:variant>
        <vt:lpstr>Slide Titles</vt:lpstr>
      </vt:variant>
      <vt:variant>
        <vt:i4>36</vt:i4>
      </vt:variant>
      <vt:variant>
        <vt:lpstr>Custom Shows</vt:lpstr>
      </vt:variant>
      <vt:variant>
        <vt:i4>14</vt:i4>
      </vt:variant>
    </vt:vector>
  </HeadingPairs>
  <TitlesOfParts>
    <vt:vector size="56" baseType="lpstr">
      <vt:lpstr>Arial</vt:lpstr>
      <vt:lpstr>Arial Unicode MS</vt:lpstr>
      <vt:lpstr>Calibri</vt:lpstr>
      <vt:lpstr>blank</vt:lpstr>
      <vt:lpstr>1_blank</vt:lpstr>
      <vt:lpstr>2_blank</vt:lpstr>
      <vt:lpstr>Manejo activo de la enfermedad venooclusiva (EVO) </vt:lpstr>
      <vt:lpstr>Índice</vt:lpstr>
      <vt:lpstr>Cómo usar los módulos del programa formativo sobre enfermedad venooclusiva (EVO)</vt:lpstr>
      <vt:lpstr>Módulo 1: Trasplante de células  madre hematopoyéticas</vt:lpstr>
      <vt:lpstr>Objetivos de aprendizaje</vt:lpstr>
      <vt:lpstr>¿Qué es el trasplante de células madre hematopoyéticas?</vt:lpstr>
      <vt:lpstr>Los TCMH se clasifican en función de la fuente donante</vt:lpstr>
      <vt:lpstr>TCMH autólogo frente a alogénico</vt:lpstr>
      <vt:lpstr>El TCMH requiere acondicionamiento</vt:lpstr>
      <vt:lpstr>Tipos de regímenes de acondicionamiento: acondicionamiento mieloablativo</vt:lpstr>
      <vt:lpstr>Tipos de regímenes de acondicionamiento: regímenes de intensidad reducida y no mieloablativos</vt:lpstr>
      <vt:lpstr>El TCMH se ofrece ahora también a pacientes de mayor riesgo</vt:lpstr>
      <vt:lpstr>El TCMH se asocia a múltiples complicaciones, principalmente relacionadas con el condicionamiento y la inmunosupresión</vt:lpstr>
      <vt:lpstr>La neutropenia, la EICH, las infecciones y la EVO son complicaciones importantes que requieren intervención</vt:lpstr>
      <vt:lpstr>TCMH después de quimioterapia:  requiere tratamiento complementario</vt:lpstr>
      <vt:lpstr>Resumen del TCMH</vt:lpstr>
      <vt:lpstr>Preguntas de autoevaluación</vt:lpstr>
      <vt:lpstr>Preguntas de autoevaluación</vt:lpstr>
      <vt:lpstr>Preguntas de autoevaluación</vt:lpstr>
      <vt:lpstr>Preguntas de autoevaluación</vt:lpstr>
      <vt:lpstr>Preguntas de autoevaluación</vt:lpstr>
      <vt:lpstr>Preguntas de autoevaluación</vt:lpstr>
      <vt:lpstr>Compatibilidad HLA en el TCMH alogénico</vt:lpstr>
      <vt:lpstr>Indicaciones del TCMH</vt:lpstr>
      <vt:lpstr>El TCMH se asocia a multiples complicaciones</vt:lpstr>
      <vt:lpstr>La neutropenia es una complicación importante que requiere intervención</vt:lpstr>
      <vt:lpstr>La EICH es una complicación importante  que requiere intervención </vt:lpstr>
      <vt:lpstr>La infección es una complicación importante  que requiere intervención </vt:lpstr>
      <vt:lpstr>La EVO es una complicación importante que requiere intervención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lpstr>Custom Show 2</vt:lpstr>
      <vt:lpstr>Custom Show 3</vt:lpstr>
      <vt:lpstr>Custom Show 4</vt:lpstr>
      <vt:lpstr>Custom Show 5</vt:lpstr>
      <vt:lpstr>Custom Show 6</vt:lpstr>
      <vt:lpstr>Custom Show 7</vt:lpstr>
      <vt:lpstr>incorrect</vt:lpstr>
      <vt:lpstr>question 1</vt:lpstr>
      <vt:lpstr>question 2</vt:lpstr>
      <vt:lpstr>question 3</vt:lpstr>
      <vt:lpstr>question 4</vt:lpstr>
      <vt:lpstr>question 5</vt:lpstr>
      <vt:lpstr>question 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2017-02-20T15:48:24Z</dcterms:created>
  <dcterms:modified xsi:type="dcterms:W3CDTF">2018-01-22T17:24:28Z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0x010100A78211FA7C122343943D0C15D2A149A4</vt:lpwstr>
  </property>
</Properties>
</file>