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4.xml" ContentType="application/vnd.openxmlformats-officedocument.presentationml.tags+xml"/>
  <Override PartName="/ppt/tags/tag1.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 id="2147483663" r:id="rId3"/>
  </p:sldMasterIdLst>
  <p:notesMasterIdLst>
    <p:notesMasterId r:id="rId40"/>
  </p:notesMasterIdLst>
  <p:sldIdLst>
    <p:sldId id="301" r:id="rId4"/>
    <p:sldId id="302" r:id="rId5"/>
    <p:sldId id="303" r:id="rId6"/>
    <p:sldId id="256" r:id="rId7"/>
    <p:sldId id="259" r:id="rId8"/>
    <p:sldId id="275" r:id="rId9"/>
    <p:sldId id="278" r:id="rId10"/>
    <p:sldId id="262" r:id="rId11"/>
    <p:sldId id="276" r:id="rId12"/>
    <p:sldId id="277" r:id="rId13"/>
    <p:sldId id="279" r:id="rId14"/>
    <p:sldId id="285" r:id="rId15"/>
    <p:sldId id="280" r:id="rId16"/>
    <p:sldId id="281" r:id="rId17"/>
    <p:sldId id="282" r:id="rId18"/>
    <p:sldId id="269" r:id="rId19"/>
    <p:sldId id="270" r:id="rId20"/>
    <p:sldId id="283" r:id="rId21"/>
    <p:sldId id="284" r:id="rId22"/>
    <p:sldId id="287" r:id="rId23"/>
    <p:sldId id="273" r:id="rId24"/>
    <p:sldId id="274" r:id="rId25"/>
    <p:sldId id="286" r:id="rId26"/>
    <p:sldId id="288" r:id="rId27"/>
    <p:sldId id="289" r:id="rId28"/>
    <p:sldId id="297" r:id="rId29"/>
    <p:sldId id="298" r:id="rId30"/>
    <p:sldId id="299" r:id="rId31"/>
    <p:sldId id="300" r:id="rId32"/>
    <p:sldId id="290" r:id="rId33"/>
    <p:sldId id="291" r:id="rId34"/>
    <p:sldId id="292" r:id="rId35"/>
    <p:sldId id="293" r:id="rId36"/>
    <p:sldId id="294" r:id="rId37"/>
    <p:sldId id="295" r:id="rId38"/>
    <p:sldId id="296" r:id="rId39"/>
  </p:sldIdLst>
  <p:sldSz cx="12192000" cy="6858000"/>
  <p:notesSz cx="6858000" cy="9144000"/>
  <p:custShowLst>
    <p:custShow name="Custom Show 1" id="0">
      <p:sldLst>
        <p:sld r:id="rId26"/>
      </p:sldLst>
    </p:custShow>
    <p:custShow name="Custom Show 2" id="1">
      <p:sldLst>
        <p:sld r:id="rId27"/>
      </p:sldLst>
    </p:custShow>
    <p:custShow name="Custom Show 3" id="2">
      <p:sldLst>
        <p:sld r:id="rId28"/>
      </p:sldLst>
    </p:custShow>
    <p:custShow name="Custom Show 4" id="3">
      <p:sldLst>
        <p:sld r:id="rId29"/>
      </p:sldLst>
    </p:custShow>
    <p:custShow name="Custom Show 5" id="4">
      <p:sldLst>
        <p:sld r:id="rId30"/>
      </p:sldLst>
    </p:custShow>
    <p:custShow name="Custom Show 6" id="5">
      <p:sldLst>
        <p:sld r:id="rId31"/>
      </p:sldLst>
    </p:custShow>
    <p:custShow name="Custom Show 7" id="6">
      <p:sldLst>
        <p:sld r:id="rId32"/>
      </p:sldLst>
    </p:custShow>
    <p:custShow name="Errato" id="7">
      <p:sldLst>
        <p:sld r:id="rId39"/>
      </p:sldLst>
    </p:custShow>
    <p:custShow name="Answer Q1" id="8">
      <p:sldLst>
        <p:sld r:id="rId33"/>
      </p:sldLst>
    </p:custShow>
    <p:custShow name="Answer Q2" id="9">
      <p:sldLst>
        <p:sld r:id="rId34"/>
      </p:sldLst>
    </p:custShow>
    <p:custShow name="Answer Q3" id="10">
      <p:sldLst>
        <p:sld r:id="rId35"/>
      </p:sldLst>
    </p:custShow>
    <p:custShow name="Answer Q4" id="11">
      <p:sldLst>
        <p:sld r:id="rId36"/>
      </p:sldLst>
    </p:custShow>
    <p:custShow name="Answer Q5" id="12">
      <p:sldLst>
        <p:sld r:id="rId37"/>
      </p:sldLst>
    </p:custShow>
    <p:custShow name="Answer Q6" id="13">
      <p:sldLst>
        <p:sld r:id="rId3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AF4"/>
    <a:srgbClr val="FEF9F0"/>
    <a:srgbClr val="FAF7FB"/>
    <a:srgbClr val="5F5F5F"/>
    <a:srgbClr val="F8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80988" autoAdjust="0"/>
  </p:normalViewPr>
  <p:slideViewPr>
    <p:cSldViewPr>
      <p:cViewPr varScale="1">
        <p:scale>
          <a:sx n="93" d="100"/>
          <a:sy n="93" d="100"/>
        </p:scale>
        <p:origin x="1074" y="72"/>
      </p:cViewPr>
      <p:guideLst>
        <p:guide orient="horz" pos="2160"/>
        <p:guide pos="61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D821E-39F7-4A96-8A39-BE3A01047DBA}" type="datetimeFigureOut">
              <a:rPr lang="en-GB" smtClean="0"/>
              <a:t>22/01/2018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A12ED-ABE1-433D-A64F-81E1DE35FF43}" type="slidenum">
              <a:rPr lang="en-GB" smtClean="0"/>
              <a:t>‹#›</a:t>
            </a:fld>
            <a:endParaRPr lang="en-GB"/>
          </a:p>
        </p:txBody>
      </p:sp>
    </p:spTree>
    <p:extLst>
      <p:ext uri="{BB962C8B-B14F-4D97-AF65-F5344CB8AC3E}">
        <p14:creationId xmlns:p14="http://schemas.microsoft.com/office/powerpoint/2010/main" val="194452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a:t>
            </a:fld>
            <a:endParaRPr lang="en-GB"/>
          </a:p>
        </p:txBody>
      </p:sp>
    </p:spTree>
    <p:extLst>
      <p:ext uri="{BB962C8B-B14F-4D97-AF65-F5344CB8AC3E}">
        <p14:creationId xmlns:p14="http://schemas.microsoft.com/office/powerpoint/2010/main" val="382495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239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16</a:t>
            </a:fld>
            <a:endParaRPr lang="en-GB"/>
          </a:p>
        </p:txBody>
      </p:sp>
    </p:spTree>
    <p:extLst>
      <p:ext uri="{BB962C8B-B14F-4D97-AF65-F5344CB8AC3E}">
        <p14:creationId xmlns:p14="http://schemas.microsoft.com/office/powerpoint/2010/main" val="58786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17</a:t>
            </a:fld>
            <a:endParaRPr lang="en-GB"/>
          </a:p>
        </p:txBody>
      </p:sp>
    </p:spTree>
    <p:extLst>
      <p:ext uri="{BB962C8B-B14F-4D97-AF65-F5344CB8AC3E}">
        <p14:creationId xmlns:p14="http://schemas.microsoft.com/office/powerpoint/2010/main" val="1539394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sz="18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8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606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247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0" baseline="0" dirty="0"/>
          </a:p>
        </p:txBody>
      </p:sp>
      <p:sp>
        <p:nvSpPr>
          <p:cNvPr id="4" name="Slide Number Placeholder 3"/>
          <p:cNvSpPr>
            <a:spLocks noGrp="1"/>
          </p:cNvSpPr>
          <p:nvPr>
            <p:ph type="sldNum" sz="quarter" idx="10"/>
          </p:nvPr>
        </p:nvSpPr>
        <p:spPr/>
        <p:txBody>
          <a:bodyPr/>
          <a:lstStyle/>
          <a:p>
            <a:fld id="{75CA12ED-ABE1-433D-A64F-81E1DE35FF43}" type="slidenum">
              <a:rPr lang="en-GB" smtClean="0"/>
              <a:t>21</a:t>
            </a:fld>
            <a:endParaRPr lang="en-GB"/>
          </a:p>
        </p:txBody>
      </p:sp>
    </p:spTree>
    <p:extLst>
      <p:ext uri="{BB962C8B-B14F-4D97-AF65-F5344CB8AC3E}">
        <p14:creationId xmlns:p14="http://schemas.microsoft.com/office/powerpoint/2010/main" val="139045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22</a:t>
            </a:fld>
            <a:endParaRPr lang="en-GB"/>
          </a:p>
        </p:txBody>
      </p:sp>
    </p:spTree>
    <p:extLst>
      <p:ext uri="{BB962C8B-B14F-4D97-AF65-F5344CB8AC3E}">
        <p14:creationId xmlns:p14="http://schemas.microsoft.com/office/powerpoint/2010/main" val="2935181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25</a:t>
            </a:fld>
            <a:endParaRPr lang="en-GB"/>
          </a:p>
        </p:txBody>
      </p:sp>
    </p:spTree>
    <p:extLst>
      <p:ext uri="{BB962C8B-B14F-4D97-AF65-F5344CB8AC3E}">
        <p14:creationId xmlns:p14="http://schemas.microsoft.com/office/powerpoint/2010/main" val="3930393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28</a:t>
            </a:fld>
            <a:endParaRPr lang="en-GB"/>
          </a:p>
        </p:txBody>
      </p:sp>
    </p:spTree>
    <p:extLst>
      <p:ext uri="{BB962C8B-B14F-4D97-AF65-F5344CB8AC3E}">
        <p14:creationId xmlns:p14="http://schemas.microsoft.com/office/powerpoint/2010/main" val="231005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itchFamily="34" charset="0"/>
                  <a:buNone/>
                </a:pPr>
                <a:endParaRPr lang="en-GB" b="0" i="0" baseline="0" dirty="0"/>
              </a:p>
            </p:txBody>
          </p:sp>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HSCT is</a:t>
                </a:r>
                <a:r>
                  <a:rPr lang="en-GB" baseline="0" dirty="0" smtClean="0"/>
                  <a:t> the infusion of stem cells derived from bone marrow, which aims to re-establish haematopoietic function of patients with a damaged or defective immune system</a:t>
                </a:r>
                <a:endParaRPr lang="en-GB" dirty="0" smtClean="0"/>
              </a:p>
              <a:p>
                <a:pPr marL="171450" indent="-171450">
                  <a:buFont typeface="Arial" pitchFamily="34" charset="0"/>
                  <a:buChar char="•"/>
                </a:pPr>
                <a:r>
                  <a:rPr lang="en-GB" dirty="0" smtClean="0"/>
                  <a:t>The goal of HSCT for patients with malignancy is to rescue their marrow from the toxic effects of chemotherapy, with or without total body irradiation (TBI), permitting the administration of higher and potentially more curative doses of chemotherapy</a:t>
                </a:r>
              </a:p>
              <a:p>
                <a:pPr marL="171450" indent="-171450">
                  <a:buFont typeface="Arial" pitchFamily="34" charset="0"/>
                  <a:buChar char="•"/>
                </a:pPr>
                <a:r>
                  <a:rPr lang="en-GB" dirty="0" smtClean="0"/>
                  <a:t>In contrast, the goal of HSCT in patients with </a:t>
                </a:r>
                <a:r>
                  <a:rPr lang="en-GB" dirty="0" err="1" smtClean="0"/>
                  <a:t>nonmalignant</a:t>
                </a:r>
                <a:r>
                  <a:rPr lang="en-GB" dirty="0" smtClean="0"/>
                  <a:t> diseases is to replace </a:t>
                </a:r>
                <a:r>
                  <a:rPr lang="en-GB" dirty="0" err="1" smtClean="0"/>
                  <a:t>nonfunctional</a:t>
                </a:r>
                <a:r>
                  <a:rPr lang="en-GB" dirty="0" smtClean="0"/>
                  <a:t> or failed marrow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r>
                  <a:rPr lang="en-GB" dirty="0" smtClean="0"/>
                  <a:t>Autologous</a:t>
                </a:r>
                <a:r>
                  <a:rPr lang="en-GB" baseline="0" dirty="0" smtClean="0"/>
                  <a:t> HSCT is indicated for malignant diseases such as:</a:t>
                </a:r>
              </a:p>
              <a:p>
                <a:pPr marL="171450" indent="-171450">
                  <a:buFont typeface="Arial" pitchFamily="34" charset="0"/>
                  <a:buChar char="•"/>
                </a:pPr>
                <a:r>
                  <a:rPr lang="en-GB" baseline="0" dirty="0" smtClean="0"/>
                  <a:t>Hodgkin’s </a:t>
                </a:r>
                <a:r>
                  <a:rPr lang="en-GB" baseline="0" dirty="0" smtClean="0"/>
                  <a:t>disease</a:t>
                </a:r>
              </a:p>
              <a:p>
                <a:pPr marL="171450" indent="-171450">
                  <a:buFont typeface="Arial" pitchFamily="34" charset="0"/>
                  <a:buChar char="•"/>
                </a:pPr>
                <a:r>
                  <a:rPr lang="en-GB" baseline="0" dirty="0" smtClean="0"/>
                  <a:t>Non-Hodgkin’s </a:t>
                </a:r>
                <a:r>
                  <a:rPr lang="en-GB" baseline="0" dirty="0" smtClean="0"/>
                  <a:t>lymphoma</a:t>
                </a:r>
              </a:p>
              <a:p>
                <a:pPr marL="171450" indent="-171450">
                  <a:buFont typeface="Arial" pitchFamily="34" charset="0"/>
                  <a:buChar char="•"/>
                </a:pPr>
                <a:r>
                  <a:rPr lang="en-GB" baseline="0" dirty="0" smtClean="0"/>
                  <a:t>Multiple myeloma</a:t>
                </a:r>
              </a:p>
              <a:p>
                <a:pPr marL="171450" indent="-171450">
                  <a:buFont typeface="Arial" pitchFamily="34" charset="0"/>
                  <a:buChar char="•"/>
                </a:pPr>
                <a:r>
                  <a:rPr lang="en-GB" baseline="0" dirty="0" err="1" smtClean="0"/>
                  <a:t>Neuroblastoma</a:t>
                </a:r>
                <a:endParaRPr lang="en-GB" baseline="0" dirty="0" smtClean="0"/>
              </a:p>
              <a:p>
                <a:pPr marL="171450" indent="-171450">
                  <a:buFont typeface="Arial" pitchFamily="34" charset="0"/>
                  <a:buChar char="•"/>
                </a:pPr>
                <a:r>
                  <a:rPr lang="en-GB" baseline="0" dirty="0" smtClean="0"/>
                  <a:t>Sarcoma</a:t>
                </a:r>
              </a:p>
              <a:p>
                <a:pPr marL="171450" indent="-171450">
                  <a:buFont typeface="Arial" pitchFamily="34" charset="0"/>
                  <a:buChar char="•"/>
                </a:pPr>
                <a:r>
                  <a:rPr lang="en-GB" baseline="0" dirty="0" smtClean="0"/>
                  <a:t>Germ cell tumour</a:t>
                </a:r>
              </a:p>
              <a:p>
                <a:pPr marL="0" indent="0">
                  <a:buFont typeface="Arial" pitchFamily="34" charset="0"/>
                  <a:buNone/>
                </a:pPr>
                <a:endParaRPr lang="en-GB" baseline="0" dirty="0" smtClean="0"/>
              </a:p>
              <a:p>
                <a:pPr marL="0" indent="0">
                  <a:buFont typeface="Arial" pitchFamily="34" charset="0"/>
                  <a:buNone/>
                </a:pPr>
                <a:r>
                  <a:rPr lang="en-GB" baseline="0" dirty="0" smtClean="0"/>
                  <a:t>Allogeneic HSCT is indicated for malignant diseases such as:</a:t>
                </a:r>
              </a:p>
              <a:p>
                <a:pPr marL="171450" indent="-171450">
                  <a:buFont typeface="Arial" pitchFamily="34" charset="0"/>
                  <a:buChar char="•"/>
                </a:pPr>
                <a:r>
                  <a:rPr lang="en-GB" baseline="0" dirty="0" smtClean="0"/>
                  <a:t>Acute lymphocytic leukaemia</a:t>
                </a:r>
              </a:p>
              <a:p>
                <a:pPr marL="171450" indent="-171450">
                  <a:buFont typeface="Arial" pitchFamily="34" charset="0"/>
                  <a:buChar char="•"/>
                </a:pPr>
                <a:r>
                  <a:rPr lang="en-GB" baseline="0" dirty="0" smtClean="0"/>
                  <a:t>Acute and chronic </a:t>
                </a:r>
                <a:r>
                  <a:rPr lang="en-GB" baseline="0" dirty="0" err="1" smtClean="0"/>
                  <a:t>myelogenous</a:t>
                </a:r>
                <a:r>
                  <a:rPr lang="en-GB" baseline="0" dirty="0" smtClean="0"/>
                  <a:t> leukaemia</a:t>
                </a:r>
              </a:p>
              <a:p>
                <a:pPr marL="171450" indent="-171450">
                  <a:buFont typeface="Arial" pitchFamily="34" charset="0"/>
                  <a:buChar char="•"/>
                </a:pPr>
                <a:r>
                  <a:rPr lang="en-GB" baseline="0" dirty="0" err="1" smtClean="0"/>
                  <a:t>Myelodysplastic</a:t>
                </a:r>
                <a:r>
                  <a:rPr lang="en-GB" baseline="0" dirty="0" smtClean="0"/>
                  <a:t> syndrome</a:t>
                </a:r>
              </a:p>
              <a:p>
                <a:pPr marL="171450" indent="-171450">
                  <a:buFont typeface="Arial" pitchFamily="34" charset="0"/>
                  <a:buChar char="•"/>
                </a:pPr>
                <a:r>
                  <a:rPr lang="en-GB" baseline="0" dirty="0" smtClean="0"/>
                  <a:t>Non-Hodgkin’s </a:t>
                </a:r>
                <a:r>
                  <a:rPr lang="en-GB" baseline="0" dirty="0" smtClean="0"/>
                  <a:t>lymphoma</a:t>
                </a:r>
              </a:p>
              <a:p>
                <a:pPr marL="0" indent="0">
                  <a:buFont typeface="Arial" pitchFamily="34" charset="0"/>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Allogeneic HSCT is also indicated for non-malignant </a:t>
                </a:r>
                <a:r>
                  <a:rPr lang="en-GB" baseline="0" dirty="0" smtClean="0"/>
                  <a:t>haematological, </a:t>
                </a:r>
                <a:r>
                  <a:rPr lang="en-GB" baseline="0" dirty="0" err="1" smtClean="0"/>
                  <a:t>immunodeficient</a:t>
                </a:r>
                <a:r>
                  <a:rPr lang="en-GB" baseline="0" dirty="0" smtClean="0"/>
                  <a:t> and genetic diseases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aplastic anaemia, </a:t>
                </a:r>
                <a:r>
                  <a:rPr lang="en-GB" baseline="0" dirty="0" err="1" smtClean="0"/>
                  <a:t>Fanconi</a:t>
                </a:r>
                <a:r>
                  <a:rPr lang="en-GB" baseline="0" dirty="0" smtClean="0"/>
                  <a:t> anaemia, </a:t>
                </a:r>
                <a:r>
                  <a:rPr lang="en-GB" baseline="0" dirty="0" err="1" smtClean="0"/>
                  <a:t>thalassaemia</a:t>
                </a:r>
                <a:r>
                  <a:rPr lang="en-GB" baseline="0" dirty="0" smtClean="0"/>
                  <a:t>, sickle cell disease, Diamond </a:t>
                </a:r>
                <a:r>
                  <a:rPr lang="en-GB" baseline="0" dirty="0" err="1" smtClean="0"/>
                  <a:t>Blackfan</a:t>
                </a:r>
                <a:r>
                  <a:rPr lang="en-GB" baseline="0" dirty="0" smtClean="0"/>
                  <a:t> anaemia, </a:t>
                </a:r>
                <a:r>
                  <a:rPr lang="en-GB" baseline="0" dirty="0" err="1" smtClean="0"/>
                  <a:t>Chediak</a:t>
                </a:r>
                <a:r>
                  <a:rPr lang="en-GB" baseline="0" dirty="0" smtClean="0"/>
                  <a:t>–Higashi </a:t>
                </a:r>
                <a:r>
                  <a:rPr lang="en-GB" baseline="0" dirty="0" smtClean="0"/>
                  <a:t>syndrome, chronic granulomatous disease, congenital neutropenia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combined immunodeficiency disease, </a:t>
                </a:r>
                <a:r>
                  <a:rPr lang="en-GB" baseline="0" dirty="0" err="1" smtClean="0"/>
                  <a:t>Wiskott</a:t>
                </a:r>
                <a:r>
                  <a:rPr lang="en-GB" i="0" baseline="0" smtClean="0">
                    <a:latin typeface="Cambria Math"/>
                  </a:rPr>
                  <a:t>–</a:t>
                </a:r>
                <a:r>
                  <a:rPr lang="en-GB" baseline="0" dirty="0" smtClean="0"/>
                  <a:t>Aldrich </a:t>
                </a:r>
                <a:r>
                  <a:rPr lang="en-GB" baseline="0" dirty="0" smtClean="0"/>
                  <a:t>syndrome, functional T-cell disease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err="1" smtClean="0"/>
                  <a:t>Adrenoleukodystrophy</a:t>
                </a:r>
                <a:r>
                  <a:rPr lang="en-GB" baseline="0" dirty="0" smtClean="0"/>
                  <a:t>, metachromatic </a:t>
                </a:r>
                <a:r>
                  <a:rPr lang="en-GB" baseline="0" dirty="0" err="1" smtClean="0"/>
                  <a:t>leukodystrophy</a:t>
                </a:r>
                <a:r>
                  <a:rPr lang="en-GB" baseline="0" dirty="0" smtClean="0"/>
                  <a:t>, Hurler syndrome, </a:t>
                </a:r>
                <a:r>
                  <a:rPr lang="en-GB" baseline="0" dirty="0" smtClean="0"/>
                  <a:t>Hunter’s </a:t>
                </a:r>
                <a:r>
                  <a:rPr lang="en-GB" baseline="0" dirty="0" smtClean="0"/>
                  <a:t>disease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smtClean="0"/>
                  <a:t>References</a:t>
                </a: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GB" b="0" baseline="0" dirty="0" err="1" smtClean="0"/>
                  <a:t>Saria</a:t>
                </a:r>
                <a:r>
                  <a:rPr lang="en-GB" b="0" baseline="0" dirty="0" smtClean="0"/>
                  <a:t> MG et al. </a:t>
                </a:r>
                <a:r>
                  <a:rPr lang="en-GB" b="0" i="1" baseline="0" dirty="0" err="1" smtClean="0"/>
                  <a:t>Clin</a:t>
                </a:r>
                <a:r>
                  <a:rPr lang="en-GB" b="0" i="1" baseline="0" dirty="0" smtClean="0"/>
                  <a:t> J </a:t>
                </a:r>
                <a:r>
                  <a:rPr lang="en-GB" b="0" i="1" baseline="0" dirty="0" err="1" smtClean="0"/>
                  <a:t>Oncol</a:t>
                </a:r>
                <a:r>
                  <a:rPr lang="en-GB" b="0" i="1" baseline="0" dirty="0" smtClean="0"/>
                  <a:t> </a:t>
                </a:r>
                <a:r>
                  <a:rPr lang="en-GB" b="0" i="1" baseline="0" dirty="0" err="1" smtClean="0"/>
                  <a:t>Nurs</a:t>
                </a:r>
                <a:r>
                  <a:rPr lang="en-GB" b="0" i="0" baseline="0" dirty="0" smtClean="0"/>
                  <a:t> 2007;11:53–63</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35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31</a:t>
            </a:fld>
            <a:endParaRPr lang="it-IT"/>
          </a:p>
        </p:txBody>
      </p:sp>
    </p:spTree>
    <p:extLst>
      <p:ext uri="{BB962C8B-B14F-4D97-AF65-F5344CB8AC3E}">
        <p14:creationId xmlns:p14="http://schemas.microsoft.com/office/powerpoint/2010/main" val="253902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33</a:t>
            </a:fld>
            <a:endParaRPr lang="it-IT"/>
          </a:p>
        </p:txBody>
      </p:sp>
    </p:spTree>
    <p:extLst>
      <p:ext uri="{BB962C8B-B14F-4D97-AF65-F5344CB8AC3E}">
        <p14:creationId xmlns:p14="http://schemas.microsoft.com/office/powerpoint/2010/main" val="2217209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35</a:t>
            </a:fld>
            <a:endParaRPr lang="it-IT"/>
          </a:p>
        </p:txBody>
      </p:sp>
    </p:spTree>
    <p:extLst>
      <p:ext uri="{BB962C8B-B14F-4D97-AF65-F5344CB8AC3E}">
        <p14:creationId xmlns:p14="http://schemas.microsoft.com/office/powerpoint/2010/main" val="251323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t>36</a:t>
            </a:fld>
            <a:endParaRPr lang="it-IT"/>
          </a:p>
        </p:txBody>
      </p:sp>
    </p:spTree>
    <p:extLst>
      <p:ext uri="{BB962C8B-B14F-4D97-AF65-F5344CB8AC3E}">
        <p14:creationId xmlns:p14="http://schemas.microsoft.com/office/powerpoint/2010/main" val="422756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itchFamily="34" charset="0"/>
                  <a:buNone/>
                </a:pPr>
                <a:endParaRPr lang="en-GB" b="0" i="0" baseline="0" dirty="0"/>
              </a:p>
            </p:txBody>
          </p:sp>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HSCT is</a:t>
                </a:r>
                <a:r>
                  <a:rPr lang="en-GB" baseline="0" dirty="0" smtClean="0"/>
                  <a:t> the infusion of stem cells derived from bone marrow, which aims to re-establish haematopoietic function of patients with a damaged or defective immune system</a:t>
                </a:r>
                <a:endParaRPr lang="en-GB" dirty="0" smtClean="0"/>
              </a:p>
              <a:p>
                <a:pPr marL="171450" indent="-171450">
                  <a:buFont typeface="Arial" pitchFamily="34" charset="0"/>
                  <a:buChar char="•"/>
                </a:pPr>
                <a:r>
                  <a:rPr lang="en-GB" dirty="0" smtClean="0"/>
                  <a:t>The goal of HSCT for patients with malignancy is to rescue their marrow from the toxic effects of chemotherapy, with or without total body irradiation (TBI), permitting the administration of higher and potentially more curative doses of chemotherapy</a:t>
                </a:r>
              </a:p>
              <a:p>
                <a:pPr marL="171450" indent="-171450">
                  <a:buFont typeface="Arial" pitchFamily="34" charset="0"/>
                  <a:buChar char="•"/>
                </a:pPr>
                <a:r>
                  <a:rPr lang="en-GB" dirty="0" smtClean="0"/>
                  <a:t>In contrast, the goal of HSCT in patients with </a:t>
                </a:r>
                <a:r>
                  <a:rPr lang="en-GB" dirty="0" err="1" smtClean="0"/>
                  <a:t>nonmalignant</a:t>
                </a:r>
                <a:r>
                  <a:rPr lang="en-GB" dirty="0" smtClean="0"/>
                  <a:t> diseases is to replace </a:t>
                </a:r>
                <a:r>
                  <a:rPr lang="en-GB" dirty="0" err="1" smtClean="0"/>
                  <a:t>nonfunctional</a:t>
                </a:r>
                <a:r>
                  <a:rPr lang="en-GB" dirty="0" smtClean="0"/>
                  <a:t> or failed marrow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r>
                  <a:rPr lang="en-GB" dirty="0" smtClean="0"/>
                  <a:t>Autologous</a:t>
                </a:r>
                <a:r>
                  <a:rPr lang="en-GB" baseline="0" dirty="0" smtClean="0"/>
                  <a:t> HSCT is indicated for malignant diseases such as:</a:t>
                </a:r>
              </a:p>
              <a:p>
                <a:pPr marL="171450" indent="-171450">
                  <a:buFont typeface="Arial" pitchFamily="34" charset="0"/>
                  <a:buChar char="•"/>
                </a:pPr>
                <a:r>
                  <a:rPr lang="en-GB" baseline="0" dirty="0" smtClean="0"/>
                  <a:t>Hodgkin’s </a:t>
                </a:r>
                <a:r>
                  <a:rPr lang="en-GB" baseline="0" dirty="0" smtClean="0"/>
                  <a:t>disease</a:t>
                </a:r>
              </a:p>
              <a:p>
                <a:pPr marL="171450" indent="-171450">
                  <a:buFont typeface="Arial" pitchFamily="34" charset="0"/>
                  <a:buChar char="•"/>
                </a:pPr>
                <a:r>
                  <a:rPr lang="en-GB" baseline="0" dirty="0" smtClean="0"/>
                  <a:t>Non-Hodgkin’s </a:t>
                </a:r>
                <a:r>
                  <a:rPr lang="en-GB" baseline="0" dirty="0" smtClean="0"/>
                  <a:t>lymphoma</a:t>
                </a:r>
              </a:p>
              <a:p>
                <a:pPr marL="171450" indent="-171450">
                  <a:buFont typeface="Arial" pitchFamily="34" charset="0"/>
                  <a:buChar char="•"/>
                </a:pPr>
                <a:r>
                  <a:rPr lang="en-GB" baseline="0" dirty="0" smtClean="0"/>
                  <a:t>Multiple myeloma</a:t>
                </a:r>
              </a:p>
              <a:p>
                <a:pPr marL="171450" indent="-171450">
                  <a:buFont typeface="Arial" pitchFamily="34" charset="0"/>
                  <a:buChar char="•"/>
                </a:pPr>
                <a:r>
                  <a:rPr lang="en-GB" baseline="0" dirty="0" err="1" smtClean="0"/>
                  <a:t>Neuroblastoma</a:t>
                </a:r>
                <a:endParaRPr lang="en-GB" baseline="0" dirty="0" smtClean="0"/>
              </a:p>
              <a:p>
                <a:pPr marL="171450" indent="-171450">
                  <a:buFont typeface="Arial" pitchFamily="34" charset="0"/>
                  <a:buChar char="•"/>
                </a:pPr>
                <a:r>
                  <a:rPr lang="en-GB" baseline="0" dirty="0" smtClean="0"/>
                  <a:t>Sarcoma</a:t>
                </a:r>
              </a:p>
              <a:p>
                <a:pPr marL="171450" indent="-171450">
                  <a:buFont typeface="Arial" pitchFamily="34" charset="0"/>
                  <a:buChar char="•"/>
                </a:pPr>
                <a:r>
                  <a:rPr lang="en-GB" baseline="0" dirty="0" smtClean="0"/>
                  <a:t>Germ cell tumour</a:t>
                </a:r>
              </a:p>
              <a:p>
                <a:pPr marL="0" indent="0">
                  <a:buFont typeface="Arial" pitchFamily="34" charset="0"/>
                  <a:buNone/>
                </a:pPr>
                <a:endParaRPr lang="en-GB" baseline="0" dirty="0" smtClean="0"/>
              </a:p>
              <a:p>
                <a:pPr marL="0" indent="0">
                  <a:buFont typeface="Arial" pitchFamily="34" charset="0"/>
                  <a:buNone/>
                </a:pPr>
                <a:r>
                  <a:rPr lang="en-GB" baseline="0" dirty="0" smtClean="0"/>
                  <a:t>Allogeneic HSCT is indicated for malignant diseases such as:</a:t>
                </a:r>
              </a:p>
              <a:p>
                <a:pPr marL="171450" indent="-171450">
                  <a:buFont typeface="Arial" pitchFamily="34" charset="0"/>
                  <a:buChar char="•"/>
                </a:pPr>
                <a:r>
                  <a:rPr lang="en-GB" baseline="0" dirty="0" smtClean="0"/>
                  <a:t>Acute lymphocytic leukaemia</a:t>
                </a:r>
              </a:p>
              <a:p>
                <a:pPr marL="171450" indent="-171450">
                  <a:buFont typeface="Arial" pitchFamily="34" charset="0"/>
                  <a:buChar char="•"/>
                </a:pPr>
                <a:r>
                  <a:rPr lang="en-GB" baseline="0" dirty="0" smtClean="0"/>
                  <a:t>Acute and chronic </a:t>
                </a:r>
                <a:r>
                  <a:rPr lang="en-GB" baseline="0" dirty="0" err="1" smtClean="0"/>
                  <a:t>myelogenous</a:t>
                </a:r>
                <a:r>
                  <a:rPr lang="en-GB" baseline="0" dirty="0" smtClean="0"/>
                  <a:t> leukaemia</a:t>
                </a:r>
              </a:p>
              <a:p>
                <a:pPr marL="171450" indent="-171450">
                  <a:buFont typeface="Arial" pitchFamily="34" charset="0"/>
                  <a:buChar char="•"/>
                </a:pPr>
                <a:r>
                  <a:rPr lang="en-GB" baseline="0" dirty="0" err="1" smtClean="0"/>
                  <a:t>Myelodysplastic</a:t>
                </a:r>
                <a:r>
                  <a:rPr lang="en-GB" baseline="0" dirty="0" smtClean="0"/>
                  <a:t> syndrome</a:t>
                </a:r>
              </a:p>
              <a:p>
                <a:pPr marL="171450" indent="-171450">
                  <a:buFont typeface="Arial" pitchFamily="34" charset="0"/>
                  <a:buChar char="•"/>
                </a:pPr>
                <a:r>
                  <a:rPr lang="en-GB" baseline="0" dirty="0" smtClean="0"/>
                  <a:t>Non-Hodgkin’s </a:t>
                </a:r>
                <a:r>
                  <a:rPr lang="en-GB" baseline="0" dirty="0" smtClean="0"/>
                  <a:t>lymphoma</a:t>
                </a:r>
              </a:p>
              <a:p>
                <a:pPr marL="0" indent="0">
                  <a:buFont typeface="Arial" pitchFamily="34" charset="0"/>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Allogeneic HSCT is also indicated for non-malignant </a:t>
                </a:r>
                <a:r>
                  <a:rPr lang="en-GB" baseline="0" dirty="0" smtClean="0"/>
                  <a:t>haematological, </a:t>
                </a:r>
                <a:r>
                  <a:rPr lang="en-GB" baseline="0" dirty="0" err="1" smtClean="0"/>
                  <a:t>immunodeficient</a:t>
                </a:r>
                <a:r>
                  <a:rPr lang="en-GB" baseline="0" dirty="0" smtClean="0"/>
                  <a:t> and genetic diseases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aplastic anaemia, </a:t>
                </a:r>
                <a:r>
                  <a:rPr lang="en-GB" baseline="0" dirty="0" err="1" smtClean="0"/>
                  <a:t>Fanconi</a:t>
                </a:r>
                <a:r>
                  <a:rPr lang="en-GB" baseline="0" dirty="0" smtClean="0"/>
                  <a:t> anaemia, </a:t>
                </a:r>
                <a:r>
                  <a:rPr lang="en-GB" baseline="0" dirty="0" err="1" smtClean="0"/>
                  <a:t>thalassaemia</a:t>
                </a:r>
                <a:r>
                  <a:rPr lang="en-GB" baseline="0" dirty="0" smtClean="0"/>
                  <a:t>, sickle cell disease, Diamond </a:t>
                </a:r>
                <a:r>
                  <a:rPr lang="en-GB" baseline="0" dirty="0" err="1" smtClean="0"/>
                  <a:t>Blackfan</a:t>
                </a:r>
                <a:r>
                  <a:rPr lang="en-GB" baseline="0" dirty="0" smtClean="0"/>
                  <a:t> anaemia, </a:t>
                </a:r>
                <a:r>
                  <a:rPr lang="en-GB" baseline="0" dirty="0" err="1" smtClean="0"/>
                  <a:t>Chediak</a:t>
                </a:r>
                <a:r>
                  <a:rPr lang="en-GB" baseline="0" dirty="0" smtClean="0"/>
                  <a:t>–Higashi </a:t>
                </a:r>
                <a:r>
                  <a:rPr lang="en-GB" baseline="0" dirty="0" smtClean="0"/>
                  <a:t>syndrome, chronic granulomatous disease, congenital neutropenia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combined immunodeficiency disease, </a:t>
                </a:r>
                <a:r>
                  <a:rPr lang="en-GB" baseline="0" dirty="0" err="1" smtClean="0"/>
                  <a:t>Wiskott</a:t>
                </a:r>
                <a:r>
                  <a:rPr lang="en-GB" i="0" baseline="0" smtClean="0">
                    <a:latin typeface="Cambria Math"/>
                  </a:rPr>
                  <a:t>–</a:t>
                </a:r>
                <a:r>
                  <a:rPr lang="en-GB" baseline="0" dirty="0" smtClean="0"/>
                  <a:t>Aldrich </a:t>
                </a:r>
                <a:r>
                  <a:rPr lang="en-GB" baseline="0" dirty="0" smtClean="0"/>
                  <a:t>syndrome, functional T-cell disease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err="1" smtClean="0"/>
                  <a:t>Adrenoleukodystrophy</a:t>
                </a:r>
                <a:r>
                  <a:rPr lang="en-GB" baseline="0" dirty="0" smtClean="0"/>
                  <a:t>, metachromatic </a:t>
                </a:r>
                <a:r>
                  <a:rPr lang="en-GB" baseline="0" dirty="0" err="1" smtClean="0"/>
                  <a:t>leukodystrophy</a:t>
                </a:r>
                <a:r>
                  <a:rPr lang="en-GB" baseline="0" dirty="0" smtClean="0"/>
                  <a:t>, Hurler syndrome, </a:t>
                </a:r>
                <a:r>
                  <a:rPr lang="en-GB" baseline="0" dirty="0" smtClean="0"/>
                  <a:t>Hunter’s </a:t>
                </a:r>
                <a:r>
                  <a:rPr lang="en-GB" baseline="0" dirty="0" smtClean="0"/>
                  <a:t>disease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smtClean="0"/>
                  <a:t>References</a:t>
                </a: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GB" b="0" baseline="0" dirty="0" err="1" smtClean="0"/>
                  <a:t>Saria</a:t>
                </a:r>
                <a:r>
                  <a:rPr lang="en-GB" b="0" baseline="0" dirty="0" smtClean="0"/>
                  <a:t> MG et al. </a:t>
                </a:r>
                <a:r>
                  <a:rPr lang="en-GB" b="0" i="1" baseline="0" dirty="0" err="1" smtClean="0"/>
                  <a:t>Clin</a:t>
                </a:r>
                <a:r>
                  <a:rPr lang="en-GB" b="0" i="1" baseline="0" dirty="0" smtClean="0"/>
                  <a:t> J </a:t>
                </a:r>
                <a:r>
                  <a:rPr lang="en-GB" b="0" i="1" baseline="0" dirty="0" err="1" smtClean="0"/>
                  <a:t>Oncol</a:t>
                </a:r>
                <a:r>
                  <a:rPr lang="en-GB" b="0" i="1" baseline="0" dirty="0" smtClean="0"/>
                  <a:t> </a:t>
                </a:r>
                <a:r>
                  <a:rPr lang="en-GB" b="0" i="1" baseline="0" dirty="0" err="1" smtClean="0"/>
                  <a:t>Nurs</a:t>
                </a:r>
                <a:r>
                  <a:rPr lang="en-GB" b="0" i="0" baseline="0" dirty="0" smtClean="0"/>
                  <a:t> 2007;11:53–63</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08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it-IT" b="0" baseline="0" dirty="0"/>
          </a:p>
        </p:txBody>
      </p:sp>
      <p:sp>
        <p:nvSpPr>
          <p:cNvPr id="4" name="Slide Number Placeholder 3"/>
          <p:cNvSpPr>
            <a:spLocks noGrp="1"/>
          </p:cNvSpPr>
          <p:nvPr>
            <p:ph type="sldNum" sz="quarter" idx="10"/>
          </p:nvPr>
        </p:nvSpPr>
        <p:spPr/>
        <p:txBody>
          <a:bodyPr/>
          <a:lstStyle/>
          <a:p>
            <a:fld id="{75CA12ED-ABE1-433D-A64F-81E1DE35FF43}" type="slidenum">
              <a:rPr lang="en-GB" smtClean="0"/>
              <a:t>8</a:t>
            </a:fld>
            <a:endParaRPr lang="en-GB"/>
          </a:p>
        </p:txBody>
      </p:sp>
    </p:spTree>
    <p:extLst>
      <p:ext uri="{BB962C8B-B14F-4D97-AF65-F5344CB8AC3E}">
        <p14:creationId xmlns:p14="http://schemas.microsoft.com/office/powerpoint/2010/main" val="222908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792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48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27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43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9F0C-518A-4985-9394-9CE7E029A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9176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p:cNvSpPr/>
          <p:nvPr userDrawn="1"/>
        </p:nvSpPr>
        <p:spPr>
          <a:xfrm>
            <a:off x="0" y="4653136"/>
            <a:ext cx="12192000"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4921210"/>
            <a:ext cx="829323" cy="167614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6776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79062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18886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26512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8" name="Rectangle 7"/>
          <p:cNvSpPr/>
          <p:nvPr userDrawn="1"/>
        </p:nvSpPr>
        <p:spPr>
          <a:xfrm>
            <a:off x="0" y="3068960"/>
            <a:ext cx="12192000" cy="378904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3493455"/>
            <a:ext cx="11760739" cy="1879761"/>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913" y="188640"/>
            <a:ext cx="2127044" cy="1069825"/>
          </a:xfrm>
          <a:prstGeom prst="rect">
            <a:avLst/>
          </a:prstGeom>
        </p:spPr>
      </p:pic>
    </p:spTree>
    <p:extLst>
      <p:ext uri="{BB962C8B-B14F-4D97-AF65-F5344CB8AC3E}">
        <p14:creationId xmlns:p14="http://schemas.microsoft.com/office/powerpoint/2010/main" val="122938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15996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7" name="Rectangle 6"/>
          <p:cNvSpPr/>
          <p:nvPr userDrawn="1"/>
        </p:nvSpPr>
        <p:spPr>
          <a:xfrm>
            <a:off x="-22577" y="-27386"/>
            <a:ext cx="12214577" cy="4320482"/>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1440884577"/>
      </p:ext>
    </p:extLst>
  </p:cSld>
  <p:clrMapOvr>
    <a:masterClrMapping/>
  </p:clrMapOvr>
  <p:extLst mod="1">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292767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7062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25020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1091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4034898780"/>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p:cNvSpPr/>
          <p:nvPr userDrawn="1"/>
        </p:nvSpPr>
        <p:spPr>
          <a:xfrm>
            <a:off x="0" y="4653136"/>
            <a:ext cx="12192000"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4921210"/>
            <a:ext cx="829323" cy="167614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93205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61487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1179366878"/>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73072"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t>22/01/2018</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t>‹#›</a:t>
            </a:fld>
            <a:endParaRPr lang="en-GB"/>
          </a:p>
        </p:txBody>
      </p:sp>
      <p:grpSp>
        <p:nvGrpSpPr>
          <p:cNvPr id="23" name="Group 22"/>
          <p:cNvGrpSpPr>
            <a:grpSpLocks noChangeAspect="1"/>
          </p:cNvGrpSpPr>
          <p:nvPr userDrawn="1"/>
        </p:nvGrpSpPr>
        <p:grpSpPr>
          <a:xfrm>
            <a:off x="11108432" y="102666"/>
            <a:ext cx="972000" cy="972000"/>
            <a:chOff x="7867352" y="64368"/>
            <a:chExt cx="1152128" cy="1152128"/>
          </a:xfrm>
        </p:grpSpPr>
        <p:sp>
          <p:nvSpPr>
            <p:cNvPr id="24" name="Rounded Rectangle 23"/>
            <p:cNvSpPr/>
            <p:nvPr userDrawn="1"/>
          </p:nvSpPr>
          <p:spPr>
            <a:xfrm>
              <a:off x="7867352" y="64368"/>
              <a:ext cx="1152128" cy="115212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2705" y="106111"/>
              <a:ext cx="528744" cy="1068642"/>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73072"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22/01/2018</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grpSp>
        <p:nvGrpSpPr>
          <p:cNvPr id="23" name="Group 22"/>
          <p:cNvGrpSpPr>
            <a:grpSpLocks noChangeAspect="1"/>
          </p:cNvGrpSpPr>
          <p:nvPr userDrawn="1"/>
        </p:nvGrpSpPr>
        <p:grpSpPr>
          <a:xfrm>
            <a:off x="11108432" y="102666"/>
            <a:ext cx="972000" cy="972000"/>
            <a:chOff x="7867352" y="64368"/>
            <a:chExt cx="1152128" cy="1152128"/>
          </a:xfrm>
        </p:grpSpPr>
        <p:sp>
          <p:nvSpPr>
            <p:cNvPr id="24" name="Rounded Rectangle 23"/>
            <p:cNvSpPr/>
            <p:nvPr userDrawn="1"/>
          </p:nvSpPr>
          <p:spPr>
            <a:xfrm>
              <a:off x="7867352" y="64368"/>
              <a:ext cx="1152128" cy="115212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2705" y="106111"/>
              <a:ext cx="528744" cy="1068642"/>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5248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152128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22/01/2018</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6899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odule%201_HSCT%20FINAL%20approved.pptx#-1,4,Haematopoietic stem cell transplantation" TargetMode="External"/><Relationship Id="rId7" Type="http://schemas.openxmlformats.org/officeDocument/2006/relationships/hyperlink" Target="Module%203_Clinical%20VOD%20FINAL%20approved.pptx#-1,4,Diagnosis of VOD" TargetMode="External"/><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hyperlink" Target="Module%205_Case%20studies%20FINAL%20approved.pptx#-1,4,VOD case studies" TargetMode="External"/><Relationship Id="rId5" Type="http://schemas.openxmlformats.org/officeDocument/2006/relationships/hyperlink" Target="Module%202_VOD%20pathophysiology%20FINAL%20approved.pptx#-1,4,Pathophysiology of VOD"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Module%204_VOD%20management%20FINAL%20approved.pptx#-1,4,Assessment and management of VOD"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odule%202_VOD%20pathophysiology_IT%20update%20for%20checking_reviewed%20QC%20taken%20in.pptx#-1,4,Modulo 2:  Fisiopatologia della malattia veno-occlusiva"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hyperlink" Target="Module%202_VOD%20pathophysiology_IT%20update%20for%20checking_reviewed%20QC%20taken%20in.pptx#-1,4,Modulo 2:  Fisiopatologia della malattia veno-occlusiva"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Module%202_VOD%20pathophysiology_IT%20update%20for%20checking_reviewed%20QC%20taken%20in.pptx#-1,4,Modulo 2:  Fisiopatologia della malattia veno-occlusiva" TargetMode="Externa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7.jpeg"/><Relationship Id="rId5" Type="http://schemas.openxmlformats.org/officeDocument/2006/relationships/hyperlink" Target="Module%204_VOD%20management_IT%20updated%20for%20checking_reviewed%20QC%20taken%20in.pptx#-1,4,Modulo 4: Valutazione e gestione della  malattia veno-occl..."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913" y="3493455"/>
            <a:ext cx="12000087" cy="1879761"/>
          </a:xfrm>
        </p:spPr>
        <p:txBody>
          <a:bodyPr>
            <a:normAutofit fontScale="90000"/>
          </a:bodyPr>
          <a:lstStyle/>
          <a:p>
            <a:r>
              <a:rPr lang="it-IT" dirty="0"/>
              <a:t>La gestione attiva della malattia veno-occlusiva (VOD)</a:t>
            </a:r>
            <a:br>
              <a:rPr dirty="0"/>
            </a:br>
            <a:endParaRPr lang="it-IT" dirty="0"/>
          </a:p>
        </p:txBody>
      </p:sp>
      <p:grpSp>
        <p:nvGrpSpPr>
          <p:cNvPr id="3" name="Group 2"/>
          <p:cNvGrpSpPr>
            <a:grpSpLocks noChangeAspect="1"/>
          </p:cNvGrpSpPr>
          <p:nvPr/>
        </p:nvGrpSpPr>
        <p:grpSpPr>
          <a:xfrm>
            <a:off x="650953" y="4380885"/>
            <a:ext cx="1260000" cy="1260000"/>
            <a:chOff x="6732240" y="1043290"/>
            <a:chExt cx="972000" cy="972000"/>
          </a:xfrm>
        </p:grpSpPr>
        <p:sp>
          <p:nvSpPr>
            <p:cNvPr id="4" name="Rounded Rectangle 3"/>
            <p:cNvSpPr/>
            <p:nvPr userDrawn="1"/>
          </p:nvSpPr>
          <p:spPr>
            <a:xfrm>
              <a:off x="6732240" y="1043290"/>
              <a:ext cx="972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hlinkClick r:id="rId3" action="ppaction://hlinkpres?slideindex=4&amp;slidetitle=Haematopoietic stem cell transplantation"/>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15163" y="1078507"/>
              <a:ext cx="446078" cy="901567"/>
            </a:xfrm>
            <a:prstGeom prst="rect">
              <a:avLst/>
            </a:prstGeom>
          </p:spPr>
        </p:pic>
      </p:grpSp>
      <p:grpSp>
        <p:nvGrpSpPr>
          <p:cNvPr id="6" name="Group 5"/>
          <p:cNvGrpSpPr>
            <a:grpSpLocks noChangeAspect="1"/>
          </p:cNvGrpSpPr>
          <p:nvPr/>
        </p:nvGrpSpPr>
        <p:grpSpPr>
          <a:xfrm>
            <a:off x="3059253" y="4380885"/>
            <a:ext cx="1260000" cy="1260000"/>
            <a:chOff x="6732240" y="1043290"/>
            <a:chExt cx="972000" cy="972000"/>
          </a:xfrm>
        </p:grpSpPr>
        <p:sp>
          <p:nvSpPr>
            <p:cNvPr id="7" name="Rounded Rectangle 6"/>
            <p:cNvSpPr/>
            <p:nvPr userDrawn="1"/>
          </p:nvSpPr>
          <p:spPr>
            <a:xfrm>
              <a:off x="6732240" y="1043290"/>
              <a:ext cx="972000" cy="97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hlinkClick r:id="rId5" action="ppaction://hlinkpres?slideindex=4&amp;slidetitle=Pathophysiology of VOD"/>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240" y="1169290"/>
              <a:ext cx="720000" cy="720000"/>
            </a:xfrm>
            <a:prstGeom prst="rect">
              <a:avLst/>
            </a:prstGeom>
          </p:spPr>
        </p:pic>
      </p:grpSp>
      <p:grpSp>
        <p:nvGrpSpPr>
          <p:cNvPr id="9" name="Group 8"/>
          <p:cNvGrpSpPr>
            <a:grpSpLocks noChangeAspect="1"/>
          </p:cNvGrpSpPr>
          <p:nvPr/>
        </p:nvGrpSpPr>
        <p:grpSpPr>
          <a:xfrm>
            <a:off x="5467553" y="4380885"/>
            <a:ext cx="1260000" cy="1260000"/>
            <a:chOff x="11094690" y="100315"/>
            <a:chExt cx="972000" cy="972000"/>
          </a:xfrm>
        </p:grpSpPr>
        <p:sp>
          <p:nvSpPr>
            <p:cNvPr id="10" name="Rounded Rectangle 9"/>
            <p:cNvSpPr/>
            <p:nvPr userDrawn="1"/>
          </p:nvSpPr>
          <p:spPr>
            <a:xfrm>
              <a:off x="11094690" y="100315"/>
              <a:ext cx="972000" cy="97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hlinkClick r:id="rId7" action="ppaction://hlinkpres?slideindex=4&amp;slidetitle=Diagnosis of VOD"/>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grpSp>
        <p:nvGrpSpPr>
          <p:cNvPr id="12" name="Group 11"/>
          <p:cNvGrpSpPr>
            <a:grpSpLocks noChangeAspect="1"/>
          </p:cNvGrpSpPr>
          <p:nvPr/>
        </p:nvGrpSpPr>
        <p:grpSpPr>
          <a:xfrm>
            <a:off x="7875853" y="4380885"/>
            <a:ext cx="1260000" cy="1260000"/>
            <a:chOff x="11094690" y="100315"/>
            <a:chExt cx="972000" cy="972000"/>
          </a:xfrm>
        </p:grpSpPr>
        <p:sp>
          <p:nvSpPr>
            <p:cNvPr id="13" name="Rounded Rectangle 12"/>
            <p:cNvSpPr/>
            <p:nvPr userDrawn="1"/>
          </p:nvSpPr>
          <p:spPr>
            <a:xfrm>
              <a:off x="11094690" y="100315"/>
              <a:ext cx="972000"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hlinkClick r:id="rId9" action="ppaction://hlinkpres?slideindex=4&amp;slidetitle=Assessment and management of VOD"/>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60667" y="151214"/>
              <a:ext cx="640046" cy="870202"/>
            </a:xfrm>
            <a:prstGeom prst="rect">
              <a:avLst/>
            </a:prstGeom>
          </p:spPr>
        </p:pic>
      </p:grpSp>
      <p:grpSp>
        <p:nvGrpSpPr>
          <p:cNvPr id="15" name="Group 14"/>
          <p:cNvGrpSpPr>
            <a:grpSpLocks noChangeAspect="1"/>
          </p:cNvGrpSpPr>
          <p:nvPr/>
        </p:nvGrpSpPr>
        <p:grpSpPr>
          <a:xfrm>
            <a:off x="10284154" y="4380885"/>
            <a:ext cx="1260000" cy="1260000"/>
            <a:chOff x="11094690" y="100315"/>
            <a:chExt cx="972000" cy="972000"/>
          </a:xfrm>
        </p:grpSpPr>
        <p:sp>
          <p:nvSpPr>
            <p:cNvPr id="16" name="Rounded Rectangle 15"/>
            <p:cNvSpPr/>
            <p:nvPr userDrawn="1"/>
          </p:nvSpPr>
          <p:spPr>
            <a:xfrm>
              <a:off x="11094690" y="100315"/>
              <a:ext cx="972000" cy="97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hlinkClick r:id="rId11" action="ppaction://hlinkpres?slideindex=4&amp;slidetitle=VOD case studies"/>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84690" y="190315"/>
              <a:ext cx="792000" cy="792000"/>
            </a:xfrm>
            <a:prstGeom prst="rect">
              <a:avLst/>
            </a:prstGeom>
          </p:spPr>
        </p:pic>
      </p:grpSp>
      <p:sp>
        <p:nvSpPr>
          <p:cNvPr id="18" name="TextBox 17"/>
          <p:cNvSpPr txBox="1"/>
          <p:nvPr/>
        </p:nvSpPr>
        <p:spPr>
          <a:xfrm>
            <a:off x="293646" y="5640885"/>
            <a:ext cx="201622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Arial" panose="020B0604020202020204"/>
                <a:ea typeface="+mn-ea"/>
                <a:cs typeface="+mn-cs"/>
              </a:rPr>
              <a:t>Trapianto delle cellule staminali ematopoietiche</a:t>
            </a:r>
          </a:p>
        </p:txBody>
      </p:sp>
      <p:sp>
        <p:nvSpPr>
          <p:cNvPr id="19" name="TextBox 18"/>
          <p:cNvSpPr txBox="1"/>
          <p:nvPr/>
        </p:nvSpPr>
        <p:spPr>
          <a:xfrm>
            <a:off x="2603807" y="5640885"/>
            <a:ext cx="21708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Arial" panose="020B0604020202020204"/>
                <a:ea typeface="+mn-ea"/>
                <a:cs typeface="+mn-cs"/>
              </a:rPr>
              <a:t>Fisiopatologia della malattia veno-occlusiva</a:t>
            </a:r>
          </a:p>
        </p:txBody>
      </p:sp>
      <p:sp>
        <p:nvSpPr>
          <p:cNvPr id="20" name="TextBox 19"/>
          <p:cNvSpPr txBox="1"/>
          <p:nvPr/>
        </p:nvSpPr>
        <p:spPr>
          <a:xfrm>
            <a:off x="5012515"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Arial" panose="020B0604020202020204"/>
                <a:ea typeface="+mn-ea"/>
                <a:cs typeface="+mn-cs"/>
              </a:rPr>
              <a:t>Diagnosi di malattia veno-occlusiva</a:t>
            </a:r>
          </a:p>
        </p:txBody>
      </p:sp>
      <p:sp>
        <p:nvSpPr>
          <p:cNvPr id="21" name="TextBox 20"/>
          <p:cNvSpPr txBox="1"/>
          <p:nvPr/>
        </p:nvSpPr>
        <p:spPr>
          <a:xfrm>
            <a:off x="7420409" y="5640885"/>
            <a:ext cx="21708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Arial" panose="020B0604020202020204"/>
                <a:ea typeface="+mn-ea"/>
                <a:cs typeface="+mn-cs"/>
              </a:rPr>
              <a:t>Valutazione e gestione </a:t>
            </a:r>
            <a:br>
              <a:rPr kumimoji="0"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it-IT" sz="1800" b="1" i="0" u="none" strike="noStrike" kern="1200" cap="none" spc="0" normalizeH="0" baseline="0" noProof="0" dirty="0">
                <a:ln>
                  <a:noFill/>
                </a:ln>
                <a:solidFill>
                  <a:prstClr val="white"/>
                </a:solidFill>
                <a:effectLst/>
                <a:uLnTx/>
                <a:uFillTx/>
                <a:latin typeface="Arial" panose="020B0604020202020204"/>
                <a:ea typeface="+mn-ea"/>
                <a:cs typeface="+mn-cs"/>
              </a:rPr>
              <a:t>della malattia veno-occlusiva</a:t>
            </a:r>
          </a:p>
        </p:txBody>
      </p:sp>
      <p:sp>
        <p:nvSpPr>
          <p:cNvPr id="22" name="TextBox 21"/>
          <p:cNvSpPr txBox="1"/>
          <p:nvPr/>
        </p:nvSpPr>
        <p:spPr>
          <a:xfrm>
            <a:off x="9828301"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Arial" panose="020B0604020202020204"/>
                <a:ea typeface="+mn-ea"/>
                <a:cs typeface="+mn-cs"/>
              </a:rPr>
              <a:t>Casi di studio della malattia veno-occlusiva</a:t>
            </a:r>
          </a:p>
        </p:txBody>
      </p:sp>
    </p:spTree>
    <p:extLst>
      <p:ext uri="{BB962C8B-B14F-4D97-AF65-F5344CB8AC3E}">
        <p14:creationId xmlns:p14="http://schemas.microsoft.com/office/powerpoint/2010/main" val="113395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Tipi di regimi di condizionamento: </a:t>
            </a:r>
            <a:br>
              <a:rPr lang="it-IT" dirty="0"/>
            </a:br>
            <a:r>
              <a:rPr lang="it-IT" dirty="0"/>
              <a:t>condizionamento </a:t>
            </a:r>
            <a:r>
              <a:rPr lang="it-IT" dirty="0" err="1"/>
              <a:t>mieloablativi</a:t>
            </a:r>
            <a:endParaRPr lang="it-IT" dirty="0"/>
          </a:p>
        </p:txBody>
      </p:sp>
      <p:sp>
        <p:nvSpPr>
          <p:cNvPr id="3" name="Content Placeholder 2"/>
          <p:cNvSpPr>
            <a:spLocks noGrp="1"/>
          </p:cNvSpPr>
          <p:nvPr>
            <p:ph idx="1"/>
          </p:nvPr>
        </p:nvSpPr>
        <p:spPr>
          <a:xfrm>
            <a:off x="335359" y="1268760"/>
            <a:ext cx="8471289" cy="4857403"/>
          </a:xfrm>
        </p:spPr>
        <p:txBody>
          <a:bodyPr>
            <a:normAutofit/>
          </a:bodyPr>
          <a:lstStyle/>
          <a:p>
            <a:r>
              <a:rPr lang="it-IT" sz="2200" dirty="0"/>
              <a:t>Tradizionalmente, per l'HSCT sono stati usati regimi di condizionamento </a:t>
            </a:r>
            <a:r>
              <a:rPr lang="it-IT" sz="2200" dirty="0" err="1"/>
              <a:t>mieloablativi</a:t>
            </a:r>
            <a:endParaRPr lang="it-IT" sz="2200" dirty="0"/>
          </a:p>
          <a:p>
            <a:pPr lvl="1"/>
            <a:r>
              <a:rPr lang="it-IT" sz="2000" dirty="0"/>
              <a:t>Di solito è limitato ai pazienti più giovani senza </a:t>
            </a:r>
            <a:r>
              <a:rPr lang="it-IT" sz="2000" dirty="0" err="1"/>
              <a:t>comorbidità</a:t>
            </a:r>
            <a:endParaRPr lang="it-IT" sz="2000" dirty="0"/>
          </a:p>
          <a:p>
            <a:r>
              <a:rPr lang="it-IT" sz="2200" dirty="0"/>
              <a:t>I regimi </a:t>
            </a:r>
            <a:r>
              <a:rPr lang="it-IT" sz="2200" dirty="0" err="1"/>
              <a:t>mieloablativi</a:t>
            </a:r>
            <a:r>
              <a:rPr lang="it-IT" sz="2200" dirty="0"/>
              <a:t> distruggono il midollo, prevenendo il recupero ematologico</a:t>
            </a:r>
          </a:p>
          <a:p>
            <a:r>
              <a:rPr lang="it-IT" sz="2200" dirty="0"/>
              <a:t>I regimi comprendono l'irradiazione corporea totale (TBI) a dosaggio elevato e/o agenti alchilanti (ad es.</a:t>
            </a:r>
            <a:r>
              <a:rPr lang="it-IT" dirty="0"/>
              <a:t> </a:t>
            </a:r>
            <a:r>
              <a:rPr lang="it-IT" sz="2200" dirty="0"/>
              <a:t>busulfano, ciclofosfamide, etoposide, melfalan, citarabina) </a:t>
            </a:r>
          </a:p>
          <a:p>
            <a:r>
              <a:rPr lang="it-IT" sz="2200" dirty="0"/>
              <a:t>Tali regimi sono associati a </a:t>
            </a:r>
            <a:r>
              <a:rPr lang="it-IT" sz="2200" dirty="0" err="1"/>
              <a:t>morbidità</a:t>
            </a:r>
            <a:r>
              <a:rPr lang="it-IT" sz="2200" dirty="0"/>
              <a:t> e mortalità significative</a:t>
            </a:r>
          </a:p>
          <a:p>
            <a:pPr lvl="1"/>
            <a:r>
              <a:rPr lang="it-IT" sz="2000" dirty="0"/>
              <a:t>Negli ultimi 20 anni questo ha portato allo sviluppo dei regimi alternativi di regimi non </a:t>
            </a:r>
            <a:r>
              <a:rPr lang="it-IT" sz="2000" dirty="0" err="1"/>
              <a:t>mieloablativi</a:t>
            </a:r>
            <a:r>
              <a:rPr lang="it-IT" sz="2000" dirty="0"/>
              <a:t> (NMA) e sul condizionamento a intensità ridotta (RIC)</a:t>
            </a:r>
          </a:p>
          <a:p>
            <a:pPr lvl="1"/>
            <a:endParaRPr lang="it-IT" sz="2000" dirty="0"/>
          </a:p>
        </p:txBody>
      </p:sp>
      <p:sp>
        <p:nvSpPr>
          <p:cNvPr id="6" name="Text Placeholder 5"/>
          <p:cNvSpPr>
            <a:spLocks noGrp="1"/>
          </p:cNvSpPr>
          <p:nvPr>
            <p:ph type="body" sz="quarter" idx="10"/>
          </p:nvPr>
        </p:nvSpPr>
        <p:spPr/>
        <p:txBody>
          <a:bodyPr/>
          <a:lstStyle/>
          <a:p>
            <a:br>
              <a:rPr lang="en-GB" dirty="0"/>
            </a:br>
            <a:endParaRPr lang="it-IT" dirty="0"/>
          </a:p>
          <a:p>
            <a:r>
              <a:rPr lang="it-IT"/>
              <a:t>Gyurkocza B, Sandmaier BM. </a:t>
            </a:r>
            <a:r>
              <a:rPr lang="it-IT" i="1" dirty="0"/>
              <a:t>Blood </a:t>
            </a:r>
            <a:r>
              <a:rPr lang="it-IT"/>
              <a:t>2014;124:344–53; Shi M et al. </a:t>
            </a:r>
            <a:r>
              <a:rPr lang="it-IT" i="1" dirty="0"/>
              <a:t>Blood Lymphat Cancer </a:t>
            </a:r>
            <a:r>
              <a:rPr lang="it-IT"/>
              <a:t>2013;3:1–9; </a:t>
            </a:r>
            <a:br/>
            <a:r>
              <a:rPr lang="it-IT"/>
              <a:t>Passweg JR et al. </a:t>
            </a:r>
            <a:r>
              <a:rPr lang="it-IT" i="1" dirty="0"/>
              <a:t>Swiss Med Wkly</a:t>
            </a:r>
            <a:r>
              <a:rPr lang="it-IT"/>
              <a:t> 2012;142:13696</a:t>
            </a:r>
          </a:p>
        </p:txBody>
      </p:sp>
      <p:pic>
        <p:nvPicPr>
          <p:cNvPr id="2050" name="Picture 2" descr="T:\FROM STUDIO\SylviaY\istock images\iStock_000014382765Mediu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837131" y="2065885"/>
            <a:ext cx="3010828" cy="3147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84383" y="5326026"/>
            <a:ext cx="2916324" cy="461665"/>
          </a:xfrm>
          <a:prstGeom prst="rect">
            <a:avLst/>
          </a:prstGeom>
          <a:noFill/>
        </p:spPr>
        <p:txBody>
          <a:bodyPr wrap="square" rtlCol="0">
            <a:spAutoFit/>
          </a:bodyPr>
          <a:lstStyle/>
          <a:p>
            <a:pPr algn="ctr"/>
            <a:r>
              <a:rPr lang="fr-FR" sz="1200" dirty="0" err="1">
                <a:latin typeface="Arial" pitchFamily="34" charset="0"/>
                <a:cs typeface="Arial" pitchFamily="34" charset="0"/>
              </a:rPr>
              <a:t>Paziente</a:t>
            </a:r>
            <a:r>
              <a:rPr lang="fr-FR" sz="1200" dirty="0">
                <a:latin typeface="Arial" pitchFamily="34" charset="0"/>
                <a:cs typeface="Arial" pitchFamily="34" charset="0"/>
              </a:rPr>
              <a:t> </a:t>
            </a:r>
            <a:r>
              <a:rPr lang="fr-FR" sz="1200" dirty="0" err="1">
                <a:latin typeface="Arial" pitchFamily="34" charset="0"/>
                <a:cs typeface="Arial" pitchFamily="34" charset="0"/>
              </a:rPr>
              <a:t>sottoposto</a:t>
            </a:r>
            <a:r>
              <a:rPr lang="fr-FR" sz="1200" dirty="0">
                <a:latin typeface="Arial" pitchFamily="34" charset="0"/>
                <a:cs typeface="Arial" pitchFamily="34" charset="0"/>
              </a:rPr>
              <a:t> a </a:t>
            </a:r>
            <a:r>
              <a:rPr lang="fr-FR" sz="1200" dirty="0" err="1">
                <a:latin typeface="Arial" pitchFamily="34" charset="0"/>
                <a:cs typeface="Arial" pitchFamily="34" charset="0"/>
              </a:rPr>
              <a:t>radioterapia</a:t>
            </a:r>
            <a:endParaRPr lang="fr-FR" sz="1200" dirty="0">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8" name="Text Placeholder 8"/>
          <p:cNvSpPr>
            <a:spLocks noGrp="1"/>
          </p:cNvSpPr>
          <p:nvPr>
            <p:ph type="body" sz="quarter" idx="11"/>
          </p:nvPr>
        </p:nvSpPr>
        <p:spPr/>
        <p:txBody>
          <a:bodyPr/>
          <a:lstStyle/>
          <a:p>
            <a:endParaRPr lang="it-IT" dirty="0"/>
          </a:p>
          <a:p>
            <a:r>
              <a:rPr lang="it-IT" dirty="0"/>
              <a:t>HSCT, trapianto di cellule staminali ematopoietiche</a:t>
            </a:r>
          </a:p>
        </p:txBody>
      </p:sp>
    </p:spTree>
    <p:custDataLst>
      <p:tags r:id="rId1"/>
    </p:custDataLst>
    <p:extLst>
      <p:ext uri="{BB962C8B-B14F-4D97-AF65-F5344CB8AC3E}">
        <p14:creationId xmlns:p14="http://schemas.microsoft.com/office/powerpoint/2010/main" val="131596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Tipi di regimi di condizionamento: </a:t>
            </a:r>
            <a:br>
              <a:rPr lang="it-IT" dirty="0"/>
            </a:br>
            <a:r>
              <a:rPr lang="it-IT" dirty="0"/>
              <a:t>regimi a intensità ridotta e non </a:t>
            </a:r>
            <a:r>
              <a:rPr lang="it-IT" dirty="0" err="1"/>
              <a:t>mieloablativi</a:t>
            </a:r>
            <a:endParaRPr lang="it-IT" dirty="0"/>
          </a:p>
        </p:txBody>
      </p:sp>
      <p:sp>
        <p:nvSpPr>
          <p:cNvPr id="3" name="Text Placeholder 2"/>
          <p:cNvSpPr>
            <a:spLocks noGrp="1"/>
          </p:cNvSpPr>
          <p:nvPr>
            <p:ph type="body" sz="quarter" idx="10"/>
          </p:nvPr>
        </p:nvSpPr>
        <p:spPr/>
        <p:txBody>
          <a:bodyPr/>
          <a:lstStyle/>
          <a:p>
            <a:r>
              <a:rPr lang="it-IT"/>
              <a:t>Dalle JH, Giralt SA. </a:t>
            </a:r>
            <a:r>
              <a:rPr lang="it-IT" i="1" dirty="0"/>
              <a:t>Biol Blood Marrow Transplant </a:t>
            </a:r>
            <a:r>
              <a:rPr lang="it-IT"/>
              <a:t>2016;22:400–9;</a:t>
            </a:r>
            <a:br/>
            <a:r>
              <a:rPr lang="it-IT"/>
              <a:t>Bacigalupo A et al. </a:t>
            </a:r>
            <a:r>
              <a:rPr lang="it-IT" i="1" dirty="0"/>
              <a:t>Biol Blood Marrow Transplant </a:t>
            </a:r>
            <a:r>
              <a:rPr lang="it-IT"/>
              <a:t>2009;15:1628–33</a:t>
            </a:r>
          </a:p>
        </p:txBody>
      </p:sp>
      <p:graphicFrame>
        <p:nvGraphicFramePr>
          <p:cNvPr id="4" name="Table 3"/>
          <p:cNvGraphicFramePr>
            <a:graphicFrameLocks noGrp="1"/>
          </p:cNvGraphicFramePr>
          <p:nvPr>
            <p:extLst>
              <p:ext uri="{D42A27DB-BD31-4B8C-83A1-F6EECF244321}">
                <p14:modId xmlns:p14="http://schemas.microsoft.com/office/powerpoint/2010/main" val="4190283295"/>
              </p:ext>
            </p:extLst>
          </p:nvPr>
        </p:nvGraphicFramePr>
        <p:xfrm>
          <a:off x="609599" y="2766055"/>
          <a:ext cx="10972802" cy="2440911"/>
        </p:xfrm>
        <a:graphic>
          <a:graphicData uri="http://schemas.openxmlformats.org/drawingml/2006/table">
            <a:tbl>
              <a:tblPr firstRow="1" bandRow="1">
                <a:tableStyleId>{5C22544A-7EE6-4342-B048-85BDC9FD1C3A}</a:tableStyleId>
              </a:tblPr>
              <a:tblGrid>
                <a:gridCol w="5486401">
                  <a:extLst>
                    <a:ext uri="{9D8B030D-6E8A-4147-A177-3AD203B41FA5}">
                      <a16:colId xmlns:a16="http://schemas.microsoft.com/office/drawing/2014/main" val="20000"/>
                    </a:ext>
                  </a:extLst>
                </a:gridCol>
                <a:gridCol w="5486401">
                  <a:extLst>
                    <a:ext uri="{9D8B030D-6E8A-4147-A177-3AD203B41FA5}">
                      <a16:colId xmlns:a16="http://schemas.microsoft.com/office/drawing/2014/main" val="20001"/>
                    </a:ext>
                  </a:extLst>
                </a:gridCol>
              </a:tblGrid>
              <a:tr h="461767">
                <a:tc>
                  <a:txBody>
                    <a:bodyPr/>
                    <a:lstStyle/>
                    <a:p>
                      <a:pPr algn="ctr"/>
                      <a:r>
                        <a:rPr lang="it-IT" sz="1600" b="1" kern="1200" dirty="0">
                          <a:solidFill>
                            <a:schemeClr val="lt1"/>
                          </a:solidFill>
                          <a:effectLst/>
                          <a:latin typeface="+mn-lt"/>
                          <a:ea typeface="+mn-ea"/>
                          <a:cs typeface="+mn-cs"/>
                        </a:rPr>
                        <a:t>Regimi non </a:t>
                      </a:r>
                      <a:r>
                        <a:rPr lang="it-IT" sz="1600" b="1" kern="1200" dirty="0" err="1">
                          <a:solidFill>
                            <a:schemeClr val="lt1"/>
                          </a:solidFill>
                          <a:effectLst/>
                          <a:latin typeface="+mn-lt"/>
                          <a:ea typeface="+mn-ea"/>
                          <a:cs typeface="+mn-cs"/>
                        </a:rPr>
                        <a:t>mieloablativi</a:t>
                      </a:r>
                      <a:endParaRPr lang="it-IT" sz="1600" b="1" dirty="0">
                        <a:latin typeface="Arial" panose="020B0604020202020204" pitchFamily="34" charset="0"/>
                        <a:cs typeface="Arial" panose="020B0604020202020204" pitchFamily="34" charset="0"/>
                      </a:endParaRPr>
                    </a:p>
                  </a:txBody>
                  <a:tcPr/>
                </a:tc>
                <a:tc>
                  <a:txBody>
                    <a:bodyPr/>
                    <a:lstStyle/>
                    <a:p>
                      <a:pPr algn="ctr"/>
                      <a:r>
                        <a:rPr lang="it-IT" sz="1600" dirty="0"/>
                        <a:t>Regimi a intensità ridotta </a:t>
                      </a:r>
                      <a:endParaRPr lang="it-IT"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979144">
                <a:tc>
                  <a:txBody>
                    <a:bodyPr/>
                    <a:lstStyle/>
                    <a:p>
                      <a:pPr marL="285750" indent="-285750">
                        <a:buFont typeface="Arial" panose="020B0604020202020204" pitchFamily="34" charset="0"/>
                        <a:buChar char="•"/>
                      </a:pPr>
                      <a:r>
                        <a:rPr lang="en-GB" sz="1600" dirty="0"/>
                        <a:t>Determinano una citopenia minima</a:t>
                      </a:r>
                      <a:endParaRPr lang="it-IT"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Non</a:t>
                      </a:r>
                      <a:r>
                        <a:rPr dirty="0"/>
                        <a:t> </a:t>
                      </a:r>
                      <a:r>
                        <a:rPr lang="en-GB" sz="1600" dirty="0"/>
                        <a:t>necessitano del supporto delle cellule staminali per </a:t>
                      </a:r>
                      <a:br>
                        <a:rPr dirty="0"/>
                      </a:br>
                      <a:r>
                        <a:rPr lang="en-GB" sz="1600" dirty="0"/>
                        <a:t>il recupero ematopoietico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 regimi possono includere TBI a basso dosaggio, fludarabina e ciclofosfamide o citarabina</a:t>
                      </a:r>
                      <a:r>
                        <a:rPr dirty="0"/>
                        <a:t> </a:t>
                      </a:r>
                      <a:endParaRPr lang="it-IT" sz="1600" dirty="0"/>
                    </a:p>
                    <a:p>
                      <a:pPr marL="285750" indent="-285750">
                        <a:buFont typeface="Arial" panose="020B0604020202020204" pitchFamily="34" charset="0"/>
                        <a:buChar char="•"/>
                      </a:pPr>
                      <a:endParaRPr lang="it-IT"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t>Causa citopenia di durata variabile, </a:t>
                      </a:r>
                      <a:br>
                        <a:rPr dirty="0"/>
                      </a:br>
                      <a:r>
                        <a:rPr lang="en-GB" sz="1600" dirty="0"/>
                        <a:t>solitamente reversibile</a:t>
                      </a:r>
                    </a:p>
                    <a:p>
                      <a:pPr marL="285750" indent="-285750">
                        <a:buFont typeface="Arial" panose="020B0604020202020204" pitchFamily="34" charset="0"/>
                        <a:buChar char="•"/>
                      </a:pPr>
                      <a:r>
                        <a:rPr lang="en-GB" sz="1600" dirty="0"/>
                        <a:t>Richiede il supporto delle cellule staminali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La dose di</a:t>
                      </a:r>
                      <a:r>
                        <a:rPr dirty="0"/>
                        <a:t> </a:t>
                      </a:r>
                      <a:r>
                        <a:rPr lang="en-GB" sz="1600" dirty="0"/>
                        <a:t>chemioterapia o di TBI è ridotta di ≥ 30% rispetto al condizionamento mieloablativo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 regimi possono comprendere basso dosaggio di TBI,</a:t>
                      </a:r>
                      <a:r>
                        <a:rPr dirty="0"/>
                        <a:t> </a:t>
                      </a:r>
                      <a:r>
                        <a:rPr lang="en-GB" sz="1600" dirty="0"/>
                        <a:t>busulfano, melfalan o tiotepa, o fludarabina</a:t>
                      </a:r>
                      <a:endParaRPr lang="it-IT"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7" name="Rounded Rectangle 6"/>
          <p:cNvSpPr/>
          <p:nvPr/>
        </p:nvSpPr>
        <p:spPr>
          <a:xfrm>
            <a:off x="609599" y="5339889"/>
            <a:ext cx="10972802" cy="7831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Benché questi regimi limitino la tossicità, le complicanze potenzialmente letali, </a:t>
            </a:r>
            <a:br>
              <a:rPr kumimoji="0" sz="1800" b="0" i="0" u="none" strike="noStrike" kern="1200" cap="none" spc="0" normalizeH="0" baseline="0" noProof="0">
                <a:ln>
                  <a:noFill/>
                </a:ln>
                <a:solidFill>
                  <a:prstClr val="white"/>
                </a:solidFill>
                <a:effectLst/>
                <a:uLnTx/>
                <a:uFillTx/>
                <a:latin typeface="Arial" panose="020B0604020202020204"/>
                <a:ea typeface="+mn-ea"/>
                <a:cs typeface="+mn-cs"/>
              </a:rPr>
            </a:br>
            <a:r>
              <a:rPr kumimoji="0" lang="it-IT"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come la malattia veno-occlusiva (VOD), possono ancora verificarsi</a:t>
            </a:r>
          </a:p>
        </p:txBody>
      </p:sp>
      <p:sp>
        <p:nvSpPr>
          <p:cNvPr id="9" name="Content Placeholder 2"/>
          <p:cNvSpPr txBox="1">
            <a:spLocks/>
          </p:cNvSpPr>
          <p:nvPr/>
        </p:nvSpPr>
        <p:spPr>
          <a:xfrm>
            <a:off x="609600" y="1364275"/>
            <a:ext cx="10972800" cy="1268857"/>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Con questi regimi, l'obiettivo consiste nel favorire l'eradicazione della malattia, </a:t>
            </a:r>
            <a:br>
              <a:rPr kumimoji="0" sz="3200" b="0" i="0" u="none" strike="noStrike" kern="1200" cap="none" spc="0" normalizeH="0" baseline="0" noProof="0">
                <a:ln>
                  <a:noFill/>
                </a:ln>
                <a:solidFill>
                  <a:srgbClr val="8A8A8D"/>
                </a:solidFill>
                <a:effectLst/>
                <a:uLnTx/>
                <a:uFillTx/>
                <a:latin typeface="Arial" pitchFamily="34" charset="0"/>
                <a:ea typeface="+mn-ea"/>
                <a:cs typeface="Arial" pitchFamily="34" charset="0"/>
              </a:rPr>
            </a:br>
            <a:r>
              <a:rPr kumimoji="0" lang="it-IT"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stimolare l'attecchimento e sfruttare l'effetto del trapianto contro il cancro</a:t>
            </a:r>
            <a:br>
              <a:rPr kumimoji="0" sz="3200" b="0" i="0" u="none" strike="noStrike" kern="1200" cap="none" spc="0" normalizeH="0" baseline="0" noProof="0">
                <a:ln>
                  <a:noFill/>
                </a:ln>
                <a:solidFill>
                  <a:srgbClr val="8A8A8D"/>
                </a:solidFill>
                <a:effectLst/>
                <a:uLnTx/>
                <a:uFillTx/>
                <a:latin typeface="Arial" pitchFamily="34" charset="0"/>
                <a:ea typeface="+mn-ea"/>
                <a:cs typeface="Arial" pitchFamily="34" charset="0"/>
              </a:rPr>
            </a:br>
            <a:r>
              <a:rPr kumimoji="0" lang="it-IT"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per eliminare le cellule tumorali</a:t>
            </a:r>
          </a:p>
        </p:txBody>
      </p:sp>
      <p:grpSp>
        <p:nvGrpSpPr>
          <p:cNvPr id="14" name="Group 13"/>
          <p:cNvGrpSpPr/>
          <p:nvPr/>
        </p:nvGrpSpPr>
        <p:grpSpPr>
          <a:xfrm>
            <a:off x="9919566" y="5924033"/>
            <a:ext cx="2159349" cy="369332"/>
            <a:chOff x="1508759" y="4551330"/>
            <a:chExt cx="1825447" cy="369332"/>
          </a:xfrm>
        </p:grpSpPr>
        <p:sp>
          <p:nvSpPr>
            <p:cNvPr id="15" name="TextBox 14">
              <a:hlinkClick r:id="rId2" action="ppaction://hlinkpres?slideindex=4&amp;slidetitle=Modulo 2:  Fisiopatologia della malattia veno-occlusiva"/>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panose="020B0604020202020204"/>
                  <a:ea typeface="+mn-ea"/>
                  <a:cs typeface="+mn-cs"/>
                </a:rPr>
                <a:t>Link al Modulo 2</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
        <p:nvSpPr>
          <p:cNvPr id="11" name="Text Placeholder 8"/>
          <p:cNvSpPr>
            <a:spLocks noGrp="1"/>
          </p:cNvSpPr>
          <p:nvPr>
            <p:ph type="body" sz="quarter" idx="11"/>
          </p:nvPr>
        </p:nvSpPr>
        <p:spPr/>
        <p:txBody>
          <a:bodyPr/>
          <a:lstStyle/>
          <a:p>
            <a:r>
              <a:rPr lang="it-IT" dirty="0"/>
              <a:t> </a:t>
            </a:r>
          </a:p>
          <a:p>
            <a:r>
              <a:rPr lang="it-IT" dirty="0"/>
              <a:t>HSCT, trapianto di cellule staminali ematopoietiche; TBI, irradiazione corporea totale</a:t>
            </a:r>
          </a:p>
        </p:txBody>
      </p:sp>
    </p:spTree>
    <p:extLst>
      <p:ext uri="{BB962C8B-B14F-4D97-AF65-F5344CB8AC3E}">
        <p14:creationId xmlns:p14="http://schemas.microsoft.com/office/powerpoint/2010/main" val="288788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HSCT è ora disponibile per i pazienti ad alto rischio</a:t>
            </a:r>
          </a:p>
        </p:txBody>
      </p:sp>
      <p:sp>
        <p:nvSpPr>
          <p:cNvPr id="3" name="Content Placeholder 2"/>
          <p:cNvSpPr>
            <a:spLocks noGrp="1"/>
          </p:cNvSpPr>
          <p:nvPr>
            <p:ph idx="1"/>
          </p:nvPr>
        </p:nvSpPr>
        <p:spPr>
          <a:xfrm>
            <a:off x="335360" y="1268760"/>
            <a:ext cx="8467446" cy="4857403"/>
          </a:xfrm>
        </p:spPr>
        <p:txBody>
          <a:bodyPr/>
          <a:lstStyle/>
          <a:p>
            <a:endParaRPr lang="it-IT" dirty="0"/>
          </a:p>
          <a:p>
            <a:endParaRPr lang="it-IT" dirty="0"/>
          </a:p>
          <a:p>
            <a:endParaRPr lang="it-IT" dirty="0"/>
          </a:p>
          <a:p>
            <a:r>
              <a:rPr lang="it-IT" dirty="0"/>
              <a:t>Adesso i regimi RIC ed NMA consentono ai pazienti che potevano essere inadatti ai regimi </a:t>
            </a:r>
            <a:r>
              <a:rPr lang="it-IT" dirty="0" err="1"/>
              <a:t>mieloablativi</a:t>
            </a:r>
            <a:r>
              <a:rPr lang="it-IT" dirty="0"/>
              <a:t> di sottoporsi all'HSCT:</a:t>
            </a:r>
          </a:p>
          <a:p>
            <a:pPr lvl="1"/>
            <a:r>
              <a:rPr lang="it-IT" dirty="0"/>
              <a:t>Pazienti più anziani (ultrasessantenni)</a:t>
            </a:r>
          </a:p>
          <a:p>
            <a:pPr lvl="1"/>
            <a:r>
              <a:rPr lang="it-IT" dirty="0"/>
              <a:t>Pazienti fisicamente non idonei</a:t>
            </a:r>
          </a:p>
          <a:p>
            <a:pPr lvl="1"/>
            <a:r>
              <a:rPr lang="it-IT" dirty="0"/>
              <a:t>Pazienti con un elevato indice di malattia concomitante all'HCT</a:t>
            </a:r>
          </a:p>
          <a:p>
            <a:pPr lvl="1"/>
            <a:r>
              <a:rPr lang="it-IT" dirty="0"/>
              <a:t>Pazienti fortemente </a:t>
            </a:r>
            <a:r>
              <a:rPr lang="it-IT" dirty="0" err="1"/>
              <a:t>pre</a:t>
            </a:r>
            <a:r>
              <a:rPr lang="it-IT" dirty="0"/>
              <a:t>-trattati</a:t>
            </a:r>
          </a:p>
          <a:p>
            <a:r>
              <a:rPr lang="it-IT" dirty="0"/>
              <a:t>Questi pazienti presentano possibilità molto maggiori di sviluppare complicanze post-HSCT, come ad esempio una malattia veno-occlusiva</a:t>
            </a:r>
          </a:p>
        </p:txBody>
      </p:sp>
      <p:sp>
        <p:nvSpPr>
          <p:cNvPr id="7" name="Text Placeholder 6"/>
          <p:cNvSpPr>
            <a:spLocks noGrp="1"/>
          </p:cNvSpPr>
          <p:nvPr>
            <p:ph type="body" sz="quarter" idx="10"/>
          </p:nvPr>
        </p:nvSpPr>
        <p:spPr/>
        <p:txBody>
          <a:bodyPr/>
          <a:lstStyle/>
          <a:p>
            <a:r>
              <a:rPr lang="it-IT"/>
              <a:t>Goyal G, et al. </a:t>
            </a:r>
            <a:r>
              <a:rPr lang="it-IT" i="1" dirty="0"/>
              <a:t>Ther</a:t>
            </a:r>
            <a:r>
              <a:rPr lang="it-IT"/>
              <a:t> </a:t>
            </a:r>
            <a:r>
              <a:rPr lang="it-IT" i="1" dirty="0"/>
              <a:t>Adv</a:t>
            </a:r>
            <a:r>
              <a:rPr lang="it-IT"/>
              <a:t> </a:t>
            </a:r>
            <a:r>
              <a:rPr lang="it-IT" i="1" dirty="0"/>
              <a:t>Hematol</a:t>
            </a:r>
            <a:r>
              <a:rPr lang="it-IT"/>
              <a:t> 2016;7:131–41; Dalle JH, Giralt SA. </a:t>
            </a:r>
            <a:r>
              <a:rPr lang="it-IT" i="1" dirty="0"/>
              <a:t>Biol Blood Marrow Transplant </a:t>
            </a:r>
            <a:r>
              <a:rPr lang="it-IT"/>
              <a:t>2016;22:400–9</a:t>
            </a:r>
          </a:p>
        </p:txBody>
      </p:sp>
      <p:sp>
        <p:nvSpPr>
          <p:cNvPr id="9" name="Text Placeholder 8"/>
          <p:cNvSpPr>
            <a:spLocks noGrp="1"/>
          </p:cNvSpPr>
          <p:nvPr>
            <p:ph type="body" sz="quarter" idx="11"/>
          </p:nvPr>
        </p:nvSpPr>
        <p:spPr/>
        <p:txBody>
          <a:bodyPr/>
          <a:lstStyle/>
          <a:p>
            <a:r>
              <a:rPr lang="it-IT" dirty="0"/>
              <a:t>HCT, trapianto di cellule ematopoietiche;</a:t>
            </a:r>
            <a:br>
              <a:rPr dirty="0"/>
            </a:br>
            <a:r>
              <a:rPr lang="it-IT" dirty="0"/>
              <a:t>HSCT, trapianto di cellule staminali ematopoietiche; NMA, non </a:t>
            </a:r>
            <a:r>
              <a:rPr lang="it-IT" dirty="0" err="1"/>
              <a:t>mieloablativo</a:t>
            </a:r>
            <a:r>
              <a:rPr lang="it-IT" dirty="0"/>
              <a:t>; </a:t>
            </a:r>
            <a:br>
              <a:rPr dirty="0"/>
            </a:br>
            <a:r>
              <a:rPr lang="it-IT" dirty="0"/>
              <a:t>RIC, condizionamento a intensità ridotta; VOD, malattia veno-occlusiva</a:t>
            </a:r>
          </a:p>
        </p:txBody>
      </p:sp>
      <p:sp>
        <p:nvSpPr>
          <p:cNvPr id="6" name="TextBox 5"/>
          <p:cNvSpPr txBox="1"/>
          <p:nvPr/>
        </p:nvSpPr>
        <p:spPr>
          <a:xfrm>
            <a:off x="622300" y="1361913"/>
            <a:ext cx="10972800"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Arial" pitchFamily="34" charset="0"/>
                <a:ea typeface="+mn-ea"/>
                <a:cs typeface="+mn-cs"/>
              </a:rPr>
              <a:t>L'utilizzo di regimi RIC ed NMA amplia l'idoneità all'HSCT ai pazienti più anziani e fisicamente meno idonei</a:t>
            </a:r>
            <a:endParaRPr kumimoji="0" lang="it-IT"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Picture 3"/>
          <p:cNvPicPr>
            <a:picLocks noChangeAspect="1"/>
          </p:cNvPicPr>
          <p:nvPr/>
        </p:nvPicPr>
        <p:blipFill>
          <a:blip r:embed="rId3"/>
          <a:stretch>
            <a:fillRect/>
          </a:stretch>
        </p:blipFill>
        <p:spPr>
          <a:xfrm>
            <a:off x="8802806" y="2781300"/>
            <a:ext cx="3198694" cy="2132463"/>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8652681" y="5603892"/>
            <a:ext cx="2260298" cy="369332"/>
            <a:chOff x="1508759" y="4551330"/>
            <a:chExt cx="1825447" cy="369332"/>
          </a:xfrm>
        </p:grpSpPr>
        <p:sp>
          <p:nvSpPr>
            <p:cNvPr id="16" name="TextBox 15">
              <a:hlinkClick r:id="rId4" action="ppaction://hlinkpres?slideindex=4&amp;slidetitle=Modulo 2:  Fisiopatologia della malattia veno-occlusiva"/>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panose="020B0604020202020204"/>
                  <a:ea typeface="+mn-ea"/>
                  <a:cs typeface="+mn-cs"/>
                </a:rPr>
                <a:t>Link al Modulo 2</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Tree>
    <p:extLst>
      <p:ext uri="{BB962C8B-B14F-4D97-AF65-F5344CB8AC3E}">
        <p14:creationId xmlns:p14="http://schemas.microsoft.com/office/powerpoint/2010/main" val="426323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dirty="0"/>
              <a:t>L'HSCT è associato a molteplici complicanze, principalmente legati al condizionamento e all'immunosoppressione</a:t>
            </a:r>
          </a:p>
        </p:txBody>
      </p:sp>
      <p:sp>
        <p:nvSpPr>
          <p:cNvPr id="3" name="Text Placeholder 2"/>
          <p:cNvSpPr>
            <a:spLocks noGrp="1"/>
          </p:cNvSpPr>
          <p:nvPr>
            <p:ph type="body" sz="quarter" idx="10"/>
          </p:nvPr>
        </p:nvSpPr>
        <p:spPr>
          <a:xfrm>
            <a:off x="98778" y="6538230"/>
            <a:ext cx="7296151" cy="246221"/>
          </a:xfrm>
        </p:spPr>
        <p:txBody>
          <a:bodyPr anchor="b" anchorCtr="0">
            <a:spAutoFit/>
          </a:bodyPr>
          <a:lstStyle/>
          <a:p>
            <a:pPr marL="0" indent="0">
              <a:spcBef>
                <a:spcPts val="0"/>
              </a:spcBef>
              <a:buNone/>
              <a:defRPr/>
            </a:pPr>
            <a:r>
              <a:rPr lang="it-IT" sz="1000" dirty="0"/>
              <a:t>Adattato da Saria MG et al. </a:t>
            </a:r>
            <a:r>
              <a:rPr lang="it-IT" sz="1000" i="1" dirty="0"/>
              <a:t>Clin J Oncol</a:t>
            </a:r>
            <a:r>
              <a:rPr lang="it-IT" dirty="0"/>
              <a:t> </a:t>
            </a:r>
            <a:r>
              <a:rPr lang="it-IT" sz="1000" i="1" dirty="0"/>
              <a:t>Nurs</a:t>
            </a:r>
            <a:r>
              <a:rPr lang="it-IT" sz="1000" dirty="0"/>
              <a:t> 2007;11:53–63</a:t>
            </a:r>
          </a:p>
        </p:txBody>
      </p:sp>
      <p:grpSp>
        <p:nvGrpSpPr>
          <p:cNvPr id="5" name="Group 4"/>
          <p:cNvGrpSpPr/>
          <p:nvPr/>
        </p:nvGrpSpPr>
        <p:grpSpPr>
          <a:xfrm>
            <a:off x="622300" y="1649587"/>
            <a:ext cx="11162331" cy="4378075"/>
            <a:chOff x="869348" y="1711842"/>
            <a:chExt cx="7560868" cy="4378075"/>
          </a:xfrm>
        </p:grpSpPr>
        <p:sp>
          <p:nvSpPr>
            <p:cNvPr id="7" name="Rounded Rectangle 6"/>
            <p:cNvSpPr/>
            <p:nvPr/>
          </p:nvSpPr>
          <p:spPr>
            <a:xfrm>
              <a:off x="1896083" y="2226965"/>
              <a:ext cx="18288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latin typeface="Arial" pitchFamily="34" charset="0"/>
                  <a:cs typeface="Arial" pitchFamily="34" charset="0"/>
                </a:rPr>
                <a:t>Batteri</a:t>
              </a:r>
              <a:r>
                <a:rPr lang="fr-FR" sz="1000" dirty="0">
                  <a:latin typeface="Arial" pitchFamily="34" charset="0"/>
                  <a:cs typeface="Arial" pitchFamily="34" charset="0"/>
                </a:rPr>
                <a:t> gram-</a:t>
              </a:r>
              <a:r>
                <a:rPr lang="fr-FR" sz="1000" dirty="0" err="1">
                  <a:latin typeface="Arial" pitchFamily="34" charset="0"/>
                  <a:cs typeface="Arial" pitchFamily="34" charset="0"/>
                </a:rPr>
                <a:t>negativi</a:t>
              </a:r>
              <a:r>
                <a:rPr lang="fr-FR" sz="1000" dirty="0">
                  <a:latin typeface="Arial" pitchFamily="34" charset="0"/>
                  <a:cs typeface="Arial" pitchFamily="34" charset="0"/>
                </a:rPr>
                <a:t> </a:t>
              </a:r>
            </a:p>
          </p:txBody>
        </p:sp>
        <p:sp>
          <p:nvSpPr>
            <p:cNvPr id="10" name="Rounded Rectangle 9"/>
            <p:cNvSpPr/>
            <p:nvPr/>
          </p:nvSpPr>
          <p:spPr>
            <a:xfrm>
              <a:off x="869495" y="2722265"/>
              <a:ext cx="1304243" cy="4495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latin typeface="Arial" pitchFamily="34" charset="0"/>
                </a:rPr>
                <a:t>Tossicità dei regimi di</a:t>
              </a:r>
              <a:br>
                <a:rPr lang="it-IT" sz="1000" dirty="0"/>
              </a:br>
              <a:r>
                <a:rPr lang="it-IT" sz="1000" dirty="0">
                  <a:latin typeface="Arial" pitchFamily="34" charset="0"/>
                </a:rPr>
                <a:t>condizionamento</a:t>
              </a:r>
              <a:endParaRPr lang="it-IT" sz="1000" dirty="0">
                <a:latin typeface="Arial" pitchFamily="34" charset="0"/>
                <a:cs typeface="Arial" pitchFamily="34" charset="0"/>
              </a:endParaRPr>
            </a:p>
          </p:txBody>
        </p:sp>
        <p:sp>
          <p:nvSpPr>
            <p:cNvPr id="11" name="Rounded Rectangle 10"/>
            <p:cNvSpPr/>
            <p:nvPr/>
          </p:nvSpPr>
          <p:spPr>
            <a:xfrm>
              <a:off x="982640" y="3949700"/>
              <a:ext cx="1065236" cy="3238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Cistite</a:t>
              </a:r>
              <a:br>
                <a:rPr lang="en-GB" sz="1000" dirty="0"/>
              </a:br>
              <a:r>
                <a:rPr lang="en-GB" sz="1000" dirty="0" err="1">
                  <a:latin typeface="Arial" pitchFamily="34" charset="0"/>
                </a:rPr>
                <a:t>emorragica</a:t>
              </a:r>
              <a:endParaRPr lang="en-GB" sz="1000" dirty="0">
                <a:latin typeface="Arial" pitchFamily="34" charset="0"/>
                <a:cs typeface="Arial" pitchFamily="34" charset="0"/>
              </a:endParaRPr>
            </a:p>
          </p:txBody>
        </p:sp>
        <p:sp>
          <p:nvSpPr>
            <p:cNvPr id="12" name="Rounded Rectangle 11"/>
            <p:cNvSpPr/>
            <p:nvPr/>
          </p:nvSpPr>
          <p:spPr>
            <a:xfrm>
              <a:off x="2648558" y="2731790"/>
              <a:ext cx="18288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Sindrome</a:t>
              </a:r>
              <a:r>
                <a:rPr lang="en-GB" sz="1000" dirty="0">
                  <a:latin typeface="Arial" pitchFamily="34" charset="0"/>
                </a:rPr>
                <a:t> da </a:t>
              </a:r>
              <a:r>
                <a:rPr lang="en-GB" sz="1000" dirty="0" err="1">
                  <a:latin typeface="Arial" pitchFamily="34" charset="0"/>
                </a:rPr>
                <a:t>attecchimento</a:t>
              </a:r>
              <a:endParaRPr lang="it-IT" sz="1000" dirty="0">
                <a:latin typeface="Arial" pitchFamily="34" charset="0"/>
                <a:cs typeface="Arial" pitchFamily="34" charset="0"/>
              </a:endParaRPr>
            </a:p>
          </p:txBody>
        </p:sp>
        <p:sp>
          <p:nvSpPr>
            <p:cNvPr id="19" name="Rounded Rectangle 18"/>
            <p:cNvSpPr/>
            <p:nvPr/>
          </p:nvSpPr>
          <p:spPr>
            <a:xfrm>
              <a:off x="1905608" y="3481090"/>
              <a:ext cx="192024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Emorragia</a:t>
              </a:r>
              <a:r>
                <a:rPr lang="en-GB" sz="1000" dirty="0">
                  <a:latin typeface="Arial" pitchFamily="34" charset="0"/>
                </a:rPr>
                <a:t> </a:t>
              </a:r>
              <a:r>
                <a:rPr lang="en-GB" sz="1000" dirty="0" err="1">
                  <a:latin typeface="Arial" pitchFamily="34" charset="0"/>
                </a:rPr>
                <a:t>alveolare</a:t>
              </a:r>
              <a:r>
                <a:rPr lang="en-GB" sz="1000" dirty="0">
                  <a:latin typeface="Arial" pitchFamily="34" charset="0"/>
                </a:rPr>
                <a:t> </a:t>
              </a:r>
              <a:r>
                <a:rPr lang="en-GB" sz="1000" dirty="0" err="1">
                  <a:latin typeface="Arial" pitchFamily="34" charset="0"/>
                </a:rPr>
                <a:t>diffusa</a:t>
              </a:r>
              <a:endParaRPr lang="it-IT" sz="1000" dirty="0">
                <a:latin typeface="Arial" pitchFamily="34" charset="0"/>
                <a:cs typeface="Arial" pitchFamily="34" charset="0"/>
              </a:endParaRPr>
            </a:p>
          </p:txBody>
        </p:sp>
        <p:sp>
          <p:nvSpPr>
            <p:cNvPr id="24" name="Rounded Rectangle 23"/>
            <p:cNvSpPr/>
            <p:nvPr/>
          </p:nvSpPr>
          <p:spPr>
            <a:xfrm>
              <a:off x="1657349" y="4321175"/>
              <a:ext cx="1228726" cy="3238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Cardiomiopatia</a:t>
              </a:r>
              <a:br>
                <a:rPr lang="en-GB" sz="1000" dirty="0"/>
              </a:br>
              <a:r>
                <a:rPr lang="en-GB" sz="1000" dirty="0" err="1">
                  <a:latin typeface="Arial" pitchFamily="34" charset="0"/>
                </a:rPr>
                <a:t>emorragica</a:t>
              </a:r>
              <a:endParaRPr lang="en-GB" sz="1000" dirty="0">
                <a:latin typeface="Arial" pitchFamily="34" charset="0"/>
                <a:cs typeface="Arial" pitchFamily="34" charset="0"/>
              </a:endParaRPr>
            </a:p>
          </p:txBody>
        </p:sp>
        <p:sp>
          <p:nvSpPr>
            <p:cNvPr id="4" name="TextBox 3"/>
            <p:cNvSpPr txBox="1"/>
            <p:nvPr/>
          </p:nvSpPr>
          <p:spPr>
            <a:xfrm>
              <a:off x="2018558" y="1711842"/>
              <a:ext cx="1096879" cy="246221"/>
            </a:xfrm>
            <a:prstGeom prst="rect">
              <a:avLst/>
            </a:prstGeom>
            <a:noFill/>
          </p:spPr>
          <p:txBody>
            <a:bodyPr wrap="none" rtlCol="0">
              <a:spAutoFit/>
            </a:bodyPr>
            <a:lstStyle/>
            <a:p>
              <a:pPr algn="ctr"/>
              <a:r>
                <a:rPr lang="fr-FR" sz="1000" b="1" dirty="0" err="1">
                  <a:latin typeface="Arial" pitchFamily="34" charset="0"/>
                  <a:cs typeface="Arial" pitchFamily="34" charset="0"/>
                </a:rPr>
                <a:t>Fase</a:t>
              </a:r>
              <a:r>
                <a:rPr lang="fr-FR" sz="1000" b="1" dirty="0">
                  <a:latin typeface="Arial" pitchFamily="34" charset="0"/>
                  <a:cs typeface="Arial" pitchFamily="34" charset="0"/>
                </a:rPr>
                <a:t> </a:t>
              </a:r>
              <a:r>
                <a:rPr lang="fr-FR" sz="1000" b="1" dirty="0" err="1">
                  <a:latin typeface="Arial" pitchFamily="34" charset="0"/>
                  <a:cs typeface="Arial" pitchFamily="34" charset="0"/>
                </a:rPr>
                <a:t>pre-attecchimento</a:t>
              </a:r>
              <a:endParaRPr lang="fr-FR" sz="1000" b="1" dirty="0">
                <a:latin typeface="Arial" pitchFamily="34" charset="0"/>
                <a:cs typeface="Arial" pitchFamily="34" charset="0"/>
              </a:endParaRPr>
            </a:p>
          </p:txBody>
        </p:sp>
        <p:sp>
          <p:nvSpPr>
            <p:cNvPr id="27" name="TextBox 26"/>
            <p:cNvSpPr txBox="1"/>
            <p:nvPr/>
          </p:nvSpPr>
          <p:spPr>
            <a:xfrm>
              <a:off x="4673155" y="1711842"/>
              <a:ext cx="1621572" cy="246221"/>
            </a:xfrm>
            <a:prstGeom prst="rect">
              <a:avLst/>
            </a:prstGeom>
            <a:noFill/>
          </p:spPr>
          <p:txBody>
            <a:bodyPr wrap="square" rtlCol="0">
              <a:spAutoFit/>
            </a:bodyPr>
            <a:lstStyle/>
            <a:p>
              <a:r>
                <a:rPr lang="de-DE" sz="1000" b="1" dirty="0">
                  <a:latin typeface="Arial" pitchFamily="34" charset="0"/>
                  <a:cs typeface="Arial" pitchFamily="34" charset="0"/>
                </a:rPr>
                <a:t>Fase </a:t>
              </a:r>
              <a:r>
                <a:rPr lang="de-DE" sz="1000" b="1" dirty="0" err="1">
                  <a:latin typeface="Arial" pitchFamily="34" charset="0"/>
                  <a:cs typeface="Arial" pitchFamily="34" charset="0"/>
                </a:rPr>
                <a:t>precoce</a:t>
              </a:r>
              <a:r>
                <a:rPr lang="de-DE" sz="1000" b="1" dirty="0">
                  <a:latin typeface="Arial" pitchFamily="34" charset="0"/>
                  <a:cs typeface="Arial" pitchFamily="34" charset="0"/>
                </a:rPr>
                <a:t> post-</a:t>
              </a:r>
              <a:r>
                <a:rPr lang="de-DE" sz="1000" b="1" dirty="0" err="1">
                  <a:latin typeface="Arial" pitchFamily="34" charset="0"/>
                  <a:cs typeface="Arial" pitchFamily="34" charset="0"/>
                </a:rPr>
                <a:t>attecchimento</a:t>
              </a:r>
              <a:endParaRPr lang="de-DE" sz="1000" b="1" dirty="0">
                <a:latin typeface="Arial" pitchFamily="34" charset="0"/>
                <a:cs typeface="Arial" pitchFamily="34" charset="0"/>
              </a:endParaRPr>
            </a:p>
          </p:txBody>
        </p:sp>
        <p:sp>
          <p:nvSpPr>
            <p:cNvPr id="28" name="TextBox 27"/>
            <p:cNvSpPr txBox="1"/>
            <p:nvPr/>
          </p:nvSpPr>
          <p:spPr>
            <a:xfrm>
              <a:off x="6822327" y="1711843"/>
              <a:ext cx="1607889" cy="246221"/>
            </a:xfrm>
            <a:prstGeom prst="rect">
              <a:avLst/>
            </a:prstGeom>
            <a:noFill/>
          </p:spPr>
          <p:txBody>
            <a:bodyPr wrap="square" rtlCol="0">
              <a:spAutoFit/>
            </a:bodyPr>
            <a:lstStyle/>
            <a:p>
              <a:pPr algn="ctr"/>
              <a:r>
                <a:rPr lang="de-DE" sz="1000" b="1" dirty="0">
                  <a:latin typeface="Arial" pitchFamily="34" charset="0"/>
                  <a:cs typeface="Arial" pitchFamily="34" charset="0"/>
                </a:rPr>
                <a:t>Fase </a:t>
              </a:r>
              <a:r>
                <a:rPr lang="de-DE" sz="1000" b="1" dirty="0" err="1">
                  <a:latin typeface="Arial" pitchFamily="34" charset="0"/>
                  <a:cs typeface="Arial" pitchFamily="34" charset="0"/>
                </a:rPr>
                <a:t>tardiva</a:t>
              </a:r>
              <a:r>
                <a:rPr lang="de-DE" sz="1000" b="1" dirty="0">
                  <a:latin typeface="Arial" pitchFamily="34" charset="0"/>
                  <a:cs typeface="Arial" pitchFamily="34" charset="0"/>
                </a:rPr>
                <a:t> post-</a:t>
              </a:r>
              <a:r>
                <a:rPr lang="de-DE" sz="1000" b="1" dirty="0" err="1">
                  <a:latin typeface="Arial" pitchFamily="34" charset="0"/>
                  <a:cs typeface="Arial" pitchFamily="34" charset="0"/>
                </a:rPr>
                <a:t>attecchimento</a:t>
              </a:r>
              <a:endParaRPr lang="de-DE" sz="1000" b="1" dirty="0">
                <a:latin typeface="Arial" pitchFamily="34" charset="0"/>
                <a:cs typeface="Arial" pitchFamily="34" charset="0"/>
              </a:endParaRPr>
            </a:p>
          </p:txBody>
        </p:sp>
        <p:cxnSp>
          <p:nvCxnSpPr>
            <p:cNvPr id="29" name="Straight Connector 28"/>
            <p:cNvCxnSpPr/>
            <p:nvPr/>
          </p:nvCxnSpPr>
          <p:spPr>
            <a:xfrm>
              <a:off x="4544704" y="1856096"/>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0925" y="1856096"/>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896083" y="1979315"/>
              <a:ext cx="3096344"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latin typeface="Arial" pitchFamily="34" charset="0"/>
                  <a:cs typeface="Arial" pitchFamily="34" charset="0"/>
                </a:rPr>
                <a:t>Batteri</a:t>
              </a:r>
              <a:r>
                <a:rPr lang="fr-FR" sz="1000" dirty="0">
                  <a:latin typeface="Arial" pitchFamily="34" charset="0"/>
                  <a:cs typeface="Arial" pitchFamily="34" charset="0"/>
                </a:rPr>
                <a:t> gram-</a:t>
              </a:r>
              <a:r>
                <a:rPr lang="fr-FR" sz="1000" dirty="0" err="1">
                  <a:latin typeface="Arial" pitchFamily="34" charset="0"/>
                  <a:cs typeface="Arial" pitchFamily="34" charset="0"/>
                </a:rPr>
                <a:t>positivi</a:t>
              </a:r>
              <a:r>
                <a:rPr lang="fr-FR" sz="1000" dirty="0">
                  <a:latin typeface="Arial" pitchFamily="34" charset="0"/>
                  <a:cs typeface="Arial" pitchFamily="34" charset="0"/>
                </a:rPr>
                <a:t> </a:t>
              </a:r>
              <a:r>
                <a:rPr kumimoji="0" lang="it-IT" sz="1000" b="0" i="0" u="none" strike="noStrike" kern="1200" cap="none" spc="0" normalizeH="0" baseline="0" noProof="0" dirty="0">
                  <a:ln>
                    <a:noFill/>
                  </a:ln>
                  <a:solidFill>
                    <a:prstClr val="white"/>
                  </a:solidFill>
                  <a:effectLst/>
                  <a:uLnTx/>
                  <a:uFillTx/>
                  <a:latin typeface="Arial" pitchFamily="34" charset="0"/>
                  <a:ea typeface="+mn-ea"/>
                  <a:cs typeface="+mn-cs"/>
                </a:rPr>
                <a:t> </a:t>
              </a:r>
            </a:p>
          </p:txBody>
        </p:sp>
        <p:sp>
          <p:nvSpPr>
            <p:cNvPr id="9" name="Rounded Rectangle 8"/>
            <p:cNvSpPr/>
            <p:nvPr/>
          </p:nvSpPr>
          <p:spPr>
            <a:xfrm>
              <a:off x="1896083" y="2474615"/>
              <a:ext cx="3096344"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prstClr val="white"/>
                  </a:solidFill>
                  <a:effectLst/>
                  <a:uLnTx/>
                  <a:uFillTx/>
                  <a:latin typeface="Arial" pitchFamily="34" charset="0"/>
                  <a:ea typeface="+mn-ea"/>
                  <a:cs typeface="+mn-cs"/>
                </a:rPr>
                <a:t>Aspergillus, Candida</a:t>
              </a:r>
            </a:p>
          </p:txBody>
        </p:sp>
        <p:sp>
          <p:nvSpPr>
            <p:cNvPr id="14" name="Rounded Rectangle 13"/>
            <p:cNvSpPr/>
            <p:nvPr/>
          </p:nvSpPr>
          <p:spPr>
            <a:xfrm>
              <a:off x="4467833" y="2226965"/>
              <a:ext cx="30175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Infezioni</a:t>
              </a:r>
              <a:r>
                <a:rPr lang="en-GB" sz="1000" dirty="0">
                  <a:latin typeface="Arial" pitchFamily="34" charset="0"/>
                </a:rPr>
                <a:t> da </a:t>
              </a:r>
              <a:r>
                <a:rPr lang="en-GB" sz="1000" dirty="0" err="1">
                  <a:latin typeface="Arial" pitchFamily="34" charset="0"/>
                </a:rPr>
                <a:t>citomegalovirus</a:t>
              </a:r>
              <a:endParaRPr lang="it-IT" sz="1000" dirty="0">
                <a:latin typeface="Arial" pitchFamily="34" charset="0"/>
                <a:cs typeface="Arial" pitchFamily="34" charset="0"/>
              </a:endParaRPr>
            </a:p>
          </p:txBody>
        </p:sp>
        <p:sp>
          <p:nvSpPr>
            <p:cNvPr id="15" name="Rounded Rectangle 14"/>
            <p:cNvSpPr/>
            <p:nvPr/>
          </p:nvSpPr>
          <p:spPr>
            <a:xfrm>
              <a:off x="6106133" y="2474615"/>
              <a:ext cx="201168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rPr>
                <a:t>Virus varicella-zoster</a:t>
              </a:r>
              <a:endParaRPr lang="it-IT" sz="1000" dirty="0">
                <a:latin typeface="Arial" pitchFamily="34" charset="0"/>
                <a:cs typeface="Arial" pitchFamily="34" charset="0"/>
              </a:endParaRPr>
            </a:p>
          </p:txBody>
        </p:sp>
        <p:sp>
          <p:nvSpPr>
            <p:cNvPr id="16" name="Rounded Rectangle 15"/>
            <p:cNvSpPr/>
            <p:nvPr/>
          </p:nvSpPr>
          <p:spPr>
            <a:xfrm>
              <a:off x="6553808" y="2969915"/>
              <a:ext cx="155448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Arial" pitchFamily="34" charset="0"/>
                  <a:ea typeface="+mn-ea"/>
                  <a:cs typeface="+mn-cs"/>
                </a:rPr>
                <a:t>Chronic GvHD</a:t>
              </a:r>
              <a:endParaRPr kumimoji="0" lang="it-IT"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1" name="Rounded Rectangle 20"/>
            <p:cNvSpPr/>
            <p:nvPr/>
          </p:nvSpPr>
          <p:spPr>
            <a:xfrm>
              <a:off x="3258158" y="3722390"/>
              <a:ext cx="48463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Sindrome</a:t>
              </a:r>
              <a:r>
                <a:rPr lang="en-GB" sz="1000" dirty="0">
                  <a:latin typeface="Arial" pitchFamily="34" charset="0"/>
                </a:rPr>
                <a:t> da </a:t>
              </a:r>
              <a:r>
                <a:rPr lang="en-GB" sz="1000" dirty="0" err="1">
                  <a:latin typeface="Arial" pitchFamily="34" charset="0"/>
                </a:rPr>
                <a:t>polmonite</a:t>
              </a:r>
              <a:r>
                <a:rPr lang="en-GB" sz="1000" dirty="0">
                  <a:latin typeface="Arial" pitchFamily="34" charset="0"/>
                </a:rPr>
                <a:t> </a:t>
              </a:r>
              <a:r>
                <a:rPr lang="en-GB" sz="1000" dirty="0" err="1">
                  <a:latin typeface="Arial" pitchFamily="34" charset="0"/>
                </a:rPr>
                <a:t>idiopatica</a:t>
              </a:r>
              <a:endParaRPr lang="it-IT" sz="1000" dirty="0">
                <a:latin typeface="Arial" pitchFamily="34" charset="0"/>
                <a:cs typeface="Arial" pitchFamily="34" charset="0"/>
              </a:endParaRPr>
            </a:p>
          </p:txBody>
        </p:sp>
        <p:sp>
          <p:nvSpPr>
            <p:cNvPr id="23" name="Rounded Rectangle 22"/>
            <p:cNvSpPr/>
            <p:nvPr/>
          </p:nvSpPr>
          <p:spPr>
            <a:xfrm>
              <a:off x="4553558" y="4204990"/>
              <a:ext cx="192024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dirty="0">
                  <a:solidFill>
                    <a:prstClr val="white"/>
                  </a:solidFill>
                  <a:latin typeface="Arial" pitchFamily="34" charset="0"/>
                </a:rPr>
                <a:t>Cistite emorragica</a:t>
              </a:r>
              <a:endParaRPr kumimoji="0" lang="it-IT" sz="10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5" name="Rounded Rectangle 24"/>
            <p:cNvSpPr/>
            <p:nvPr/>
          </p:nvSpPr>
          <p:spPr>
            <a:xfrm>
              <a:off x="2934308" y="4452640"/>
              <a:ext cx="27432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Insufficienza</a:t>
              </a:r>
              <a:r>
                <a:rPr lang="en-GB" sz="1000" dirty="0">
                  <a:latin typeface="Arial" pitchFamily="34" charset="0"/>
                </a:rPr>
                <a:t> </a:t>
              </a:r>
              <a:r>
                <a:rPr lang="en-GB" sz="1000" dirty="0" err="1">
                  <a:latin typeface="Arial" pitchFamily="34" charset="0"/>
                </a:rPr>
                <a:t>renale</a:t>
              </a:r>
              <a:r>
                <a:rPr lang="en-GB" sz="1000" dirty="0">
                  <a:latin typeface="Arial" pitchFamily="34" charset="0"/>
                </a:rPr>
                <a:t> </a:t>
              </a:r>
              <a:r>
                <a:rPr lang="en-GB" sz="1000" dirty="0" err="1">
                  <a:latin typeface="Arial" pitchFamily="34" charset="0"/>
                </a:rPr>
                <a:t>acuta</a:t>
              </a:r>
              <a:endParaRPr lang="it-IT" sz="1000" dirty="0">
                <a:latin typeface="Arial" pitchFamily="34" charset="0"/>
                <a:cs typeface="Arial" pitchFamily="34" charset="0"/>
              </a:endParaRPr>
            </a:p>
          </p:txBody>
        </p:sp>
        <p:sp>
          <p:nvSpPr>
            <p:cNvPr id="31" name="Freeform 30"/>
            <p:cNvSpPr/>
            <p:nvPr/>
          </p:nvSpPr>
          <p:spPr>
            <a:xfrm>
              <a:off x="982639" y="4872251"/>
              <a:ext cx="7151427" cy="245659"/>
            </a:xfrm>
            <a:custGeom>
              <a:avLst/>
              <a:gdLst>
                <a:gd name="connsiteX0" fmla="*/ 0 w 7151427"/>
                <a:gd name="connsiteY0" fmla="*/ 109182 h 245659"/>
                <a:gd name="connsiteX1" fmla="*/ 4776716 w 7151427"/>
                <a:gd name="connsiteY1" fmla="*/ 109182 h 245659"/>
                <a:gd name="connsiteX2" fmla="*/ 4776716 w 7151427"/>
                <a:gd name="connsiteY2" fmla="*/ 245659 h 245659"/>
                <a:gd name="connsiteX3" fmla="*/ 4926842 w 7151427"/>
                <a:gd name="connsiteY3" fmla="*/ 0 h 245659"/>
                <a:gd name="connsiteX4" fmla="*/ 5022376 w 7151427"/>
                <a:gd name="connsiteY4" fmla="*/ 245659 h 245659"/>
                <a:gd name="connsiteX5" fmla="*/ 5145206 w 7151427"/>
                <a:gd name="connsiteY5" fmla="*/ 13648 h 245659"/>
                <a:gd name="connsiteX6" fmla="*/ 5227092 w 7151427"/>
                <a:gd name="connsiteY6" fmla="*/ 109182 h 245659"/>
                <a:gd name="connsiteX7" fmla="*/ 7151427 w 7151427"/>
                <a:gd name="connsiteY7" fmla="*/ 109182 h 24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1427" h="245659">
                  <a:moveTo>
                    <a:pt x="0" y="109182"/>
                  </a:moveTo>
                  <a:lnTo>
                    <a:pt x="4776716" y="109182"/>
                  </a:lnTo>
                  <a:lnTo>
                    <a:pt x="4776716" y="245659"/>
                  </a:lnTo>
                  <a:lnTo>
                    <a:pt x="4926842" y="0"/>
                  </a:lnTo>
                  <a:lnTo>
                    <a:pt x="5022376" y="245659"/>
                  </a:lnTo>
                  <a:lnTo>
                    <a:pt x="5145206" y="13648"/>
                  </a:lnTo>
                  <a:lnTo>
                    <a:pt x="5227092" y="109182"/>
                  </a:lnTo>
                  <a:lnTo>
                    <a:pt x="7151427" y="109182"/>
                  </a:lnTo>
                </a:path>
              </a:pathLst>
            </a:cu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xtBox 33"/>
            <p:cNvSpPr txBox="1"/>
            <p:nvPr/>
          </p:nvSpPr>
          <p:spPr>
            <a:xfrm>
              <a:off x="1560057" y="5287552"/>
              <a:ext cx="1010014" cy="246221"/>
            </a:xfrm>
            <a:prstGeom prst="rect">
              <a:avLst/>
            </a:prstGeom>
            <a:noFill/>
          </p:spPr>
          <p:txBody>
            <a:bodyPr wrap="none" rtlCol="0">
              <a:spAutoFit/>
            </a:bodyPr>
            <a:lstStyle/>
            <a:p>
              <a:pPr lvl="0"/>
              <a:r>
                <a:rPr kumimoji="0" lang="it-IT" sz="1000" b="1" i="0" u="none" strike="noStrike" kern="1200" cap="none" spc="0" normalizeH="0" baseline="0" noProof="0" dirty="0">
                  <a:ln>
                    <a:noFill/>
                  </a:ln>
                  <a:effectLst/>
                  <a:uLnTx/>
                  <a:uFillTx/>
                  <a:latin typeface="Arial" pitchFamily="34" charset="0"/>
                  <a:ea typeface="+mn-ea"/>
                  <a:cs typeface="+mn-cs"/>
                </a:rPr>
                <a:t>(</a:t>
              </a:r>
              <a:r>
                <a:rPr lang="fr-FR" sz="1000" b="1" dirty="0">
                  <a:latin typeface="Arial" pitchFamily="34" charset="0"/>
                  <a:cs typeface="Arial" pitchFamily="34" charset="0"/>
                </a:rPr>
                <a:t>Giorno 0 = </a:t>
              </a:r>
              <a:r>
                <a:rPr lang="fr-FR" sz="1000" b="1" dirty="0" err="1">
                  <a:latin typeface="Arial" pitchFamily="34" charset="0"/>
                  <a:cs typeface="Arial" pitchFamily="34" charset="0"/>
                </a:rPr>
                <a:t>trapianto</a:t>
              </a:r>
              <a:r>
                <a:rPr kumimoji="0" lang="it-IT" sz="1000" b="1" i="0" u="none" strike="noStrike" kern="1200" cap="none" spc="0" normalizeH="0" baseline="0" noProof="0" dirty="0">
                  <a:ln>
                    <a:noFill/>
                  </a:ln>
                  <a:effectLst/>
                  <a:uLnTx/>
                  <a:uFillTx/>
                  <a:latin typeface="Arial" pitchFamily="34" charset="0"/>
                  <a:ea typeface="+mn-ea"/>
                  <a:cs typeface="+mn-cs"/>
                </a:rPr>
                <a:t>)</a:t>
              </a:r>
              <a:endParaRPr kumimoji="0" lang="it-IT" sz="1000" b="1" i="0" u="none" strike="noStrike" kern="1200" cap="none" spc="0" normalizeH="0" baseline="0" noProof="0" dirty="0">
                <a:ln>
                  <a:noFill/>
                </a:ln>
                <a:effectLst/>
                <a:uLnTx/>
                <a:uFillTx/>
                <a:latin typeface="Arial" panose="020B0604020202020204"/>
                <a:ea typeface="+mn-ea"/>
                <a:cs typeface="+mn-cs"/>
              </a:endParaRPr>
            </a:p>
          </p:txBody>
        </p:sp>
        <p:sp>
          <p:nvSpPr>
            <p:cNvPr id="35" name="TextBox 34"/>
            <p:cNvSpPr txBox="1"/>
            <p:nvPr/>
          </p:nvSpPr>
          <p:spPr>
            <a:xfrm>
              <a:off x="4270912" y="5287552"/>
              <a:ext cx="58763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rPr>
                <a:t>(</a:t>
              </a:r>
              <a:r>
                <a:rPr lang="it-IT" sz="1000" b="1" dirty="0">
                  <a:solidFill>
                    <a:srgbClr val="000000"/>
                  </a:solidFill>
                  <a:latin typeface="Arial" panose="020B0604020202020204"/>
                </a:rPr>
                <a:t>Giorno</a:t>
              </a:r>
              <a:r>
                <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rPr>
                <a:t> 30)</a:t>
              </a:r>
            </a:p>
          </p:txBody>
        </p:sp>
        <p:sp>
          <p:nvSpPr>
            <p:cNvPr id="36" name="TextBox 35"/>
            <p:cNvSpPr txBox="1"/>
            <p:nvPr/>
          </p:nvSpPr>
          <p:spPr>
            <a:xfrm>
              <a:off x="6290808" y="5273904"/>
              <a:ext cx="63541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rPr>
                <a:t>(</a:t>
              </a:r>
              <a:r>
                <a:rPr lang="it-IT" sz="1000" b="1" dirty="0">
                  <a:solidFill>
                    <a:srgbClr val="000000"/>
                  </a:solidFill>
                  <a:latin typeface="Arial" panose="020B0604020202020204"/>
                </a:rPr>
                <a:t>Giorno</a:t>
              </a:r>
              <a:r>
                <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rPr>
                <a:t> 100)</a:t>
              </a:r>
            </a:p>
          </p:txBody>
        </p:sp>
        <p:sp>
          <p:nvSpPr>
            <p:cNvPr id="37" name="TextBox 36"/>
            <p:cNvSpPr txBox="1"/>
            <p:nvPr/>
          </p:nvSpPr>
          <p:spPr>
            <a:xfrm>
              <a:off x="3794309" y="5505915"/>
              <a:ext cx="1242376" cy="246221"/>
            </a:xfrm>
            <a:prstGeom prst="rect">
              <a:avLst/>
            </a:prstGeom>
            <a:noFill/>
          </p:spPr>
          <p:txBody>
            <a:bodyPr wrap="none" rtlCol="0">
              <a:spAutoFit/>
            </a:bodyPr>
            <a:lstStyle/>
            <a:p>
              <a:pPr algn="ctr"/>
              <a:r>
                <a:rPr lang="fr-FR" sz="1000" b="1" dirty="0" err="1"/>
                <a:t>Settimane</a:t>
              </a:r>
              <a:r>
                <a:rPr lang="fr-FR" sz="1000" b="1" dirty="0"/>
                <a:t> </a:t>
              </a:r>
              <a:r>
                <a:rPr lang="fr-FR" sz="1000" b="1" dirty="0" err="1"/>
                <a:t>dopo</a:t>
              </a:r>
              <a:r>
                <a:rPr lang="fr-FR" sz="1000" b="1" dirty="0"/>
                <a:t> il </a:t>
              </a:r>
              <a:r>
                <a:rPr lang="fr-FR" sz="1000" b="1" dirty="0" err="1"/>
                <a:t>trapianto</a:t>
              </a:r>
              <a:endParaRPr lang="fr-FR" sz="1000" b="1" dirty="0"/>
            </a:p>
          </p:txBody>
        </p:sp>
        <p:sp>
          <p:nvSpPr>
            <p:cNvPr id="20" name="Rounded Rectangle 19"/>
            <p:cNvSpPr/>
            <p:nvPr/>
          </p:nvSpPr>
          <p:spPr>
            <a:xfrm>
              <a:off x="5877533" y="3474740"/>
              <a:ext cx="228600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Bronchiolite</a:t>
              </a:r>
              <a:r>
                <a:rPr lang="en-GB" sz="1000" dirty="0">
                  <a:latin typeface="Arial" pitchFamily="34" charset="0"/>
                </a:rPr>
                <a:t> </a:t>
              </a:r>
              <a:r>
                <a:rPr lang="en-GB" sz="1000" dirty="0" err="1">
                  <a:latin typeface="Arial" pitchFamily="34" charset="0"/>
                </a:rPr>
                <a:t>obliterante</a:t>
              </a:r>
              <a:endParaRPr lang="it-IT" sz="1000" dirty="0">
                <a:latin typeface="Arial" pitchFamily="34" charset="0"/>
                <a:cs typeface="Arial" pitchFamily="34" charset="0"/>
              </a:endParaRPr>
            </a:p>
          </p:txBody>
        </p:sp>
        <p:sp>
          <p:nvSpPr>
            <p:cNvPr id="18" name="Rounded Rectangle 17"/>
            <p:cNvSpPr/>
            <p:nvPr/>
          </p:nvSpPr>
          <p:spPr>
            <a:xfrm>
              <a:off x="1905608" y="3236615"/>
              <a:ext cx="43891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latin typeface="Arial" pitchFamily="34" charset="0"/>
                </a:rPr>
                <a:t>Malattia veno-occlusiva epatica</a:t>
              </a:r>
              <a:endParaRPr lang="it-IT" sz="1000" dirty="0">
                <a:latin typeface="Arial" pitchFamily="34" charset="0"/>
                <a:cs typeface="Arial" pitchFamily="34" charset="0"/>
              </a:endParaRPr>
            </a:p>
          </p:txBody>
        </p:sp>
        <p:sp>
          <p:nvSpPr>
            <p:cNvPr id="17" name="Rounded Rectangle 16"/>
            <p:cNvSpPr/>
            <p:nvPr/>
          </p:nvSpPr>
          <p:spPr>
            <a:xfrm>
              <a:off x="3248633" y="2979440"/>
              <a:ext cx="3017520" cy="18002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Malattia</a:t>
              </a:r>
              <a:r>
                <a:rPr lang="en-GB" sz="1000" dirty="0">
                  <a:latin typeface="Arial" pitchFamily="34" charset="0"/>
                </a:rPr>
                <a:t> del </a:t>
              </a:r>
              <a:r>
                <a:rPr lang="en-GB" sz="1000" dirty="0" err="1">
                  <a:latin typeface="Arial" pitchFamily="34" charset="0"/>
                </a:rPr>
                <a:t>trapianto</a:t>
              </a:r>
              <a:r>
                <a:rPr lang="en-GB" sz="1000" dirty="0">
                  <a:latin typeface="Arial" pitchFamily="34" charset="0"/>
                </a:rPr>
                <a:t> </a:t>
              </a:r>
              <a:r>
                <a:rPr lang="en-GB" sz="1000" dirty="0" err="1">
                  <a:latin typeface="Arial" pitchFamily="34" charset="0"/>
                </a:rPr>
                <a:t>contro</a:t>
              </a:r>
              <a:r>
                <a:rPr lang="en-GB" sz="1000" dirty="0">
                  <a:latin typeface="Arial" pitchFamily="34" charset="0"/>
                </a:rPr>
                <a:t> </a:t>
              </a:r>
              <a:r>
                <a:rPr lang="en-GB" sz="1000" dirty="0" err="1">
                  <a:latin typeface="Arial" pitchFamily="34" charset="0"/>
                </a:rPr>
                <a:t>l'ospite</a:t>
              </a:r>
              <a:r>
                <a:rPr lang="en-GB" sz="1000" dirty="0">
                  <a:latin typeface="Arial" pitchFamily="34" charset="0"/>
                </a:rPr>
                <a:t> (</a:t>
              </a:r>
              <a:r>
                <a:rPr lang="en-GB" sz="1000" dirty="0" err="1">
                  <a:latin typeface="Arial" pitchFamily="34" charset="0"/>
                </a:rPr>
                <a:t>GvHD</a:t>
              </a:r>
              <a:r>
                <a:rPr lang="en-GB" sz="1000" dirty="0">
                  <a:latin typeface="Arial" pitchFamily="34" charset="0"/>
                </a:rPr>
                <a:t>) </a:t>
              </a:r>
              <a:r>
                <a:rPr lang="en-GB" sz="1000" dirty="0" err="1">
                  <a:latin typeface="Arial" pitchFamily="34" charset="0"/>
                </a:rPr>
                <a:t>acuta</a:t>
              </a:r>
              <a:endParaRPr lang="it-IT" sz="1000" dirty="0">
                <a:latin typeface="Arial" pitchFamily="34" charset="0"/>
                <a:cs typeface="Arial" pitchFamily="34" charset="0"/>
              </a:endParaRPr>
            </a:p>
          </p:txBody>
        </p:sp>
        <p:sp>
          <p:nvSpPr>
            <p:cNvPr id="38" name="TextBox 37"/>
            <p:cNvSpPr txBox="1"/>
            <p:nvPr/>
          </p:nvSpPr>
          <p:spPr>
            <a:xfrm>
              <a:off x="1194610" y="5028807"/>
              <a:ext cx="20217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-1</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extBox 38"/>
            <p:cNvSpPr txBox="1"/>
            <p:nvPr/>
          </p:nvSpPr>
          <p:spPr>
            <a:xfrm>
              <a:off x="2445629"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1</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extBox 39"/>
            <p:cNvSpPr txBox="1"/>
            <p:nvPr/>
          </p:nvSpPr>
          <p:spPr>
            <a:xfrm>
              <a:off x="3023409"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2</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TextBox 40"/>
            <p:cNvSpPr txBox="1"/>
            <p:nvPr/>
          </p:nvSpPr>
          <p:spPr>
            <a:xfrm>
              <a:off x="3606213"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3</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2" name="TextBox 41"/>
            <p:cNvSpPr txBox="1"/>
            <p:nvPr/>
          </p:nvSpPr>
          <p:spPr>
            <a:xfrm>
              <a:off x="4224186"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4</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extBox 42"/>
            <p:cNvSpPr txBox="1"/>
            <p:nvPr/>
          </p:nvSpPr>
          <p:spPr>
            <a:xfrm>
              <a:off x="4932594"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5</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extBox 43"/>
            <p:cNvSpPr txBox="1"/>
            <p:nvPr/>
          </p:nvSpPr>
          <p:spPr>
            <a:xfrm>
              <a:off x="5495301" y="5028807"/>
              <a:ext cx="1728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8</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TextBox 44"/>
            <p:cNvSpPr txBox="1"/>
            <p:nvPr/>
          </p:nvSpPr>
          <p:spPr>
            <a:xfrm>
              <a:off x="6052986" y="5028807"/>
              <a:ext cx="2206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12</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6" name="TextBox 45"/>
            <p:cNvSpPr txBox="1"/>
            <p:nvPr/>
          </p:nvSpPr>
          <p:spPr>
            <a:xfrm>
              <a:off x="6716177" y="5028807"/>
              <a:ext cx="2206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16</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extBox 46"/>
            <p:cNvSpPr txBox="1"/>
            <p:nvPr/>
          </p:nvSpPr>
          <p:spPr>
            <a:xfrm>
              <a:off x="7379368" y="5028807"/>
              <a:ext cx="2206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Arial" pitchFamily="34" charset="0"/>
                  <a:ea typeface="+mn-ea"/>
                  <a:cs typeface="+mn-cs"/>
                </a:rPr>
                <a:t>20</a:t>
              </a:r>
              <a:endParaRPr kumimoji="0" lang="it-IT" sz="1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extBox 47"/>
            <p:cNvSpPr txBox="1"/>
            <p:nvPr/>
          </p:nvSpPr>
          <p:spPr>
            <a:xfrm>
              <a:off x="869348" y="5782140"/>
              <a:ext cx="4627911" cy="307777"/>
            </a:xfrm>
            <a:prstGeom prst="rect">
              <a:avLst/>
            </a:prstGeom>
            <a:noFill/>
          </p:spPr>
          <p:txBody>
            <a:bodyPr wrap="none" rtlCol="0">
              <a:spAutoFit/>
            </a:bodyPr>
            <a:lstStyle/>
            <a:p>
              <a:r>
                <a:rPr lang="it-IT" sz="1400" b="1" dirty="0"/>
                <a:t>Cronologia delle complicanze del trapianto di cellule staminali ematopoietiche</a:t>
              </a:r>
            </a:p>
          </p:txBody>
        </p:sp>
        <p:cxnSp>
          <p:nvCxnSpPr>
            <p:cNvPr id="50" name="Straight Connector 49"/>
            <p:cNvCxnSpPr/>
            <p:nvPr/>
          </p:nvCxnSpPr>
          <p:spPr>
            <a:xfrm>
              <a:off x="959005" y="5776330"/>
              <a:ext cx="7248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064190" y="5015620"/>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4549366" y="5015620"/>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553381" y="5015620"/>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 name="Picture 7">
            <a:hlinkClick r:id="" action="ppaction://customshow?id=2&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153480" y="1680030"/>
            <a:ext cx="324000" cy="324000"/>
          </a:xfrm>
          <a:prstGeom prst="rect">
            <a:avLst/>
          </a:prstGeom>
        </p:spPr>
      </p:pic>
      <p:sp>
        <p:nvSpPr>
          <p:cNvPr id="26" name="Text Placeholder 25"/>
          <p:cNvSpPr>
            <a:spLocks noGrp="1"/>
          </p:cNvSpPr>
          <p:nvPr>
            <p:ph type="body" sz="quarter" idx="11"/>
          </p:nvPr>
        </p:nvSpPr>
        <p:spPr/>
        <p:txBody>
          <a:bodyPr/>
          <a:lstStyle/>
          <a:p>
            <a:r>
              <a:rPr lang="it-IT" dirty="0"/>
              <a:t>GvHD, malattia del trapianto contro l'ospite (</a:t>
            </a:r>
            <a:r>
              <a:rPr lang="it-IT" dirty="0" err="1"/>
              <a:t>graft</a:t>
            </a:r>
            <a:r>
              <a:rPr lang="it-IT" dirty="0"/>
              <a:t>-versus-</a:t>
            </a:r>
            <a:r>
              <a:rPr lang="it-IT" dirty="0" err="1"/>
              <a:t>host</a:t>
            </a:r>
            <a:r>
              <a:rPr lang="it-IT" dirty="0"/>
              <a:t>); HSCT, trapianto di cellule staminali ematopoietiche</a:t>
            </a:r>
          </a:p>
        </p:txBody>
      </p:sp>
    </p:spTree>
    <p:custDataLst>
      <p:tags r:id="rId1"/>
    </p:custDataLst>
    <p:extLst>
      <p:ext uri="{BB962C8B-B14F-4D97-AF65-F5344CB8AC3E}">
        <p14:creationId xmlns:p14="http://schemas.microsoft.com/office/powerpoint/2010/main" val="316781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a:endCxn id="26" idx="1"/>
          </p:cNvCxnSpPr>
          <p:nvPr/>
        </p:nvCxnSpPr>
        <p:spPr>
          <a:xfrm flipV="1">
            <a:off x="4467099" y="5139222"/>
            <a:ext cx="707686"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it-IT" dirty="0"/>
              <a:t>Neutropenia, GvHD, infezione e malattia veno-occlusiva sono importanti complicanze che richiedono un intervento</a:t>
            </a:r>
          </a:p>
        </p:txBody>
      </p:sp>
      <p:sp>
        <p:nvSpPr>
          <p:cNvPr id="30" name="Content Placeholder 2"/>
          <p:cNvSpPr>
            <a:spLocks noGrp="1"/>
          </p:cNvSpPr>
          <p:nvPr>
            <p:ph idx="1"/>
          </p:nvPr>
        </p:nvSpPr>
        <p:spPr/>
        <p:txBody>
          <a:bodyPr/>
          <a:lstStyle/>
          <a:p>
            <a:r>
              <a:rPr lang="it-IT" dirty="0"/>
              <a:t>Le complicanze associate all'HSCT richiedono profilassi o trattamento:</a:t>
            </a:r>
          </a:p>
        </p:txBody>
      </p:sp>
      <p:sp>
        <p:nvSpPr>
          <p:cNvPr id="9" name="Text Placeholder 8"/>
          <p:cNvSpPr>
            <a:spLocks noGrp="1"/>
          </p:cNvSpPr>
          <p:nvPr>
            <p:ph type="body" sz="quarter" idx="10"/>
          </p:nvPr>
        </p:nvSpPr>
        <p:spPr/>
        <p:txBody>
          <a:bodyPr/>
          <a:lstStyle/>
          <a:p>
            <a:br/>
            <a:r>
              <a:rPr lang="it-IT"/>
              <a:t>Saria MG et al. </a:t>
            </a:r>
            <a:r>
              <a:rPr lang="it-IT" i="1" dirty="0"/>
              <a:t>Clin J Oncol</a:t>
            </a:r>
            <a:r>
              <a:rPr lang="it-IT"/>
              <a:t> </a:t>
            </a:r>
            <a:r>
              <a:rPr lang="it-IT" i="1" dirty="0"/>
              <a:t>Nurs</a:t>
            </a:r>
            <a:r>
              <a:rPr lang="it-IT"/>
              <a:t> 2007;11:53–63; Masszi T, Mank A. Supportive Care. In: Apperley J, Carreras E, Gluckman E, Masszi T eds. </a:t>
            </a:r>
            <a:r>
              <a:rPr lang="it-IT" i="1" dirty="0"/>
              <a:t>ESH-EBMT Handbook on Haematopoietic Stem Cell Transplantation</a:t>
            </a:r>
            <a:r>
              <a:rPr lang="it-IT"/>
              <a:t>. Genova: Forum Service Editore, 2012;156–74; Dalle JH, Giralt SA. </a:t>
            </a:r>
            <a:r>
              <a:rPr lang="it-IT" i="1" dirty="0"/>
              <a:t>Biol Blood Marrow Transplant </a:t>
            </a:r>
            <a:r>
              <a:rPr lang="it-IT"/>
              <a:t>2016;22:400–9</a:t>
            </a:r>
          </a:p>
        </p:txBody>
      </p:sp>
      <p:sp>
        <p:nvSpPr>
          <p:cNvPr id="4" name="Rounded Rectangle 3"/>
          <p:cNvSpPr/>
          <p:nvPr/>
        </p:nvSpPr>
        <p:spPr>
          <a:xfrm>
            <a:off x="5187997" y="1860173"/>
            <a:ext cx="4399886"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FFFFFF"/>
                </a:solidFill>
                <a:cs typeface="Arial" pitchFamily="34" charset="0"/>
              </a:rPr>
              <a:t>Fattori di crescita</a:t>
            </a:r>
          </a:p>
          <a:p>
            <a:pPr algn="ctr"/>
            <a:r>
              <a:rPr lang="it-IT" sz="2000" dirty="0">
                <a:solidFill>
                  <a:srgbClr val="FFFFFF"/>
                </a:solidFill>
                <a:cs typeface="Arial" pitchFamily="34" charset="0"/>
              </a:rPr>
              <a:t>(per es. GSCF)</a:t>
            </a:r>
          </a:p>
        </p:txBody>
      </p:sp>
      <p:sp>
        <p:nvSpPr>
          <p:cNvPr id="6" name="Rounded Rectangle 5"/>
          <p:cNvSpPr/>
          <p:nvPr/>
        </p:nvSpPr>
        <p:spPr>
          <a:xfrm>
            <a:off x="5179119" y="2819421"/>
            <a:ext cx="4417642"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FFFFFF"/>
                </a:solidFill>
                <a:cs typeface="Arial" pitchFamily="34" charset="0"/>
              </a:rPr>
              <a:t>Farmaci immunosoppressori</a:t>
            </a:r>
          </a:p>
          <a:p>
            <a:pPr algn="ctr"/>
            <a:r>
              <a:rPr lang="it-IT" sz="2000" dirty="0">
                <a:solidFill>
                  <a:srgbClr val="FFFFFF"/>
                </a:solidFill>
                <a:cs typeface="Arial" pitchFamily="34" charset="0"/>
              </a:rPr>
              <a:t>(per es. corticosteroidi, ciclosporina)</a:t>
            </a:r>
          </a:p>
        </p:txBody>
      </p:sp>
      <p:sp>
        <p:nvSpPr>
          <p:cNvPr id="7" name="Rounded Rectangle 6"/>
          <p:cNvSpPr/>
          <p:nvPr/>
        </p:nvSpPr>
        <p:spPr>
          <a:xfrm>
            <a:off x="5170241" y="3765022"/>
            <a:ext cx="4435398"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FFFFFF"/>
                </a:solidFill>
                <a:cs typeface="Arial" pitchFamily="34" charset="0"/>
              </a:rPr>
              <a:t>Antimicrobici</a:t>
            </a:r>
          </a:p>
          <a:p>
            <a:pPr algn="ctr"/>
            <a:r>
              <a:rPr lang="it-IT" sz="2000" dirty="0">
                <a:solidFill>
                  <a:srgbClr val="FFFFFF"/>
                </a:solidFill>
                <a:cs typeface="Arial" pitchFamily="34" charset="0"/>
              </a:rPr>
              <a:t>(per es. antibiotici, antimicotici)</a:t>
            </a:r>
          </a:p>
        </p:txBody>
      </p:sp>
      <p:sp>
        <p:nvSpPr>
          <p:cNvPr id="16" name="TextBox 15"/>
          <p:cNvSpPr txBox="1"/>
          <p:nvPr/>
        </p:nvSpPr>
        <p:spPr>
          <a:xfrm>
            <a:off x="2730464" y="2055411"/>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rial" pitchFamily="34" charset="0"/>
                <a:ea typeface="+mn-ea"/>
                <a:cs typeface="+mn-cs"/>
              </a:rPr>
              <a:t>Neutropenia</a:t>
            </a:r>
          </a:p>
        </p:txBody>
      </p:sp>
      <p:sp>
        <p:nvSpPr>
          <p:cNvPr id="17" name="TextBox 16"/>
          <p:cNvSpPr txBox="1"/>
          <p:nvPr/>
        </p:nvSpPr>
        <p:spPr>
          <a:xfrm>
            <a:off x="2730464" y="3014660"/>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rial" pitchFamily="34" charset="0"/>
                <a:ea typeface="+mn-ea"/>
                <a:cs typeface="+mn-cs"/>
              </a:rPr>
              <a:t>GvHD</a:t>
            </a:r>
            <a:endParaRPr kumimoji="0" lang="it-IT"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extBox 17"/>
          <p:cNvSpPr txBox="1"/>
          <p:nvPr/>
        </p:nvSpPr>
        <p:spPr>
          <a:xfrm>
            <a:off x="2730464" y="3960261"/>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err="1">
                <a:solidFill>
                  <a:schemeClr val="tx1"/>
                </a:solidFill>
                <a:latin typeface="Arial" pitchFamily="34" charset="0"/>
                <a:cs typeface="Arial" pitchFamily="34" charset="0"/>
              </a:rPr>
              <a:t>Infezione</a:t>
            </a:r>
            <a:endParaRPr lang="fr-FR" sz="2000" dirty="0">
              <a:solidFill>
                <a:schemeClr val="tx1"/>
              </a:solidFill>
              <a:latin typeface="Arial" pitchFamily="34" charset="0"/>
              <a:cs typeface="Arial" pitchFamily="34" charset="0"/>
            </a:endParaRPr>
          </a:p>
        </p:txBody>
      </p:sp>
      <p:cxnSp>
        <p:nvCxnSpPr>
          <p:cNvPr id="20" name="Straight Arrow Connector 19"/>
          <p:cNvCxnSpPr>
            <a:endCxn id="4" idx="1"/>
          </p:cNvCxnSpPr>
          <p:nvPr/>
        </p:nvCxnSpPr>
        <p:spPr>
          <a:xfrm flipV="1">
            <a:off x="4464827" y="2276748"/>
            <a:ext cx="723170"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endCxn id="6" idx="1"/>
          </p:cNvCxnSpPr>
          <p:nvPr/>
        </p:nvCxnSpPr>
        <p:spPr>
          <a:xfrm flipV="1">
            <a:off x="4464827" y="3235996"/>
            <a:ext cx="714292"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endCxn id="7" idx="1"/>
          </p:cNvCxnSpPr>
          <p:nvPr/>
        </p:nvCxnSpPr>
        <p:spPr>
          <a:xfrm flipV="1">
            <a:off x="4464827" y="4181597"/>
            <a:ext cx="705414"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26" name="Rounded Rectangle 25"/>
          <p:cNvSpPr/>
          <p:nvPr/>
        </p:nvSpPr>
        <p:spPr>
          <a:xfrm>
            <a:off x="5174785" y="4722647"/>
            <a:ext cx="4430854"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Arial" pitchFamily="34" charset="0"/>
                <a:ea typeface="+mn-ea"/>
                <a:cs typeface="+mn-cs"/>
              </a:rPr>
              <a:t>Defibrotide*</a:t>
            </a:r>
          </a:p>
        </p:txBody>
      </p:sp>
      <p:sp>
        <p:nvSpPr>
          <p:cNvPr id="27" name="TextBox 26"/>
          <p:cNvSpPr txBox="1"/>
          <p:nvPr/>
        </p:nvSpPr>
        <p:spPr>
          <a:xfrm>
            <a:off x="2732736" y="4781679"/>
            <a:ext cx="1732090" cy="715089"/>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rgbClr val="000000"/>
                </a:solidFill>
                <a:effectLst/>
                <a:uLnTx/>
                <a:uFillTx/>
                <a:latin typeface="Arial" pitchFamily="34" charset="0"/>
                <a:ea typeface="+mn-ea"/>
                <a:cs typeface="+mn-cs"/>
              </a:rPr>
              <a:t>Malattia veno-occlusiva</a:t>
            </a:r>
          </a:p>
        </p:txBody>
      </p:sp>
      <p:pic>
        <p:nvPicPr>
          <p:cNvPr id="22" name="Picture 21">
            <a:hlinkClick r:id="" action="ppaction://customshow?id=3&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2105882"/>
            <a:ext cx="324000" cy="324000"/>
          </a:xfrm>
          <a:prstGeom prst="rect">
            <a:avLst/>
          </a:prstGeom>
        </p:spPr>
      </p:pic>
      <p:grpSp>
        <p:nvGrpSpPr>
          <p:cNvPr id="23" name="Group 22"/>
          <p:cNvGrpSpPr/>
          <p:nvPr/>
        </p:nvGrpSpPr>
        <p:grpSpPr>
          <a:xfrm>
            <a:off x="8267774" y="5001791"/>
            <a:ext cx="2243552" cy="369332"/>
            <a:chOff x="1487900" y="4551330"/>
            <a:chExt cx="1825447" cy="369332"/>
          </a:xfrm>
        </p:grpSpPr>
        <p:sp>
          <p:nvSpPr>
            <p:cNvPr id="25" name="TextBox 24">
              <a:hlinkClick r:id="rId5" action="ppaction://hlinkpres?slideindex=4&amp;slidetitle=Modulo 4: Valutazione e gestione della  malattia veno-occl..."/>
            </p:cNvPr>
            <p:cNvSpPr txBox="1"/>
            <p:nvPr/>
          </p:nvSpPr>
          <p:spPr>
            <a:xfrm>
              <a:off x="1487900"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panose="020B0604020202020204"/>
                  <a:ea typeface="+mn-ea"/>
                  <a:cs typeface="+mn-cs"/>
                </a:rPr>
                <a:t>Link al Modulo 4</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065" y="4601877"/>
              <a:ext cx="251460" cy="251460"/>
            </a:xfrm>
            <a:prstGeom prst="rect">
              <a:avLst/>
            </a:prstGeom>
            <a:noFill/>
          </p:spPr>
        </p:pic>
      </p:grpSp>
      <p:grpSp>
        <p:nvGrpSpPr>
          <p:cNvPr id="34" name="Group 33"/>
          <p:cNvGrpSpPr/>
          <p:nvPr/>
        </p:nvGrpSpPr>
        <p:grpSpPr>
          <a:xfrm>
            <a:off x="2868297" y="5482560"/>
            <a:ext cx="2259175" cy="369332"/>
            <a:chOff x="1508759" y="4551330"/>
            <a:chExt cx="1825447" cy="369332"/>
          </a:xfrm>
        </p:grpSpPr>
        <p:sp>
          <p:nvSpPr>
            <p:cNvPr id="35" name="TextBox 34">
              <a:hlinkClick r:id="rId7" action="ppaction://hlinkpres?slideindex=4&amp;slidetitle=Modulo 2:  Fisiopatologia della malattia veno-occlusiva"/>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panose="020B0604020202020204"/>
                  <a:ea typeface="+mn-ea"/>
                  <a:cs typeface="+mn-cs"/>
                </a:rPr>
                <a:t>Link al Modulo 2</a:t>
              </a: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pic>
        <p:nvPicPr>
          <p:cNvPr id="37" name="Picture 36">
            <a:hlinkClick r:id="" action="ppaction://customshow?id=4&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3093552"/>
            <a:ext cx="324000" cy="324000"/>
          </a:xfrm>
          <a:prstGeom prst="rect">
            <a:avLst/>
          </a:prstGeom>
        </p:spPr>
      </p:pic>
      <p:pic>
        <p:nvPicPr>
          <p:cNvPr id="38" name="Picture 37">
            <a:hlinkClick r:id="" action="ppaction://customshow?id=5&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4008521"/>
            <a:ext cx="324000" cy="324000"/>
          </a:xfrm>
          <a:prstGeom prst="rect">
            <a:avLst/>
          </a:prstGeom>
        </p:spPr>
      </p:pic>
      <p:pic>
        <p:nvPicPr>
          <p:cNvPr id="39" name="Picture 38">
            <a:hlinkClick r:id="" action="ppaction://customshow?id=6&amp;return=true"/>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4977222"/>
            <a:ext cx="324000" cy="324000"/>
          </a:xfrm>
          <a:prstGeom prst="rect">
            <a:avLst/>
          </a:prstGeom>
        </p:spPr>
      </p:pic>
      <p:sp>
        <p:nvSpPr>
          <p:cNvPr id="8" name="Text Placeholder 7"/>
          <p:cNvSpPr>
            <a:spLocks noGrp="1"/>
          </p:cNvSpPr>
          <p:nvPr>
            <p:ph type="body" sz="quarter" idx="11"/>
          </p:nvPr>
        </p:nvSpPr>
        <p:spPr/>
        <p:txBody>
          <a:bodyPr/>
          <a:lstStyle/>
          <a:p>
            <a:r>
              <a:rPr lang="it-IT" dirty="0"/>
              <a:t>*</a:t>
            </a:r>
            <a:r>
              <a:rPr lang="it-IT" dirty="0" err="1"/>
              <a:t>Defibrotide</a:t>
            </a:r>
            <a:r>
              <a:rPr lang="it-IT" dirty="0"/>
              <a:t> è concesso in licenza solo per il trattamento del VOD </a:t>
            </a:r>
            <a:br>
              <a:rPr lang="it-IT" dirty="0"/>
            </a:br>
            <a:r>
              <a:rPr lang="it-IT" dirty="0"/>
              <a:t>epatico grave nella terapia di trapianto di cellule staminali ematopoietiche </a:t>
            </a:r>
            <a:br>
              <a:rPr lang="it-IT" dirty="0"/>
            </a:br>
            <a:r>
              <a:rPr lang="it-IT" dirty="0"/>
              <a:t>GCSF, fattore stimolante le colonie granulocitiche; </a:t>
            </a:r>
            <a:br>
              <a:rPr lang="it-IT" dirty="0"/>
            </a:br>
            <a:r>
              <a:rPr lang="it-IT" dirty="0"/>
              <a:t>GvHD, malattia del trapianto contro l'ospite (</a:t>
            </a:r>
            <a:r>
              <a:rPr lang="it-IT" dirty="0" err="1"/>
              <a:t>graft</a:t>
            </a:r>
            <a:r>
              <a:rPr lang="it-IT" dirty="0"/>
              <a:t>-versus-</a:t>
            </a:r>
            <a:r>
              <a:rPr lang="it-IT" dirty="0" err="1"/>
              <a:t>host</a:t>
            </a:r>
            <a:r>
              <a:rPr lang="it-IT" dirty="0"/>
              <a:t>); </a:t>
            </a:r>
          </a:p>
          <a:p>
            <a:r>
              <a:rPr lang="it-IT" dirty="0"/>
              <a:t>HSCT, trapianto di cellule staminali ematopoietiche; VOD, malattia veno-occlusiva</a:t>
            </a:r>
            <a:endParaRPr lang="fr-FR" dirty="0"/>
          </a:p>
        </p:txBody>
      </p:sp>
    </p:spTree>
    <p:custDataLst>
      <p:tags r:id="rId1"/>
    </p:custDataLst>
    <p:extLst>
      <p:ext uri="{BB962C8B-B14F-4D97-AF65-F5344CB8AC3E}">
        <p14:creationId xmlns:p14="http://schemas.microsoft.com/office/powerpoint/2010/main" val="251756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564409" y="4571568"/>
            <a:ext cx="9198170"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ounded Rectangle 26"/>
          <p:cNvSpPr/>
          <p:nvPr/>
        </p:nvSpPr>
        <p:spPr>
          <a:xfrm>
            <a:off x="2895107" y="3312125"/>
            <a:ext cx="8867472" cy="1213079"/>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Rounded Rectangle 24"/>
          <p:cNvSpPr/>
          <p:nvPr/>
        </p:nvSpPr>
        <p:spPr>
          <a:xfrm>
            <a:off x="2564410" y="2165750"/>
            <a:ext cx="9198169"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it-IT" dirty="0"/>
              <a:t>Il periodo all’HSCT immediato richiede assistenza sussidiaria</a:t>
            </a:r>
          </a:p>
        </p:txBody>
      </p:sp>
      <p:sp>
        <p:nvSpPr>
          <p:cNvPr id="31" name="Text Placeholder 3"/>
          <p:cNvSpPr>
            <a:spLocks noGrp="1"/>
          </p:cNvSpPr>
          <p:nvPr>
            <p:ph type="body" sz="quarter" idx="10"/>
          </p:nvPr>
        </p:nvSpPr>
        <p:spPr>
          <a:xfrm>
            <a:off x="98779" y="6495526"/>
            <a:ext cx="7949952" cy="288925"/>
          </a:xfrm>
        </p:spPr>
        <p:txBody>
          <a:bodyPr/>
          <a:lstStyle/>
          <a:p>
            <a:r>
              <a:rPr lang="it-IT" dirty="0" err="1"/>
              <a:t>Masszi</a:t>
            </a:r>
            <a:r>
              <a:rPr lang="it-IT" dirty="0"/>
              <a:t> T, </a:t>
            </a:r>
            <a:r>
              <a:rPr lang="it-IT" dirty="0" err="1"/>
              <a:t>Mank</a:t>
            </a:r>
            <a:r>
              <a:rPr lang="it-IT" dirty="0"/>
              <a:t> A. Supportive Care. In: </a:t>
            </a:r>
            <a:r>
              <a:rPr lang="it-IT" dirty="0" err="1"/>
              <a:t>Apperley</a:t>
            </a:r>
            <a:r>
              <a:rPr lang="it-IT" dirty="0"/>
              <a:t> J, Carreras E, </a:t>
            </a:r>
            <a:r>
              <a:rPr lang="it-IT" dirty="0" err="1"/>
              <a:t>Gluckman</a:t>
            </a:r>
            <a:r>
              <a:rPr lang="it-IT" dirty="0"/>
              <a:t> E, </a:t>
            </a:r>
            <a:r>
              <a:rPr lang="it-IT" dirty="0" err="1"/>
              <a:t>Masszi</a:t>
            </a:r>
            <a:r>
              <a:rPr lang="it-IT" dirty="0"/>
              <a:t> T </a:t>
            </a:r>
            <a:r>
              <a:rPr lang="it-IT" dirty="0" err="1"/>
              <a:t>eds</a:t>
            </a:r>
            <a:r>
              <a:rPr lang="it-IT" dirty="0"/>
              <a:t>. </a:t>
            </a:r>
            <a:r>
              <a:rPr lang="it-IT" i="1" dirty="0"/>
              <a:t>ESH-EBMT Handbook on Haematopoietic Stem Cell Transplantation</a:t>
            </a:r>
            <a:r>
              <a:rPr lang="it-IT" dirty="0"/>
              <a:t>. Genova: Forum Service Editore, 2012;156–74; Flynn M. </a:t>
            </a:r>
            <a:r>
              <a:rPr lang="it-IT" dirty="0" err="1"/>
              <a:t>Chemotherapy</a:t>
            </a:r>
            <a:r>
              <a:rPr lang="it-IT" dirty="0"/>
              <a:t> </a:t>
            </a:r>
            <a:r>
              <a:rPr lang="it-IT" dirty="0" err="1"/>
              <a:t>induced</a:t>
            </a:r>
            <a:r>
              <a:rPr lang="it-IT" dirty="0"/>
              <a:t> nausea &amp; </a:t>
            </a:r>
            <a:r>
              <a:rPr lang="it-IT" dirty="0" err="1"/>
              <a:t>vomiting</a:t>
            </a:r>
            <a:r>
              <a:rPr lang="it-IT" dirty="0"/>
              <a:t>: a </a:t>
            </a:r>
            <a:r>
              <a:rPr lang="it-IT" dirty="0" err="1"/>
              <a:t>nurse’s</a:t>
            </a:r>
            <a:r>
              <a:rPr lang="it-IT" dirty="0"/>
              <a:t> </a:t>
            </a:r>
            <a:r>
              <a:rPr lang="it-IT" dirty="0" err="1"/>
              <a:t>perspective</a:t>
            </a:r>
            <a:r>
              <a:rPr lang="it-IT" dirty="0"/>
              <a:t>. </a:t>
            </a:r>
            <a:r>
              <a:rPr lang="it-IT" dirty="0" err="1"/>
              <a:t>Available</a:t>
            </a:r>
            <a:r>
              <a:rPr lang="it-IT" dirty="0"/>
              <a:t> </a:t>
            </a:r>
            <a:r>
              <a:rPr lang="it-IT" dirty="0" err="1"/>
              <a:t>at</a:t>
            </a:r>
            <a:r>
              <a:rPr lang="it-IT" dirty="0"/>
              <a:t>: http://www.ebmt.org/</a:t>
            </a:r>
            <a:r>
              <a:rPr lang="it-IT" dirty="0" err="1"/>
              <a:t>Contents</a:t>
            </a:r>
            <a:r>
              <a:rPr lang="it-IT" dirty="0"/>
              <a:t>/</a:t>
            </a:r>
            <a:r>
              <a:rPr lang="it-IT" dirty="0" err="1"/>
              <a:t>Resources</a:t>
            </a:r>
            <a:r>
              <a:rPr lang="it-IT" dirty="0"/>
              <a:t>/Library/</a:t>
            </a:r>
            <a:r>
              <a:rPr lang="it-IT" dirty="0" err="1"/>
              <a:t>Slidebank</a:t>
            </a:r>
            <a:r>
              <a:rPr lang="it-IT" dirty="0"/>
              <a:t>/EBMT2013SlideBank/</a:t>
            </a:r>
            <a:r>
              <a:rPr lang="it-IT" dirty="0" err="1"/>
              <a:t>Documents</a:t>
            </a:r>
            <a:r>
              <a:rPr lang="it-IT" dirty="0"/>
              <a:t>/</a:t>
            </a:r>
            <a:r>
              <a:rPr lang="it-IT" dirty="0" err="1"/>
              <a:t>Nurses</a:t>
            </a:r>
            <a:r>
              <a:rPr lang="it-IT" dirty="0"/>
              <a:t>/N1239.pdf. </a:t>
            </a:r>
            <a:r>
              <a:rPr lang="fr-FR" dirty="0"/>
              <a:t>data di </a:t>
            </a:r>
            <a:r>
              <a:rPr lang="fr-FR" dirty="0" err="1"/>
              <a:t>accesso</a:t>
            </a:r>
            <a:r>
              <a:rPr lang="fr-FR" dirty="0"/>
              <a:t> </a:t>
            </a:r>
            <a:r>
              <a:rPr lang="fr-FR" dirty="0" err="1"/>
              <a:t>maggio</a:t>
            </a:r>
            <a:r>
              <a:rPr lang="fr-FR" dirty="0"/>
              <a:t> 2014</a:t>
            </a:r>
            <a:endParaRPr lang="it-IT" dirty="0"/>
          </a:p>
        </p:txBody>
      </p:sp>
      <p:sp>
        <p:nvSpPr>
          <p:cNvPr id="12" name="TextBox 11"/>
          <p:cNvSpPr txBox="1"/>
          <p:nvPr/>
        </p:nvSpPr>
        <p:spPr>
          <a:xfrm>
            <a:off x="622300" y="1366560"/>
            <a:ext cx="10972800"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err="1">
                <a:solidFill>
                  <a:schemeClr val="tx1"/>
                </a:solidFill>
                <a:latin typeface="Arial" pitchFamily="34" charset="0"/>
              </a:rPr>
              <a:t>Spesso</a:t>
            </a:r>
            <a:r>
              <a:rPr lang="en-GB" dirty="0">
                <a:solidFill>
                  <a:schemeClr val="tx1"/>
                </a:solidFill>
                <a:latin typeface="Arial" pitchFamily="34" charset="0"/>
              </a:rPr>
              <a:t>, </a:t>
            </a:r>
            <a:r>
              <a:rPr lang="en-GB" dirty="0" err="1">
                <a:solidFill>
                  <a:schemeClr val="tx1"/>
                </a:solidFill>
                <a:latin typeface="Arial" pitchFamily="34" charset="0"/>
              </a:rPr>
              <a:t>molti</a:t>
            </a:r>
            <a:r>
              <a:rPr lang="en-GB" dirty="0">
                <a:solidFill>
                  <a:schemeClr val="tx1"/>
                </a:solidFill>
                <a:latin typeface="Arial" pitchFamily="34" charset="0"/>
              </a:rPr>
              <a:t> </a:t>
            </a:r>
            <a:r>
              <a:rPr lang="en-GB" dirty="0" err="1">
                <a:solidFill>
                  <a:schemeClr val="tx1"/>
                </a:solidFill>
                <a:latin typeface="Arial" pitchFamily="34" charset="0"/>
              </a:rPr>
              <a:t>problemi</a:t>
            </a:r>
            <a:r>
              <a:rPr lang="en-GB" dirty="0">
                <a:solidFill>
                  <a:schemeClr val="tx1"/>
                </a:solidFill>
                <a:latin typeface="Arial" pitchFamily="34" charset="0"/>
              </a:rPr>
              <a:t> di </a:t>
            </a:r>
            <a:r>
              <a:rPr lang="en-GB" dirty="0" err="1">
                <a:solidFill>
                  <a:schemeClr val="tx1"/>
                </a:solidFill>
                <a:latin typeface="Arial" pitchFamily="34" charset="0"/>
              </a:rPr>
              <a:t>natura</a:t>
            </a:r>
            <a:r>
              <a:rPr lang="en-GB" dirty="0">
                <a:solidFill>
                  <a:schemeClr val="tx1"/>
                </a:solidFill>
                <a:latin typeface="Arial" pitchFamily="34" charset="0"/>
              </a:rPr>
              <a:t> </a:t>
            </a:r>
            <a:r>
              <a:rPr lang="en-GB" dirty="0" err="1">
                <a:solidFill>
                  <a:schemeClr val="tx1"/>
                </a:solidFill>
                <a:latin typeface="Arial" pitchFamily="34" charset="0"/>
              </a:rPr>
              <a:t>clinica</a:t>
            </a:r>
            <a:r>
              <a:rPr lang="en-GB" dirty="0">
                <a:solidFill>
                  <a:schemeClr val="tx1"/>
                </a:solidFill>
                <a:latin typeface="Arial" pitchFamily="34" charset="0"/>
              </a:rPr>
              <a:t> </a:t>
            </a:r>
            <a:r>
              <a:rPr lang="en-GB" dirty="0" err="1">
                <a:solidFill>
                  <a:schemeClr val="tx1"/>
                </a:solidFill>
                <a:latin typeface="Arial" pitchFamily="34" charset="0"/>
              </a:rPr>
              <a:t>che</a:t>
            </a:r>
            <a:r>
              <a:rPr lang="en-GB" dirty="0">
                <a:solidFill>
                  <a:schemeClr val="tx1"/>
                </a:solidFill>
                <a:latin typeface="Arial" pitchFamily="34" charset="0"/>
              </a:rPr>
              <a:t> </a:t>
            </a:r>
            <a:r>
              <a:rPr lang="en-GB" dirty="0" err="1">
                <a:solidFill>
                  <a:schemeClr val="tx1"/>
                </a:solidFill>
                <a:latin typeface="Arial" pitchFamily="34" charset="0"/>
              </a:rPr>
              <a:t>insorgono</a:t>
            </a:r>
            <a:r>
              <a:rPr lang="en-GB" dirty="0">
                <a:solidFill>
                  <a:schemeClr val="tx1"/>
                </a:solidFill>
                <a:latin typeface="Arial" pitchFamily="34" charset="0"/>
              </a:rPr>
              <a:t> </a:t>
            </a:r>
            <a:r>
              <a:rPr lang="en-GB" dirty="0" err="1">
                <a:solidFill>
                  <a:schemeClr val="tx1"/>
                </a:solidFill>
                <a:latin typeface="Arial" pitchFamily="34" charset="0"/>
              </a:rPr>
              <a:t>dopo</a:t>
            </a:r>
            <a:r>
              <a:rPr lang="en-GB" dirty="0">
                <a:solidFill>
                  <a:schemeClr val="tx1"/>
                </a:solidFill>
                <a:latin typeface="Arial" pitchFamily="34" charset="0"/>
              </a:rPr>
              <a:t> un HSCT </a:t>
            </a:r>
            <a:r>
              <a:rPr lang="en-GB" dirty="0" err="1">
                <a:solidFill>
                  <a:schemeClr val="tx1"/>
                </a:solidFill>
                <a:latin typeface="Arial" pitchFamily="34" charset="0"/>
              </a:rPr>
              <a:t>richiedono</a:t>
            </a:r>
            <a:r>
              <a:rPr lang="en-GB" dirty="0">
                <a:solidFill>
                  <a:schemeClr val="tx1"/>
                </a:solidFill>
                <a:latin typeface="Arial" pitchFamily="34" charset="0"/>
              </a:rPr>
              <a:t> </a:t>
            </a:r>
            <a:r>
              <a:rPr lang="en-GB" dirty="0" err="1">
                <a:solidFill>
                  <a:schemeClr val="tx1"/>
                </a:solidFill>
                <a:latin typeface="Arial" pitchFamily="34" charset="0"/>
              </a:rPr>
              <a:t>terapie</a:t>
            </a:r>
            <a:r>
              <a:rPr lang="en-GB" dirty="0">
                <a:solidFill>
                  <a:schemeClr val="tx1"/>
                </a:solidFill>
                <a:latin typeface="Arial" pitchFamily="34" charset="0"/>
              </a:rPr>
              <a:t> di </a:t>
            </a:r>
            <a:r>
              <a:rPr lang="en-GB" dirty="0" err="1">
                <a:solidFill>
                  <a:schemeClr val="tx1"/>
                </a:solidFill>
                <a:latin typeface="Arial" pitchFamily="34" charset="0"/>
              </a:rPr>
              <a:t>supporto</a:t>
            </a:r>
            <a:endParaRPr lang="it-IT" dirty="0">
              <a:solidFill>
                <a:schemeClr val="tx1"/>
              </a:solidFill>
              <a:latin typeface="Arial" pitchFamily="34" charset="0"/>
              <a:cs typeface="Arial" pitchFamily="34" charset="0"/>
            </a:endParaRPr>
          </a:p>
        </p:txBody>
      </p:sp>
      <p:sp>
        <p:nvSpPr>
          <p:cNvPr id="6" name="Freeform 5"/>
          <p:cNvSpPr/>
          <p:nvPr/>
        </p:nvSpPr>
        <p:spPr>
          <a:xfrm rot="2563804">
            <a:off x="1638670" y="4528209"/>
            <a:ext cx="562698" cy="39462"/>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1713352" y="3883028"/>
            <a:ext cx="626402" cy="39462"/>
          </a:xfrm>
          <a:custGeom>
            <a:avLst/>
            <a:gdLst/>
            <a:ahLst/>
            <a:cxnLst/>
            <a:rect l="0" t="0" r="0" b="0"/>
            <a:pathLst>
              <a:path>
                <a:moveTo>
                  <a:pt x="0" y="19731"/>
                </a:moveTo>
                <a:lnTo>
                  <a:pt x="626402"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rot="19036196">
            <a:off x="1638670" y="3237846"/>
            <a:ext cx="562698" cy="39462"/>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Oval 13"/>
          <p:cNvSpPr/>
          <p:nvPr/>
        </p:nvSpPr>
        <p:spPr>
          <a:xfrm>
            <a:off x="407368" y="3226677"/>
            <a:ext cx="1440000" cy="1440000"/>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1983372" y="2160398"/>
            <a:ext cx="1079831" cy="1079831"/>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Impaired nutritional status</a:t>
            </a:r>
          </a:p>
        </p:txBody>
      </p:sp>
      <p:sp>
        <p:nvSpPr>
          <p:cNvPr id="17" name="Freeform 16"/>
          <p:cNvSpPr/>
          <p:nvPr/>
        </p:nvSpPr>
        <p:spPr>
          <a:xfrm>
            <a:off x="3376470" y="2168113"/>
            <a:ext cx="8255091"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Fattore prognostico negativo</a:t>
            </a:r>
          </a:p>
          <a:p>
            <a:pPr marL="285750" marR="0" lvl="1" indent="-285750" algn="l" defTabSz="311150" rtl="0" eaLnBrk="1" fontAlgn="auto" latinLnBrk="0" hangingPunct="1">
              <a:lnSpc>
                <a:spcPct val="90000"/>
              </a:lnSpc>
              <a:spcBef>
                <a:spcPct val="0"/>
              </a:spcBef>
              <a:spcAft>
                <a:spcPct val="15000"/>
              </a:spcAft>
              <a:buClr>
                <a:srgbClr val="000000"/>
              </a:buClr>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Nutrizione enterale o parenterale solitamente somministrata come profilassi successivamente all'HSCT</a:t>
            </a:r>
          </a:p>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 complicanze più comuni della nutrizione endovenosa sono correlate al catetere venoso centrale, ad es. infezioni, tromboembolia, occlusione, distacco e perdite</a:t>
            </a:r>
          </a:p>
        </p:txBody>
      </p:sp>
      <p:sp>
        <p:nvSpPr>
          <p:cNvPr id="18" name="Freeform 17"/>
          <p:cNvSpPr/>
          <p:nvPr/>
        </p:nvSpPr>
        <p:spPr>
          <a:xfrm>
            <a:off x="2272520" y="3223486"/>
            <a:ext cx="1378800" cy="13788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a:r>
              <a:rPr lang="en-GB" sz="1200" b="1" dirty="0" err="1">
                <a:latin typeface="Arial" pitchFamily="34" charset="0"/>
              </a:rPr>
              <a:t>Mucosite</a:t>
            </a:r>
            <a:endParaRPr lang="it-IT" sz="1200" b="1" dirty="0">
              <a:latin typeface="Arial" pitchFamily="34" charset="0"/>
              <a:cs typeface="Arial" pitchFamily="34" charset="0"/>
            </a:endParaRPr>
          </a:p>
        </p:txBody>
      </p:sp>
      <p:sp>
        <p:nvSpPr>
          <p:cNvPr id="19" name="Freeform 18"/>
          <p:cNvSpPr/>
          <p:nvPr/>
        </p:nvSpPr>
        <p:spPr>
          <a:xfrm>
            <a:off x="3736122" y="3387375"/>
            <a:ext cx="8026457"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marR="0" lvl="1" indent="-285750" algn="l" defTabSz="311150" rtl="0" eaLnBrk="1" fontAlgn="auto" latinLnBrk="0" hangingPunct="1">
              <a:spcBef>
                <a:spcPct val="0"/>
              </a:spcBef>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Associata al rischio di infezione sistemica</a:t>
            </a:r>
          </a:p>
          <a:p>
            <a:pPr marL="285750" marR="0" lvl="1" indent="-285750" algn="l" defTabSz="311150" rtl="0" eaLnBrk="1" fontAlgn="auto" latinLnBrk="0" hangingPunct="1">
              <a:spcBef>
                <a:spcPct val="0"/>
              </a:spcBef>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pazienti devono usare uno spazzolino da denti con setole morbide</a:t>
            </a:r>
          </a:p>
          <a:p>
            <a:pPr marL="285750" marR="0" lvl="1" indent="-285750" algn="l" defTabSz="311150" rtl="0" eaLnBrk="1" fontAlgn="auto" latinLnBrk="0" hangingPunct="1">
              <a:spcBef>
                <a:spcPct val="0"/>
              </a:spcBef>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Molti pazienti necessitano di cure specifiche: colluttori, laser terapia e analgesici</a:t>
            </a:r>
            <a:r>
              <a:rPr lang="it-IT" dirty="0">
                <a:solidFill>
                  <a:srgbClr val="000000">
                    <a:hueOff val="0"/>
                    <a:satOff val="0"/>
                    <a:lumOff val="0"/>
                    <a:alphaOff val="0"/>
                  </a:srgbClr>
                </a:solidFill>
                <a:latin typeface="Arial" panose="020B0604020202020204"/>
              </a:rPr>
              <a:t> </a:t>
            </a: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narcotici</a:t>
            </a:r>
          </a:p>
          <a:p>
            <a:pPr marL="285750" marR="0" lvl="1" indent="-285750" algn="l" defTabSz="311150" rtl="0" eaLnBrk="1" fontAlgn="auto" latinLnBrk="0" hangingPunct="1">
              <a:spcBef>
                <a:spcPct val="0"/>
              </a:spcBef>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Evidenze a sostegno di un beneficio da parte dei prodotti per il rivestimento mucosale sono deboli</a:t>
            </a:r>
          </a:p>
        </p:txBody>
      </p:sp>
      <p:sp>
        <p:nvSpPr>
          <p:cNvPr id="20" name="Freeform 19"/>
          <p:cNvSpPr/>
          <p:nvPr/>
        </p:nvSpPr>
        <p:spPr>
          <a:xfrm>
            <a:off x="1916136" y="4565290"/>
            <a:ext cx="1378800" cy="13788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Nausea</a:t>
            </a:r>
          </a:p>
        </p:txBody>
      </p:sp>
      <p:sp>
        <p:nvSpPr>
          <p:cNvPr id="21" name="Freeform 20"/>
          <p:cNvSpPr/>
          <p:nvPr/>
        </p:nvSpPr>
        <p:spPr>
          <a:xfrm>
            <a:off x="3376472" y="4772943"/>
            <a:ext cx="8255089" cy="738722"/>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Continua a esercitare un forte impatto sulla qualità della vita dopo il condizionamento chemioterapico</a:t>
            </a:r>
          </a:p>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È l'effetto indesiderato più temuto</a:t>
            </a:r>
          </a:p>
          <a:p>
            <a:pPr marL="285750" marR="0" lvl="1" indent="-285750" algn="l" defTabSz="3111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Gli antagonisti dei recettori della serotonina e il desametasone rappresentano la profilassi standard</a:t>
            </a:r>
          </a:p>
        </p:txBody>
      </p:sp>
      <p:sp>
        <p:nvSpPr>
          <p:cNvPr id="24" name="Freeform 23"/>
          <p:cNvSpPr/>
          <p:nvPr/>
        </p:nvSpPr>
        <p:spPr>
          <a:xfrm>
            <a:off x="1713352" y="1958055"/>
            <a:ext cx="1379709" cy="1379709"/>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a:r>
              <a:rPr lang="en-GB" sz="1200" b="1" dirty="0" err="1">
                <a:latin typeface="Arial" pitchFamily="34" charset="0"/>
              </a:rPr>
              <a:t>Stato</a:t>
            </a:r>
            <a:r>
              <a:rPr lang="en-GB" sz="1200" b="1" dirty="0">
                <a:latin typeface="Arial" pitchFamily="34" charset="0"/>
              </a:rPr>
              <a:t> </a:t>
            </a:r>
            <a:r>
              <a:rPr lang="en-GB" sz="1200" b="1" dirty="0" err="1">
                <a:latin typeface="Arial" pitchFamily="34" charset="0"/>
              </a:rPr>
              <a:t>nutrizionale</a:t>
            </a:r>
            <a:r>
              <a:rPr lang="en-GB" sz="1200" b="1" dirty="0">
                <a:latin typeface="Arial" pitchFamily="34" charset="0"/>
              </a:rPr>
              <a:t> </a:t>
            </a:r>
            <a:r>
              <a:rPr lang="en-GB" sz="1200" b="1" dirty="0" err="1">
                <a:latin typeface="Arial" pitchFamily="34" charset="0"/>
              </a:rPr>
              <a:t>compromesso</a:t>
            </a:r>
            <a:endParaRPr lang="en-GB" sz="1200" b="1" dirty="0">
              <a:latin typeface="Arial" pitchFamily="34" charset="0"/>
            </a:endParaRPr>
          </a:p>
        </p:txBody>
      </p:sp>
      <p:sp>
        <p:nvSpPr>
          <p:cNvPr id="22" name="TextBox 21"/>
          <p:cNvSpPr txBox="1"/>
          <p:nvPr/>
        </p:nvSpPr>
        <p:spPr>
          <a:xfrm>
            <a:off x="451198" y="3684537"/>
            <a:ext cx="1355226" cy="584775"/>
          </a:xfrm>
          <a:prstGeom prst="rect">
            <a:avLst/>
          </a:prstGeom>
          <a:noFill/>
        </p:spPr>
        <p:txBody>
          <a:bodyPr wrap="square" rtlCol="0">
            <a:spAutoFit/>
          </a:bodyPr>
          <a:lstStyle/>
          <a:p>
            <a:pPr algn="ctr"/>
            <a:r>
              <a:rPr lang="en-GB" sz="1600" b="1" dirty="0" err="1">
                <a:solidFill>
                  <a:schemeClr val="bg1"/>
                </a:solidFill>
                <a:latin typeface="Arial" pitchFamily="34" charset="0"/>
              </a:rPr>
              <a:t>Terapia</a:t>
            </a:r>
            <a:r>
              <a:rPr lang="en-GB" sz="1600" b="1" dirty="0">
                <a:solidFill>
                  <a:schemeClr val="bg1"/>
                </a:solidFill>
                <a:latin typeface="Arial" pitchFamily="34" charset="0"/>
              </a:rPr>
              <a:t> di </a:t>
            </a:r>
            <a:r>
              <a:rPr lang="en-GB" sz="1600" b="1" dirty="0" err="1">
                <a:solidFill>
                  <a:schemeClr val="bg1"/>
                </a:solidFill>
                <a:latin typeface="Arial" pitchFamily="34" charset="0"/>
              </a:rPr>
              <a:t>supporto</a:t>
            </a:r>
            <a:endParaRPr lang="it-IT" sz="1600" b="1" dirty="0">
              <a:solidFill>
                <a:schemeClr val="bg1"/>
              </a:solidFill>
              <a:latin typeface="Arial" pitchFamily="34" charset="0"/>
              <a:cs typeface="Arial" pitchFamily="34" charset="0"/>
            </a:endParaRPr>
          </a:p>
        </p:txBody>
      </p:sp>
      <p:sp>
        <p:nvSpPr>
          <p:cNvPr id="4" name="Text Placeholder 3"/>
          <p:cNvSpPr>
            <a:spLocks noGrp="1"/>
          </p:cNvSpPr>
          <p:nvPr>
            <p:ph type="body" sz="quarter" idx="11"/>
          </p:nvPr>
        </p:nvSpPr>
        <p:spPr/>
        <p:txBody>
          <a:bodyPr/>
          <a:lstStyle/>
          <a:p>
            <a:r>
              <a:rPr lang="it-IT" dirty="0"/>
              <a:t>HSCT, trapianto di cellule staminali ematopoietiche</a:t>
            </a:r>
            <a:endParaRPr lang="en-GB" dirty="0"/>
          </a:p>
        </p:txBody>
      </p:sp>
    </p:spTree>
    <p:extLst>
      <p:ext uri="{BB962C8B-B14F-4D97-AF65-F5344CB8AC3E}">
        <p14:creationId xmlns:p14="http://schemas.microsoft.com/office/powerpoint/2010/main" val="2325018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Riepilogo</a:t>
            </a:r>
            <a:r>
              <a:rPr lang="en-GB" dirty="0"/>
              <a:t> </a:t>
            </a:r>
            <a:r>
              <a:rPr lang="en-GB" dirty="0" err="1"/>
              <a:t>dell'HSCT</a:t>
            </a:r>
            <a:endParaRPr lang="en-GB" dirty="0"/>
          </a:p>
        </p:txBody>
      </p:sp>
      <p:sp>
        <p:nvSpPr>
          <p:cNvPr id="6" name="Content Placeholder 5"/>
          <p:cNvSpPr>
            <a:spLocks noGrp="1"/>
          </p:cNvSpPr>
          <p:nvPr>
            <p:ph idx="1"/>
          </p:nvPr>
        </p:nvSpPr>
        <p:spPr/>
        <p:txBody>
          <a:bodyPr>
            <a:normAutofit/>
          </a:bodyPr>
          <a:lstStyle/>
          <a:p>
            <a:r>
              <a:rPr lang="en-GB" sz="2000" dirty="0"/>
              <a:t>L'HSCT </a:t>
            </a:r>
            <a:r>
              <a:rPr lang="en-GB" sz="2000" dirty="0" err="1"/>
              <a:t>autologo</a:t>
            </a:r>
            <a:r>
              <a:rPr lang="en-GB" sz="2000" dirty="0"/>
              <a:t> </a:t>
            </a:r>
            <a:r>
              <a:rPr lang="en-GB" sz="2000" dirty="0" err="1"/>
              <a:t>utilizza</a:t>
            </a:r>
            <a:r>
              <a:rPr lang="en-GB" sz="2000" dirty="0"/>
              <a:t> cellule </a:t>
            </a:r>
            <a:r>
              <a:rPr lang="en-GB" sz="2000" dirty="0" err="1"/>
              <a:t>staminali</a:t>
            </a:r>
            <a:r>
              <a:rPr lang="en-GB" sz="2000" dirty="0"/>
              <a:t> derivate dal </a:t>
            </a:r>
            <a:r>
              <a:rPr lang="en-GB" sz="2000" dirty="0" err="1"/>
              <a:t>midollo</a:t>
            </a:r>
            <a:r>
              <a:rPr lang="en-GB" sz="2000" dirty="0"/>
              <a:t> </a:t>
            </a:r>
            <a:r>
              <a:rPr lang="en-GB" sz="2000" dirty="0" err="1"/>
              <a:t>osseo</a:t>
            </a:r>
            <a:r>
              <a:rPr lang="en-GB" sz="2000" dirty="0"/>
              <a:t> del </a:t>
            </a:r>
            <a:r>
              <a:rPr lang="en-GB" sz="2000" dirty="0" err="1"/>
              <a:t>paziente</a:t>
            </a:r>
            <a:r>
              <a:rPr lang="en-GB" sz="2000" dirty="0"/>
              <a:t> </a:t>
            </a:r>
            <a:r>
              <a:rPr lang="en-GB" sz="2000" dirty="0" err="1"/>
              <a:t>stesso</a:t>
            </a:r>
            <a:r>
              <a:rPr lang="en-GB" sz="2000" dirty="0"/>
              <a:t>; </a:t>
            </a:r>
            <a:r>
              <a:rPr lang="en-GB" sz="2000" dirty="0" err="1"/>
              <a:t>l'HSCT</a:t>
            </a:r>
            <a:r>
              <a:rPr lang="en-GB" sz="2000" dirty="0"/>
              <a:t> </a:t>
            </a:r>
            <a:r>
              <a:rPr lang="en-GB" sz="2000" dirty="0" err="1"/>
              <a:t>allogenico</a:t>
            </a:r>
            <a:r>
              <a:rPr lang="en-GB" sz="2000" dirty="0"/>
              <a:t> </a:t>
            </a:r>
            <a:r>
              <a:rPr lang="en-GB" sz="2000" dirty="0" err="1"/>
              <a:t>usa</a:t>
            </a:r>
            <a:r>
              <a:rPr lang="en-GB" sz="2000" dirty="0"/>
              <a:t> cellule </a:t>
            </a:r>
            <a:r>
              <a:rPr lang="en-GB" sz="2000" dirty="0" err="1"/>
              <a:t>staminali</a:t>
            </a:r>
            <a:r>
              <a:rPr lang="en-GB" sz="2000" dirty="0"/>
              <a:t> di un </a:t>
            </a:r>
            <a:r>
              <a:rPr lang="en-GB" sz="2000" dirty="0" err="1"/>
              <a:t>donatore</a:t>
            </a:r>
            <a:r>
              <a:rPr lang="en-GB" sz="2000" dirty="0"/>
              <a:t> </a:t>
            </a:r>
            <a:r>
              <a:rPr lang="en-GB" sz="2000" dirty="0" err="1"/>
              <a:t>consanguineo</a:t>
            </a:r>
            <a:r>
              <a:rPr lang="en-GB" sz="2000" dirty="0"/>
              <a:t> o </a:t>
            </a:r>
            <a:r>
              <a:rPr lang="en-GB" sz="2000" dirty="0" err="1"/>
              <a:t>estraneo</a:t>
            </a:r>
            <a:endParaRPr lang="en-GB" sz="2000" dirty="0"/>
          </a:p>
          <a:p>
            <a:r>
              <a:rPr lang="en-GB" sz="2000" dirty="0"/>
              <a:t>L'HSCT </a:t>
            </a:r>
            <a:r>
              <a:rPr lang="en-GB" sz="2000" dirty="0" err="1"/>
              <a:t>autologo</a:t>
            </a:r>
            <a:r>
              <a:rPr lang="en-GB" sz="2000" dirty="0"/>
              <a:t> non </a:t>
            </a:r>
            <a:r>
              <a:rPr lang="en-GB" sz="2000" dirty="0" err="1"/>
              <a:t>presenta</a:t>
            </a:r>
            <a:r>
              <a:rPr lang="en-GB" sz="2000" dirty="0"/>
              <a:t> </a:t>
            </a:r>
            <a:r>
              <a:rPr lang="en-GB" sz="2000" dirty="0" err="1"/>
              <a:t>rischi</a:t>
            </a:r>
            <a:r>
              <a:rPr lang="en-GB" sz="2000" dirty="0"/>
              <a:t> di </a:t>
            </a:r>
            <a:r>
              <a:rPr lang="en-GB" sz="2000" dirty="0" err="1"/>
              <a:t>rigetto</a:t>
            </a:r>
            <a:r>
              <a:rPr lang="en-GB" sz="2000" dirty="0"/>
              <a:t>, </a:t>
            </a:r>
            <a:r>
              <a:rPr lang="en-GB" sz="2000" dirty="0" err="1"/>
              <a:t>tuttavia</a:t>
            </a:r>
            <a:r>
              <a:rPr lang="en-GB" sz="2000" dirty="0"/>
              <a:t> vi è la </a:t>
            </a:r>
            <a:r>
              <a:rPr lang="en-GB" sz="2000" dirty="0" err="1"/>
              <a:t>possibilità</a:t>
            </a:r>
            <a:r>
              <a:rPr lang="en-GB" sz="2000" dirty="0"/>
              <a:t> </a:t>
            </a:r>
            <a:r>
              <a:rPr lang="en-GB" sz="2000" dirty="0" err="1"/>
              <a:t>che</a:t>
            </a:r>
            <a:r>
              <a:rPr lang="en-GB" sz="2000" dirty="0"/>
              <a:t> </a:t>
            </a:r>
            <a:r>
              <a:rPr lang="en-GB" sz="2000" dirty="0" err="1"/>
              <a:t>assieme</a:t>
            </a:r>
            <a:r>
              <a:rPr lang="en-GB" sz="2000" dirty="0"/>
              <a:t> </a:t>
            </a:r>
            <a:r>
              <a:rPr lang="en-GB" sz="2000" dirty="0" err="1"/>
              <a:t>alle</a:t>
            </a:r>
            <a:r>
              <a:rPr lang="en-GB" sz="2000" dirty="0"/>
              <a:t> cellule </a:t>
            </a:r>
            <a:r>
              <a:rPr lang="en-GB" sz="2000" dirty="0" err="1"/>
              <a:t>staminali</a:t>
            </a:r>
            <a:r>
              <a:rPr lang="en-GB" sz="2000" dirty="0"/>
              <a:t> </a:t>
            </a:r>
            <a:r>
              <a:rPr lang="en-GB" sz="2000" dirty="0" err="1"/>
              <a:t>vengano</a:t>
            </a:r>
            <a:r>
              <a:rPr lang="en-GB" sz="2000" dirty="0"/>
              <a:t> </a:t>
            </a:r>
            <a:r>
              <a:rPr lang="en-GB" sz="2000" dirty="0" err="1"/>
              <a:t>trapiantate</a:t>
            </a:r>
            <a:r>
              <a:rPr lang="en-GB" sz="2000" dirty="0"/>
              <a:t> </a:t>
            </a:r>
            <a:r>
              <a:rPr lang="en-GB" sz="2000" dirty="0" err="1"/>
              <a:t>anche</a:t>
            </a:r>
            <a:r>
              <a:rPr lang="en-GB" sz="2000" dirty="0"/>
              <a:t> cellule </a:t>
            </a:r>
            <a:r>
              <a:rPr lang="en-GB" sz="2000" dirty="0" err="1"/>
              <a:t>cancerose</a:t>
            </a:r>
            <a:endParaRPr lang="en-GB" sz="2000" dirty="0"/>
          </a:p>
          <a:p>
            <a:r>
              <a:rPr lang="en-GB" sz="2000" dirty="0"/>
              <a:t>L'HSCT </a:t>
            </a:r>
            <a:r>
              <a:rPr lang="en-GB" sz="2000" dirty="0" err="1"/>
              <a:t>allogenico</a:t>
            </a:r>
            <a:r>
              <a:rPr lang="en-GB" sz="2000" dirty="0"/>
              <a:t> </a:t>
            </a:r>
            <a:r>
              <a:rPr lang="en-GB" sz="2000" dirty="0" err="1"/>
              <a:t>può</a:t>
            </a:r>
            <a:r>
              <a:rPr lang="en-GB" sz="2000" dirty="0"/>
              <a:t> </a:t>
            </a:r>
            <a:r>
              <a:rPr lang="en-GB" sz="2000" dirty="0" err="1"/>
              <a:t>portare</a:t>
            </a:r>
            <a:r>
              <a:rPr lang="en-GB" sz="2000" dirty="0"/>
              <a:t> a un </a:t>
            </a:r>
            <a:r>
              <a:rPr lang="en-GB" sz="2000" dirty="0" err="1"/>
              <a:t>effetto</a:t>
            </a:r>
            <a:r>
              <a:rPr lang="en-GB" sz="2000" dirty="0"/>
              <a:t> del </a:t>
            </a:r>
            <a:r>
              <a:rPr lang="en-GB" sz="2000" dirty="0" err="1"/>
              <a:t>trapianto</a:t>
            </a:r>
            <a:r>
              <a:rPr lang="en-GB" sz="2000" dirty="0"/>
              <a:t> </a:t>
            </a:r>
            <a:r>
              <a:rPr lang="en-GB" sz="2000" dirty="0" err="1"/>
              <a:t>contro</a:t>
            </a:r>
            <a:r>
              <a:rPr lang="en-GB" sz="2000" dirty="0"/>
              <a:t> </a:t>
            </a:r>
            <a:r>
              <a:rPr lang="en-GB" sz="2000" dirty="0" err="1"/>
              <a:t>il</a:t>
            </a:r>
            <a:r>
              <a:rPr lang="en-GB" sz="2000" dirty="0"/>
              <a:t> </a:t>
            </a:r>
            <a:r>
              <a:rPr lang="en-GB" sz="2000" dirty="0" err="1"/>
              <a:t>cancro</a:t>
            </a:r>
            <a:r>
              <a:rPr lang="en-GB" sz="2000" dirty="0"/>
              <a:t> (</a:t>
            </a:r>
            <a:r>
              <a:rPr lang="en-GB" sz="2000" i="1" dirty="0"/>
              <a:t>graft-versus-cancer</a:t>
            </a:r>
            <a:r>
              <a:rPr lang="en-GB" sz="2000" dirty="0"/>
              <a:t>) </a:t>
            </a:r>
            <a:r>
              <a:rPr lang="en-GB" sz="2000" dirty="0" err="1"/>
              <a:t>benefico</a:t>
            </a:r>
            <a:r>
              <a:rPr lang="en-GB" sz="2000" dirty="0"/>
              <a:t>, </a:t>
            </a:r>
            <a:r>
              <a:rPr lang="en-GB" sz="2000" dirty="0" err="1"/>
              <a:t>sebbene</a:t>
            </a:r>
            <a:r>
              <a:rPr lang="en-GB" sz="2000" dirty="0"/>
              <a:t> </a:t>
            </a:r>
            <a:r>
              <a:rPr lang="en-GB" sz="2000" dirty="0" err="1"/>
              <a:t>comporti</a:t>
            </a:r>
            <a:r>
              <a:rPr lang="en-GB" sz="2000" dirty="0"/>
              <a:t> </a:t>
            </a:r>
            <a:r>
              <a:rPr lang="en-GB" sz="2000" dirty="0" err="1"/>
              <a:t>anche</a:t>
            </a:r>
            <a:r>
              <a:rPr lang="en-GB" sz="2000" dirty="0"/>
              <a:t> </a:t>
            </a:r>
            <a:r>
              <a:rPr lang="en-GB" sz="2000" dirty="0" err="1"/>
              <a:t>il</a:t>
            </a:r>
            <a:r>
              <a:rPr lang="en-GB" sz="2000" dirty="0"/>
              <a:t> </a:t>
            </a:r>
            <a:r>
              <a:rPr lang="en-GB" sz="2000" dirty="0" err="1"/>
              <a:t>rischio</a:t>
            </a:r>
            <a:r>
              <a:rPr lang="en-GB" sz="2000" dirty="0"/>
              <a:t> di </a:t>
            </a:r>
            <a:r>
              <a:rPr lang="en-GB" sz="2000" dirty="0" err="1"/>
              <a:t>rigetto</a:t>
            </a:r>
            <a:r>
              <a:rPr lang="en-GB" sz="2000" dirty="0"/>
              <a:t> e di </a:t>
            </a:r>
            <a:r>
              <a:rPr lang="en-GB" sz="2000" dirty="0" err="1"/>
              <a:t>GvHD</a:t>
            </a:r>
            <a:endParaRPr lang="it-IT" sz="2000" dirty="0"/>
          </a:p>
          <a:p>
            <a:r>
              <a:rPr lang="en-GB" sz="2000" dirty="0"/>
              <a:t>Il </a:t>
            </a:r>
            <a:r>
              <a:rPr lang="en-GB" sz="2000" dirty="0" err="1"/>
              <a:t>condizionamento</a:t>
            </a:r>
            <a:r>
              <a:rPr lang="en-GB" sz="2000" dirty="0"/>
              <a:t> prima </a:t>
            </a:r>
            <a:r>
              <a:rPr lang="en-GB" sz="2000" dirty="0" err="1"/>
              <a:t>dell'HSCT</a:t>
            </a:r>
            <a:r>
              <a:rPr lang="en-GB" sz="2000" dirty="0"/>
              <a:t> è </a:t>
            </a:r>
            <a:r>
              <a:rPr lang="en-GB" sz="2000" dirty="0" err="1"/>
              <a:t>necessario</a:t>
            </a:r>
            <a:r>
              <a:rPr lang="en-GB" sz="2000" dirty="0"/>
              <a:t> per </a:t>
            </a:r>
            <a:r>
              <a:rPr lang="en-GB" sz="2000" dirty="0" err="1"/>
              <a:t>eradicare</a:t>
            </a:r>
            <a:r>
              <a:rPr lang="en-GB" sz="2000" dirty="0"/>
              <a:t> la </a:t>
            </a:r>
            <a:r>
              <a:rPr lang="en-GB" sz="2000" dirty="0" err="1"/>
              <a:t>malattia</a:t>
            </a:r>
            <a:r>
              <a:rPr lang="en-GB" sz="2000" dirty="0"/>
              <a:t>, </a:t>
            </a:r>
            <a:r>
              <a:rPr lang="en-GB" sz="2000" dirty="0" err="1"/>
              <a:t>prevenire</a:t>
            </a:r>
            <a:r>
              <a:rPr lang="en-GB" sz="2000" dirty="0"/>
              <a:t> </a:t>
            </a:r>
            <a:r>
              <a:rPr lang="en-GB" sz="2000" dirty="0" err="1"/>
              <a:t>il</a:t>
            </a:r>
            <a:r>
              <a:rPr lang="en-GB" sz="2000" dirty="0"/>
              <a:t> </a:t>
            </a:r>
            <a:r>
              <a:rPr lang="en-GB" sz="2000" dirty="0" err="1"/>
              <a:t>rigetto</a:t>
            </a:r>
            <a:r>
              <a:rPr lang="en-GB" sz="2000" dirty="0"/>
              <a:t>, </a:t>
            </a:r>
            <a:r>
              <a:rPr lang="en-GB" sz="2000" dirty="0" err="1"/>
              <a:t>oppure</a:t>
            </a:r>
            <a:r>
              <a:rPr lang="en-GB" sz="2000" dirty="0"/>
              <a:t> </a:t>
            </a:r>
            <a:r>
              <a:rPr lang="en-GB" sz="2000" dirty="0" err="1"/>
              <a:t>facilitare</a:t>
            </a:r>
            <a:r>
              <a:rPr lang="en-GB" sz="2000" dirty="0"/>
              <a:t> </a:t>
            </a:r>
            <a:r>
              <a:rPr lang="en-GB" sz="2000" dirty="0" err="1"/>
              <a:t>l‘attecchimento</a:t>
            </a:r>
            <a:endParaRPr lang="en-GB" sz="2000" dirty="0"/>
          </a:p>
          <a:p>
            <a:r>
              <a:rPr lang="en-GB" sz="2000" dirty="0"/>
              <a:t>I </a:t>
            </a:r>
            <a:r>
              <a:rPr lang="en-GB" sz="2000" dirty="0" err="1"/>
              <a:t>regimi</a:t>
            </a:r>
            <a:r>
              <a:rPr lang="en-GB" sz="2000" dirty="0"/>
              <a:t> di </a:t>
            </a:r>
            <a:r>
              <a:rPr lang="en-GB" sz="2000" dirty="0" err="1"/>
              <a:t>condizionamento</a:t>
            </a:r>
            <a:r>
              <a:rPr lang="en-GB" sz="2000" dirty="0"/>
              <a:t> a </a:t>
            </a:r>
            <a:r>
              <a:rPr lang="en-GB" sz="2000" dirty="0" err="1"/>
              <a:t>intensità</a:t>
            </a:r>
            <a:r>
              <a:rPr lang="en-GB" sz="2000" dirty="0"/>
              <a:t> </a:t>
            </a:r>
            <a:r>
              <a:rPr lang="en-GB" sz="2000" dirty="0" err="1"/>
              <a:t>ridotta</a:t>
            </a:r>
            <a:r>
              <a:rPr lang="en-GB" sz="2000" dirty="0"/>
              <a:t> </a:t>
            </a:r>
            <a:r>
              <a:rPr lang="en-GB" sz="2000" dirty="0" err="1"/>
              <a:t>mirano</a:t>
            </a:r>
            <a:r>
              <a:rPr lang="en-GB" sz="2000" dirty="0"/>
              <a:t> a </a:t>
            </a:r>
            <a:r>
              <a:rPr lang="en-GB" sz="2000" dirty="0" err="1"/>
              <a:t>ridurre</a:t>
            </a:r>
            <a:r>
              <a:rPr lang="en-GB" sz="2000" dirty="0"/>
              <a:t> la </a:t>
            </a:r>
            <a:r>
              <a:rPr lang="en-GB" sz="2000" dirty="0" err="1"/>
              <a:t>morbidità</a:t>
            </a:r>
            <a:r>
              <a:rPr lang="en-GB" sz="2000" dirty="0"/>
              <a:t> e la </a:t>
            </a:r>
            <a:r>
              <a:rPr lang="en-GB" sz="2000" dirty="0" err="1"/>
              <a:t>mortalità</a:t>
            </a:r>
            <a:r>
              <a:rPr lang="en-GB" sz="2000" dirty="0"/>
              <a:t> </a:t>
            </a:r>
            <a:r>
              <a:rPr lang="it-IT" sz="2000" dirty="0"/>
              <a:t>e consentono, ai pazienti più anziani e fisicamente meno idonei, di sottoporsi all'HSCT e di eseguire trapianti </a:t>
            </a:r>
            <a:r>
              <a:rPr lang="it-IT" sz="2000" dirty="0" err="1"/>
              <a:t>aploidentici</a:t>
            </a:r>
            <a:endParaRPr lang="en-GB" sz="2000" dirty="0"/>
          </a:p>
          <a:p>
            <a:r>
              <a:rPr lang="en-GB" sz="2000" dirty="0"/>
              <a:t>L'HSCT e </a:t>
            </a:r>
            <a:r>
              <a:rPr lang="en-GB" sz="2000" dirty="0" err="1"/>
              <a:t>il</a:t>
            </a:r>
            <a:r>
              <a:rPr lang="en-GB" sz="2000" dirty="0"/>
              <a:t> </a:t>
            </a:r>
            <a:r>
              <a:rPr lang="en-GB" sz="2000" dirty="0" err="1"/>
              <a:t>condizionamento</a:t>
            </a:r>
            <a:r>
              <a:rPr lang="en-GB" sz="2000" dirty="0"/>
              <a:t> </a:t>
            </a:r>
            <a:r>
              <a:rPr lang="en-GB" sz="2000" dirty="0" err="1"/>
              <a:t>sono</a:t>
            </a:r>
            <a:r>
              <a:rPr lang="en-GB" sz="2000" dirty="0"/>
              <a:t> </a:t>
            </a:r>
            <a:r>
              <a:rPr lang="en-GB" sz="2000" dirty="0" err="1"/>
              <a:t>associati</a:t>
            </a:r>
            <a:r>
              <a:rPr lang="en-GB" sz="2000" dirty="0"/>
              <a:t> a </a:t>
            </a:r>
            <a:r>
              <a:rPr lang="en-GB" sz="2000" dirty="0" err="1"/>
              <a:t>molteplici</a:t>
            </a:r>
            <a:r>
              <a:rPr lang="en-GB" sz="2000" dirty="0"/>
              <a:t> </a:t>
            </a:r>
            <a:r>
              <a:rPr lang="en-GB" sz="2000" dirty="0" err="1"/>
              <a:t>complicanze</a:t>
            </a:r>
            <a:r>
              <a:rPr lang="en-GB" sz="2000" dirty="0"/>
              <a:t>, come neutropenia, </a:t>
            </a:r>
            <a:r>
              <a:rPr lang="en-GB" sz="2000" dirty="0" err="1"/>
              <a:t>mucosite</a:t>
            </a:r>
            <a:r>
              <a:rPr lang="en-GB" sz="2000" dirty="0"/>
              <a:t>, nausea,</a:t>
            </a:r>
            <a:r>
              <a:rPr lang="it-IT" sz="2000" dirty="0"/>
              <a:t> infezioni e malattia veno-occlusiva</a:t>
            </a:r>
            <a:r>
              <a:rPr lang="en-GB" sz="2000" dirty="0"/>
              <a:t> </a:t>
            </a:r>
            <a:r>
              <a:rPr lang="en-GB" sz="2000" dirty="0" err="1"/>
              <a:t>che</a:t>
            </a:r>
            <a:r>
              <a:rPr lang="en-GB" sz="2000" dirty="0"/>
              <a:t> </a:t>
            </a:r>
            <a:r>
              <a:rPr lang="en-GB" sz="2000" dirty="0" err="1"/>
              <a:t>richiedono</a:t>
            </a:r>
            <a:r>
              <a:rPr lang="en-GB" sz="2000" dirty="0"/>
              <a:t> </a:t>
            </a:r>
            <a:r>
              <a:rPr lang="en-GB" sz="2000" dirty="0" err="1"/>
              <a:t>trattamento</a:t>
            </a:r>
            <a:r>
              <a:rPr lang="en-GB" sz="2000" dirty="0"/>
              <a:t> e </a:t>
            </a:r>
            <a:r>
              <a:rPr lang="en-GB" sz="2000" dirty="0" err="1"/>
              <a:t>terapia</a:t>
            </a:r>
            <a:r>
              <a:rPr lang="en-GB" sz="2000" dirty="0"/>
              <a:t> di </a:t>
            </a:r>
            <a:r>
              <a:rPr lang="en-GB" sz="2000" dirty="0" err="1"/>
              <a:t>supporto</a:t>
            </a:r>
            <a:endParaRPr lang="en-GB" sz="2000" dirty="0"/>
          </a:p>
        </p:txBody>
      </p:sp>
      <p:sp>
        <p:nvSpPr>
          <p:cNvPr id="7" name="Text Placeholder 6"/>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br>
              <a:rPr lang="it-IT" dirty="0"/>
            </a:br>
            <a:r>
              <a:rPr lang="it-IT" dirty="0"/>
              <a:t>GvHD, malattia del trapianto contro l'ospite (</a:t>
            </a:r>
            <a:r>
              <a:rPr lang="it-IT" dirty="0" err="1"/>
              <a:t>graft</a:t>
            </a:r>
            <a:r>
              <a:rPr lang="it-IT" dirty="0"/>
              <a:t>-versus-</a:t>
            </a:r>
            <a:r>
              <a:rPr lang="it-IT" dirty="0" err="1"/>
              <a:t>host</a:t>
            </a:r>
            <a:r>
              <a:rPr lang="it-IT" dirty="0"/>
              <a:t>);</a:t>
            </a:r>
            <a:br>
              <a:rPr lang="it-IT" dirty="0"/>
            </a:br>
            <a:r>
              <a:rPr lang="it-IT" dirty="0"/>
              <a:t>HSCT, trapianto di cellule staminali ematopoietiche</a:t>
            </a:r>
          </a:p>
        </p:txBody>
      </p:sp>
    </p:spTree>
    <p:extLst>
      <p:ext uri="{BB962C8B-B14F-4D97-AF65-F5344CB8AC3E}">
        <p14:creationId xmlns:p14="http://schemas.microsoft.com/office/powerpoint/2010/main" val="38037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Domande di autovalutazione</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it-IT" sz="2000" dirty="0"/>
              <a:t>Quale dei seguenti </a:t>
            </a:r>
            <a:r>
              <a:rPr lang="it-IT" sz="2000" b="1" dirty="0"/>
              <a:t>non</a:t>
            </a:r>
            <a:r>
              <a:rPr lang="it-IT" sz="2000" dirty="0"/>
              <a:t> è un rischio dell'HSCT autologo? Fare clic sulla risposta che si ritiene sia corretta</a:t>
            </a:r>
          </a:p>
          <a:p>
            <a:pPr marL="914400" lvl="1" indent="-457200">
              <a:buFont typeface="+mj-lt"/>
              <a:buAutoNum type="alphaLcParenR"/>
            </a:pPr>
            <a:r>
              <a:rPr lang="it-IT" dirty="0">
                <a:hlinkClick r:id="" action="ppaction://customshow?id=7&amp;return=true"/>
              </a:rPr>
              <a:t>Raccolta di cellule cancerose</a:t>
            </a:r>
            <a:endParaRPr lang="it-IT" dirty="0"/>
          </a:p>
          <a:p>
            <a:pPr marL="914400" lvl="1" indent="-457200">
              <a:buFont typeface="+mj-lt"/>
              <a:buAutoNum type="alphaLcParenR"/>
            </a:pPr>
            <a:r>
              <a:rPr lang="it-IT" dirty="0">
                <a:hlinkClick r:id="" action="ppaction://customshow?id=8&amp;return=true"/>
              </a:rPr>
              <a:t>Malattia del trapianto contro l'ospite (</a:t>
            </a:r>
            <a:r>
              <a:rPr lang="it-IT" i="1" dirty="0">
                <a:hlinkClick r:id="" action="ppaction://customshow?id=8&amp;return=true"/>
              </a:rPr>
              <a:t>graft-versus-host</a:t>
            </a:r>
            <a:r>
              <a:rPr lang="it-IT" dirty="0">
                <a:hlinkClick r:id="" action="ppaction://customshow?id=8&amp;return=true"/>
              </a:rPr>
              <a:t>)</a:t>
            </a:r>
            <a:endParaRPr lang="it-IT" dirty="0"/>
          </a:p>
          <a:p>
            <a:pPr marL="914400" lvl="1" indent="-457200">
              <a:buFont typeface="+mj-lt"/>
              <a:buAutoNum type="alphaLcParenR"/>
            </a:pPr>
            <a:r>
              <a:rPr lang="it-IT" dirty="0">
                <a:hlinkClick r:id="" action="ppaction://customshow?id=7&amp;return=true"/>
              </a:rPr>
              <a:t>Evasione delle cellule trapiantate da parte del cancro</a:t>
            </a:r>
            <a:endParaRPr lang="it-IT" dirty="0"/>
          </a:p>
        </p:txBody>
      </p:sp>
      <p:sp>
        <p:nvSpPr>
          <p:cNvPr id="8" name="Text Placeholder 7"/>
          <p:cNvSpPr>
            <a:spLocks noGrp="1"/>
          </p:cNvSpPr>
          <p:nvPr>
            <p:ph type="body" sz="quarter" idx="10"/>
          </p:nvPr>
        </p:nvSpPr>
        <p:spPr/>
        <p:txBody>
          <a:bodyPr/>
          <a:lstStyle/>
          <a:p>
            <a:endParaRPr lang="en-GB"/>
          </a:p>
        </p:txBody>
      </p:sp>
      <p:sp>
        <p:nvSpPr>
          <p:cNvPr id="9" name="Text Placeholder 8"/>
          <p:cNvSpPr>
            <a:spLocks noGrp="1"/>
          </p:cNvSpPr>
          <p:nvPr>
            <p:ph type="body" sz="quarter" idx="11"/>
          </p:nvPr>
        </p:nvSpPr>
        <p:spPr/>
        <p:txBody>
          <a:bodyPr/>
          <a:lstStyle/>
          <a:p>
            <a:r>
              <a:rPr lang="it-IT" dirty="0"/>
              <a:t>HSCT, trapianto di cellule staminali ematopoietiche</a:t>
            </a:r>
            <a:endParaRPr lang="en-GB" dirty="0"/>
          </a:p>
        </p:txBody>
      </p:sp>
    </p:spTree>
    <p:extLst>
      <p:ext uri="{BB962C8B-B14F-4D97-AF65-F5344CB8AC3E}">
        <p14:creationId xmlns:p14="http://schemas.microsoft.com/office/powerpoint/2010/main" val="50887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Domande di autovalutazione</a:t>
            </a:r>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2"/>
            </a:pPr>
            <a:r>
              <a:rPr lang="it-IT" sz="2000" dirty="0"/>
              <a:t>Quali delle seguenti azioni sono gli obiettivi dei regimi di condizionamento prima dell'HSCT allogenico?</a:t>
            </a:r>
          </a:p>
          <a:p>
            <a:pPr marL="914400" lvl="1" indent="-401638">
              <a:lnSpc>
                <a:spcPts val="2400"/>
              </a:lnSpc>
              <a:spcBef>
                <a:spcPts val="600"/>
              </a:spcBef>
              <a:buFont typeface="+mj-lt"/>
              <a:buAutoNum type="alphaLcParenR"/>
            </a:pPr>
            <a:r>
              <a:rPr lang="it-IT" sz="2000" dirty="0"/>
              <a:t>Eradicazione della malattia</a:t>
            </a:r>
          </a:p>
          <a:p>
            <a:pPr marL="914400" lvl="1" indent="-401638">
              <a:lnSpc>
                <a:spcPts val="2400"/>
              </a:lnSpc>
              <a:spcBef>
                <a:spcPts val="600"/>
              </a:spcBef>
              <a:buFont typeface="+mj-lt"/>
              <a:buAutoNum type="alphaLcParenR"/>
            </a:pPr>
            <a:r>
              <a:rPr lang="it-IT" sz="2000" dirty="0"/>
              <a:t>Immunosoppressione</a:t>
            </a:r>
          </a:p>
          <a:p>
            <a:pPr marL="914400" lvl="1" indent="-401638">
              <a:lnSpc>
                <a:spcPts val="2400"/>
              </a:lnSpc>
              <a:spcBef>
                <a:spcPts val="600"/>
              </a:spcBef>
              <a:buFont typeface="+mj-lt"/>
              <a:buAutoNum type="alphaLcParenR"/>
            </a:pPr>
            <a:r>
              <a:rPr lang="it-IT" sz="2000" dirty="0"/>
              <a:t>"Creazione di spazio" nel midollo osseo</a:t>
            </a:r>
          </a:p>
          <a:p>
            <a:pPr marL="200024" indent="0">
              <a:lnSpc>
                <a:spcPts val="2400"/>
              </a:lnSpc>
              <a:spcBef>
                <a:spcPts val="600"/>
              </a:spcBef>
              <a:buNone/>
            </a:pPr>
            <a:endParaRPr lang="it-IT" sz="2000" dirty="0"/>
          </a:p>
          <a:p>
            <a:pPr marL="896938" indent="-355600">
              <a:lnSpc>
                <a:spcPts val="2400"/>
              </a:lnSpc>
              <a:spcBef>
                <a:spcPts val="600"/>
              </a:spcBef>
              <a:buNone/>
            </a:pPr>
            <a:r>
              <a:rPr lang="it-IT" sz="2000" dirty="0"/>
              <a:t>Fare clic sulle risposte che si ritengono siano corrette:</a:t>
            </a:r>
          </a:p>
          <a:p>
            <a:pPr marL="896938" indent="-355600">
              <a:lnSpc>
                <a:spcPts val="2400"/>
              </a:lnSpc>
              <a:spcBef>
                <a:spcPts val="600"/>
              </a:spcBef>
            </a:pPr>
            <a:r>
              <a:rPr lang="it-IT" sz="2000" dirty="0">
                <a:hlinkClick r:id="" action="ppaction://customshow?id=7&amp;return=true"/>
              </a:rPr>
              <a:t>a e b</a:t>
            </a:r>
            <a:endParaRPr lang="it-IT" sz="2000" dirty="0"/>
          </a:p>
          <a:p>
            <a:pPr marL="896938" indent="-355600">
              <a:lnSpc>
                <a:spcPts val="2400"/>
              </a:lnSpc>
              <a:spcBef>
                <a:spcPts val="600"/>
              </a:spcBef>
            </a:pPr>
            <a:r>
              <a:rPr lang="it-IT" sz="2000" dirty="0">
                <a:hlinkClick r:id="" action="ppaction://customshow?id=7&amp;return=true"/>
              </a:rPr>
              <a:t>b e c</a:t>
            </a:r>
            <a:endParaRPr lang="it-IT" sz="2000" dirty="0"/>
          </a:p>
          <a:p>
            <a:pPr marL="896938" indent="-355600">
              <a:lnSpc>
                <a:spcPts val="2400"/>
              </a:lnSpc>
              <a:spcBef>
                <a:spcPts val="600"/>
              </a:spcBef>
            </a:pPr>
            <a:r>
              <a:rPr lang="it-IT" sz="2000" dirty="0">
                <a:hlinkClick r:id="" action="ppaction://customshow?id=9&amp;return=true"/>
              </a:rPr>
              <a:t>a, b e c</a:t>
            </a:r>
            <a:endParaRPr lang="it-IT"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it-IT" dirty="0"/>
              <a:t>HSCT, trapianto di cellule staminali ematopoietiche</a:t>
            </a:r>
          </a:p>
        </p:txBody>
      </p:sp>
    </p:spTree>
    <p:extLst>
      <p:ext uri="{BB962C8B-B14F-4D97-AF65-F5344CB8AC3E}">
        <p14:creationId xmlns:p14="http://schemas.microsoft.com/office/powerpoint/2010/main" val="157481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Domande di autovalutazione</a:t>
            </a:r>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3"/>
            </a:pPr>
            <a:r>
              <a:rPr lang="it-IT" sz="2000" dirty="0"/>
              <a:t>Quali delle seguenti affermazioni sui regimi non mieloablativi (NMA) e sul condizionamento a intensità ridotta (RIC) sono false?</a:t>
            </a:r>
          </a:p>
          <a:p>
            <a:pPr marL="914400" lvl="1" indent="-401638">
              <a:lnSpc>
                <a:spcPts val="2400"/>
              </a:lnSpc>
              <a:spcBef>
                <a:spcPts val="600"/>
              </a:spcBef>
              <a:buFont typeface="+mj-lt"/>
              <a:buAutoNum type="alphaLcParenR"/>
            </a:pPr>
            <a:r>
              <a:rPr lang="it-IT" sz="2000" dirty="0"/>
              <a:t>L'obiettivo consiste nel favorire l'eradicazione della malattia, stimolare l'attecchimento e sfruttare l'effetto del trapianto contro il cancro (graft-versus-cancer) per eliminare le cellule tumorali</a:t>
            </a:r>
          </a:p>
          <a:p>
            <a:pPr marL="914400" lvl="1" indent="-401638">
              <a:lnSpc>
                <a:spcPts val="2400"/>
              </a:lnSpc>
              <a:spcBef>
                <a:spcPts val="600"/>
              </a:spcBef>
              <a:buFont typeface="+mj-lt"/>
              <a:buAutoNum type="alphaLcParenR"/>
            </a:pPr>
            <a:r>
              <a:rPr lang="it-IT" sz="2000" dirty="0"/>
              <a:t>Distruggono in maniera irreversibile il midollo osseo, impedendo il recupero ematopoietico</a:t>
            </a:r>
          </a:p>
          <a:p>
            <a:pPr marL="914400" lvl="1" indent="-401638">
              <a:lnSpc>
                <a:spcPts val="2400"/>
              </a:lnSpc>
              <a:spcBef>
                <a:spcPts val="600"/>
              </a:spcBef>
              <a:buFont typeface="+mj-lt"/>
              <a:buAutoNum type="alphaLcParenR"/>
            </a:pPr>
            <a:r>
              <a:rPr lang="it-IT" sz="2000" dirty="0"/>
              <a:t>Utilizzano bassi dosaggi di irradiazione corporea totale e/o di agenti chemioterapici </a:t>
            </a:r>
          </a:p>
          <a:p>
            <a:pPr marL="914400" lvl="1" indent="-401638">
              <a:lnSpc>
                <a:spcPts val="2400"/>
              </a:lnSpc>
              <a:spcBef>
                <a:spcPts val="600"/>
              </a:spcBef>
              <a:buFont typeface="+mj-lt"/>
              <a:buAutoNum type="alphaLcParenR"/>
            </a:pPr>
            <a:r>
              <a:rPr lang="it-IT" sz="2000" dirty="0"/>
              <a:t>Sono generalmente riservati a pazienti fisicamente idonei di età non superiore a 50 anni</a:t>
            </a:r>
          </a:p>
          <a:p>
            <a:pPr marL="200024" indent="0">
              <a:lnSpc>
                <a:spcPts val="2400"/>
              </a:lnSpc>
              <a:spcBef>
                <a:spcPts val="600"/>
              </a:spcBef>
              <a:buNone/>
            </a:pPr>
            <a:endParaRPr lang="it-IT" sz="2000" dirty="0"/>
          </a:p>
          <a:p>
            <a:pPr marL="896938" indent="-355600">
              <a:lnSpc>
                <a:spcPts val="2400"/>
              </a:lnSpc>
              <a:spcBef>
                <a:spcPts val="600"/>
              </a:spcBef>
              <a:buNone/>
            </a:pPr>
            <a:r>
              <a:rPr lang="it-IT" sz="2000" dirty="0"/>
              <a:t>Fare clic sulla risposta che si ritiene sia falsa:</a:t>
            </a:r>
          </a:p>
          <a:p>
            <a:pPr marL="896938" indent="-355600">
              <a:lnSpc>
                <a:spcPts val="2400"/>
              </a:lnSpc>
              <a:spcBef>
                <a:spcPts val="600"/>
              </a:spcBef>
            </a:pPr>
            <a:r>
              <a:rPr lang="it-IT" sz="2000" dirty="0">
                <a:hlinkClick r:id="" action="ppaction://customshow?id=7&amp;return=true"/>
              </a:rPr>
              <a:t>a e c</a:t>
            </a:r>
            <a:endParaRPr lang="it-IT" sz="2000" dirty="0"/>
          </a:p>
          <a:p>
            <a:pPr marL="896938" indent="-355600">
              <a:lnSpc>
                <a:spcPts val="2400"/>
              </a:lnSpc>
              <a:spcBef>
                <a:spcPts val="600"/>
              </a:spcBef>
            </a:pPr>
            <a:r>
              <a:rPr lang="it-IT" sz="2000" dirty="0">
                <a:hlinkClick r:id="" action="ppaction://customshow?id=10&amp;return=true"/>
              </a:rPr>
              <a:t>b e d </a:t>
            </a:r>
            <a:endParaRPr lang="it-IT" sz="2000" dirty="0"/>
          </a:p>
          <a:p>
            <a:pPr marL="896938" indent="-355600">
              <a:lnSpc>
                <a:spcPts val="2400"/>
              </a:lnSpc>
              <a:spcBef>
                <a:spcPts val="600"/>
              </a:spcBef>
            </a:pPr>
            <a:r>
              <a:rPr lang="it-IT" sz="2000" dirty="0">
                <a:hlinkClick r:id="" action="ppaction://customshow?id=7&amp;return=true"/>
              </a:rPr>
              <a:t>b, c e d</a:t>
            </a:r>
            <a:endParaRPr lang="it-IT" sz="2000" dirty="0"/>
          </a:p>
          <a:p>
            <a:pPr marL="200024" indent="0">
              <a:lnSpc>
                <a:spcPts val="2400"/>
              </a:lnSpc>
              <a:spcBef>
                <a:spcPts val="600"/>
              </a:spcBef>
              <a:buNone/>
            </a:pPr>
            <a:endParaRPr lang="it-IT" sz="2000" dirty="0"/>
          </a:p>
          <a:p>
            <a:pPr marL="914400" lvl="1" indent="-401638">
              <a:lnSpc>
                <a:spcPts val="2400"/>
              </a:lnSpc>
              <a:spcBef>
                <a:spcPts val="600"/>
              </a:spcBef>
              <a:buFont typeface="+mj-lt"/>
              <a:buAutoNum type="alphaLcParenR"/>
            </a:pPr>
            <a:endParaRPr lang="it-IT" sz="2000" dirty="0"/>
          </a:p>
          <a:p>
            <a:pPr marL="914400" lvl="1" indent="-401638">
              <a:lnSpc>
                <a:spcPts val="2400"/>
              </a:lnSpc>
              <a:spcBef>
                <a:spcPts val="600"/>
              </a:spcBef>
              <a:buFont typeface="+mj-lt"/>
              <a:buAutoNum type="alphaLcParenR"/>
            </a:pPr>
            <a:endParaRPr lang="it-IT" sz="2000" dirty="0"/>
          </a:p>
          <a:p>
            <a:pPr marL="514350" indent="-514350">
              <a:lnSpc>
                <a:spcPts val="2400"/>
              </a:lnSpc>
              <a:buFont typeface="+mj-lt"/>
              <a:buAutoNum type="arabicPeriod" startAt="3"/>
            </a:pPr>
            <a:endParaRPr lang="it-IT" sz="2000" dirty="0"/>
          </a:p>
          <a:p>
            <a:pPr marL="514350" indent="-514350">
              <a:lnSpc>
                <a:spcPts val="2400"/>
              </a:lnSpc>
              <a:buFont typeface="+mj-lt"/>
              <a:buAutoNum type="arabicPeriod" startAt="3"/>
            </a:pPr>
            <a:endParaRPr lang="it-IT"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it-IT" dirty="0"/>
          </a:p>
        </p:txBody>
      </p:sp>
    </p:spTree>
    <p:extLst>
      <p:ext uri="{BB962C8B-B14F-4D97-AF65-F5344CB8AC3E}">
        <p14:creationId xmlns:p14="http://schemas.microsoft.com/office/powerpoint/2010/main" val="198072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Indice</a:t>
            </a:r>
            <a:endParaRPr lang="en-GB" dirty="0"/>
          </a:p>
        </p:txBody>
      </p:sp>
      <p:sp>
        <p:nvSpPr>
          <p:cNvPr id="3" name="Content Placeholder 2"/>
          <p:cNvSpPr>
            <a:spLocks noGrp="1"/>
          </p:cNvSpPr>
          <p:nvPr>
            <p:ph idx="1"/>
          </p:nvPr>
        </p:nvSpPr>
        <p:spPr/>
        <p:txBody>
          <a:bodyPr/>
          <a:lstStyle/>
          <a:p>
            <a:r>
              <a:rPr lang="it-IT" dirty="0"/>
              <a:t>Modulo 1: Trapianto di cellule staminali ematopoietiche</a:t>
            </a:r>
          </a:p>
          <a:p>
            <a:endParaRPr lang="it-IT" dirty="0"/>
          </a:p>
          <a:p>
            <a:r>
              <a:rPr lang="it-IT" dirty="0"/>
              <a:t>Modulo 2: Fisiopatologia della malattia veno-occlusiva</a:t>
            </a:r>
          </a:p>
          <a:p>
            <a:endParaRPr lang="it-IT" dirty="0"/>
          </a:p>
          <a:p>
            <a:r>
              <a:rPr lang="it-IT" dirty="0"/>
              <a:t>Modulo 3: Diagnosi di malattia veno-occlusiva</a:t>
            </a:r>
          </a:p>
          <a:p>
            <a:endParaRPr lang="it-IT" dirty="0"/>
          </a:p>
          <a:p>
            <a:r>
              <a:rPr lang="it-IT" dirty="0"/>
              <a:t>Modulo 4: Valutazione e gestione della malattia veno-occlusiva</a:t>
            </a:r>
          </a:p>
          <a:p>
            <a:endParaRPr lang="it-IT" dirty="0"/>
          </a:p>
          <a:p>
            <a:r>
              <a:rPr lang="it-IT" dirty="0"/>
              <a:t>Modulo 5: Casi di studio della malattia veno-occlusiva</a:t>
            </a:r>
          </a:p>
          <a:p>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61133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Domande di autovalutazione</a:t>
            </a:r>
            <a:endParaRPr lang="en-GB" dirty="0"/>
          </a:p>
        </p:txBody>
      </p:sp>
      <p:sp>
        <p:nvSpPr>
          <p:cNvPr id="3" name="Content Placeholder 2"/>
          <p:cNvSpPr>
            <a:spLocks noGrp="1"/>
          </p:cNvSpPr>
          <p:nvPr>
            <p:ph idx="1"/>
          </p:nvPr>
        </p:nvSpPr>
        <p:spPr/>
        <p:txBody>
          <a:bodyPr>
            <a:normAutofit/>
          </a:bodyPr>
          <a:lstStyle/>
          <a:p>
            <a:pPr marL="514350" indent="-514350">
              <a:lnSpc>
                <a:spcPts val="2400"/>
              </a:lnSpc>
              <a:spcBef>
                <a:spcPts val="600"/>
              </a:spcBef>
              <a:buFont typeface="+mj-lt"/>
              <a:buAutoNum type="arabicPeriod" startAt="4"/>
            </a:pPr>
            <a:r>
              <a:rPr lang="it-IT" dirty="0"/>
              <a:t>I regimi ridotti di intensità (RIC) e non </a:t>
            </a:r>
            <a:r>
              <a:rPr lang="it-IT" dirty="0" err="1"/>
              <a:t>myeloablative</a:t>
            </a:r>
            <a:r>
              <a:rPr lang="it-IT" dirty="0"/>
              <a:t> (NMA) rimuovono il rischio di complicazioni pericolose per la vita, come la veno-occlusiva malattia (VOD). </a:t>
            </a:r>
            <a:br>
              <a:rPr lang="it-IT" dirty="0"/>
            </a:br>
            <a:r>
              <a:rPr lang="it-IT" dirty="0"/>
              <a:t>Vero o falso?</a:t>
            </a:r>
          </a:p>
          <a:p>
            <a:pPr marL="1008000" lvl="1" indent="-457200">
              <a:lnSpc>
                <a:spcPts val="2400"/>
              </a:lnSpc>
              <a:spcBef>
                <a:spcPts val="600"/>
              </a:spcBef>
              <a:buAutoNum type="alphaLcParenR"/>
            </a:pPr>
            <a:r>
              <a:rPr lang="en-GB" sz="2000" dirty="0">
                <a:hlinkClick r:id="" action="ppaction://customshow?id=7&amp;return=true"/>
              </a:rPr>
              <a:t>Vero</a:t>
            </a:r>
            <a:endParaRPr lang="en-GB" sz="2000" dirty="0"/>
          </a:p>
          <a:p>
            <a:pPr marL="1008000" lvl="1" indent="-457200">
              <a:lnSpc>
                <a:spcPts val="2400"/>
              </a:lnSpc>
              <a:spcBef>
                <a:spcPts val="600"/>
              </a:spcBef>
              <a:buAutoNum type="alphaLcParenR"/>
            </a:pPr>
            <a:r>
              <a:rPr lang="en-GB" sz="2000" dirty="0">
                <a:hlinkClick r:id="" action="ppaction://customshow?id=11&amp;return=true"/>
              </a:rPr>
              <a:t>Falso</a:t>
            </a:r>
            <a:endParaRPr lang="en-GB"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60009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Domande di autovalutazione</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it-IT" sz="2000" dirty="0"/>
              <a:t>Per gestire quale disturbo legato all'HSCT sono somministrati farmaci immunosoppressori, come i corticosteroidi?</a:t>
            </a:r>
            <a:endParaRPr lang="en-GB" sz="2000" dirty="0"/>
          </a:p>
          <a:p>
            <a:pPr marL="914400" lvl="1" indent="-457200">
              <a:buFont typeface="+mj-lt"/>
              <a:buAutoNum type="alphaLcParenR"/>
            </a:pPr>
            <a:r>
              <a:rPr lang="it-IT" dirty="0">
                <a:hlinkClick r:id="" action="ppaction://customshow?id=7&amp;return=true"/>
              </a:rPr>
              <a:t>Neutropenia</a:t>
            </a:r>
            <a:endParaRPr lang="it-IT" dirty="0"/>
          </a:p>
          <a:p>
            <a:pPr marL="914400" lvl="1" indent="-457200">
              <a:buFont typeface="+mj-lt"/>
              <a:buAutoNum type="alphaLcParenR"/>
            </a:pPr>
            <a:r>
              <a:rPr lang="it-IT" dirty="0">
                <a:hlinkClick r:id="" action="ppaction://customshow?id=12&amp;return=true"/>
              </a:rPr>
              <a:t>Malattia del trapianto contro l'ospite (</a:t>
            </a:r>
            <a:r>
              <a:rPr lang="it-IT" i="1" dirty="0">
                <a:hlinkClick r:id="" action="ppaction://customshow?id=12&amp;return=true"/>
              </a:rPr>
              <a:t>graft-versus-host</a:t>
            </a:r>
            <a:r>
              <a:rPr lang="it-IT" dirty="0">
                <a:hlinkClick r:id="" action="ppaction://customshow?id=12&amp;return=true"/>
              </a:rPr>
              <a:t>)</a:t>
            </a:r>
            <a:endParaRPr lang="it-IT" dirty="0"/>
          </a:p>
          <a:p>
            <a:pPr marL="914400" lvl="1" indent="-457200">
              <a:buFont typeface="+mj-lt"/>
              <a:buAutoNum type="alphaLcParenR"/>
            </a:pPr>
            <a:r>
              <a:rPr lang="it-IT" dirty="0">
                <a:hlinkClick r:id="" action="ppaction://customshow?id=7&amp;return=true"/>
              </a:rPr>
              <a:t>Infezione</a:t>
            </a:r>
            <a:endParaRPr lang="it-IT" dirty="0"/>
          </a:p>
        </p:txBody>
      </p:sp>
      <p:sp>
        <p:nvSpPr>
          <p:cNvPr id="6" name="Text Placeholder 5"/>
          <p:cNvSpPr>
            <a:spLocks noGrp="1"/>
          </p:cNvSpPr>
          <p:nvPr>
            <p:ph type="body" sz="quarter" idx="10"/>
          </p:nvPr>
        </p:nvSpPr>
        <p:spPr/>
        <p:txBody>
          <a:bodyPr/>
          <a:lstStyle/>
          <a:p>
            <a:endParaRPr lang="en-GB"/>
          </a:p>
        </p:txBody>
      </p:sp>
      <p:sp>
        <p:nvSpPr>
          <p:cNvPr id="7" name="Text Placeholder 6"/>
          <p:cNvSpPr>
            <a:spLocks noGrp="1"/>
          </p:cNvSpPr>
          <p:nvPr>
            <p:ph type="body" sz="quarter" idx="11"/>
          </p:nvPr>
        </p:nvSpPr>
        <p:spPr/>
        <p:txBody>
          <a:bodyPr/>
          <a:lstStyle/>
          <a:p>
            <a:r>
              <a:rPr lang="it-IT" dirty="0"/>
              <a:t>HSCT, trapianto di cellule staminali ematopoietiche</a:t>
            </a:r>
            <a:endParaRPr lang="en-GB" dirty="0"/>
          </a:p>
        </p:txBody>
      </p:sp>
    </p:spTree>
    <p:extLst>
      <p:ext uri="{BB962C8B-B14F-4D97-AF65-F5344CB8AC3E}">
        <p14:creationId xmlns:p14="http://schemas.microsoft.com/office/powerpoint/2010/main" val="344531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Domande di autovalutazione</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startAt="6"/>
            </a:pPr>
            <a:r>
              <a:rPr lang="en-GB" sz="2000" dirty="0"/>
              <a:t>Di </a:t>
            </a:r>
            <a:r>
              <a:rPr lang="en-GB" sz="2000" dirty="0" err="1"/>
              <a:t>questi</a:t>
            </a:r>
            <a:r>
              <a:rPr lang="en-GB" sz="2000" dirty="0"/>
              <a:t> </a:t>
            </a:r>
            <a:r>
              <a:rPr lang="en-GB" sz="2000" dirty="0" err="1"/>
              <a:t>tre</a:t>
            </a:r>
            <a:r>
              <a:rPr lang="en-GB" sz="2000" dirty="0"/>
              <a:t> </a:t>
            </a:r>
            <a:r>
              <a:rPr lang="en-GB" sz="2000" dirty="0" err="1"/>
              <a:t>problemi</a:t>
            </a:r>
            <a:r>
              <a:rPr lang="en-GB" sz="2000" dirty="0"/>
              <a:t> </a:t>
            </a:r>
            <a:r>
              <a:rPr lang="en-GB" sz="2000" dirty="0" err="1"/>
              <a:t>che</a:t>
            </a:r>
            <a:r>
              <a:rPr lang="en-GB" sz="2000" dirty="0"/>
              <a:t> </a:t>
            </a:r>
            <a:r>
              <a:rPr lang="en-GB" sz="2000" dirty="0" err="1"/>
              <a:t>insorgono</a:t>
            </a:r>
            <a:r>
              <a:rPr lang="en-GB" sz="2000" dirty="0"/>
              <a:t> </a:t>
            </a:r>
            <a:r>
              <a:rPr lang="en-GB" sz="2000" dirty="0" err="1"/>
              <a:t>dopo</a:t>
            </a:r>
            <a:r>
              <a:rPr lang="en-GB" sz="2000" dirty="0"/>
              <a:t> un HSCT, </a:t>
            </a:r>
            <a:r>
              <a:rPr lang="en-GB" sz="2000" dirty="0" err="1"/>
              <a:t>qual</a:t>
            </a:r>
            <a:r>
              <a:rPr lang="en-GB" sz="2000" dirty="0"/>
              <a:t> è </a:t>
            </a:r>
            <a:r>
              <a:rPr lang="en-GB" sz="2000" dirty="0" err="1"/>
              <a:t>quello</a:t>
            </a:r>
            <a:r>
              <a:rPr lang="en-GB" sz="2000" dirty="0"/>
              <a:t> </a:t>
            </a:r>
            <a:r>
              <a:rPr lang="en-GB" sz="2000" dirty="0" err="1"/>
              <a:t>più</a:t>
            </a:r>
            <a:r>
              <a:rPr lang="en-GB" sz="2000" dirty="0"/>
              <a:t> </a:t>
            </a:r>
            <a:r>
              <a:rPr lang="en-GB" sz="2000" dirty="0" err="1"/>
              <a:t>temuto</a:t>
            </a:r>
            <a:r>
              <a:rPr lang="en-GB" sz="2000" dirty="0"/>
              <a:t> </a:t>
            </a:r>
            <a:r>
              <a:rPr lang="en-GB" sz="2000" dirty="0" err="1"/>
              <a:t>dai</a:t>
            </a:r>
            <a:r>
              <a:rPr lang="en-GB" sz="2000" dirty="0"/>
              <a:t> </a:t>
            </a:r>
            <a:r>
              <a:rPr lang="en-GB" sz="2000" dirty="0" err="1"/>
              <a:t>pazienti</a:t>
            </a:r>
            <a:r>
              <a:rPr lang="en-GB" sz="2000" dirty="0"/>
              <a:t>?</a:t>
            </a:r>
          </a:p>
          <a:p>
            <a:pPr marL="914400" lvl="1" indent="-457200">
              <a:buFont typeface="+mj-lt"/>
              <a:buAutoNum type="alphaLcParenR"/>
            </a:pPr>
            <a:r>
              <a:rPr lang="it-IT" dirty="0">
                <a:hlinkClick r:id="" action="ppaction://customshow?id=7&amp;return=true"/>
              </a:rPr>
              <a:t>Stato nutrizionale compromesso</a:t>
            </a:r>
            <a:endParaRPr lang="it-IT" dirty="0"/>
          </a:p>
          <a:p>
            <a:pPr marL="914400" lvl="1" indent="-457200">
              <a:buFont typeface="+mj-lt"/>
              <a:buAutoNum type="alphaLcParenR"/>
            </a:pPr>
            <a:r>
              <a:rPr lang="it-IT" dirty="0">
                <a:hlinkClick r:id="" action="ppaction://customshow?id=13&amp;return=true"/>
              </a:rPr>
              <a:t>Nausea</a:t>
            </a:r>
            <a:endParaRPr lang="it-IT" dirty="0"/>
          </a:p>
          <a:p>
            <a:pPr marL="914400" lvl="1" indent="-457200">
              <a:buFont typeface="+mj-lt"/>
              <a:buAutoNum type="alphaLcParenR"/>
            </a:pPr>
            <a:r>
              <a:rPr lang="it-IT" dirty="0">
                <a:hlinkClick r:id="" action="ppaction://customshow?id=7&amp;return=true"/>
              </a:rPr>
              <a:t>Mucosite</a:t>
            </a:r>
            <a:endParaRPr lang="it-IT" dirty="0"/>
          </a:p>
        </p:txBody>
      </p:sp>
      <p:sp>
        <p:nvSpPr>
          <p:cNvPr id="6" name="Text Placeholder 5"/>
          <p:cNvSpPr>
            <a:spLocks noGrp="1"/>
          </p:cNvSpPr>
          <p:nvPr>
            <p:ph type="body" sz="quarter" idx="10"/>
          </p:nvPr>
        </p:nvSpPr>
        <p:spPr/>
        <p:txBody>
          <a:bodyPr/>
          <a:lstStyle/>
          <a:p>
            <a:endParaRPr lang="en-GB"/>
          </a:p>
        </p:txBody>
      </p:sp>
      <p:sp>
        <p:nvSpPr>
          <p:cNvPr id="7" name="Text Placeholder 6"/>
          <p:cNvSpPr>
            <a:spLocks noGrp="1"/>
          </p:cNvSpPr>
          <p:nvPr>
            <p:ph type="body" sz="quarter" idx="11"/>
          </p:nvPr>
        </p:nvSpPr>
        <p:spPr/>
        <p:txBody>
          <a:bodyPr/>
          <a:lstStyle/>
          <a:p>
            <a:r>
              <a:rPr lang="it-IT" dirty="0"/>
              <a:t>HSCT, trapianto di cellule staminali ematopoietiche</a:t>
            </a:r>
            <a:endParaRPr lang="en-GB" dirty="0"/>
          </a:p>
        </p:txBody>
      </p:sp>
    </p:spTree>
    <p:extLst>
      <p:ext uri="{BB962C8B-B14F-4D97-AF65-F5344CB8AC3E}">
        <p14:creationId xmlns:p14="http://schemas.microsoft.com/office/powerpoint/2010/main" val="151756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Compatibilità HLA in HSCT allogenico</a:t>
            </a:r>
          </a:p>
        </p:txBody>
      </p:sp>
      <p:sp>
        <p:nvSpPr>
          <p:cNvPr id="3" name="Content Placeholder 2"/>
          <p:cNvSpPr>
            <a:spLocks noGrp="1"/>
          </p:cNvSpPr>
          <p:nvPr>
            <p:ph idx="1"/>
          </p:nvPr>
        </p:nvSpPr>
        <p:spPr>
          <a:xfrm>
            <a:off x="335360" y="1268760"/>
            <a:ext cx="9551283" cy="4857403"/>
          </a:xfrm>
        </p:spPr>
        <p:txBody>
          <a:bodyPr>
            <a:noAutofit/>
          </a:bodyPr>
          <a:lstStyle/>
          <a:p>
            <a:r>
              <a:rPr lang="it-IT" sz="1800" dirty="0"/>
              <a:t>Le proteine HLA sono presenti su tutte le cellule del nostro corpo e costituiscono il metodo principale con il cui il sistema immunitario riconosce le cellule proprie da quelle estranee</a:t>
            </a:r>
          </a:p>
          <a:p>
            <a:r>
              <a:rPr lang="it-IT" sz="1800" dirty="0"/>
              <a:t>HLA compatibility in HSCT is of greater importance than in organ transplantation, as rejection occurs not only in the host-versus-graft direction, but also as GvHD</a:t>
            </a:r>
            <a:endParaRPr lang="it-IT" sz="1800" baseline="30000" dirty="0"/>
          </a:p>
          <a:p>
            <a:r>
              <a:rPr lang="it-IT" sz="1800" dirty="0"/>
              <a:t>Circa 15-30% dei pazienti riferiti per un HCT allogenico hanno almeno un donatore familiare idoneo HLA-identico</a:t>
            </a:r>
          </a:p>
          <a:p>
            <a:pPr lvl="1"/>
            <a:r>
              <a:rPr lang="it-IT" dirty="0"/>
              <a:t>Per i pazienti privi di un donatore familiare idoneo, si ricerca un donatore estraneo HLA-identico; questa tipologia di donatore è disponibile per il 30-70% dei pazienti</a:t>
            </a:r>
          </a:p>
          <a:p>
            <a:pPr lvl="1"/>
            <a:r>
              <a:rPr lang="it-IT" dirty="0"/>
              <a:t>I pazienti privi di un donatore HLA-identico, un'opzione possibile è rappresentata da un donatore </a:t>
            </a:r>
            <a:r>
              <a:rPr lang="it-IT" dirty="0" err="1"/>
              <a:t>aploidentico</a:t>
            </a:r>
            <a:r>
              <a:rPr lang="it-IT" dirty="0"/>
              <a:t> (ad es. un genitore)</a:t>
            </a:r>
            <a:endParaRPr lang="it-IT" baseline="30000" dirty="0"/>
          </a:p>
          <a:p>
            <a:r>
              <a:rPr lang="it-IT" sz="1800" dirty="0"/>
              <a:t>I problemi associati alla compatibilità parziale includono rigetto del trapianto, infezione e recidiva di malattia a causa della ridotta attività del trapianto contro l'ospite (</a:t>
            </a:r>
            <a:r>
              <a:rPr lang="it-IT" sz="1800" i="1" dirty="0" err="1"/>
              <a:t>graft</a:t>
            </a:r>
            <a:r>
              <a:rPr lang="it-IT" sz="1800" i="1" dirty="0"/>
              <a:t>-versus-</a:t>
            </a:r>
            <a:r>
              <a:rPr lang="it-IT" sz="1800" i="1" dirty="0" err="1"/>
              <a:t>host</a:t>
            </a:r>
            <a:r>
              <a:rPr lang="it-IT" sz="1800" dirty="0"/>
              <a:t>) dopo deplezione dei linfociti del donatore e scarsa ricostituzione immunitaria</a:t>
            </a:r>
          </a:p>
        </p:txBody>
      </p:sp>
      <p:sp>
        <p:nvSpPr>
          <p:cNvPr id="6" name="Text Placeholder 5"/>
          <p:cNvSpPr>
            <a:spLocks noGrp="1"/>
          </p:cNvSpPr>
          <p:nvPr>
            <p:ph type="body" sz="quarter" idx="10"/>
          </p:nvPr>
        </p:nvSpPr>
        <p:spPr>
          <a:xfrm>
            <a:off x="98778" y="6495526"/>
            <a:ext cx="8012289" cy="288925"/>
          </a:xfrm>
        </p:spPr>
        <p:txBody>
          <a:bodyPr/>
          <a:lstStyle/>
          <a:p>
            <a:r>
              <a:rPr lang="it-IT" dirty="0" err="1"/>
              <a:t>Passweg</a:t>
            </a:r>
            <a:r>
              <a:rPr lang="it-IT" dirty="0"/>
              <a:t> JR et al. </a:t>
            </a:r>
            <a:r>
              <a:rPr lang="it-IT" i="1" dirty="0"/>
              <a:t>Swiss Med Wkly</a:t>
            </a:r>
            <a:r>
              <a:rPr lang="it-IT" dirty="0"/>
              <a:t> 2012;142:w13696; </a:t>
            </a:r>
            <a:r>
              <a:rPr lang="it-IT" dirty="0" err="1"/>
              <a:t>Nowak</a:t>
            </a:r>
            <a:r>
              <a:rPr lang="it-IT" dirty="0"/>
              <a:t> J. </a:t>
            </a:r>
            <a:r>
              <a:rPr lang="it-IT" i="1" dirty="0"/>
              <a:t>Bone Marrow Transpl</a:t>
            </a:r>
            <a:r>
              <a:rPr lang="it-IT" dirty="0"/>
              <a:t> 2008;42:S71–6; </a:t>
            </a:r>
            <a:r>
              <a:rPr lang="it-IT" dirty="0" err="1"/>
              <a:t>Forman</a:t>
            </a:r>
            <a:r>
              <a:rPr lang="it-IT" dirty="0"/>
              <a:t> SJ, </a:t>
            </a:r>
            <a:r>
              <a:rPr lang="it-IT" dirty="0" err="1"/>
              <a:t>Nakamura</a:t>
            </a:r>
            <a:r>
              <a:rPr lang="it-IT" dirty="0"/>
              <a:t> R, </a:t>
            </a:r>
            <a:r>
              <a:rPr lang="it-IT" dirty="0" err="1"/>
              <a:t>Cancer</a:t>
            </a:r>
            <a:r>
              <a:rPr lang="it-IT" dirty="0"/>
              <a:t> Management: A </a:t>
            </a:r>
            <a:r>
              <a:rPr lang="it-IT" dirty="0" err="1"/>
              <a:t>Multidisciplinary</a:t>
            </a:r>
            <a:r>
              <a:rPr lang="it-IT" dirty="0"/>
              <a:t> </a:t>
            </a:r>
            <a:r>
              <a:rPr lang="it-IT" dirty="0" err="1"/>
              <a:t>Approach</a:t>
            </a:r>
            <a:r>
              <a:rPr lang="it-IT" dirty="0"/>
              <a:t>. Haller DG et. al. </a:t>
            </a:r>
            <a:r>
              <a:rPr lang="it-IT" dirty="0" err="1"/>
              <a:t>editors</a:t>
            </a:r>
            <a:r>
              <a:rPr lang="it-IT" dirty="0"/>
              <a:t>, 2015. Disponibile su: http://www.cancernetwork.com/</a:t>
            </a:r>
            <a:r>
              <a:rPr lang="it-IT" dirty="0" err="1"/>
              <a:t>cancer</a:t>
            </a:r>
            <a:r>
              <a:rPr lang="it-IT" dirty="0"/>
              <a:t>-management/</a:t>
            </a:r>
            <a:r>
              <a:rPr lang="it-IT" dirty="0" err="1"/>
              <a:t>hematopoietic-cell-transplantation</a:t>
            </a:r>
            <a:r>
              <a:rPr lang="it-IT" dirty="0"/>
              <a:t>. Data di accesso marzo 2017</a:t>
            </a:r>
          </a:p>
        </p:txBody>
      </p:sp>
      <p:sp>
        <p:nvSpPr>
          <p:cNvPr id="8" name="Text Placeholder 7"/>
          <p:cNvSpPr>
            <a:spLocks noGrp="1"/>
          </p:cNvSpPr>
          <p:nvPr>
            <p:ph type="body" sz="quarter" idx="11"/>
          </p:nvPr>
        </p:nvSpPr>
        <p:spPr/>
        <p:txBody>
          <a:bodyPr/>
          <a:lstStyle/>
          <a:p>
            <a:r>
              <a:rPr lang="it-IT" dirty="0"/>
              <a:t>GvHD, malattia del trapianto contro l'ospite (</a:t>
            </a:r>
            <a:r>
              <a:rPr lang="it-IT" dirty="0" err="1"/>
              <a:t>graft</a:t>
            </a:r>
            <a:r>
              <a:rPr lang="it-IT" dirty="0"/>
              <a:t>-versus-</a:t>
            </a:r>
            <a:r>
              <a:rPr lang="it-IT" dirty="0" err="1"/>
              <a:t>host</a:t>
            </a:r>
            <a:r>
              <a:rPr lang="it-IT" dirty="0"/>
              <a:t>);</a:t>
            </a:r>
            <a:br>
              <a:rPr lang="it-IT" dirty="0"/>
            </a:br>
            <a:r>
              <a:rPr lang="it-IT" dirty="0"/>
              <a:t> HLA, antigene leucocitaria umana; </a:t>
            </a:r>
            <a:br>
              <a:rPr dirty="0"/>
            </a:br>
            <a:r>
              <a:rPr lang="it-IT" dirty="0"/>
              <a:t>HSCT, trapianto di cellule staminali ematopoietiche</a:t>
            </a:r>
          </a:p>
        </p:txBody>
      </p:sp>
      <p:pic>
        <p:nvPicPr>
          <p:cNvPr id="5" name="Picture 4"/>
          <p:cNvPicPr>
            <a:picLocks noChangeAspect="1"/>
          </p:cNvPicPr>
          <p:nvPr/>
        </p:nvPicPr>
        <p:blipFill>
          <a:blip r:embed="rId2"/>
          <a:stretch>
            <a:fillRect/>
          </a:stretch>
        </p:blipFill>
        <p:spPr>
          <a:xfrm>
            <a:off x="9886643" y="1628776"/>
            <a:ext cx="2213040" cy="4163929"/>
          </a:xfrm>
          <a:prstGeom prst="rect">
            <a:avLst/>
          </a:prstGeom>
        </p:spPr>
      </p:pic>
    </p:spTree>
    <p:extLst>
      <p:ext uri="{BB962C8B-B14F-4D97-AF65-F5344CB8AC3E}">
        <p14:creationId xmlns:p14="http://schemas.microsoft.com/office/powerpoint/2010/main" val="272889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Indicazioni per HSCT</a:t>
            </a:r>
          </a:p>
        </p:txBody>
      </p:sp>
      <p:sp>
        <p:nvSpPr>
          <p:cNvPr id="9" name="Text Placeholder 8"/>
          <p:cNvSpPr>
            <a:spLocks noGrp="1"/>
          </p:cNvSpPr>
          <p:nvPr>
            <p:ph type="body" sz="quarter" idx="10"/>
          </p:nvPr>
        </p:nvSpPr>
        <p:spPr>
          <a:xfrm>
            <a:off x="98778" y="6495526"/>
            <a:ext cx="4955543" cy="288925"/>
          </a:xfrm>
        </p:spPr>
        <p:txBody>
          <a:bodyPr/>
          <a:lstStyle/>
          <a:p>
            <a:r>
              <a:rPr lang="it-IT"/>
              <a:t>Sureda A et al. </a:t>
            </a:r>
            <a:r>
              <a:rPr lang="it-IT" i="1" dirty="0"/>
              <a:t>Bone Marrow Transpl</a:t>
            </a:r>
            <a:r>
              <a:rPr lang="it-IT"/>
              <a:t> 2015;50:1037–56; </a:t>
            </a:r>
          </a:p>
          <a:p>
            <a:r>
              <a:rPr lang="it-IT"/>
              <a:t>Majhail NS et al. </a:t>
            </a:r>
            <a:r>
              <a:rPr lang="it-IT" i="1" dirty="0"/>
              <a:t>Biol Blood Marrow Transplant </a:t>
            </a:r>
            <a:r>
              <a:rPr lang="it-IT"/>
              <a:t>2015;21:1863–9</a:t>
            </a:r>
          </a:p>
        </p:txBody>
      </p:sp>
      <p:sp>
        <p:nvSpPr>
          <p:cNvPr id="10" name="Text Placeholder 9"/>
          <p:cNvSpPr>
            <a:spLocks noGrp="1"/>
          </p:cNvSpPr>
          <p:nvPr>
            <p:ph type="body" sz="quarter" idx="11"/>
          </p:nvPr>
        </p:nvSpPr>
        <p:spPr/>
        <p:txBody>
          <a:bodyPr/>
          <a:lstStyle/>
          <a:p>
            <a:r>
              <a:rPr lang="it-IT" dirty="0"/>
              <a:t>*In determinate situazioni. </a:t>
            </a:r>
            <a:r>
              <a:rPr lang="it-IT" baseline="30000" dirty="0"/>
              <a:t>†</a:t>
            </a:r>
            <a:r>
              <a:rPr lang="it-IT" dirty="0"/>
              <a:t>Indicazione evolutiva. Il presente elenco non è esaustivo. </a:t>
            </a:r>
            <a:br>
              <a:rPr dirty="0"/>
            </a:br>
            <a:r>
              <a:rPr lang="it-IT" dirty="0"/>
              <a:t>HSCT, trapianto di cellule staminali ematopoietiche; POEMS, polineuropatia, </a:t>
            </a:r>
            <a:r>
              <a:rPr lang="it-IT" dirty="0" err="1"/>
              <a:t>organomegalia</a:t>
            </a:r>
            <a:r>
              <a:rPr lang="it-IT" dirty="0"/>
              <a:t>, </a:t>
            </a:r>
          </a:p>
          <a:p>
            <a:r>
              <a:rPr lang="it-IT" dirty="0" err="1"/>
              <a:t>endocrinopatia</a:t>
            </a:r>
            <a:r>
              <a:rPr lang="it-IT" dirty="0"/>
              <a:t>, </a:t>
            </a:r>
            <a:r>
              <a:rPr lang="it-IT" dirty="0" err="1"/>
              <a:t>gammopatia</a:t>
            </a:r>
            <a:r>
              <a:rPr lang="it-IT" dirty="0"/>
              <a:t> monoclonale e anomalie cutanee</a:t>
            </a:r>
          </a:p>
        </p:txBody>
      </p:sp>
      <p:graphicFrame>
        <p:nvGraphicFramePr>
          <p:cNvPr id="6" name="Table 5"/>
          <p:cNvGraphicFramePr>
            <a:graphicFrameLocks noGrp="1"/>
          </p:cNvGraphicFramePr>
          <p:nvPr>
            <p:extLst/>
          </p:nvPr>
        </p:nvGraphicFramePr>
        <p:xfrm>
          <a:off x="622299" y="1383242"/>
          <a:ext cx="11059802" cy="475932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830202">
                  <a:extLst>
                    <a:ext uri="{9D8B030D-6E8A-4147-A177-3AD203B41FA5}">
                      <a16:colId xmlns:a16="http://schemas.microsoft.com/office/drawing/2014/main" val="20003"/>
                    </a:ext>
                  </a:extLst>
                </a:gridCol>
              </a:tblGrid>
              <a:tr h="355929">
                <a:tc gridSpan="2">
                  <a:txBody>
                    <a:bodyPr/>
                    <a:lstStyle/>
                    <a:p>
                      <a:pPr marL="0" indent="0" algn="ctr">
                        <a:buFont typeface="Arial" panose="020B0604020202020204" pitchFamily="34" charset="0"/>
                        <a:buNone/>
                      </a:pPr>
                      <a:r>
                        <a:rPr lang="it-IT" sz="1500" dirty="0">
                          <a:latin typeface="Arial" panose="020B0604020202020204" pitchFamily="34" charset="0"/>
                        </a:rPr>
                        <a:t>HSCT autologo</a:t>
                      </a:r>
                    </a:p>
                  </a:txBody>
                  <a:tcPr>
                    <a:lnR w="57150" cap="flat" cmpd="sng" algn="ctr">
                      <a:solidFill>
                        <a:schemeClr val="bg1"/>
                      </a:solidFill>
                      <a:prstDash val="solid"/>
                      <a:round/>
                      <a:headEnd type="none" w="med" len="med"/>
                      <a:tailEnd type="none" w="med" len="med"/>
                    </a:lnR>
                  </a:tcPr>
                </a:tc>
                <a:tc hMerge="1">
                  <a:txBody>
                    <a:bodyPr/>
                    <a:lstStyle/>
                    <a:p>
                      <a:pPr algn="l"/>
                      <a:endParaRPr lang="en-GB" sz="1600" dirty="0"/>
                    </a:p>
                  </a:txBody>
                  <a:tcPr/>
                </a:tc>
                <a:tc gridSpan="2">
                  <a:txBody>
                    <a:bodyPr/>
                    <a:lstStyle/>
                    <a:p>
                      <a:pPr algn="ctr"/>
                      <a:r>
                        <a:rPr lang="it-IT" sz="1500" dirty="0">
                          <a:latin typeface="Arial" panose="020B0604020202020204" pitchFamily="34" charset="0"/>
                        </a:rPr>
                        <a:t>HSCT allogenico</a:t>
                      </a:r>
                    </a:p>
                  </a:txBody>
                  <a:tcPr>
                    <a:lnL w="57150" cap="flat" cmpd="sng" algn="ctr">
                      <a:solidFill>
                        <a:schemeClr val="bg1"/>
                      </a:solidFill>
                      <a:prstDash val="solid"/>
                      <a:round/>
                      <a:headEnd type="none" w="med" len="med"/>
                      <a:tailEnd type="none" w="med" len="med"/>
                    </a:lnL>
                    <a:solidFill>
                      <a:schemeClr val="accent4"/>
                    </a:solidFill>
                  </a:tcPr>
                </a:tc>
                <a:tc hMerge="1">
                  <a:txBody>
                    <a:bodyPr/>
                    <a:lstStyle/>
                    <a:p>
                      <a:endParaRPr lang="en-GB"/>
                    </a:p>
                  </a:txBody>
                  <a:tcPr/>
                </a:tc>
                <a:extLst>
                  <a:ext uri="{0D108BD9-81ED-4DB2-BD59-A6C34878D82A}">
                    <a16:rowId xmlns:a16="http://schemas.microsoft.com/office/drawing/2014/main" val="10000"/>
                  </a:ext>
                </a:extLst>
              </a:tr>
              <a:tr h="4403395">
                <a:tc>
                  <a:txBody>
                    <a:bodyPr/>
                    <a:lstStyle/>
                    <a:p>
                      <a:pPr marL="285750" indent="-285750" algn="l">
                        <a:buFont typeface="Arial" panose="020B0604020202020204" pitchFamily="34" charset="0"/>
                        <a:buChar char="•"/>
                      </a:pPr>
                      <a:r>
                        <a:rPr lang="it-IT" sz="1500" dirty="0">
                          <a:solidFill>
                            <a:schemeClr val="tx1"/>
                          </a:solidFill>
                          <a:latin typeface="Arial" panose="020B0604020202020204" pitchFamily="34" charset="0"/>
                        </a:rPr>
                        <a:t>Leucemia mieloide acuta (AML)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Leucemia promielocitica acuta*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Leucemia linfoblastica acuta (ALL)*</a:t>
                      </a:r>
                      <a:endParaRPr lang="it-IT" sz="15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Mieloma multiplo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Leucemia plasmacellulare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baseline="0" dirty="0">
                          <a:solidFill>
                            <a:schemeClr val="tx1"/>
                          </a:solidFill>
                          <a:latin typeface="Arial" panose="020B0604020202020204" pitchFamily="34" charset="0"/>
                        </a:rPr>
                        <a:t>Amiloidosi primaria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baseline="0" dirty="0">
                          <a:solidFill>
                            <a:schemeClr val="tx1"/>
                          </a:solidFill>
                          <a:latin typeface="Arial" panose="020B0604020202020204" pitchFamily="34" charset="0"/>
                        </a:rPr>
                        <a:t>Sindrome POEMS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baseline="0" dirty="0">
                          <a:solidFill>
                            <a:schemeClr val="tx1"/>
                          </a:solidFill>
                          <a:latin typeface="Arial" panose="020B0604020202020204" pitchFamily="34" charset="0"/>
                        </a:rPr>
                        <a:t>Linfoma di Hodgkin*</a:t>
                      </a:r>
                      <a:endParaRPr lang="it-IT" sz="15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Linfoma diffuso a grandi cellule 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Linfoma follicolare*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Linfoma mantellare*</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a cellule T*</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linfoplasmocitico*</a:t>
                      </a:r>
                    </a:p>
                  </a:txBody>
                  <a:tcPr/>
                </a:tc>
                <a:tc>
                  <a:txBody>
                    <a:bodyPr/>
                    <a:lstStyle/>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di Burkitt*</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cutaneo a cellule T*</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Leucemia linfatica cronica (CLL)*</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Tumori solidi (cellule germinali, sarcoma di Ewing, tumore cerebrale*)</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Sclerosi multipla</a:t>
                      </a:r>
                      <a:r>
                        <a:rPr lang="it-IT"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Artrite reumatoide</a:t>
                      </a:r>
                      <a:r>
                        <a:rPr lang="it-IT"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Lupus eritematoso sistemico</a:t>
                      </a:r>
                      <a:r>
                        <a:rPr lang="it-IT"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Morbo di Crohn</a:t>
                      </a:r>
                      <a:r>
                        <a:rPr lang="it-IT"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baseline="0" dirty="0">
                          <a:solidFill>
                            <a:schemeClr val="tx1"/>
                          </a:solidFill>
                          <a:latin typeface="Arial" panose="020B0604020202020204" pitchFamily="34" charset="0"/>
                        </a:rPr>
                        <a:t>Polimiosite-dermatomiosite</a:t>
                      </a:r>
                      <a:r>
                        <a:rPr lang="it-IT" sz="1500" baseline="30000" dirty="0">
                          <a:solidFill>
                            <a:schemeClr val="tx1"/>
                          </a:solidFill>
                          <a:latin typeface="Arial" panose="020B0604020202020204" pitchFamily="34" charset="0"/>
                        </a:rPr>
                        <a:t>†</a:t>
                      </a:r>
                      <a:endParaRPr lang="it-IT" sz="1500" baseline="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500" baseline="0" dirty="0">
                        <a:solidFill>
                          <a:schemeClr val="tx1"/>
                        </a:solidFill>
                        <a:latin typeface="Arial" panose="020B0604020202020204" pitchFamily="34" charset="0"/>
                        <a:cs typeface="Arial" panose="020B0604020202020204" pitchFamily="34" charset="0"/>
                      </a:endParaRPr>
                    </a:p>
                  </a:txBody>
                  <a:tcPr>
                    <a:lnR w="57150" cap="flat" cmpd="sng" algn="ctr">
                      <a:solidFill>
                        <a:schemeClr val="bg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dirty="0">
                          <a:solidFill>
                            <a:schemeClr val="tx1"/>
                          </a:solidFill>
                          <a:latin typeface="Arial" panose="020B0604020202020204" pitchFamily="34" charset="0"/>
                        </a:rPr>
                        <a:t>Leucemia mieloide acuta (AML)</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Leucemia promielocitica acuta</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Leucemia linfoblastica acuta (ALL)</a:t>
                      </a:r>
                    </a:p>
                    <a:p>
                      <a:pPr marL="285750" indent="-285750" algn="l">
                        <a:buFont typeface="Arial" panose="020B0604020202020204" pitchFamily="34" charset="0"/>
                        <a:buChar char="•"/>
                      </a:pPr>
                      <a:r>
                        <a:rPr lang="it-IT" sz="1500" baseline="0" dirty="0">
                          <a:solidFill>
                            <a:schemeClr val="tx1"/>
                          </a:solidFill>
                          <a:latin typeface="Arial" panose="020B0604020202020204" pitchFamily="34" charset="0"/>
                        </a:rPr>
                        <a:t>Leucemia mieloide cronica (CML)</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Sindromi mielodisplasiche (MDS)</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AML/MDS terapia-dipendenti</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Mielofibrosi e sindromi mieloproliferative</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Mieloma multiplo*</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Leucemia plasmacellulare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00" baseline="0" dirty="0">
                          <a:solidFill>
                            <a:schemeClr val="tx1"/>
                          </a:solidFill>
                          <a:latin typeface="Arial" panose="020B0604020202020204" pitchFamily="34" charset="0"/>
                        </a:rPr>
                        <a:t>Linfoma di Hodgkin*</a:t>
                      </a:r>
                      <a:endParaRPr lang="it-IT" sz="1500" dirty="0">
                        <a:solidFill>
                          <a:schemeClr val="tx1"/>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diffuso a grandi cellule B*</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follicolare*</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mantellare</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a cellule T*</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linfoplasmocitico*</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di Burkitt</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Linfoma cutaneo a cellule T</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Leucemia linfatica cronica</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Anemia aplastica grave</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Anemia falciforme</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Anemia di Fanconi</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Talassemia</a:t>
                      </a:r>
                    </a:p>
                    <a:p>
                      <a:pPr marL="285750" indent="-285750" algn="l">
                        <a:buFont typeface="Arial" panose="020B0604020202020204" pitchFamily="34" charset="0"/>
                        <a:buChar char="•"/>
                      </a:pPr>
                      <a:r>
                        <a:rPr lang="it-IT" sz="1500" dirty="0">
                          <a:solidFill>
                            <a:schemeClr val="tx1"/>
                          </a:solidFill>
                          <a:latin typeface="Arial" panose="020B0604020202020204" pitchFamily="34" charset="0"/>
                        </a:rPr>
                        <a:t>Disturbi metabolici</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619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L'HSCT è associato a molteplici complicazioni</a:t>
            </a:r>
            <a:endParaRPr lang="en-GB" dirty="0"/>
          </a:p>
        </p:txBody>
      </p:sp>
      <p:sp>
        <p:nvSpPr>
          <p:cNvPr id="3" name="Content Placeholder 2"/>
          <p:cNvSpPr>
            <a:spLocks noGrp="1"/>
          </p:cNvSpPr>
          <p:nvPr>
            <p:ph idx="1"/>
          </p:nvPr>
        </p:nvSpPr>
        <p:spPr/>
        <p:txBody>
          <a:bodyPr>
            <a:noAutofit/>
          </a:bodyPr>
          <a:lstStyle/>
          <a:p>
            <a:endParaRPr lang="en-GB" sz="2000" dirty="0"/>
          </a:p>
          <a:p>
            <a:endParaRPr lang="en-GB" sz="2000" dirty="0"/>
          </a:p>
          <a:p>
            <a:endParaRPr lang="en-GB" dirty="0"/>
          </a:p>
          <a:p>
            <a:pPr>
              <a:spcBef>
                <a:spcPts val="0"/>
              </a:spcBef>
              <a:defRPr/>
            </a:pPr>
            <a:r>
              <a:rPr lang="it-IT" dirty="0"/>
              <a:t>Le complicanze correlate all'HSCT sono classificabili in base alla fase di esordio:</a:t>
            </a:r>
          </a:p>
          <a:p>
            <a:pPr lvl="1"/>
            <a:r>
              <a:rPr lang="it-IT" dirty="0"/>
              <a:t>Fase </a:t>
            </a:r>
            <a:r>
              <a:rPr lang="it-IT" dirty="0" err="1"/>
              <a:t>pre</a:t>
            </a:r>
            <a:r>
              <a:rPr lang="it-IT" dirty="0"/>
              <a:t>-attecchimento, dal Giorno 0 al Giorno 30 dopo il trapianto</a:t>
            </a:r>
            <a:endParaRPr lang="en-GB" sz="1800" dirty="0"/>
          </a:p>
          <a:p>
            <a:pPr lvl="1"/>
            <a:r>
              <a:rPr lang="it-IT" dirty="0"/>
              <a:t>Fase precoce post-attecchimento, dal Giorno 30 al Giorno 100 dopo il trapianto</a:t>
            </a:r>
            <a:endParaRPr lang="en-GB" sz="1800" dirty="0"/>
          </a:p>
          <a:p>
            <a:pPr lvl="1"/>
            <a:r>
              <a:rPr lang="it-IT" dirty="0"/>
              <a:t>Fase tardiva post-attecchimento, più di 100 giorni dopo il trapianto</a:t>
            </a:r>
          </a:p>
          <a:p>
            <a:pPr lvl="1"/>
            <a:endParaRPr lang="en-GB" sz="1800" dirty="0"/>
          </a:p>
          <a:p>
            <a:r>
              <a:rPr lang="it-IT" dirty="0"/>
              <a:t>Inoltre, le complicanze correlate all'HSCT possono essere classificate in base alla causa:</a:t>
            </a:r>
            <a:endParaRPr lang="en-GB" sz="2000" dirty="0"/>
          </a:p>
          <a:p>
            <a:pPr lvl="1"/>
            <a:r>
              <a:rPr lang="it-IT" dirty="0"/>
              <a:t>Tossicità correlata al condizionamento</a:t>
            </a:r>
            <a:endParaRPr lang="en-GB" sz="1800" dirty="0"/>
          </a:p>
          <a:p>
            <a:pPr lvl="1"/>
            <a:r>
              <a:rPr lang="it-IT" dirty="0"/>
              <a:t>Immunosoppressione</a:t>
            </a:r>
            <a:endParaRPr lang="en-GB" sz="1800" dirty="0"/>
          </a:p>
          <a:p>
            <a:pPr lvl="1"/>
            <a:r>
              <a:rPr lang="it-IT" dirty="0"/>
              <a:t>Tossicità mediata dalle cellule del donatore</a:t>
            </a:r>
            <a:endParaRPr lang="en-GB" sz="1800" dirty="0"/>
          </a:p>
          <a:p>
            <a:pPr lvl="1"/>
            <a:r>
              <a:rPr lang="it-IT" dirty="0"/>
              <a:t>Tossicità mediata dalle cellule del destinatario</a:t>
            </a:r>
            <a:endParaRPr lang="en-GB" sz="1800" dirty="0"/>
          </a:p>
          <a:p>
            <a:pPr lvl="1"/>
            <a:r>
              <a:rPr lang="it-IT" dirty="0"/>
              <a:t>Recidiva della patologia maligna di fondo</a:t>
            </a:r>
          </a:p>
          <a:p>
            <a:pPr lvl="1"/>
            <a:endParaRPr lang="en-GB" sz="1800" dirty="0"/>
          </a:p>
          <a:p>
            <a:endParaRPr lang="en-GB" sz="2000" dirty="0"/>
          </a:p>
          <a:p>
            <a:endParaRPr lang="en-GB" sz="2000" dirty="0"/>
          </a:p>
        </p:txBody>
      </p:sp>
      <p:sp>
        <p:nvSpPr>
          <p:cNvPr id="6" name="Text Placeholder 5"/>
          <p:cNvSpPr>
            <a:spLocks noGrp="1"/>
          </p:cNvSpPr>
          <p:nvPr>
            <p:ph type="body" sz="quarter" idx="10"/>
          </p:nvPr>
        </p:nvSpPr>
        <p:spPr/>
        <p:txBody>
          <a:bodyPr/>
          <a:lstStyle/>
          <a:p>
            <a:r>
              <a:rPr lang="it-IT" dirty="0"/>
              <a:t>Saria MG et al. </a:t>
            </a:r>
            <a:r>
              <a:rPr lang="it-IT" i="1" dirty="0"/>
              <a:t>Clin J Oncol Nurs </a:t>
            </a:r>
            <a:r>
              <a:rPr lang="it-IT" dirty="0"/>
              <a:t>2007;11:53–63</a:t>
            </a:r>
            <a:endParaRPr lang="en-GB" dirty="0"/>
          </a:p>
        </p:txBody>
      </p:sp>
      <p:sp>
        <p:nvSpPr>
          <p:cNvPr id="8" name="Text Placeholder 7"/>
          <p:cNvSpPr>
            <a:spLocks noGrp="1"/>
          </p:cNvSpPr>
          <p:nvPr>
            <p:ph type="body" sz="quarter" idx="11"/>
          </p:nvPr>
        </p:nvSpPr>
        <p:spPr/>
        <p:txBody>
          <a:bodyPr/>
          <a:lstStyle/>
          <a:p>
            <a:r>
              <a:rPr lang="it-IT" dirty="0"/>
              <a:t>HSCT, trapianto di cellule staminali ematopoietiche</a:t>
            </a:r>
            <a:endParaRPr lang="en-GB" dirty="0"/>
          </a:p>
        </p:txBody>
      </p:sp>
      <p:sp>
        <p:nvSpPr>
          <p:cNvPr id="4" name="Rounded Rectangle 3"/>
          <p:cNvSpPr/>
          <p:nvPr/>
        </p:nvSpPr>
        <p:spPr>
          <a:xfrm>
            <a:off x="1436594" y="1335995"/>
            <a:ext cx="9318812" cy="88276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400" dirty="0">
                <a:solidFill>
                  <a:schemeClr val="tx1"/>
                </a:solidFill>
              </a:rPr>
              <a:t>Solitamente i pazienti sottoposti ad HSCT richiedono monitoraggio in terapia intensiva, o un supporto avanzato</a:t>
            </a:r>
            <a:endParaRPr kumimoji="0" lang="en-GB" sz="2400" b="0" i="0" u="none" strike="noStrike" kern="1200" cap="none" spc="0" normalizeH="0" baseline="0" noProof="0" dirty="0">
              <a:ln>
                <a:noFill/>
              </a:ln>
              <a:solidFill>
                <a:schemeClr val="tx1"/>
              </a:solidFill>
              <a:effectLst/>
              <a:uLnTx/>
              <a:uFillTx/>
              <a:latin typeface="Arial" panose="020B0604020202020204"/>
            </a:endParaRPr>
          </a:p>
        </p:txBody>
      </p:sp>
    </p:spTree>
    <p:extLst>
      <p:ext uri="{BB962C8B-B14F-4D97-AF65-F5344CB8AC3E}">
        <p14:creationId xmlns:p14="http://schemas.microsoft.com/office/powerpoint/2010/main" val="1931214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La neutropenia è una complicazione importante </a:t>
            </a:r>
            <a:br>
              <a:rPr lang="it-IT" dirty="0"/>
            </a:br>
            <a:r>
              <a:rPr lang="it-IT" dirty="0"/>
              <a:t>che richiede l'intervento</a:t>
            </a:r>
            <a:r>
              <a:rPr lang="en-GB" dirty="0"/>
              <a:t> </a:t>
            </a:r>
          </a:p>
        </p:txBody>
      </p:sp>
      <p:sp>
        <p:nvSpPr>
          <p:cNvPr id="3" name="Text Placeholder 2"/>
          <p:cNvSpPr>
            <a:spLocks noGrp="1"/>
          </p:cNvSpPr>
          <p:nvPr>
            <p:ph type="body" sz="quarter" idx="10"/>
          </p:nvPr>
        </p:nvSpPr>
        <p:spPr>
          <a:xfrm>
            <a:off x="98778" y="6495526"/>
            <a:ext cx="8139289"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it-IT" dirty="0"/>
              <a:t>HSCT, trapianto di cellule staminali ematopoietiche</a:t>
            </a:r>
            <a:endParaRPr lang="en-GB" dirty="0"/>
          </a:p>
        </p:txBody>
      </p:sp>
      <p:sp>
        <p:nvSpPr>
          <p:cNvPr id="9" name="Rounded Rectangle 8"/>
          <p:cNvSpPr/>
          <p:nvPr/>
        </p:nvSpPr>
        <p:spPr>
          <a:xfrm>
            <a:off x="800874" y="2675253"/>
            <a:ext cx="10558405" cy="1905875"/>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it-IT" sz="2000" dirty="0"/>
              <a:t>Poiché l'obiettivo dei regimi di condizionamento è sopprimere il midollo osseo, si prevede una riduzione dei conteggi dei globuli bianchi</a:t>
            </a:r>
            <a:r>
              <a:rPr lang="en-GB" sz="2000" dirty="0">
                <a:solidFill>
                  <a:schemeClr val="tx1"/>
                </a:solidFill>
                <a:latin typeface="Arial" panose="020B0604020202020204" pitchFamily="34" charset="0"/>
                <a:cs typeface="Arial" panose="020B0604020202020204" pitchFamily="34" charset="0"/>
              </a:rPr>
              <a:t> </a:t>
            </a:r>
          </a:p>
          <a:p>
            <a:pPr marL="273050" lvl="1" indent="-273050" defTabSz="666750">
              <a:spcBef>
                <a:spcPct val="0"/>
              </a:spcBef>
              <a:spcAft>
                <a:spcPct val="15000"/>
              </a:spcAft>
              <a:buFontTx/>
              <a:buChar char="••"/>
            </a:pPr>
            <a:r>
              <a:rPr lang="it-IT" sz="2000" dirty="0"/>
              <a:t>Viene raccomandato il fattore di crescita per migliorare i tempi di recupero ematopoietico, ridurre le percentuali di infezione, abbreviare i periodi di degenza ospedaliera e ridurre potenzialmente i costi del trattamento</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84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GvHD è un'importante complicazione </a:t>
            </a:r>
            <a:br>
              <a:rPr lang="it-IT" dirty="0"/>
            </a:br>
            <a:r>
              <a:rPr lang="it-IT" dirty="0"/>
              <a:t>che richiede l'intervento</a:t>
            </a:r>
            <a:endParaRPr lang="en-GB" sz="3200" dirty="0"/>
          </a:p>
        </p:txBody>
      </p:sp>
      <p:sp>
        <p:nvSpPr>
          <p:cNvPr id="3" name="Text Placeholder 2"/>
          <p:cNvSpPr>
            <a:spLocks noGrp="1"/>
          </p:cNvSpPr>
          <p:nvPr>
            <p:ph type="body" sz="quarter" idx="10"/>
          </p:nvPr>
        </p:nvSpPr>
        <p:spPr>
          <a:xfrm>
            <a:off x="98778" y="6495526"/>
            <a:ext cx="8046155"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it-IT" dirty="0"/>
              <a:t>GvHD, malattia del trapianto contro l'ospite (</a:t>
            </a:r>
            <a:r>
              <a:rPr lang="it-IT" dirty="0" err="1"/>
              <a:t>graft</a:t>
            </a:r>
            <a:r>
              <a:rPr lang="it-IT" dirty="0"/>
              <a:t>-versus-</a:t>
            </a:r>
            <a:r>
              <a:rPr lang="it-IT" dirty="0" err="1"/>
              <a:t>host</a:t>
            </a:r>
            <a:r>
              <a:rPr lang="it-IT" dirty="0"/>
              <a:t>);</a:t>
            </a:r>
            <a:r>
              <a:rPr lang="en-GB" dirty="0"/>
              <a:t> </a:t>
            </a:r>
            <a:br>
              <a:rPr lang="en-GB" dirty="0"/>
            </a:br>
            <a:r>
              <a:rPr lang="it-IT" dirty="0"/>
              <a:t>HSCT, trapianto di cellule staminali ematopoietiche</a:t>
            </a:r>
            <a:endParaRPr lang="en-GB" dirty="0"/>
          </a:p>
        </p:txBody>
      </p:sp>
      <p:sp>
        <p:nvSpPr>
          <p:cNvPr id="9" name="Rounded Rectangle 8"/>
          <p:cNvSpPr/>
          <p:nvPr/>
        </p:nvSpPr>
        <p:spPr>
          <a:xfrm>
            <a:off x="800874" y="2369889"/>
            <a:ext cx="10558405" cy="311651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Char char="••"/>
            </a:pPr>
            <a:r>
              <a:rPr lang="it-IT" sz="2000" dirty="0"/>
              <a:t>La GvHD è una grave complicanza dell'HSCT allogenico, in cui le cellule immunitarie del donatore attaccano il tessuto dell'ospite</a:t>
            </a:r>
            <a:endParaRPr lang="en-GB" sz="2000"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Char char="••"/>
            </a:pPr>
            <a:r>
              <a:rPr lang="it-IT" sz="2000" dirty="0"/>
              <a:t>Viene somministrata terapia immunosoppressiva a un livello tale da sopprimere parzialmente l'immunità e prevenire la GvHD, ma anche da massimizzare il beneficio derivabile dall'effetto del trapianto contro il cancro (</a:t>
            </a:r>
            <a:r>
              <a:rPr lang="it-IT" sz="2000" i="1" dirty="0" err="1"/>
              <a:t>graft</a:t>
            </a:r>
            <a:r>
              <a:rPr lang="it-IT" sz="2000" i="1" dirty="0"/>
              <a:t>-versus-</a:t>
            </a:r>
            <a:r>
              <a:rPr lang="it-IT" sz="2000" i="1" dirty="0" err="1"/>
              <a:t>cancer</a:t>
            </a:r>
            <a:r>
              <a:rPr lang="it-IT" sz="2000" dirty="0"/>
              <a:t>)</a:t>
            </a:r>
            <a:endParaRPr lang="en-GB" sz="2000"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Char char="••"/>
            </a:pPr>
            <a:r>
              <a:rPr lang="it-IT" sz="2000" dirty="0"/>
              <a:t>Corticosteroidi, ciclosporina, </a:t>
            </a:r>
            <a:r>
              <a:rPr lang="it-IT" sz="2000" dirty="0" err="1"/>
              <a:t>tacrolimus</a:t>
            </a:r>
            <a:r>
              <a:rPr lang="it-IT" sz="2000" dirty="0"/>
              <a:t>, </a:t>
            </a:r>
            <a:r>
              <a:rPr lang="it-IT" sz="2000" dirty="0" err="1"/>
              <a:t>micofenolato</a:t>
            </a:r>
            <a:r>
              <a:rPr lang="it-IT" sz="2000" dirty="0"/>
              <a:t> </a:t>
            </a:r>
            <a:r>
              <a:rPr lang="it-IT" sz="2000" dirty="0" err="1"/>
              <a:t>mofetile</a:t>
            </a:r>
            <a:r>
              <a:rPr lang="it-IT" sz="2000" dirty="0"/>
              <a:t> e </a:t>
            </a:r>
            <a:r>
              <a:rPr lang="it-IT" sz="2000" dirty="0" err="1"/>
              <a:t>metotrexato</a:t>
            </a:r>
            <a:r>
              <a:rPr lang="it-IT" sz="2000" dirty="0"/>
              <a:t> sono gli immunosoppressori usati più di frequente</a:t>
            </a:r>
            <a:endParaRPr lang="en-GB" sz="2000"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Char char="••"/>
            </a:pPr>
            <a:r>
              <a:rPr lang="it-IT" sz="2000" dirty="0"/>
              <a:t>Variazioni nelle formulazioni, nella biodisponibilità, nei livelli terapeutici, abbinati alle interazioni farmacologiche possono causare un aumento della tossicità</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901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dirty="0"/>
              <a:t>L'infezione è una complicanza importante </a:t>
            </a:r>
            <a:br>
              <a:rPr lang="it-IT" dirty="0"/>
            </a:br>
            <a:r>
              <a:rPr lang="it-IT" dirty="0"/>
              <a:t>che richiede l'intervento</a:t>
            </a:r>
            <a:endParaRPr lang="en-GB" sz="3200" dirty="0"/>
          </a:p>
        </p:txBody>
      </p:sp>
      <p:sp>
        <p:nvSpPr>
          <p:cNvPr id="3" name="Text Placeholder 2"/>
          <p:cNvSpPr>
            <a:spLocks noGrp="1"/>
          </p:cNvSpPr>
          <p:nvPr>
            <p:ph type="body" sz="quarter" idx="10"/>
          </p:nvPr>
        </p:nvSpPr>
        <p:spPr>
          <a:xfrm>
            <a:off x="98778" y="6495526"/>
            <a:ext cx="8012289"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it-IT" dirty="0"/>
              <a:t>HSCT, trapianto di cellule staminali ematopoietiche</a:t>
            </a:r>
            <a:endParaRPr lang="en-GB" dirty="0"/>
          </a:p>
        </p:txBody>
      </p:sp>
      <p:sp>
        <p:nvSpPr>
          <p:cNvPr id="9" name="Rounded Rectangle 8"/>
          <p:cNvSpPr/>
          <p:nvPr/>
        </p:nvSpPr>
        <p:spPr>
          <a:xfrm>
            <a:off x="800874" y="1364195"/>
            <a:ext cx="10558405" cy="4714872"/>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it-IT" dirty="0"/>
              <a:t>Lo stato immunocompromesso dei pazienti sottoposti ad HSCT li rende suscettibili a gravi infezioni </a:t>
            </a:r>
          </a:p>
          <a:p>
            <a:pPr marL="273050" lvl="1" indent="-273050" defTabSz="666750">
              <a:spcBef>
                <a:spcPct val="0"/>
              </a:spcBef>
              <a:spcAft>
                <a:spcPct val="15000"/>
              </a:spcAft>
              <a:buFontTx/>
              <a:buChar char="••"/>
            </a:pPr>
            <a:r>
              <a:rPr lang="it-IT" dirty="0"/>
              <a:t>Che rappresentano circa il 20% dei casi di decesso in seguito ad HSCT, soprattutto nei primi 100 giorni dopo il trapianto</a:t>
            </a:r>
            <a:endParaRPr lang="en-GB"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FontTx/>
              <a:buChar char="••"/>
            </a:pPr>
            <a:r>
              <a:rPr lang="it-IT" dirty="0"/>
              <a:t>Per le infezioni batteriche, che insorgono più comunemente nella fase </a:t>
            </a:r>
            <a:r>
              <a:rPr lang="it-IT" dirty="0" err="1"/>
              <a:t>neutropenica</a:t>
            </a:r>
            <a:r>
              <a:rPr lang="it-IT" dirty="0"/>
              <a:t> dopo il condizionamento, viene somministrata una profilassi con antibiotici</a:t>
            </a:r>
            <a:endParaRPr lang="en-GB"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FontTx/>
              <a:buChar char="••"/>
            </a:pPr>
            <a:r>
              <a:rPr lang="it-IT" dirty="0"/>
              <a:t>Gli antimicotici sono usati con finalità profilattiche (prevenzione generale), empiriche (per es. nei pazienti </a:t>
            </a:r>
            <a:r>
              <a:rPr lang="it-IT" dirty="0" err="1"/>
              <a:t>neutropenici</a:t>
            </a:r>
            <a:r>
              <a:rPr lang="it-IT" dirty="0"/>
              <a:t> con negatività degli esiti clinici/di laboratorio) e di prevenzione (per es. nei pazienti ad alto rischio di malattie potenzialmente letali prima del riconoscimento clinico)</a:t>
            </a:r>
            <a:endParaRPr lang="en-GB"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FontTx/>
              <a:buChar char="••"/>
            </a:pPr>
            <a:r>
              <a:rPr lang="it-IT" dirty="0"/>
              <a:t>La profilassi contro la polmonite protozoica causata da </a:t>
            </a:r>
            <a:r>
              <a:rPr lang="it-IT" i="1" dirty="0" err="1"/>
              <a:t>Pneumocystis</a:t>
            </a:r>
            <a:r>
              <a:rPr lang="it-IT" i="1" dirty="0"/>
              <a:t> </a:t>
            </a:r>
            <a:r>
              <a:rPr lang="it-IT" i="1" dirty="0" err="1"/>
              <a:t>carinii</a:t>
            </a:r>
            <a:r>
              <a:rPr lang="it-IT" dirty="0"/>
              <a:t>, mediante somministrazione di </a:t>
            </a:r>
            <a:r>
              <a:rPr lang="it-IT" dirty="0" err="1"/>
              <a:t>trimetoprim-sulfametoxazolo</a:t>
            </a:r>
            <a:r>
              <a:rPr lang="it-IT" dirty="0"/>
              <a:t>, è raccomandata per tutti i pazienti sottoposti ad HSCT allogenico</a:t>
            </a:r>
            <a:r>
              <a:rPr lang="en-GB" dirty="0">
                <a:solidFill>
                  <a:schemeClr val="tx1"/>
                </a:solidFill>
                <a:latin typeface="Arial" panose="020B0604020202020204" pitchFamily="34" charset="0"/>
                <a:cs typeface="Arial" panose="020B0604020202020204" pitchFamily="34" charset="0"/>
              </a:rPr>
              <a:t> </a:t>
            </a:r>
          </a:p>
          <a:p>
            <a:pPr marL="273050" lvl="1" indent="-273050" defTabSz="666750">
              <a:spcBef>
                <a:spcPct val="0"/>
              </a:spcBef>
              <a:spcAft>
                <a:spcPct val="15000"/>
              </a:spcAft>
              <a:buFontTx/>
              <a:buChar char="••"/>
            </a:pPr>
            <a:r>
              <a:rPr lang="it-IT" dirty="0"/>
              <a:t>Si raccomandano agenti profilattici o di prevenzione per i soggetti ad alto rischio o positivi per virus come citomegalovirus, virus di Epstein–Barr, virus dell'herpes simplex, virus varicella-zoster, e tutti i virus respiratori</a:t>
            </a:r>
          </a:p>
        </p:txBody>
      </p:sp>
    </p:spTree>
    <p:extLst>
      <p:ext uri="{BB962C8B-B14F-4D97-AF65-F5344CB8AC3E}">
        <p14:creationId xmlns:p14="http://schemas.microsoft.com/office/powerpoint/2010/main" val="234960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3200" dirty="0"/>
              <a:t>VOD è una complicanza importante </a:t>
            </a:r>
            <a:br/>
            <a:r>
              <a:rPr lang="it-IT" sz="3200" dirty="0"/>
              <a:t>che richiede un intervento</a:t>
            </a:r>
          </a:p>
        </p:txBody>
      </p:sp>
      <p:sp>
        <p:nvSpPr>
          <p:cNvPr id="3" name="Text Placeholder 2"/>
          <p:cNvSpPr>
            <a:spLocks noGrp="1"/>
          </p:cNvSpPr>
          <p:nvPr>
            <p:ph type="body" sz="quarter" idx="10"/>
          </p:nvPr>
        </p:nvSpPr>
        <p:spPr>
          <a:xfrm>
            <a:off x="98778" y="6495526"/>
            <a:ext cx="8156222" cy="288925"/>
          </a:xfrm>
        </p:spPr>
        <p:txBody>
          <a:bodyPr/>
          <a:lstStyle/>
          <a:p>
            <a:r>
              <a:rPr lang="it-IT"/>
              <a:t>Carreras E. Early complications after HSCT. In: Apperley J, Carreras E, Gluckman E, Masszi T eds. </a:t>
            </a:r>
            <a:r>
              <a:rPr lang="it-IT" i="1" dirty="0"/>
              <a:t>ESH-EBMT Handbook on Haematopoietic Stem Cell Transplantation</a:t>
            </a:r>
            <a:r>
              <a:rPr lang="it-IT"/>
              <a:t>. Genova: Forum Service Editore, 2012;156–74; Saria MG et al. </a:t>
            </a:r>
            <a:r>
              <a:rPr lang="it-IT" i="1" dirty="0"/>
              <a:t>Clin J Oncol</a:t>
            </a:r>
            <a:r>
              <a:rPr lang="it-IT"/>
              <a:t> </a:t>
            </a:r>
            <a:r>
              <a:rPr lang="it-IT" i="1" dirty="0"/>
              <a:t>Nurs</a:t>
            </a:r>
            <a:r>
              <a:rPr lang="it-IT"/>
              <a:t> 2007;11:53–63; </a:t>
            </a:r>
            <a:br/>
            <a:r>
              <a:rPr lang="it-IT"/>
              <a:t>Corbacioglu S et al. </a:t>
            </a:r>
            <a:r>
              <a:rPr lang="it-IT" i="1" dirty="0"/>
              <a:t>Bone Marrow Transplant</a:t>
            </a:r>
            <a:r>
              <a:rPr lang="it-IT"/>
              <a:t>; in stampa</a:t>
            </a:r>
          </a:p>
        </p:txBody>
      </p:sp>
      <p:sp>
        <p:nvSpPr>
          <p:cNvPr id="5" name="Text Placeholder 4"/>
          <p:cNvSpPr>
            <a:spLocks noGrp="1"/>
          </p:cNvSpPr>
          <p:nvPr>
            <p:ph type="body" sz="quarter" idx="11"/>
          </p:nvPr>
        </p:nvSpPr>
        <p:spPr/>
        <p:txBody>
          <a:bodyPr/>
          <a:lstStyle/>
          <a:p>
            <a:r>
              <a:rPr lang="it-IT"/>
              <a:t>HSCT, trapianto di cellule staminali ematopoietiche; </a:t>
            </a:r>
            <a:br/>
            <a:r>
              <a:rPr lang="it-IT"/>
              <a:t>VOD, malattia veno-occlusiva</a:t>
            </a:r>
          </a:p>
        </p:txBody>
      </p:sp>
      <p:sp>
        <p:nvSpPr>
          <p:cNvPr id="9" name="Rounded Rectangle 8"/>
          <p:cNvSpPr/>
          <p:nvPr/>
        </p:nvSpPr>
        <p:spPr>
          <a:xfrm>
            <a:off x="640935" y="1298961"/>
            <a:ext cx="11092441" cy="4846345"/>
          </a:xfrm>
          <a:prstGeom prst="roundRect">
            <a:avLst>
              <a:gd name="adj" fmla="val 8010"/>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La VOD, anche nota come sindrome da ostruzione sinusoidale (SOS), è una complicanza dell'HSCT potenzialmente letale</a:t>
            </a:r>
          </a:p>
          <a:p>
            <a:pPr marL="273050" lvl="1" indent="-273050" defTabSz="666750">
              <a:spcBef>
                <a:spcPct val="0"/>
              </a:spcBef>
              <a:spcAft>
                <a:spcPct val="15000"/>
              </a:spcAft>
              <a:buFontTx/>
              <a:buChar char="••"/>
            </a:pPr>
            <a:r>
              <a:rPr lang="it-IT" dirty="0"/>
              <a:t>L'incidenza media </a:t>
            </a:r>
            <a:r>
              <a:rPr lang="it-IT" sz="2000" dirty="0">
                <a:solidFill>
                  <a:schemeClr val="tx1"/>
                </a:solidFill>
                <a:latin typeface="Arial" panose="020B0604020202020204" pitchFamily="34" charset="0"/>
              </a:rPr>
              <a:t>di regola varia dal 10–15% negli adulti, con un'incidenza maggiore nei pazienti pediatrici </a:t>
            </a:r>
            <a:r>
              <a:rPr lang="it-IT" sz="2000" dirty="0">
                <a:solidFill>
                  <a:schemeClr val="tx1"/>
                </a:solidFill>
              </a:rPr>
              <a:t>(20</a:t>
            </a:r>
            <a:r>
              <a:rPr lang="it-IT" sz="2000" dirty="0">
                <a:solidFill>
                  <a:schemeClr val="tx1"/>
                </a:solidFill>
                <a:latin typeface="Calibri" panose="020F0502020204030204" pitchFamily="34" charset="0"/>
              </a:rPr>
              <a:t>─</a:t>
            </a:r>
            <a:r>
              <a:rPr lang="it-IT" sz="2000" dirty="0">
                <a:solidFill>
                  <a:schemeClr val="tx1"/>
                </a:solidFill>
              </a:rPr>
              <a:t>60% in base prevalentemente alla condizione di base</a:t>
            </a:r>
            <a:r>
              <a:rPr lang="it-IT" sz="2000" dirty="0"/>
              <a:t>)</a:t>
            </a:r>
            <a:endParaRPr lang="it-IT" sz="2000"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La VOD potrebbe manifestarsi dopo un HSCT autologo o allogenico, indipendentemente dalla patologia di base, dalla fonte delle cellule staminali o dalla tipologia di condizionamento pre-trapianto</a:t>
            </a:r>
          </a:p>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I regimi di condizionamento prima dell'HSCT possono indurre la produzione di metaboliti tossici derivati dagli epatociti nel fegato, che scatenano l'attivazione, il danno e l'infiammazione delle cellule endoteliali che rivestono i sinusoidi (piccoli vasi sanguigni, simili ai capillari, presenti nel fegato)</a:t>
            </a:r>
          </a:p>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La VOD grave, solitamente caratterizzata da disfunzione multiorgano, è stata associata a un tasso di mortalità &gt;80%</a:t>
            </a:r>
          </a:p>
          <a:p>
            <a:pPr marL="273050" lvl="1" indent="-273050" defTabSz="666750">
              <a:spcBef>
                <a:spcPct val="0"/>
              </a:spcBef>
              <a:spcAft>
                <a:spcPct val="15000"/>
              </a:spcAft>
              <a:buFontTx/>
              <a:buChar char="••"/>
            </a:pPr>
            <a:r>
              <a:rPr lang="it-IT" sz="2000" dirty="0">
                <a:solidFill>
                  <a:schemeClr val="tx1"/>
                </a:solidFill>
                <a:latin typeface="Arial" panose="020B0604020202020204" pitchFamily="34" charset="0"/>
              </a:rPr>
              <a:t>Defibrotide è l'unico trattamento al momento autorizzato per la VOD </a:t>
            </a:r>
            <a:br>
              <a:rPr dirty="0"/>
            </a:br>
            <a:r>
              <a:rPr lang="it-IT" sz="2000" dirty="0">
                <a:solidFill>
                  <a:schemeClr val="tx1"/>
                </a:solidFill>
                <a:latin typeface="Arial" panose="020B0604020202020204" pitchFamily="34" charset="0"/>
              </a:rPr>
              <a:t>epatica grave nella terapia HSCT</a:t>
            </a:r>
          </a:p>
        </p:txBody>
      </p:sp>
    </p:spTree>
    <p:extLst>
      <p:ext uri="{BB962C8B-B14F-4D97-AF65-F5344CB8AC3E}">
        <p14:creationId xmlns:p14="http://schemas.microsoft.com/office/powerpoint/2010/main" val="96172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Modalità di utilizzo dei moduli del programma di apprendimento della malattia veno-occlusiva (VOD)</a:t>
            </a:r>
            <a:endParaRPr lang="en-GB" dirty="0"/>
          </a:p>
        </p:txBody>
      </p:sp>
      <p:sp>
        <p:nvSpPr>
          <p:cNvPr id="3" name="Content Placeholder 2"/>
          <p:cNvSpPr>
            <a:spLocks noGrp="1"/>
          </p:cNvSpPr>
          <p:nvPr>
            <p:ph idx="1"/>
          </p:nvPr>
        </p:nvSpPr>
        <p:spPr/>
        <p:txBody>
          <a:bodyPr/>
          <a:lstStyle/>
          <a:p>
            <a:r>
              <a:rPr lang="it-IT" dirty="0"/>
              <a:t>Scaricare sul proprio computer la cartella contenente tutti i moduli. In tal modo si garantisce il funzionamento dei link tra i moduli</a:t>
            </a:r>
          </a:p>
          <a:p>
            <a:r>
              <a:rPr lang="it-IT" dirty="0"/>
              <a:t>È necessario spostarsi attraverso i moduli in modalità presentazione delle diapositive. Sono presenti link che rimandano a contenuti presenti in altri moduli, informazioni aggiuntive e riferimenti esterni</a:t>
            </a:r>
          </a:p>
          <a:p>
            <a:r>
              <a:rPr lang="it-IT" dirty="0"/>
              <a:t>L'icona       indica la disponibilità di ulteriori informazioni in merito all'argomento. Fare clic sul questo simbolo per accedere alle informazioni aggiuntive. Passare semplicemente alla diapositiva successiva per tornare alla diapositiva precedentemente visualizzata</a:t>
            </a:r>
          </a:p>
          <a:p>
            <a:r>
              <a:rPr lang="it-IT" altLang="en-US" dirty="0">
                <a:latin typeface="Arial Unicode MS"/>
              </a:rPr>
              <a:t>Ci sono clip video in alcune sezioni che è possibile accessibili facendo clic sul pulsante di riproduzione indicato nelle diapositive</a:t>
            </a:r>
            <a:endParaRPr lang="it-IT" dirty="0"/>
          </a:p>
          <a:p>
            <a:r>
              <a:rPr lang="it-IT" dirty="0"/>
              <a:t>Le domande multi-scelta alla fine di ogni modulo consentono di verificare le tue conoscenze</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7" name="Picture 6"/>
          <p:cNvPicPr>
            <a:picLocks noChangeAspect="1"/>
          </p:cNvPicPr>
          <p:nvPr/>
        </p:nvPicPr>
        <p:blipFill>
          <a:blip r:embed="rId2">
            <a:duotone>
              <a:srgbClr val="00979E">
                <a:shade val="45000"/>
                <a:satMod val="135000"/>
              </a:srgbClr>
              <a:prstClr val="white"/>
            </a:duotone>
          </a:blip>
          <a:stretch>
            <a:fillRect/>
          </a:stretch>
        </p:blipFill>
        <p:spPr>
          <a:xfrm>
            <a:off x="1643132" y="2957218"/>
            <a:ext cx="324000" cy="324000"/>
          </a:xfrm>
          <a:prstGeom prst="rect">
            <a:avLst/>
          </a:prstGeom>
        </p:spPr>
      </p:pic>
    </p:spTree>
    <p:extLst>
      <p:ext uri="{BB962C8B-B14F-4D97-AF65-F5344CB8AC3E}">
        <p14:creationId xmlns:p14="http://schemas.microsoft.com/office/powerpoint/2010/main" val="2384813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lstStyle/>
          <a:p>
            <a:endParaRPr lang="en-GB"/>
          </a:p>
        </p:txBody>
      </p:sp>
      <p:sp>
        <p:nvSpPr>
          <p:cNvPr id="17" name="Text Placeholder 16"/>
          <p:cNvSpPr>
            <a:spLocks noGrp="1"/>
          </p:cNvSpPr>
          <p:nvPr>
            <p:ph type="body" sz="quarter" idx="11"/>
          </p:nvPr>
        </p:nvSpPr>
        <p:spPr/>
        <p:txBody>
          <a:bodyPr/>
          <a:lstStyle/>
          <a:p>
            <a:r>
              <a:rPr lang="it-IT"/>
              <a:t>HSCT, trapianto di cellule staminali ematopoietiche</a:t>
            </a:r>
          </a:p>
        </p:txBody>
      </p:sp>
      <p:sp>
        <p:nvSpPr>
          <p:cNvPr id="20"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21" name="Subtitle 4"/>
          <p:cNvSpPr txBox="1">
            <a:spLocks/>
          </p:cNvSpPr>
          <p:nvPr/>
        </p:nvSpPr>
        <p:spPr>
          <a:xfrm>
            <a:off x="1828800" y="3886200"/>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800" b="0" i="0" u="none" strike="noStrike" kern="1200" cap="none" spc="0" normalizeH="0" baseline="0" noProof="0" dirty="0">
                <a:ln>
                  <a:noFill/>
                </a:ln>
                <a:solidFill>
                  <a:schemeClr val="tx1"/>
                </a:solidFill>
                <a:effectLst/>
                <a:uLnTx/>
                <a:uFillTx/>
                <a:latin typeface="Arial" pitchFamily="34" charset="0"/>
              </a:rPr>
              <a:t>La malattia del trapianto contro l'ospite </a:t>
            </a:r>
            <a:br>
              <a:rPr kumimoji="0" lang="it-IT" sz="2800" b="0" i="0" u="none" strike="noStrike" kern="1200" cap="none" spc="0" normalizeH="0" baseline="0" noProof="0" dirty="0">
                <a:ln>
                  <a:noFill/>
                </a:ln>
                <a:solidFill>
                  <a:schemeClr val="tx1"/>
                </a:solidFill>
                <a:effectLst/>
                <a:uLnTx/>
                <a:uFillTx/>
                <a:latin typeface="Arial" pitchFamily="34" charset="0"/>
              </a:rPr>
            </a:br>
            <a:r>
              <a:rPr kumimoji="0" lang="it-IT" sz="2800" b="0" i="0" u="none" strike="noStrike" kern="1200" cap="none" spc="0" normalizeH="0" baseline="0" noProof="0" dirty="0">
                <a:ln>
                  <a:noFill/>
                </a:ln>
                <a:solidFill>
                  <a:schemeClr val="tx1"/>
                </a:solidFill>
                <a:effectLst/>
                <a:uLnTx/>
                <a:uFillTx/>
                <a:latin typeface="Arial" pitchFamily="34" charset="0"/>
              </a:rPr>
              <a:t>(graft-versus-host) è una complicanza associata all'HSCT allogenico e all'HSCT autologo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800" b="0" i="0" u="none" strike="noStrike" kern="1200" cap="none" spc="0" normalizeH="0" baseline="0" noProof="0" dirty="0">
              <a:ln>
                <a:noFill/>
              </a:ln>
              <a:solidFill>
                <a:srgbClr val="8A8A8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42809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it-IT" dirty="0"/>
              <a:t>GvHD, malattia del trapianto contro l'ospite (</a:t>
            </a:r>
            <a:r>
              <a:rPr lang="it-IT" dirty="0" err="1"/>
              <a:t>graft</a:t>
            </a:r>
            <a:r>
              <a:rPr lang="it-IT" dirty="0"/>
              <a:t>-versus-</a:t>
            </a:r>
            <a:r>
              <a:rPr lang="it-IT" dirty="0" err="1"/>
              <a:t>host</a:t>
            </a:r>
            <a:r>
              <a:rPr lang="it-IT" dirty="0"/>
              <a:t>)</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7" name="Subtitle 4"/>
          <p:cNvSpPr txBox="1">
            <a:spLocks/>
          </p:cNvSpPr>
          <p:nvPr/>
        </p:nvSpPr>
        <p:spPr>
          <a:xfrm>
            <a:off x="677333" y="3886200"/>
            <a:ext cx="10837334"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Gli obiettivi del condizionamento mirano all'eradicazione della malattia, all'immunosoppressione per prevenire la GvHD e alla "creazione di spazio" nel midollo osseo per consentire l'attecchimento delle cellule del donatore</a:t>
            </a:r>
            <a:endParaRPr kumimoji="0" lang="it-IT" sz="2800" b="0" i="0" u="none" strike="noStrike" kern="1200" cap="none" spc="0" normalizeH="0" baseline="0" noProof="0" dirty="0">
              <a:ln>
                <a:noFill/>
              </a:ln>
              <a:solidFill>
                <a:schemeClr val="tx1"/>
              </a:solidFill>
              <a:effectLst/>
              <a:uLnTx/>
              <a:uFillTx/>
            </a:endParaRP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9291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it-IT"/>
              <a:t>HSCT, trapianto di cellule staminali ematopoietiche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7" name="Subtitle 4"/>
          <p:cNvSpPr txBox="1">
            <a:spLocks/>
          </p:cNvSpPr>
          <p:nvPr/>
        </p:nvSpPr>
        <p:spPr>
          <a:xfrm>
            <a:off x="567267" y="3886200"/>
            <a:ext cx="110574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I regimi mieloablativi distruggono in maniera irreversibile il midollo osseo, laddove i regimi di condizionamento a intensità ridotta (RIC) e non mieloablativi (NMA) risultano essere meno aggressivi, causando una citopenia reversibile o minima. Diversamente dai regimi mieloablativi, i regimi RIC ed NMA consentono ai pazienti più anziani e fisicamente meno idonei di sottoporsi all'HSCT</a:t>
            </a:r>
            <a:endParaRPr kumimoji="0" lang="it-IT" sz="2800" b="0" i="0" u="none" strike="noStrike" kern="1200" cap="none" spc="0" normalizeH="0" baseline="0" noProof="0" dirty="0">
              <a:ln>
                <a:noFill/>
              </a:ln>
              <a:solidFill>
                <a:schemeClr val="tx1"/>
              </a:solidFill>
              <a:effectLst/>
              <a:uLnTx/>
              <a:uFillTx/>
            </a:endParaRP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26997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it-IT" dirty="0"/>
              <a:t>NMA, non </a:t>
            </a:r>
            <a:r>
              <a:rPr lang="it-IT" dirty="0" err="1"/>
              <a:t>mieloablativi</a:t>
            </a:r>
            <a:r>
              <a:rPr lang="it-IT" dirty="0"/>
              <a:t>; RIC, condizionamento a intensità ridotta </a:t>
            </a:r>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Benché i regimi RIC ed NMA limitino la tossicità,</a:t>
            </a:r>
            <a:br>
              <a:rPr dirty="0"/>
            </a:br>
            <a:r>
              <a:rPr lang="it-IT" sz="2800" dirty="0">
                <a:solidFill>
                  <a:schemeClr val="tx1"/>
                </a:solidFill>
              </a:rPr>
              <a:t>le complicanze potenzialmente letali, come la malattia </a:t>
            </a:r>
            <a:br>
              <a:rPr dirty="0"/>
            </a:br>
            <a:r>
              <a:rPr lang="it-IT" sz="2800" dirty="0">
                <a:solidFill>
                  <a:schemeClr val="tx1"/>
                </a:solidFill>
              </a:rPr>
              <a:t>veno-occlusiva (VOD), possono ancora verificarsi</a:t>
            </a:r>
            <a:endParaRPr kumimoji="0" lang="it-IT" sz="2800" b="0" i="0" u="none" strike="noStrike" kern="1200" cap="none" spc="0" normalizeH="0" baseline="0" noProof="0" dirty="0">
              <a:ln>
                <a:noFill/>
              </a:ln>
              <a:solidFill>
                <a:schemeClr val="tx1"/>
              </a:solidFill>
              <a:effectLst/>
              <a:uLnTx/>
              <a:uFillTx/>
            </a:endParaRPr>
          </a:p>
        </p:txBody>
      </p:sp>
      <p:sp>
        <p:nvSpPr>
          <p:cNvPr id="9" name="Text Placeholder 8"/>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4731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Farmaci immunosoppressori, come i corticosteroidi, sono somministrati per gestire la malattia del trapianto contro l'ospite (graft-versus-host), in cui un trapianto allogenico attacca il tessuto dell'ospite</a:t>
            </a:r>
            <a:endParaRPr kumimoji="0" lang="it-IT"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650777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Corretto</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La nausea è l'effetto segnalato più temuto dai pazienti e ha un impatto significativo sulla qualità della vita</a:t>
            </a:r>
            <a:endParaRPr kumimoji="0" lang="it-IT" sz="2800" b="0" i="0" u="none" strike="noStrike" kern="1200" cap="none" spc="0" normalizeH="0" baseline="0" noProof="0" dirty="0">
              <a:ln>
                <a:noFill/>
              </a:ln>
              <a:solidFill>
                <a:schemeClr val="tx1"/>
              </a:solidFill>
              <a:effectLst/>
              <a:uLnTx/>
              <a:uFillTx/>
            </a:endParaRP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738466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a:ln>
                  <a:noFill/>
                </a:ln>
                <a:solidFill>
                  <a:schemeClr val="accent1"/>
                </a:solidFill>
                <a:effectLst/>
                <a:uLnTx/>
                <a:uFillTx/>
                <a:latin typeface="Arial" pitchFamily="34" charset="0"/>
              </a:rPr>
              <a:t>Errato</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it-IT" sz="2800" dirty="0">
                <a:solidFill>
                  <a:schemeClr val="tx1"/>
                </a:solidFill>
              </a:rPr>
              <a:t>Riprovare</a:t>
            </a:r>
            <a:endParaRPr kumimoji="0" lang="it-IT"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11850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Modulo 1: </a:t>
            </a:r>
            <a:br>
              <a:rPr lang="en-GB" dirty="0"/>
            </a:br>
            <a:r>
              <a:rPr lang="it-IT" dirty="0"/>
              <a:t>Il trapianto di cellule </a:t>
            </a:r>
            <a:br>
              <a:rPr lang="it-IT" dirty="0"/>
            </a:br>
            <a:r>
              <a:rPr lang="it-IT" dirty="0"/>
              <a:t>staminali ematopoietiche</a:t>
            </a:r>
          </a:p>
        </p:txBody>
      </p:sp>
    </p:spTree>
    <p:extLst>
      <p:ext uri="{BB962C8B-B14F-4D97-AF65-F5344CB8AC3E}">
        <p14:creationId xmlns:p14="http://schemas.microsoft.com/office/powerpoint/2010/main" val="208718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Obiettivi di apprendimento</a:t>
            </a:r>
            <a:endParaRPr lang="en-GB" dirty="0"/>
          </a:p>
        </p:txBody>
      </p:sp>
      <p:sp>
        <p:nvSpPr>
          <p:cNvPr id="3" name="Content Placeholder 2"/>
          <p:cNvSpPr>
            <a:spLocks noGrp="1"/>
          </p:cNvSpPr>
          <p:nvPr>
            <p:ph idx="1"/>
          </p:nvPr>
        </p:nvSpPr>
        <p:spPr/>
        <p:txBody>
          <a:bodyPr>
            <a:normAutofit/>
          </a:bodyPr>
          <a:lstStyle/>
          <a:p>
            <a:r>
              <a:rPr lang="en-GB" sz="2000" dirty="0" err="1"/>
              <a:t>Comprendere</a:t>
            </a:r>
            <a:r>
              <a:rPr lang="en-GB" sz="2000" dirty="0"/>
              <a:t> la </a:t>
            </a:r>
            <a:r>
              <a:rPr lang="en-GB" sz="2000" dirty="0" err="1"/>
              <a:t>differenza</a:t>
            </a:r>
            <a:r>
              <a:rPr lang="en-GB" sz="2000" dirty="0"/>
              <a:t> </a:t>
            </a:r>
            <a:r>
              <a:rPr lang="en-GB" sz="2000" dirty="0" err="1"/>
              <a:t>fra</a:t>
            </a:r>
            <a:r>
              <a:rPr lang="en-GB" sz="2000" dirty="0"/>
              <a:t> </a:t>
            </a:r>
            <a:r>
              <a:rPr lang="en-GB" sz="2000" dirty="0" err="1"/>
              <a:t>l'HSCT</a:t>
            </a:r>
            <a:r>
              <a:rPr lang="en-GB" sz="2000" dirty="0"/>
              <a:t> </a:t>
            </a:r>
            <a:r>
              <a:rPr lang="en-GB" sz="2000" dirty="0" err="1"/>
              <a:t>allogenico</a:t>
            </a:r>
            <a:r>
              <a:rPr lang="en-GB" sz="2000" dirty="0"/>
              <a:t> e </a:t>
            </a:r>
            <a:r>
              <a:rPr lang="en-GB" sz="2000" dirty="0" err="1"/>
              <a:t>autologo</a:t>
            </a:r>
            <a:endParaRPr lang="en-GB" sz="2000" dirty="0"/>
          </a:p>
          <a:p>
            <a:endParaRPr lang="it-IT" sz="2000" dirty="0"/>
          </a:p>
          <a:p>
            <a:r>
              <a:rPr lang="en-GB" sz="2000" dirty="0" err="1"/>
              <a:t>Comprendere</a:t>
            </a:r>
            <a:r>
              <a:rPr lang="en-GB" sz="2000" dirty="0"/>
              <a:t> </a:t>
            </a:r>
            <a:r>
              <a:rPr lang="en-GB" sz="2000" dirty="0" err="1"/>
              <a:t>i</a:t>
            </a:r>
            <a:r>
              <a:rPr lang="en-GB" sz="2000" dirty="0"/>
              <a:t> tipi e </a:t>
            </a:r>
            <a:r>
              <a:rPr lang="en-GB" sz="2000" dirty="0" err="1"/>
              <a:t>i</a:t>
            </a:r>
            <a:r>
              <a:rPr lang="en-GB" sz="2000" dirty="0"/>
              <a:t> </a:t>
            </a:r>
            <a:r>
              <a:rPr lang="en-GB" sz="2000" dirty="0" err="1"/>
              <a:t>motivi</a:t>
            </a:r>
            <a:r>
              <a:rPr lang="en-GB" sz="2000" dirty="0"/>
              <a:t> </a:t>
            </a:r>
            <a:r>
              <a:rPr lang="en-GB" sz="2000" dirty="0" err="1"/>
              <a:t>alla</a:t>
            </a:r>
            <a:r>
              <a:rPr lang="en-GB" sz="2000" dirty="0"/>
              <a:t> base </a:t>
            </a:r>
            <a:r>
              <a:rPr lang="en-GB" sz="2000" dirty="0" err="1"/>
              <a:t>dei</a:t>
            </a:r>
            <a:r>
              <a:rPr lang="en-GB" sz="2000" dirty="0"/>
              <a:t> </a:t>
            </a:r>
            <a:r>
              <a:rPr lang="en-GB" sz="2000" dirty="0" err="1"/>
              <a:t>diversi</a:t>
            </a:r>
            <a:r>
              <a:rPr lang="en-GB" sz="2000" dirty="0"/>
              <a:t> </a:t>
            </a:r>
            <a:r>
              <a:rPr lang="en-GB" sz="2000" dirty="0" err="1"/>
              <a:t>regimi</a:t>
            </a:r>
            <a:r>
              <a:rPr lang="en-GB" sz="2000" dirty="0"/>
              <a:t> di </a:t>
            </a:r>
            <a:r>
              <a:rPr lang="en-GB" sz="2000" dirty="0" err="1"/>
              <a:t>condizionamento</a:t>
            </a:r>
            <a:r>
              <a:rPr lang="en-GB" sz="2000" dirty="0"/>
              <a:t> per </a:t>
            </a:r>
            <a:r>
              <a:rPr lang="en-GB" sz="2000" dirty="0" err="1"/>
              <a:t>l'HSCT</a:t>
            </a:r>
            <a:endParaRPr lang="en-GB" sz="2000" dirty="0"/>
          </a:p>
          <a:p>
            <a:endParaRPr lang="it-IT" sz="2000" dirty="0"/>
          </a:p>
          <a:p>
            <a:r>
              <a:rPr lang="en-GB" sz="2000" dirty="0" err="1"/>
              <a:t>Riconoscere</a:t>
            </a:r>
            <a:r>
              <a:rPr lang="en-GB" sz="2000" dirty="0"/>
              <a:t> le </a:t>
            </a:r>
            <a:r>
              <a:rPr lang="en-GB" sz="2000" dirty="0" err="1"/>
              <a:t>potenziali</a:t>
            </a:r>
            <a:r>
              <a:rPr lang="en-GB" sz="2000" dirty="0"/>
              <a:t> </a:t>
            </a:r>
            <a:r>
              <a:rPr lang="en-GB" sz="2000" dirty="0" err="1"/>
              <a:t>complicanze</a:t>
            </a:r>
            <a:r>
              <a:rPr lang="en-GB" sz="2000" dirty="0"/>
              <a:t> associate </a:t>
            </a:r>
            <a:r>
              <a:rPr lang="en-GB" sz="2000" dirty="0" err="1"/>
              <a:t>all'HSCT</a:t>
            </a:r>
            <a:endParaRPr lang="en-GB" sz="2000" dirty="0"/>
          </a:p>
          <a:p>
            <a:endParaRPr lang="it-IT" sz="2000" dirty="0"/>
          </a:p>
          <a:p>
            <a:r>
              <a:rPr lang="en-GB" sz="2000" dirty="0" err="1"/>
              <a:t>Comprendere</a:t>
            </a:r>
            <a:r>
              <a:rPr lang="en-GB" sz="2000" dirty="0"/>
              <a:t> </a:t>
            </a:r>
            <a:r>
              <a:rPr lang="en-GB" sz="2000" dirty="0" err="1"/>
              <a:t>gli</a:t>
            </a:r>
            <a:r>
              <a:rPr lang="en-GB" sz="2000" dirty="0"/>
              <a:t> </a:t>
            </a:r>
            <a:r>
              <a:rPr lang="en-GB" sz="2000" dirty="0" err="1"/>
              <a:t>aspetti</a:t>
            </a:r>
            <a:r>
              <a:rPr lang="en-GB" sz="2000" dirty="0"/>
              <a:t> </a:t>
            </a:r>
            <a:r>
              <a:rPr lang="en-GB" sz="2000" dirty="0" err="1"/>
              <a:t>più</a:t>
            </a:r>
            <a:r>
              <a:rPr lang="en-GB" sz="2000" dirty="0"/>
              <a:t> </a:t>
            </a:r>
            <a:r>
              <a:rPr lang="en-GB" sz="2000" dirty="0" err="1"/>
              <a:t>comuni</a:t>
            </a:r>
            <a:r>
              <a:rPr lang="en-GB" sz="2000" dirty="0"/>
              <a:t> </a:t>
            </a:r>
            <a:r>
              <a:rPr lang="en-GB" sz="2000" dirty="0" err="1"/>
              <a:t>della</a:t>
            </a:r>
            <a:r>
              <a:rPr lang="en-GB" sz="2000" dirty="0"/>
              <a:t> </a:t>
            </a:r>
            <a:r>
              <a:rPr lang="en-GB" sz="2000" dirty="0" err="1"/>
              <a:t>terapia</a:t>
            </a:r>
            <a:r>
              <a:rPr lang="en-GB" sz="2000" dirty="0"/>
              <a:t> di </a:t>
            </a:r>
            <a:r>
              <a:rPr lang="en-GB" sz="2000" dirty="0" err="1"/>
              <a:t>supporto</a:t>
            </a:r>
            <a:r>
              <a:rPr lang="en-GB" sz="2000" dirty="0"/>
              <a:t> e </a:t>
            </a:r>
            <a:r>
              <a:rPr lang="en-GB" sz="2000" dirty="0" err="1"/>
              <a:t>attuarli</a:t>
            </a:r>
            <a:r>
              <a:rPr lang="en-GB" sz="2000" dirty="0"/>
              <a:t> </a:t>
            </a:r>
            <a:r>
              <a:rPr lang="en-GB" sz="2000" dirty="0" err="1"/>
              <a:t>nella</a:t>
            </a:r>
            <a:r>
              <a:rPr lang="en-GB" sz="2000" dirty="0"/>
              <a:t> </a:t>
            </a:r>
            <a:r>
              <a:rPr lang="en-GB" sz="2000" dirty="0" err="1"/>
              <a:t>pratica</a:t>
            </a:r>
            <a:r>
              <a:rPr lang="en-GB" sz="2000" dirty="0"/>
              <a:t> </a:t>
            </a:r>
            <a:r>
              <a:rPr lang="en-GB" sz="2000" dirty="0" err="1"/>
              <a:t>clinica</a:t>
            </a:r>
            <a:r>
              <a:rPr lang="en-GB" sz="2000" dirty="0"/>
              <a:t> </a:t>
            </a:r>
            <a:endParaRPr lang="it-IT" sz="2000" dirty="0"/>
          </a:p>
        </p:txBody>
      </p:sp>
      <p:sp>
        <p:nvSpPr>
          <p:cNvPr id="7" name="Text Placeholder 6"/>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r>
              <a:rPr lang="it-IT"/>
              <a:t>HSCT, trapianto di cellule staminali ematopoietiche</a:t>
            </a:r>
            <a:endParaRPr lang="it-IT" dirty="0"/>
          </a:p>
        </p:txBody>
      </p:sp>
    </p:spTree>
    <p:extLst>
      <p:ext uri="{BB962C8B-B14F-4D97-AF65-F5344CB8AC3E}">
        <p14:creationId xmlns:p14="http://schemas.microsoft.com/office/powerpoint/2010/main" val="26387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Che cosa è il trapianto di cellule staminali </a:t>
            </a:r>
            <a:br>
              <a:rPr lang="it-IT" dirty="0"/>
            </a:br>
            <a:r>
              <a:rPr lang="it-IT" dirty="0"/>
              <a:t>ematopoietiche (HSCT)?</a:t>
            </a:r>
          </a:p>
        </p:txBody>
      </p:sp>
      <p:sp>
        <p:nvSpPr>
          <p:cNvPr id="3" name="Content Placeholder 2"/>
          <p:cNvSpPr>
            <a:spLocks noGrp="1"/>
          </p:cNvSpPr>
          <p:nvPr>
            <p:ph idx="1"/>
          </p:nvPr>
        </p:nvSpPr>
        <p:spPr>
          <a:xfrm>
            <a:off x="335360" y="1268760"/>
            <a:ext cx="9013427" cy="4857403"/>
          </a:xfrm>
        </p:spPr>
        <p:txBody>
          <a:bodyPr>
            <a:normAutofit/>
          </a:bodyPr>
          <a:lstStyle/>
          <a:p>
            <a:r>
              <a:rPr lang="en-GB" dirty="0"/>
              <a:t>In </a:t>
            </a:r>
            <a:r>
              <a:rPr lang="en-GB" dirty="0" err="1"/>
              <a:t>precedenza</a:t>
            </a:r>
            <a:r>
              <a:rPr lang="en-GB" dirty="0"/>
              <a:t> </a:t>
            </a:r>
            <a:r>
              <a:rPr lang="en-GB" dirty="0" err="1"/>
              <a:t>veniva</a:t>
            </a:r>
            <a:r>
              <a:rPr lang="en-GB" dirty="0"/>
              <a:t> </a:t>
            </a:r>
            <a:r>
              <a:rPr lang="en-GB" dirty="0" err="1"/>
              <a:t>chiamato</a:t>
            </a:r>
            <a:r>
              <a:rPr lang="en-GB" dirty="0"/>
              <a:t> </a:t>
            </a:r>
            <a:r>
              <a:rPr lang="en-GB" dirty="0" err="1"/>
              <a:t>trapianto</a:t>
            </a:r>
            <a:r>
              <a:rPr lang="en-GB" dirty="0"/>
              <a:t> di </a:t>
            </a:r>
            <a:r>
              <a:rPr lang="en-GB" dirty="0" err="1"/>
              <a:t>midollo</a:t>
            </a:r>
            <a:r>
              <a:rPr lang="en-GB" dirty="0"/>
              <a:t> </a:t>
            </a:r>
            <a:r>
              <a:rPr lang="en-GB" dirty="0" err="1"/>
              <a:t>osseo</a:t>
            </a:r>
            <a:r>
              <a:rPr lang="en-GB" dirty="0"/>
              <a:t> (TMO)</a:t>
            </a:r>
          </a:p>
          <a:p>
            <a:r>
              <a:rPr lang="it-IT" dirty="0"/>
              <a:t>Prevede l'infusione endovenosa (iv) </a:t>
            </a:r>
            <a:r>
              <a:rPr lang="it-IT" sz="2000" dirty="0"/>
              <a:t>di cellule staminali ematopoietiche per</a:t>
            </a:r>
            <a:br>
              <a:rPr dirty="0"/>
            </a:br>
            <a:r>
              <a:rPr lang="it-IT" sz="2000" dirty="0"/>
              <a:t>ristabilire la funzione ematopoietica nei pazienti con midollo osseo o con sistema immunitario danneggiato o difettoso</a:t>
            </a:r>
          </a:p>
          <a:p>
            <a:pPr lvl="1"/>
            <a:r>
              <a:rPr lang="en-GB" dirty="0"/>
              <a:t>I </a:t>
            </a:r>
            <a:r>
              <a:rPr lang="en-GB" dirty="0" err="1"/>
              <a:t>pazienti</a:t>
            </a:r>
            <a:r>
              <a:rPr lang="en-GB" dirty="0"/>
              <a:t> con </a:t>
            </a:r>
            <a:r>
              <a:rPr lang="en-GB" dirty="0" err="1"/>
              <a:t>neoplasie</a:t>
            </a:r>
            <a:r>
              <a:rPr lang="en-GB" dirty="0"/>
              <a:t> </a:t>
            </a:r>
            <a:r>
              <a:rPr lang="en-GB" dirty="0" err="1"/>
              <a:t>maligne</a:t>
            </a:r>
            <a:r>
              <a:rPr lang="en-GB" dirty="0"/>
              <a:t> </a:t>
            </a:r>
            <a:r>
              <a:rPr lang="en-GB" dirty="0" err="1"/>
              <a:t>richiedono</a:t>
            </a:r>
            <a:r>
              <a:rPr lang="en-GB" dirty="0"/>
              <a:t> un HSCT per </a:t>
            </a:r>
            <a:r>
              <a:rPr lang="en-GB" dirty="0" err="1"/>
              <a:t>salvare</a:t>
            </a:r>
            <a:r>
              <a:rPr lang="en-GB" dirty="0"/>
              <a:t> </a:t>
            </a:r>
            <a:r>
              <a:rPr lang="en-GB" dirty="0" err="1"/>
              <a:t>il</a:t>
            </a:r>
            <a:r>
              <a:rPr lang="en-GB" dirty="0"/>
              <a:t> </a:t>
            </a:r>
            <a:r>
              <a:rPr lang="en-GB" dirty="0" err="1"/>
              <a:t>proprio</a:t>
            </a:r>
            <a:r>
              <a:rPr lang="en-GB" dirty="0"/>
              <a:t> </a:t>
            </a:r>
            <a:r>
              <a:rPr lang="en-GB" dirty="0" err="1"/>
              <a:t>midollo</a:t>
            </a:r>
            <a:r>
              <a:rPr lang="en-GB" dirty="0"/>
              <a:t> </a:t>
            </a:r>
            <a:r>
              <a:rPr lang="en-GB" dirty="0" err="1"/>
              <a:t>osseo</a:t>
            </a:r>
            <a:r>
              <a:rPr lang="en-GB" dirty="0"/>
              <a:t> </a:t>
            </a:r>
            <a:r>
              <a:rPr lang="en-GB" dirty="0" err="1"/>
              <a:t>dagli</a:t>
            </a:r>
            <a:r>
              <a:rPr lang="en-GB" dirty="0"/>
              <a:t> </a:t>
            </a:r>
            <a:r>
              <a:rPr lang="en-GB" dirty="0" err="1"/>
              <a:t>effetti</a:t>
            </a:r>
            <a:r>
              <a:rPr lang="en-GB" dirty="0"/>
              <a:t> </a:t>
            </a:r>
            <a:r>
              <a:rPr lang="en-GB" dirty="0" err="1"/>
              <a:t>tossici</a:t>
            </a:r>
            <a:r>
              <a:rPr lang="en-GB" dirty="0"/>
              <a:t> </a:t>
            </a:r>
            <a:r>
              <a:rPr lang="en-GB" dirty="0" err="1"/>
              <a:t>delle</a:t>
            </a:r>
            <a:r>
              <a:rPr lang="en-GB" dirty="0"/>
              <a:t> </a:t>
            </a:r>
            <a:r>
              <a:rPr lang="en-GB" dirty="0" err="1"/>
              <a:t>chemioterapie</a:t>
            </a:r>
            <a:endParaRPr lang="it-IT" sz="1800" dirty="0"/>
          </a:p>
          <a:p>
            <a:pPr lvl="1"/>
            <a:r>
              <a:rPr lang="en-GB" dirty="0"/>
              <a:t>L'obiettivo </a:t>
            </a:r>
            <a:r>
              <a:rPr lang="en-GB" dirty="0" err="1"/>
              <a:t>dell'HSCT</a:t>
            </a:r>
            <a:r>
              <a:rPr lang="en-GB" dirty="0"/>
              <a:t> </a:t>
            </a:r>
            <a:r>
              <a:rPr lang="en-GB" dirty="0" err="1"/>
              <a:t>nei</a:t>
            </a:r>
            <a:r>
              <a:rPr lang="en-GB" dirty="0"/>
              <a:t> </a:t>
            </a:r>
            <a:r>
              <a:rPr lang="en-GB" dirty="0" err="1"/>
              <a:t>pazienti</a:t>
            </a:r>
            <a:r>
              <a:rPr lang="en-GB" dirty="0"/>
              <a:t> con </a:t>
            </a:r>
            <a:r>
              <a:rPr lang="en-GB" dirty="0" err="1"/>
              <a:t>patologie</a:t>
            </a:r>
            <a:r>
              <a:rPr lang="en-GB" dirty="0"/>
              <a:t> non </a:t>
            </a:r>
            <a:r>
              <a:rPr lang="en-GB" dirty="0" err="1"/>
              <a:t>maligne</a:t>
            </a:r>
            <a:r>
              <a:rPr lang="en-GB" dirty="0"/>
              <a:t> </a:t>
            </a:r>
            <a:r>
              <a:rPr lang="en-GB" dirty="0" err="1"/>
              <a:t>consiste</a:t>
            </a:r>
            <a:r>
              <a:rPr lang="en-GB" dirty="0"/>
              <a:t> </a:t>
            </a:r>
            <a:r>
              <a:rPr lang="en-GB" dirty="0" err="1"/>
              <a:t>nel</a:t>
            </a:r>
            <a:r>
              <a:rPr lang="en-GB" dirty="0"/>
              <a:t> </a:t>
            </a:r>
            <a:r>
              <a:rPr lang="en-GB" dirty="0" err="1"/>
              <a:t>sostituire</a:t>
            </a:r>
            <a:r>
              <a:rPr lang="en-GB" dirty="0"/>
              <a:t> </a:t>
            </a:r>
            <a:r>
              <a:rPr lang="en-GB" dirty="0" err="1"/>
              <a:t>il</a:t>
            </a:r>
            <a:r>
              <a:rPr lang="en-GB" dirty="0"/>
              <a:t> </a:t>
            </a:r>
            <a:r>
              <a:rPr lang="en-GB" dirty="0" err="1"/>
              <a:t>midollo</a:t>
            </a:r>
            <a:r>
              <a:rPr lang="en-GB" dirty="0"/>
              <a:t> non </a:t>
            </a:r>
            <a:r>
              <a:rPr lang="en-GB" dirty="0" err="1"/>
              <a:t>funzionale</a:t>
            </a:r>
            <a:r>
              <a:rPr lang="en-GB" dirty="0"/>
              <a:t> o </a:t>
            </a:r>
            <a:r>
              <a:rPr lang="en-GB" dirty="0" err="1"/>
              <a:t>compromesso</a:t>
            </a:r>
            <a:endParaRPr lang="it-IT" sz="1800" dirty="0"/>
          </a:p>
          <a:p>
            <a:r>
              <a:rPr lang="en-GB" dirty="0"/>
              <a:t>Trapianto di cellule </a:t>
            </a:r>
            <a:r>
              <a:rPr lang="en-GB" dirty="0" err="1"/>
              <a:t>staminali</a:t>
            </a:r>
            <a:r>
              <a:rPr lang="en-GB" dirty="0"/>
              <a:t> </a:t>
            </a:r>
            <a:r>
              <a:rPr lang="en-GB" dirty="0" err="1"/>
              <a:t>ematopoietiche</a:t>
            </a:r>
            <a:r>
              <a:rPr lang="en-GB" dirty="0"/>
              <a:t> </a:t>
            </a:r>
            <a:r>
              <a:rPr lang="en-GB" dirty="0" err="1"/>
              <a:t>pluripotenti</a:t>
            </a:r>
            <a:r>
              <a:rPr lang="en-GB" dirty="0"/>
              <a:t>, </a:t>
            </a:r>
            <a:r>
              <a:rPr lang="en-GB" dirty="0" err="1"/>
              <a:t>ottenute</a:t>
            </a:r>
            <a:r>
              <a:rPr lang="en-GB" dirty="0"/>
              <a:t> di </a:t>
            </a:r>
            <a:r>
              <a:rPr lang="en-GB" dirty="0" err="1"/>
              <a:t>norma</a:t>
            </a:r>
            <a:r>
              <a:rPr lang="en-GB" dirty="0"/>
              <a:t> dal </a:t>
            </a:r>
            <a:r>
              <a:rPr lang="en-GB" dirty="0" err="1"/>
              <a:t>midollo</a:t>
            </a:r>
            <a:r>
              <a:rPr lang="en-GB" dirty="0"/>
              <a:t> </a:t>
            </a:r>
            <a:r>
              <a:rPr lang="en-GB" dirty="0" err="1"/>
              <a:t>osseo</a:t>
            </a:r>
            <a:r>
              <a:rPr lang="en-GB" dirty="0"/>
              <a:t>, dal </a:t>
            </a:r>
            <a:r>
              <a:rPr lang="en-GB" dirty="0" err="1"/>
              <a:t>sangue</a:t>
            </a:r>
            <a:r>
              <a:rPr lang="en-GB" dirty="0"/>
              <a:t> </a:t>
            </a:r>
            <a:r>
              <a:rPr lang="en-GB" dirty="0" err="1"/>
              <a:t>periferico</a:t>
            </a:r>
            <a:r>
              <a:rPr lang="en-GB" dirty="0"/>
              <a:t> o dal </a:t>
            </a:r>
            <a:r>
              <a:rPr lang="en-GB" dirty="0" err="1"/>
              <a:t>sangue</a:t>
            </a:r>
            <a:r>
              <a:rPr lang="en-GB" dirty="0"/>
              <a:t> del </a:t>
            </a:r>
            <a:r>
              <a:rPr lang="en-GB" dirty="0" err="1"/>
              <a:t>cordone</a:t>
            </a:r>
            <a:r>
              <a:rPr lang="en-GB" dirty="0"/>
              <a:t> </a:t>
            </a:r>
            <a:r>
              <a:rPr lang="en-GB" dirty="0" err="1"/>
              <a:t>ombelicale</a:t>
            </a:r>
            <a:endParaRPr lang="en-GB" dirty="0"/>
          </a:p>
          <a:p>
            <a:endParaRPr lang="it-IT" sz="2000" dirty="0"/>
          </a:p>
        </p:txBody>
      </p:sp>
      <p:sp>
        <p:nvSpPr>
          <p:cNvPr id="10" name="Text Placeholder 9"/>
          <p:cNvSpPr>
            <a:spLocks noGrp="1"/>
          </p:cNvSpPr>
          <p:nvPr>
            <p:ph type="body" sz="quarter" idx="10"/>
          </p:nvPr>
        </p:nvSpPr>
        <p:spPr/>
        <p:txBody>
          <a:bodyPr/>
          <a:lstStyle/>
          <a:p>
            <a:r>
              <a:rPr lang="it-IT"/>
              <a:t>Saria MG et al. </a:t>
            </a:r>
            <a:r>
              <a:rPr lang="it-IT" i="1" dirty="0"/>
              <a:t>Clin J Oncol</a:t>
            </a:r>
            <a:r>
              <a:rPr lang="it-IT"/>
              <a:t> </a:t>
            </a:r>
            <a:r>
              <a:rPr lang="it-IT" i="1" dirty="0"/>
              <a:t>Nurs</a:t>
            </a:r>
            <a:r>
              <a:rPr lang="it-IT"/>
              <a:t> 2007;11:53–63; Passweg JR et al. </a:t>
            </a:r>
            <a:r>
              <a:rPr lang="it-IT" i="1" dirty="0"/>
              <a:t>Bone Marrow Transplant </a:t>
            </a:r>
            <a:r>
              <a:rPr lang="it-IT"/>
              <a:t>2016;51:786–92</a:t>
            </a:r>
          </a:p>
        </p:txBody>
      </p:sp>
      <p:sp>
        <p:nvSpPr>
          <p:cNvPr id="5" name="Rounded Rectangle 4"/>
          <p:cNvSpPr/>
          <p:nvPr/>
        </p:nvSpPr>
        <p:spPr>
          <a:xfrm>
            <a:off x="9348787" y="4606975"/>
            <a:ext cx="2449513" cy="13280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L'ematopoiesi è la formazioni di componenti cellulari del sangue</a:t>
            </a:r>
          </a:p>
        </p:txBody>
      </p:sp>
      <p:pic>
        <p:nvPicPr>
          <p:cNvPr id="6" name="Picture 5"/>
          <p:cNvPicPr>
            <a:picLocks noChangeAspect="1"/>
          </p:cNvPicPr>
          <p:nvPr/>
        </p:nvPicPr>
        <p:blipFill rotWithShape="1">
          <a:blip r:embed="rId3"/>
          <a:srcRect l="28011" r="9091"/>
          <a:stretch/>
        </p:blipFill>
        <p:spPr>
          <a:xfrm>
            <a:off x="9551988" y="1883594"/>
            <a:ext cx="2043112" cy="217170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22300" y="5492324"/>
            <a:ext cx="7916582" cy="756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Ogni anno in Europa vengono effettuati più di 40.000 trapianti di cellule staminali ematopoietiche</a:t>
            </a:r>
          </a:p>
        </p:txBody>
      </p:sp>
      <p:sp>
        <p:nvSpPr>
          <p:cNvPr id="9" name="Text Placeholder 8"/>
          <p:cNvSpPr>
            <a:spLocks noGrp="1"/>
          </p:cNvSpPr>
          <p:nvPr>
            <p:ph type="body" sz="quarter" idx="11"/>
          </p:nvPr>
        </p:nvSpPr>
        <p:spPr/>
        <p:txBody>
          <a:bodyPr/>
          <a:lstStyle/>
          <a:p>
            <a:r>
              <a:rPr lang="it-IT" dirty="0"/>
              <a:t>HSCT, trapianto di cellule staminali ematopoietiche</a:t>
            </a:r>
          </a:p>
        </p:txBody>
      </p:sp>
    </p:spTree>
    <p:extLst>
      <p:ext uri="{BB962C8B-B14F-4D97-AF65-F5344CB8AC3E}">
        <p14:creationId xmlns:p14="http://schemas.microsoft.com/office/powerpoint/2010/main" val="79967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688590" y="4803196"/>
            <a:ext cx="15338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Paziente</a:t>
            </a:r>
          </a:p>
        </p:txBody>
      </p:sp>
      <p:grpSp>
        <p:nvGrpSpPr>
          <p:cNvPr id="68" name="Group 67"/>
          <p:cNvGrpSpPr/>
          <p:nvPr/>
        </p:nvGrpSpPr>
        <p:grpSpPr>
          <a:xfrm>
            <a:off x="3958282" y="3781378"/>
            <a:ext cx="6684281" cy="2504865"/>
            <a:chOff x="2434281" y="3949092"/>
            <a:chExt cx="6684281" cy="2504865"/>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4281" y="3949092"/>
              <a:ext cx="1023215" cy="1089212"/>
            </a:xfrm>
            <a:prstGeom prst="rect">
              <a:avLst/>
            </a:prstGeom>
          </p:spPr>
        </p:pic>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01491" y="3949092"/>
              <a:ext cx="1023215" cy="1089212"/>
            </a:xfrm>
            <a:prstGeom prst="rect">
              <a:avLst/>
            </a:prstGeom>
          </p:spPr>
        </p:pic>
        <p:pic>
          <p:nvPicPr>
            <p:cNvPr id="11" name="Picture 1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67167" y="3949092"/>
              <a:ext cx="1023215" cy="1089212"/>
            </a:xfrm>
            <a:prstGeom prst="rect">
              <a:avLst/>
            </a:prstGeom>
          </p:spPr>
        </p:pic>
        <p:sp>
          <p:nvSpPr>
            <p:cNvPr id="6" name="TextBox 5"/>
            <p:cNvSpPr txBox="1"/>
            <p:nvPr/>
          </p:nvSpPr>
          <p:spPr>
            <a:xfrm>
              <a:off x="4946197" y="4907836"/>
              <a:ext cx="15338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Paziente senza sistema immunitario</a:t>
              </a:r>
            </a:p>
          </p:txBody>
        </p:sp>
        <p:cxnSp>
          <p:nvCxnSpPr>
            <p:cNvPr id="13" name="Straight Arrow Connector 12"/>
            <p:cNvCxnSpPr/>
            <p:nvPr/>
          </p:nvCxnSpPr>
          <p:spPr>
            <a:xfrm>
              <a:off x="3372784" y="4414277"/>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94884" y="4431365"/>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88634" y="4439393"/>
              <a:ext cx="1533802"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Condizionamento per eliminare il sistema immunitario del paziente</a:t>
              </a:r>
            </a:p>
          </p:txBody>
        </p:sp>
        <p:sp>
          <p:nvSpPr>
            <p:cNvPr id="27" name="TextBox 26"/>
            <p:cNvSpPr txBox="1"/>
            <p:nvPr/>
          </p:nvSpPr>
          <p:spPr>
            <a:xfrm>
              <a:off x="6224706" y="4447939"/>
              <a:ext cx="1658203"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Ricostruzione del sistema immunitario con cellule del donatore</a:t>
              </a:r>
            </a:p>
          </p:txBody>
        </p:sp>
        <p:sp>
          <p:nvSpPr>
            <p:cNvPr id="29" name="TextBox 28"/>
            <p:cNvSpPr txBox="1"/>
            <p:nvPr/>
          </p:nvSpPr>
          <p:spPr>
            <a:xfrm>
              <a:off x="7584760" y="5018934"/>
              <a:ext cx="15338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Paziente con nuovo sistema ematopoietico</a:t>
              </a:r>
            </a:p>
          </p:txBody>
        </p:sp>
        <p:grpSp>
          <p:nvGrpSpPr>
            <p:cNvPr id="65" name="Group 64"/>
            <p:cNvGrpSpPr/>
            <p:nvPr/>
          </p:nvGrpSpPr>
          <p:grpSpPr>
            <a:xfrm>
              <a:off x="2434281" y="5193230"/>
              <a:ext cx="3431348" cy="1260727"/>
              <a:chOff x="2434281" y="5193230"/>
              <a:chExt cx="3431348" cy="1260727"/>
            </a:xfrm>
          </p:grpSpPr>
          <p:pic>
            <p:nvPicPr>
              <p:cNvPr id="8" name="Picture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4969" y="5193230"/>
                <a:ext cx="1023215" cy="1089212"/>
              </a:xfrm>
              <a:prstGeom prst="rect">
                <a:avLst/>
              </a:prstGeom>
            </p:spPr>
          </p:pic>
          <p:pic>
            <p:nvPicPr>
              <p:cNvPr id="16" name="Picture 1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71806" y="5471743"/>
                <a:ext cx="747497" cy="747497"/>
              </a:xfrm>
              <a:prstGeom prst="rect">
                <a:avLst/>
              </a:prstGeom>
            </p:spPr>
          </p:pic>
          <p:cxnSp>
            <p:nvCxnSpPr>
              <p:cNvPr id="17" name="Straight Arrow Connector 16"/>
              <p:cNvCxnSpPr/>
              <p:nvPr/>
            </p:nvCxnSpPr>
            <p:spPr>
              <a:xfrm>
                <a:off x="3301270" y="5762812"/>
                <a:ext cx="8907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2768" y="5785362"/>
                <a:ext cx="1240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Raccolta delle cellule staminali</a:t>
                </a:r>
              </a:p>
            </p:txBody>
          </p:sp>
          <p:sp>
            <p:nvSpPr>
              <p:cNvPr id="20" name="TextBox 19"/>
              <p:cNvSpPr txBox="1"/>
              <p:nvPr/>
            </p:nvSpPr>
            <p:spPr>
              <a:xfrm>
                <a:off x="4804992" y="5785362"/>
                <a:ext cx="10606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Infusione di cellule staminali</a:t>
                </a:r>
              </a:p>
            </p:txBody>
          </p:sp>
          <p:cxnSp>
            <p:nvCxnSpPr>
              <p:cNvPr id="24" name="Straight Arrow Connector 23"/>
              <p:cNvCxnSpPr/>
              <p:nvPr/>
            </p:nvCxnSpPr>
            <p:spPr>
              <a:xfrm flipV="1">
                <a:off x="5717912" y="5484396"/>
                <a:ext cx="0" cy="2817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23389" y="5766193"/>
                <a:ext cx="894523"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34281" y="6176958"/>
                <a:ext cx="9098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Donatore</a:t>
                </a:r>
              </a:p>
            </p:txBody>
          </p:sp>
        </p:grpSp>
      </p:grpSp>
      <p:sp>
        <p:nvSpPr>
          <p:cNvPr id="37" name="Rounded Rectangle 36"/>
          <p:cNvSpPr/>
          <p:nvPr/>
        </p:nvSpPr>
        <p:spPr>
          <a:xfrm>
            <a:off x="928428" y="4231084"/>
            <a:ext cx="2413228" cy="1736646"/>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Allogenico</a:t>
            </a:r>
            <a:br>
              <a:rPr kumimoji="0" sz="1800" b="0" i="0" u="none" strike="noStrike" kern="1200" cap="none" spc="0" normalizeH="0" baseline="0" noProof="0">
                <a:ln>
                  <a:noFill/>
                </a:ln>
                <a:solidFill>
                  <a:prstClr val="white"/>
                </a:solidFill>
                <a:effectLst/>
                <a:uLnTx/>
                <a:uFillTx/>
                <a:latin typeface="Arial" panose="020B0604020202020204"/>
                <a:ea typeface="+mn-ea"/>
                <a:cs typeface="+mn-cs"/>
              </a:rPr>
            </a:br>
            <a:r>
              <a:rPr kumimoji="0" lang="it-IT" sz="1600" b="0" i="0" u="none" strike="noStrike" kern="1200" cap="none" spc="0" normalizeH="0" baseline="0" noProof="0" dirty="0">
                <a:ln>
                  <a:noFill/>
                </a:ln>
                <a:solidFill>
                  <a:srgbClr val="000000"/>
                </a:solidFill>
                <a:effectLst/>
                <a:uLnTx/>
                <a:uFillTx/>
                <a:latin typeface="Arial" pitchFamily="34" charset="0"/>
                <a:ea typeface="+mn-ea"/>
                <a:cs typeface="+mn-cs"/>
              </a:rPr>
              <a:t>Da una persona diversa, consanguinea o meno, selezionata in quanto HLA-compatibile</a:t>
            </a:r>
          </a:p>
        </p:txBody>
      </p:sp>
      <p:cxnSp>
        <p:nvCxnSpPr>
          <p:cNvPr id="64" name="Straight Connector 63"/>
          <p:cNvCxnSpPr/>
          <p:nvPr/>
        </p:nvCxnSpPr>
        <p:spPr>
          <a:xfrm>
            <a:off x="196595" y="3663417"/>
            <a:ext cx="11753476" cy="0"/>
          </a:xfrm>
          <a:prstGeom prst="line">
            <a:avLst/>
          </a:prstGeom>
          <a:ln>
            <a:solidFill>
              <a:schemeClr val="tx2">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9" name="Picture 58">
            <a:hlinkClick r:id="" action="ppaction://customshow?id=0&amp;return=true"/>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69777" y="4678974"/>
            <a:ext cx="324000" cy="324000"/>
          </a:xfrm>
          <a:prstGeom prst="rect">
            <a:avLst/>
          </a:prstGeom>
        </p:spPr>
      </p:pic>
      <p:sp>
        <p:nvSpPr>
          <p:cNvPr id="2" name="Title 1"/>
          <p:cNvSpPr>
            <a:spLocks noGrp="1"/>
          </p:cNvSpPr>
          <p:nvPr>
            <p:ph type="title"/>
          </p:nvPr>
        </p:nvSpPr>
        <p:spPr/>
        <p:txBody>
          <a:bodyPr/>
          <a:lstStyle/>
          <a:p>
            <a:r>
              <a:rPr lang="it-IT"/>
              <a:t>HSCT viene classificato in base all'origine del donatore</a:t>
            </a:r>
          </a:p>
        </p:txBody>
      </p:sp>
      <p:sp>
        <p:nvSpPr>
          <p:cNvPr id="10" name="Text Placeholder 9"/>
          <p:cNvSpPr>
            <a:spLocks noGrp="1"/>
          </p:cNvSpPr>
          <p:nvPr>
            <p:ph type="body" sz="quarter" idx="10"/>
          </p:nvPr>
        </p:nvSpPr>
        <p:spPr>
          <a:xfrm>
            <a:off x="98778" y="6495526"/>
            <a:ext cx="9175851" cy="288925"/>
          </a:xfrm>
        </p:spPr>
        <p:txBody>
          <a:bodyPr/>
          <a:lstStyle/>
          <a:p>
            <a:br>
              <a:rPr dirty="0"/>
            </a:br>
            <a:r>
              <a:rPr lang="it-IT" dirty="0" err="1"/>
              <a:t>Forman</a:t>
            </a:r>
            <a:r>
              <a:rPr lang="it-IT" dirty="0"/>
              <a:t> SJ, </a:t>
            </a:r>
            <a:r>
              <a:rPr lang="it-IT" dirty="0" err="1"/>
              <a:t>Nakamura</a:t>
            </a:r>
            <a:r>
              <a:rPr lang="it-IT" dirty="0"/>
              <a:t> R, </a:t>
            </a:r>
            <a:r>
              <a:rPr lang="it-IT" dirty="0" err="1"/>
              <a:t>Cancer</a:t>
            </a:r>
            <a:r>
              <a:rPr lang="it-IT" dirty="0"/>
              <a:t> Management: A </a:t>
            </a:r>
            <a:r>
              <a:rPr lang="it-IT" dirty="0" err="1"/>
              <a:t>Multidisciplinary</a:t>
            </a:r>
            <a:r>
              <a:rPr lang="it-IT" dirty="0"/>
              <a:t> </a:t>
            </a:r>
            <a:r>
              <a:rPr lang="it-IT" dirty="0" err="1"/>
              <a:t>Approach</a:t>
            </a:r>
            <a:r>
              <a:rPr lang="it-IT" dirty="0"/>
              <a:t>. </a:t>
            </a:r>
            <a:r>
              <a:rPr lang="it-IT" dirty="0" err="1"/>
              <a:t>Haller</a:t>
            </a:r>
            <a:r>
              <a:rPr lang="it-IT" dirty="0"/>
              <a:t> DG et. al. </a:t>
            </a:r>
            <a:r>
              <a:rPr lang="it-IT" dirty="0" err="1"/>
              <a:t>editors</a:t>
            </a:r>
            <a:r>
              <a:rPr lang="it-IT" dirty="0"/>
              <a:t>, 2015. </a:t>
            </a:r>
            <a:br>
              <a:rPr dirty="0"/>
            </a:br>
            <a:r>
              <a:rPr lang="it-IT" dirty="0"/>
              <a:t>Disponibile su: http://www.cancernetwork.com/</a:t>
            </a:r>
            <a:r>
              <a:rPr lang="it-IT" dirty="0" err="1"/>
              <a:t>cancer</a:t>
            </a:r>
            <a:r>
              <a:rPr lang="it-IT" dirty="0"/>
              <a:t>-management/</a:t>
            </a:r>
            <a:r>
              <a:rPr lang="it-IT" dirty="0" err="1"/>
              <a:t>hematopoietic-cell-transplantation</a:t>
            </a:r>
            <a:r>
              <a:rPr lang="it-IT" dirty="0"/>
              <a:t>. Data di accesso marzo 2017; </a:t>
            </a:r>
            <a:br>
              <a:rPr dirty="0"/>
            </a:br>
            <a:r>
              <a:rPr lang="it-IT" dirty="0"/>
              <a:t>Saria MG et al. </a:t>
            </a:r>
            <a:r>
              <a:rPr lang="it-IT" i="1" dirty="0"/>
              <a:t>Clin J Oncol</a:t>
            </a:r>
            <a:r>
              <a:rPr lang="it-IT" dirty="0"/>
              <a:t> </a:t>
            </a:r>
            <a:r>
              <a:rPr lang="it-IT" i="1" dirty="0"/>
              <a:t>Nurs</a:t>
            </a:r>
            <a:r>
              <a:rPr lang="it-IT" dirty="0"/>
              <a:t> 2007;11:53–63</a:t>
            </a:r>
          </a:p>
        </p:txBody>
      </p:sp>
      <p:sp>
        <p:nvSpPr>
          <p:cNvPr id="12" name="Text Placeholder 11"/>
          <p:cNvSpPr>
            <a:spLocks noGrp="1"/>
          </p:cNvSpPr>
          <p:nvPr>
            <p:ph type="body" sz="quarter" idx="11"/>
          </p:nvPr>
        </p:nvSpPr>
        <p:spPr/>
        <p:txBody>
          <a:bodyPr/>
          <a:lstStyle/>
          <a:p>
            <a:r>
              <a:rPr lang="it-IT" dirty="0"/>
              <a:t>HLA, antigene leucocitario umano; </a:t>
            </a:r>
          </a:p>
          <a:p>
            <a:r>
              <a:rPr lang="it-IT" dirty="0"/>
              <a:t>HSCT, trapianto di cellule staminali ematopoietiche</a:t>
            </a:r>
          </a:p>
        </p:txBody>
      </p:sp>
      <p:sp>
        <p:nvSpPr>
          <p:cNvPr id="41" name="TextBox 40"/>
          <p:cNvSpPr txBox="1"/>
          <p:nvPr/>
        </p:nvSpPr>
        <p:spPr>
          <a:xfrm>
            <a:off x="4831385" y="2267125"/>
            <a:ext cx="15338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Paziente</a:t>
            </a:r>
          </a:p>
        </p:txBody>
      </p:sp>
      <p:pic>
        <p:nvPicPr>
          <p:cNvPr id="43" name="Picture 4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8614" y="1190877"/>
            <a:ext cx="1023215" cy="1089212"/>
          </a:xfrm>
          <a:prstGeom prst="rect">
            <a:avLst/>
          </a:prstGeom>
        </p:spPr>
      </p:pic>
      <p:pic>
        <p:nvPicPr>
          <p:cNvPr id="45" name="Picture 4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60711" y="1190877"/>
            <a:ext cx="1023215" cy="1089212"/>
          </a:xfrm>
          <a:prstGeom prst="rect">
            <a:avLst/>
          </a:prstGeom>
        </p:spPr>
      </p:pic>
      <p:pic>
        <p:nvPicPr>
          <p:cNvPr id="46" name="Picture 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26387" y="1190877"/>
            <a:ext cx="1023215" cy="1089212"/>
          </a:xfrm>
          <a:prstGeom prst="rect">
            <a:avLst/>
          </a:prstGeom>
        </p:spPr>
      </p:pic>
      <p:sp>
        <p:nvSpPr>
          <p:cNvPr id="47" name="TextBox 46"/>
          <p:cNvSpPr txBox="1"/>
          <p:nvPr/>
        </p:nvSpPr>
        <p:spPr>
          <a:xfrm>
            <a:off x="7403812" y="2149621"/>
            <a:ext cx="17575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Effetti collaterali: Paziente in fallimento ematopoietico</a:t>
            </a:r>
          </a:p>
        </p:txBody>
      </p:sp>
      <p:cxnSp>
        <p:nvCxnSpPr>
          <p:cNvPr id="48" name="Straight Arrow Connector 47"/>
          <p:cNvCxnSpPr/>
          <p:nvPr/>
        </p:nvCxnSpPr>
        <p:spPr>
          <a:xfrm>
            <a:off x="5932004" y="1656062"/>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754104" y="1673150"/>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61301" y="1694625"/>
            <a:ext cx="15338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Chemioterapia e/o radiazione a dosi elevate per il trattamento del cancro</a:t>
            </a:r>
          </a:p>
        </p:txBody>
      </p:sp>
      <p:pic>
        <p:nvPicPr>
          <p:cNvPr id="50" name="Picture 4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31225" y="2739628"/>
            <a:ext cx="747497" cy="747497"/>
          </a:xfrm>
          <a:prstGeom prst="rect">
            <a:avLst/>
          </a:prstGeom>
        </p:spPr>
      </p:pic>
      <p:sp>
        <p:nvSpPr>
          <p:cNvPr id="52" name="TextBox 51"/>
          <p:cNvSpPr txBox="1"/>
          <p:nvPr/>
        </p:nvSpPr>
        <p:spPr>
          <a:xfrm>
            <a:off x="4230534" y="1723897"/>
            <a:ext cx="12924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Raccolta delle cellule staminali</a:t>
            </a:r>
          </a:p>
        </p:txBody>
      </p:sp>
      <p:sp>
        <p:nvSpPr>
          <p:cNvPr id="53" name="TextBox 52"/>
          <p:cNvSpPr txBox="1"/>
          <p:nvPr/>
        </p:nvSpPr>
        <p:spPr>
          <a:xfrm>
            <a:off x="7350765" y="3040594"/>
            <a:ext cx="10608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Infusione di cellule staminali</a:t>
            </a:r>
          </a:p>
        </p:txBody>
      </p:sp>
      <p:cxnSp>
        <p:nvCxnSpPr>
          <p:cNvPr id="55" name="Straight Arrow Connector 54"/>
          <p:cNvCxnSpPr/>
          <p:nvPr/>
        </p:nvCxnSpPr>
        <p:spPr>
          <a:xfrm flipV="1">
            <a:off x="8277132" y="2739628"/>
            <a:ext cx="0" cy="28179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382809" y="3021425"/>
            <a:ext cx="894323" cy="0"/>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881433" y="1694625"/>
            <a:ext cx="15338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Ricostruzione del sistema immunitario con cellule raccolte</a:t>
            </a:r>
          </a:p>
        </p:txBody>
      </p:sp>
      <p:sp>
        <p:nvSpPr>
          <p:cNvPr id="58" name="TextBox 57"/>
          <p:cNvSpPr txBox="1"/>
          <p:nvPr/>
        </p:nvSpPr>
        <p:spPr>
          <a:xfrm>
            <a:off x="10169618" y="2260719"/>
            <a:ext cx="15338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Paziente con nuovo sistema ematopoietico</a:t>
            </a:r>
          </a:p>
        </p:txBody>
      </p:sp>
      <p:sp>
        <p:nvSpPr>
          <p:cNvPr id="60" name="Rounded Rectangle 59"/>
          <p:cNvSpPr/>
          <p:nvPr/>
        </p:nvSpPr>
        <p:spPr>
          <a:xfrm>
            <a:off x="928428" y="1773777"/>
            <a:ext cx="2413228" cy="973884"/>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Autologo</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Arial" pitchFamily="34" charset="0"/>
                <a:ea typeface="+mn-ea"/>
                <a:cs typeface="+mn-cs"/>
              </a:rPr>
              <a:t>Dal midollo osseo del paziente stesso</a:t>
            </a:r>
          </a:p>
        </p:txBody>
      </p:sp>
      <p:cxnSp>
        <p:nvCxnSpPr>
          <p:cNvPr id="62" name="Straight Arrow Connector 61"/>
          <p:cNvCxnSpPr/>
          <p:nvPr/>
        </p:nvCxnSpPr>
        <p:spPr>
          <a:xfrm>
            <a:off x="4896785" y="3011035"/>
            <a:ext cx="186286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3127" y="1190877"/>
            <a:ext cx="1023215" cy="1089212"/>
          </a:xfrm>
          <a:prstGeom prst="rect">
            <a:avLst/>
          </a:prstGeom>
        </p:spPr>
      </p:pic>
      <p:sp>
        <p:nvSpPr>
          <p:cNvPr id="69" name="TextBox 68"/>
          <p:cNvSpPr txBox="1"/>
          <p:nvPr/>
        </p:nvSpPr>
        <p:spPr>
          <a:xfrm>
            <a:off x="3408020" y="2267125"/>
            <a:ext cx="15338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59E09"/>
                </a:solidFill>
                <a:effectLst/>
                <a:uLnTx/>
                <a:uFillTx/>
                <a:latin typeface="Arial" panose="020B0604020202020204" pitchFamily="34" charset="0"/>
                <a:ea typeface="+mn-ea"/>
                <a:cs typeface="+mn-cs"/>
              </a:rPr>
              <a:t>Paziente</a:t>
            </a:r>
          </a:p>
        </p:txBody>
      </p:sp>
      <p:cxnSp>
        <p:nvCxnSpPr>
          <p:cNvPr id="76" name="Straight Arrow Connector 75"/>
          <p:cNvCxnSpPr/>
          <p:nvPr/>
        </p:nvCxnSpPr>
        <p:spPr>
          <a:xfrm>
            <a:off x="4523677" y="1656062"/>
            <a:ext cx="74087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896785" y="2233825"/>
            <a:ext cx="0" cy="779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31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Differenze fra l'HSCT autologo e allogenico</a:t>
            </a:r>
            <a:endParaRPr lang="en-GB" dirty="0"/>
          </a:p>
        </p:txBody>
      </p:sp>
      <p:sp>
        <p:nvSpPr>
          <p:cNvPr id="3" name="Text Placeholder 2"/>
          <p:cNvSpPr>
            <a:spLocks noGrp="1"/>
          </p:cNvSpPr>
          <p:nvPr>
            <p:ph type="body" sz="quarter" idx="10"/>
          </p:nvPr>
        </p:nvSpPr>
        <p:spPr>
          <a:xfrm>
            <a:off x="98778" y="6495526"/>
            <a:ext cx="8949550" cy="288925"/>
          </a:xfrm>
        </p:spPr>
        <p:txBody>
          <a:bodyPr/>
          <a:lstStyle/>
          <a:p>
            <a:r>
              <a:rPr lang="en-GB" dirty="0"/>
              <a:t>Saria MG et al. </a:t>
            </a:r>
            <a:r>
              <a:rPr lang="en-GB" dirty="0" err="1"/>
              <a:t>Clin</a:t>
            </a:r>
            <a:r>
              <a:rPr lang="en-GB" dirty="0"/>
              <a:t> J </a:t>
            </a:r>
            <a:r>
              <a:rPr lang="en-GB" dirty="0" err="1"/>
              <a:t>Oncol</a:t>
            </a:r>
            <a:r>
              <a:rPr lang="en-GB" dirty="0"/>
              <a:t> </a:t>
            </a:r>
            <a:r>
              <a:rPr lang="en-GB" dirty="0" err="1"/>
              <a:t>Nurs</a:t>
            </a:r>
            <a:r>
              <a:rPr lang="en-GB" dirty="0"/>
              <a:t> 2007;11:53–63; </a:t>
            </a:r>
            <a:r>
              <a:rPr lang="en-GB" dirty="0" err="1"/>
              <a:t>Passweg</a:t>
            </a:r>
            <a:r>
              <a:rPr lang="en-GB" dirty="0"/>
              <a:t> JR et al. Swiss Med </a:t>
            </a:r>
            <a:r>
              <a:rPr lang="en-GB" dirty="0" err="1"/>
              <a:t>Wkly</a:t>
            </a:r>
            <a:r>
              <a:rPr lang="en-GB" dirty="0"/>
              <a:t> 2012;142:w13696; American Cancer Society - Stem Cell Transplants. </a:t>
            </a:r>
            <a:r>
              <a:rPr lang="en-GB" dirty="0" err="1"/>
              <a:t>Disponibile</a:t>
            </a:r>
            <a:r>
              <a:rPr lang="en-GB" dirty="0"/>
              <a:t> </a:t>
            </a:r>
            <a:r>
              <a:rPr lang="en-GB" dirty="0" err="1"/>
              <a:t>su</a:t>
            </a:r>
            <a:r>
              <a:rPr lang="en-GB" dirty="0"/>
              <a:t> http://www.cancer.org/treatment/treatmentsandsideeffects/treatmenttypes/bonemarrowandperipheralbloodstemcelltransplant/stem-cell-transplant-types-of-transplant, data di accesso </a:t>
            </a:r>
            <a:r>
              <a:rPr lang="en-GB" dirty="0" err="1"/>
              <a:t>maggio</a:t>
            </a:r>
            <a:r>
              <a:rPr lang="en-GB" dirty="0"/>
              <a:t> 2017</a:t>
            </a:r>
          </a:p>
        </p:txBody>
      </p:sp>
      <p:graphicFrame>
        <p:nvGraphicFramePr>
          <p:cNvPr id="5" name="Table 4"/>
          <p:cNvGraphicFramePr>
            <a:graphicFrameLocks noGrp="1"/>
          </p:cNvGraphicFramePr>
          <p:nvPr>
            <p:extLst>
              <p:ext uri="{D42A27DB-BD31-4B8C-83A1-F6EECF244321}">
                <p14:modId xmlns:p14="http://schemas.microsoft.com/office/powerpoint/2010/main" val="1365016477"/>
              </p:ext>
            </p:extLst>
          </p:nvPr>
        </p:nvGraphicFramePr>
        <p:xfrm>
          <a:off x="623392" y="1412776"/>
          <a:ext cx="11233248" cy="481584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4662517">
                  <a:extLst>
                    <a:ext uri="{9D8B030D-6E8A-4147-A177-3AD203B41FA5}">
                      <a16:colId xmlns:a16="http://schemas.microsoft.com/office/drawing/2014/main" val="20001"/>
                    </a:ext>
                  </a:extLst>
                </a:gridCol>
                <a:gridCol w="4914547">
                  <a:extLst>
                    <a:ext uri="{9D8B030D-6E8A-4147-A177-3AD203B41FA5}">
                      <a16:colId xmlns:a16="http://schemas.microsoft.com/office/drawing/2014/main" val="20002"/>
                    </a:ext>
                  </a:extLst>
                </a:gridCol>
              </a:tblGrid>
              <a:tr h="144945">
                <a:tc>
                  <a:txBody>
                    <a:bodyPr/>
                    <a:lstStyle/>
                    <a:p>
                      <a:endParaRPr lang="en-GB" sz="1400" dirty="0">
                        <a:latin typeface="Arial" pitchFamily="34" charset="0"/>
                        <a:cs typeface="Arial" pitchFamily="34" charset="0"/>
                      </a:endParaRPr>
                    </a:p>
                  </a:txBody>
                  <a:tcPr anchor="ctr"/>
                </a:tc>
                <a:tc>
                  <a:txBody>
                    <a:bodyPr/>
                    <a:lstStyle/>
                    <a:p>
                      <a:pPr algn="ctr"/>
                      <a:r>
                        <a:rPr lang="en-GB" sz="1400" dirty="0">
                          <a:solidFill>
                            <a:schemeClr val="bg1"/>
                          </a:solidFill>
                          <a:latin typeface="Arial" pitchFamily="34" charset="0"/>
                        </a:rPr>
                        <a:t>Trapianto autologo</a:t>
                      </a:r>
                      <a:endParaRPr lang="it-IT" sz="1400" dirty="0">
                        <a:solidFill>
                          <a:schemeClr val="bg1"/>
                        </a:solidFill>
                        <a:latin typeface="Arial" pitchFamily="34" charset="0"/>
                        <a:cs typeface="Arial" pitchFamily="34" charset="0"/>
                      </a:endParaRPr>
                    </a:p>
                  </a:txBody>
                  <a:tcPr anchor="ctr"/>
                </a:tc>
                <a:tc>
                  <a:txBody>
                    <a:bodyPr/>
                    <a:lstStyle/>
                    <a:p>
                      <a:pPr algn="ctr"/>
                      <a:r>
                        <a:rPr lang="en-GB" sz="1400" dirty="0">
                          <a:solidFill>
                            <a:schemeClr val="bg1"/>
                          </a:solidFill>
                          <a:latin typeface="Arial" pitchFamily="34" charset="0"/>
                        </a:rPr>
                        <a:t>Trapianto allogenico</a:t>
                      </a:r>
                      <a:endParaRPr lang="it-IT" sz="1400" dirty="0">
                        <a:solidFill>
                          <a:schemeClr val="bg1"/>
                        </a:solidFill>
                        <a:latin typeface="Arial" pitchFamily="34" charset="0"/>
                        <a:cs typeface="Arial" pitchFamily="34" charset="0"/>
                      </a:endParaRPr>
                    </a:p>
                  </a:txBody>
                  <a:tcPr anchor="ctr"/>
                </a:tc>
                <a:extLst>
                  <a:ext uri="{0D108BD9-81ED-4DB2-BD59-A6C34878D82A}">
                    <a16:rowId xmlns:a16="http://schemas.microsoft.com/office/drawing/2014/main" val="10000"/>
                  </a:ext>
                </a:extLst>
              </a:tr>
              <a:tr h="229496">
                <a:tc>
                  <a:txBody>
                    <a:bodyPr/>
                    <a:lstStyle/>
                    <a:p>
                      <a:r>
                        <a:rPr lang="en-GB" sz="1400" b="0" kern="1200" dirty="0">
                          <a:solidFill>
                            <a:schemeClr val="dk1"/>
                          </a:solidFill>
                          <a:effectLst/>
                          <a:latin typeface="+mn-lt"/>
                          <a:ea typeface="+mn-ea"/>
                          <a:cs typeface="+mn-cs"/>
                        </a:rPr>
                        <a:t>% Di </a:t>
                      </a:r>
                      <a:r>
                        <a:rPr lang="en-GB" sz="1400" b="0" kern="1200" dirty="0" err="1">
                          <a:solidFill>
                            <a:schemeClr val="dk1"/>
                          </a:solidFill>
                          <a:effectLst/>
                          <a:latin typeface="+mn-lt"/>
                          <a:ea typeface="+mn-ea"/>
                          <a:cs typeface="+mn-cs"/>
                        </a:rPr>
                        <a:t>tutti</a:t>
                      </a:r>
                      <a:r>
                        <a:rPr lang="en-GB" sz="1400" b="0" kern="1200" dirty="0">
                          <a:solidFill>
                            <a:schemeClr val="dk1"/>
                          </a:solidFill>
                          <a:effectLst/>
                          <a:latin typeface="+mn-lt"/>
                          <a:ea typeface="+mn-ea"/>
                          <a:cs typeface="+mn-cs"/>
                        </a:rPr>
                        <a:t> </a:t>
                      </a:r>
                      <a:r>
                        <a:rPr lang="en-GB" sz="1400" b="0" kern="1200" dirty="0" err="1">
                          <a:solidFill>
                            <a:schemeClr val="dk1"/>
                          </a:solidFill>
                          <a:effectLst/>
                          <a:latin typeface="+mn-lt"/>
                          <a:ea typeface="+mn-ea"/>
                          <a:cs typeface="+mn-cs"/>
                        </a:rPr>
                        <a:t>gli</a:t>
                      </a:r>
                      <a:r>
                        <a:rPr lang="en-GB" sz="1400" b="0" kern="1200" dirty="0">
                          <a:solidFill>
                            <a:schemeClr val="dk1"/>
                          </a:solidFill>
                          <a:effectLst/>
                          <a:latin typeface="+mn-lt"/>
                          <a:ea typeface="+mn-ea"/>
                          <a:cs typeface="+mn-cs"/>
                        </a:rPr>
                        <a:t> HSCT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57% </a:t>
                      </a:r>
                      <a:endParaRPr lang="it-IT" sz="1400" b="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43%</a:t>
                      </a:r>
                      <a:endParaRPr lang="it-IT" sz="14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29496">
                <a:tc>
                  <a:txBody>
                    <a:bodyPr/>
                    <a:lstStyle/>
                    <a:p>
                      <a:r>
                        <a:rPr lang="it-IT" sz="1400" b="0" kern="1200" dirty="0">
                          <a:solidFill>
                            <a:schemeClr val="dk1"/>
                          </a:solidFill>
                          <a:effectLst/>
                          <a:latin typeface="+mn-lt"/>
                          <a:ea typeface="+mn-ea"/>
                          <a:cs typeface="+mn-cs"/>
                        </a:rPr>
                        <a:t>Indicazioni principali</a:t>
                      </a:r>
                      <a:endParaRPr lang="it-IT" sz="1400" b="1" dirty="0">
                        <a:solidFill>
                          <a:schemeClr val="tx1"/>
                        </a:solidFill>
                        <a:latin typeface="Arial" pitchFamily="34" charset="0"/>
                        <a:cs typeface="Arial" pitchFamily="34" charset="0"/>
                      </a:endParaRPr>
                    </a:p>
                  </a:txBody>
                  <a:tcPr anchor="ctr"/>
                </a:tc>
                <a:tc>
                  <a:txBody>
                    <a:bodyPr/>
                    <a:lstStyle/>
                    <a:p>
                      <a:r>
                        <a:rPr lang="it-IT" sz="1400" noProof="0" dirty="0">
                          <a:solidFill>
                            <a:schemeClr val="tx1"/>
                          </a:solidFill>
                          <a:latin typeface="Arial" pitchFamily="34" charset="0"/>
                        </a:rPr>
                        <a:t>Linfomi, mieloma multiplo, </a:t>
                      </a:r>
                      <a:r>
                        <a:rPr lang="it-IT" sz="1400" b="0" kern="1200" noProof="0" dirty="0">
                          <a:solidFill>
                            <a:schemeClr val="dk1"/>
                          </a:solidFill>
                          <a:effectLst/>
                          <a:latin typeface="+mn-lt"/>
                          <a:ea typeface="+mn-ea"/>
                          <a:cs typeface="+mn-cs"/>
                        </a:rPr>
                        <a:t>a</a:t>
                      </a:r>
                      <a:r>
                        <a:rPr lang="it-IT" sz="1400" b="0" kern="1200" dirty="0" err="1">
                          <a:solidFill>
                            <a:schemeClr val="dk1"/>
                          </a:solidFill>
                          <a:effectLst/>
                          <a:latin typeface="+mn-lt"/>
                          <a:ea typeface="+mn-ea"/>
                          <a:cs typeface="+mn-cs"/>
                        </a:rPr>
                        <a:t>lcuni</a:t>
                      </a:r>
                      <a:r>
                        <a:rPr lang="it-IT" sz="1400" b="0" kern="1200" dirty="0">
                          <a:solidFill>
                            <a:schemeClr val="dk1"/>
                          </a:solidFill>
                          <a:effectLst/>
                          <a:latin typeface="+mn-lt"/>
                          <a:ea typeface="+mn-ea"/>
                          <a:cs typeface="+mn-cs"/>
                        </a:rPr>
                        <a:t> tumori solidi, disturbi autoimmuni</a:t>
                      </a:r>
                      <a:endParaRPr lang="it-IT" sz="1400" noProof="0" dirty="0">
                        <a:solidFill>
                          <a:schemeClr val="tx1"/>
                        </a:solidFill>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aseline="0" dirty="0">
                          <a:solidFill>
                            <a:schemeClr val="tx1"/>
                          </a:solidFill>
                        </a:rPr>
                        <a:t>Leucemie, linfomi, disturbi non maligni </a:t>
                      </a:r>
                      <a:br>
                        <a:rPr lang="it-IT" sz="1400" dirty="0"/>
                      </a:br>
                      <a:r>
                        <a:rPr lang="it-IT" sz="1400" baseline="0" dirty="0">
                          <a:solidFill>
                            <a:schemeClr val="tx1"/>
                          </a:solidFill>
                        </a:rPr>
                        <a:t>(ad es. anemia aplastica, anemia falciforme, </a:t>
                      </a:r>
                      <a:br>
                        <a:rPr lang="it-IT" sz="1400" dirty="0"/>
                      </a:br>
                      <a:r>
                        <a:rPr lang="it-IT" sz="1400" baseline="0" dirty="0">
                          <a:solidFill>
                            <a:schemeClr val="tx1"/>
                          </a:solidFill>
                        </a:rPr>
                        <a:t>malattie autoimmuni)</a:t>
                      </a:r>
                      <a:endParaRPr lang="it-IT"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229496">
                <a:tc>
                  <a:txBody>
                    <a:bodyPr/>
                    <a:lstStyle/>
                    <a:p>
                      <a:r>
                        <a:rPr lang="en-GB" sz="1400" b="0" dirty="0">
                          <a:solidFill>
                            <a:schemeClr val="tx1"/>
                          </a:solidFill>
                          <a:latin typeface="Arial" pitchFamily="34" charset="0"/>
                        </a:rPr>
                        <a:t>Usi</a:t>
                      </a:r>
                      <a:endParaRPr lang="it-IT" sz="1400" b="0" dirty="0">
                        <a:solidFill>
                          <a:schemeClr val="tx1"/>
                        </a:solidFill>
                        <a:latin typeface="Arial" pitchFamily="34" charset="0"/>
                        <a:cs typeface="Arial" pitchFamily="34" charset="0"/>
                      </a:endParaRPr>
                    </a:p>
                  </a:txBody>
                  <a:tcPr anchor="ctr"/>
                </a:tc>
                <a:tc>
                  <a:txBody>
                    <a:bodyPr/>
                    <a:lstStyle/>
                    <a:p>
                      <a:r>
                        <a:rPr lang="en-GB" sz="1400" dirty="0">
                          <a:solidFill>
                            <a:schemeClr val="tx1"/>
                          </a:solidFill>
                          <a:latin typeface="Arial" pitchFamily="34" charset="0"/>
                        </a:rPr>
                        <a:t>Compensare il fallimento ematopoietico durante i cicli chemioterapici</a:t>
                      </a:r>
                      <a:r>
                        <a:rPr lang="en-GB" sz="1400" baseline="0" dirty="0">
                          <a:solidFill>
                            <a:schemeClr val="tx1"/>
                          </a:solidFill>
                          <a:latin typeface="Arial" pitchFamily="34" charset="0"/>
                        </a:rPr>
                        <a:t> ad alte dosi, per il trattamento dei tumori del sistema ematopoietico</a:t>
                      </a:r>
                      <a:endParaRPr lang="it-IT" sz="1400" dirty="0">
                        <a:solidFill>
                          <a:schemeClr val="tx1"/>
                        </a:solidFill>
                        <a:latin typeface="Arial" pitchFamily="34" charset="0"/>
                        <a:cs typeface="Arial" pitchFamily="34" charset="0"/>
                      </a:endParaRPr>
                    </a:p>
                  </a:txBody>
                  <a:tcPr anchor="ctr"/>
                </a:tc>
                <a:tc>
                  <a:txBody>
                    <a:bodyPr/>
                    <a:lstStyle/>
                    <a:p>
                      <a:r>
                        <a:rPr lang="en-GB" sz="1400" dirty="0">
                          <a:solidFill>
                            <a:schemeClr val="tx1"/>
                          </a:solidFill>
                          <a:latin typeface="Arial" pitchFamily="34" charset="0"/>
                        </a:rPr>
                        <a:t>Sostituire il sistema ematopoietico dei pazienti con insufficienza acquisita o congenita e, più di frequente, sfruttare l'effetto del </a:t>
                      </a:r>
                      <a:r>
                        <a:rPr lang="en-GB" sz="1400" dirty="0" err="1">
                          <a:solidFill>
                            <a:schemeClr val="tx1"/>
                          </a:solidFill>
                          <a:latin typeface="Arial" pitchFamily="34" charset="0"/>
                        </a:rPr>
                        <a:t>trapianto</a:t>
                      </a:r>
                      <a:r>
                        <a:rPr lang="en-GB" sz="1400" dirty="0">
                          <a:solidFill>
                            <a:schemeClr val="tx1"/>
                          </a:solidFill>
                          <a:latin typeface="Arial" pitchFamily="34" charset="0"/>
                        </a:rPr>
                        <a:t> contro il tumore, o </a:t>
                      </a:r>
                      <a:r>
                        <a:rPr lang="en-GB" sz="1400" i="1" dirty="0">
                          <a:solidFill>
                            <a:schemeClr val="tx1"/>
                          </a:solidFill>
                          <a:latin typeface="Arial" pitchFamily="34" charset="0"/>
                        </a:rPr>
                        <a:t>graft-versus-</a:t>
                      </a:r>
                      <a:r>
                        <a:rPr lang="en-GB" sz="1400" i="1" dirty="0" err="1">
                          <a:solidFill>
                            <a:schemeClr val="tx1"/>
                          </a:solidFill>
                          <a:latin typeface="Arial" pitchFamily="34" charset="0"/>
                        </a:rPr>
                        <a:t>tumor</a:t>
                      </a:r>
                      <a:endParaRPr lang="it-IT"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482633684"/>
                  </a:ext>
                </a:extLst>
              </a:tr>
              <a:tr h="326127">
                <a:tc>
                  <a:txBody>
                    <a:bodyPr/>
                    <a:lstStyle/>
                    <a:p>
                      <a:r>
                        <a:rPr lang="en-GB" sz="1400" dirty="0">
                          <a:solidFill>
                            <a:schemeClr val="tx1"/>
                          </a:solidFill>
                          <a:latin typeface="Arial" pitchFamily="34" charset="0"/>
                        </a:rPr>
                        <a:t>Vantaggi</a:t>
                      </a:r>
                      <a:endParaRPr lang="it-IT" sz="1400" b="1" dirty="0">
                        <a:solidFill>
                          <a:schemeClr val="tx1"/>
                        </a:solidFill>
                        <a:latin typeface="Arial" pitchFamily="34" charset="0"/>
                        <a:cs typeface="Arial" pitchFamily="34" charset="0"/>
                      </a:endParaRPr>
                    </a:p>
                  </a:txBody>
                  <a:tcPr anchor="ctr"/>
                </a:tc>
                <a:tc>
                  <a:txBody>
                    <a:bodyPr/>
                    <a:lstStyle/>
                    <a:p>
                      <a:r>
                        <a:rPr lang="en-GB" sz="1400" dirty="0">
                          <a:solidFill>
                            <a:schemeClr val="tx1"/>
                          </a:solidFill>
                          <a:latin typeface="Arial" pitchFamily="34" charset="0"/>
                        </a:rPr>
                        <a:t>Nessun rischio di rigetto</a:t>
                      </a:r>
                      <a:endParaRPr lang="it-IT" sz="1400" dirty="0">
                        <a:solidFill>
                          <a:schemeClr val="tx1"/>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it-IT" sz="1400" dirty="0">
                          <a:solidFill>
                            <a:schemeClr val="tx1"/>
                          </a:solidFill>
                        </a:rPr>
                        <a:t>Nessun pericolo di contaminazione delle cellule tumorali</a:t>
                      </a:r>
                    </a:p>
                    <a:p>
                      <a:pPr marL="285750" indent="-285750">
                        <a:buFont typeface="Arial" panose="020B0604020202020204" pitchFamily="34" charset="0"/>
                        <a:buChar char="•"/>
                      </a:pPr>
                      <a:r>
                        <a:rPr lang="it-IT" sz="1400" dirty="0">
                          <a:solidFill>
                            <a:schemeClr val="tx1"/>
                          </a:solidFill>
                        </a:rPr>
                        <a:t>Le cellule del donatore possono attaccare le cellule cancerose residue (effetto del trapianto contro il cancro [</a:t>
                      </a:r>
                      <a:r>
                        <a:rPr lang="it-IT" sz="1400" dirty="0" err="1">
                          <a:solidFill>
                            <a:schemeClr val="tx1"/>
                          </a:solidFill>
                        </a:rPr>
                        <a:t>graft</a:t>
                      </a:r>
                      <a:r>
                        <a:rPr lang="it-IT" sz="1400" dirty="0">
                          <a:solidFill>
                            <a:schemeClr val="tx1"/>
                          </a:solidFill>
                        </a:rPr>
                        <a:t>-versus-</a:t>
                      </a:r>
                      <a:r>
                        <a:rPr lang="it-IT" sz="1400" dirty="0" err="1">
                          <a:solidFill>
                            <a:schemeClr val="tx1"/>
                          </a:solidFill>
                        </a:rPr>
                        <a:t>cancer</a:t>
                      </a:r>
                      <a:r>
                        <a:rPr lang="it-IT" sz="1400" dirty="0">
                          <a:solidFill>
                            <a:schemeClr val="tx1"/>
                          </a:solidFill>
                        </a:rPr>
                        <a:t>])</a:t>
                      </a:r>
                      <a:endParaRPr lang="it-IT"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3"/>
                  </a:ext>
                </a:extLst>
              </a:tr>
              <a:tr h="519387">
                <a:tc>
                  <a:txBody>
                    <a:bodyPr/>
                    <a:lstStyle/>
                    <a:p>
                      <a:r>
                        <a:rPr lang="en-GB" sz="1400" dirty="0">
                          <a:solidFill>
                            <a:schemeClr val="tx1"/>
                          </a:solidFill>
                          <a:latin typeface="Arial" pitchFamily="34" charset="0"/>
                        </a:rPr>
                        <a:t>Svantaggi</a:t>
                      </a:r>
                      <a:endParaRPr lang="it-IT" sz="1400" b="1" dirty="0">
                        <a:solidFill>
                          <a:schemeClr val="tx1"/>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en-GB" sz="1400" dirty="0">
                          <a:solidFill>
                            <a:schemeClr val="tx1"/>
                          </a:solidFill>
                        </a:rPr>
                        <a:t>Le cellule </a:t>
                      </a:r>
                      <a:r>
                        <a:rPr lang="en-GB" sz="1400" dirty="0" err="1">
                          <a:solidFill>
                            <a:schemeClr val="tx1"/>
                          </a:solidFill>
                        </a:rPr>
                        <a:t>cancerose</a:t>
                      </a:r>
                      <a:r>
                        <a:rPr lang="en-GB" sz="1400" dirty="0">
                          <a:solidFill>
                            <a:schemeClr val="tx1"/>
                          </a:solidFill>
                        </a:rPr>
                        <a:t> </a:t>
                      </a:r>
                      <a:r>
                        <a:rPr lang="en-GB" sz="1400" dirty="0" err="1">
                          <a:solidFill>
                            <a:schemeClr val="tx1"/>
                          </a:solidFill>
                        </a:rPr>
                        <a:t>possono</a:t>
                      </a:r>
                      <a:r>
                        <a:rPr lang="en-GB" sz="1400" dirty="0">
                          <a:solidFill>
                            <a:schemeClr val="tx1"/>
                          </a:solidFill>
                        </a:rPr>
                        <a:t> </a:t>
                      </a:r>
                      <a:r>
                        <a:rPr lang="en-GB" sz="1400" dirty="0" err="1">
                          <a:solidFill>
                            <a:schemeClr val="tx1"/>
                          </a:solidFill>
                        </a:rPr>
                        <a:t>essere</a:t>
                      </a:r>
                      <a:r>
                        <a:rPr lang="en-GB" sz="1400" dirty="0">
                          <a:solidFill>
                            <a:schemeClr val="tx1"/>
                          </a:solidFill>
                        </a:rPr>
                        <a:t> </a:t>
                      </a:r>
                      <a:r>
                        <a:rPr lang="en-GB" sz="1400" dirty="0" err="1">
                          <a:solidFill>
                            <a:schemeClr val="tx1"/>
                          </a:solidFill>
                        </a:rPr>
                        <a:t>raccolte</a:t>
                      </a:r>
                      <a:r>
                        <a:rPr lang="en-GB" sz="1400" dirty="0">
                          <a:solidFill>
                            <a:schemeClr val="tx1"/>
                          </a:solidFill>
                        </a:rPr>
                        <a:t> </a:t>
                      </a:r>
                      <a:r>
                        <a:rPr lang="en-GB" sz="1400" dirty="0" err="1">
                          <a:solidFill>
                            <a:schemeClr val="tx1"/>
                          </a:solidFill>
                        </a:rPr>
                        <a:t>insieme</a:t>
                      </a:r>
                      <a:r>
                        <a:rPr lang="en-GB" sz="1400" dirty="0">
                          <a:solidFill>
                            <a:schemeClr val="tx1"/>
                          </a:solidFill>
                        </a:rPr>
                        <a:t> </a:t>
                      </a:r>
                      <a:r>
                        <a:rPr lang="en-GB" sz="1400" dirty="0" err="1">
                          <a:solidFill>
                            <a:schemeClr val="tx1"/>
                          </a:solidFill>
                        </a:rPr>
                        <a:t>alle</a:t>
                      </a:r>
                      <a:r>
                        <a:rPr lang="en-GB" sz="1400" dirty="0">
                          <a:solidFill>
                            <a:schemeClr val="tx1"/>
                          </a:solidFill>
                        </a:rPr>
                        <a:t> cellule </a:t>
                      </a:r>
                      <a:r>
                        <a:rPr lang="en-GB" sz="1400" dirty="0" err="1">
                          <a:solidFill>
                            <a:schemeClr val="tx1"/>
                          </a:solidFill>
                        </a:rPr>
                        <a:t>staminali</a:t>
                      </a:r>
                      <a:endParaRPr lang="en-GB" sz="1400" dirty="0">
                        <a:solidFill>
                          <a:schemeClr val="tx1"/>
                        </a:solidFill>
                      </a:endParaRPr>
                    </a:p>
                    <a:p>
                      <a:pPr marL="285750" indent="-285750">
                        <a:buFont typeface="Arial" panose="020B0604020202020204" pitchFamily="34" charset="0"/>
                        <a:buChar char="•"/>
                      </a:pPr>
                      <a:r>
                        <a:rPr lang="it-IT" sz="1400" b="0" kern="1200" dirty="0">
                          <a:solidFill>
                            <a:schemeClr val="dk1"/>
                          </a:solidFill>
                          <a:effectLst/>
                          <a:latin typeface="+mn-lt"/>
                          <a:ea typeface="+mn-ea"/>
                          <a:cs typeface="+mn-cs"/>
                        </a:rPr>
                        <a:t>Le cellule tumorali possono essere in grado di eludere il sistema immunitario</a:t>
                      </a:r>
                      <a:endParaRPr lang="en-GB" sz="1400" dirty="0">
                        <a:solidFill>
                          <a:schemeClr val="tx1"/>
                        </a:solidFill>
                      </a:endParaRPr>
                    </a:p>
                    <a:p>
                      <a:pPr marL="285750" indent="-285750">
                        <a:buFont typeface="Arial" panose="020B0604020202020204" pitchFamily="34" charset="0"/>
                        <a:buChar char="•"/>
                      </a:pPr>
                      <a:r>
                        <a:rPr lang="en-GB" sz="1400" baseline="0" dirty="0">
                          <a:solidFill>
                            <a:schemeClr val="tx1"/>
                          </a:solidFill>
                        </a:rPr>
                        <a:t>Nessun </a:t>
                      </a:r>
                      <a:r>
                        <a:rPr lang="en-GB" sz="1400" baseline="0" dirty="0" err="1">
                          <a:solidFill>
                            <a:schemeClr val="tx1"/>
                          </a:solidFill>
                        </a:rPr>
                        <a:t>effetto</a:t>
                      </a:r>
                      <a:r>
                        <a:rPr lang="en-GB" sz="1400" baseline="0" dirty="0">
                          <a:solidFill>
                            <a:schemeClr val="tx1"/>
                          </a:solidFill>
                        </a:rPr>
                        <a:t> del </a:t>
                      </a:r>
                      <a:r>
                        <a:rPr lang="en-GB" sz="1400" baseline="0" dirty="0" err="1">
                          <a:solidFill>
                            <a:schemeClr val="tx1"/>
                          </a:solidFill>
                        </a:rPr>
                        <a:t>trapianto</a:t>
                      </a:r>
                      <a:r>
                        <a:rPr lang="en-GB" sz="1400" baseline="0" dirty="0">
                          <a:solidFill>
                            <a:schemeClr val="tx1"/>
                          </a:solidFill>
                        </a:rPr>
                        <a:t> </a:t>
                      </a:r>
                      <a:r>
                        <a:rPr lang="en-GB" sz="1400" baseline="0" dirty="0" err="1">
                          <a:solidFill>
                            <a:schemeClr val="tx1"/>
                          </a:solidFill>
                        </a:rPr>
                        <a:t>contro</a:t>
                      </a:r>
                      <a:r>
                        <a:rPr lang="en-GB" sz="1400" baseline="0" dirty="0">
                          <a:solidFill>
                            <a:schemeClr val="tx1"/>
                          </a:solidFill>
                        </a:rPr>
                        <a:t> </a:t>
                      </a:r>
                      <a:r>
                        <a:rPr lang="en-GB" sz="1400" baseline="0" dirty="0" err="1">
                          <a:solidFill>
                            <a:schemeClr val="tx1"/>
                          </a:solidFill>
                        </a:rPr>
                        <a:t>il</a:t>
                      </a:r>
                      <a:r>
                        <a:rPr lang="en-GB" sz="1400" baseline="0" dirty="0">
                          <a:solidFill>
                            <a:schemeClr val="tx1"/>
                          </a:solidFill>
                        </a:rPr>
                        <a:t> </a:t>
                      </a:r>
                      <a:r>
                        <a:rPr lang="en-GB" sz="1400" baseline="0" dirty="0" err="1">
                          <a:solidFill>
                            <a:schemeClr val="tx1"/>
                          </a:solidFill>
                        </a:rPr>
                        <a:t>cancro</a:t>
                      </a:r>
                      <a:r>
                        <a:rPr lang="en-GB" sz="1400" baseline="0" dirty="0">
                          <a:solidFill>
                            <a:schemeClr val="tx1"/>
                          </a:solidFill>
                        </a:rPr>
                        <a:t> (graft-versus-cancer)</a:t>
                      </a:r>
                      <a:endParaRPr lang="it-IT" sz="1400" dirty="0">
                        <a:solidFill>
                          <a:schemeClr val="tx1"/>
                        </a:solidFill>
                        <a:latin typeface="Arial" pitchFamily="34" charset="0"/>
                        <a:cs typeface="Arial"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err="1">
                          <a:solidFill>
                            <a:schemeClr val="tx1"/>
                          </a:solidFill>
                        </a:rPr>
                        <a:t>Difficoltà</a:t>
                      </a:r>
                      <a:r>
                        <a:rPr lang="en-GB" sz="1400" dirty="0">
                          <a:solidFill>
                            <a:schemeClr val="tx1"/>
                          </a:solidFill>
                        </a:rPr>
                        <a:t> a </a:t>
                      </a:r>
                      <a:r>
                        <a:rPr lang="en-GB" sz="1400" dirty="0" err="1">
                          <a:solidFill>
                            <a:schemeClr val="tx1"/>
                          </a:solidFill>
                        </a:rPr>
                        <a:t>trovare</a:t>
                      </a:r>
                      <a:r>
                        <a:rPr lang="en-GB" sz="1400" dirty="0">
                          <a:solidFill>
                            <a:schemeClr val="tx1"/>
                          </a:solidFill>
                        </a:rPr>
                        <a:t> </a:t>
                      </a:r>
                      <a:r>
                        <a:rPr lang="en-GB" sz="1400" dirty="0" err="1">
                          <a:solidFill>
                            <a:schemeClr val="tx1"/>
                          </a:solidFill>
                        </a:rPr>
                        <a:t>donatori</a:t>
                      </a:r>
                      <a:r>
                        <a:rPr lang="en-GB" sz="1400" dirty="0">
                          <a:solidFill>
                            <a:schemeClr val="tx1"/>
                          </a:solidFill>
                        </a:rPr>
                        <a:t> </a:t>
                      </a:r>
                      <a:r>
                        <a:rPr lang="en-GB" sz="1400" dirty="0" err="1">
                          <a:solidFill>
                            <a:schemeClr val="tx1"/>
                          </a:solidFill>
                        </a:rPr>
                        <a:t>idonei</a:t>
                      </a:r>
                      <a:endParaRPr lang="en-GB" sz="1400" dirty="0">
                        <a:solidFill>
                          <a:schemeClr val="tx1"/>
                        </a:solidFill>
                        <a:latin typeface="Arial" pitchFamily="34" charset="0"/>
                      </a:endParaRPr>
                    </a:p>
                    <a:p>
                      <a:pPr marL="285750" indent="-285750">
                        <a:buFont typeface="Arial" panose="020B0604020202020204" pitchFamily="34" charset="0"/>
                        <a:buChar char="•"/>
                      </a:pPr>
                      <a:r>
                        <a:rPr lang="en-GB" sz="1400" dirty="0" err="1">
                          <a:solidFill>
                            <a:schemeClr val="tx1"/>
                          </a:solidFill>
                          <a:latin typeface="Arial" pitchFamily="34" charset="0"/>
                        </a:rPr>
                        <a:t>Rischio</a:t>
                      </a:r>
                      <a:r>
                        <a:rPr lang="en-GB" sz="1400" dirty="0">
                          <a:solidFill>
                            <a:schemeClr val="tx1"/>
                          </a:solidFill>
                          <a:latin typeface="Arial" pitchFamily="34" charset="0"/>
                        </a:rPr>
                        <a:t> di rigetto</a:t>
                      </a:r>
                    </a:p>
                    <a:p>
                      <a:pPr marL="285750" indent="-285750">
                        <a:buFont typeface="Arial" panose="020B0604020202020204" pitchFamily="34" charset="0"/>
                        <a:buChar char="•"/>
                      </a:pPr>
                      <a:r>
                        <a:rPr lang="en-GB" sz="1400" dirty="0">
                          <a:solidFill>
                            <a:schemeClr val="tx1"/>
                          </a:solidFill>
                          <a:latin typeface="Arial" pitchFamily="34" charset="0"/>
                        </a:rPr>
                        <a:t>Le cellule del donatore possono attaccare l'organismo del paziente (malattia del </a:t>
                      </a:r>
                      <a:r>
                        <a:rPr lang="en-GB" sz="1400" dirty="0" err="1">
                          <a:solidFill>
                            <a:schemeClr val="tx1"/>
                          </a:solidFill>
                          <a:latin typeface="Arial" pitchFamily="34" charset="0"/>
                        </a:rPr>
                        <a:t>trapianto</a:t>
                      </a:r>
                      <a:r>
                        <a:rPr lang="en-GB" sz="1400" dirty="0">
                          <a:solidFill>
                            <a:schemeClr val="tx1"/>
                          </a:solidFill>
                          <a:latin typeface="Arial" pitchFamily="34" charset="0"/>
                        </a:rPr>
                        <a:t> contro l'ospite - </a:t>
                      </a:r>
                      <a:r>
                        <a:rPr lang="en-GB" sz="1400" i="1" dirty="0">
                          <a:solidFill>
                            <a:schemeClr val="tx1"/>
                          </a:solidFill>
                          <a:latin typeface="Arial" pitchFamily="34" charset="0"/>
                        </a:rPr>
                        <a:t>graft-versus-host</a:t>
                      </a:r>
                      <a:r>
                        <a:rPr lang="en-GB" sz="1400" dirty="0">
                          <a:solidFill>
                            <a:schemeClr val="tx1"/>
                          </a:solidFill>
                          <a:latin typeface="Arial" pitchFamily="34" charset="0"/>
                        </a:rPr>
                        <a:t>)</a:t>
                      </a:r>
                    </a:p>
                    <a:p>
                      <a:pPr marL="285750" indent="-285750">
                        <a:buFont typeface="Arial" panose="020B0604020202020204" pitchFamily="34" charset="0"/>
                        <a:buChar char="•"/>
                      </a:pPr>
                      <a:r>
                        <a:rPr lang="en-GB" sz="1400" baseline="0" dirty="0" err="1">
                          <a:solidFill>
                            <a:schemeClr val="tx1"/>
                          </a:solidFill>
                          <a:latin typeface="Arial" pitchFamily="34" charset="0"/>
                        </a:rPr>
                        <a:t>Aumento</a:t>
                      </a:r>
                      <a:r>
                        <a:rPr lang="en-GB" sz="1400" baseline="0" dirty="0">
                          <a:solidFill>
                            <a:schemeClr val="tx1"/>
                          </a:solidFill>
                          <a:latin typeface="Arial" pitchFamily="34" charset="0"/>
                        </a:rPr>
                        <a:t> del rischio di </a:t>
                      </a:r>
                      <a:r>
                        <a:rPr lang="en-GB" sz="1400" baseline="0" dirty="0" err="1">
                          <a:solidFill>
                            <a:schemeClr val="tx1"/>
                          </a:solidFill>
                          <a:latin typeface="Arial" pitchFamily="34" charset="0"/>
                        </a:rPr>
                        <a:t>infezione</a:t>
                      </a:r>
                      <a:r>
                        <a:rPr lang="en-GB" sz="1400" baseline="0" dirty="0">
                          <a:solidFill>
                            <a:schemeClr val="tx1"/>
                          </a:solidFill>
                          <a:latin typeface="Arial" pitchFamily="34" charset="0"/>
                        </a:rPr>
                        <a:t> </a:t>
                      </a:r>
                      <a:r>
                        <a:rPr lang="en-GB" sz="1400" baseline="0" dirty="0">
                          <a:solidFill>
                            <a:schemeClr val="tx1"/>
                          </a:solidFill>
                        </a:rPr>
                        <a:t>per </a:t>
                      </a:r>
                      <a:r>
                        <a:rPr lang="en-GB" sz="1400" baseline="0" dirty="0" err="1">
                          <a:solidFill>
                            <a:schemeClr val="tx1"/>
                          </a:solidFill>
                        </a:rPr>
                        <a:t>immunosoppressione</a:t>
                      </a:r>
                      <a:endParaRPr lang="it-IT"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4"/>
                  </a:ext>
                </a:extLst>
              </a:tr>
            </a:tbl>
          </a:graphicData>
        </a:graphic>
      </p:graphicFrame>
      <p:pic>
        <p:nvPicPr>
          <p:cNvPr id="6" name="Picture 5">
            <a:hlinkClick r:id="" action="ppaction://customshow?id=1&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45405" y="2312912"/>
            <a:ext cx="324000" cy="324000"/>
          </a:xfrm>
          <a:prstGeom prst="rect">
            <a:avLst/>
          </a:prstGeom>
        </p:spPr>
      </p:pic>
      <p:sp>
        <p:nvSpPr>
          <p:cNvPr id="7" name="Text Placeholder 8"/>
          <p:cNvSpPr>
            <a:spLocks noGrp="1"/>
          </p:cNvSpPr>
          <p:nvPr>
            <p:ph type="body" sz="quarter" idx="11"/>
          </p:nvPr>
        </p:nvSpPr>
        <p:spPr>
          <a:xfrm>
            <a:off x="4799856" y="6495526"/>
            <a:ext cx="7296151" cy="288925"/>
          </a:xfrm>
        </p:spPr>
        <p:txBody>
          <a:bodyPr/>
          <a:lstStyle/>
          <a:p>
            <a:r>
              <a:rPr lang="it-IT" dirty="0"/>
              <a:t>GvHD, malattia del trapianto contro l'ospite </a:t>
            </a:r>
          </a:p>
          <a:p>
            <a:r>
              <a:rPr lang="it-IT" dirty="0"/>
              <a:t>(graft-versus-host); </a:t>
            </a:r>
          </a:p>
          <a:p>
            <a:r>
              <a:rPr lang="it-IT" dirty="0"/>
              <a:t>HSCT, trapianto di cellule staminali ematopoietiche</a:t>
            </a:r>
          </a:p>
        </p:txBody>
      </p:sp>
    </p:spTree>
    <p:extLst>
      <p:ext uri="{BB962C8B-B14F-4D97-AF65-F5344CB8AC3E}">
        <p14:creationId xmlns:p14="http://schemas.microsoft.com/office/powerpoint/2010/main" val="183566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Il condizionamento è un requisito per l'HSCT</a:t>
            </a:r>
          </a:p>
        </p:txBody>
      </p:sp>
      <p:sp>
        <p:nvSpPr>
          <p:cNvPr id="10" name="Content Placeholder 9"/>
          <p:cNvSpPr>
            <a:spLocks noGrp="1"/>
          </p:cNvSpPr>
          <p:nvPr>
            <p:ph idx="1"/>
          </p:nvPr>
        </p:nvSpPr>
        <p:spPr>
          <a:xfrm>
            <a:off x="335360" y="1268760"/>
            <a:ext cx="7911078" cy="4857403"/>
          </a:xfrm>
        </p:spPr>
        <p:txBody>
          <a:bodyPr>
            <a:normAutofit/>
          </a:bodyPr>
          <a:lstStyle/>
          <a:p>
            <a:endParaRPr lang="it-IT" sz="2000" dirty="0"/>
          </a:p>
          <a:p>
            <a:endParaRPr lang="it-IT" sz="2000" dirty="0"/>
          </a:p>
          <a:p>
            <a:endParaRPr lang="it-IT" sz="2000" dirty="0"/>
          </a:p>
          <a:p>
            <a:pPr marL="0" indent="0">
              <a:buNone/>
            </a:pPr>
            <a:r>
              <a:rPr lang="it-IT" dirty="0"/>
              <a:t>Obiettivi di condizionamento</a:t>
            </a:r>
            <a:r>
              <a:rPr lang="it-IT" sz="2000" dirty="0"/>
              <a:t>:</a:t>
            </a:r>
          </a:p>
          <a:p>
            <a:pPr marL="400050"/>
            <a:r>
              <a:rPr lang="it-IT" sz="2200" dirty="0"/>
              <a:t>HSCT autologo</a:t>
            </a:r>
          </a:p>
          <a:p>
            <a:pPr lvl="1"/>
            <a:r>
              <a:rPr lang="it-IT" dirty="0"/>
              <a:t>La chemioterapia è somministrata in dosaggio efficace per il trattamento del cancro, con l'effetto collaterale della tossicità del midollo osseo, ma preservando la funzionalità degli organi non ematopoietici</a:t>
            </a:r>
          </a:p>
          <a:p>
            <a:r>
              <a:rPr lang="it-IT" sz="2200" dirty="0"/>
              <a:t>HSCT</a:t>
            </a:r>
            <a:r>
              <a:rPr lang="it-IT" dirty="0"/>
              <a:t> </a:t>
            </a:r>
            <a:r>
              <a:rPr lang="it-IT" sz="2200" dirty="0"/>
              <a:t>allogenico</a:t>
            </a:r>
          </a:p>
          <a:p>
            <a:pPr marL="800100" lvl="1" indent="-342900">
              <a:buFont typeface="+mj-lt"/>
              <a:buAutoNum type="arabicPeriod"/>
            </a:pPr>
            <a:r>
              <a:rPr lang="it-IT" dirty="0"/>
              <a:t>Eradicazione delle malattie</a:t>
            </a:r>
            <a:endParaRPr lang="it-IT" sz="1800" dirty="0"/>
          </a:p>
          <a:p>
            <a:pPr marL="800100" lvl="1" indent="-342900">
              <a:buFont typeface="+mj-lt"/>
              <a:buAutoNum type="arabicPeriod"/>
            </a:pPr>
            <a:r>
              <a:rPr lang="it-IT" dirty="0"/>
              <a:t>Immunosoppressione per prevenire GvHD (HSCT allogenico)</a:t>
            </a:r>
          </a:p>
          <a:p>
            <a:pPr marL="800100" lvl="1" indent="-342900">
              <a:buFont typeface="+mj-lt"/>
              <a:buAutoNum type="arabicPeriod"/>
            </a:pPr>
            <a:r>
              <a:rPr lang="it-IT" dirty="0"/>
              <a:t>Creare una nicchia di cellule staminali nel midollo osseo, per consentire l’attecchimento delle cellule del donatore</a:t>
            </a:r>
          </a:p>
          <a:p>
            <a:pPr marL="800100" lvl="1" indent="-342900">
              <a:buFont typeface="+mj-lt"/>
              <a:buAutoNum type="arabicPeriod"/>
            </a:pPr>
            <a:endParaRPr lang="it-IT" sz="1800" dirty="0"/>
          </a:p>
          <a:p>
            <a:pPr marL="0" indent="0">
              <a:buNone/>
            </a:pPr>
            <a:endParaRPr lang="it-IT" dirty="0">
              <a:solidFill>
                <a:srgbClr val="FF0000"/>
              </a:solidFill>
            </a:endParaRPr>
          </a:p>
          <a:p>
            <a:pPr lvl="1"/>
            <a:endParaRPr lang="it-IT" sz="1800" dirty="0"/>
          </a:p>
        </p:txBody>
      </p:sp>
      <p:sp>
        <p:nvSpPr>
          <p:cNvPr id="16" name="Text Placeholder 15"/>
          <p:cNvSpPr>
            <a:spLocks noGrp="1"/>
          </p:cNvSpPr>
          <p:nvPr>
            <p:ph type="body" sz="quarter" idx="10"/>
          </p:nvPr>
        </p:nvSpPr>
        <p:spPr>
          <a:xfrm>
            <a:off x="98778" y="6495526"/>
            <a:ext cx="7419622" cy="288925"/>
          </a:xfrm>
        </p:spPr>
        <p:txBody>
          <a:bodyPr/>
          <a:lstStyle/>
          <a:p>
            <a:r>
              <a:rPr lang="it-IT"/>
              <a:t>Saria MG et al. </a:t>
            </a:r>
            <a:r>
              <a:rPr lang="it-IT" i="1" dirty="0"/>
              <a:t>Clin J Oncol</a:t>
            </a:r>
            <a:r>
              <a:rPr lang="it-IT"/>
              <a:t> </a:t>
            </a:r>
            <a:r>
              <a:rPr lang="it-IT" i="1" dirty="0"/>
              <a:t>Nurs</a:t>
            </a:r>
            <a:r>
              <a:rPr lang="it-IT"/>
              <a:t> 2007;11:53–63; Passweg JR et al. </a:t>
            </a:r>
            <a:r>
              <a:rPr lang="it-IT" i="1" dirty="0"/>
              <a:t>Swiss Med Wkly</a:t>
            </a:r>
            <a:r>
              <a:rPr lang="it-IT"/>
              <a:t> 2012;142:13696; Gratwohl A, Carreras E. Principles of conditioning. In: Apperley J, Carreras E, Gluckman E, Masszi T eds. </a:t>
            </a:r>
            <a:r>
              <a:rPr lang="it-IT" i="1" dirty="0"/>
              <a:t>ESH-EBMT Handbook on Haematopoietic Stem Cell Transplantation</a:t>
            </a:r>
            <a:r>
              <a:rPr lang="it-IT"/>
              <a:t>. Genova: Forum Service Editore, 2012;122–37</a:t>
            </a:r>
          </a:p>
        </p:txBody>
      </p:sp>
      <p:sp>
        <p:nvSpPr>
          <p:cNvPr id="5" name="TextBox 4"/>
          <p:cNvSpPr txBox="1"/>
          <p:nvPr/>
        </p:nvSpPr>
        <p:spPr>
          <a:xfrm>
            <a:off x="8441488" y="5353422"/>
            <a:ext cx="2916324" cy="276999"/>
          </a:xfrm>
          <a:prstGeom prst="rect">
            <a:avLst/>
          </a:prstGeom>
          <a:noFill/>
        </p:spPr>
        <p:txBody>
          <a:bodyPr wrap="square" rtlCol="0">
            <a:spAutoFit/>
          </a:bodyPr>
          <a:lstStyle/>
          <a:p>
            <a:pPr algn="ctr"/>
            <a:r>
              <a:rPr lang="it-IT" sz="1200" dirty="0">
                <a:latin typeface="Arial" pitchFamily="34" charset="0"/>
                <a:cs typeface="Arial" pitchFamily="34" charset="0"/>
              </a:rPr>
              <a:t>Sezione istologica di midollo osseo</a:t>
            </a:r>
          </a:p>
        </p:txBody>
      </p:sp>
      <p:sp>
        <p:nvSpPr>
          <p:cNvPr id="11" name="Content Placeholder 2"/>
          <p:cNvSpPr txBox="1">
            <a:spLocks/>
          </p:cNvSpPr>
          <p:nvPr/>
        </p:nvSpPr>
        <p:spPr>
          <a:xfrm>
            <a:off x="622299" y="1365599"/>
            <a:ext cx="10972801" cy="856692"/>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2400" dirty="0">
                <a:solidFill>
                  <a:schemeClr val="tx1"/>
                </a:solidFill>
              </a:rPr>
              <a:t>Prima di un HSCT, </a:t>
            </a:r>
            <a:r>
              <a:rPr lang="en-GB" sz="2400" dirty="0" err="1">
                <a:solidFill>
                  <a:schemeClr val="tx1"/>
                </a:solidFill>
              </a:rPr>
              <a:t>i</a:t>
            </a:r>
            <a:r>
              <a:rPr lang="en-GB" sz="2400" dirty="0">
                <a:solidFill>
                  <a:schemeClr val="tx1"/>
                </a:solidFill>
              </a:rPr>
              <a:t> </a:t>
            </a:r>
            <a:r>
              <a:rPr lang="en-GB" sz="2400" dirty="0" err="1">
                <a:solidFill>
                  <a:schemeClr val="tx1"/>
                </a:solidFill>
              </a:rPr>
              <a:t>pazienti</a:t>
            </a:r>
            <a:r>
              <a:rPr lang="en-GB" sz="2400" dirty="0">
                <a:solidFill>
                  <a:schemeClr val="tx1"/>
                </a:solidFill>
              </a:rPr>
              <a:t> </a:t>
            </a:r>
            <a:r>
              <a:rPr lang="en-GB" sz="2400" dirty="0" err="1">
                <a:solidFill>
                  <a:schemeClr val="tx1"/>
                </a:solidFill>
              </a:rPr>
              <a:t>ricevono</a:t>
            </a:r>
            <a:r>
              <a:rPr lang="en-GB" sz="2400" dirty="0">
                <a:solidFill>
                  <a:schemeClr val="tx1"/>
                </a:solidFill>
              </a:rPr>
              <a:t> </a:t>
            </a:r>
            <a:r>
              <a:rPr lang="en-GB" sz="2400" dirty="0" err="1">
                <a:solidFill>
                  <a:schemeClr val="tx1"/>
                </a:solidFill>
              </a:rPr>
              <a:t>regimi</a:t>
            </a:r>
            <a:r>
              <a:rPr lang="en-GB" sz="2400" dirty="0">
                <a:solidFill>
                  <a:schemeClr val="tx1"/>
                </a:solidFill>
              </a:rPr>
              <a:t> di </a:t>
            </a:r>
            <a:r>
              <a:rPr lang="en-GB" sz="2400" dirty="0" err="1">
                <a:solidFill>
                  <a:schemeClr val="tx1"/>
                </a:solidFill>
              </a:rPr>
              <a:t>condizionamento</a:t>
            </a:r>
            <a:r>
              <a:rPr lang="en-GB" sz="2400" dirty="0">
                <a:solidFill>
                  <a:schemeClr val="tx1"/>
                </a:solidFill>
              </a:rPr>
              <a:t>, sotto forma di </a:t>
            </a:r>
            <a:r>
              <a:rPr lang="en-GB" sz="2400" dirty="0" err="1">
                <a:solidFill>
                  <a:schemeClr val="tx1"/>
                </a:solidFill>
              </a:rPr>
              <a:t>chemioterapia</a:t>
            </a:r>
            <a:r>
              <a:rPr lang="en-GB" sz="2400" dirty="0">
                <a:solidFill>
                  <a:schemeClr val="tx1"/>
                </a:solidFill>
              </a:rPr>
              <a:t> con o senza </a:t>
            </a:r>
            <a:r>
              <a:rPr lang="en-GB" sz="2400" dirty="0" err="1">
                <a:solidFill>
                  <a:schemeClr val="tx1"/>
                </a:solidFill>
              </a:rPr>
              <a:t>radioterapia</a:t>
            </a:r>
            <a:endParaRPr lang="it-IT" sz="2000" dirty="0">
              <a:solidFill>
                <a:schemeClr val="tx1"/>
              </a:solidFill>
            </a:endParaRPr>
          </a:p>
        </p:txBody>
      </p:sp>
      <p:sp>
        <p:nvSpPr>
          <p:cNvPr id="9" name="Text Placeholder 8"/>
          <p:cNvSpPr>
            <a:spLocks noGrp="1"/>
          </p:cNvSpPr>
          <p:nvPr>
            <p:ph type="body" sz="quarter" idx="11"/>
          </p:nvPr>
        </p:nvSpPr>
        <p:spPr/>
        <p:txBody>
          <a:bodyPr/>
          <a:lstStyle/>
          <a:p>
            <a:r>
              <a:rPr lang="it-IT" dirty="0"/>
              <a:t>GvHD, malattia del trapianto contro l'ospite (graft-versus-host); </a:t>
            </a:r>
          </a:p>
          <a:p>
            <a:r>
              <a:rPr lang="it-IT" dirty="0"/>
              <a:t>HSCT, trapianto di cellule staminali ematopoietiche</a:t>
            </a:r>
          </a:p>
        </p:txBody>
      </p:sp>
      <p:pic>
        <p:nvPicPr>
          <p:cNvPr id="12" name="Picture 11">
            <a:extLst>
              <a:ext uri="{FF2B5EF4-FFF2-40B4-BE49-F238E27FC236}">
                <a16:creationId xmlns:a16="http://schemas.microsoft.com/office/drawing/2014/main" id="{F22BBE1A-FAC5-4947-8BBA-51759A2355C6}"/>
              </a:ext>
            </a:extLst>
          </p:cNvPr>
          <p:cNvPicPr>
            <a:picLocks noChangeAspect="1"/>
          </p:cNvPicPr>
          <p:nvPr/>
        </p:nvPicPr>
        <p:blipFill>
          <a:blip r:embed="rId4"/>
          <a:stretch>
            <a:fillRect/>
          </a:stretch>
        </p:blipFill>
        <p:spPr>
          <a:xfrm>
            <a:off x="8251490" y="2794526"/>
            <a:ext cx="3343610" cy="2509460"/>
          </a:xfrm>
          <a:prstGeom prst="rect">
            <a:avLst/>
          </a:prstGeom>
        </p:spPr>
      </p:pic>
    </p:spTree>
    <p:custDataLst>
      <p:tags r:id="rId1"/>
    </p:custDataLst>
    <p:extLst>
      <p:ext uri="{BB962C8B-B14F-4D97-AF65-F5344CB8AC3E}">
        <p14:creationId xmlns:p14="http://schemas.microsoft.com/office/powerpoint/2010/main" val="3188761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211FA7C122343943D0C15D2A149A4" ma:contentTypeVersion="1" ma:contentTypeDescription="Create a new document." ma:contentTypeScope="" ma:versionID="666f8110f639de87c191bb9f4fba245e">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A36DDA-60DB-481C-8D3C-A9B451ECBF50}"/>
</file>

<file path=customXml/itemProps2.xml><?xml version="1.0" encoding="utf-8"?>
<ds:datastoreItem xmlns:ds="http://schemas.openxmlformats.org/officeDocument/2006/customXml" ds:itemID="{9FBBCA05-9D60-4CEC-ACD9-D644E8E5C8FB}"/>
</file>

<file path=customXml/itemProps3.xml><?xml version="1.0" encoding="utf-8"?>
<ds:datastoreItem xmlns:ds="http://schemas.openxmlformats.org/officeDocument/2006/customXml" ds:itemID="{61F77E6C-EC32-4B47-B309-CCF3F5270D22}"/>
</file>

<file path=docProps/app.xml><?xml version="1.0" encoding="utf-8"?>
<Properties xmlns="http://schemas.openxmlformats.org/officeDocument/2006/extended-properties" xmlns:vt="http://schemas.openxmlformats.org/officeDocument/2006/docPropsVTypes">
  <Template>blank</Template>
  <TotalTime>0</TotalTime>
  <Words>3682</Words>
  <Application>Microsoft Office PowerPoint</Application>
  <PresentationFormat>Widescreen</PresentationFormat>
  <Paragraphs>433</Paragraphs>
  <Slides>36</Slides>
  <Notes>23</Notes>
  <HiddenSlides>14</HiddenSlides>
  <MMClips>0</MMClips>
  <ScaleCrop>false</ScaleCrop>
  <HeadingPairs>
    <vt:vector size="8" baseType="variant">
      <vt:variant>
        <vt:lpstr>Fonts Used</vt:lpstr>
      </vt:variant>
      <vt:variant>
        <vt:i4>3</vt:i4>
      </vt:variant>
      <vt:variant>
        <vt:lpstr>Theme</vt:lpstr>
      </vt:variant>
      <vt:variant>
        <vt:i4>3</vt:i4>
      </vt:variant>
      <vt:variant>
        <vt:lpstr>Slide Titles</vt:lpstr>
      </vt:variant>
      <vt:variant>
        <vt:i4>36</vt:i4>
      </vt:variant>
      <vt:variant>
        <vt:lpstr>Custom Shows</vt:lpstr>
      </vt:variant>
      <vt:variant>
        <vt:i4>14</vt:i4>
      </vt:variant>
    </vt:vector>
  </HeadingPairs>
  <TitlesOfParts>
    <vt:vector size="56" baseType="lpstr">
      <vt:lpstr>Arial</vt:lpstr>
      <vt:lpstr>Arial Unicode MS</vt:lpstr>
      <vt:lpstr>Calibri</vt:lpstr>
      <vt:lpstr>blank</vt:lpstr>
      <vt:lpstr>1_blank</vt:lpstr>
      <vt:lpstr>2_blank</vt:lpstr>
      <vt:lpstr>La gestione attiva della malattia veno-occlusiva (VOD) </vt:lpstr>
      <vt:lpstr>Indice</vt:lpstr>
      <vt:lpstr>Modalità di utilizzo dei moduli del programma di apprendimento della malattia veno-occlusiva (VOD)</vt:lpstr>
      <vt:lpstr>Modulo 1:  Il trapianto di cellule  staminali ematopoietiche</vt:lpstr>
      <vt:lpstr>Obiettivi di apprendimento</vt:lpstr>
      <vt:lpstr>Che cosa è il trapianto di cellule staminali  ematopoietiche (HSCT)?</vt:lpstr>
      <vt:lpstr>HSCT viene classificato in base all'origine del donatore</vt:lpstr>
      <vt:lpstr>Differenze fra l'HSCT autologo e allogenico</vt:lpstr>
      <vt:lpstr>Il condizionamento è un requisito per l'HSCT</vt:lpstr>
      <vt:lpstr>Tipi di regimi di condizionamento:  condizionamento mieloablativi</vt:lpstr>
      <vt:lpstr>Tipi di regimi di condizionamento:  regimi a intensità ridotta e non mieloablativi</vt:lpstr>
      <vt:lpstr>HSCT è ora disponibile per i pazienti ad alto rischio</vt:lpstr>
      <vt:lpstr>L'HSCT è associato a molteplici complicanze, principalmente legati al condizionamento e all'immunosoppressione</vt:lpstr>
      <vt:lpstr>Neutropenia, GvHD, infezione e malattia veno-occlusiva sono importanti complicanze che richiedono un intervento</vt:lpstr>
      <vt:lpstr>Il periodo all’HSCT immediato richiede assistenza sussidiaria</vt:lpstr>
      <vt:lpstr>Riepilogo dell'HSCT</vt:lpstr>
      <vt:lpstr>Domande di autovalutazione</vt:lpstr>
      <vt:lpstr>Domande di autovalutazione</vt:lpstr>
      <vt:lpstr>Domande di autovalutazione</vt:lpstr>
      <vt:lpstr>Domande di autovalutazione</vt:lpstr>
      <vt:lpstr>Domande di autovalutazione</vt:lpstr>
      <vt:lpstr>Domande di autovalutazione</vt:lpstr>
      <vt:lpstr>Compatibilità HLA in HSCT allogenico</vt:lpstr>
      <vt:lpstr>Indicazioni per HSCT</vt:lpstr>
      <vt:lpstr>L'HSCT è associato a molteplici complicazioni</vt:lpstr>
      <vt:lpstr>La neutropenia è una complicazione importante  che richiede l'intervento </vt:lpstr>
      <vt:lpstr>GvHD è un'importante complicazione  che richiede l'intervento</vt:lpstr>
      <vt:lpstr>L'infezione è una complicanza importante  che richiede l'intervento</vt:lpstr>
      <vt:lpstr>VOD è una complicanza importante  che richiede un intervento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lpstr>Custom Show 2</vt:lpstr>
      <vt:lpstr>Custom Show 3</vt:lpstr>
      <vt:lpstr>Custom Show 4</vt:lpstr>
      <vt:lpstr>Custom Show 5</vt:lpstr>
      <vt:lpstr>Custom Show 6</vt:lpstr>
      <vt:lpstr>Custom Show 7</vt:lpstr>
      <vt:lpstr>Errato</vt:lpstr>
      <vt:lpstr>Answer Q1</vt:lpstr>
      <vt:lpstr>Answer Q2</vt:lpstr>
      <vt:lpstr>Answer Q3</vt:lpstr>
      <vt:lpstr>Answer Q4</vt:lpstr>
      <vt:lpstr>Answer Q5</vt:lpstr>
      <vt:lpstr>Answer Q6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2017-02-20T15:48:24Z</dcterms:created>
  <dcterms:modified xsi:type="dcterms:W3CDTF">2018-01-22T17:23:55Z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0x010100A78211FA7C122343943D0C15D2A149A4</vt:lpwstr>
  </property>
</Properties>
</file>