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avi" ContentType="video/x-msvide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0.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9.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34.xml" ContentType="application/vnd.openxmlformats-officedocument.presentationml.slide+xml"/>
  <Override PartName="/ppt/slideMasters/slideMaster3.xml" ContentType="application/vnd.openxmlformats-officedocument.presentationml.slideMaster+xml"/>
  <Override PartName="/ppt/notesSlides/notesSlide36.xml" ContentType="application/vnd.openxmlformats-officedocument.presentationml.notesSlide+xml"/>
  <Override PartName="/ppt/slideMasters/slideMaster1.xml" ContentType="application/vnd.openxmlformats-officedocument.presentationml.slideMaster+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slideMasters/slideMaster2.xml" ContentType="application/vnd.openxmlformats-officedocument.presentationml.slideMaster+xml"/>
  <Override PartName="/ppt/notesSlides/notesSlide35.xml" ContentType="application/vnd.openxmlformats-officedocument.presentationml.notesSlide+xml"/>
  <Override PartName="/ppt/notesSlides/notesSlide37.xml" ContentType="application/vnd.openxmlformats-officedocument.presentationml.notesSlide+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34.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8.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notesSlides/notesSlide10.xml" ContentType="application/vnd.openxmlformats-officedocument.presentationml.notesSlide+xml"/>
  <Override PartName="/ppt/notesSlides/notesSlide27.xml" ContentType="application/vnd.openxmlformats-officedocument.presentationml.notesSlide+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26.xml" ContentType="application/vnd.openxmlformats-officedocument.presentationml.notesSlide+xml"/>
  <Override PartName="/ppt/notesSlides/notesSlide30.xml" ContentType="application/vnd.openxmlformats-officedocument.presentationml.notesSlide+xml"/>
  <Override PartName="/ppt/notesSlides/notesSlide24.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5.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1.xml" ContentType="application/vnd.openxmlformats-officedocument.presentationml.notesSlide+xml"/>
  <Override PartName="/ppt/notesSlides/notesSlide33.xml" ContentType="application/vnd.openxmlformats-officedocument.presentationml.notesSlide+xml"/>
  <Override PartName="/ppt/notesSlides/notesSlide20.xml" ContentType="application/vnd.openxmlformats-officedocument.presentationml.notesSlide+xml"/>
  <Override PartName="/ppt/theme/theme4.xml" ContentType="application/vnd.openxmlformats-officedocument.theme+xml"/>
  <Override PartName="/ppt/notesMasters/notesMaster1.xml" ContentType="application/vnd.openxmlformats-officedocument.presentationml.notesMaster+xml"/>
  <Override PartName="/ppt/charts/chart3.xml" ContentType="application/vnd.openxmlformats-officedocument.drawingml.chart+xml"/>
  <Override PartName="/ppt/theme/theme3.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commentAuthors.xml" ContentType="application/vnd.openxmlformats-officedocument.presentationml.commentAuthors+xml"/>
  <Override PartName="/ppt/charts/chart1.xml" ContentType="application/vnd.openxmlformats-officedocument.drawingml.chart+xml"/>
  <Override PartName="/ppt/charts/style1.xml" ContentType="application/vnd.ms-office.chartstyle+xml"/>
  <Override PartName="/ppt/charts/chart2.xml" ContentType="application/vnd.openxmlformats-officedocument.drawingml.chart+xml"/>
  <Override PartName="/ppt/charts/colors1.xml" ContentType="application/vnd.ms-office.chartcolorstyl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ppt/tags/tag15.xml" ContentType="application/vnd.openxmlformats-officedocument.presentationml.tags+xml"/>
  <Override PartName="/ppt/tags/tag18.xml" ContentType="application/vnd.openxmlformats-officedocument.presentationml.tags+xml"/>
  <Override PartName="/ppt/tags/tag11.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ppt/tags/tag22.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17.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16.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9.xml" ContentType="application/vnd.openxmlformats-officedocument.presentationml.tags+xml"/>
  <Override PartName="/docProps/app.xml" ContentType="application/vnd.openxmlformats-officedocument.extended-properties+xml"/>
  <Override PartName="/ppt/tags/tag8.xml" ContentType="application/vnd.openxmlformats-officedocument.presentationml.tags+xml"/>
  <Override PartName="/ppt/tags/tag10.xml" ContentType="application/vnd.openxmlformats-officedocument.presentationml.tags+xml"/>
  <Override PartName="/ppt/tags/tag21.xml" ContentType="application/vnd.openxmlformats-officedocument.presentationml.tags+xml"/>
  <Override PartName="/ppt/tags/tag20.xml" ContentType="application/vnd.openxmlformats-officedocument.presentationml.tag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9" r:id="rId1"/>
    <p:sldMasterId id="2147483676" r:id="rId2"/>
    <p:sldMasterId id="2147483683" r:id="rId3"/>
  </p:sldMasterIdLst>
  <p:notesMasterIdLst>
    <p:notesMasterId r:id="rId52"/>
  </p:notesMasterIdLst>
  <p:sldIdLst>
    <p:sldId id="305" r:id="rId4"/>
    <p:sldId id="308" r:id="rId5"/>
    <p:sldId id="309" r:id="rId6"/>
    <p:sldId id="256" r:id="rId7"/>
    <p:sldId id="257" r:id="rId8"/>
    <p:sldId id="258" r:id="rId9"/>
    <p:sldId id="277" r:id="rId10"/>
    <p:sldId id="278" r:id="rId11"/>
    <p:sldId id="260" r:id="rId12"/>
    <p:sldId id="261" r:id="rId13"/>
    <p:sldId id="303" r:id="rId14"/>
    <p:sldId id="262" r:id="rId15"/>
    <p:sldId id="279" r:id="rId16"/>
    <p:sldId id="280" r:id="rId17"/>
    <p:sldId id="263" r:id="rId18"/>
    <p:sldId id="264" r:id="rId19"/>
    <p:sldId id="304" r:id="rId20"/>
    <p:sldId id="266" r:id="rId21"/>
    <p:sldId id="267" r:id="rId22"/>
    <p:sldId id="268" r:id="rId23"/>
    <p:sldId id="281" r:id="rId24"/>
    <p:sldId id="282" r:id="rId25"/>
    <p:sldId id="283" r:id="rId26"/>
    <p:sldId id="284" r:id="rId27"/>
    <p:sldId id="285" r:id="rId28"/>
    <p:sldId id="269" r:id="rId29"/>
    <p:sldId id="270" r:id="rId30"/>
    <p:sldId id="286" r:id="rId31"/>
    <p:sldId id="271" r:id="rId32"/>
    <p:sldId id="272" r:id="rId33"/>
    <p:sldId id="273" r:id="rId34"/>
    <p:sldId id="274" r:id="rId35"/>
    <p:sldId id="275"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Lst>
  <p:sldSz cx="12192000" cy="6858000"/>
  <p:notesSz cx="6858000" cy="9144000"/>
  <p:custShowLst>
    <p:custShow name="Custom Show 1" id="0">
      <p:sldLst>
        <p:sld r:id="rId39"/>
      </p:sldLst>
    </p:custShow>
    <p:custShow name="Custom Show 2" id="1">
      <p:sldLst>
        <p:sld r:id="rId41"/>
      </p:sldLst>
    </p:custShow>
    <p:custShow name="Custom Show 3" id="2">
      <p:sldLst>
        <p:sld r:id="rId42"/>
      </p:sldLst>
    </p:custShow>
    <p:custShow name="Custom Show 4" id="3">
      <p:sldLst>
        <p:sld r:id="rId40"/>
      </p:sldLst>
    </p:custShow>
    <p:custShow name="Custom Show 5" id="4">
      <p:sldLst>
        <p:sld r:id="rId43"/>
      </p:sldLst>
    </p:custShow>
    <p:custShow name="Incorrect" id="5">
      <p:sldLst>
        <p:sld r:id="rId51"/>
      </p:sldLst>
    </p:custShow>
    <p:custShow name="Correct Q1" id="6">
      <p:sldLst>
        <p:sld r:id="rId44"/>
      </p:sldLst>
    </p:custShow>
    <p:custShow name="Correct Q2" id="7">
      <p:sldLst>
        <p:sld r:id="rId45"/>
      </p:sldLst>
    </p:custShow>
    <p:custShow name="Correct Q3" id="8">
      <p:sldLst>
        <p:sld r:id="rId46"/>
      </p:sldLst>
    </p:custShow>
    <p:custShow name="Correct Q4" id="9">
      <p:sldLst>
        <p:sld r:id="rId47"/>
      </p:sldLst>
    </p:custShow>
    <p:custShow name="Correct Q5" id="10">
      <p:sldLst>
        <p:sld r:id="rId48"/>
      </p:sldLst>
    </p:custShow>
    <p:custShow name="Correct Q6" id="11">
      <p:sldLst>
        <p:sld r:id="rId49"/>
      </p:sldLst>
    </p:custShow>
    <p:custShow name="Correct Q7" id="12">
      <p:sldLst>
        <p:sld r:id="rId50"/>
      </p:sldLst>
    </p:custShow>
  </p:custShowLst>
  <p:custDataLst>
    <p:tags r:id="rId5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9" pos="7287" userDrawn="1">
          <p15:clr>
            <a:srgbClr val="A4A3A4"/>
          </p15:clr>
        </p15:guide>
        <p15:guide id="11" orient="horz" pos="1185" userDrawn="1">
          <p15:clr>
            <a:srgbClr val="A4A3A4"/>
          </p15:clr>
        </p15:guide>
        <p15:guide id="12" orient="horz" pos="890" userDrawn="1">
          <p15:clr>
            <a:srgbClr val="A4A3A4"/>
          </p15:clr>
        </p15:guide>
        <p15:guide id="13" pos="3840" userDrawn="1">
          <p15:clr>
            <a:srgbClr val="A4A3A4"/>
          </p15:clr>
        </p15:guide>
        <p15:guide id="15" orient="horz" pos="361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9" name="Author" initials="A" lastIdx="0" clrIdx="8"/>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8A8D"/>
    <a:srgbClr val="858585"/>
    <a:srgbClr val="ECAA20"/>
    <a:srgbClr val="E1E9EC"/>
    <a:srgbClr val="AD7C1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649" autoAdjust="0"/>
    <p:restoredTop sz="88290" autoAdjust="0"/>
  </p:normalViewPr>
  <p:slideViewPr>
    <p:cSldViewPr snapToGrid="0">
      <p:cViewPr varScale="1">
        <p:scale>
          <a:sx n="104" d="100"/>
          <a:sy n="104" d="100"/>
        </p:scale>
        <p:origin x="234" y="96"/>
      </p:cViewPr>
      <p:guideLst>
        <p:guide pos="7287"/>
        <p:guide orient="horz" pos="1185"/>
        <p:guide orient="horz" pos="890"/>
        <p:guide pos="3840"/>
        <p:guide orient="horz" pos="3612"/>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71" d="100"/>
          <a:sy n="71" d="100"/>
        </p:scale>
        <p:origin x="648" y="62"/>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gs" Target="tags/tag1.xml"/><Relationship Id="rId58"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customXml" Target="../customXml/item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commentAuthors" Target="commentAuthors.xml"/><Relationship Id="rId62"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60" Type="http://schemas.openxmlformats.org/officeDocument/2006/relationships/customXml" Target="../customXml/item1.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dLbls>
            <c:dLbl>
              <c:idx val="0"/>
              <c:layout>
                <c:manualLayout>
                  <c:x val="0"/>
                  <c:y val="-0.11039669740607823"/>
                </c:manualLayout>
              </c:layout>
              <c:dLblPos val="ctr"/>
              <c:showLegendKey val="0"/>
              <c:showVal val="1"/>
              <c:showCatName val="0"/>
              <c:showSerName val="0"/>
              <c:showPercent val="0"/>
              <c:showBubbleSize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c16r2="http://schemas.microsoft.com/office/drawing/2015/06/chart">
                <c:ext xmlns:c16="http://schemas.microsoft.com/office/drawing/2014/chart" uri="{C3380CC4-5D6E-409C-BE32-E72D297353CC}">
                  <c16:uniqueId val="{00000003-437B-4B76-B452-AF867A68A53B}"/>
                </c:ext>
                <c:ext xmlns:c15="http://schemas.microsoft.com/office/drawing/2012/chart" uri="{CE6537A1-D6FC-4f65-9D91-7224C49458BB}">
                  <c15:layout/>
                </c:ext>
              </c:extLst>
            </c:dLbl>
            <c:dLbl>
              <c:idx val="1"/>
              <c:layout>
                <c:manualLayout>
                  <c:x val="-1.3566497498326906E-3"/>
                  <c:y val="-0.10991531894718232"/>
                </c:manualLayout>
              </c:layout>
              <c:dLblPos val="ctr"/>
              <c:showLegendKey val="0"/>
              <c:showVal val="1"/>
              <c:showCatName val="0"/>
              <c:showSerName val="0"/>
              <c:showPercent val="0"/>
              <c:showBubbleSize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c16r2="http://schemas.microsoft.com/office/drawing/2015/06/chart">
                <c:ext xmlns:c16="http://schemas.microsoft.com/office/drawing/2014/chart" uri="{C3380CC4-5D6E-409C-BE32-E72D297353CC}">
                  <c16:uniqueId val="{00000004-437B-4B76-B452-AF867A68A53B}"/>
                </c:ext>
                <c:ext xmlns:c15="http://schemas.microsoft.com/office/drawing/2012/chart" uri="{CE6537A1-D6FC-4f65-9D91-7224C49458BB}">
                  <c15:layout/>
                </c:ext>
              </c:extLst>
            </c:dLbl>
            <c:dLbl>
              <c:idx val="2"/>
              <c:layout>
                <c:manualLayout>
                  <c:x val="-5.7968367492458533E-17"/>
                  <c:y val="-0.14948811123968919"/>
                </c:manualLayout>
              </c:layout>
              <c:dLblPos val="ctr"/>
              <c:showLegendKey val="0"/>
              <c:showVal val="1"/>
              <c:showCatName val="0"/>
              <c:showSerName val="0"/>
              <c:showPercent val="0"/>
              <c:showBubbleSize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c16r2="http://schemas.microsoft.com/office/drawing/2015/06/chart">
                <c:ext xmlns:c16="http://schemas.microsoft.com/office/drawing/2014/chart" uri="{C3380CC4-5D6E-409C-BE32-E72D297353CC}">
                  <c16:uniqueId val="{00000005-437B-4B76-B452-AF867A68A53B}"/>
                </c:ext>
                <c:ext xmlns:c15="http://schemas.microsoft.com/office/drawing/2012/chart" uri="{CE6537A1-D6FC-4f65-9D91-7224C49458BB}">
                  <c15:layout/>
                </c:ext>
              </c:extLst>
            </c:dLbl>
            <c:dLbl>
              <c:idx val="3"/>
              <c:layout>
                <c:manualLayout>
                  <c:x val="0"/>
                  <c:y val="-0.17719180393308939"/>
                </c:manualLayout>
              </c:layout>
              <c:dLblPos val="ctr"/>
              <c:showLegendKey val="0"/>
              <c:showVal val="1"/>
              <c:showCatName val="0"/>
              <c:showSerName val="0"/>
              <c:showPercent val="0"/>
              <c:showBubbleSize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c16r2="http://schemas.microsoft.com/office/drawing/2015/06/chart">
                <c:ext xmlns:c16="http://schemas.microsoft.com/office/drawing/2014/chart" uri="{C3380CC4-5D6E-409C-BE32-E72D297353CC}">
                  <c16:uniqueId val="{00000006-437B-4B76-B452-AF867A68A53B}"/>
                </c:ext>
                <c:ext xmlns:c15="http://schemas.microsoft.com/office/drawing/2012/chart" uri="{CE6537A1-D6FC-4f65-9D91-7224C49458BB}">
                  <c15:layout/>
                </c:ext>
              </c:extLst>
            </c:dLbl>
            <c:dLbl>
              <c:idx val="4"/>
              <c:layout>
                <c:manualLayout>
                  <c:x val="-8.4526076356799135E-5"/>
                  <c:y val="-0.21234803865357682"/>
                </c:manualLayout>
              </c:layout>
              <c:dLblPos val="ctr"/>
              <c:showLegendKey val="0"/>
              <c:showVal val="1"/>
              <c:showCatName val="0"/>
              <c:showSerName val="0"/>
              <c:showPercent val="0"/>
              <c:showBubbleSize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c16r2="http://schemas.microsoft.com/office/drawing/2015/06/chart">
                <c:ext xmlns:c16="http://schemas.microsoft.com/office/drawing/2014/chart" uri="{C3380CC4-5D6E-409C-BE32-E72D297353CC}">
                  <c16:uniqueId val="{00000007-437B-4B76-B452-AF867A68A53B}"/>
                </c:ext>
                <c:ext xmlns:c15="http://schemas.microsoft.com/office/drawing/2012/chart" uri="{CE6537A1-D6FC-4f65-9D91-7224C49458BB}">
                  <c15:layout/>
                </c:ext>
              </c:extLst>
            </c:dLbl>
            <c:dLbl>
              <c:idx val="5"/>
              <c:layout>
                <c:manualLayout>
                  <c:x val="1.0295002230791293E-4"/>
                  <c:y val="-0.22887456527695973"/>
                </c:manualLayout>
              </c:layout>
              <c:dLblPos val="ctr"/>
              <c:showLegendKey val="0"/>
              <c:showVal val="1"/>
              <c:showCatName val="0"/>
              <c:showSerName val="0"/>
              <c:showPercent val="0"/>
              <c:showBubbleSize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c16r2="http://schemas.microsoft.com/office/drawing/2015/06/chart">
                <c:ext xmlns:c16="http://schemas.microsoft.com/office/drawing/2014/chart" uri="{C3380CC4-5D6E-409C-BE32-E72D297353CC}">
                  <c16:uniqueId val="{00000008-437B-4B76-B452-AF867A68A53B}"/>
                </c:ext>
                <c:ext xmlns:c15="http://schemas.microsoft.com/office/drawing/2012/chart" uri="{CE6537A1-D6FC-4f65-9D91-7224C49458BB}">
                  <c15:layout/>
                </c:ext>
              </c:extLst>
            </c:dLbl>
            <c:dLbl>
              <c:idx val="6"/>
              <c:layout>
                <c:manualLayout>
                  <c:x val="-1.2721236734758916E-3"/>
                  <c:y val="-0.24272641162365979"/>
                </c:manualLayout>
              </c:layout>
              <c:dLblPos val="ctr"/>
              <c:showLegendKey val="0"/>
              <c:showVal val="1"/>
              <c:showCatName val="0"/>
              <c:showSerName val="0"/>
              <c:showPercent val="0"/>
              <c:showBubbleSize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c16r2="http://schemas.microsoft.com/office/drawing/2015/06/chart">
                <c:ext xmlns:c16="http://schemas.microsoft.com/office/drawing/2014/chart" uri="{C3380CC4-5D6E-409C-BE32-E72D297353CC}">
                  <c16:uniqueId val="{00000009-437B-4B76-B452-AF867A68A53B}"/>
                </c:ext>
                <c:ext xmlns:c15="http://schemas.microsoft.com/office/drawing/2012/chart" uri="{CE6537A1-D6FC-4f65-9D91-7224C49458BB}">
                  <c15:layout/>
                </c:ext>
              </c:extLst>
            </c:dLbl>
            <c:dLbl>
              <c:idx val="7"/>
              <c:layout>
                <c:manualLayout>
                  <c:x val="0"/>
                  <c:y val="-0.25210138009961292"/>
                </c:manualLayout>
              </c:layout>
              <c:dLblPos val="ctr"/>
              <c:showLegendKey val="0"/>
              <c:showVal val="1"/>
              <c:showCatName val="0"/>
              <c:showSerName val="0"/>
              <c:showPercent val="0"/>
              <c:showBubbleSize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c16r2="http://schemas.microsoft.com/office/drawing/2015/06/chart">
                <c:ext xmlns:c16="http://schemas.microsoft.com/office/drawing/2014/chart" uri="{C3380CC4-5D6E-409C-BE32-E72D297353CC}">
                  <c16:uniqueId val="{0000000A-437B-4B76-B452-AF867A68A53B}"/>
                </c:ext>
                <c:ext xmlns:c15="http://schemas.microsoft.com/office/drawing/2012/chart" uri="{CE6537A1-D6FC-4f65-9D91-7224C49458BB}">
                  <c15:layout/>
                </c:ext>
              </c:extLst>
            </c:dLbl>
            <c:dLbl>
              <c:idx val="8"/>
              <c:layout>
                <c:manualLayout>
                  <c:x val="1.4120460738072074E-3"/>
                  <c:y val="-0.2585910619316536"/>
                </c:manualLayout>
              </c:layout>
              <c:dLblPos val="ctr"/>
              <c:showLegendKey val="0"/>
              <c:showVal val="1"/>
              <c:showCatName val="0"/>
              <c:showSerName val="0"/>
              <c:showPercent val="0"/>
              <c:showBubbleSize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c16r2="http://schemas.microsoft.com/office/drawing/2015/06/chart">
                <c:ext xmlns:c16="http://schemas.microsoft.com/office/drawing/2014/chart" uri="{C3380CC4-5D6E-409C-BE32-E72D297353CC}">
                  <c16:uniqueId val="{0000000B-437B-4B76-B452-AF867A68A53B}"/>
                </c:ext>
                <c:ext xmlns:c15="http://schemas.microsoft.com/office/drawing/2012/chart" uri="{CE6537A1-D6FC-4f65-9D91-7224C49458BB}">
                  <c15:layout/>
                </c:ext>
              </c:extLst>
            </c:dLbl>
            <c:dLbl>
              <c:idx val="9"/>
              <c:layout>
                <c:manualLayout>
                  <c:x val="1.6892766659219101E-4"/>
                  <c:y val="-0.27304467016634199"/>
                </c:manualLayout>
              </c:layout>
              <c:dLblPos val="ctr"/>
              <c:showLegendKey val="0"/>
              <c:showVal val="1"/>
              <c:showCatName val="0"/>
              <c:showSerName val="0"/>
              <c:showPercent val="0"/>
              <c:showBubbleSize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c16r2="http://schemas.microsoft.com/office/drawing/2015/06/chart">
                <c:ext xmlns:c16="http://schemas.microsoft.com/office/drawing/2014/chart" uri="{C3380CC4-5D6E-409C-BE32-E72D297353CC}">
                  <c16:uniqueId val="{0000000C-437B-4B76-B452-AF867A68A53B}"/>
                </c:ex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Infektion</c:v>
                </c:pt>
                <c:pt idx="1">
                  <c:v>Rückfall</c:v>
                </c:pt>
                <c:pt idx="2">
                  <c:v>Nieren-/Blasentoxizität</c:v>
                </c:pt>
                <c:pt idx="3">
                  <c:v>Kardiale Toxizität</c:v>
                </c:pt>
                <c:pt idx="4">
                  <c:v>IP/DAH</c:v>
                </c:pt>
                <c:pt idx="5">
                  <c:v>Neurologische Toxizität</c:v>
                </c:pt>
                <c:pt idx="6">
                  <c:v>Grade II–IV akute GvHD</c:v>
                </c:pt>
                <c:pt idx="7">
                  <c:v>Neutrophil-Erholung</c:v>
                </c:pt>
                <c:pt idx="8">
                  <c:v>Tod in der Klinik</c:v>
                </c:pt>
                <c:pt idx="9">
                  <c:v>VOD</c:v>
                </c:pt>
              </c:strCache>
            </c:strRef>
          </c:cat>
          <c:val>
            <c:numRef>
              <c:f>Sheet1!$B$2:$B$11</c:f>
              <c:numCache>
                <c:formatCode>#,##0</c:formatCode>
                <c:ptCount val="10"/>
                <c:pt idx="0">
                  <c:v>17553</c:v>
                </c:pt>
                <c:pt idx="1">
                  <c:v>17890</c:v>
                </c:pt>
                <c:pt idx="2">
                  <c:v>26775</c:v>
                </c:pt>
                <c:pt idx="3">
                  <c:v>33256</c:v>
                </c:pt>
                <c:pt idx="4">
                  <c:v>40741</c:v>
                </c:pt>
                <c:pt idx="5">
                  <c:v>43693</c:v>
                </c:pt>
                <c:pt idx="6">
                  <c:v>46414</c:v>
                </c:pt>
                <c:pt idx="7">
                  <c:v>48789</c:v>
                </c:pt>
                <c:pt idx="8">
                  <c:v>50476</c:v>
                </c:pt>
                <c:pt idx="9">
                  <c:v>53009</c:v>
                </c:pt>
              </c:numCache>
            </c:numRef>
          </c:val>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c16r2="http://schemas.microsoft.com/office/drawing/2015/06/chart">
            <c:ext xmlns:c16="http://schemas.microsoft.com/office/drawing/2014/chart" uri="{C3380CC4-5D6E-409C-BE32-E72D297353CC}">
              <c16:uniqueId val="{00000000-437B-4B76-B452-AF867A68A53B}"/>
            </c:ext>
          </c:extLst>
        </c:ser>
        <c:ser>
          <c:idx val="1"/>
          <c:order val="1"/>
          <c:tx>
            <c:strRef>
              <c:f>Sheet1!$C$1</c:f>
              <c:strCache>
                <c:ptCount val="1"/>
                <c:pt idx="0">
                  <c:v>Column1</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Infektion</c:v>
                </c:pt>
                <c:pt idx="1">
                  <c:v>Rückfall</c:v>
                </c:pt>
                <c:pt idx="2">
                  <c:v>Nieren-/Blasentoxizität</c:v>
                </c:pt>
                <c:pt idx="3">
                  <c:v>Kardiale Toxizität</c:v>
                </c:pt>
                <c:pt idx="4">
                  <c:v>IP/DAH</c:v>
                </c:pt>
                <c:pt idx="5">
                  <c:v>Neurologische Toxizität</c:v>
                </c:pt>
                <c:pt idx="6">
                  <c:v>Grade II–IV akute GvHD</c:v>
                </c:pt>
                <c:pt idx="7">
                  <c:v>Neutrophil-Erholung</c:v>
                </c:pt>
                <c:pt idx="8">
                  <c:v>Tod in der Klinik</c:v>
                </c:pt>
                <c:pt idx="9">
                  <c:v>VOD</c:v>
                </c:pt>
              </c:strCache>
            </c:strRef>
          </c:cat>
          <c:val>
            <c:numRef>
              <c:f>Sheet1!$C$2:$C$11</c:f>
              <c:numCache>
                <c:formatCode>General</c:formatCode>
                <c:ptCount val="10"/>
              </c:numCache>
            </c:numRef>
          </c:val>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c16r2="http://schemas.microsoft.com/office/drawing/2015/06/chart">
            <c:ext xmlns:c16="http://schemas.microsoft.com/office/drawing/2014/chart" uri="{C3380CC4-5D6E-409C-BE32-E72D297353CC}">
              <c16:uniqueId val="{00000001-437B-4B76-B452-AF867A68A53B}"/>
            </c:ext>
          </c:extLst>
        </c:ser>
        <c:ser>
          <c:idx val="2"/>
          <c:order val="2"/>
          <c:tx>
            <c:strRef>
              <c:f>Sheet1!$D$1</c:f>
              <c:strCache>
                <c:ptCount val="1"/>
                <c:pt idx="0">
                  <c:v>Column2</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Infektion</c:v>
                </c:pt>
                <c:pt idx="1">
                  <c:v>Rückfall</c:v>
                </c:pt>
                <c:pt idx="2">
                  <c:v>Nieren-/Blasentoxizität</c:v>
                </c:pt>
                <c:pt idx="3">
                  <c:v>Kardiale Toxizität</c:v>
                </c:pt>
                <c:pt idx="4">
                  <c:v>IP/DAH</c:v>
                </c:pt>
                <c:pt idx="5">
                  <c:v>Neurologische Toxizität</c:v>
                </c:pt>
                <c:pt idx="6">
                  <c:v>Grade II–IV akute GvHD</c:v>
                </c:pt>
                <c:pt idx="7">
                  <c:v>Neutrophil-Erholung</c:v>
                </c:pt>
                <c:pt idx="8">
                  <c:v>Tod in der Klinik</c:v>
                </c:pt>
                <c:pt idx="9">
                  <c:v>VOD</c:v>
                </c:pt>
              </c:strCache>
            </c:strRef>
          </c:cat>
          <c:val>
            <c:numRef>
              <c:f>Sheet1!$D$2:$D$11</c:f>
              <c:numCache>
                <c:formatCode>General</c:formatCode>
                <c:ptCount val="10"/>
              </c:numCache>
            </c:numRef>
          </c:val>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c16r2="http://schemas.microsoft.com/office/drawing/2015/06/chart">
            <c:ext xmlns:c16="http://schemas.microsoft.com/office/drawing/2014/chart" uri="{C3380CC4-5D6E-409C-BE32-E72D297353CC}">
              <c16:uniqueId val="{00000002-437B-4B76-B452-AF867A68A53B}"/>
            </c:ext>
          </c:extLst>
        </c:ser>
        <c:dLbls>
          <c:dLblPos val="ctr"/>
          <c:showLegendKey val="0"/>
          <c:showVal val="1"/>
          <c:showCatName val="0"/>
          <c:showSerName val="0"/>
          <c:showPercent val="0"/>
          <c:showBubbleSize val="0"/>
        </c:dLbls>
        <c:gapWidth val="100"/>
        <c:overlap val="100"/>
        <c:axId val="403744536"/>
        <c:axId val="403743752"/>
      </c:barChart>
      <c:catAx>
        <c:axId val="40374453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GB"/>
                  <a:t>Komplikation</a:t>
                </a:r>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03743752"/>
        <c:crosses val="autoZero"/>
        <c:auto val="1"/>
        <c:lblAlgn val="ctr"/>
        <c:lblOffset val="100"/>
        <c:noMultiLvlLbl val="0"/>
      </c:catAx>
      <c:valAx>
        <c:axId val="403743752"/>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r>
                  <a:rPr lang="en-GB"/>
                  <a:t>Mehrkosten* (US-$ 2004)</a:t>
                </a:r>
              </a:p>
            </c:rich>
          </c:tx>
          <c:layout>
            <c:manualLayout>
              <c:xMode val="edge"/>
              <c:yMode val="edge"/>
              <c:x val="0"/>
              <c:y val="4.6287697355973968E-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403744536"/>
        <c:crosses val="autoZero"/>
        <c:crossBetween val="between"/>
      </c:valAx>
      <c:spPr>
        <a:noFill/>
        <a:ln>
          <a:noFill/>
        </a:ln>
        <a:effectLst/>
      </c:spPr>
    </c:plotArea>
    <c:plotVisOnly val="1"/>
    <c:dispBlanksAs val="gap"/>
    <c:showDLblsOverMax val="0"/>
  </c:chart>
  <c:spPr>
    <a:noFill/>
    <a:ln>
      <a:noFill/>
    </a:ln>
    <a:effectLst/>
  </c:spPr>
  <c:txPr>
    <a:bodyPr/>
    <a:lstStyle/>
    <a:p>
      <a:pPr>
        <a:defRPr sz="14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29860673696658"/>
          <c:y val="6.8116942132636651E-2"/>
          <c:w val="0.80232696506447698"/>
          <c:h val="0.80475206747443895"/>
        </c:manualLayout>
      </c:layout>
      <c:barChart>
        <c:barDir val="col"/>
        <c:grouping val="clustered"/>
        <c:varyColors val="0"/>
        <c:ser>
          <c:idx val="0"/>
          <c:order val="0"/>
          <c:tx>
            <c:strRef>
              <c:f>Sheet1!$B$1</c:f>
              <c:strCache>
                <c:ptCount val="1"/>
                <c:pt idx="0">
                  <c:v>Column1</c:v>
                </c:pt>
              </c:strCache>
            </c:strRef>
          </c:tx>
          <c:spPr>
            <a:solidFill>
              <a:srgbClr val="ECAA20"/>
            </a:solidFill>
          </c:spPr>
          <c:invertIfNegative val="0"/>
          <c:dPt>
            <c:idx val="0"/>
            <c:invertIfNegative val="0"/>
            <c:bubble3D val="0"/>
            <c:spPr>
              <a:solidFill>
                <a:schemeClr val="accent1"/>
              </a:solidFill>
            </c:spPr>
            <c:extLs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xmlns:mc="http://schemas.openxmlformats.org/markup-compatibility/2006" xmlns:c16r2="http://schemas.microsoft.com/office/drawing/2015/06/chart">
              <c:ext xmlns:c16="http://schemas.microsoft.com/office/drawing/2014/chart" uri="{C3380CC4-5D6E-409C-BE32-E72D297353CC}">
                <c16:uniqueId val="{00000000-6BE7-470C-BF07-6DF0B9837FF1}"/>
              </c:ext>
            </c:extLst>
          </c:dPt>
          <c:dPt>
            <c:idx val="1"/>
            <c:invertIfNegative val="0"/>
            <c:bubble3D val="0"/>
            <c:spPr>
              <a:solidFill>
                <a:schemeClr val="accent6"/>
              </a:solidFill>
            </c:spPr>
            <c:extLs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xmlns:mc="http://schemas.openxmlformats.org/markup-compatibility/2006" xmlns:c16r2="http://schemas.microsoft.com/office/drawing/2015/06/chart">
              <c:ext xmlns:c16="http://schemas.microsoft.com/office/drawing/2014/chart" uri="{C3380CC4-5D6E-409C-BE32-E72D297353CC}">
                <c16:uniqueId val="{00000001-6BE7-470C-BF07-6DF0B9837FF1}"/>
              </c:ext>
            </c:extLst>
          </c:dPt>
          <c:dLbls>
            <c:dLbl>
              <c:idx val="0"/>
              <c:layout>
                <c:manualLayout>
                  <c:x val="-1.5490403344627706E-3"/>
                  <c:y val="-8.2105372502333823E-2"/>
                </c:manualLayout>
              </c:layout>
              <c:dLblPos val="outEnd"/>
              <c:showLegendKey val="0"/>
              <c:showVal val="1"/>
              <c:showCatName val="0"/>
              <c:showSerName val="0"/>
              <c:showPercent val="0"/>
              <c:showBubbleSize val="0"/>
              <c:extLs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xmlns:mc="http://schemas.openxmlformats.org/markup-compatibility/2006" xmlns:c16r2="http://schemas.microsoft.com/office/drawing/2015/06/chart">
                <c:ext xmlns:c16="http://schemas.microsoft.com/office/drawing/2014/chart" uri="{C3380CC4-5D6E-409C-BE32-E72D297353CC}">
                  <c16:uniqueId val="{00000000-6BE7-470C-BF07-6DF0B9837FF1}"/>
                </c:ext>
                <c:ext xmlns:c15="http://schemas.microsoft.com/office/drawing/2012/chart" uri="{CE6537A1-D6FC-4f65-9D91-7224C49458BB}">
                  <c15:layout/>
                </c:ext>
              </c:extLst>
            </c:dLbl>
            <c:dLbl>
              <c:idx val="1"/>
              <c:layout>
                <c:manualLayout>
                  <c:x val="-1.8094934002646419E-3"/>
                  <c:y val="-0.10305337512113313"/>
                </c:manualLayout>
              </c:layout>
              <c:dLblPos val="outEnd"/>
              <c:showLegendKey val="0"/>
              <c:showVal val="1"/>
              <c:showCatName val="0"/>
              <c:showSerName val="0"/>
              <c:showPercent val="0"/>
              <c:showBubbleSize val="0"/>
              <c:extLs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xmlns:mc="http://schemas.openxmlformats.org/markup-compatibility/2006" xmlns:c16r2="http://schemas.microsoft.com/office/drawing/2015/06/chart">
                <c:ext xmlns:c16="http://schemas.microsoft.com/office/drawing/2014/chart" uri="{C3380CC4-5D6E-409C-BE32-E72D297353CC}">
                  <c16:uniqueId val="{00000001-6BE7-470C-BF07-6DF0B9837FF1}"/>
                </c:ext>
                <c:ext xmlns:c15="http://schemas.microsoft.com/office/drawing/2012/chart" uri="{CE6537A1-D6FC-4f65-9D91-7224C49458BB}">
                  <c15:layout/>
                </c:ext>
              </c:extLst>
            </c:dLbl>
            <c:spPr>
              <a:noFill/>
              <a:ln>
                <a:noFill/>
              </a:ln>
              <a:effectLst/>
            </c:spPr>
            <c:dLblPos val="outEnd"/>
            <c:showLegendKey val="0"/>
            <c:showVal val="1"/>
            <c:showCatName val="0"/>
            <c:showSerName val="0"/>
            <c:showPercent val="0"/>
            <c:showBubbleSize val="0"/>
            <c:showLeaderLines val="0"/>
            <c:extLs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xmlns:mc="http://schemas.openxmlformats.org/markup-compatibility/2006" xmlns:c16r2="http://schemas.microsoft.com/office/drawing/2015/06/chart">
              <c:ext xmlns:c15="http://schemas.microsoft.com/office/drawing/2012/chart" uri="{CE6537A1-D6FC-4f65-9D91-7224C49458BB}">
                <c15:showLeaderLines val="0"/>
              </c:ext>
            </c:extLst>
          </c:dLbls>
          <c:errBars>
            <c:errBarType val="both"/>
            <c:errValType val="cust"/>
            <c:noEndCap val="0"/>
            <c:plus>
              <c:numRef>
                <c:f>Sheet1!$D$2:$D$3</c:f>
                <c:numCache>
                  <c:formatCode>General</c:formatCode>
                  <c:ptCount val="2"/>
                  <c:pt idx="0">
                    <c:v>8.5</c:v>
                  </c:pt>
                  <c:pt idx="1">
                    <c:v>11.5</c:v>
                  </c:pt>
                </c:numCache>
              </c:numRef>
            </c:plus>
            <c:minus>
              <c:numRef>
                <c:f>Sheet1!$E$2:$E$3</c:f>
                <c:numCache>
                  <c:formatCode>General</c:formatCode>
                  <c:ptCount val="2"/>
                  <c:pt idx="0">
                    <c:v>8.5</c:v>
                  </c:pt>
                  <c:pt idx="1">
                    <c:v>11.5</c:v>
                  </c:pt>
                </c:numCache>
              </c:numRef>
            </c:minus>
            <c:spPr>
              <a:ln>
                <a:solidFill>
                  <a:schemeClr val="tx2"/>
                </a:solidFill>
              </a:ln>
            </c:spPr>
          </c:errBars>
          <c:cat>
            <c:strRef>
              <c:f>Sheet1!$A$2:$A$3</c:f>
              <c:strCache>
                <c:ptCount val="2"/>
                <c:pt idx="0">
                  <c:v>Defibrotid</c:v>
                </c:pt>
                <c:pt idx="1">
                  <c:v>Kontrollen</c:v>
                </c:pt>
              </c:strCache>
            </c:strRef>
          </c:cat>
          <c:val>
            <c:numRef>
              <c:f>Sheet1!$B$2:$B$3</c:f>
              <c:numCache>
                <c:formatCode>General</c:formatCode>
                <c:ptCount val="2"/>
                <c:pt idx="0">
                  <c:v>25.5</c:v>
                </c:pt>
                <c:pt idx="1">
                  <c:v>12.5</c:v>
                </c:pt>
              </c:numCache>
            </c:numRef>
          </c:val>
          <c:extLst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p="http://schemas.openxmlformats.org/presentationml/2006/main" xmlns:a14="http://schemas.microsoft.com/office/drawing/2010/main" xmlns:mc="http://schemas.openxmlformats.org/markup-compatibility/2006" xmlns:c16r2="http://schemas.microsoft.com/office/drawing/2015/06/chart">
            <c:ext xmlns:c16="http://schemas.microsoft.com/office/drawing/2014/chart" uri="{C3380CC4-5D6E-409C-BE32-E72D297353CC}">
              <c16:uniqueId val="{00000002-6BE7-470C-BF07-6DF0B9837FF1}"/>
            </c:ext>
          </c:extLst>
        </c:ser>
        <c:dLbls>
          <c:showLegendKey val="0"/>
          <c:showVal val="0"/>
          <c:showCatName val="0"/>
          <c:showSerName val="0"/>
          <c:showPercent val="0"/>
          <c:showBubbleSize val="0"/>
        </c:dLbls>
        <c:gapWidth val="150"/>
        <c:axId val="403739048"/>
        <c:axId val="403738264"/>
      </c:barChart>
      <c:catAx>
        <c:axId val="403739048"/>
        <c:scaling>
          <c:orientation val="minMax"/>
        </c:scaling>
        <c:delete val="0"/>
        <c:axPos val="b"/>
        <c:numFmt formatCode="General" sourceLinked="0"/>
        <c:majorTickMark val="out"/>
        <c:minorTickMark val="none"/>
        <c:tickLblPos val="nextTo"/>
        <c:spPr>
          <a:ln w="19050">
            <a:solidFill>
              <a:schemeClr val="tx2"/>
            </a:solidFill>
          </a:ln>
        </c:spPr>
        <c:crossAx val="403738264"/>
        <c:crosses val="autoZero"/>
        <c:auto val="1"/>
        <c:lblAlgn val="ctr"/>
        <c:lblOffset val="100"/>
        <c:noMultiLvlLbl val="0"/>
      </c:catAx>
      <c:valAx>
        <c:axId val="403738264"/>
        <c:scaling>
          <c:orientation val="minMax"/>
          <c:max val="100"/>
        </c:scaling>
        <c:delete val="0"/>
        <c:axPos val="l"/>
        <c:title>
          <c:tx>
            <c:rich>
              <a:bodyPr/>
              <a:lstStyle/>
              <a:p>
                <a:pPr>
                  <a:defRPr b="0"/>
                </a:pPr>
                <a:r>
                  <a:rPr lang="en-US" b="0"/>
                  <a:t>% CR (± 95,1% CI)</a:t>
                </a:r>
                <a:endParaRPr lang="de-DE" b="0"/>
              </a:p>
            </c:rich>
          </c:tx>
          <c:layout>
            <c:manualLayout>
              <c:xMode val="edge"/>
              <c:yMode val="edge"/>
              <c:x val="4.5074230791030893E-2"/>
              <c:y val="0.25872267498727491"/>
            </c:manualLayout>
          </c:layout>
          <c:overlay val="0"/>
        </c:title>
        <c:numFmt formatCode="General" sourceLinked="1"/>
        <c:majorTickMark val="out"/>
        <c:minorTickMark val="none"/>
        <c:tickLblPos val="nextTo"/>
        <c:spPr>
          <a:ln w="19050">
            <a:solidFill>
              <a:schemeClr val="tx2"/>
            </a:solidFill>
          </a:ln>
        </c:spPr>
        <c:crossAx val="403739048"/>
        <c:crosses val="autoZero"/>
        <c:crossBetween val="between"/>
        <c:majorUnit val="20"/>
      </c:valAx>
    </c:plotArea>
    <c:plotVisOnly val="1"/>
    <c:dispBlanksAs val="gap"/>
    <c:showDLblsOverMax val="0"/>
  </c:chart>
  <c:txPr>
    <a:bodyPr/>
    <a:lstStyle/>
    <a:p>
      <a:pPr>
        <a:defRPr sz="1600">
          <a:solidFill>
            <a:schemeClr val="tx2"/>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c:spPr>
          <c:invertIfNegative val="0"/>
          <c:dPt>
            <c:idx val="1"/>
            <c:invertIfNegative val="0"/>
            <c:bubble3D val="0"/>
            <c:spPr>
              <a:solidFill>
                <a:schemeClr val="accent6"/>
              </a:solidFill>
            </c:spPr>
            <c:extLst xmlns:c16r2="http://schemas.microsoft.com/office/drawing/2015/06/chart">
              <c:ext xmlns:c16="http://schemas.microsoft.com/office/drawing/2014/chart" uri="{C3380CC4-5D6E-409C-BE32-E72D297353CC}">
                <c16:uniqueId val="{00000001-1903-4B64-A55C-AD636B2E077A}"/>
              </c:ext>
            </c:extLst>
          </c:dPt>
          <c:dLbls>
            <c:dLbl>
              <c:idx val="0"/>
              <c:layout>
                <c:manualLayout>
                  <c:x val="1.4715031663148539E-3"/>
                  <c:y val="-8.9891867627164709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1903-4B64-A55C-AD636B2E077A}"/>
                </c:ext>
                <c:ext xmlns:c15="http://schemas.microsoft.com/office/drawing/2012/chart" uri="{CE6537A1-D6FC-4f65-9D91-7224C49458BB}"/>
              </c:extLst>
            </c:dLbl>
            <c:dLbl>
              <c:idx val="1"/>
              <c:layout>
                <c:manualLayout>
                  <c:x val="-5.8860211400853252E-3"/>
                  <c:y val="-0.12736660929432014"/>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903-4B64-A55C-AD636B2E077A}"/>
                </c:ext>
                <c:ext xmlns:c15="http://schemas.microsoft.com/office/drawing/2012/chart" uri="{CE6537A1-D6FC-4f65-9D91-7224C49458BB}"/>
              </c:extLst>
            </c:dLbl>
            <c:numFmt formatCode="#,##0.0" sourceLinked="0"/>
            <c:spPr>
              <a:noFill/>
              <a:ln>
                <a:noFill/>
              </a:ln>
              <a:effectLst/>
            </c:sp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errBars>
            <c:errBarType val="both"/>
            <c:errValType val="cust"/>
            <c:noEndCap val="0"/>
            <c:plus>
              <c:numRef>
                <c:f>Sheet1!$E$2:$E$3</c:f>
                <c:numCache>
                  <c:formatCode>General</c:formatCode>
                  <c:ptCount val="2"/>
                  <c:pt idx="0">
                    <c:v>9.5</c:v>
                  </c:pt>
                  <c:pt idx="1">
                    <c:v>15</c:v>
                  </c:pt>
                </c:numCache>
              </c:numRef>
            </c:plus>
            <c:minus>
              <c:numRef>
                <c:f>Sheet1!$D$2:$D$3</c:f>
                <c:numCache>
                  <c:formatCode>General</c:formatCode>
                  <c:ptCount val="2"/>
                  <c:pt idx="0">
                    <c:v>9.4</c:v>
                  </c:pt>
                  <c:pt idx="1">
                    <c:v>15</c:v>
                  </c:pt>
                </c:numCache>
              </c:numRef>
            </c:minus>
            <c:spPr>
              <a:ln>
                <a:solidFill>
                  <a:schemeClr val="tx2"/>
                </a:solidFill>
              </a:ln>
            </c:spPr>
          </c:errBars>
          <c:cat>
            <c:strRef>
              <c:f>Sheet1!$A$2:$A$3</c:f>
              <c:strCache>
                <c:ptCount val="2"/>
                <c:pt idx="0">
                  <c:v>Defibrotide</c:v>
                </c:pt>
                <c:pt idx="1">
                  <c:v>Controls</c:v>
                </c:pt>
              </c:strCache>
            </c:strRef>
          </c:cat>
          <c:val>
            <c:numRef>
              <c:f>Sheet1!$B$2:$B$3</c:f>
              <c:numCache>
                <c:formatCode>General</c:formatCode>
                <c:ptCount val="2"/>
                <c:pt idx="0">
                  <c:v>38.200000000000003</c:v>
                </c:pt>
                <c:pt idx="1">
                  <c:v>25</c:v>
                </c:pt>
              </c:numCache>
            </c:numRef>
          </c:val>
          <c:extLst xmlns:c16r2="http://schemas.microsoft.com/office/drawing/2015/06/chart">
            <c:ext xmlns:c16="http://schemas.microsoft.com/office/drawing/2014/chart" uri="{C3380CC4-5D6E-409C-BE32-E72D297353CC}">
              <c16:uniqueId val="{00000002-1903-4B64-A55C-AD636B2E077A}"/>
            </c:ext>
          </c:extLst>
        </c:ser>
        <c:dLbls>
          <c:showLegendKey val="0"/>
          <c:showVal val="0"/>
          <c:showCatName val="0"/>
          <c:showSerName val="0"/>
          <c:showPercent val="0"/>
          <c:showBubbleSize val="0"/>
        </c:dLbls>
        <c:gapWidth val="150"/>
        <c:axId val="403732776"/>
        <c:axId val="403735912"/>
      </c:barChart>
      <c:catAx>
        <c:axId val="403732776"/>
        <c:scaling>
          <c:orientation val="minMax"/>
        </c:scaling>
        <c:delete val="0"/>
        <c:axPos val="b"/>
        <c:numFmt formatCode="General" sourceLinked="0"/>
        <c:majorTickMark val="out"/>
        <c:minorTickMark val="none"/>
        <c:tickLblPos val="nextTo"/>
        <c:spPr>
          <a:ln>
            <a:solidFill>
              <a:schemeClr val="tx2"/>
            </a:solidFill>
          </a:ln>
        </c:spPr>
        <c:crossAx val="403735912"/>
        <c:crosses val="autoZero"/>
        <c:auto val="1"/>
        <c:lblAlgn val="ctr"/>
        <c:lblOffset val="100"/>
        <c:noMultiLvlLbl val="0"/>
      </c:catAx>
      <c:valAx>
        <c:axId val="403735912"/>
        <c:scaling>
          <c:orientation val="minMax"/>
          <c:max val="100"/>
        </c:scaling>
        <c:delete val="0"/>
        <c:axPos val="l"/>
        <c:title>
          <c:tx>
            <c:rich>
              <a:bodyPr/>
              <a:lstStyle/>
              <a:p>
                <a:pPr>
                  <a:defRPr/>
                </a:pPr>
                <a:r>
                  <a:rPr lang="en-US"/>
                  <a:t>% Survival (± 95.1% CI)</a:t>
                </a:r>
                <a:endParaRPr lang="en-GB"/>
              </a:p>
            </c:rich>
          </c:tx>
          <c:layout>
            <c:manualLayout>
              <c:xMode val="edge"/>
              <c:yMode val="edge"/>
              <c:x val="2.0590523193365743E-2"/>
              <c:y val="0.1977702117591825"/>
            </c:manualLayout>
          </c:layout>
          <c:overlay val="0"/>
        </c:title>
        <c:numFmt formatCode="General" sourceLinked="1"/>
        <c:majorTickMark val="out"/>
        <c:minorTickMark val="none"/>
        <c:tickLblPos val="nextTo"/>
        <c:spPr>
          <a:ln>
            <a:solidFill>
              <a:schemeClr val="tx2"/>
            </a:solidFill>
          </a:ln>
        </c:spPr>
        <c:crossAx val="403732776"/>
        <c:crosses val="autoZero"/>
        <c:crossBetween val="between"/>
        <c:majorUnit val="20"/>
      </c:valAx>
    </c:plotArea>
    <c:plotVisOnly val="1"/>
    <c:dispBlanksAs val="gap"/>
    <c:showDLblsOverMax val="0"/>
  </c:chart>
  <c:spPr>
    <a:noFill/>
  </c:spPr>
  <c:txPr>
    <a:bodyPr/>
    <a:lstStyle/>
    <a:p>
      <a:pPr>
        <a:defRPr sz="1600">
          <a:solidFill>
            <a:schemeClr val="tx2"/>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10DFC8-0DF8-49B4-9140-ED9E19F25312}" type="datetimeFigureOut">
              <a:rPr lang="en-GB" smtClean="0"/>
              <a:t>19/07/2017</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0AC3AB-3AFB-4036-BDD4-32CAF62A4756}" type="slidenum">
              <a:rPr lang="en-GB" smtClean="0"/>
              <a:t>‹#›</a:t>
            </a:fld>
            <a:endParaRPr lang="en-GB"/>
          </a:p>
        </p:txBody>
      </p:sp>
    </p:spTree>
    <p:extLst>
      <p:ext uri="{BB962C8B-B14F-4D97-AF65-F5344CB8AC3E}">
        <p14:creationId xmlns:p14="http://schemas.microsoft.com/office/powerpoint/2010/main" val="2223423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4</a:t>
            </a:fld>
            <a:endParaRPr lang="en-GB"/>
          </a:p>
        </p:txBody>
      </p:sp>
    </p:spTree>
    <p:extLst>
      <p:ext uri="{BB962C8B-B14F-4D97-AF65-F5344CB8AC3E}">
        <p14:creationId xmlns:p14="http://schemas.microsoft.com/office/powerpoint/2010/main" val="2179655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13</a:t>
            </a:fld>
            <a:endParaRPr lang="en-GB"/>
          </a:p>
        </p:txBody>
      </p:sp>
    </p:spTree>
    <p:extLst>
      <p:ext uri="{BB962C8B-B14F-4D97-AF65-F5344CB8AC3E}">
        <p14:creationId xmlns:p14="http://schemas.microsoft.com/office/powerpoint/2010/main" val="30684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14</a:t>
            </a:fld>
            <a:endParaRPr lang="en-GB"/>
          </a:p>
        </p:txBody>
      </p:sp>
    </p:spTree>
    <p:extLst>
      <p:ext uri="{BB962C8B-B14F-4D97-AF65-F5344CB8AC3E}">
        <p14:creationId xmlns:p14="http://schemas.microsoft.com/office/powerpoint/2010/main" val="773257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p:spPr>
      </p:sp>
      <p:sp>
        <p:nvSpPr>
          <p:cNvPr id="552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p>
        </p:txBody>
      </p:sp>
      <p:sp>
        <p:nvSpPr>
          <p:cNvPr id="522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89C38E8-0679-44B6-BC24-D65E7F3AB8FF}" type="slidenum">
              <a:rPr lang="en-GB"/>
              <a:pPr fontAlgn="base">
                <a:spcBef>
                  <a:spcPct val="0"/>
                </a:spcBef>
                <a:spcAft>
                  <a:spcPct val="0"/>
                </a:spcAft>
                <a:defRPr/>
              </a:pPr>
              <a:t>15</a:t>
            </a:fld>
            <a:endParaRPr lang="en-GB" dirty="0"/>
          </a:p>
        </p:txBody>
      </p:sp>
    </p:spTree>
    <p:extLst>
      <p:ext uri="{BB962C8B-B14F-4D97-AF65-F5344CB8AC3E}">
        <p14:creationId xmlns:p14="http://schemas.microsoft.com/office/powerpoint/2010/main" val="1809913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pPr/>
              <a:t>16</a:t>
            </a:fld>
            <a:endParaRPr lang="en-GB" dirty="0"/>
          </a:p>
        </p:txBody>
      </p:sp>
    </p:spTree>
    <p:extLst>
      <p:ext uri="{BB962C8B-B14F-4D97-AF65-F5344CB8AC3E}">
        <p14:creationId xmlns:p14="http://schemas.microsoft.com/office/powerpoint/2010/main" val="27318525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A0AC3AB-3AFB-4036-BDD4-32CAF62A4756}"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2477822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fld id="{FA0AC3AB-3AFB-4036-BDD4-32CAF62A4756}" type="slidenum">
              <a:rPr lang="en-GB" smtClean="0"/>
              <a:pPr/>
              <a:t>18</a:t>
            </a:fld>
            <a:endParaRPr lang="en-GB" dirty="0"/>
          </a:p>
        </p:txBody>
      </p:sp>
    </p:spTree>
    <p:extLst>
      <p:ext uri="{BB962C8B-B14F-4D97-AF65-F5344CB8AC3E}">
        <p14:creationId xmlns:p14="http://schemas.microsoft.com/office/powerpoint/2010/main" val="1538875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pPr/>
              <a:t>19</a:t>
            </a:fld>
            <a:endParaRPr lang="en-GB" dirty="0"/>
          </a:p>
        </p:txBody>
      </p:sp>
    </p:spTree>
    <p:extLst>
      <p:ext uri="{BB962C8B-B14F-4D97-AF65-F5344CB8AC3E}">
        <p14:creationId xmlns:p14="http://schemas.microsoft.com/office/powerpoint/2010/main" val="2128818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GB" sz="1200" dirty="0">
              <a:solidFill>
                <a:schemeClr val="bg1">
                  <a:lumMod val="50000"/>
                </a:schemeClr>
              </a:solidFill>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FA0AC3AB-3AFB-4036-BDD4-32CAF62A4756}" type="slidenum">
              <a:rPr lang="en-GB" smtClean="0"/>
              <a:pPr/>
              <a:t>20</a:t>
            </a:fld>
            <a:endParaRPr lang="en-GB" dirty="0"/>
          </a:p>
        </p:txBody>
      </p:sp>
    </p:spTree>
    <p:extLst>
      <p:ext uri="{BB962C8B-B14F-4D97-AF65-F5344CB8AC3E}">
        <p14:creationId xmlns:p14="http://schemas.microsoft.com/office/powerpoint/2010/main" val="4123305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21</a:t>
            </a:fld>
            <a:endParaRPr lang="en-GB"/>
          </a:p>
        </p:txBody>
      </p:sp>
    </p:spTree>
    <p:extLst>
      <p:ext uri="{BB962C8B-B14F-4D97-AF65-F5344CB8AC3E}">
        <p14:creationId xmlns:p14="http://schemas.microsoft.com/office/powerpoint/2010/main" val="3464849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0D4478-A5A0-4852-9EC8-B170976007A9}" type="slidenum">
              <a:rPr lang="en-GB" smtClean="0">
                <a:solidFill>
                  <a:prstClr val="black"/>
                </a:solidFill>
              </a:rPr>
              <a:pPr/>
              <a:t>22</a:t>
            </a:fld>
            <a:endParaRPr lang="de-DE" dirty="0">
              <a:solidFill>
                <a:prstClr val="black"/>
              </a:solidFill>
            </a:endParaRPr>
          </a:p>
        </p:txBody>
      </p:sp>
    </p:spTree>
    <p:extLst>
      <p:ext uri="{BB962C8B-B14F-4D97-AF65-F5344CB8AC3E}">
        <p14:creationId xmlns:p14="http://schemas.microsoft.com/office/powerpoint/2010/main" val="1839525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pPr/>
              <a:t>5</a:t>
            </a:fld>
            <a:endParaRPr lang="en-GB" dirty="0"/>
          </a:p>
        </p:txBody>
      </p:sp>
    </p:spTree>
    <p:extLst>
      <p:ext uri="{BB962C8B-B14F-4D97-AF65-F5344CB8AC3E}">
        <p14:creationId xmlns:p14="http://schemas.microsoft.com/office/powerpoint/2010/main" val="30636479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24</a:t>
            </a:fld>
            <a:endParaRPr lang="en-GB"/>
          </a:p>
        </p:txBody>
      </p:sp>
    </p:spTree>
    <p:extLst>
      <p:ext uri="{BB962C8B-B14F-4D97-AF65-F5344CB8AC3E}">
        <p14:creationId xmlns:p14="http://schemas.microsoft.com/office/powerpoint/2010/main" val="1472822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0D4478-A5A0-4852-9EC8-B170976007A9}" type="slidenum">
              <a:rPr lang="en-GB" smtClean="0">
                <a:solidFill>
                  <a:prstClr val="black"/>
                </a:solidFill>
              </a:rPr>
              <a:pPr/>
              <a:t>25</a:t>
            </a:fld>
            <a:endParaRPr lang="de-DE" dirty="0">
              <a:solidFill>
                <a:prstClr val="black"/>
              </a:solidFill>
            </a:endParaRPr>
          </a:p>
        </p:txBody>
      </p:sp>
    </p:spTree>
    <p:extLst>
      <p:ext uri="{BB962C8B-B14F-4D97-AF65-F5344CB8AC3E}">
        <p14:creationId xmlns:p14="http://schemas.microsoft.com/office/powerpoint/2010/main" val="39950749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FA0AC3AB-3AFB-4036-BDD4-32CAF62A4756}" type="slidenum">
              <a:rPr lang="en-GB" smtClean="0"/>
              <a:pPr/>
              <a:t>26</a:t>
            </a:fld>
            <a:endParaRPr lang="en-GB" dirty="0"/>
          </a:p>
        </p:txBody>
      </p:sp>
    </p:spTree>
    <p:extLst>
      <p:ext uri="{BB962C8B-B14F-4D97-AF65-F5344CB8AC3E}">
        <p14:creationId xmlns:p14="http://schemas.microsoft.com/office/powerpoint/2010/main" val="4067325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noProof="0" dirty="0"/>
          </a:p>
        </p:txBody>
      </p:sp>
      <p:sp>
        <p:nvSpPr>
          <p:cNvPr id="4" name="Slide Number Placeholder 3"/>
          <p:cNvSpPr>
            <a:spLocks noGrp="1"/>
          </p:cNvSpPr>
          <p:nvPr>
            <p:ph type="sldNum" sz="quarter" idx="10"/>
          </p:nvPr>
        </p:nvSpPr>
        <p:spPr/>
        <p:txBody>
          <a:bodyPr/>
          <a:lstStyle/>
          <a:p>
            <a:fld id="{FA0AC3AB-3AFB-4036-BDD4-32CAF62A4756}" type="slidenum">
              <a:rPr lang="en-GB" smtClean="0"/>
              <a:pPr/>
              <a:t>27</a:t>
            </a:fld>
            <a:endParaRPr lang="en-GB" dirty="0"/>
          </a:p>
        </p:txBody>
      </p:sp>
    </p:spTree>
    <p:extLst>
      <p:ext uri="{BB962C8B-B14F-4D97-AF65-F5344CB8AC3E}">
        <p14:creationId xmlns:p14="http://schemas.microsoft.com/office/powerpoint/2010/main" val="3765422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28</a:t>
            </a:fld>
            <a:endParaRPr lang="en-GB"/>
          </a:p>
        </p:txBody>
      </p:sp>
    </p:spTree>
    <p:extLst>
      <p:ext uri="{BB962C8B-B14F-4D97-AF65-F5344CB8AC3E}">
        <p14:creationId xmlns:p14="http://schemas.microsoft.com/office/powerpoint/2010/main" val="23485456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b="0" baseline="0" noProof="0" dirty="0"/>
          </a:p>
        </p:txBody>
      </p:sp>
      <p:sp>
        <p:nvSpPr>
          <p:cNvPr id="4" name="Slide Number Placeholder 3"/>
          <p:cNvSpPr>
            <a:spLocks noGrp="1"/>
          </p:cNvSpPr>
          <p:nvPr>
            <p:ph type="sldNum" sz="quarter" idx="10"/>
          </p:nvPr>
        </p:nvSpPr>
        <p:spPr/>
        <p:txBody>
          <a:bodyPr/>
          <a:lstStyle/>
          <a:p>
            <a:fld id="{FA0AC3AB-3AFB-4036-BDD4-32CAF62A4756}" type="slidenum">
              <a:rPr lang="en-GB" smtClean="0"/>
              <a:pPr/>
              <a:t>29</a:t>
            </a:fld>
            <a:endParaRPr lang="en-GB" dirty="0"/>
          </a:p>
        </p:txBody>
      </p:sp>
    </p:spTree>
    <p:extLst>
      <p:ext uri="{BB962C8B-B14F-4D97-AF65-F5344CB8AC3E}">
        <p14:creationId xmlns:p14="http://schemas.microsoft.com/office/powerpoint/2010/main" val="1159716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baseline="0" dirty="0"/>
          </a:p>
        </p:txBody>
      </p:sp>
      <p:sp>
        <p:nvSpPr>
          <p:cNvPr id="4" name="Slide Number Placeholder 3"/>
          <p:cNvSpPr>
            <a:spLocks noGrp="1"/>
          </p:cNvSpPr>
          <p:nvPr>
            <p:ph type="sldNum" sz="quarter" idx="10"/>
          </p:nvPr>
        </p:nvSpPr>
        <p:spPr/>
        <p:txBody>
          <a:bodyPr/>
          <a:lstStyle/>
          <a:p>
            <a:fld id="{FA0AC3AB-3AFB-4036-BDD4-32CAF62A4756}" type="slidenum">
              <a:rPr lang="en-GB" smtClean="0"/>
              <a:pPr/>
              <a:t>30</a:t>
            </a:fld>
            <a:endParaRPr lang="en-GB" dirty="0"/>
          </a:p>
        </p:txBody>
      </p:sp>
    </p:spTree>
    <p:extLst>
      <p:ext uri="{BB962C8B-B14F-4D97-AF65-F5344CB8AC3E}">
        <p14:creationId xmlns:p14="http://schemas.microsoft.com/office/powerpoint/2010/main" val="1130684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FA0AC3AB-3AFB-4036-BDD4-32CAF62A4756}" type="slidenum">
              <a:rPr lang="en-GB" smtClean="0"/>
              <a:pPr/>
              <a:t>31</a:t>
            </a:fld>
            <a:endParaRPr lang="en-GB" dirty="0"/>
          </a:p>
        </p:txBody>
      </p:sp>
    </p:spTree>
    <p:extLst>
      <p:ext uri="{BB962C8B-B14F-4D97-AF65-F5344CB8AC3E}">
        <p14:creationId xmlns:p14="http://schemas.microsoft.com/office/powerpoint/2010/main" val="38929267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FA0AC3AB-3AFB-4036-BDD4-32CAF62A4756}" type="slidenum">
              <a:rPr lang="en-GB" smtClean="0"/>
              <a:pPr/>
              <a:t>32</a:t>
            </a:fld>
            <a:endParaRPr lang="en-GB" dirty="0"/>
          </a:p>
        </p:txBody>
      </p:sp>
    </p:spTree>
    <p:extLst>
      <p:ext uri="{BB962C8B-B14F-4D97-AF65-F5344CB8AC3E}">
        <p14:creationId xmlns:p14="http://schemas.microsoft.com/office/powerpoint/2010/main" val="25872600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FA0AC3AB-3AFB-4036-BDD4-32CAF62A4756}" type="slidenum">
              <a:rPr lang="en-GB" smtClean="0"/>
              <a:pPr/>
              <a:t>33</a:t>
            </a:fld>
            <a:endParaRPr lang="en-GB" dirty="0"/>
          </a:p>
        </p:txBody>
      </p:sp>
    </p:spTree>
    <p:extLst>
      <p:ext uri="{BB962C8B-B14F-4D97-AF65-F5344CB8AC3E}">
        <p14:creationId xmlns:p14="http://schemas.microsoft.com/office/powerpoint/2010/main" val="180079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buFont typeface="Arial" pitchFamily="34" charset="0"/>
              <a:buNone/>
              <a:defRPr/>
            </a:pPr>
            <a:endParaRPr lang="en-GB" dirty="0"/>
          </a:p>
        </p:txBody>
      </p:sp>
      <p:sp>
        <p:nvSpPr>
          <p:cNvPr id="3174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9343" eaLnBrk="0" hangingPunct="0">
              <a:spcBef>
                <a:spcPct val="20000"/>
              </a:spcBef>
              <a:buFont typeface="Arial" charset="0"/>
              <a:buChar char="•"/>
              <a:defRPr sz="3100">
                <a:solidFill>
                  <a:srgbClr val="17375E"/>
                </a:solidFill>
                <a:latin typeface="Calibri" charset="0"/>
                <a:ea typeface="ＭＳ Ｐゴシック" charset="0"/>
              </a:defRPr>
            </a:lvl1pPr>
            <a:lvl2pPr marL="723113" indent="-278120" defTabSz="919343" eaLnBrk="0" hangingPunct="0">
              <a:spcBef>
                <a:spcPct val="20000"/>
              </a:spcBef>
              <a:buFont typeface="Arial" charset="0"/>
              <a:buChar char="•"/>
              <a:defRPr sz="3100">
                <a:solidFill>
                  <a:srgbClr val="17375E"/>
                </a:solidFill>
                <a:latin typeface="Calibri" charset="0"/>
                <a:ea typeface="ＭＳ Ｐゴシック" charset="0"/>
              </a:defRPr>
            </a:lvl2pPr>
            <a:lvl3pPr marL="1112482" indent="-222496" defTabSz="919343" eaLnBrk="0" hangingPunct="0">
              <a:spcBef>
                <a:spcPct val="20000"/>
              </a:spcBef>
              <a:buFont typeface="Arial" charset="0"/>
              <a:buChar char="•"/>
              <a:defRPr sz="3100">
                <a:solidFill>
                  <a:srgbClr val="17375E"/>
                </a:solidFill>
                <a:latin typeface="Calibri" charset="0"/>
                <a:ea typeface="ＭＳ Ｐゴシック" charset="0"/>
              </a:defRPr>
            </a:lvl3pPr>
            <a:lvl4pPr marL="1557475" indent="-222496" defTabSz="919343" eaLnBrk="0" hangingPunct="0">
              <a:spcBef>
                <a:spcPct val="20000"/>
              </a:spcBef>
              <a:buFont typeface="Arial" charset="0"/>
              <a:buChar char="•"/>
              <a:defRPr sz="3100">
                <a:solidFill>
                  <a:srgbClr val="17375E"/>
                </a:solidFill>
                <a:latin typeface="Calibri" charset="0"/>
                <a:ea typeface="ＭＳ Ｐゴシック" charset="0"/>
              </a:defRPr>
            </a:lvl4pPr>
            <a:lvl5pPr marL="2002467" indent="-222496" defTabSz="919343" eaLnBrk="0" hangingPunct="0">
              <a:spcBef>
                <a:spcPct val="20000"/>
              </a:spcBef>
              <a:buFont typeface="Arial" charset="0"/>
              <a:buChar char="•"/>
              <a:defRPr sz="3100">
                <a:solidFill>
                  <a:srgbClr val="17375E"/>
                </a:solidFill>
                <a:latin typeface="Calibri" charset="0"/>
                <a:ea typeface="ＭＳ Ｐゴシック" charset="0"/>
              </a:defRPr>
            </a:lvl5pPr>
            <a:lvl6pPr marL="2447460" indent="-222496" defTabSz="919343" eaLnBrk="0" fontAlgn="base" hangingPunct="0">
              <a:spcBef>
                <a:spcPct val="20000"/>
              </a:spcBef>
              <a:spcAft>
                <a:spcPct val="0"/>
              </a:spcAft>
              <a:buFont typeface="Arial" charset="0"/>
              <a:buChar char="•"/>
              <a:defRPr sz="3100">
                <a:solidFill>
                  <a:srgbClr val="17375E"/>
                </a:solidFill>
                <a:latin typeface="Calibri" charset="0"/>
                <a:ea typeface="ＭＳ Ｐゴシック" charset="0"/>
              </a:defRPr>
            </a:lvl6pPr>
            <a:lvl7pPr marL="2892453" indent="-222496" defTabSz="919343" eaLnBrk="0" fontAlgn="base" hangingPunct="0">
              <a:spcBef>
                <a:spcPct val="20000"/>
              </a:spcBef>
              <a:spcAft>
                <a:spcPct val="0"/>
              </a:spcAft>
              <a:buFont typeface="Arial" charset="0"/>
              <a:buChar char="•"/>
              <a:defRPr sz="3100">
                <a:solidFill>
                  <a:srgbClr val="17375E"/>
                </a:solidFill>
                <a:latin typeface="Calibri" charset="0"/>
                <a:ea typeface="ＭＳ Ｐゴシック" charset="0"/>
              </a:defRPr>
            </a:lvl7pPr>
            <a:lvl8pPr marL="3337446" indent="-222496" defTabSz="919343" eaLnBrk="0" fontAlgn="base" hangingPunct="0">
              <a:spcBef>
                <a:spcPct val="20000"/>
              </a:spcBef>
              <a:spcAft>
                <a:spcPct val="0"/>
              </a:spcAft>
              <a:buFont typeface="Arial" charset="0"/>
              <a:buChar char="•"/>
              <a:defRPr sz="3100">
                <a:solidFill>
                  <a:srgbClr val="17375E"/>
                </a:solidFill>
                <a:latin typeface="Calibri" charset="0"/>
                <a:ea typeface="ＭＳ Ｐゴシック" charset="0"/>
              </a:defRPr>
            </a:lvl8pPr>
            <a:lvl9pPr marL="3782438" indent="-222496" defTabSz="919343" eaLnBrk="0" fontAlgn="base" hangingPunct="0">
              <a:spcBef>
                <a:spcPct val="20000"/>
              </a:spcBef>
              <a:spcAft>
                <a:spcPct val="0"/>
              </a:spcAft>
              <a:buFont typeface="Arial" charset="0"/>
              <a:buChar char="•"/>
              <a:defRPr sz="3100">
                <a:solidFill>
                  <a:srgbClr val="17375E"/>
                </a:solidFill>
                <a:latin typeface="Calibri" charset="0"/>
                <a:ea typeface="ＭＳ Ｐゴシック" charset="0"/>
              </a:defRPr>
            </a:lvl9pPr>
          </a:lstStyle>
          <a:p>
            <a:pPr>
              <a:spcBef>
                <a:spcPct val="0"/>
              </a:spcBef>
              <a:buFontTx/>
              <a:buNone/>
              <a:defRPr/>
            </a:pPr>
            <a:fld id="{04FBC85A-C94F-1345-8671-9689929FD0C0}" type="slidenum">
              <a:rPr lang="en-GB" sz="1300" smtClean="0">
                <a:solidFill>
                  <a:prstClr val="black"/>
                </a:solidFill>
                <a:latin typeface="Times" charset="0"/>
              </a:rPr>
              <a:pPr>
                <a:spcBef>
                  <a:spcPct val="0"/>
                </a:spcBef>
                <a:buFontTx/>
                <a:buNone/>
                <a:defRPr/>
              </a:pPr>
              <a:t>6</a:t>
            </a:fld>
            <a:endParaRPr lang="en-GB" sz="1300" dirty="0">
              <a:solidFill>
                <a:prstClr val="black"/>
              </a:solidFill>
              <a:latin typeface="Times" charset="0"/>
            </a:endParaRPr>
          </a:p>
        </p:txBody>
      </p:sp>
      <p:sp>
        <p:nvSpPr>
          <p:cNvPr id="31747" name="Slide Image Placeholder 6"/>
          <p:cNvSpPr>
            <a:spLocks noGrp="1" noRot="1" noChangeAspect="1"/>
          </p:cNvSpPr>
          <p:nvPr>
            <p:ph type="sldImg"/>
          </p:nvPr>
        </p:nvSpPr>
        <p:spPr>
          <a:xfrm>
            <a:off x="381000" y="685800"/>
            <a:ext cx="6096000" cy="3429000"/>
          </a:xfrm>
          <a:ln/>
        </p:spPr>
      </p:sp>
    </p:spTree>
    <p:extLst>
      <p:ext uri="{BB962C8B-B14F-4D97-AF65-F5344CB8AC3E}">
        <p14:creationId xmlns:p14="http://schemas.microsoft.com/office/powerpoint/2010/main" val="15128379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e-DE" b="0" dirty="0"/>
          </a:p>
        </p:txBody>
      </p:sp>
      <p:sp>
        <p:nvSpPr>
          <p:cNvPr id="4" name="Slide Number Placeholder 3"/>
          <p:cNvSpPr>
            <a:spLocks noGrp="1"/>
          </p:cNvSpPr>
          <p:nvPr>
            <p:ph type="sldNum" sz="quarter" idx="10"/>
          </p:nvPr>
        </p:nvSpPr>
        <p:spPr/>
        <p:txBody>
          <a:bodyPr/>
          <a:lstStyle/>
          <a:p>
            <a:fld id="{FA0AC3AB-3AFB-4036-BDD4-32CAF62A4756}" type="slidenum">
              <a:rPr lang="en-GB" smtClean="0">
                <a:solidFill>
                  <a:prstClr val="black"/>
                </a:solidFill>
              </a:rPr>
              <a:pPr/>
              <a:t>34</a:t>
            </a:fld>
            <a:endParaRPr lang="de-DE">
              <a:solidFill>
                <a:prstClr val="black"/>
              </a:solidFill>
            </a:endParaRPr>
          </a:p>
        </p:txBody>
      </p:sp>
    </p:spTree>
    <p:extLst>
      <p:ext uri="{BB962C8B-B14F-4D97-AF65-F5344CB8AC3E}">
        <p14:creationId xmlns:p14="http://schemas.microsoft.com/office/powerpoint/2010/main" val="1010405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e-DE" b="0" dirty="0"/>
          </a:p>
        </p:txBody>
      </p:sp>
      <p:sp>
        <p:nvSpPr>
          <p:cNvPr id="4" name="Slide Number Placeholder 3"/>
          <p:cNvSpPr>
            <a:spLocks noGrp="1"/>
          </p:cNvSpPr>
          <p:nvPr>
            <p:ph type="sldNum" sz="quarter" idx="10"/>
          </p:nvPr>
        </p:nvSpPr>
        <p:spPr/>
        <p:txBody>
          <a:bodyPr/>
          <a:lstStyle/>
          <a:p>
            <a:fld id="{FA0AC3AB-3AFB-4036-BDD4-32CAF62A4756}" type="slidenum">
              <a:rPr lang="en-GB" smtClean="0">
                <a:solidFill>
                  <a:prstClr val="black"/>
                </a:solidFill>
              </a:rPr>
              <a:pPr/>
              <a:t>35</a:t>
            </a:fld>
            <a:endParaRPr lang="de-DE">
              <a:solidFill>
                <a:prstClr val="black"/>
              </a:solidFill>
            </a:endParaRPr>
          </a:p>
        </p:txBody>
      </p:sp>
    </p:spTree>
    <p:extLst>
      <p:ext uri="{BB962C8B-B14F-4D97-AF65-F5344CB8AC3E}">
        <p14:creationId xmlns:p14="http://schemas.microsoft.com/office/powerpoint/2010/main" val="30657784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36</a:t>
            </a:fld>
            <a:endParaRPr lang="en-GB"/>
          </a:p>
        </p:txBody>
      </p:sp>
    </p:spTree>
    <p:extLst>
      <p:ext uri="{BB962C8B-B14F-4D97-AF65-F5344CB8AC3E}">
        <p14:creationId xmlns:p14="http://schemas.microsoft.com/office/powerpoint/2010/main" val="28022780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37</a:t>
            </a:fld>
            <a:endParaRPr lang="en-GB"/>
          </a:p>
        </p:txBody>
      </p:sp>
    </p:spTree>
    <p:extLst>
      <p:ext uri="{BB962C8B-B14F-4D97-AF65-F5344CB8AC3E}">
        <p14:creationId xmlns:p14="http://schemas.microsoft.com/office/powerpoint/2010/main" val="39444732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38</a:t>
            </a:fld>
            <a:endParaRPr lang="en-GB"/>
          </a:p>
        </p:txBody>
      </p:sp>
    </p:spTree>
    <p:extLst>
      <p:ext uri="{BB962C8B-B14F-4D97-AF65-F5344CB8AC3E}">
        <p14:creationId xmlns:p14="http://schemas.microsoft.com/office/powerpoint/2010/main" val="21433642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39</a:t>
            </a:fld>
            <a:endParaRPr lang="en-GB"/>
          </a:p>
        </p:txBody>
      </p:sp>
    </p:spTree>
    <p:extLst>
      <p:ext uri="{BB962C8B-B14F-4D97-AF65-F5344CB8AC3E}">
        <p14:creationId xmlns:p14="http://schemas.microsoft.com/office/powerpoint/2010/main" val="25582496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40</a:t>
            </a:fld>
            <a:endParaRPr lang="en-GB"/>
          </a:p>
        </p:txBody>
      </p:sp>
    </p:spTree>
    <p:extLst>
      <p:ext uri="{BB962C8B-B14F-4D97-AF65-F5344CB8AC3E}">
        <p14:creationId xmlns:p14="http://schemas.microsoft.com/office/powerpoint/2010/main" val="12195256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41</a:t>
            </a:fld>
            <a:endParaRPr lang="en-GB"/>
          </a:p>
        </p:txBody>
      </p:sp>
    </p:spTree>
    <p:extLst>
      <p:ext uri="{BB962C8B-B14F-4D97-AF65-F5344CB8AC3E}">
        <p14:creationId xmlns:p14="http://schemas.microsoft.com/office/powerpoint/2010/main" val="12148703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solidFill>
                  <a:prstClr val="black"/>
                </a:solidFill>
              </a:rPr>
              <a:pPr/>
              <a:t>44</a:t>
            </a:fld>
            <a:endParaRPr lang="de-DE">
              <a:solidFill>
                <a:prstClr val="black"/>
              </a:solidFill>
            </a:endParaRPr>
          </a:p>
        </p:txBody>
      </p:sp>
    </p:spTree>
    <p:extLst>
      <p:ext uri="{BB962C8B-B14F-4D97-AF65-F5344CB8AC3E}">
        <p14:creationId xmlns:p14="http://schemas.microsoft.com/office/powerpoint/2010/main" val="24678235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45</a:t>
            </a:fld>
            <a:endParaRPr lang="en-GB"/>
          </a:p>
        </p:txBody>
      </p:sp>
    </p:spTree>
    <p:extLst>
      <p:ext uri="{BB962C8B-B14F-4D97-AF65-F5344CB8AC3E}">
        <p14:creationId xmlns:p14="http://schemas.microsoft.com/office/powerpoint/2010/main" val="889198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7</a:t>
            </a:fld>
            <a:endParaRPr lang="en-GB"/>
          </a:p>
        </p:txBody>
      </p:sp>
    </p:spTree>
    <p:extLst>
      <p:ext uri="{BB962C8B-B14F-4D97-AF65-F5344CB8AC3E}">
        <p14:creationId xmlns:p14="http://schemas.microsoft.com/office/powerpoint/2010/main" val="17839073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47</a:t>
            </a:fld>
            <a:endParaRPr lang="en-GB"/>
          </a:p>
        </p:txBody>
      </p:sp>
    </p:spTree>
    <p:extLst>
      <p:ext uri="{BB962C8B-B14F-4D97-AF65-F5344CB8AC3E}">
        <p14:creationId xmlns:p14="http://schemas.microsoft.com/office/powerpoint/2010/main" val="3818968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8</a:t>
            </a:fld>
            <a:endParaRPr lang="en-GB"/>
          </a:p>
        </p:txBody>
      </p:sp>
    </p:spTree>
    <p:extLst>
      <p:ext uri="{BB962C8B-B14F-4D97-AF65-F5344CB8AC3E}">
        <p14:creationId xmlns:p14="http://schemas.microsoft.com/office/powerpoint/2010/main" val="2702718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pPr/>
              <a:t>9</a:t>
            </a:fld>
            <a:endParaRPr lang="en-GB" dirty="0"/>
          </a:p>
        </p:txBody>
      </p:sp>
    </p:spTree>
    <p:extLst>
      <p:ext uri="{BB962C8B-B14F-4D97-AF65-F5344CB8AC3E}">
        <p14:creationId xmlns:p14="http://schemas.microsoft.com/office/powerpoint/2010/main" val="1355594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p:spPr>
      </p:sp>
      <p:sp>
        <p:nvSpPr>
          <p:cNvPr id="31746" name="Notes Placeholder 2"/>
          <p:cNvSpPr>
            <a:spLocks noGrp="1"/>
          </p:cNvSpPr>
          <p:nvPr>
            <p:ph type="body" idx="1"/>
          </p:nvPr>
        </p:nvSpPr>
        <p:spPr bwMode="auto">
          <a:noFill/>
        </p:spPr>
        <p:txBody>
          <a:bodyPr wrap="square" numCol="1" anchor="t" anchorCtr="0" compatLnSpc="1">
            <a:prstTxWarp prst="textNoShape">
              <a:avLst/>
            </a:prstTxWarp>
          </a:bodyPr>
          <a:lstStyle/>
          <a:p>
            <a:pPr marL="228600" indent="-228600" eaLnBrk="1" hangingPunct="1">
              <a:spcBef>
                <a:spcPct val="0"/>
              </a:spcBef>
              <a:buAutoNum type="arabicPeriod"/>
            </a:pPr>
            <a:endParaRPr lang="en-GB" b="1" baseline="0" dirty="0"/>
          </a:p>
        </p:txBody>
      </p:sp>
      <p:sp>
        <p:nvSpPr>
          <p:cNvPr id="47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0AAD08-7BFC-45B6-AA91-700CC81549EA}" type="slidenum">
              <a:rPr lang="en-GB"/>
              <a:pPr fontAlgn="base">
                <a:spcBef>
                  <a:spcPct val="0"/>
                </a:spcBef>
                <a:spcAft>
                  <a:spcPct val="0"/>
                </a:spcAft>
                <a:defRPr/>
              </a:pPr>
              <a:t>10</a:t>
            </a:fld>
            <a:endParaRPr lang="en-GB" dirty="0"/>
          </a:p>
        </p:txBody>
      </p:sp>
    </p:spTree>
    <p:extLst>
      <p:ext uri="{BB962C8B-B14F-4D97-AF65-F5344CB8AC3E}">
        <p14:creationId xmlns:p14="http://schemas.microsoft.com/office/powerpoint/2010/main" val="982872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GB" noProof="0" dirty="0"/>
          </a:p>
        </p:txBody>
      </p:sp>
      <p:sp>
        <p:nvSpPr>
          <p:cNvPr id="4" name="Slide Number Placeholder 3"/>
          <p:cNvSpPr>
            <a:spLocks noGrp="1"/>
          </p:cNvSpPr>
          <p:nvPr>
            <p:ph type="sldNum" sz="quarter" idx="10"/>
          </p:nvPr>
        </p:nvSpPr>
        <p:spPr/>
        <p:txBody>
          <a:bodyPr/>
          <a:lstStyle/>
          <a:p>
            <a:fld id="{FA0AC3AB-3AFB-4036-BDD4-32CAF62A4756}" type="slidenum">
              <a:rPr lang="en-GB" smtClean="0">
                <a:solidFill>
                  <a:prstClr val="black"/>
                </a:solidFill>
              </a:rPr>
              <a:pPr/>
              <a:t>11</a:t>
            </a:fld>
            <a:endParaRPr lang="en-GB" dirty="0">
              <a:solidFill>
                <a:prstClr val="black"/>
              </a:solidFill>
            </a:endParaRPr>
          </a:p>
        </p:txBody>
      </p:sp>
    </p:spTree>
    <p:extLst>
      <p:ext uri="{BB962C8B-B14F-4D97-AF65-F5344CB8AC3E}">
        <p14:creationId xmlns:p14="http://schemas.microsoft.com/office/powerpoint/2010/main" val="3630506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endParaRPr lang="en-GB" noProof="0" dirty="0"/>
          </a:p>
        </p:txBody>
      </p:sp>
      <p:sp>
        <p:nvSpPr>
          <p:cNvPr id="4" name="Slide Number Placeholder 3"/>
          <p:cNvSpPr>
            <a:spLocks noGrp="1"/>
          </p:cNvSpPr>
          <p:nvPr>
            <p:ph type="sldNum" sz="quarter" idx="10"/>
          </p:nvPr>
        </p:nvSpPr>
        <p:spPr/>
        <p:txBody>
          <a:bodyPr/>
          <a:lstStyle/>
          <a:p>
            <a:fld id="{FA0AC3AB-3AFB-4036-BDD4-32CAF62A4756}" type="slidenum">
              <a:rPr lang="en-GB" smtClean="0"/>
              <a:pPr/>
              <a:t>12</a:t>
            </a:fld>
            <a:endParaRPr lang="en-GB" dirty="0"/>
          </a:p>
        </p:txBody>
      </p:sp>
    </p:spTree>
    <p:extLst>
      <p:ext uri="{BB962C8B-B14F-4D97-AF65-F5344CB8AC3E}">
        <p14:creationId xmlns:p14="http://schemas.microsoft.com/office/powerpoint/2010/main" val="18827974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0" y="25"/>
            <a:ext cx="12194729" cy="6857975"/>
          </a:xfrm>
          <a:prstGeom prst="rect">
            <a:avLst/>
          </a:prstGeom>
        </p:spPr>
      </p:pic>
      <p:sp>
        <p:nvSpPr>
          <p:cNvPr id="8" name="Rectangle 7"/>
          <p:cNvSpPr/>
          <p:nvPr userDrawn="1"/>
        </p:nvSpPr>
        <p:spPr>
          <a:xfrm>
            <a:off x="0" y="4653136"/>
            <a:ext cx="12192000" cy="2204864"/>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prstClr val="white"/>
              </a:solidFill>
            </a:endParaRPr>
          </a:p>
        </p:txBody>
      </p:sp>
      <p:sp>
        <p:nvSpPr>
          <p:cNvPr id="2" name="Title 1"/>
          <p:cNvSpPr>
            <a:spLocks noGrp="1"/>
          </p:cNvSpPr>
          <p:nvPr>
            <p:ph type="ctrTitle"/>
          </p:nvPr>
        </p:nvSpPr>
        <p:spPr>
          <a:xfrm>
            <a:off x="191913" y="4801258"/>
            <a:ext cx="11760739" cy="1470025"/>
          </a:xfrm>
        </p:spPr>
        <p:txBody>
          <a:bodyPr anchor="t">
            <a:normAutofit/>
          </a:bodyPr>
          <a:lstStyle>
            <a:lvl1pPr algn="l">
              <a:defRPr sz="4000">
                <a:solidFill>
                  <a:schemeClr val="bg1"/>
                </a:solidFill>
              </a:defRPr>
            </a:lvl1pPr>
          </a:lstStyle>
          <a:p>
            <a:r>
              <a:rPr lang="en-US" dirty="0"/>
              <a:t>Click to edit Master title style</a:t>
            </a:r>
            <a:endParaRPr lang="en-GB"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69626" y="4953001"/>
            <a:ext cx="1132114" cy="1539210"/>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1913" y="260648"/>
            <a:ext cx="2127044" cy="1069825"/>
          </a:xfrm>
          <a:prstGeom prst="rect">
            <a:avLst/>
          </a:prstGeom>
        </p:spPr>
      </p:pic>
    </p:spTree>
    <p:extLst>
      <p:ext uri="{BB962C8B-B14F-4D97-AF65-F5344CB8AC3E}">
        <p14:creationId xmlns:p14="http://schemas.microsoft.com/office/powerpoint/2010/main" val="974238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35360" y="1268760"/>
            <a:ext cx="5659040" cy="4857403"/>
          </a:xfr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659040" cy="4857403"/>
          </a:xfr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9"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2666436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7"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26267400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6"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34448623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0" y="2307"/>
            <a:ext cx="12192000" cy="6855694"/>
          </a:xfrm>
          <a:prstGeom prst="rect">
            <a:avLst/>
          </a:prstGeom>
        </p:spPr>
      </p:pic>
      <p:sp>
        <p:nvSpPr>
          <p:cNvPr id="8" name="Rectangle 7"/>
          <p:cNvSpPr/>
          <p:nvPr userDrawn="1"/>
        </p:nvSpPr>
        <p:spPr>
          <a:xfrm>
            <a:off x="0" y="3068960"/>
            <a:ext cx="12192000" cy="3789040"/>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prstClr val="white"/>
              </a:solidFill>
            </a:endParaRPr>
          </a:p>
        </p:txBody>
      </p:sp>
      <p:sp>
        <p:nvSpPr>
          <p:cNvPr id="2" name="Title 1"/>
          <p:cNvSpPr>
            <a:spLocks noGrp="1"/>
          </p:cNvSpPr>
          <p:nvPr>
            <p:ph type="ctrTitle"/>
          </p:nvPr>
        </p:nvSpPr>
        <p:spPr>
          <a:xfrm>
            <a:off x="191913" y="3493455"/>
            <a:ext cx="11760739" cy="1879761"/>
          </a:xfrm>
        </p:spPr>
        <p:txBody>
          <a:bodyPr anchor="t">
            <a:normAutofit/>
          </a:bodyPr>
          <a:lstStyle>
            <a:lvl1pPr algn="l">
              <a:defRPr sz="4000">
                <a:solidFill>
                  <a:schemeClr val="bg1"/>
                </a:solidFill>
              </a:defRPr>
            </a:lvl1pPr>
          </a:lstStyle>
          <a:p>
            <a:r>
              <a:rPr lang="en-US" dirty="0"/>
              <a:t>Click to edit Master title style</a:t>
            </a:r>
            <a:endParaRPr lang="en-GB"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1913" y="188640"/>
            <a:ext cx="2127044" cy="1069825"/>
          </a:xfrm>
          <a:prstGeom prst="rect">
            <a:avLst/>
          </a:prstGeom>
        </p:spPr>
      </p:pic>
    </p:spTree>
    <p:extLst>
      <p:ext uri="{BB962C8B-B14F-4D97-AF65-F5344CB8AC3E}">
        <p14:creationId xmlns:p14="http://schemas.microsoft.com/office/powerpoint/2010/main" val="2682123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5"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904355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0" y="2307"/>
            <a:ext cx="12192000" cy="6855694"/>
          </a:xfrm>
          <a:prstGeom prst="rect">
            <a:avLst/>
          </a:prstGeom>
        </p:spPr>
      </p:pic>
      <p:sp>
        <p:nvSpPr>
          <p:cNvPr id="7" name="Rectangle 6"/>
          <p:cNvSpPr/>
          <p:nvPr userDrawn="1"/>
        </p:nvSpPr>
        <p:spPr>
          <a:xfrm>
            <a:off x="-22577" y="-27386"/>
            <a:ext cx="12214577" cy="4320482"/>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prstClr val="white"/>
              </a:solidFill>
            </a:endParaRPr>
          </a:p>
        </p:txBody>
      </p:sp>
      <p:sp>
        <p:nvSpPr>
          <p:cNvPr id="2" name="Title 1"/>
          <p:cNvSpPr>
            <a:spLocks noGrp="1"/>
          </p:cNvSpPr>
          <p:nvPr>
            <p:ph type="title" hasCustomPrompt="1"/>
          </p:nvPr>
        </p:nvSpPr>
        <p:spPr>
          <a:xfrm>
            <a:off x="963084" y="1844675"/>
            <a:ext cx="10363200" cy="2016373"/>
          </a:xfrm>
        </p:spPr>
        <p:txBody>
          <a:bodyPr anchor="t">
            <a:normAutofit/>
          </a:bodyPr>
          <a:lstStyle>
            <a:lvl1pPr algn="ctr">
              <a:defRPr sz="3600" b="1" cap="none">
                <a:solidFill>
                  <a:schemeClr val="bg1"/>
                </a:solidFill>
              </a:defRPr>
            </a:lvl1pPr>
          </a:lstStyle>
          <a:p>
            <a:r>
              <a:rPr lang="en-US" dirty="0"/>
              <a:t>Click to edit master title style</a:t>
            </a:r>
            <a:endParaRPr lang="en-GB"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67690" y="260648"/>
            <a:ext cx="829323" cy="1676142"/>
          </a:xfrm>
          <a:prstGeom prst="rect">
            <a:avLst/>
          </a:prstGeom>
        </p:spPr>
      </p:pic>
    </p:spTree>
    <p:extLst>
      <p:ext uri="{BB962C8B-B14F-4D97-AF65-F5344CB8AC3E}">
        <p14:creationId xmlns:p14="http://schemas.microsoft.com/office/powerpoint/2010/main" val="2250564101"/>
      </p:ext>
    </p:extLst>
  </p:cSld>
  <p:clrMapOvr>
    <a:masterClrMapping/>
  </p:clrMapOvr>
  <p:extLst mod="1">
    <p:ext uri="{DCECCB84-F9BA-43D5-87BE-67443E8EF086}">
      <p15:sldGuideLst xmlns:p15="http://schemas.microsoft.com/office/powerpoint/2012/main">
        <p15:guide id="1" orient="horz" pos="1162">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35360" y="1268760"/>
            <a:ext cx="5659040" cy="485740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659040" cy="485740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9"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10926265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7"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3656323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6"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882151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5"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1635276771"/>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0" y="25"/>
            <a:ext cx="12194729" cy="6857975"/>
          </a:xfrm>
          <a:prstGeom prst="rect">
            <a:avLst/>
          </a:prstGeom>
        </p:spPr>
      </p:pic>
      <p:sp>
        <p:nvSpPr>
          <p:cNvPr id="7" name="Rectangle 6"/>
          <p:cNvSpPr/>
          <p:nvPr userDrawn="1"/>
        </p:nvSpPr>
        <p:spPr>
          <a:xfrm>
            <a:off x="-22577" y="-27386"/>
            <a:ext cx="12214577" cy="432048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prstClr val="white"/>
              </a:solidFill>
            </a:endParaRPr>
          </a:p>
        </p:txBody>
      </p:sp>
      <p:sp>
        <p:nvSpPr>
          <p:cNvPr id="2" name="Title 1"/>
          <p:cNvSpPr>
            <a:spLocks noGrp="1"/>
          </p:cNvSpPr>
          <p:nvPr>
            <p:ph type="title" hasCustomPrompt="1"/>
          </p:nvPr>
        </p:nvSpPr>
        <p:spPr>
          <a:xfrm>
            <a:off x="914400" y="1852478"/>
            <a:ext cx="10363200" cy="2088232"/>
          </a:xfrm>
        </p:spPr>
        <p:txBody>
          <a:bodyPr anchor="t">
            <a:normAutofit/>
          </a:bodyPr>
          <a:lstStyle>
            <a:lvl1pPr algn="ctr">
              <a:defRPr sz="3600" b="1" cap="none">
                <a:solidFill>
                  <a:schemeClr val="bg1"/>
                </a:solidFill>
              </a:defRPr>
            </a:lvl1pPr>
          </a:lstStyle>
          <a:p>
            <a:r>
              <a:rPr lang="en-US" dirty="0"/>
              <a:t>Click to edit master title style</a:t>
            </a:r>
            <a:endParaRPr lang="en-GB"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69626" y="313268"/>
            <a:ext cx="1132114" cy="1539210"/>
          </a:xfrm>
          <a:prstGeom prst="rect">
            <a:avLst/>
          </a:prstGeom>
        </p:spPr>
      </p:pic>
    </p:spTree>
    <p:extLst>
      <p:ext uri="{BB962C8B-B14F-4D97-AF65-F5344CB8AC3E}">
        <p14:creationId xmlns:p14="http://schemas.microsoft.com/office/powerpoint/2010/main" val="1083304407"/>
      </p:ext>
    </p:extLst>
  </p:cSld>
  <p:clrMapOvr>
    <a:masterClrMapping/>
  </p:clrMapOvr>
  <p:extLst>
    <p:ext uri="{DCECCB84-F9BA-43D5-87BE-67443E8EF086}">
      <p15:sldGuideLst xmlns:p15="http://schemas.microsoft.com/office/powerpoint/2012/main">
        <p15:guide id="1" orient="horz" pos="1162">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35360" y="1268760"/>
            <a:ext cx="5659040" cy="4857403"/>
          </a:xfr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659040" cy="4857403"/>
          </a:xfrm>
        </p:spPr>
        <p:txBody>
          <a:bodyPr>
            <a:normAutofit/>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9"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3104912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7"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3239297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6"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3295269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0" y="25"/>
            <a:ext cx="12194729" cy="6857975"/>
          </a:xfrm>
          <a:prstGeom prst="rect">
            <a:avLst/>
          </a:prstGeom>
        </p:spPr>
      </p:pic>
      <p:sp>
        <p:nvSpPr>
          <p:cNvPr id="8" name="Rectangle 7"/>
          <p:cNvSpPr/>
          <p:nvPr userDrawn="1"/>
        </p:nvSpPr>
        <p:spPr>
          <a:xfrm>
            <a:off x="0" y="4653136"/>
            <a:ext cx="12192000" cy="2204864"/>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prstClr val="white"/>
              </a:solidFill>
            </a:endParaRPr>
          </a:p>
        </p:txBody>
      </p:sp>
      <p:sp>
        <p:nvSpPr>
          <p:cNvPr id="2" name="Title 1"/>
          <p:cNvSpPr>
            <a:spLocks noGrp="1"/>
          </p:cNvSpPr>
          <p:nvPr>
            <p:ph type="ctrTitle"/>
          </p:nvPr>
        </p:nvSpPr>
        <p:spPr>
          <a:xfrm>
            <a:off x="191913" y="4801258"/>
            <a:ext cx="11760739" cy="1470025"/>
          </a:xfrm>
        </p:spPr>
        <p:txBody>
          <a:bodyPr anchor="t">
            <a:normAutofit/>
          </a:bodyPr>
          <a:lstStyle>
            <a:lvl1pPr algn="l">
              <a:defRPr sz="4000">
                <a:solidFill>
                  <a:schemeClr val="bg1"/>
                </a:solidFill>
              </a:defRPr>
            </a:lvl1pPr>
          </a:lstStyle>
          <a:p>
            <a:r>
              <a:rPr lang="en-US" dirty="0"/>
              <a:t>Click to edit Master title style</a:t>
            </a:r>
            <a:endParaRPr lang="en-GB"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69626" y="4953001"/>
            <a:ext cx="1132114" cy="1539210"/>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1913" y="260648"/>
            <a:ext cx="2127044" cy="1069825"/>
          </a:xfrm>
          <a:prstGeom prst="rect">
            <a:avLst/>
          </a:prstGeom>
        </p:spPr>
      </p:pic>
    </p:spTree>
    <p:extLst>
      <p:ext uri="{BB962C8B-B14F-4D97-AF65-F5344CB8AC3E}">
        <p14:creationId xmlns:p14="http://schemas.microsoft.com/office/powerpoint/2010/main" val="1311317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5"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969748240"/>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0" y="25"/>
            <a:ext cx="12194729" cy="6857975"/>
          </a:xfrm>
          <a:prstGeom prst="rect">
            <a:avLst/>
          </a:prstGeom>
        </p:spPr>
      </p:pic>
      <p:sp>
        <p:nvSpPr>
          <p:cNvPr id="7" name="Rectangle 6"/>
          <p:cNvSpPr/>
          <p:nvPr userDrawn="1"/>
        </p:nvSpPr>
        <p:spPr>
          <a:xfrm>
            <a:off x="-22577" y="-27386"/>
            <a:ext cx="12214577" cy="432048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prstClr val="white"/>
              </a:solidFill>
            </a:endParaRPr>
          </a:p>
        </p:txBody>
      </p:sp>
      <p:sp>
        <p:nvSpPr>
          <p:cNvPr id="2" name="Title 1"/>
          <p:cNvSpPr>
            <a:spLocks noGrp="1"/>
          </p:cNvSpPr>
          <p:nvPr>
            <p:ph type="title" hasCustomPrompt="1"/>
          </p:nvPr>
        </p:nvSpPr>
        <p:spPr>
          <a:xfrm>
            <a:off x="914400" y="1852478"/>
            <a:ext cx="10363200" cy="2088232"/>
          </a:xfrm>
        </p:spPr>
        <p:txBody>
          <a:bodyPr anchor="t">
            <a:normAutofit/>
          </a:bodyPr>
          <a:lstStyle>
            <a:lvl1pPr algn="ctr">
              <a:defRPr sz="3600" b="1" cap="none">
                <a:solidFill>
                  <a:schemeClr val="bg1"/>
                </a:solidFill>
              </a:defRPr>
            </a:lvl1pPr>
          </a:lstStyle>
          <a:p>
            <a:r>
              <a:rPr lang="en-US" dirty="0"/>
              <a:t>Click to edit master title style</a:t>
            </a:r>
            <a:endParaRPr lang="en-GB"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69626" y="313268"/>
            <a:ext cx="1132114" cy="1539210"/>
          </a:xfrm>
          <a:prstGeom prst="rect">
            <a:avLst/>
          </a:prstGeom>
        </p:spPr>
      </p:pic>
    </p:spTree>
    <p:extLst>
      <p:ext uri="{BB962C8B-B14F-4D97-AF65-F5344CB8AC3E}">
        <p14:creationId xmlns:p14="http://schemas.microsoft.com/office/powerpoint/2010/main" val="1211184784"/>
      </p:ext>
    </p:extLst>
  </p:cSld>
  <p:clrMapOvr>
    <a:masterClrMapping/>
  </p:clrMapOvr>
  <p:extLst>
    <p:ext uri="{DCECCB84-F9BA-43D5-87BE-67443E8EF086}">
      <p15:sldGuideLst xmlns:p15="http://schemas.microsoft.com/office/powerpoint/2012/main">
        <p15:guide id="1" orient="horz" pos="1162">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AF7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360" y="82764"/>
            <a:ext cx="10759330" cy="1009436"/>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35360" y="1268760"/>
            <a:ext cx="11521280" cy="485740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8" name="Straight Connector 7"/>
          <p:cNvCxnSpPr/>
          <p:nvPr userDrawn="1"/>
        </p:nvCxnSpPr>
        <p:spPr>
          <a:xfrm>
            <a:off x="0" y="1180480"/>
            <a:ext cx="12192000" cy="0"/>
          </a:xfrm>
          <a:prstGeom prst="line">
            <a:avLst/>
          </a:prstGeom>
          <a:ln w="57150">
            <a:gradFill flip="none" rotWithShape="1">
              <a:gsLst>
                <a:gs pos="20000">
                  <a:schemeClr val="accent3"/>
                </a:gs>
                <a:gs pos="0">
                  <a:schemeClr val="accent1"/>
                </a:gs>
                <a:gs pos="40000">
                  <a:schemeClr val="accent4"/>
                </a:gs>
                <a:gs pos="80000">
                  <a:schemeClr val="accent5"/>
                </a:gs>
                <a:gs pos="60000">
                  <a:schemeClr val="accent2"/>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11094690" y="100315"/>
            <a:ext cx="972000" cy="972000"/>
            <a:chOff x="11094690" y="100315"/>
            <a:chExt cx="972000" cy="972000"/>
          </a:xfrm>
        </p:grpSpPr>
        <p:sp>
          <p:nvSpPr>
            <p:cNvPr id="26" name="Rounded Rectangle 25"/>
            <p:cNvSpPr/>
            <p:nvPr userDrawn="1"/>
          </p:nvSpPr>
          <p:spPr>
            <a:xfrm>
              <a:off x="11094690" y="100315"/>
              <a:ext cx="972000" cy="972000"/>
            </a:xfrm>
            <a:prstGeom prst="round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60667" y="151214"/>
              <a:ext cx="640046" cy="870202"/>
            </a:xfrm>
            <a:prstGeom prst="rect">
              <a:avLst/>
            </a:prstGeom>
          </p:spPr>
        </p:pic>
      </p:grpSp>
    </p:spTree>
    <p:extLst>
      <p:ext uri="{BB962C8B-B14F-4D97-AF65-F5344CB8AC3E}">
        <p14:creationId xmlns:p14="http://schemas.microsoft.com/office/powerpoint/2010/main" val="156021646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txStyles>
    <p:titleStyle>
      <a:lvl1pPr algn="l" defTabSz="914400" rtl="0" eaLnBrk="1" latinLnBrk="0" hangingPunct="1">
        <a:spcBef>
          <a:spcPct val="0"/>
        </a:spcBef>
        <a:buNone/>
        <a:defRPr sz="2800" b="1"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AF7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360" y="82764"/>
            <a:ext cx="10759330" cy="1009436"/>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35360" y="1268760"/>
            <a:ext cx="11521280" cy="485740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8" name="Straight Connector 7"/>
          <p:cNvCxnSpPr/>
          <p:nvPr userDrawn="1"/>
        </p:nvCxnSpPr>
        <p:spPr>
          <a:xfrm>
            <a:off x="0" y="1180480"/>
            <a:ext cx="12192000" cy="0"/>
          </a:xfrm>
          <a:prstGeom prst="line">
            <a:avLst/>
          </a:prstGeom>
          <a:ln w="57150">
            <a:gradFill flip="none" rotWithShape="1">
              <a:gsLst>
                <a:gs pos="20000">
                  <a:schemeClr val="accent3"/>
                </a:gs>
                <a:gs pos="0">
                  <a:schemeClr val="accent1"/>
                </a:gs>
                <a:gs pos="40000">
                  <a:schemeClr val="accent4"/>
                </a:gs>
                <a:gs pos="80000">
                  <a:schemeClr val="accent5"/>
                </a:gs>
                <a:gs pos="60000">
                  <a:schemeClr val="accent2"/>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11094690" y="100315"/>
            <a:ext cx="972000" cy="972000"/>
            <a:chOff x="11094690" y="100315"/>
            <a:chExt cx="972000" cy="972000"/>
          </a:xfrm>
        </p:grpSpPr>
        <p:sp>
          <p:nvSpPr>
            <p:cNvPr id="26" name="Rounded Rectangle 25"/>
            <p:cNvSpPr/>
            <p:nvPr userDrawn="1"/>
          </p:nvSpPr>
          <p:spPr>
            <a:xfrm>
              <a:off x="11094690" y="100315"/>
              <a:ext cx="972000" cy="972000"/>
            </a:xfrm>
            <a:prstGeom prst="round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60667" y="151214"/>
              <a:ext cx="640046" cy="870202"/>
            </a:xfrm>
            <a:prstGeom prst="rect">
              <a:avLst/>
            </a:prstGeom>
          </p:spPr>
        </p:pic>
      </p:grpSp>
    </p:spTree>
    <p:extLst>
      <p:ext uri="{BB962C8B-B14F-4D97-AF65-F5344CB8AC3E}">
        <p14:creationId xmlns:p14="http://schemas.microsoft.com/office/powerpoint/2010/main" val="90094317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Lst>
  <p:txStyles>
    <p:titleStyle>
      <a:lvl1pPr algn="l" defTabSz="914400" rtl="0" eaLnBrk="1" latinLnBrk="0" hangingPunct="1">
        <a:spcBef>
          <a:spcPct val="0"/>
        </a:spcBef>
        <a:buNone/>
        <a:defRPr sz="2800" b="1"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360" y="82764"/>
            <a:ext cx="11521280" cy="1009436"/>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35360" y="1268760"/>
            <a:ext cx="11521280" cy="485740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CA2F8-2091-4704-8636-1416D657CC20}" type="datetimeFigureOut">
              <a:rPr lang="en-GB" smtClean="0">
                <a:solidFill>
                  <a:srgbClr val="000000">
                    <a:tint val="75000"/>
                  </a:srgbClr>
                </a:solidFill>
              </a:rPr>
              <a:pPr/>
              <a:t>19/07/2017</a:t>
            </a:fld>
            <a:endParaRPr lang="en-GB">
              <a:solidFill>
                <a:srgbClr val="000000">
                  <a:tint val="75000"/>
                </a:srgb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7DC38-89CF-44EB-8064-78AA1F0D825F}" type="slidenum">
              <a:rPr lang="en-GB" smtClean="0">
                <a:solidFill>
                  <a:srgbClr val="000000">
                    <a:tint val="75000"/>
                  </a:srgbClr>
                </a:solidFill>
              </a:rPr>
              <a:pPr/>
              <a:t>‹#›</a:t>
            </a:fld>
            <a:endParaRPr lang="en-GB">
              <a:solidFill>
                <a:srgbClr val="000000">
                  <a:tint val="75000"/>
                </a:srgbClr>
              </a:solidFill>
            </a:endParaRPr>
          </a:p>
        </p:txBody>
      </p:sp>
      <p:cxnSp>
        <p:nvCxnSpPr>
          <p:cNvPr id="12" name="Straight Connector 11"/>
          <p:cNvCxnSpPr/>
          <p:nvPr userDrawn="1"/>
        </p:nvCxnSpPr>
        <p:spPr>
          <a:xfrm>
            <a:off x="0" y="1180480"/>
            <a:ext cx="12192000" cy="0"/>
          </a:xfrm>
          <a:prstGeom prst="line">
            <a:avLst/>
          </a:prstGeom>
          <a:ln w="57150">
            <a:gradFill flip="none" rotWithShape="1">
              <a:gsLst>
                <a:gs pos="20000">
                  <a:schemeClr val="accent4"/>
                </a:gs>
                <a:gs pos="0">
                  <a:schemeClr val="accent1"/>
                </a:gs>
                <a:gs pos="40000">
                  <a:schemeClr val="accent2"/>
                </a:gs>
                <a:gs pos="80000">
                  <a:schemeClr val="accent5"/>
                </a:gs>
                <a:gs pos="6000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702085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txStyles>
    <p:titleStyle>
      <a:lvl1pPr algn="l" defTabSz="914400" rtl="0" eaLnBrk="1" latinLnBrk="0" hangingPunct="1">
        <a:spcBef>
          <a:spcPct val="0"/>
        </a:spcBef>
        <a:buNone/>
        <a:defRPr sz="32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odule%204_VOD%20management%20FINAL%20approved.pptx#-1,4,Assessment and management of VOD" TargetMode="External"/><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hyperlink" Target="Module%201_HSCT%20FINAL%20approved.pptx#-1,4,Haematopoietic stem cell transplantation" TargetMode="External"/><Relationship Id="rId1" Type="http://schemas.openxmlformats.org/officeDocument/2006/relationships/slideLayout" Target="../slideLayouts/slideLayout13.xml"/><Relationship Id="rId6" Type="http://schemas.openxmlformats.org/officeDocument/2006/relationships/hyperlink" Target="Module%203_Clinical%20VOD%20FINAL%20approved.pptx#-1,4,Diagnosis of VOD" TargetMode="External"/><Relationship Id="rId11" Type="http://schemas.openxmlformats.org/officeDocument/2006/relationships/image" Target="../media/image10.png"/><Relationship Id="rId5" Type="http://schemas.openxmlformats.org/officeDocument/2006/relationships/image" Target="../media/image8.png"/><Relationship Id="rId10" Type="http://schemas.openxmlformats.org/officeDocument/2006/relationships/hyperlink" Target="Module%205_Case%20studies%20FINAL%20approved.pptx#-1,4,VOD case studies" TargetMode="External"/><Relationship Id="rId4" Type="http://schemas.openxmlformats.org/officeDocument/2006/relationships/hyperlink" Target="Module%202_VOD%20pathophysiology%20FINAL%20approved.pptx#-1,4,Pathophysiology of VOD" TargetMode="Externa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Module%202_VOD%20pathophysiology_DE_FINAL.pptx#4. Modul 2:  Die Pathophysiologie venookklusiver Erkrankungen..."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9.xml"/><Relationship Id="rId5" Type="http://schemas.microsoft.com/office/2007/relationships/hdphoto" Target="../media/hdphoto1.wdp"/><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10.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13.xml"/></Relationships>
</file>

<file path=ppt/slides/_rels/slide2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5.png"/><Relationship Id="rId7" Type="http://schemas.openxmlformats.org/officeDocument/2006/relationships/hyperlink" Target="http://www.bloodjournal.org/content/bloodjournal/127/13/1656.full.pdf?sso-checked=true" TargetMode="External"/><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hyperlink" Target="http://www.bloodjournal.org/content/bloodjournal/127/13/1656.full.pdf" TargetMode="External"/><Relationship Id="rId5" Type="http://schemas.microsoft.com/office/2007/relationships/hdphoto" Target="../media/hdphoto2.wdp"/><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7.xml.rels><?xml version="1.0" encoding="UTF-8" standalone="yes"?>
<Relationships xmlns="http://schemas.openxmlformats.org/package/2006/relationships"><Relationship Id="rId3" Type="http://schemas.openxmlformats.org/officeDocument/2006/relationships/video" Target="../media/media1.avi"/><Relationship Id="rId2" Type="http://schemas.microsoft.com/office/2007/relationships/media" Target="../media/media1.avi"/><Relationship Id="rId1" Type="http://schemas.openxmlformats.org/officeDocument/2006/relationships/tags" Target="../tags/tag15.xml"/><Relationship Id="rId6" Type="http://schemas.openxmlformats.org/officeDocument/2006/relationships/image" Target="../media/image19.png"/><Relationship Id="rId5" Type="http://schemas.openxmlformats.org/officeDocument/2006/relationships/notesSlide" Target="../notesSlides/notesSlide23.xml"/><Relationship Id="rId4"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hyperlink" Target="file://elemfs01.elements.local/files/Clients/Jazz%20Pharmaceuticals/Projects/JAZ1014%20-%20Nurse%20Materials%20update/Updated%20eLearning%20modules/New%20template/EBMT%20VOD%20Poster%20FINAL%20WEB.PDF" TargetMode="Externa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xml"/><Relationship Id="rId1" Type="http://schemas.openxmlformats.org/officeDocument/2006/relationships/tags" Target="../tags/tag2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tags" Target="../tags/tag2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913" y="3068960"/>
            <a:ext cx="12000087" cy="1879761"/>
          </a:xfrm>
        </p:spPr>
        <p:txBody>
          <a:bodyPr>
            <a:normAutofit fontScale="90000"/>
          </a:bodyPr>
          <a:lstStyle/>
          <a:p>
            <a:r>
              <a:rPr lang="de-DE" dirty="0"/>
              <a:t>Aktiver Umgang mit der venösen okklusiven Leberkrankheit (VOD)</a:t>
            </a:r>
            <a:r>
              <a:rPr dirty="0"/>
              <a:t/>
            </a:r>
            <a:br>
              <a:rPr dirty="0"/>
            </a:br>
            <a:endParaRPr lang="de-DE" dirty="0"/>
          </a:p>
        </p:txBody>
      </p:sp>
      <p:grpSp>
        <p:nvGrpSpPr>
          <p:cNvPr id="3" name="Group 2"/>
          <p:cNvGrpSpPr>
            <a:grpSpLocks noChangeAspect="1"/>
          </p:cNvGrpSpPr>
          <p:nvPr/>
        </p:nvGrpSpPr>
        <p:grpSpPr>
          <a:xfrm>
            <a:off x="650953" y="4380885"/>
            <a:ext cx="1260000" cy="1260000"/>
            <a:chOff x="6732240" y="1043290"/>
            <a:chExt cx="972000" cy="972000"/>
          </a:xfrm>
        </p:grpSpPr>
        <p:sp>
          <p:nvSpPr>
            <p:cNvPr id="4" name="Rounded Rectangle 3"/>
            <p:cNvSpPr/>
            <p:nvPr userDrawn="1"/>
          </p:nvSpPr>
          <p:spPr>
            <a:xfrm>
              <a:off x="6732240" y="1043290"/>
              <a:ext cx="972000" cy="97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a:hlinkClick r:id="rId2" action="ppaction://hlinkpres?slideindex=4&amp;slidetitle=Haematopoietic stem cell transplantation"/>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15163" y="1078507"/>
              <a:ext cx="446078" cy="901567"/>
            </a:xfrm>
            <a:prstGeom prst="rect">
              <a:avLst/>
            </a:prstGeom>
          </p:spPr>
        </p:pic>
      </p:grpSp>
      <p:grpSp>
        <p:nvGrpSpPr>
          <p:cNvPr id="6" name="Group 5"/>
          <p:cNvGrpSpPr>
            <a:grpSpLocks noChangeAspect="1"/>
          </p:cNvGrpSpPr>
          <p:nvPr/>
        </p:nvGrpSpPr>
        <p:grpSpPr>
          <a:xfrm>
            <a:off x="3059253" y="4380885"/>
            <a:ext cx="1260000" cy="1260000"/>
            <a:chOff x="6732240" y="1043290"/>
            <a:chExt cx="972000" cy="972000"/>
          </a:xfrm>
        </p:grpSpPr>
        <p:sp>
          <p:nvSpPr>
            <p:cNvPr id="7" name="Rounded Rectangle 6"/>
            <p:cNvSpPr/>
            <p:nvPr userDrawn="1"/>
          </p:nvSpPr>
          <p:spPr>
            <a:xfrm>
              <a:off x="6732240" y="1043290"/>
              <a:ext cx="972000" cy="972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8" name="Picture 7">
              <a:hlinkClick r:id="rId4" action="ppaction://hlinkpres?slideindex=4&amp;slidetitle=Pathophysiology of VOD"/>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240" y="1169290"/>
              <a:ext cx="720000" cy="720000"/>
            </a:xfrm>
            <a:prstGeom prst="rect">
              <a:avLst/>
            </a:prstGeom>
          </p:spPr>
        </p:pic>
      </p:grpSp>
      <p:grpSp>
        <p:nvGrpSpPr>
          <p:cNvPr id="9" name="Group 8"/>
          <p:cNvGrpSpPr>
            <a:grpSpLocks noChangeAspect="1"/>
          </p:cNvGrpSpPr>
          <p:nvPr/>
        </p:nvGrpSpPr>
        <p:grpSpPr>
          <a:xfrm>
            <a:off x="5467553" y="4380885"/>
            <a:ext cx="1260000" cy="1260000"/>
            <a:chOff x="11094690" y="100315"/>
            <a:chExt cx="972000" cy="972000"/>
          </a:xfrm>
        </p:grpSpPr>
        <p:sp>
          <p:nvSpPr>
            <p:cNvPr id="10" name="Rounded Rectangle 9"/>
            <p:cNvSpPr/>
            <p:nvPr userDrawn="1"/>
          </p:nvSpPr>
          <p:spPr>
            <a:xfrm>
              <a:off x="11094690" y="100315"/>
              <a:ext cx="972000" cy="9720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1" name="Picture 10">
              <a:hlinkClick r:id="rId6" action="ppaction://hlinkpres?slideindex=4&amp;slidetitle=Diagnosis of VOD"/>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242776" y="154315"/>
              <a:ext cx="675828" cy="864000"/>
            </a:xfrm>
            <a:prstGeom prst="rect">
              <a:avLst/>
            </a:prstGeom>
          </p:spPr>
        </p:pic>
      </p:grpSp>
      <p:grpSp>
        <p:nvGrpSpPr>
          <p:cNvPr id="12" name="Group 11"/>
          <p:cNvGrpSpPr>
            <a:grpSpLocks noChangeAspect="1"/>
          </p:cNvGrpSpPr>
          <p:nvPr/>
        </p:nvGrpSpPr>
        <p:grpSpPr>
          <a:xfrm>
            <a:off x="7875853" y="4380885"/>
            <a:ext cx="1260000" cy="1260000"/>
            <a:chOff x="11094690" y="100315"/>
            <a:chExt cx="972000" cy="972000"/>
          </a:xfrm>
        </p:grpSpPr>
        <p:sp>
          <p:nvSpPr>
            <p:cNvPr id="13" name="Rounded Rectangle 12"/>
            <p:cNvSpPr/>
            <p:nvPr userDrawn="1"/>
          </p:nvSpPr>
          <p:spPr>
            <a:xfrm>
              <a:off x="11094690" y="100315"/>
              <a:ext cx="972000" cy="972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4" name="Picture 13">
              <a:hlinkClick r:id="rId8" action="ppaction://hlinkpres?slideindex=4&amp;slidetitle=Assessment and management of VOD"/>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260667" y="151214"/>
              <a:ext cx="640046" cy="870202"/>
            </a:xfrm>
            <a:prstGeom prst="rect">
              <a:avLst/>
            </a:prstGeom>
          </p:spPr>
        </p:pic>
      </p:grpSp>
      <p:grpSp>
        <p:nvGrpSpPr>
          <p:cNvPr id="15" name="Group 14"/>
          <p:cNvGrpSpPr>
            <a:grpSpLocks noChangeAspect="1"/>
          </p:cNvGrpSpPr>
          <p:nvPr/>
        </p:nvGrpSpPr>
        <p:grpSpPr>
          <a:xfrm>
            <a:off x="10284154" y="4380885"/>
            <a:ext cx="1260000" cy="1260000"/>
            <a:chOff x="11094690" y="100315"/>
            <a:chExt cx="972000" cy="972000"/>
          </a:xfrm>
        </p:grpSpPr>
        <p:sp>
          <p:nvSpPr>
            <p:cNvPr id="16" name="Rounded Rectangle 15"/>
            <p:cNvSpPr/>
            <p:nvPr userDrawn="1"/>
          </p:nvSpPr>
          <p:spPr>
            <a:xfrm>
              <a:off x="11094690" y="100315"/>
              <a:ext cx="972000" cy="972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7" name="Picture 16">
              <a:hlinkClick r:id="rId10" action="ppaction://hlinkpres?slideindex=4&amp;slidetitle=VOD case studies"/>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184690" y="190315"/>
              <a:ext cx="792000" cy="792000"/>
            </a:xfrm>
            <a:prstGeom prst="rect">
              <a:avLst/>
            </a:prstGeom>
          </p:spPr>
        </p:pic>
      </p:grpSp>
      <p:sp>
        <p:nvSpPr>
          <p:cNvPr id="18" name="TextBox 17"/>
          <p:cNvSpPr txBox="1"/>
          <p:nvPr/>
        </p:nvSpPr>
        <p:spPr>
          <a:xfrm>
            <a:off x="293646" y="5640885"/>
            <a:ext cx="220195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err="1">
                <a:ln>
                  <a:noFill/>
                </a:ln>
                <a:solidFill>
                  <a:prstClr val="white"/>
                </a:solidFill>
                <a:effectLst/>
                <a:uLnTx/>
                <a:uFillTx/>
                <a:latin typeface="Arial" panose="020B0604020202020204"/>
                <a:ea typeface="+mn-ea"/>
                <a:cs typeface="+mn-cs"/>
              </a:rPr>
              <a:t>Hämatopoetische</a:t>
            </a:r>
            <a:r>
              <a:rPr kumimoji="0" lang="de-DE" sz="1800" b="1" i="0" u="none" strike="noStrike" kern="1200" cap="none" spc="0" normalizeH="0" baseline="0" noProof="0" dirty="0">
                <a:ln>
                  <a:noFill/>
                </a:ln>
                <a:solidFill>
                  <a:prstClr val="white"/>
                </a:solidFill>
                <a:effectLst/>
                <a:uLnTx/>
                <a:uFillTx/>
                <a:latin typeface="Arial" panose="020B0604020202020204"/>
                <a:ea typeface="+mn-ea"/>
                <a:cs typeface="+mn-cs"/>
              </a:rPr>
              <a:t> </a:t>
            </a:r>
            <a:r>
              <a:rPr kumimoji="0" lang="de-DE" sz="1800" b="1" i="0" u="none" strike="noStrike" kern="1200" cap="none" spc="0" normalizeH="0" baseline="0" noProof="0" dirty="0" smtClean="0">
                <a:ln>
                  <a:noFill/>
                </a:ln>
                <a:solidFill>
                  <a:schemeClr val="bg1"/>
                </a:solidFill>
                <a:effectLst/>
                <a:uLnTx/>
                <a:uFillTx/>
                <a:latin typeface="Arial" panose="020B0604020202020204"/>
                <a:ea typeface="+mn-ea"/>
                <a:cs typeface="+mn-cs"/>
              </a:rPr>
              <a:t>Stammzelltransplantation</a:t>
            </a:r>
            <a:endParaRPr kumimoji="0" lang="de-DE" sz="1800" b="1"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
        <p:nvSpPr>
          <p:cNvPr id="19" name="TextBox 18"/>
          <p:cNvSpPr txBox="1"/>
          <p:nvPr/>
        </p:nvSpPr>
        <p:spPr>
          <a:xfrm>
            <a:off x="2603807" y="5640885"/>
            <a:ext cx="21708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white"/>
                </a:solidFill>
                <a:effectLst/>
                <a:uLnTx/>
                <a:uFillTx/>
                <a:latin typeface="Arial" panose="020B0604020202020204"/>
                <a:ea typeface="+mn-ea"/>
                <a:cs typeface="+mn-cs"/>
              </a:rPr>
              <a:t>Pathophysiologie der VOD</a:t>
            </a:r>
          </a:p>
        </p:txBody>
      </p:sp>
      <p:sp>
        <p:nvSpPr>
          <p:cNvPr id="20" name="TextBox 19"/>
          <p:cNvSpPr txBox="1"/>
          <p:nvPr/>
        </p:nvSpPr>
        <p:spPr>
          <a:xfrm>
            <a:off x="5012515" y="5640885"/>
            <a:ext cx="21708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white"/>
                </a:solidFill>
                <a:effectLst/>
                <a:uLnTx/>
                <a:uFillTx/>
                <a:latin typeface="Arial" panose="020B0604020202020204"/>
                <a:ea typeface="+mn-ea"/>
                <a:cs typeface="+mn-cs"/>
              </a:rPr>
              <a:t>Diagnose der VOD</a:t>
            </a:r>
          </a:p>
        </p:txBody>
      </p:sp>
      <p:sp>
        <p:nvSpPr>
          <p:cNvPr id="21" name="TextBox 20"/>
          <p:cNvSpPr txBox="1"/>
          <p:nvPr/>
        </p:nvSpPr>
        <p:spPr>
          <a:xfrm>
            <a:off x="7420409" y="5640885"/>
            <a:ext cx="217089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white"/>
                </a:solidFill>
                <a:effectLst/>
                <a:uLnTx/>
                <a:uFillTx/>
                <a:latin typeface="Arial" panose="020B0604020202020204"/>
                <a:ea typeface="+mn-ea"/>
                <a:cs typeface="+mn-cs"/>
              </a:rPr>
              <a:t>Beurteilung und Umgang</a:t>
            </a:r>
            <a:r>
              <a:rPr kumimoji="0" sz="1800" b="0" i="0" u="none" strike="noStrike" kern="1200" cap="none" spc="0" normalizeH="0" baseline="0" noProof="0">
                <a:ln>
                  <a:noFill/>
                </a:ln>
                <a:solidFill>
                  <a:srgbClr val="000000"/>
                </a:solidFill>
                <a:effectLst/>
                <a:uLnTx/>
                <a:uFillTx/>
                <a:latin typeface="Arial" panose="020B0604020202020204"/>
                <a:ea typeface="+mn-ea"/>
                <a:cs typeface="+mn-cs"/>
              </a:rPr>
              <a:t/>
            </a:r>
            <a:br>
              <a:rPr kumimoji="0" sz="1800" b="0" i="0" u="none" strike="noStrike" kern="1200" cap="none" spc="0" normalizeH="0" baseline="0" noProof="0">
                <a:ln>
                  <a:noFill/>
                </a:ln>
                <a:solidFill>
                  <a:srgbClr val="000000"/>
                </a:solidFill>
                <a:effectLst/>
                <a:uLnTx/>
                <a:uFillTx/>
                <a:latin typeface="Arial" panose="020B0604020202020204"/>
                <a:ea typeface="+mn-ea"/>
                <a:cs typeface="+mn-cs"/>
              </a:rPr>
            </a:br>
            <a:r>
              <a:rPr kumimoji="0" lang="de-DE" sz="1800" b="1" i="0" u="none" strike="noStrike" kern="1200" cap="none" spc="0" normalizeH="0" baseline="0" noProof="0" dirty="0">
                <a:ln>
                  <a:noFill/>
                </a:ln>
                <a:solidFill>
                  <a:prstClr val="white"/>
                </a:solidFill>
                <a:effectLst/>
                <a:uLnTx/>
                <a:uFillTx/>
                <a:latin typeface="Arial" panose="020B0604020202020204"/>
                <a:ea typeface="+mn-ea"/>
                <a:cs typeface="+mn-cs"/>
              </a:rPr>
              <a:t>mit der VOD</a:t>
            </a:r>
          </a:p>
        </p:txBody>
      </p:sp>
      <p:sp>
        <p:nvSpPr>
          <p:cNvPr id="22" name="TextBox 21"/>
          <p:cNvSpPr txBox="1"/>
          <p:nvPr/>
        </p:nvSpPr>
        <p:spPr>
          <a:xfrm>
            <a:off x="9828301" y="5640885"/>
            <a:ext cx="21708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prstClr val="white"/>
                </a:solidFill>
                <a:effectLst/>
                <a:uLnTx/>
                <a:uFillTx/>
                <a:latin typeface="Arial" panose="020B0604020202020204"/>
                <a:ea typeface="+mn-ea"/>
                <a:cs typeface="+mn-cs"/>
              </a:rPr>
              <a:t>VOD-Fallstudien</a:t>
            </a:r>
          </a:p>
        </p:txBody>
      </p:sp>
    </p:spTree>
    <p:extLst>
      <p:ext uri="{BB962C8B-B14F-4D97-AF65-F5344CB8AC3E}">
        <p14:creationId xmlns:p14="http://schemas.microsoft.com/office/powerpoint/2010/main" val="11339518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normAutofit/>
          </a:bodyPr>
          <a:lstStyle/>
          <a:p>
            <a:r>
              <a:rPr lang="de-DE" dirty="0"/>
              <a:t>Derzeitige Behandlung der VOD</a:t>
            </a:r>
          </a:p>
        </p:txBody>
      </p:sp>
      <p:sp>
        <p:nvSpPr>
          <p:cNvPr id="5" name="Text Placeholder 4"/>
          <p:cNvSpPr>
            <a:spLocks noGrp="1"/>
          </p:cNvSpPr>
          <p:nvPr>
            <p:ph type="body" sz="quarter" idx="10"/>
          </p:nvPr>
        </p:nvSpPr>
        <p:spPr>
          <a:xfrm>
            <a:off x="98778" y="6230453"/>
            <a:ext cx="6475443" cy="553998"/>
          </a:xfrm>
        </p:spPr>
        <p:txBody>
          <a:bodyPr wrap="square" anchor="b" anchorCtr="0">
            <a:spAutoFit/>
          </a:bodyPr>
          <a:lstStyle/>
          <a:p>
            <a:pPr marL="0" indent="0">
              <a:buNone/>
            </a:pPr>
            <a:r>
              <a:rPr lang="en-US" sz="1000" dirty="0"/>
              <a:t/>
            </a:r>
            <a:br>
              <a:rPr lang="en-US" sz="1000" dirty="0"/>
            </a:br>
            <a:r>
              <a:rPr lang="en-US" sz="1000" dirty="0"/>
              <a:t>1. DeLeve LD et al. </a:t>
            </a:r>
            <a:r>
              <a:rPr lang="en-US" sz="1000" i="1" dirty="0" err="1"/>
              <a:t>Hepatology</a:t>
            </a:r>
            <a:r>
              <a:rPr lang="en-US" sz="1000" i="1" dirty="0"/>
              <a:t> </a:t>
            </a:r>
            <a:r>
              <a:rPr lang="en-US" sz="1000" dirty="0"/>
              <a:t>2009;49:1729–64; 2. Helmy A et al. </a:t>
            </a:r>
            <a:r>
              <a:rPr lang="en-US" sz="1000" i="1" dirty="0"/>
              <a:t>Aliment Pharmacol </a:t>
            </a:r>
            <a:r>
              <a:rPr lang="en-US" sz="1000" i="1" dirty="0" err="1"/>
              <a:t>Ther</a:t>
            </a:r>
            <a:r>
              <a:rPr lang="en-US" sz="1000" i="1" dirty="0"/>
              <a:t> </a:t>
            </a:r>
            <a:r>
              <a:rPr lang="en-US" sz="1000" dirty="0"/>
              <a:t>2006;23:11–25;</a:t>
            </a:r>
          </a:p>
          <a:p>
            <a:pPr marL="0" indent="0">
              <a:buNone/>
            </a:pPr>
            <a:r>
              <a:rPr lang="en-US" sz="1000" dirty="0"/>
              <a:t>3. Bearman SI et al.</a:t>
            </a:r>
            <a:r>
              <a:rPr lang="en-US" sz="1000" i="1" dirty="0"/>
              <a:t> Blood </a:t>
            </a:r>
            <a:r>
              <a:rPr lang="en-US" sz="1000" dirty="0"/>
              <a:t>1997;89:1501–6; 4. Ho V et al. </a:t>
            </a:r>
            <a:r>
              <a:rPr lang="en-GB" sz="1000" i="1" dirty="0"/>
              <a:t>Bone Marrow Transplant</a:t>
            </a:r>
            <a:r>
              <a:rPr lang="en-GB" sz="1000" dirty="0"/>
              <a:t> </a:t>
            </a:r>
            <a:r>
              <a:rPr lang="en-US" sz="1000" dirty="0"/>
              <a:t>2007;3:373–88</a:t>
            </a:r>
          </a:p>
        </p:txBody>
      </p:sp>
      <p:sp>
        <p:nvSpPr>
          <p:cNvPr id="4" name="Text Placeholder 3"/>
          <p:cNvSpPr>
            <a:spLocks noGrp="1"/>
          </p:cNvSpPr>
          <p:nvPr>
            <p:ph type="body" sz="quarter" idx="11"/>
          </p:nvPr>
        </p:nvSpPr>
        <p:spPr/>
        <p:txBody>
          <a:bodyPr/>
          <a:lstStyle/>
          <a:p>
            <a:endParaRPr lang="en-US" dirty="0"/>
          </a:p>
          <a:p>
            <a:r>
              <a:rPr lang="en-US" dirty="0" err="1"/>
              <a:t>rt</a:t>
            </a:r>
            <a:r>
              <a:rPr lang="en-US" dirty="0"/>
              <a:t>-PA, </a:t>
            </a:r>
            <a:r>
              <a:rPr lang="en-US" dirty="0" err="1"/>
              <a:t>rekombinanter</a:t>
            </a:r>
            <a:r>
              <a:rPr lang="en-US" dirty="0"/>
              <a:t> </a:t>
            </a:r>
            <a:r>
              <a:rPr lang="en-US" dirty="0" err="1"/>
              <a:t>Gewebeplasminogenaktivator</a:t>
            </a:r>
            <a:r>
              <a:rPr lang="en-US" dirty="0"/>
              <a:t>; </a:t>
            </a:r>
            <a:r>
              <a:rPr lang="de-DE" dirty="0"/>
              <a:t>VOD, venookklusiven Erkrankung</a:t>
            </a:r>
            <a:r>
              <a:rPr lang="en-US" dirty="0"/>
              <a:t> </a:t>
            </a:r>
            <a:endParaRPr lang="en-GB" dirty="0"/>
          </a:p>
        </p:txBody>
      </p:sp>
      <p:graphicFrame>
        <p:nvGraphicFramePr>
          <p:cNvPr id="2" name="Table 1"/>
          <p:cNvGraphicFramePr>
            <a:graphicFrameLocks noGrp="1"/>
          </p:cNvGraphicFramePr>
          <p:nvPr>
            <p:extLst>
              <p:ext uri="{D42A27DB-BD31-4B8C-83A1-F6EECF244321}">
                <p14:modId xmlns:p14="http://schemas.microsoft.com/office/powerpoint/2010/main" val="4257164161"/>
              </p:ext>
            </p:extLst>
          </p:nvPr>
        </p:nvGraphicFramePr>
        <p:xfrm>
          <a:off x="3906246" y="1491683"/>
          <a:ext cx="3627317" cy="1620520"/>
        </p:xfrm>
        <a:graphic>
          <a:graphicData uri="http://schemas.openxmlformats.org/drawingml/2006/table">
            <a:tbl>
              <a:tblPr bandRow="1">
                <a:tableStyleId>{5C22544A-7EE6-4342-B048-85BDC9FD1C3A}</a:tableStyleId>
              </a:tblPr>
              <a:tblGrid>
                <a:gridCol w="3627317">
                  <a:extLst>
                    <a:ext uri="{9D8B030D-6E8A-4147-A177-3AD203B41FA5}">
                      <a16:colId xmlns="" xmlns:a16="http://schemas.microsoft.com/office/drawing/2014/main" val="20000"/>
                    </a:ext>
                  </a:extLst>
                </a:gridCol>
              </a:tblGrid>
              <a:tr h="283056">
                <a:tc>
                  <a:txBody>
                    <a:bodyPr/>
                    <a:lstStyle/>
                    <a:p>
                      <a:r>
                        <a:rPr lang="de-DE" sz="1600" noProof="0" dirty="0"/>
                        <a:t>Diurese zur Minimierung von Ödemen</a:t>
                      </a:r>
                      <a:endParaRPr lang="de-DE" sz="1600" b="0" noProof="0" dirty="0">
                        <a:solidFill>
                          <a:schemeClr val="bg1">
                            <a:lumMod val="50000"/>
                          </a:schemeClr>
                        </a:solidFill>
                        <a:latin typeface="Arial" pitchFamily="34" charset="0"/>
                        <a:cs typeface="Arial" pitchFamily="34" charset="0"/>
                      </a:endParaRPr>
                    </a:p>
                  </a:txBody>
                  <a:tcPr/>
                </a:tc>
                <a:extLst>
                  <a:ext uri="{0D108BD9-81ED-4DB2-BD59-A6C34878D82A}">
                    <a16:rowId xmlns="" xmlns:a16="http://schemas.microsoft.com/office/drawing/2014/main" val="10000"/>
                  </a:ext>
                </a:extLst>
              </a:tr>
              <a:tr h="370840">
                <a:tc>
                  <a:txBody>
                    <a:bodyPr/>
                    <a:lstStyle/>
                    <a:p>
                      <a:r>
                        <a:rPr lang="de-DE" sz="1600" noProof="0" dirty="0"/>
                        <a:t>Eingeschränkte Natrium- und Flüssigkeitsaufnahme</a:t>
                      </a:r>
                      <a:endParaRPr lang="de-DE" sz="1600" noProof="0" dirty="0">
                        <a:solidFill>
                          <a:schemeClr val="bg1">
                            <a:lumMod val="50000"/>
                          </a:schemeClr>
                        </a:solidFill>
                        <a:latin typeface="Arial" pitchFamily="34" charset="0"/>
                        <a:cs typeface="Arial" pitchFamily="34" charset="0"/>
                      </a:endParaRPr>
                    </a:p>
                  </a:txBody>
                  <a:tcPr/>
                </a:tc>
                <a:extLst>
                  <a:ext uri="{0D108BD9-81ED-4DB2-BD59-A6C34878D82A}">
                    <a16:rowId xmlns="" xmlns:a16="http://schemas.microsoft.com/office/drawing/2014/main" val="10001"/>
                  </a:ext>
                </a:extLst>
              </a:tr>
              <a:tr h="370840">
                <a:tc>
                  <a:txBody>
                    <a:bodyPr/>
                    <a:lstStyle/>
                    <a:p>
                      <a:r>
                        <a:rPr lang="de-DE" sz="1600" noProof="0" dirty="0"/>
                        <a:t>Hämofiltration und Hämodialyse</a:t>
                      </a:r>
                      <a:endParaRPr lang="de-DE" sz="1600" noProof="0" dirty="0">
                        <a:solidFill>
                          <a:schemeClr val="bg1">
                            <a:lumMod val="50000"/>
                          </a:schemeClr>
                        </a:solidFill>
                        <a:latin typeface="Arial" pitchFamily="34" charset="0"/>
                        <a:cs typeface="Arial" pitchFamily="34" charset="0"/>
                      </a:endParaRPr>
                    </a:p>
                  </a:txBody>
                  <a:tcPr/>
                </a:tc>
                <a:extLst>
                  <a:ext uri="{0D108BD9-81ED-4DB2-BD59-A6C34878D82A}">
                    <a16:rowId xmlns="" xmlns:a16="http://schemas.microsoft.com/office/drawing/2014/main" val="10002"/>
                  </a:ext>
                </a:extLst>
              </a:tr>
              <a:tr h="0">
                <a:tc>
                  <a:txBody>
                    <a:bodyPr/>
                    <a:lstStyle/>
                    <a:p>
                      <a:r>
                        <a:rPr lang="de-DE" sz="1600" noProof="0" dirty="0"/>
                        <a:t>Analgesie</a:t>
                      </a:r>
                      <a:endParaRPr lang="de-DE" sz="1600" noProof="0" dirty="0">
                        <a:solidFill>
                          <a:schemeClr val="bg1">
                            <a:lumMod val="50000"/>
                          </a:schemeClr>
                        </a:solidFill>
                        <a:latin typeface="Arial" pitchFamily="34" charset="0"/>
                        <a:cs typeface="Arial" pitchFamily="34" charset="0"/>
                      </a:endParaRPr>
                    </a:p>
                  </a:txBody>
                  <a:tcPr/>
                </a:tc>
                <a:extLst>
                  <a:ext uri="{0D108BD9-81ED-4DB2-BD59-A6C34878D82A}">
                    <a16:rowId xmlns="" xmlns:a16="http://schemas.microsoft.com/office/drawing/2014/main" val="10003"/>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367132857"/>
              </p:ext>
            </p:extLst>
          </p:nvPr>
        </p:nvGraphicFramePr>
        <p:xfrm>
          <a:off x="3882582" y="3479947"/>
          <a:ext cx="7685531" cy="1656080"/>
        </p:xfrm>
        <a:graphic>
          <a:graphicData uri="http://schemas.openxmlformats.org/drawingml/2006/table">
            <a:tbl>
              <a:tblPr bandRow="1">
                <a:tableStyleId>{5C22544A-7EE6-4342-B048-85BDC9FD1C3A}</a:tableStyleId>
              </a:tblPr>
              <a:tblGrid>
                <a:gridCol w="7685531">
                  <a:extLst>
                    <a:ext uri="{9D8B030D-6E8A-4147-A177-3AD203B41FA5}">
                      <a16:colId xmlns="" xmlns:a16="http://schemas.microsoft.com/office/drawing/2014/main" val="20000"/>
                    </a:ext>
                  </a:extLst>
                </a:gridCol>
              </a:tblGrid>
              <a:tr h="283056">
                <a:tc>
                  <a:txBody>
                    <a:bodyPr/>
                    <a:lstStyle/>
                    <a:p>
                      <a:r>
                        <a:rPr lang="de-DE" sz="1600" noProof="0" dirty="0"/>
                        <a:t>Ansprechen bei bis zu 30% der Patienten, aber Gesamtüberleben</a:t>
                      </a:r>
                      <a:r>
                        <a:rPr lang="de-DE" sz="1600" baseline="0" noProof="0" dirty="0"/>
                        <a:t> </a:t>
                      </a:r>
                      <a:r>
                        <a:rPr lang="de-DE" sz="1600" noProof="0" dirty="0"/>
                        <a:t>ist schlecht</a:t>
                      </a:r>
                      <a:r>
                        <a:rPr lang="de-DE" sz="1600" baseline="30000" noProof="0" dirty="0"/>
                        <a:t>2,3,4</a:t>
                      </a:r>
                      <a:endParaRPr lang="de-DE" sz="1600" b="0" baseline="30000" noProof="0" dirty="0">
                        <a:solidFill>
                          <a:schemeClr val="bg1">
                            <a:lumMod val="50000"/>
                          </a:schemeClr>
                        </a:solidFill>
                        <a:latin typeface="Arial" pitchFamily="34" charset="0"/>
                        <a:cs typeface="Arial" pitchFamily="34" charset="0"/>
                      </a:endParaRPr>
                    </a:p>
                  </a:txBody>
                  <a:tcPr/>
                </a:tc>
                <a:extLst>
                  <a:ext uri="{0D108BD9-81ED-4DB2-BD59-A6C34878D82A}">
                    <a16:rowId xmlns="" xmlns:a16="http://schemas.microsoft.com/office/drawing/2014/main" val="10000"/>
                  </a:ext>
                </a:extLst>
              </a:tr>
              <a:tr h="370840">
                <a:tc>
                  <a:txBody>
                    <a:bodyPr/>
                    <a:lstStyle/>
                    <a:p>
                      <a:r>
                        <a:rPr lang="de-DE" sz="1600" noProof="0" dirty="0"/>
                        <a:t>Assoziiert mit erhöhtem Risiko einer lebensbedrohlichen Blutung</a:t>
                      </a:r>
                      <a:r>
                        <a:rPr lang="de-DE" sz="1600" baseline="30000" noProof="0" dirty="0"/>
                        <a:t>2,3</a:t>
                      </a:r>
                      <a:endParaRPr lang="de-DE" sz="1600" baseline="30000" noProof="0" dirty="0">
                        <a:solidFill>
                          <a:schemeClr val="bg1">
                            <a:lumMod val="50000"/>
                          </a:schemeClr>
                        </a:solidFill>
                        <a:latin typeface="Arial" pitchFamily="34" charset="0"/>
                        <a:cs typeface="Arial" pitchFamily="34" charset="0"/>
                      </a:endParaRPr>
                    </a:p>
                  </a:txBody>
                  <a:tcPr/>
                </a:tc>
                <a:extLst>
                  <a:ext uri="{0D108BD9-81ED-4DB2-BD59-A6C34878D82A}">
                    <a16:rowId xmlns="" xmlns:a16="http://schemas.microsoft.com/office/drawing/2014/main" val="10001"/>
                  </a:ext>
                </a:extLst>
              </a:tr>
              <a:tr h="370840">
                <a:tc>
                  <a:txBody>
                    <a:bodyPr/>
                    <a:lstStyle/>
                    <a:p>
                      <a:r>
                        <a:rPr lang="de-DE" sz="1600" noProof="0" dirty="0"/>
                        <a:t>Nicht für Patienten mit schwer VOD empfohlen,</a:t>
                      </a:r>
                      <a:r>
                        <a:rPr lang="de-DE" sz="1600" baseline="0" noProof="0" dirty="0"/>
                        <a:t> bei denen es bereits zu Multiorganversagen gekommen ist</a:t>
                      </a:r>
                      <a:r>
                        <a:rPr lang="de-DE" sz="1600" baseline="30000" noProof="0" dirty="0"/>
                        <a:t>3,4 </a:t>
                      </a:r>
                      <a:endParaRPr lang="de-DE" sz="1600" baseline="30000" noProof="0" dirty="0">
                        <a:solidFill>
                          <a:schemeClr val="bg1">
                            <a:lumMod val="50000"/>
                          </a:schemeClr>
                        </a:solidFill>
                        <a:latin typeface="Arial" pitchFamily="34" charset="0"/>
                        <a:cs typeface="Arial" pitchFamily="34" charset="0"/>
                      </a:endParaRPr>
                    </a:p>
                  </a:txBody>
                  <a:tcPr/>
                </a:tc>
                <a:extLst>
                  <a:ext uri="{0D108BD9-81ED-4DB2-BD59-A6C34878D82A}">
                    <a16:rowId xmlns="" xmlns:a16="http://schemas.microsoft.com/office/drawing/2014/main" val="10002"/>
                  </a:ext>
                </a:extLst>
              </a:tr>
              <a:tr h="370840">
                <a:tc>
                  <a:txBody>
                    <a:bodyPr/>
                    <a:lstStyle/>
                    <a:p>
                      <a:r>
                        <a:rPr lang="de-DE" sz="1600" noProof="0" dirty="0"/>
                        <a:t>Sollte bei Patienten mit Lungen- oder Niereninsuffizienz vermieden werden</a:t>
                      </a:r>
                      <a:r>
                        <a:rPr lang="de-DE" sz="1600" baseline="30000" noProof="0" dirty="0"/>
                        <a:t>2,4</a:t>
                      </a:r>
                      <a:endParaRPr lang="de-DE" sz="1600" baseline="30000" noProof="0" dirty="0">
                        <a:solidFill>
                          <a:schemeClr val="bg1">
                            <a:lumMod val="50000"/>
                          </a:schemeClr>
                        </a:solidFill>
                        <a:latin typeface="Arial" pitchFamily="34" charset="0"/>
                        <a:cs typeface="Arial" pitchFamily="34" charset="0"/>
                      </a:endParaRPr>
                    </a:p>
                  </a:txBody>
                  <a:tcPr/>
                </a:tc>
                <a:extLst>
                  <a:ext uri="{0D108BD9-81ED-4DB2-BD59-A6C34878D82A}">
                    <a16:rowId xmlns="" xmlns:a16="http://schemas.microsoft.com/office/drawing/2014/main" val="10003"/>
                  </a:ext>
                </a:extLst>
              </a:tr>
            </a:tbl>
          </a:graphicData>
        </a:graphic>
      </p:graphicFrame>
      <p:sp>
        <p:nvSpPr>
          <p:cNvPr id="3" name="Pentagon 2"/>
          <p:cNvSpPr/>
          <p:nvPr/>
        </p:nvSpPr>
        <p:spPr>
          <a:xfrm>
            <a:off x="426992" y="1677555"/>
            <a:ext cx="3380733" cy="1368152"/>
          </a:xfrm>
          <a:prstGeom prst="homePlate">
            <a:avLst/>
          </a:prstGeom>
          <a:solidFill>
            <a:schemeClr val="accent1"/>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solidFill>
                  <a:schemeClr val="bg1"/>
                </a:solidFill>
                <a:latin typeface="Arial" pitchFamily="34" charset="0"/>
                <a:cs typeface="Arial" pitchFamily="34" charset="0"/>
              </a:rPr>
              <a:t>Derzeitige Behandlungsstrategien: vorwiegend unterstützende Maßnahmen</a:t>
            </a:r>
            <a:r>
              <a:rPr lang="en-GB" baseline="30000" dirty="0">
                <a:solidFill>
                  <a:schemeClr val="bg1"/>
                </a:solidFill>
                <a:latin typeface="Arial" pitchFamily="34" charset="0"/>
                <a:cs typeface="Arial" pitchFamily="34" charset="0"/>
              </a:rPr>
              <a:t>1,2</a:t>
            </a:r>
            <a:endParaRPr lang="en-GB" dirty="0">
              <a:solidFill>
                <a:schemeClr val="bg1"/>
              </a:solidFill>
              <a:latin typeface="Arial" pitchFamily="34" charset="0"/>
              <a:cs typeface="Arial" pitchFamily="34" charset="0"/>
            </a:endParaRPr>
          </a:p>
        </p:txBody>
      </p:sp>
      <p:sp>
        <p:nvSpPr>
          <p:cNvPr id="9" name="Pentagon 8"/>
          <p:cNvSpPr/>
          <p:nvPr/>
        </p:nvSpPr>
        <p:spPr>
          <a:xfrm>
            <a:off x="426992" y="3623911"/>
            <a:ext cx="3380733" cy="1368152"/>
          </a:xfrm>
          <a:prstGeom prst="homePlate">
            <a:avLst/>
          </a:prstGeom>
          <a:solidFill>
            <a:schemeClr val="accent1"/>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dirty="0">
                <a:solidFill>
                  <a:schemeClr val="bg1"/>
                </a:solidFill>
                <a:latin typeface="Arial" pitchFamily="34" charset="0"/>
                <a:cs typeface="Arial" pitchFamily="34" charset="0"/>
              </a:rPr>
              <a:t>Heparin + rt-PA</a:t>
            </a:r>
          </a:p>
        </p:txBody>
      </p:sp>
      <p:sp>
        <p:nvSpPr>
          <p:cNvPr id="10" name="Pentagon 9"/>
          <p:cNvSpPr/>
          <p:nvPr/>
        </p:nvSpPr>
        <p:spPr>
          <a:xfrm flipH="1">
            <a:off x="7547210" y="1677555"/>
            <a:ext cx="4179121" cy="1368152"/>
          </a:xfrm>
          <a:prstGeom prst="homePlate">
            <a:avLst/>
          </a:prstGeom>
          <a:solidFill>
            <a:schemeClr val="accent1"/>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lIns="252000" rIns="0" rtlCol="0" anchor="ctr"/>
          <a:lstStyle/>
          <a:p>
            <a:pPr marL="285750" indent="-285750">
              <a:buFont typeface="Arial" panose="020B0604020202020204" pitchFamily="34" charset="0"/>
              <a:buChar char="•"/>
            </a:pPr>
            <a:r>
              <a:rPr lang="de-DE" sz="1600" dirty="0"/>
              <a:t>Um die extravaskuläre Volumenüberlastung zu reduzieren</a:t>
            </a:r>
          </a:p>
          <a:p>
            <a:pPr marL="285750" indent="-285750">
              <a:buFont typeface="Arial" panose="020B0604020202020204" pitchFamily="34" charset="0"/>
              <a:buChar char="•"/>
            </a:pPr>
            <a:r>
              <a:rPr lang="de-DE" sz="1600" dirty="0"/>
              <a:t>Zur Aufrechterhaltung des intravaskulären Volumens und der </a:t>
            </a:r>
            <a:r>
              <a:rPr lang="de-DE" sz="1600" dirty="0" smtClean="0">
                <a:solidFill>
                  <a:schemeClr val="bg1"/>
                </a:solidFill>
              </a:rPr>
              <a:t>renalen</a:t>
            </a:r>
            <a:r>
              <a:rPr lang="de-DE" sz="1600" dirty="0" smtClean="0"/>
              <a:t> </a:t>
            </a:r>
            <a:r>
              <a:rPr lang="de-DE" sz="1600" dirty="0"/>
              <a:t>Perfusion</a:t>
            </a:r>
          </a:p>
        </p:txBody>
      </p:sp>
    </p:spTree>
    <p:custDataLst>
      <p:tags r:id="rId1"/>
    </p:custDataLst>
    <p:extLst>
      <p:ext uri="{BB962C8B-B14F-4D97-AF65-F5344CB8AC3E}">
        <p14:creationId xmlns:p14="http://schemas.microsoft.com/office/powerpoint/2010/main" val="39394937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Behandlung</a:t>
            </a:r>
            <a:r>
              <a:rPr lang="en-GB" dirty="0"/>
              <a:t> der VOD</a:t>
            </a:r>
          </a:p>
        </p:txBody>
      </p:sp>
      <p:sp>
        <p:nvSpPr>
          <p:cNvPr id="8" name="Content Placeholder 7"/>
          <p:cNvSpPr>
            <a:spLocks noGrp="1"/>
          </p:cNvSpPr>
          <p:nvPr>
            <p:ph idx="1"/>
          </p:nvPr>
        </p:nvSpPr>
        <p:spPr>
          <a:xfrm>
            <a:off x="335360" y="3547947"/>
            <a:ext cx="11521280" cy="3057576"/>
          </a:xfrm>
        </p:spPr>
        <p:txBody>
          <a:bodyPr>
            <a:normAutofit/>
          </a:bodyPr>
          <a:lstStyle/>
          <a:p>
            <a:r>
              <a:rPr lang="de-DE" sz="1800" dirty="0"/>
              <a:t>Patienten täglich wiegen – eine rapide Gewichtszunahme erfordert häufigere Messungen</a:t>
            </a:r>
          </a:p>
          <a:p>
            <a:r>
              <a:rPr lang="de-DE" sz="1800" dirty="0"/>
              <a:t>Bauchumfang messen – bei der Aufnahme gemessen </a:t>
            </a:r>
            <a:r>
              <a:rPr lang="de-DE" sz="1800" dirty="0" smtClean="0"/>
              <a:t>um einen Ausgangswert </a:t>
            </a:r>
            <a:r>
              <a:rPr lang="de-DE" sz="1800" dirty="0"/>
              <a:t>für Vergleiche </a:t>
            </a:r>
            <a:r>
              <a:rPr lang="de-DE" sz="1800" dirty="0" smtClean="0"/>
              <a:t>zu generieren</a:t>
            </a:r>
            <a:endParaRPr lang="de-DE" sz="1800" dirty="0"/>
          </a:p>
          <a:p>
            <a:r>
              <a:rPr lang="de-DE" sz="1800" dirty="0"/>
              <a:t>Harnstoff und Elektrolyte überwachen – der Elektrolythaushalt kann gestört sein während VOD </a:t>
            </a:r>
          </a:p>
          <a:p>
            <a:r>
              <a:rPr lang="de-DE" sz="1800" dirty="0"/>
              <a:t>Flüssigkeitsaufnahme und -ausscheidung überwachen – aufgrund von Aszites während VOD</a:t>
            </a:r>
          </a:p>
          <a:p>
            <a:r>
              <a:rPr lang="de-DE" sz="1800" dirty="0"/>
              <a:t>Alle Stellen auf Blutungen untersuchen</a:t>
            </a:r>
          </a:p>
          <a:p>
            <a:r>
              <a:rPr lang="de-DE" sz="1800" dirty="0"/>
              <a:t>Schmerzintensität und -quelle beurteilen</a:t>
            </a:r>
          </a:p>
          <a:p>
            <a:r>
              <a:rPr lang="de-DE" sz="1800" dirty="0"/>
              <a:t>Bluttests, z.B.  Bilirubin, Transaminasen, Natrium, Kalium, Koagulationsparameter</a:t>
            </a:r>
          </a:p>
        </p:txBody>
      </p:sp>
      <p:sp>
        <p:nvSpPr>
          <p:cNvPr id="4" name="Text Placeholder 3"/>
          <p:cNvSpPr>
            <a:spLocks noGrp="1"/>
          </p:cNvSpPr>
          <p:nvPr>
            <p:ph type="body" sz="quarter" idx="10"/>
          </p:nvPr>
        </p:nvSpPr>
        <p:spPr/>
        <p:txBody>
          <a:bodyPr/>
          <a:lstStyle/>
          <a:p>
            <a:r>
              <a:rPr lang="en-US" dirty="0" err="1"/>
              <a:t>Helmy</a:t>
            </a:r>
            <a:r>
              <a:rPr lang="en-US" dirty="0"/>
              <a:t> A et al</a:t>
            </a:r>
            <a:r>
              <a:rPr lang="en-US" i="1" dirty="0"/>
              <a:t>. Aliment </a:t>
            </a:r>
            <a:r>
              <a:rPr lang="en-US" i="1" dirty="0" err="1"/>
              <a:t>Pharmacol</a:t>
            </a:r>
            <a:r>
              <a:rPr lang="en-US" i="1" dirty="0"/>
              <a:t> </a:t>
            </a:r>
            <a:r>
              <a:rPr lang="en-US" i="1" dirty="0" err="1"/>
              <a:t>Ther</a:t>
            </a:r>
            <a:r>
              <a:rPr lang="en-US" i="1" dirty="0"/>
              <a:t> </a:t>
            </a:r>
            <a:r>
              <a:rPr lang="en-US" dirty="0"/>
              <a:t>2006;23:11–25; </a:t>
            </a:r>
            <a:br>
              <a:rPr lang="en-US" dirty="0"/>
            </a:br>
            <a:r>
              <a:rPr lang="en-US" dirty="0"/>
              <a:t>Eisenberg S</a:t>
            </a:r>
            <a:r>
              <a:rPr lang="en-US" i="1" dirty="0"/>
              <a:t>. </a:t>
            </a:r>
            <a:r>
              <a:rPr lang="en-US" i="1" dirty="0" err="1"/>
              <a:t>Oncol</a:t>
            </a:r>
            <a:r>
              <a:rPr lang="en-US" i="1" dirty="0"/>
              <a:t> </a:t>
            </a:r>
            <a:r>
              <a:rPr lang="en-US" i="1" dirty="0" err="1"/>
              <a:t>Nurs</a:t>
            </a:r>
            <a:r>
              <a:rPr lang="en-US" i="1" dirty="0"/>
              <a:t> Forum </a:t>
            </a:r>
            <a:r>
              <a:rPr lang="en-US" dirty="0"/>
              <a:t>2008;35:385–97; personal communication, J Cooper </a:t>
            </a:r>
          </a:p>
        </p:txBody>
      </p:sp>
      <p:sp>
        <p:nvSpPr>
          <p:cNvPr id="10" name="Text Placeholder 9"/>
          <p:cNvSpPr>
            <a:spLocks noGrp="1"/>
          </p:cNvSpPr>
          <p:nvPr>
            <p:ph type="body" sz="quarter" idx="11"/>
          </p:nvPr>
        </p:nvSpPr>
        <p:spPr/>
        <p:txBody>
          <a:bodyPr/>
          <a:lstStyle/>
          <a:p>
            <a:r>
              <a:rPr lang="de-DE" dirty="0"/>
              <a:t>VOD, venookklusiven Erkrankung</a:t>
            </a:r>
            <a:endParaRPr lang="en-GB" dirty="0"/>
          </a:p>
        </p:txBody>
      </p:sp>
      <p:sp>
        <p:nvSpPr>
          <p:cNvPr id="16" name="Content Placeholder 2"/>
          <p:cNvSpPr txBox="1">
            <a:spLocks/>
          </p:cNvSpPr>
          <p:nvPr/>
        </p:nvSpPr>
        <p:spPr>
          <a:xfrm>
            <a:off x="1975386" y="1490134"/>
            <a:ext cx="8229600" cy="1000820"/>
          </a:xfrm>
          <a:prstGeom prst="roundRect">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rmAutofit/>
          </a:bodyPr>
          <a:lstStyle>
            <a:lvl1pPr marL="228600" indent="-228600" algn="l" defTabSz="914400" rtl="0" eaLnBrk="1" latinLnBrk="0" hangingPunct="1">
              <a:spcBef>
                <a:spcPct val="20000"/>
              </a:spcBef>
              <a:buFont typeface="Arial" panose="020B0604020202020204" pitchFamily="34" charset="0"/>
              <a:buChar char="•"/>
              <a:defRPr sz="2000" kern="1200">
                <a:solidFill>
                  <a:srgbClr val="8A8A8D"/>
                </a:solidFill>
                <a:latin typeface="Arial" pitchFamily="34" charset="0"/>
                <a:ea typeface="+mn-ea"/>
                <a:cs typeface="Arial" pitchFamily="34" charset="0"/>
              </a:defRPr>
            </a:lvl1pPr>
            <a:lvl2pPr marL="541338" indent="-288925" algn="l" defTabSz="914400" rtl="0" eaLnBrk="1" latinLnBrk="0" hangingPunct="1">
              <a:spcBef>
                <a:spcPct val="20000"/>
              </a:spcBef>
              <a:buFont typeface="Arial" panose="020B0604020202020204" pitchFamily="34" charset="0"/>
              <a:buChar char="–"/>
              <a:defRPr sz="1800" kern="1200">
                <a:solidFill>
                  <a:srgbClr val="8A8A8D"/>
                </a:solidFill>
                <a:latin typeface="Arial" pitchFamily="34" charset="0"/>
                <a:ea typeface="+mn-ea"/>
                <a:cs typeface="Arial" pitchFamily="34" charset="0"/>
              </a:defRPr>
            </a:lvl2pPr>
            <a:lvl3pPr marL="793750" indent="-252413" algn="l" defTabSz="914400" rtl="0" eaLnBrk="1" latinLnBrk="0" hangingPunct="1">
              <a:spcBef>
                <a:spcPct val="20000"/>
              </a:spcBef>
              <a:buFont typeface="Arial" panose="020B0604020202020204" pitchFamily="34" charset="0"/>
              <a:buChar char="•"/>
              <a:defRPr sz="1600" kern="1200">
                <a:solidFill>
                  <a:srgbClr val="8A8A8D"/>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lgn="ctr">
              <a:spcBef>
                <a:spcPct val="0"/>
              </a:spcBef>
              <a:buFont typeface="Arial" panose="020B0604020202020204" pitchFamily="34" charset="0"/>
              <a:buNone/>
            </a:pPr>
            <a:r>
              <a:rPr lang="en-GB" sz="2400" dirty="0" err="1">
                <a:solidFill>
                  <a:srgbClr val="000000"/>
                </a:solidFill>
              </a:rPr>
              <a:t>Behandlung</a:t>
            </a:r>
            <a:r>
              <a:rPr lang="en-GB" sz="2400" dirty="0">
                <a:solidFill>
                  <a:srgbClr val="000000"/>
                </a:solidFill>
              </a:rPr>
              <a:t> und </a:t>
            </a:r>
            <a:r>
              <a:rPr lang="en-GB" sz="2400" dirty="0" err="1">
                <a:solidFill>
                  <a:srgbClr val="000000"/>
                </a:solidFill>
              </a:rPr>
              <a:t>Kontrolle</a:t>
            </a:r>
            <a:r>
              <a:rPr lang="en-GB" sz="2400" dirty="0">
                <a:solidFill>
                  <a:srgbClr val="000000"/>
                </a:solidFill>
              </a:rPr>
              <a:t> der VOD </a:t>
            </a:r>
            <a:r>
              <a:rPr lang="en-GB" sz="2400" dirty="0" err="1">
                <a:solidFill>
                  <a:srgbClr val="000000"/>
                </a:solidFill>
              </a:rPr>
              <a:t>sind</a:t>
            </a:r>
            <a:r>
              <a:rPr lang="en-GB" sz="2400" dirty="0">
                <a:solidFill>
                  <a:srgbClr val="000000"/>
                </a:solidFill>
              </a:rPr>
              <a:t> </a:t>
            </a:r>
            <a:r>
              <a:rPr lang="en-GB" sz="2400" dirty="0" err="1">
                <a:solidFill>
                  <a:srgbClr val="000000"/>
                </a:solidFill>
              </a:rPr>
              <a:t>vorwiegend</a:t>
            </a:r>
            <a:r>
              <a:rPr lang="en-GB" sz="2400" dirty="0">
                <a:solidFill>
                  <a:srgbClr val="000000"/>
                </a:solidFill>
              </a:rPr>
              <a:t> </a:t>
            </a:r>
            <a:r>
              <a:rPr lang="en-GB" sz="2400" dirty="0" err="1" smtClean="0">
                <a:solidFill>
                  <a:schemeClr val="tx1"/>
                </a:solidFill>
              </a:rPr>
              <a:t>supportiv</a:t>
            </a:r>
            <a:endParaRPr lang="en-GB" sz="2400" dirty="0">
              <a:solidFill>
                <a:schemeClr val="tx1"/>
              </a:solidFill>
            </a:endParaRPr>
          </a:p>
        </p:txBody>
      </p:sp>
      <p:sp>
        <p:nvSpPr>
          <p:cNvPr id="17" name="Rounded Rectangle 16"/>
          <p:cNvSpPr/>
          <p:nvPr/>
        </p:nvSpPr>
        <p:spPr>
          <a:xfrm>
            <a:off x="5197169" y="2775907"/>
            <a:ext cx="2016224" cy="576064"/>
          </a:xfrm>
          <a:prstGeom prst="roundRect">
            <a:avLst/>
          </a:prstGeom>
          <a:solidFill>
            <a:schemeClr val="accent1"/>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err="1"/>
              <a:t>Empfehlung</a:t>
            </a:r>
            <a:endParaRPr lang="en-GB" dirty="0"/>
          </a:p>
        </p:txBody>
      </p:sp>
    </p:spTree>
    <p:custDataLst>
      <p:tags r:id="rId1"/>
    </p:custDataLst>
    <p:extLst>
      <p:ext uri="{BB962C8B-B14F-4D97-AF65-F5344CB8AC3E}">
        <p14:creationId xmlns:p14="http://schemas.microsoft.com/office/powerpoint/2010/main" val="41272332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Pflegerische</a:t>
            </a:r>
            <a:r>
              <a:rPr lang="en-GB" dirty="0"/>
              <a:t> </a:t>
            </a:r>
            <a:r>
              <a:rPr lang="en-GB" dirty="0" err="1"/>
              <a:t>Beurteilung</a:t>
            </a:r>
            <a:r>
              <a:rPr lang="en-GB" dirty="0"/>
              <a:t> der VOD</a:t>
            </a:r>
          </a:p>
        </p:txBody>
      </p:sp>
      <p:sp>
        <p:nvSpPr>
          <p:cNvPr id="8" name="Content Placeholder 7"/>
          <p:cNvSpPr>
            <a:spLocks noGrp="1"/>
          </p:cNvSpPr>
          <p:nvPr>
            <p:ph idx="1"/>
          </p:nvPr>
        </p:nvSpPr>
        <p:spPr>
          <a:xfrm>
            <a:off x="335360" y="3548414"/>
            <a:ext cx="11521280" cy="3737809"/>
          </a:xfrm>
        </p:spPr>
        <p:txBody>
          <a:bodyPr>
            <a:normAutofit/>
          </a:bodyPr>
          <a:lstStyle/>
          <a:p>
            <a:r>
              <a:rPr lang="de-DE" sz="1800" dirty="0">
                <a:latin typeface="+mj-lt"/>
              </a:rPr>
              <a:t>Flüssigkeitsaufnahme einschränken – aufgrund von Aszites während VOD</a:t>
            </a:r>
          </a:p>
          <a:p>
            <a:r>
              <a:rPr lang="de-DE" sz="1800" dirty="0">
                <a:latin typeface="+mj-lt"/>
              </a:rPr>
              <a:t>Analgetika verabreichen</a:t>
            </a:r>
          </a:p>
          <a:p>
            <a:pPr marL="355600" indent="-355600"/>
            <a:r>
              <a:rPr lang="de-DE" sz="1800" dirty="0">
                <a:latin typeface="+mj-lt"/>
              </a:rPr>
              <a:t>Patienten bequem lagern –</a:t>
            </a:r>
            <a:r>
              <a:rPr lang="de-DE" altLang="en-US" sz="1800" dirty="0">
                <a:latin typeface="+mj-lt"/>
              </a:rPr>
              <a:t> </a:t>
            </a:r>
            <a:r>
              <a:rPr lang="de-DE" sz="1800" dirty="0">
                <a:latin typeface="+mj-lt"/>
              </a:rPr>
              <a:t>Patienten können angehalten werden, sich aufzusetzen, um den Druck der vergrößerten Leber und anderer Organe zu vermindern und die Atmung zu erleichtern</a:t>
            </a:r>
          </a:p>
          <a:p>
            <a:r>
              <a:rPr lang="de-DE" sz="1800" dirty="0">
                <a:latin typeface="+mj-lt"/>
              </a:rPr>
              <a:t>Gabe von Blutprodukten – aufgrund einer Störung der Gerinnung während der VOD. Volumenreduzierte Thrombozyten können verwendet werden, um nicht in den Flüssigkeitshaushalt einzugreifen</a:t>
            </a:r>
          </a:p>
          <a:p>
            <a:r>
              <a:rPr lang="de-DE" sz="1800" dirty="0">
                <a:latin typeface="+mj-lt"/>
              </a:rPr>
              <a:t>Elektrolyte zuführen – wenn aufgrund der Leberschädigung keine parenterale Ernährung angezeigt ist</a:t>
            </a:r>
          </a:p>
          <a:p>
            <a:r>
              <a:rPr lang="de-DE" sz="1800" dirty="0">
                <a:latin typeface="+mj-lt"/>
              </a:rPr>
              <a:t>Psychologisch unterstützen – erhöhte Bilirubin kann Juckreiz, Reizbarkeit und Gelbsucht verursachen</a:t>
            </a:r>
          </a:p>
        </p:txBody>
      </p:sp>
      <p:sp>
        <p:nvSpPr>
          <p:cNvPr id="4" name="Text Placeholder 3"/>
          <p:cNvSpPr>
            <a:spLocks noGrp="1"/>
          </p:cNvSpPr>
          <p:nvPr>
            <p:ph type="body" sz="quarter" idx="10"/>
          </p:nvPr>
        </p:nvSpPr>
        <p:spPr/>
        <p:txBody>
          <a:bodyPr/>
          <a:lstStyle/>
          <a:p>
            <a:r>
              <a:rPr lang="en-US" dirty="0" err="1"/>
              <a:t>Helmy</a:t>
            </a:r>
            <a:r>
              <a:rPr lang="en-US" dirty="0"/>
              <a:t> A et al. </a:t>
            </a:r>
            <a:r>
              <a:rPr lang="en-US" i="1" dirty="0"/>
              <a:t>Aliment </a:t>
            </a:r>
            <a:r>
              <a:rPr lang="en-US" i="1" dirty="0" err="1"/>
              <a:t>Pharmacol</a:t>
            </a:r>
            <a:r>
              <a:rPr lang="en-US" i="1" dirty="0"/>
              <a:t> </a:t>
            </a:r>
            <a:r>
              <a:rPr lang="en-US" i="1" dirty="0" err="1"/>
              <a:t>Ther</a:t>
            </a:r>
            <a:r>
              <a:rPr lang="en-US" i="1" dirty="0"/>
              <a:t> </a:t>
            </a:r>
            <a:r>
              <a:rPr lang="en-US" dirty="0"/>
              <a:t>2006;23:11–25;</a:t>
            </a:r>
          </a:p>
          <a:p>
            <a:r>
              <a:rPr lang="en-US" dirty="0"/>
              <a:t>Eisenberg S. </a:t>
            </a:r>
            <a:r>
              <a:rPr lang="en-US" i="1" dirty="0" err="1"/>
              <a:t>Oncol</a:t>
            </a:r>
            <a:r>
              <a:rPr lang="en-US" i="1" dirty="0"/>
              <a:t> </a:t>
            </a:r>
            <a:r>
              <a:rPr lang="en-US" i="1" dirty="0" err="1"/>
              <a:t>Nurs</a:t>
            </a:r>
            <a:r>
              <a:rPr lang="en-US" i="1" dirty="0"/>
              <a:t> Forum </a:t>
            </a:r>
            <a:r>
              <a:rPr lang="en-US" dirty="0"/>
              <a:t>2008;35:385–97; personal communication, J Cooper </a:t>
            </a:r>
          </a:p>
        </p:txBody>
      </p:sp>
      <p:sp>
        <p:nvSpPr>
          <p:cNvPr id="10" name="Text Placeholder 9"/>
          <p:cNvSpPr>
            <a:spLocks noGrp="1"/>
          </p:cNvSpPr>
          <p:nvPr>
            <p:ph type="body" sz="quarter" idx="11"/>
          </p:nvPr>
        </p:nvSpPr>
        <p:spPr/>
        <p:txBody>
          <a:bodyPr/>
          <a:lstStyle/>
          <a:p>
            <a:r>
              <a:rPr lang="de-DE" dirty="0"/>
              <a:t>VOD, venookklusiven Erkrankung</a:t>
            </a:r>
            <a:endParaRPr lang="en-GB" dirty="0"/>
          </a:p>
        </p:txBody>
      </p:sp>
      <p:sp>
        <p:nvSpPr>
          <p:cNvPr id="16" name="Content Placeholder 2"/>
          <p:cNvSpPr txBox="1">
            <a:spLocks/>
          </p:cNvSpPr>
          <p:nvPr/>
        </p:nvSpPr>
        <p:spPr>
          <a:xfrm>
            <a:off x="1975386" y="1490134"/>
            <a:ext cx="8229600" cy="1000820"/>
          </a:xfrm>
          <a:prstGeom prst="roundRect">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vert="horz" lIns="91440" tIns="45720" rIns="91440" bIns="45720" rtlCol="0" anchor="ctr">
            <a:normAutofit/>
          </a:bodyPr>
          <a:lstStyle>
            <a:lvl1pPr marL="228600" indent="-228600" algn="l" defTabSz="914400" rtl="0" eaLnBrk="1" latinLnBrk="0" hangingPunct="1">
              <a:spcBef>
                <a:spcPct val="20000"/>
              </a:spcBef>
              <a:buFont typeface="Arial" panose="020B0604020202020204" pitchFamily="34" charset="0"/>
              <a:buChar char="•"/>
              <a:defRPr sz="2000" kern="1200">
                <a:solidFill>
                  <a:srgbClr val="8A8A8D"/>
                </a:solidFill>
                <a:latin typeface="Arial" pitchFamily="34" charset="0"/>
                <a:ea typeface="+mn-ea"/>
                <a:cs typeface="Arial" pitchFamily="34" charset="0"/>
              </a:defRPr>
            </a:lvl1pPr>
            <a:lvl2pPr marL="541338" indent="-288925" algn="l" defTabSz="914400" rtl="0" eaLnBrk="1" latinLnBrk="0" hangingPunct="1">
              <a:spcBef>
                <a:spcPct val="20000"/>
              </a:spcBef>
              <a:buFont typeface="Arial" panose="020B0604020202020204" pitchFamily="34" charset="0"/>
              <a:buChar char="–"/>
              <a:defRPr sz="1800" kern="1200">
                <a:solidFill>
                  <a:srgbClr val="8A8A8D"/>
                </a:solidFill>
                <a:latin typeface="Arial" pitchFamily="34" charset="0"/>
                <a:ea typeface="+mn-ea"/>
                <a:cs typeface="Arial" pitchFamily="34" charset="0"/>
              </a:defRPr>
            </a:lvl2pPr>
            <a:lvl3pPr marL="793750" indent="-252413" algn="l" defTabSz="914400" rtl="0" eaLnBrk="1" latinLnBrk="0" hangingPunct="1">
              <a:spcBef>
                <a:spcPct val="20000"/>
              </a:spcBef>
              <a:buFont typeface="Arial" panose="020B0604020202020204" pitchFamily="34" charset="0"/>
              <a:buChar char="•"/>
              <a:defRPr sz="1600" kern="1200">
                <a:solidFill>
                  <a:srgbClr val="8A8A8D"/>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dk1"/>
                </a:solidFill>
                <a:latin typeface="+mn-lt"/>
                <a:ea typeface="+mn-ea"/>
                <a:cs typeface="+mn-cs"/>
              </a:defRPr>
            </a:lvl9pPr>
          </a:lstStyle>
          <a:p>
            <a:pPr marL="0" indent="0" algn="ctr">
              <a:spcBef>
                <a:spcPct val="0"/>
              </a:spcBef>
              <a:buFont typeface="Arial" panose="020B0604020202020204" pitchFamily="34" charset="0"/>
              <a:buNone/>
            </a:pPr>
            <a:r>
              <a:rPr lang="en-GB" sz="2400" dirty="0" err="1">
                <a:solidFill>
                  <a:schemeClr val="tx1"/>
                </a:solidFill>
              </a:rPr>
              <a:t>Behandlung</a:t>
            </a:r>
            <a:r>
              <a:rPr lang="en-GB" sz="2400" dirty="0">
                <a:solidFill>
                  <a:schemeClr val="tx1"/>
                </a:solidFill>
              </a:rPr>
              <a:t> und </a:t>
            </a:r>
            <a:r>
              <a:rPr lang="en-GB" sz="2400" dirty="0" err="1">
                <a:solidFill>
                  <a:schemeClr val="tx1"/>
                </a:solidFill>
              </a:rPr>
              <a:t>Kontrolle</a:t>
            </a:r>
            <a:r>
              <a:rPr lang="en-GB" sz="2400" dirty="0">
                <a:solidFill>
                  <a:schemeClr val="tx1"/>
                </a:solidFill>
              </a:rPr>
              <a:t> der VOD </a:t>
            </a:r>
            <a:r>
              <a:rPr lang="en-GB" sz="2400" dirty="0" err="1">
                <a:solidFill>
                  <a:schemeClr val="tx1"/>
                </a:solidFill>
              </a:rPr>
              <a:t>sind</a:t>
            </a:r>
            <a:r>
              <a:rPr lang="en-GB" sz="2400" dirty="0">
                <a:solidFill>
                  <a:schemeClr val="tx1"/>
                </a:solidFill>
              </a:rPr>
              <a:t> </a:t>
            </a:r>
            <a:r>
              <a:rPr lang="en-GB" sz="2400" dirty="0" err="1">
                <a:solidFill>
                  <a:schemeClr val="tx1"/>
                </a:solidFill>
              </a:rPr>
              <a:t>vorwiegend</a:t>
            </a:r>
            <a:r>
              <a:rPr lang="en-GB" sz="2400" dirty="0">
                <a:solidFill>
                  <a:schemeClr val="tx1"/>
                </a:solidFill>
              </a:rPr>
              <a:t> </a:t>
            </a:r>
            <a:r>
              <a:rPr lang="en-GB" sz="2400" dirty="0" err="1" smtClean="0">
                <a:solidFill>
                  <a:schemeClr val="tx1"/>
                </a:solidFill>
              </a:rPr>
              <a:t>supportiv</a:t>
            </a:r>
            <a:endParaRPr lang="en-GB" sz="2400" dirty="0">
              <a:solidFill>
                <a:schemeClr val="tx1"/>
              </a:solidFill>
            </a:endParaRPr>
          </a:p>
        </p:txBody>
      </p:sp>
      <p:sp>
        <p:nvSpPr>
          <p:cNvPr id="17" name="Rounded Rectangle 16"/>
          <p:cNvSpPr/>
          <p:nvPr/>
        </p:nvSpPr>
        <p:spPr>
          <a:xfrm>
            <a:off x="5197169" y="2775907"/>
            <a:ext cx="2016224" cy="576064"/>
          </a:xfrm>
          <a:prstGeom prst="roundRect">
            <a:avLst/>
          </a:prstGeom>
          <a:solidFill>
            <a:schemeClr val="accent1"/>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t>Management</a:t>
            </a:r>
          </a:p>
        </p:txBody>
      </p:sp>
    </p:spTree>
    <p:custDataLst>
      <p:tags r:id="rId1"/>
    </p:custDataLst>
    <p:extLst>
      <p:ext uri="{BB962C8B-B14F-4D97-AF65-F5344CB8AC3E}">
        <p14:creationId xmlns:p14="http://schemas.microsoft.com/office/powerpoint/2010/main" val="9360174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a:t>Management von VOD: Konsensempfehlungen</a:t>
            </a:r>
            <a:r>
              <a:t/>
            </a:r>
            <a:br/>
            <a:r>
              <a:rPr lang="de-DE"/>
              <a:t>der EBMT</a:t>
            </a:r>
          </a:p>
        </p:txBody>
      </p:sp>
      <p:sp>
        <p:nvSpPr>
          <p:cNvPr id="9" name="Content Placeholder 8"/>
          <p:cNvSpPr>
            <a:spLocks noGrp="1"/>
          </p:cNvSpPr>
          <p:nvPr>
            <p:ph idx="1"/>
          </p:nvPr>
        </p:nvSpPr>
        <p:spPr/>
        <p:txBody>
          <a:bodyPr/>
          <a:lstStyle/>
          <a:p>
            <a:r>
              <a:rPr lang="de-DE"/>
              <a:t>Ausgangswert-Beurteilungen und empfohlene Maßnahmen bei Verdachts- und bestätigten </a:t>
            </a:r>
            <a:r>
              <a:t/>
            </a:r>
            <a:br/>
            <a:r>
              <a:rPr lang="de-DE"/>
              <a:t>Fällen von VOD</a:t>
            </a:r>
          </a:p>
        </p:txBody>
      </p:sp>
      <p:sp>
        <p:nvSpPr>
          <p:cNvPr id="12" name="Text Placeholder 11"/>
          <p:cNvSpPr>
            <a:spLocks noGrp="1"/>
          </p:cNvSpPr>
          <p:nvPr>
            <p:ph type="body" sz="quarter" idx="10"/>
          </p:nvPr>
        </p:nvSpPr>
        <p:spPr/>
        <p:txBody>
          <a:bodyPr/>
          <a:lstStyle/>
          <a:p>
            <a:r>
              <a:rPr dirty="0"/>
              <a:t/>
            </a:r>
            <a:br>
              <a:rPr dirty="0"/>
            </a:br>
            <a:r>
              <a:rPr lang="de-DE" dirty="0">
                <a:latin typeface="Arial" pitchFamily="34" charset="0"/>
              </a:rPr>
              <a:t>Wallhult E et al. </a:t>
            </a:r>
            <a:r>
              <a:rPr lang="de-DE" i="1" dirty="0">
                <a:latin typeface="Arial" pitchFamily="34" charset="0"/>
              </a:rPr>
              <a:t>Eur J Haematol</a:t>
            </a:r>
            <a:r>
              <a:rPr lang="de-DE" dirty="0">
                <a:latin typeface="Arial" pitchFamily="34" charset="0"/>
              </a:rPr>
              <a:t> 2016;Dec 19: doi: 10.1111/ejh.12840. </a:t>
            </a:r>
            <a:br>
              <a:rPr lang="de-DE" dirty="0">
                <a:latin typeface="Arial" pitchFamily="34" charset="0"/>
              </a:rPr>
            </a:br>
            <a:r>
              <a:rPr lang="de-DE" dirty="0">
                <a:latin typeface="Arial" pitchFamily="34" charset="0"/>
              </a:rPr>
              <a:t>[E-Veröffentlichung vor Druck] </a:t>
            </a:r>
            <a:endParaRPr lang="de-DE" dirty="0">
              <a:latin typeface="Arial" pitchFamily="34" charset="0"/>
              <a:cs typeface="Arial" pitchFamily="34" charset="0"/>
            </a:endParaRPr>
          </a:p>
        </p:txBody>
      </p:sp>
      <p:sp>
        <p:nvSpPr>
          <p:cNvPr id="13" name="Text Placeholder 12"/>
          <p:cNvSpPr>
            <a:spLocks noGrp="1"/>
          </p:cNvSpPr>
          <p:nvPr>
            <p:ph type="body" sz="quarter" idx="11"/>
          </p:nvPr>
        </p:nvSpPr>
        <p:spPr>
          <a:xfrm>
            <a:off x="3815256" y="6495526"/>
            <a:ext cx="8280752" cy="288925"/>
          </a:xfrm>
        </p:spPr>
        <p:txBody>
          <a:bodyPr/>
          <a:lstStyle/>
          <a:p>
            <a:r>
              <a:rPr lang="de-DE" dirty="0">
                <a:latin typeface="Arial" pitchFamily="34" charset="0"/>
              </a:rPr>
              <a:t>*Eine genaue Messung des Bauchumfangs ist oft schwierig, aber es wird empfohlen, eine Methode (d.h. Sitzen/Stehen/Liegen/eine markierte Linie) zu wählen, und dann dabei zu bleiben. So stellen Sie sicher, dass die Messmethode eindeutig in den Pflegeaufzeichnungen dokumentiert wird, damit jegliche Veränderung des Umfangs im Kontext berücksichtigt werden kann. </a:t>
            </a:r>
            <a:r>
              <a:rPr lang="de-DE" dirty="0" smtClean="0">
                <a:latin typeface="Arial" pitchFamily="34" charset="0"/>
              </a:rPr>
              <a:t>RR, </a:t>
            </a:r>
            <a:r>
              <a:rPr lang="de-DE" dirty="0">
                <a:latin typeface="Arial" pitchFamily="34" charset="0"/>
              </a:rPr>
              <a:t>Blutdruck; CBC, vollständiges Blutbild; EBMT, </a:t>
            </a:r>
            <a:r>
              <a:rPr lang="en-GB" dirty="0">
                <a:latin typeface="Arial" pitchFamily="34" charset="0"/>
              </a:rPr>
              <a:t>European Society for Blood and Marrow Transplantation </a:t>
            </a:r>
            <a:r>
              <a:rPr lang="de-DE" dirty="0">
                <a:latin typeface="Arial" pitchFamily="34" charset="0"/>
              </a:rPr>
              <a:t>MOF, Multiorganversagen; PLT, Blutplättchen; PT, Prothrombinzeit;</a:t>
            </a:r>
          </a:p>
          <a:p>
            <a:r>
              <a:rPr lang="de-DE" dirty="0">
                <a:latin typeface="Arial" pitchFamily="34" charset="0"/>
              </a:rPr>
              <a:t>PTT, partielle Thromboplastinzeit; RUQ, rechter </a:t>
            </a:r>
            <a:r>
              <a:rPr lang="de-DE" dirty="0" smtClean="0">
                <a:latin typeface="Arial" pitchFamily="34" charset="0"/>
              </a:rPr>
              <a:t>Oberbauch; </a:t>
            </a:r>
            <a:r>
              <a:rPr lang="de-DE" dirty="0"/>
              <a:t>VOD, venookklusiven Erkrankung</a:t>
            </a:r>
          </a:p>
        </p:txBody>
      </p:sp>
      <p:graphicFrame>
        <p:nvGraphicFramePr>
          <p:cNvPr id="11" name="Content Placeholder 4"/>
          <p:cNvGraphicFramePr>
            <a:graphicFrameLocks/>
          </p:cNvGraphicFramePr>
          <p:nvPr>
            <p:extLst>
              <p:ext uri="{D42A27DB-BD31-4B8C-83A1-F6EECF244321}">
                <p14:modId xmlns:p14="http://schemas.microsoft.com/office/powerpoint/2010/main" val="2514456138"/>
              </p:ext>
            </p:extLst>
          </p:nvPr>
        </p:nvGraphicFramePr>
        <p:xfrm>
          <a:off x="280658" y="1970793"/>
          <a:ext cx="11697077" cy="3810000"/>
        </p:xfrm>
        <a:graphic>
          <a:graphicData uri="http://schemas.openxmlformats.org/drawingml/2006/table">
            <a:tbl>
              <a:tblPr firstRow="1" bandRow="1">
                <a:tableStyleId>{5C22544A-7EE6-4342-B048-85BDC9FD1C3A}</a:tableStyleId>
              </a:tblPr>
              <a:tblGrid>
                <a:gridCol w="4463358">
                  <a:extLst>
                    <a:ext uri="{9D8B030D-6E8A-4147-A177-3AD203B41FA5}">
                      <a16:colId xmlns="" xmlns:a16="http://schemas.microsoft.com/office/drawing/2014/main" val="20000"/>
                    </a:ext>
                  </a:extLst>
                </a:gridCol>
                <a:gridCol w="3711921">
                  <a:extLst>
                    <a:ext uri="{9D8B030D-6E8A-4147-A177-3AD203B41FA5}">
                      <a16:colId xmlns="" xmlns:a16="http://schemas.microsoft.com/office/drawing/2014/main" val="20001"/>
                    </a:ext>
                  </a:extLst>
                </a:gridCol>
                <a:gridCol w="3521798">
                  <a:extLst>
                    <a:ext uri="{9D8B030D-6E8A-4147-A177-3AD203B41FA5}">
                      <a16:colId xmlns="" xmlns:a16="http://schemas.microsoft.com/office/drawing/2014/main" val="20002"/>
                    </a:ext>
                  </a:extLst>
                </a:gridCol>
              </a:tblGrid>
              <a:tr h="370840">
                <a:tc>
                  <a:txBody>
                    <a:bodyPr/>
                    <a:lstStyle/>
                    <a:p>
                      <a:pPr marL="0" algn="l" defTabSz="914400" rtl="0" eaLnBrk="1" latinLnBrk="0" hangingPunct="1"/>
                      <a:r>
                        <a:rPr lang="en-GB" sz="1400" kern="1200" dirty="0"/>
                        <a:t>Ausgangswert</a:t>
                      </a:r>
                      <a:endParaRPr lang="de-DE" sz="1400" kern="1200" dirty="0">
                        <a:solidFill>
                          <a:srgbClr val="8A8A8D"/>
                        </a:solidFill>
                        <a:latin typeface="Arial" pitchFamily="34" charset="0"/>
                        <a:ea typeface="+mn-ea"/>
                        <a:cs typeface="Arial" pitchFamily="34" charset="0"/>
                      </a:endParaRPr>
                    </a:p>
                  </a:txBody>
                  <a:tcPr anchor="ctr"/>
                </a:tc>
                <a:tc>
                  <a:txBody>
                    <a:bodyPr/>
                    <a:lstStyle/>
                    <a:p>
                      <a:pPr marL="0" algn="l" defTabSz="914400" rtl="0" eaLnBrk="1" latinLnBrk="0" hangingPunct="1"/>
                      <a:r>
                        <a:rPr lang="en-GB" sz="1400" kern="1200" dirty="0"/>
                        <a:t>Vermutete VOD</a:t>
                      </a:r>
                    </a:p>
                    <a:p>
                      <a:pPr marL="0" algn="l" defTabSz="914400" rtl="0" eaLnBrk="1" latinLnBrk="0" hangingPunct="1"/>
                      <a:r>
                        <a:rPr lang="en-GB" sz="1400" kern="1200" dirty="0"/>
                        <a:t>Intensivierung der Überwachung</a:t>
                      </a:r>
                      <a:endParaRPr lang="de-DE" sz="1400" b="0" kern="1200" dirty="0">
                        <a:solidFill>
                          <a:srgbClr val="8A8A8D"/>
                        </a:solidFill>
                        <a:latin typeface="Arial" pitchFamily="34" charset="0"/>
                        <a:ea typeface="+mn-ea"/>
                        <a:cs typeface="Arial" pitchFamily="34" charset="0"/>
                      </a:endParaRPr>
                    </a:p>
                  </a:txBody>
                  <a:tcPr anchor="ctr"/>
                </a:tc>
                <a:tc>
                  <a:txBody>
                    <a:bodyPr/>
                    <a:lstStyle/>
                    <a:p>
                      <a:pPr marL="0" algn="l" defTabSz="914400" rtl="0" eaLnBrk="1" latinLnBrk="0" hangingPunct="1"/>
                      <a:r>
                        <a:rPr lang="en-GB" sz="1400" kern="1200" dirty="0"/>
                        <a:t>Diagnostizierte VOD</a:t>
                      </a:r>
                    </a:p>
                    <a:p>
                      <a:pPr marL="0" algn="l" defTabSz="914400" rtl="0" eaLnBrk="1" latinLnBrk="0" hangingPunct="1"/>
                      <a:r>
                        <a:rPr lang="en-GB" sz="1400" kern="1200" dirty="0"/>
                        <a:t>Überwachung über die Maßnahmen bei Verdacht auf VOD hinaus</a:t>
                      </a:r>
                      <a:endParaRPr lang="de-DE" sz="1400" b="0" kern="1200" dirty="0">
                        <a:solidFill>
                          <a:srgbClr val="8A8A8D"/>
                        </a:solidFill>
                        <a:latin typeface="Arial" pitchFamily="34" charset="0"/>
                        <a:ea typeface="+mn-ea"/>
                        <a:cs typeface="Arial" pitchFamily="34" charset="0"/>
                      </a:endParaRPr>
                    </a:p>
                  </a:txBody>
                  <a:tcPr anchor="ctr"/>
                </a:tc>
                <a:extLst>
                  <a:ext uri="{0D108BD9-81ED-4DB2-BD59-A6C34878D82A}">
                    <a16:rowId xmlns="" xmlns:a16="http://schemas.microsoft.com/office/drawing/2014/main" val="10000"/>
                  </a:ext>
                </a:extLst>
              </a:tr>
              <a:tr h="2966720">
                <a:tc>
                  <a:txBody>
                    <a:bodyPr/>
                    <a:lstStyle/>
                    <a:p>
                      <a:pPr marL="285750" indent="-285750" algn="l" defTabSz="914400" rtl="0" eaLnBrk="1" latinLnBrk="0" hangingPunct="1">
                        <a:buFont typeface="Arial" panose="020B0604020202020204" pitchFamily="34" charset="0"/>
                        <a:buChar char="•"/>
                      </a:pPr>
                      <a:r>
                        <a:rPr lang="en-GB" sz="1400" kern="1200" dirty="0"/>
                        <a:t>Vitalzeichen:</a:t>
                      </a:r>
                      <a:r>
                        <a:rPr dirty="0"/>
                        <a:t> </a:t>
                      </a:r>
                      <a:r>
                        <a:rPr lang="en-GB" sz="1400" kern="1200" dirty="0"/>
                        <a:t>Temperatur, Puls,</a:t>
                      </a:r>
                      <a:r>
                        <a:rPr dirty="0"/>
                        <a:t> </a:t>
                      </a:r>
                      <a:r>
                        <a:rPr lang="en-GB" sz="1400" kern="1200" dirty="0"/>
                        <a:t>Atemfrequenz</a:t>
                      </a:r>
                      <a:r>
                        <a:rPr lang="en-GB" sz="1400" kern="1200" dirty="0">
                          <a:solidFill>
                            <a:schemeClr val="tx1"/>
                          </a:solidFill>
                        </a:rPr>
                        <a:t>, </a:t>
                      </a:r>
                      <a:r>
                        <a:rPr lang="en-GB" sz="1400" kern="1200" dirty="0" smtClean="0">
                          <a:solidFill>
                            <a:schemeClr val="tx1"/>
                          </a:solidFill>
                        </a:rPr>
                        <a:t>RR</a:t>
                      </a:r>
                      <a:endParaRPr lang="en-GB" sz="1400" kern="1200" dirty="0">
                        <a:solidFill>
                          <a:schemeClr val="tx1"/>
                        </a:solidFill>
                      </a:endParaRPr>
                    </a:p>
                    <a:p>
                      <a:pPr marL="285750" indent="-285750" algn="l" defTabSz="914400" rtl="0" eaLnBrk="1" latinLnBrk="0" hangingPunct="1">
                        <a:buFont typeface="Arial" panose="020B0604020202020204" pitchFamily="34" charset="0"/>
                        <a:buChar char="•"/>
                      </a:pPr>
                      <a:r>
                        <a:rPr lang="en-GB" sz="1400" kern="1200" dirty="0"/>
                        <a:t>Ausgangsgewicht</a:t>
                      </a:r>
                    </a:p>
                    <a:p>
                      <a:pPr marL="285750" indent="-285750" algn="l" defTabSz="914400" rtl="0" eaLnBrk="1" latinLnBrk="0" hangingPunct="1">
                        <a:buFont typeface="Arial" panose="020B0604020202020204" pitchFamily="34" charset="0"/>
                        <a:buChar char="•"/>
                      </a:pPr>
                      <a:r>
                        <a:rPr lang="en-GB" sz="1400" kern="1200" dirty="0"/>
                        <a:t>Haut: Läsionen, Blutungen, Verfärbungen</a:t>
                      </a:r>
                    </a:p>
                    <a:p>
                      <a:pPr marL="285750" indent="-285750" algn="l" defTabSz="914400" rtl="0" eaLnBrk="1" latinLnBrk="0" hangingPunct="1">
                        <a:buFont typeface="Arial" panose="020B0604020202020204" pitchFamily="34" charset="0"/>
                        <a:buChar char="•"/>
                      </a:pPr>
                      <a:r>
                        <a:rPr lang="en-GB" sz="1400" kern="1200" dirty="0" err="1" smtClean="0">
                          <a:solidFill>
                            <a:schemeClr val="tx1"/>
                          </a:solidFill>
                        </a:rPr>
                        <a:t>Skleren</a:t>
                      </a:r>
                      <a:r>
                        <a:rPr lang="en-GB" sz="1400" kern="1200" dirty="0" smtClean="0">
                          <a:solidFill>
                            <a:schemeClr val="tx1"/>
                          </a:solidFill>
                        </a:rPr>
                        <a:t>: </a:t>
                      </a:r>
                      <a:r>
                        <a:rPr lang="en-GB" sz="1400" kern="1200" dirty="0"/>
                        <a:t>Hämorrhagien, Gelbsucht</a:t>
                      </a:r>
                    </a:p>
                    <a:p>
                      <a:pPr marL="285750" indent="-285750" algn="l">
                        <a:buFont typeface="Arial" panose="020B0604020202020204" pitchFamily="34" charset="0"/>
                        <a:buChar char="•"/>
                      </a:pPr>
                      <a:r>
                        <a:rPr lang="en-GB" sz="1400" kern="1200" dirty="0">
                          <a:solidFill>
                            <a:schemeClr val="dk1"/>
                          </a:solidFill>
                          <a:latin typeface="+mn-lt"/>
                          <a:ea typeface="+mn-ea"/>
                          <a:cs typeface="+mn-cs"/>
                        </a:rPr>
                        <a:t>Abdomen (manuelle Beurteilung auf Asziten, </a:t>
                      </a:r>
                      <a:r>
                        <a:rPr lang="en-GB" sz="1400" kern="1200" dirty="0" err="1">
                          <a:solidFill>
                            <a:schemeClr val="dk1"/>
                          </a:solidFill>
                          <a:latin typeface="+mn-lt"/>
                          <a:ea typeface="+mn-ea"/>
                          <a:cs typeface="+mn-cs"/>
                        </a:rPr>
                        <a:t>z.B</a:t>
                      </a:r>
                      <a:r>
                        <a:rPr lang="en-GB" sz="1400" kern="1200" dirty="0">
                          <a:solidFill>
                            <a:schemeClr val="dk1"/>
                          </a:solidFill>
                          <a:latin typeface="+mn-lt"/>
                          <a:ea typeface="+mn-ea"/>
                          <a:cs typeface="+mn-cs"/>
                        </a:rPr>
                        <a:t>. </a:t>
                      </a:r>
                      <a:r>
                        <a:rPr lang="en-GB" sz="1400" kern="1200" dirty="0" err="1">
                          <a:solidFill>
                            <a:schemeClr val="dk1"/>
                          </a:solidFill>
                          <a:latin typeface="+mn-lt"/>
                          <a:ea typeface="+mn-ea"/>
                          <a:cs typeface="+mn-cs"/>
                        </a:rPr>
                        <a:t>Abtasten</a:t>
                      </a:r>
                      <a:r>
                        <a:rPr lang="en-GB" sz="1400" kern="1200" dirty="0">
                          <a:solidFill>
                            <a:schemeClr val="dk1"/>
                          </a:solidFill>
                          <a:latin typeface="+mn-lt"/>
                          <a:ea typeface="+mn-ea"/>
                          <a:cs typeface="+mn-cs"/>
                        </a:rPr>
                        <a:t>,</a:t>
                      </a:r>
                      <a:r>
                        <a:rPr sz="1400" kern="1200" dirty="0">
                          <a:solidFill>
                            <a:schemeClr val="dk1"/>
                          </a:solidFill>
                          <a:latin typeface="+mn-lt"/>
                          <a:ea typeface="+mn-ea"/>
                          <a:cs typeface="+mn-cs"/>
                        </a:rPr>
                        <a:t> </a:t>
                      </a:r>
                      <a:r>
                        <a:rPr lang="en-GB" sz="1400" kern="1200" dirty="0">
                          <a:solidFill>
                            <a:schemeClr val="dk1"/>
                          </a:solidFill>
                          <a:latin typeface="+mn-lt"/>
                          <a:ea typeface="+mn-ea"/>
                          <a:cs typeface="+mn-cs"/>
                        </a:rPr>
                        <a:t>Klopfen): Bauchumfang, *</a:t>
                      </a:r>
                      <a:r>
                        <a:rPr lang="en-GB" sz="1400" kern="1200" dirty="0" err="1">
                          <a:solidFill>
                            <a:schemeClr val="dk1"/>
                          </a:solidFill>
                          <a:latin typeface="+mn-lt"/>
                          <a:ea typeface="+mn-ea"/>
                          <a:cs typeface="+mn-cs"/>
                        </a:rPr>
                        <a:t>Massigkeit</a:t>
                      </a:r>
                      <a:r>
                        <a:rPr lang="en-GB" sz="1400" kern="1200" dirty="0">
                          <a:solidFill>
                            <a:schemeClr val="dk1"/>
                          </a:solidFill>
                          <a:latin typeface="+mn-lt"/>
                          <a:ea typeface="+mn-ea"/>
                          <a:cs typeface="+mn-cs"/>
                        </a:rPr>
                        <a:t>, </a:t>
                      </a:r>
                      <a:r>
                        <a:rPr lang="en-GB" sz="1400" dirty="0"/>
                        <a:t>Vorhandensein von Kollateralkreislauf und/</a:t>
                      </a:r>
                      <a:r>
                        <a:rPr lang="en-GB" sz="1400" dirty="0" err="1"/>
                        <a:t>oder</a:t>
                      </a:r>
                      <a:r>
                        <a:rPr lang="en-GB" sz="1400" dirty="0"/>
                        <a:t> </a:t>
                      </a:r>
                      <a:r>
                        <a:rPr lang="en-GB" sz="1400" dirty="0" smtClean="0">
                          <a:solidFill>
                            <a:schemeClr val="tx1"/>
                          </a:solidFill>
                        </a:rPr>
                        <a:t>Spider</a:t>
                      </a:r>
                      <a:r>
                        <a:rPr lang="en-GB" sz="1400" baseline="0" dirty="0" smtClean="0">
                          <a:solidFill>
                            <a:schemeClr val="tx1"/>
                          </a:solidFill>
                        </a:rPr>
                        <a:t> nevi</a:t>
                      </a:r>
                      <a:r>
                        <a:rPr lang="en-GB" sz="1400" dirty="0" smtClean="0">
                          <a:solidFill>
                            <a:schemeClr val="tx1"/>
                          </a:solidFill>
                        </a:rPr>
                        <a:t>, </a:t>
                      </a:r>
                      <a:r>
                        <a:rPr lang="en-GB" sz="1400" dirty="0" err="1" smtClean="0">
                          <a:solidFill>
                            <a:schemeClr val="tx1"/>
                          </a:solidFill>
                        </a:rPr>
                        <a:t>Tastbefund</a:t>
                      </a:r>
                      <a:r>
                        <a:rPr lang="en-GB" sz="1400" dirty="0" smtClean="0">
                          <a:solidFill>
                            <a:schemeClr val="tx1"/>
                          </a:solidFill>
                        </a:rPr>
                        <a:t> </a:t>
                      </a:r>
                      <a:endParaRPr lang="en-GB" sz="1400" dirty="0">
                        <a:solidFill>
                          <a:schemeClr val="tx1"/>
                        </a:solidFill>
                      </a:endParaRPr>
                    </a:p>
                    <a:p>
                      <a:pPr marL="285750" indent="-285750" algn="l">
                        <a:buFont typeface="Arial" panose="020B0604020202020204" pitchFamily="34" charset="0"/>
                        <a:buChar char="•"/>
                      </a:pPr>
                      <a:r>
                        <a:rPr lang="en-GB" sz="1400" dirty="0"/>
                        <a:t>Schmerzen im rechten Oberbauch: Traktierbarkeit, Druckempfindlichkeit, Klopfen (Dumpfheit)</a:t>
                      </a:r>
                    </a:p>
                    <a:p>
                      <a:pPr marL="285750" indent="-285750" algn="l">
                        <a:buFont typeface="Arial" panose="020B0604020202020204" pitchFamily="34" charset="0"/>
                        <a:buChar char="•"/>
                      </a:pPr>
                      <a:r>
                        <a:rPr lang="en-GB" sz="1400" dirty="0"/>
                        <a:t>Leber: Ränder, Größe, Textur</a:t>
                      </a:r>
                    </a:p>
                    <a:p>
                      <a:pPr marL="285750" indent="-285750" algn="l">
                        <a:buFont typeface="Arial" panose="020B0604020202020204" pitchFamily="34" charset="0"/>
                        <a:buChar char="•"/>
                      </a:pPr>
                      <a:r>
                        <a:rPr lang="en-GB" sz="1400" dirty="0"/>
                        <a:t>PLT-Renitenz</a:t>
                      </a:r>
                      <a:endParaRPr lang="de-DE" sz="1400" dirty="0">
                        <a:solidFill>
                          <a:srgbClr val="8A8A8D"/>
                        </a:solidFill>
                        <a:latin typeface="Arial" panose="020B0604020202020204" pitchFamily="34" charset="0"/>
                        <a:cs typeface="Arial" panose="020B0604020202020204" pitchFamily="34" charset="0"/>
                      </a:endParaRPr>
                    </a:p>
                  </a:txBody>
                  <a:tcPr/>
                </a:tc>
                <a:tc>
                  <a:txBody>
                    <a:bodyPr/>
                    <a:lstStyle/>
                    <a:p>
                      <a:pPr marL="285750" indent="-285750" algn="l" defTabSz="914400" rtl="0" eaLnBrk="1" latinLnBrk="0" hangingPunct="1">
                        <a:buFont typeface="Arial" panose="020B0604020202020204" pitchFamily="34" charset="0"/>
                        <a:buChar char="•"/>
                      </a:pPr>
                      <a:r>
                        <a:rPr lang="en-GB" sz="1400" kern="1200" dirty="0">
                          <a:solidFill>
                            <a:schemeClr val="dk1"/>
                          </a:solidFill>
                          <a:latin typeface="+mn-lt"/>
                          <a:ea typeface="+mn-ea"/>
                          <a:cs typeface="+mn-cs"/>
                        </a:rPr>
                        <a:t>Mindestens 2 mal/Tag: Zustand von</a:t>
                      </a:r>
                      <a:r>
                        <a:rPr sz="1400" kern="1200" dirty="0">
                          <a:solidFill>
                            <a:schemeClr val="dk1"/>
                          </a:solidFill>
                          <a:latin typeface="+mn-lt"/>
                          <a:ea typeface="+mn-ea"/>
                          <a:cs typeface="+mn-cs"/>
                        </a:rPr>
                        <a:t> </a:t>
                      </a:r>
                      <a:r>
                        <a:rPr lang="en-GB" sz="1400" kern="1200" dirty="0">
                          <a:solidFill>
                            <a:schemeClr val="dk1"/>
                          </a:solidFill>
                          <a:latin typeface="+mn-lt"/>
                          <a:ea typeface="+mn-ea"/>
                          <a:cs typeface="+mn-cs"/>
                        </a:rPr>
                        <a:t>Bewusstsein, Gewicht, Bauchumfang, *körperliche Untersuchung: Haut, </a:t>
                      </a:r>
                      <a:r>
                        <a:rPr lang="en-GB" sz="1400" kern="1200" dirty="0" err="1" smtClean="0">
                          <a:solidFill>
                            <a:schemeClr val="tx1"/>
                          </a:solidFill>
                          <a:latin typeface="+mn-lt"/>
                          <a:ea typeface="+mn-ea"/>
                          <a:cs typeface="+mn-cs"/>
                        </a:rPr>
                        <a:t>Skleren</a:t>
                      </a:r>
                      <a:r>
                        <a:rPr lang="en-GB" sz="1400" kern="1200" dirty="0" smtClean="0">
                          <a:solidFill>
                            <a:schemeClr val="tx1"/>
                          </a:solidFill>
                          <a:latin typeface="+mn-lt"/>
                          <a:ea typeface="+mn-ea"/>
                          <a:cs typeface="+mn-cs"/>
                        </a:rPr>
                        <a:t>,</a:t>
                      </a:r>
                      <a:r>
                        <a:rPr sz="1400" kern="1200" dirty="0" smtClean="0">
                          <a:solidFill>
                            <a:schemeClr val="tx1"/>
                          </a:solidFill>
                          <a:latin typeface="+mn-lt"/>
                          <a:ea typeface="+mn-ea"/>
                          <a:cs typeface="+mn-cs"/>
                        </a:rPr>
                        <a:t> </a:t>
                      </a:r>
                      <a:r>
                        <a:rPr lang="en-GB" sz="1400" kern="1200" dirty="0">
                          <a:solidFill>
                            <a:schemeClr val="dk1"/>
                          </a:solidFill>
                          <a:latin typeface="+mn-lt"/>
                          <a:ea typeface="+mn-ea"/>
                          <a:cs typeface="+mn-cs"/>
                        </a:rPr>
                        <a:t>Abdomen, Schmerzen im rechten Oberbauch</a:t>
                      </a:r>
                    </a:p>
                    <a:p>
                      <a:pPr marL="285750" indent="-285750" algn="l" defTabSz="914400" rtl="0" eaLnBrk="1" latinLnBrk="0" hangingPunct="1">
                        <a:buFont typeface="Arial" panose="020B0604020202020204" pitchFamily="34" charset="0"/>
                        <a:buChar char="•"/>
                      </a:pPr>
                      <a:r>
                        <a:rPr lang="en-GB" sz="1400" kern="1200" dirty="0">
                          <a:solidFill>
                            <a:schemeClr val="dk1"/>
                          </a:solidFill>
                          <a:latin typeface="+mn-lt"/>
                          <a:ea typeface="+mn-ea"/>
                          <a:cs typeface="+mn-cs"/>
                        </a:rPr>
                        <a:t>Mindestens 4 mal täglich:</a:t>
                      </a:r>
                      <a:r>
                        <a:rPr sz="1400" kern="1200" dirty="0">
                          <a:solidFill>
                            <a:schemeClr val="dk1"/>
                          </a:solidFill>
                          <a:latin typeface="+mn-lt"/>
                          <a:ea typeface="+mn-ea"/>
                          <a:cs typeface="+mn-cs"/>
                        </a:rPr>
                        <a:t> </a:t>
                      </a:r>
                      <a:r>
                        <a:rPr lang="en-GB" sz="1400" kern="1200" dirty="0">
                          <a:solidFill>
                            <a:schemeClr val="dk1"/>
                          </a:solidFill>
                          <a:latin typeface="+mn-lt"/>
                          <a:ea typeface="+mn-ea"/>
                          <a:cs typeface="+mn-cs"/>
                        </a:rPr>
                        <a:t>Wasser-Flüssigkeitsausgleich,</a:t>
                      </a:r>
                      <a:r>
                        <a:rPr sz="1400" kern="1200" dirty="0">
                          <a:solidFill>
                            <a:schemeClr val="dk1"/>
                          </a:solidFill>
                          <a:latin typeface="+mn-lt"/>
                          <a:ea typeface="+mn-ea"/>
                          <a:cs typeface="+mn-cs"/>
                        </a:rPr>
                        <a:t> </a:t>
                      </a:r>
                      <a:r>
                        <a:rPr lang="en-GB" sz="1400" kern="1200" dirty="0">
                          <a:solidFill>
                            <a:schemeClr val="dk1"/>
                          </a:solidFill>
                          <a:latin typeface="+mn-lt"/>
                          <a:ea typeface="+mn-ea"/>
                          <a:cs typeface="+mn-cs"/>
                        </a:rPr>
                        <a:t>Diurese, </a:t>
                      </a:r>
                      <a:r>
                        <a:rPr lang="en-GB" sz="1400" kern="1200" dirty="0" err="1" smtClean="0">
                          <a:solidFill>
                            <a:schemeClr val="tx1"/>
                          </a:solidFill>
                          <a:latin typeface="+mn-lt"/>
                          <a:ea typeface="+mn-ea"/>
                          <a:cs typeface="+mn-cs"/>
                        </a:rPr>
                        <a:t>Sauerstoffsättigung</a:t>
                      </a:r>
                      <a:endParaRPr lang="en-GB" sz="1400" kern="1200" baseline="-25000" dirty="0">
                        <a:solidFill>
                          <a:schemeClr val="tx1"/>
                        </a:solidFill>
                        <a:latin typeface="+mn-lt"/>
                        <a:ea typeface="+mn-ea"/>
                        <a:cs typeface="+mn-cs"/>
                      </a:endParaRPr>
                    </a:p>
                    <a:p>
                      <a:pPr marL="285750" indent="-285750" algn="l" defTabSz="914400" rtl="0" eaLnBrk="1" latinLnBrk="0" hangingPunct="1">
                        <a:buFont typeface="Arial" panose="020B0604020202020204" pitchFamily="34" charset="0"/>
                        <a:buChar char="•"/>
                      </a:pPr>
                      <a:r>
                        <a:rPr lang="en-GB" sz="1400" kern="1200" dirty="0">
                          <a:solidFill>
                            <a:schemeClr val="dk1"/>
                          </a:solidFill>
                          <a:latin typeface="+mn-lt"/>
                          <a:ea typeface="+mn-ea"/>
                          <a:cs typeface="+mn-cs"/>
                        </a:rPr>
                        <a:t>Mindestens 4 mal täglich:</a:t>
                      </a:r>
                      <a:r>
                        <a:rPr sz="1400" kern="1200" dirty="0">
                          <a:solidFill>
                            <a:schemeClr val="dk1"/>
                          </a:solidFill>
                          <a:latin typeface="+mn-lt"/>
                          <a:ea typeface="+mn-ea"/>
                          <a:cs typeface="+mn-cs"/>
                        </a:rPr>
                        <a:t> </a:t>
                      </a:r>
                      <a:r>
                        <a:rPr lang="en-GB" sz="1400" kern="1200" dirty="0" err="1" smtClean="0">
                          <a:solidFill>
                            <a:schemeClr val="tx1"/>
                          </a:solidFill>
                          <a:latin typeface="+mn-lt"/>
                          <a:ea typeface="+mn-ea"/>
                          <a:cs typeface="+mn-cs"/>
                        </a:rPr>
                        <a:t>Vitalparameter</a:t>
                      </a:r>
                      <a:endParaRPr lang="en-GB" sz="1400" kern="1200" dirty="0">
                        <a:solidFill>
                          <a:schemeClr val="tx1"/>
                        </a:solidFill>
                        <a:latin typeface="+mn-lt"/>
                        <a:ea typeface="+mn-ea"/>
                        <a:cs typeface="+mn-cs"/>
                      </a:endParaRPr>
                    </a:p>
                    <a:p>
                      <a:pPr marL="285750" indent="-285750" algn="l" defTabSz="914400" rtl="0" eaLnBrk="1" latinLnBrk="0" hangingPunct="1">
                        <a:buFont typeface="Arial" panose="020B0604020202020204" pitchFamily="34" charset="0"/>
                        <a:buChar char="•"/>
                      </a:pPr>
                      <a:r>
                        <a:rPr lang="en-GB" sz="1400" kern="1200" dirty="0">
                          <a:solidFill>
                            <a:schemeClr val="dk1"/>
                          </a:solidFill>
                          <a:latin typeface="+mn-lt"/>
                          <a:ea typeface="+mn-ea"/>
                          <a:cs typeface="+mn-cs"/>
                        </a:rPr>
                        <a:t>2 mal täglich: CBC für PLT-Renitenz</a:t>
                      </a:r>
                    </a:p>
                    <a:p>
                      <a:pPr marL="285750" indent="-285750" algn="l" defTabSz="914400" rtl="0" eaLnBrk="1" latinLnBrk="0" hangingPunct="1">
                        <a:buFont typeface="Arial" panose="020B0604020202020204" pitchFamily="34" charset="0"/>
                        <a:buChar char="•"/>
                      </a:pPr>
                      <a:r>
                        <a:rPr lang="en-GB" sz="1400" kern="1200" dirty="0" err="1">
                          <a:solidFill>
                            <a:schemeClr val="tx1"/>
                          </a:solidFill>
                          <a:latin typeface="+mn-lt"/>
                          <a:ea typeface="+mn-ea"/>
                          <a:cs typeface="+mn-cs"/>
                        </a:rPr>
                        <a:t>Angemessene</a:t>
                      </a:r>
                      <a:r>
                        <a:rPr lang="en-GB" sz="1400" kern="1200" dirty="0">
                          <a:solidFill>
                            <a:schemeClr val="tx1"/>
                          </a:solidFill>
                          <a:latin typeface="+mn-lt"/>
                          <a:ea typeface="+mn-ea"/>
                          <a:cs typeface="+mn-cs"/>
                        </a:rPr>
                        <a:t> </a:t>
                      </a:r>
                      <a:r>
                        <a:rPr lang="en-GB" sz="1400" kern="1200" dirty="0" err="1" smtClean="0">
                          <a:solidFill>
                            <a:schemeClr val="tx1"/>
                          </a:solidFill>
                          <a:latin typeface="+mn-lt"/>
                          <a:ea typeface="+mn-ea"/>
                          <a:cs typeface="+mn-cs"/>
                        </a:rPr>
                        <a:t>psychologische</a:t>
                      </a:r>
                      <a:r>
                        <a:rPr sz="1400" kern="1200" dirty="0" smtClean="0">
                          <a:solidFill>
                            <a:schemeClr val="tx1"/>
                          </a:solidFill>
                          <a:latin typeface="+mn-lt"/>
                          <a:ea typeface="+mn-ea"/>
                          <a:cs typeface="+mn-cs"/>
                        </a:rPr>
                        <a:t> </a:t>
                      </a:r>
                      <a:r>
                        <a:rPr lang="en-GB" sz="1400" kern="1200" dirty="0">
                          <a:solidFill>
                            <a:schemeClr val="tx1"/>
                          </a:solidFill>
                          <a:latin typeface="+mn-lt"/>
                          <a:ea typeface="+mn-ea"/>
                          <a:cs typeface="+mn-cs"/>
                        </a:rPr>
                        <a:t>Unterstützung </a:t>
                      </a:r>
                      <a:r>
                        <a:rPr lang="en-GB" sz="1400" kern="1200" dirty="0">
                          <a:solidFill>
                            <a:schemeClr val="dk1"/>
                          </a:solidFill>
                          <a:latin typeface="+mn-lt"/>
                          <a:ea typeface="+mn-ea"/>
                          <a:cs typeface="+mn-cs"/>
                        </a:rPr>
                        <a:t>für Patienten und Betreuer</a:t>
                      </a:r>
                    </a:p>
                    <a:p>
                      <a:pPr marL="285750" indent="-285750" algn="l" defTabSz="914400" rtl="0" eaLnBrk="1" latinLnBrk="0" hangingPunct="1">
                        <a:buFont typeface="Arial" panose="020B0604020202020204" pitchFamily="34" charset="0"/>
                        <a:buChar char="•"/>
                      </a:pPr>
                      <a:r>
                        <a:rPr lang="en-GB" sz="1400" kern="1200" dirty="0">
                          <a:solidFill>
                            <a:schemeClr val="dk1"/>
                          </a:solidFill>
                          <a:latin typeface="+mn-lt"/>
                          <a:ea typeface="+mn-ea"/>
                          <a:cs typeface="+mn-cs"/>
                        </a:rPr>
                        <a:t>Täglich: PT, PTT</a:t>
                      </a:r>
                    </a:p>
                    <a:p>
                      <a:pPr marL="285750" indent="-285750" algn="l" defTabSz="914400" rtl="0" eaLnBrk="1" latinLnBrk="0" hangingPunct="1">
                        <a:buFont typeface="Arial" panose="020B0604020202020204" pitchFamily="34" charset="0"/>
                        <a:buChar char="•"/>
                      </a:pPr>
                      <a:r>
                        <a:rPr lang="en-GB" sz="1400" kern="1200" dirty="0">
                          <a:solidFill>
                            <a:schemeClr val="dk1"/>
                          </a:solidFill>
                          <a:latin typeface="+mn-lt"/>
                          <a:ea typeface="+mn-ea"/>
                          <a:cs typeface="+mn-cs"/>
                        </a:rPr>
                        <a:t>Für ausreichende Gefäßzugänge sorgen</a:t>
                      </a:r>
                      <a:endParaRPr lang="de-DE" sz="1400" kern="1200" dirty="0">
                        <a:solidFill>
                          <a:schemeClr val="dk1"/>
                        </a:solidFill>
                        <a:latin typeface="+mn-lt"/>
                        <a:ea typeface="+mn-ea"/>
                        <a:cs typeface="+mn-cs"/>
                      </a:endParaRPr>
                    </a:p>
                  </a:txBody>
                  <a:tcPr/>
                </a:tc>
                <a:tc>
                  <a:txBody>
                    <a:bodyPr/>
                    <a:lstStyle/>
                    <a:p>
                      <a:pPr marL="285750" indent="-285750" algn="l" defTabSz="914400" rtl="0" eaLnBrk="1" latinLnBrk="0" hangingPunct="1">
                        <a:buFont typeface="Arial" panose="020B0604020202020204" pitchFamily="34" charset="0"/>
                        <a:buChar char="•"/>
                      </a:pPr>
                      <a:r>
                        <a:rPr lang="en-GB" sz="1400" kern="1200" dirty="0">
                          <a:solidFill>
                            <a:schemeClr val="dk1"/>
                          </a:solidFill>
                          <a:latin typeface="+mn-lt"/>
                          <a:ea typeface="+mn-ea"/>
                          <a:cs typeface="+mn-cs"/>
                        </a:rPr>
                        <a:t>Kontinuierliche Überwachung: </a:t>
                      </a:r>
                      <a:r>
                        <a:rPr lang="en-GB" sz="1400" kern="1200" dirty="0" err="1" smtClean="0">
                          <a:solidFill>
                            <a:schemeClr val="dk1"/>
                          </a:solidFill>
                          <a:latin typeface="+mn-lt"/>
                          <a:ea typeface="+mn-ea"/>
                          <a:cs typeface="+mn-cs"/>
                        </a:rPr>
                        <a:t>Vitalzeichen</a:t>
                      </a:r>
                      <a:r>
                        <a:rPr lang="en-GB" sz="1400" kern="1200" dirty="0" smtClean="0">
                          <a:solidFill>
                            <a:schemeClr val="dk1"/>
                          </a:solidFill>
                          <a:latin typeface="+mn-lt"/>
                          <a:ea typeface="+mn-ea"/>
                          <a:cs typeface="+mn-cs"/>
                        </a:rPr>
                        <a:t>, </a:t>
                      </a:r>
                      <a:r>
                        <a:rPr lang="en-GB" sz="1400" kern="1200" dirty="0">
                          <a:solidFill>
                            <a:schemeClr val="dk1"/>
                          </a:solidFill>
                          <a:latin typeface="+mn-lt"/>
                          <a:ea typeface="+mn-ea"/>
                          <a:cs typeface="+mn-cs"/>
                        </a:rPr>
                        <a:t>Beatmung, falls</a:t>
                      </a:r>
                      <a:r>
                        <a:rPr sz="1400" kern="1200" dirty="0">
                          <a:solidFill>
                            <a:schemeClr val="dk1"/>
                          </a:solidFill>
                          <a:latin typeface="+mn-lt"/>
                          <a:ea typeface="+mn-ea"/>
                          <a:cs typeface="+mn-cs"/>
                        </a:rPr>
                        <a:t> </a:t>
                      </a:r>
                      <a:r>
                        <a:rPr lang="en-GB" sz="1400" kern="1200" dirty="0"/>
                        <a:t>erforderlich (O</a:t>
                      </a:r>
                      <a:r>
                        <a:rPr lang="en-GB" sz="1400" kern="1200" baseline="-25000" dirty="0"/>
                        <a:t>2</a:t>
                      </a:r>
                      <a:r>
                        <a:rPr lang="en-GB" sz="1400" kern="1200" dirty="0" smtClean="0"/>
                        <a:t>),</a:t>
                      </a:r>
                      <a:r>
                        <a:rPr lang="en-GB" sz="1400" kern="1200" baseline="0" dirty="0" smtClean="0"/>
                        <a:t> </a:t>
                      </a:r>
                      <a:r>
                        <a:rPr lang="en-GB" sz="1400" kern="1200" dirty="0" smtClean="0"/>
                        <a:t> </a:t>
                      </a:r>
                      <a:r>
                        <a:rPr lang="en-GB" sz="1400" kern="1200" dirty="0" err="1" smtClean="0"/>
                        <a:t>Flüssigkeitsbeschränkung</a:t>
                      </a:r>
                      <a:endParaRPr lang="en-GB" sz="1400" kern="1200" dirty="0" smtClean="0"/>
                    </a:p>
                    <a:p>
                      <a:pPr marL="285750" indent="-285750" algn="l" defTabSz="914400" rtl="0" eaLnBrk="1" latinLnBrk="0" hangingPunct="1">
                        <a:buFont typeface="Arial" panose="020B0604020202020204" pitchFamily="34" charset="0"/>
                        <a:buChar char="•"/>
                      </a:pPr>
                      <a:r>
                        <a:rPr lang="en-GB" sz="1400" kern="1200" dirty="0" err="1" smtClean="0"/>
                        <a:t>für</a:t>
                      </a:r>
                      <a:r>
                        <a:rPr lang="en-GB" sz="1400" kern="1200" dirty="0" smtClean="0"/>
                        <a:t> </a:t>
                      </a:r>
                      <a:r>
                        <a:rPr lang="en-GB" sz="1400" kern="1200" dirty="0"/>
                        <a:t>ausreichende Gefäßzugänge sorgen</a:t>
                      </a:r>
                    </a:p>
                    <a:p>
                      <a:pPr marL="285750" indent="-285750" algn="l" defTabSz="914400" rtl="0" eaLnBrk="1" latinLnBrk="0" hangingPunct="1">
                        <a:buFont typeface="Arial" panose="020B0604020202020204" pitchFamily="34" charset="0"/>
                        <a:buChar char="•"/>
                      </a:pPr>
                      <a:r>
                        <a:rPr lang="en-GB" sz="1400" kern="1200" dirty="0">
                          <a:solidFill>
                            <a:schemeClr val="dk1"/>
                          </a:solidFill>
                          <a:latin typeface="+mn-lt"/>
                          <a:ea typeface="+mn-ea"/>
                          <a:cs typeface="+mn-cs"/>
                        </a:rPr>
                        <a:t>Sorgfältige Überwachung: Diurese, Blasen-Katheter, Urometer,</a:t>
                      </a:r>
                      <a:r>
                        <a:rPr sz="1400" kern="1200" dirty="0">
                          <a:solidFill>
                            <a:schemeClr val="dk1"/>
                          </a:solidFill>
                          <a:latin typeface="+mn-lt"/>
                          <a:ea typeface="+mn-ea"/>
                          <a:cs typeface="+mn-cs"/>
                        </a:rPr>
                        <a:t> </a:t>
                      </a:r>
                      <a:r>
                        <a:rPr lang="en-GB" sz="1400" kern="1200" dirty="0"/>
                        <a:t>Performanz-Status</a:t>
                      </a:r>
                    </a:p>
                    <a:p>
                      <a:pPr marL="285750" indent="-285750" algn="l" defTabSz="914400" rtl="0" eaLnBrk="1" latinLnBrk="0" hangingPunct="1">
                        <a:buFont typeface="Arial" panose="020B0604020202020204" pitchFamily="34" charset="0"/>
                        <a:buChar char="•"/>
                      </a:pPr>
                      <a:r>
                        <a:rPr lang="en-GB" sz="1400" kern="1200" dirty="0">
                          <a:solidFill>
                            <a:schemeClr val="dk1"/>
                          </a:solidFill>
                          <a:latin typeface="+mn-lt"/>
                          <a:ea typeface="+mn-ea"/>
                          <a:cs typeface="+mn-cs"/>
                        </a:rPr>
                        <a:t>Überwachung auf MOF: Herz-, Atemwegs-</a:t>
                      </a:r>
                      <a:r>
                        <a:rPr sz="1400" kern="1200" dirty="0">
                          <a:solidFill>
                            <a:schemeClr val="dk1"/>
                          </a:solidFill>
                          <a:latin typeface="+mn-lt"/>
                          <a:ea typeface="+mn-ea"/>
                          <a:cs typeface="+mn-cs"/>
                        </a:rPr>
                        <a:t> </a:t>
                      </a:r>
                      <a:r>
                        <a:rPr lang="en-GB" sz="1400" kern="1200" dirty="0">
                          <a:solidFill>
                            <a:schemeClr val="dk1"/>
                          </a:solidFill>
                          <a:latin typeface="+mn-lt"/>
                          <a:ea typeface="+mn-ea"/>
                          <a:cs typeface="+mn-cs"/>
                        </a:rPr>
                        <a:t>und Nierenfunktion</a:t>
                      </a:r>
                    </a:p>
                    <a:p>
                      <a:pPr marL="285750" indent="-285750" algn="l" defTabSz="914400" rtl="0" eaLnBrk="1" latinLnBrk="0" hangingPunct="1">
                        <a:buFont typeface="Arial" panose="020B0604020202020204" pitchFamily="34" charset="0"/>
                        <a:buChar char="•"/>
                      </a:pPr>
                      <a:r>
                        <a:rPr lang="en-GB" sz="1400" kern="1200" dirty="0"/>
                        <a:t>Psychologische Unterstützung, Verlegung auf die Intensivstation</a:t>
                      </a:r>
                      <a:endParaRPr lang="de-DE" sz="1400" kern="1200" dirty="0">
                        <a:solidFill>
                          <a:srgbClr val="8A8A8D"/>
                        </a:solidFill>
                        <a:latin typeface="Arial" pitchFamily="34" charset="0"/>
                        <a:ea typeface="+mn-ea"/>
                        <a:cs typeface="Arial" pitchFamily="34" charset="0"/>
                      </a:endParaRPr>
                    </a:p>
                  </a:txBody>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4594361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Pflegemanagement von Patienten im Kindesalter mit VOD</a:t>
            </a:r>
            <a:endParaRPr lang="de-DE" dirty="0"/>
          </a:p>
        </p:txBody>
      </p:sp>
      <p:sp>
        <p:nvSpPr>
          <p:cNvPr id="3" name="Content Placeholder 2"/>
          <p:cNvSpPr>
            <a:spLocks noGrp="1"/>
          </p:cNvSpPr>
          <p:nvPr>
            <p:ph idx="1"/>
          </p:nvPr>
        </p:nvSpPr>
        <p:spPr/>
        <p:txBody>
          <a:bodyPr/>
          <a:lstStyle/>
          <a:p>
            <a:r>
              <a:rPr lang="de-DE" dirty="0"/>
              <a:t>Beim Umgang mit VOD bei Kindern wird von einer beträchtlichen Variabilität berichtet</a:t>
            </a:r>
          </a:p>
          <a:p>
            <a:r>
              <a:rPr lang="de-DE" dirty="0"/>
              <a:t>Neben dem gleichen, unterstützenden Pflegemanagement wie bei </a:t>
            </a:r>
            <a:r>
              <a:rPr lang="de-DE" dirty="0" smtClean="0"/>
              <a:t>Erwachsenen, was </a:t>
            </a:r>
            <a:r>
              <a:rPr lang="de-DE" dirty="0"/>
              <a:t>auf der vorhergehenden Folie dargestellt ist, kann für Kinder </a:t>
            </a:r>
            <a:r>
              <a:rPr lang="de-DE" dirty="0" smtClean="0"/>
              <a:t>zusätzlich </a:t>
            </a:r>
            <a:r>
              <a:rPr lang="de-DE" dirty="0"/>
              <a:t>erforderlich sein:</a:t>
            </a:r>
          </a:p>
          <a:p>
            <a:pPr lvl="1"/>
            <a:r>
              <a:rPr lang="de-DE" dirty="0"/>
              <a:t>Verabreichung von Albumin mit Diuretika</a:t>
            </a:r>
          </a:p>
          <a:p>
            <a:pPr lvl="1"/>
            <a:r>
              <a:rPr lang="de-DE" dirty="0"/>
              <a:t>Betreuende </a:t>
            </a:r>
            <a:r>
              <a:rPr lang="de-DE" dirty="0" err="1"/>
              <a:t>Blutplättchenzählung</a:t>
            </a:r>
            <a:endParaRPr lang="de-DE" dirty="0"/>
          </a:p>
          <a:p>
            <a:pPr lvl="1"/>
            <a:r>
              <a:rPr lang="de-DE" dirty="0"/>
              <a:t>Einleitung einer Parazentese im Umfeld von Oligurie oder Hypoxie</a:t>
            </a:r>
          </a:p>
        </p:txBody>
      </p:sp>
      <p:sp>
        <p:nvSpPr>
          <p:cNvPr id="4" name="Text Placeholder 3"/>
          <p:cNvSpPr>
            <a:spLocks noGrp="1"/>
          </p:cNvSpPr>
          <p:nvPr>
            <p:ph type="body" sz="quarter" idx="10"/>
          </p:nvPr>
        </p:nvSpPr>
        <p:spPr/>
        <p:txBody>
          <a:bodyPr/>
          <a:lstStyle/>
          <a:p>
            <a:r>
              <a:rPr lang="de-DE" dirty="0"/>
              <a:t>Skeens MA et al. </a:t>
            </a:r>
            <a:r>
              <a:rPr lang="de-DE" i="1" dirty="0"/>
              <a:t>Biol Blood Marrow Transplant </a:t>
            </a:r>
            <a:r>
              <a:rPr lang="de-DE" dirty="0"/>
              <a:t>2016;22:1823–8</a:t>
            </a:r>
          </a:p>
        </p:txBody>
      </p:sp>
      <p:sp>
        <p:nvSpPr>
          <p:cNvPr id="10" name="Text Placeholder 9"/>
          <p:cNvSpPr>
            <a:spLocks noGrp="1"/>
          </p:cNvSpPr>
          <p:nvPr>
            <p:ph type="body" sz="quarter" idx="11"/>
          </p:nvPr>
        </p:nvSpPr>
        <p:spPr/>
        <p:txBody>
          <a:bodyPr/>
          <a:lstStyle/>
          <a:p>
            <a:r>
              <a:rPr lang="de-DE" dirty="0"/>
              <a:t>VOD, venookklusiven Erkrankung </a:t>
            </a:r>
          </a:p>
        </p:txBody>
      </p:sp>
      <p:grpSp>
        <p:nvGrpSpPr>
          <p:cNvPr id="6" name="Group 5"/>
          <p:cNvGrpSpPr/>
          <p:nvPr/>
        </p:nvGrpSpPr>
        <p:grpSpPr>
          <a:xfrm>
            <a:off x="3969634" y="3697461"/>
            <a:ext cx="2349685" cy="369332"/>
            <a:chOff x="1508759" y="4551330"/>
            <a:chExt cx="1825447" cy="369332"/>
          </a:xfrm>
        </p:grpSpPr>
        <p:sp>
          <p:nvSpPr>
            <p:cNvPr id="8" name="TextBox 7">
              <a:hlinkClick r:id="rId3" action="ppaction://hlinkpres?slideindex=4&amp;slidetitle=Modul 2:  Die Pathophysiologie venookklusiver Erkrankungen..."/>
            </p:cNvPr>
            <p:cNvSpPr txBox="1"/>
            <p:nvPr/>
          </p:nvSpPr>
          <p:spPr>
            <a:xfrm>
              <a:off x="1508759" y="4551330"/>
              <a:ext cx="1825447" cy="369332"/>
            </a:xfrm>
            <a:prstGeom prst="rect">
              <a:avLst/>
            </a:prstGeom>
            <a:solidFill>
              <a:schemeClr val="bg1"/>
            </a:solidFill>
            <a:ln w="19050">
              <a:solidFill>
                <a:schemeClr val="tx1"/>
              </a:solidFill>
            </a:ln>
            <a:effectLst>
              <a:outerShdw blurRad="50800" dist="38100" dir="2700000" algn="tl" rotWithShape="0">
                <a:schemeClr val="bg1">
                  <a:lumMod val="50000"/>
                  <a:alpha val="40000"/>
                </a:schemeClr>
              </a:outerShdw>
            </a:effectLst>
            <a:scene3d>
              <a:camera prst="orthographicFront"/>
              <a:lightRig rig="threePt" dir="t"/>
            </a:scene3d>
            <a:sp3d>
              <a:bevelT/>
            </a:sp3d>
          </p:spPr>
          <p:txBody>
            <a:bodyPr wrap="square" rtlCol="0">
              <a:spAutoFit/>
            </a:bodyPr>
            <a:lstStyle>
              <a:defPPr>
                <a:defRPr lang="en-US"/>
              </a:defPPr>
              <a:lvl1pPr>
                <a:defRPr>
                  <a:solidFill>
                    <a:schemeClr val="tx2"/>
                  </a:solidFill>
                </a:defRPr>
              </a:lvl1pPr>
            </a:lstStyle>
            <a:p>
              <a:pPr algn="r"/>
              <a:r>
                <a:rPr lang="de-DE" dirty="0">
                  <a:solidFill>
                    <a:srgbClr val="000000"/>
                  </a:solidFill>
                </a:rPr>
                <a:t>Link zu Modul 2</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5109" y="4601388"/>
              <a:ext cx="251460" cy="251460"/>
            </a:xfrm>
            <a:prstGeom prst="rect">
              <a:avLst/>
            </a:prstGeom>
            <a:noFill/>
          </p:spPr>
        </p:pic>
      </p:grpSp>
    </p:spTree>
    <p:extLst>
      <p:ext uri="{BB962C8B-B14F-4D97-AF65-F5344CB8AC3E}">
        <p14:creationId xmlns:p14="http://schemas.microsoft.com/office/powerpoint/2010/main" val="34068783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r>
              <a:rPr lang="en-GB"/>
              <a:t>Gründe für die Entwicklung neuer Therapien der VOD</a:t>
            </a:r>
            <a:endParaRPr lang="en-GB" dirty="0"/>
          </a:p>
        </p:txBody>
      </p:sp>
      <p:sp>
        <p:nvSpPr>
          <p:cNvPr id="54274" name="Content Placeholder 2"/>
          <p:cNvSpPr>
            <a:spLocks noGrp="1"/>
          </p:cNvSpPr>
          <p:nvPr>
            <p:ph idx="1"/>
          </p:nvPr>
        </p:nvSpPr>
        <p:spPr/>
        <p:txBody>
          <a:bodyPr/>
          <a:lstStyle/>
          <a:p>
            <a:r>
              <a:rPr lang="de-DE" dirty="0"/>
              <a:t>Gegenwärtige Strategien sind unterstützend und die Behandlung ist mit einem signifikanten Blutungsrisiko assoziiert</a:t>
            </a:r>
            <a:r>
              <a:rPr lang="de-DE" baseline="30000" dirty="0"/>
              <a:t>1,2</a:t>
            </a:r>
          </a:p>
          <a:p>
            <a:endParaRPr lang="de-DE" dirty="0"/>
          </a:p>
          <a:p>
            <a:r>
              <a:rPr lang="de-DE" dirty="0"/>
              <a:t>70–80% der Patienten mit allen Klassifikationen der VOD erholen sich spontan</a:t>
            </a:r>
            <a:r>
              <a:rPr lang="de-DE" baseline="30000" dirty="0"/>
              <a:t>1</a:t>
            </a:r>
          </a:p>
          <a:p>
            <a:endParaRPr lang="en-GB" dirty="0"/>
          </a:p>
          <a:p>
            <a:r>
              <a:rPr lang="en-GB" dirty="0" err="1"/>
              <a:t>Allerdings</a:t>
            </a:r>
            <a:r>
              <a:rPr lang="en-GB" dirty="0"/>
              <a:t> </a:t>
            </a:r>
            <a:r>
              <a:rPr lang="en-GB" dirty="0" err="1"/>
              <a:t>ist</a:t>
            </a:r>
            <a:r>
              <a:rPr lang="en-GB" dirty="0"/>
              <a:t> die </a:t>
            </a:r>
            <a:r>
              <a:rPr lang="en-GB" dirty="0" err="1"/>
              <a:t>schwere</a:t>
            </a:r>
            <a:r>
              <a:rPr lang="en-GB" dirty="0"/>
              <a:t> VOD </a:t>
            </a:r>
            <a:r>
              <a:rPr lang="en-GB" dirty="0" err="1"/>
              <a:t>nach</a:t>
            </a:r>
            <a:r>
              <a:rPr lang="en-GB" dirty="0"/>
              <a:t> </a:t>
            </a:r>
            <a:r>
              <a:rPr lang="en-GB" dirty="0" err="1"/>
              <a:t>wie</a:t>
            </a:r>
            <a:r>
              <a:rPr lang="en-GB" dirty="0"/>
              <a:t> </a:t>
            </a:r>
            <a:r>
              <a:rPr lang="en-GB" dirty="0" err="1"/>
              <a:t>vor</a:t>
            </a:r>
            <a:r>
              <a:rPr lang="en-GB" dirty="0"/>
              <a:t> </a:t>
            </a:r>
            <a:r>
              <a:rPr lang="en-GB" dirty="0" err="1"/>
              <a:t>eine</a:t>
            </a:r>
            <a:r>
              <a:rPr lang="en-GB" dirty="0"/>
              <a:t> </a:t>
            </a:r>
            <a:r>
              <a:rPr lang="en-GB" dirty="0" err="1"/>
              <a:t>ernsthafte</a:t>
            </a:r>
            <a:r>
              <a:rPr lang="en-GB" dirty="0"/>
              <a:t> </a:t>
            </a:r>
            <a:r>
              <a:rPr lang="en-GB" dirty="0" err="1"/>
              <a:t>Komplikation</a:t>
            </a:r>
            <a:r>
              <a:rPr lang="en-GB" dirty="0"/>
              <a:t> der HSZT und hat </a:t>
            </a:r>
            <a:r>
              <a:rPr lang="en-GB" dirty="0" err="1"/>
              <a:t>eine</a:t>
            </a:r>
            <a:r>
              <a:rPr lang="en-GB" dirty="0"/>
              <a:t> </a:t>
            </a:r>
            <a:r>
              <a:rPr lang="en-GB" dirty="0" err="1"/>
              <a:t>hohe</a:t>
            </a:r>
            <a:r>
              <a:rPr lang="en-GB" dirty="0"/>
              <a:t> </a:t>
            </a:r>
            <a:r>
              <a:rPr lang="en-GB" dirty="0" err="1"/>
              <a:t>Mortalitätsrate</a:t>
            </a:r>
            <a:r>
              <a:rPr lang="en-GB" dirty="0"/>
              <a:t> (&gt;80%)</a:t>
            </a:r>
            <a:r>
              <a:rPr lang="en-GB" baseline="30000" dirty="0"/>
              <a:t>3</a:t>
            </a:r>
          </a:p>
        </p:txBody>
      </p:sp>
      <p:sp>
        <p:nvSpPr>
          <p:cNvPr id="2" name="Text Placeholder 1"/>
          <p:cNvSpPr>
            <a:spLocks noGrp="1"/>
          </p:cNvSpPr>
          <p:nvPr>
            <p:ph type="body" sz="quarter" idx="10"/>
          </p:nvPr>
        </p:nvSpPr>
        <p:spPr/>
        <p:txBody>
          <a:bodyPr/>
          <a:lstStyle/>
          <a:p>
            <a:r>
              <a:rPr lang="en-GB" dirty="0"/>
              <a:t>1. </a:t>
            </a:r>
            <a:r>
              <a:rPr lang="en-GB" dirty="0" err="1"/>
              <a:t>Helmy</a:t>
            </a:r>
            <a:r>
              <a:rPr lang="en-GB" dirty="0"/>
              <a:t> A. </a:t>
            </a:r>
            <a:r>
              <a:rPr lang="en-GB" i="1" dirty="0"/>
              <a:t>Aliment </a:t>
            </a:r>
            <a:r>
              <a:rPr lang="en-GB" i="1" dirty="0" err="1"/>
              <a:t>Pharmacol</a:t>
            </a:r>
            <a:r>
              <a:rPr lang="en-GB" i="1" dirty="0"/>
              <a:t> </a:t>
            </a:r>
            <a:r>
              <a:rPr lang="en-GB" i="1" dirty="0" err="1"/>
              <a:t>Ther</a:t>
            </a:r>
            <a:r>
              <a:rPr lang="en-GB" i="1" dirty="0"/>
              <a:t> </a:t>
            </a:r>
            <a:r>
              <a:rPr lang="en-GB" dirty="0"/>
              <a:t>2006;23:11–25; 2. </a:t>
            </a:r>
            <a:r>
              <a:rPr lang="en-GB" dirty="0" err="1"/>
              <a:t>Bearman</a:t>
            </a:r>
            <a:r>
              <a:rPr lang="en-GB" dirty="0"/>
              <a:t> SI et al. </a:t>
            </a:r>
            <a:r>
              <a:rPr lang="en-GB" i="1" dirty="0"/>
              <a:t>Blood</a:t>
            </a:r>
            <a:r>
              <a:rPr lang="en-GB" dirty="0"/>
              <a:t> 1997;89:1501–6; </a:t>
            </a:r>
            <a:br>
              <a:rPr lang="en-GB" dirty="0"/>
            </a:br>
            <a:r>
              <a:rPr lang="en-GB" dirty="0"/>
              <a:t>3. Coppell JA et al. </a:t>
            </a:r>
            <a:r>
              <a:rPr lang="en-GB" i="1" dirty="0" err="1"/>
              <a:t>Biol</a:t>
            </a:r>
            <a:r>
              <a:rPr lang="en-GB" i="1" dirty="0"/>
              <a:t> Blood Marrow Transplant </a:t>
            </a:r>
            <a:r>
              <a:rPr lang="en-GB" dirty="0"/>
              <a:t>2010;16:157–68 </a:t>
            </a:r>
          </a:p>
        </p:txBody>
      </p:sp>
      <p:sp>
        <p:nvSpPr>
          <p:cNvPr id="3" name="Text Placeholder 2"/>
          <p:cNvSpPr>
            <a:spLocks noGrp="1"/>
          </p:cNvSpPr>
          <p:nvPr>
            <p:ph type="body" sz="quarter" idx="11"/>
          </p:nvPr>
        </p:nvSpPr>
        <p:spPr/>
        <p:txBody>
          <a:bodyPr/>
          <a:lstStyle/>
          <a:p>
            <a:r>
              <a:rPr lang="en-GB" dirty="0"/>
              <a:t>HSZT, </a:t>
            </a:r>
            <a:r>
              <a:rPr lang="en-GB" dirty="0" err="1"/>
              <a:t>hämatopoetische</a:t>
            </a:r>
            <a:r>
              <a:rPr lang="en-GB" dirty="0"/>
              <a:t> </a:t>
            </a:r>
            <a:r>
              <a:rPr lang="en-GB" dirty="0" err="1"/>
              <a:t>Stammzelltransplantation</a:t>
            </a:r>
            <a:r>
              <a:rPr lang="en-GB" dirty="0"/>
              <a:t>; </a:t>
            </a:r>
            <a:r>
              <a:rPr lang="de-DE" dirty="0"/>
              <a:t>VOD, venookklusiven Erkrankung </a:t>
            </a:r>
          </a:p>
        </p:txBody>
      </p:sp>
      <p:sp>
        <p:nvSpPr>
          <p:cNvPr id="7" name="Rounded Rectangle 6"/>
          <p:cNvSpPr/>
          <p:nvPr/>
        </p:nvSpPr>
        <p:spPr>
          <a:xfrm>
            <a:off x="1016000" y="4571375"/>
            <a:ext cx="10145118" cy="919401"/>
          </a:xfrm>
          <a:prstGeom prst="roundRect">
            <a:avLst/>
          </a:prstGeom>
          <a:solidFill>
            <a:schemeClr val="accent1"/>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marL="0" lvl="1" algn="ctr">
              <a:defRPr/>
            </a:pPr>
            <a:r>
              <a:rPr lang="en-GB" sz="2400" b="1" dirty="0">
                <a:solidFill>
                  <a:schemeClr val="bg1"/>
                </a:solidFill>
                <a:latin typeface="Arial" pitchFamily="34" charset="0"/>
                <a:cs typeface="Arial" pitchFamily="34" charset="0"/>
              </a:rPr>
              <a:t>Deshalb werden wirksame Therapien sowohl für die Prophylaxe als auch die Behandlung der schweren VOD benötigt</a:t>
            </a:r>
          </a:p>
        </p:txBody>
      </p:sp>
    </p:spTree>
    <p:custDataLst>
      <p:tags r:id="rId1"/>
    </p:custDataLst>
    <p:extLst>
      <p:ext uri="{BB962C8B-B14F-4D97-AF65-F5344CB8AC3E}">
        <p14:creationId xmlns:p14="http://schemas.microsoft.com/office/powerpoint/2010/main" val="34311375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p:txBody>
          <a:bodyPr>
            <a:normAutofit/>
          </a:bodyPr>
          <a:lstStyle/>
          <a:p>
            <a:r>
              <a:rPr lang="en-US" dirty="0"/>
              <a:t>Defibrotid</a:t>
            </a:r>
          </a:p>
        </p:txBody>
      </p:sp>
      <p:sp>
        <p:nvSpPr>
          <p:cNvPr id="36866" name="Content Placeholder 2"/>
          <p:cNvSpPr>
            <a:spLocks noGrp="1"/>
          </p:cNvSpPr>
          <p:nvPr>
            <p:ph idx="1"/>
          </p:nvPr>
        </p:nvSpPr>
        <p:spPr>
          <a:xfrm>
            <a:off x="335360" y="1268760"/>
            <a:ext cx="9237618" cy="4857403"/>
          </a:xfrm>
        </p:spPr>
        <p:txBody>
          <a:bodyPr>
            <a:noAutofit/>
          </a:bodyPr>
          <a:lstStyle/>
          <a:p>
            <a:pPr>
              <a:lnSpc>
                <a:spcPct val="114000"/>
              </a:lnSpc>
              <a:spcBef>
                <a:spcPts val="600"/>
              </a:spcBef>
            </a:pPr>
            <a:r>
              <a:rPr lang="de-DE" dirty="0"/>
              <a:t>Defibrotid ist eine Mischung aus Oligonukleotiden, die aus der Darmschleimhaut von Schweinen gewonnen werden</a:t>
            </a:r>
            <a:r>
              <a:rPr lang="de-DE" baseline="30000" dirty="0"/>
              <a:t>1</a:t>
            </a:r>
          </a:p>
          <a:p>
            <a:pPr lvl="1">
              <a:lnSpc>
                <a:spcPct val="114000"/>
              </a:lnSpc>
              <a:spcBef>
                <a:spcPts val="600"/>
              </a:spcBef>
            </a:pPr>
            <a:r>
              <a:rPr lang="de-DE" dirty="0"/>
              <a:t>Herstellung durch kontrollierte DNA-Depolymerisation</a:t>
            </a:r>
            <a:r>
              <a:rPr lang="de-DE" baseline="30000" dirty="0"/>
              <a:t>1</a:t>
            </a:r>
          </a:p>
          <a:p>
            <a:pPr>
              <a:lnSpc>
                <a:spcPct val="114000"/>
              </a:lnSpc>
              <a:spcBef>
                <a:spcPts val="600"/>
              </a:spcBef>
            </a:pPr>
            <a:r>
              <a:rPr lang="de-DE" dirty="0"/>
              <a:t>Defibrotid ist in der EU für die Behandlung der schweren hepatischen VOD bei </a:t>
            </a:r>
            <a:r>
              <a:rPr lang="de-DE" dirty="0" smtClean="0"/>
              <a:t>Patienten </a:t>
            </a:r>
            <a:r>
              <a:rPr lang="de-DE" dirty="0"/>
              <a:t>zugelassen, die sich einer HSZT unterziehen, aber nicht zur Prophylaxe</a:t>
            </a:r>
            <a:r>
              <a:rPr lang="de-DE" baseline="30000" dirty="0"/>
              <a:t>2</a:t>
            </a:r>
          </a:p>
          <a:p>
            <a:pPr lvl="1">
              <a:lnSpc>
                <a:spcPct val="114000"/>
              </a:lnSpc>
              <a:spcBef>
                <a:spcPts val="600"/>
              </a:spcBef>
            </a:pPr>
            <a:r>
              <a:rPr lang="de-DE" dirty="0"/>
              <a:t>Es ist für Erwachsene und Jugendliche sowie Kinder und Kleinkinder im Alter ab 1 Monat indiziert</a:t>
            </a:r>
            <a:r>
              <a:rPr lang="de-DE" baseline="30000" dirty="0"/>
              <a:t>2</a:t>
            </a:r>
          </a:p>
          <a:p>
            <a:pPr>
              <a:lnSpc>
                <a:spcPct val="114000"/>
              </a:lnSpc>
              <a:spcBef>
                <a:spcPts val="600"/>
              </a:spcBef>
            </a:pPr>
            <a:r>
              <a:rPr lang="de-DE" dirty="0"/>
              <a:t>Defibrotid wird </a:t>
            </a:r>
            <a:r>
              <a:rPr lang="de-DE" dirty="0" smtClean="0"/>
              <a:t>von der </a:t>
            </a:r>
            <a:r>
              <a:rPr lang="de-DE" dirty="0"/>
              <a:t>EBMT und BCSH/BSBMT für die Behandlung der VOD bei Erwachsenen und Kindern empfohlen</a:t>
            </a:r>
            <a:r>
              <a:rPr lang="de-DE" baseline="30000" dirty="0"/>
              <a:t>3,4</a:t>
            </a:r>
          </a:p>
          <a:p>
            <a:pPr>
              <a:lnSpc>
                <a:spcPct val="114000"/>
              </a:lnSpc>
              <a:spcBef>
                <a:spcPts val="600"/>
              </a:spcBef>
            </a:pPr>
            <a:r>
              <a:rPr lang="de-DE" dirty="0"/>
              <a:t>Vom BCSH/BSBMT wird Defibrotid auch für die Prophylaxe der VOD empfohlen</a:t>
            </a:r>
            <a:r>
              <a:rPr lang="de-DE" baseline="30000" dirty="0"/>
              <a:t>4</a:t>
            </a:r>
          </a:p>
        </p:txBody>
      </p:sp>
      <p:sp>
        <p:nvSpPr>
          <p:cNvPr id="2" name="Text Placeholder 1"/>
          <p:cNvSpPr>
            <a:spLocks noGrp="1"/>
          </p:cNvSpPr>
          <p:nvPr>
            <p:ph type="body" sz="quarter" idx="10"/>
          </p:nvPr>
        </p:nvSpPr>
        <p:spPr>
          <a:xfrm>
            <a:off x="98779" y="5922677"/>
            <a:ext cx="7092244" cy="861774"/>
          </a:xfrm>
        </p:spPr>
        <p:txBody>
          <a:bodyPr wrap="square" anchor="b" anchorCtr="0">
            <a:spAutoFit/>
          </a:bodyPr>
          <a:lstStyle/>
          <a:p>
            <a:r>
              <a:rPr lang="en-GB" sz="1000" dirty="0">
                <a:latin typeface="Arial" pitchFamily="34" charset="0"/>
                <a:cs typeface="Arial" pitchFamily="34" charset="0"/>
              </a:rPr>
              <a:t>1. Richardson PG et al. </a:t>
            </a:r>
            <a:r>
              <a:rPr lang="en-GB" sz="1000" i="1" dirty="0">
                <a:latin typeface="Arial" pitchFamily="34" charset="0"/>
                <a:cs typeface="Arial" pitchFamily="34" charset="0"/>
              </a:rPr>
              <a:t>Expert Opin Drug </a:t>
            </a:r>
            <a:r>
              <a:rPr lang="en-GB" sz="1000" i="1" dirty="0" err="1">
                <a:latin typeface="Arial" pitchFamily="34" charset="0"/>
                <a:cs typeface="Arial" pitchFamily="34" charset="0"/>
              </a:rPr>
              <a:t>Saf</a:t>
            </a:r>
            <a:r>
              <a:rPr lang="en-GB" sz="1000" i="1" dirty="0">
                <a:latin typeface="Arial" pitchFamily="34" charset="0"/>
                <a:cs typeface="Arial" pitchFamily="34" charset="0"/>
              </a:rPr>
              <a:t> </a:t>
            </a:r>
            <a:r>
              <a:rPr lang="en-GB" sz="1000" dirty="0">
                <a:latin typeface="Arial" pitchFamily="34" charset="0"/>
                <a:cs typeface="Arial" pitchFamily="34" charset="0"/>
              </a:rPr>
              <a:t>2013;12:123–36; 2. Defitelio</a:t>
            </a:r>
            <a:r>
              <a:rPr lang="en-GB" sz="1000" baseline="30000" dirty="0">
                <a:latin typeface="Arial" pitchFamily="34" charset="0"/>
                <a:cs typeface="Arial" pitchFamily="34" charset="0"/>
              </a:rPr>
              <a:t>®</a:t>
            </a:r>
            <a:r>
              <a:rPr lang="en-GB" sz="1000" dirty="0">
                <a:latin typeface="Arial" pitchFamily="34" charset="0"/>
                <a:cs typeface="Arial" pitchFamily="34" charset="0"/>
              </a:rPr>
              <a:t> Summary of Product Characteristics. V</a:t>
            </a:r>
            <a:r>
              <a:rPr lang="de-DE" dirty="0"/>
              <a:t>erfügbar unter</a:t>
            </a:r>
            <a:r>
              <a:rPr lang="en-GB" sz="1000" dirty="0">
                <a:latin typeface="Arial" pitchFamily="34" charset="0"/>
                <a:cs typeface="Arial" pitchFamily="34" charset="0"/>
              </a:rPr>
              <a:t>: http://www.ema.europa.eu/docs/en_GB/document_library/EPAR_-_Product_Information/human/</a:t>
            </a:r>
            <a:br>
              <a:rPr lang="en-GB" sz="1000" dirty="0">
                <a:latin typeface="Arial" pitchFamily="34" charset="0"/>
                <a:cs typeface="Arial" pitchFamily="34" charset="0"/>
              </a:rPr>
            </a:br>
            <a:r>
              <a:rPr lang="en-GB" sz="1000" dirty="0">
                <a:latin typeface="Arial" pitchFamily="34" charset="0"/>
                <a:cs typeface="Arial" pitchFamily="34" charset="0"/>
              </a:rPr>
              <a:t>002393/WC500153150.pdf. </a:t>
            </a:r>
            <a:r>
              <a:rPr lang="en-GB" sz="1000" dirty="0" err="1">
                <a:latin typeface="Arial" pitchFamily="34" charset="0"/>
                <a:cs typeface="Arial" pitchFamily="34" charset="0"/>
              </a:rPr>
              <a:t>Abgerufen</a:t>
            </a:r>
            <a:r>
              <a:rPr lang="en-GB" sz="1000" dirty="0">
                <a:latin typeface="Arial" pitchFamily="34" charset="0"/>
                <a:cs typeface="Arial" pitchFamily="34" charset="0"/>
              </a:rPr>
              <a:t> </a:t>
            </a:r>
            <a:r>
              <a:rPr lang="en-GB" sz="1000" dirty="0" err="1">
                <a:latin typeface="Arial" pitchFamily="34" charset="0"/>
                <a:cs typeface="Arial" pitchFamily="34" charset="0"/>
              </a:rPr>
              <a:t>Februar</a:t>
            </a:r>
            <a:r>
              <a:rPr lang="en-GB" sz="1000" dirty="0">
                <a:latin typeface="Arial" pitchFamily="34" charset="0"/>
                <a:cs typeface="Arial" pitchFamily="34" charset="0"/>
              </a:rPr>
              <a:t> 2017; 3. Carreras E. Early complications after HSCT. In: Apperley J, Carreras E, Gluckman E Masszi T eds. </a:t>
            </a:r>
            <a:r>
              <a:rPr lang="en-GB" sz="1000" i="1" dirty="0">
                <a:latin typeface="Arial" pitchFamily="34" charset="0"/>
                <a:cs typeface="Arial" pitchFamily="34" charset="0"/>
              </a:rPr>
              <a:t>ESH-EBMT Handbook on Haematopoietic Stem Cell Transplantation</a:t>
            </a:r>
            <a:r>
              <a:rPr lang="en-GB" sz="1000" dirty="0">
                <a:latin typeface="Arial" pitchFamily="34" charset="0"/>
                <a:cs typeface="Arial" pitchFamily="34" charset="0"/>
              </a:rPr>
              <a:t>. Geneva: Forum Service Editore, 2012;176–95; 4. Dignan FL et al. </a:t>
            </a:r>
            <a:r>
              <a:rPr lang="en-GB" sz="1000" i="1" dirty="0">
                <a:latin typeface="Arial" pitchFamily="34" charset="0"/>
                <a:cs typeface="Arial" pitchFamily="34" charset="0"/>
              </a:rPr>
              <a:t>Br J </a:t>
            </a:r>
            <a:r>
              <a:rPr lang="en-GB" sz="1000" i="1" dirty="0" err="1">
                <a:latin typeface="Arial" pitchFamily="34" charset="0"/>
                <a:cs typeface="Arial" pitchFamily="34" charset="0"/>
              </a:rPr>
              <a:t>Haematol</a:t>
            </a:r>
            <a:r>
              <a:rPr lang="en-GB" sz="1000" i="1" dirty="0">
                <a:latin typeface="Arial" pitchFamily="34" charset="0"/>
                <a:cs typeface="Arial" pitchFamily="34" charset="0"/>
              </a:rPr>
              <a:t> </a:t>
            </a:r>
            <a:r>
              <a:rPr lang="en-GB" sz="1000" dirty="0">
                <a:latin typeface="Arial" pitchFamily="34" charset="0"/>
                <a:cs typeface="Arial" pitchFamily="34" charset="0"/>
              </a:rPr>
              <a:t>2013;163:444–57</a:t>
            </a:r>
          </a:p>
        </p:txBody>
      </p:sp>
      <p:sp>
        <p:nvSpPr>
          <p:cNvPr id="3" name="Text Placeholder 2"/>
          <p:cNvSpPr>
            <a:spLocks noGrp="1"/>
          </p:cNvSpPr>
          <p:nvPr>
            <p:ph type="body" sz="quarter" idx="11"/>
          </p:nvPr>
        </p:nvSpPr>
        <p:spPr>
          <a:xfrm>
            <a:off x="7902222" y="6495526"/>
            <a:ext cx="4193785" cy="288925"/>
          </a:xfrm>
        </p:spPr>
        <p:txBody>
          <a:bodyPr/>
          <a:lstStyle/>
          <a:p>
            <a:r>
              <a:rPr lang="en-GB" dirty="0"/>
              <a:t>BCSH, British Committee for Standards in Haematology; BSBMT, British Society for Blood and Marrow Transplantation; EBMT, European Society for Blood and Marrow Transplantation; EU, European Union; </a:t>
            </a:r>
            <a:r>
              <a:rPr lang="de-DE" dirty="0"/>
              <a:t>VOD, venookklusiven Erkrankung </a:t>
            </a:r>
          </a:p>
        </p:txBody>
      </p:sp>
      <p:pic>
        <p:nvPicPr>
          <p:cNvPr id="8"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071671" y="1196753"/>
            <a:ext cx="3024336" cy="4543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9756777" y="5418139"/>
            <a:ext cx="1994236" cy="276999"/>
          </a:xfrm>
          <a:prstGeom prst="rect">
            <a:avLst/>
          </a:prstGeom>
          <a:noFill/>
        </p:spPr>
        <p:txBody>
          <a:bodyPr wrap="square" rtlCol="0">
            <a:spAutoFit/>
          </a:bodyPr>
          <a:lstStyle/>
          <a:p>
            <a:pPr algn="ctr"/>
            <a:r>
              <a:rPr lang="en-GB" sz="1200" b="1" dirty="0" err="1">
                <a:latin typeface="Arial" pitchFamily="34" charset="0"/>
                <a:cs typeface="Arial" pitchFamily="34" charset="0"/>
              </a:rPr>
              <a:t>Struktur</a:t>
            </a:r>
            <a:r>
              <a:rPr lang="en-GB" sz="1200" b="1" dirty="0">
                <a:latin typeface="Arial" pitchFamily="34" charset="0"/>
                <a:cs typeface="Arial" pitchFamily="34" charset="0"/>
              </a:rPr>
              <a:t> von Defibrotid</a:t>
            </a:r>
          </a:p>
        </p:txBody>
      </p:sp>
    </p:spTree>
    <p:custDataLst>
      <p:tags r:id="rId1"/>
    </p:custDataLst>
    <p:extLst>
      <p:ext uri="{BB962C8B-B14F-4D97-AF65-F5344CB8AC3E}">
        <p14:creationId xmlns:p14="http://schemas.microsoft.com/office/powerpoint/2010/main" val="13906867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Defibrotid: </a:t>
            </a:r>
            <a:r>
              <a:rPr lang="en-GB" dirty="0" err="1"/>
              <a:t>Wirkmechanismus</a:t>
            </a:r>
            <a:endParaRPr lang="en-GB" dirty="0"/>
          </a:p>
        </p:txBody>
      </p:sp>
      <p:sp>
        <p:nvSpPr>
          <p:cNvPr id="4" name="Text Placeholder 3"/>
          <p:cNvSpPr>
            <a:spLocks noGrp="1"/>
          </p:cNvSpPr>
          <p:nvPr>
            <p:ph type="body" sz="quarter" idx="10"/>
          </p:nvPr>
        </p:nvSpPr>
        <p:spPr>
          <a:xfrm>
            <a:off x="98777" y="6230453"/>
            <a:ext cx="7965095" cy="553998"/>
          </a:xfrm>
        </p:spPr>
        <p:txBody>
          <a:bodyPr wrap="square" anchor="b" anchorCtr="0">
            <a:spAutoFit/>
          </a:bodyPr>
          <a:lstStyle/>
          <a:p>
            <a:pPr>
              <a:defRPr/>
            </a:pPr>
            <a:r>
              <a:rPr lang="en-GB" sz="1000" dirty="0"/>
              <a:t>1. </a:t>
            </a:r>
            <a:r>
              <a:rPr lang="en-GB" sz="1000" dirty="0" err="1"/>
              <a:t>Defitelio</a:t>
            </a:r>
            <a:r>
              <a:rPr lang="en-GB" sz="1000" baseline="30000" dirty="0"/>
              <a:t>®</a:t>
            </a:r>
            <a:r>
              <a:rPr lang="en-GB" sz="1000" dirty="0"/>
              <a:t> Summary of Product Characteristics. </a:t>
            </a:r>
            <a:r>
              <a:rPr lang="en-GB" dirty="0" err="1">
                <a:latin typeface="Arial" pitchFamily="34" charset="0"/>
                <a:cs typeface="Arial" pitchFamily="34" charset="0"/>
              </a:rPr>
              <a:t>Verfügbar</a:t>
            </a:r>
            <a:r>
              <a:rPr lang="en-GB" dirty="0">
                <a:latin typeface="Arial" pitchFamily="34" charset="0"/>
                <a:cs typeface="Arial" pitchFamily="34" charset="0"/>
              </a:rPr>
              <a:t> </a:t>
            </a:r>
            <a:r>
              <a:rPr lang="en-GB" dirty="0" err="1">
                <a:latin typeface="Arial" pitchFamily="34" charset="0"/>
                <a:cs typeface="Arial" pitchFamily="34" charset="0"/>
              </a:rPr>
              <a:t>unter</a:t>
            </a:r>
            <a:r>
              <a:rPr lang="en-GB" sz="1000" dirty="0"/>
              <a:t>: http://www.ema.europa.eu/docs/en_GB/</a:t>
            </a:r>
          </a:p>
          <a:p>
            <a:pPr>
              <a:defRPr/>
            </a:pPr>
            <a:r>
              <a:rPr lang="en-GB" sz="1000" dirty="0" err="1"/>
              <a:t>document_library</a:t>
            </a:r>
            <a:r>
              <a:rPr lang="en-GB" sz="1000" dirty="0"/>
              <a:t>/EPAR_-_</a:t>
            </a:r>
            <a:r>
              <a:rPr lang="en-GB" sz="1000" dirty="0" err="1"/>
              <a:t>Product_Information</a:t>
            </a:r>
            <a:r>
              <a:rPr lang="en-GB" sz="1000" dirty="0"/>
              <a:t>/human/002393/WC500153150.pdf. </a:t>
            </a:r>
            <a:r>
              <a:rPr lang="en-GB" sz="1000" dirty="0" err="1"/>
              <a:t>Abgerufen</a:t>
            </a:r>
            <a:r>
              <a:rPr lang="en-GB" dirty="0">
                <a:latin typeface="Arial" pitchFamily="34" charset="0"/>
                <a:cs typeface="Arial" pitchFamily="34" charset="0"/>
              </a:rPr>
              <a:t> </a:t>
            </a:r>
            <a:r>
              <a:rPr lang="en-GB" dirty="0" err="1">
                <a:latin typeface="Arial" pitchFamily="34" charset="0"/>
                <a:cs typeface="Arial" pitchFamily="34" charset="0"/>
              </a:rPr>
              <a:t>Februar</a:t>
            </a:r>
            <a:r>
              <a:rPr lang="en-GB" dirty="0">
                <a:latin typeface="Arial" pitchFamily="34" charset="0"/>
                <a:cs typeface="Arial" pitchFamily="34" charset="0"/>
              </a:rPr>
              <a:t> 2017;</a:t>
            </a:r>
            <a:endParaRPr lang="en-GB" dirty="0"/>
          </a:p>
          <a:p>
            <a:pPr>
              <a:defRPr/>
            </a:pPr>
            <a:r>
              <a:rPr lang="en-GB" sz="1000" dirty="0"/>
              <a:t>2. Richardson PG et al. </a:t>
            </a:r>
            <a:r>
              <a:rPr lang="en-GB" sz="1000" i="1" dirty="0"/>
              <a:t>Expert </a:t>
            </a:r>
            <a:r>
              <a:rPr lang="en-GB" sz="1000" i="1" dirty="0" err="1"/>
              <a:t>Opin</a:t>
            </a:r>
            <a:r>
              <a:rPr lang="en-GB" sz="1000" i="1" dirty="0"/>
              <a:t> Drug </a:t>
            </a:r>
            <a:r>
              <a:rPr lang="en-GB" sz="1000" i="1" dirty="0" err="1"/>
              <a:t>Saf</a:t>
            </a:r>
            <a:r>
              <a:rPr lang="en-GB" sz="1000" dirty="0"/>
              <a:t> 2013;12:123–36; 3. Coppell JA et al. </a:t>
            </a:r>
            <a:r>
              <a:rPr lang="en-GB" sz="1000" i="1" dirty="0" err="1"/>
              <a:t>Biol</a:t>
            </a:r>
            <a:r>
              <a:rPr lang="en-GB" sz="1000" i="1" dirty="0"/>
              <a:t> Blood Marrow Transplant </a:t>
            </a:r>
            <a:r>
              <a:rPr lang="en-GB" sz="1000" dirty="0"/>
              <a:t>2010;16:157–68</a:t>
            </a:r>
          </a:p>
        </p:txBody>
      </p:sp>
      <p:sp>
        <p:nvSpPr>
          <p:cNvPr id="3" name="Text Placeholder 2"/>
          <p:cNvSpPr>
            <a:spLocks noGrp="1"/>
          </p:cNvSpPr>
          <p:nvPr>
            <p:ph type="body" sz="quarter" idx="11"/>
          </p:nvPr>
        </p:nvSpPr>
        <p:spPr/>
        <p:txBody>
          <a:bodyPr/>
          <a:lstStyle/>
          <a:p>
            <a:r>
              <a:rPr lang="de-DE" dirty="0"/>
              <a:t>*</a:t>
            </a:r>
            <a:r>
              <a:rPr lang="de-DE" i="1" dirty="0"/>
              <a:t>In-vitro</a:t>
            </a:r>
            <a:r>
              <a:rPr lang="de-DE" dirty="0"/>
              <a:t>-Daten unterstützen diese Wirkmechanismen von Defibrotid</a:t>
            </a:r>
            <a:r>
              <a:rPr lang="de-DE" baseline="30000" dirty="0"/>
              <a:t>1,3</a:t>
            </a:r>
            <a:endParaRPr lang="en-GB" baseline="30000" dirty="0"/>
          </a:p>
        </p:txBody>
      </p:sp>
      <p:cxnSp>
        <p:nvCxnSpPr>
          <p:cNvPr id="8" name="Straight Connector 7"/>
          <p:cNvCxnSpPr/>
          <p:nvPr/>
        </p:nvCxnSpPr>
        <p:spPr>
          <a:xfrm flipH="1">
            <a:off x="4568248" y="3558515"/>
            <a:ext cx="445591" cy="1"/>
          </a:xfrm>
          <a:prstGeom prst="line">
            <a:avLst/>
          </a:prstGeom>
          <a:ln>
            <a:solidFill>
              <a:schemeClr val="accent1"/>
            </a:solidFill>
          </a:ln>
        </p:spPr>
        <p:style>
          <a:lnRef idx="2">
            <a:schemeClr val="accent5"/>
          </a:lnRef>
          <a:fillRef idx="0">
            <a:schemeClr val="accent5"/>
          </a:fillRef>
          <a:effectRef idx="1">
            <a:schemeClr val="accent5"/>
          </a:effectRef>
          <a:fontRef idx="minor">
            <a:schemeClr val="tx1"/>
          </a:fontRef>
        </p:style>
      </p:cxnSp>
      <p:cxnSp>
        <p:nvCxnSpPr>
          <p:cNvPr id="9" name="Straight Connector 8"/>
          <p:cNvCxnSpPr>
            <a:stCxn id="11" idx="4"/>
            <a:endCxn id="24" idx="0"/>
          </p:cNvCxnSpPr>
          <p:nvPr/>
        </p:nvCxnSpPr>
        <p:spPr>
          <a:xfrm>
            <a:off x="6100957" y="4494250"/>
            <a:ext cx="1" cy="306188"/>
          </a:xfrm>
          <a:prstGeom prst="line">
            <a:avLst/>
          </a:prstGeom>
          <a:ln>
            <a:solidFill>
              <a:schemeClr val="accent1"/>
            </a:solidFill>
          </a:ln>
        </p:spPr>
        <p:style>
          <a:lnRef idx="2">
            <a:schemeClr val="accent5"/>
          </a:lnRef>
          <a:fillRef idx="0">
            <a:schemeClr val="accent5"/>
          </a:fillRef>
          <a:effectRef idx="1">
            <a:schemeClr val="accent5"/>
          </a:effectRef>
          <a:fontRef idx="minor">
            <a:schemeClr val="tx1"/>
          </a:fontRef>
        </p:style>
      </p:cxnSp>
      <p:cxnSp>
        <p:nvCxnSpPr>
          <p:cNvPr id="10" name="Straight Connector 9"/>
          <p:cNvCxnSpPr>
            <a:stCxn id="20" idx="2"/>
            <a:endCxn id="11" idx="0"/>
          </p:cNvCxnSpPr>
          <p:nvPr/>
        </p:nvCxnSpPr>
        <p:spPr>
          <a:xfrm flipH="1">
            <a:off x="6100957" y="2337196"/>
            <a:ext cx="1" cy="285584"/>
          </a:xfrm>
          <a:prstGeom prst="line">
            <a:avLst/>
          </a:prstGeom>
          <a:ln>
            <a:solidFill>
              <a:schemeClr val="accent1"/>
            </a:solidFill>
          </a:ln>
        </p:spPr>
        <p:style>
          <a:lnRef idx="2">
            <a:schemeClr val="accent5"/>
          </a:lnRef>
          <a:fillRef idx="0">
            <a:schemeClr val="accent5"/>
          </a:fillRef>
          <a:effectRef idx="1">
            <a:schemeClr val="accent5"/>
          </a:effectRef>
          <a:fontRef idx="minor">
            <a:schemeClr val="tx1"/>
          </a:fontRef>
        </p:style>
      </p:cxnSp>
      <p:sp>
        <p:nvSpPr>
          <p:cNvPr id="20" name="Rounded Rectangle 19"/>
          <p:cNvSpPr/>
          <p:nvPr/>
        </p:nvSpPr>
        <p:spPr>
          <a:xfrm>
            <a:off x="3826275" y="1422471"/>
            <a:ext cx="4549365" cy="914725"/>
          </a:xfrm>
          <a:prstGeom prst="roundRect">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r>
              <a:rPr lang="de-DE" sz="1600" b="1" dirty="0">
                <a:solidFill>
                  <a:schemeClr val="tx1"/>
                </a:solidFill>
                <a:latin typeface="Arial" pitchFamily="34" charset="0"/>
                <a:cs typeface="Arial" pitchFamily="34" charset="0"/>
              </a:rPr>
              <a:t>Stellt das thrombo-fibrinolytische Gleichgewicht in den Sinusoiden</a:t>
            </a:r>
            <a:br>
              <a:rPr lang="de-DE" sz="1600" b="1" dirty="0">
                <a:solidFill>
                  <a:schemeClr val="tx1"/>
                </a:solidFill>
                <a:latin typeface="Arial" pitchFamily="34" charset="0"/>
                <a:cs typeface="Arial" pitchFamily="34" charset="0"/>
              </a:rPr>
            </a:br>
            <a:r>
              <a:rPr lang="de-DE" sz="1600" b="1" dirty="0">
                <a:solidFill>
                  <a:schemeClr val="tx1"/>
                </a:solidFill>
                <a:latin typeface="Arial" pitchFamily="34" charset="0"/>
                <a:cs typeface="Arial" pitchFamily="34" charset="0"/>
              </a:rPr>
              <a:t>wieder her</a:t>
            </a:r>
            <a:r>
              <a:rPr lang="de-DE" sz="1600" b="1" baseline="30000" dirty="0">
                <a:solidFill>
                  <a:schemeClr val="tx1"/>
                </a:solidFill>
                <a:latin typeface="Arial" pitchFamily="34" charset="0"/>
                <a:cs typeface="Arial" pitchFamily="34" charset="0"/>
              </a:rPr>
              <a:t>1,2</a:t>
            </a:r>
          </a:p>
        </p:txBody>
      </p:sp>
      <p:sp>
        <p:nvSpPr>
          <p:cNvPr id="11" name="Oval 10"/>
          <p:cNvSpPr/>
          <p:nvPr/>
        </p:nvSpPr>
        <p:spPr>
          <a:xfrm>
            <a:off x="5013839" y="2622780"/>
            <a:ext cx="2174236" cy="1871470"/>
          </a:xfrm>
          <a:prstGeom prst="ellipse">
            <a:avLst/>
          </a:prstGeom>
          <a:solidFill>
            <a:schemeClr val="accent1"/>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000" dirty="0">
                <a:solidFill>
                  <a:prstClr val="white"/>
                </a:solidFill>
                <a:cs typeface="Arial" pitchFamily="34" charset="0"/>
              </a:rPr>
              <a:t>Defibrotid*</a:t>
            </a:r>
          </a:p>
        </p:txBody>
      </p:sp>
      <p:sp>
        <p:nvSpPr>
          <p:cNvPr id="21" name="Rounded Rectangle 20"/>
          <p:cNvSpPr/>
          <p:nvPr/>
        </p:nvSpPr>
        <p:spPr>
          <a:xfrm>
            <a:off x="1162969" y="3302593"/>
            <a:ext cx="3405279" cy="511845"/>
          </a:xfrm>
          <a:prstGeom prst="roundRect">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r>
              <a:rPr lang="en-GB" sz="1600" b="1" dirty="0" err="1">
                <a:solidFill>
                  <a:schemeClr val="tx1"/>
                </a:solidFill>
                <a:latin typeface="Arial" pitchFamily="34" charset="0"/>
                <a:cs typeface="Arial" pitchFamily="34" charset="0"/>
              </a:rPr>
              <a:t>Schützt</a:t>
            </a:r>
            <a:r>
              <a:rPr lang="en-GB" sz="1600" b="1" dirty="0">
                <a:solidFill>
                  <a:schemeClr val="tx1"/>
                </a:solidFill>
                <a:latin typeface="Arial" pitchFamily="34" charset="0"/>
                <a:cs typeface="Arial" pitchFamily="34" charset="0"/>
              </a:rPr>
              <a:t> Endothelzellen</a:t>
            </a:r>
            <a:r>
              <a:rPr lang="en-GB" sz="1700" b="1" baseline="30000" dirty="0">
                <a:solidFill>
                  <a:sysClr val="windowText" lastClr="000000"/>
                </a:solidFill>
                <a:cs typeface="Arial" pitchFamily="34" charset="0"/>
              </a:rPr>
              <a:t>1,2</a:t>
            </a:r>
          </a:p>
        </p:txBody>
      </p:sp>
      <p:sp>
        <p:nvSpPr>
          <p:cNvPr id="22" name="Rounded Rectangle 21"/>
          <p:cNvSpPr/>
          <p:nvPr/>
        </p:nvSpPr>
        <p:spPr>
          <a:xfrm>
            <a:off x="7617045" y="3304713"/>
            <a:ext cx="3120977" cy="507604"/>
          </a:xfrm>
          <a:prstGeom prst="roundRect">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r>
              <a:rPr lang="en-GB" sz="1600" b="1" dirty="0" err="1">
                <a:solidFill>
                  <a:schemeClr val="tx1"/>
                </a:solidFill>
                <a:latin typeface="Arial" pitchFamily="34" charset="0"/>
                <a:cs typeface="Arial" pitchFamily="34" charset="0"/>
              </a:rPr>
              <a:t>Reduziert</a:t>
            </a:r>
            <a:r>
              <a:rPr lang="en-GB" sz="1600" b="1" dirty="0">
                <a:solidFill>
                  <a:schemeClr val="tx1"/>
                </a:solidFill>
                <a:latin typeface="Arial" pitchFamily="34" charset="0"/>
                <a:cs typeface="Arial" pitchFamily="34" charset="0"/>
              </a:rPr>
              <a:t> Entzündungen</a:t>
            </a:r>
            <a:r>
              <a:rPr lang="en-GB" sz="1600" b="1" baseline="30000" dirty="0">
                <a:solidFill>
                  <a:schemeClr val="tx1"/>
                </a:solidFill>
                <a:latin typeface="Arial" pitchFamily="34" charset="0"/>
                <a:cs typeface="Arial" pitchFamily="34" charset="0"/>
              </a:rPr>
              <a:t>2</a:t>
            </a:r>
          </a:p>
        </p:txBody>
      </p:sp>
      <p:sp>
        <p:nvSpPr>
          <p:cNvPr id="24" name="Rounded Rectangle 23"/>
          <p:cNvSpPr/>
          <p:nvPr/>
        </p:nvSpPr>
        <p:spPr>
          <a:xfrm>
            <a:off x="3826275" y="4800438"/>
            <a:ext cx="4549365" cy="714640"/>
          </a:xfrm>
          <a:prstGeom prst="roundRect">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r>
              <a:rPr lang="de-DE" sz="1600" b="1" dirty="0" smtClean="0">
                <a:solidFill>
                  <a:schemeClr val="tx1"/>
                </a:solidFill>
                <a:cs typeface="Arial" pitchFamily="34" charset="0"/>
              </a:rPr>
              <a:t>Trägt bei zur Aufrechterhaltung der extrazellulären </a:t>
            </a:r>
            <a:r>
              <a:rPr lang="de-DE" sz="1600" b="1" dirty="0">
                <a:solidFill>
                  <a:schemeClr val="tx1"/>
                </a:solidFill>
                <a:cs typeface="Arial" pitchFamily="34" charset="0"/>
              </a:rPr>
              <a:t>Matrix und </a:t>
            </a:r>
            <a:r>
              <a:rPr lang="de-DE" sz="1600" b="1" dirty="0" smtClean="0">
                <a:solidFill>
                  <a:schemeClr val="tx1"/>
                </a:solidFill>
                <a:cs typeface="Arial" pitchFamily="34" charset="0"/>
              </a:rPr>
              <a:t>Gewebehomöostase</a:t>
            </a:r>
            <a:r>
              <a:rPr lang="de-DE" sz="1600" b="1" baseline="30000" dirty="0" smtClean="0">
                <a:solidFill>
                  <a:schemeClr val="tx1"/>
                </a:solidFill>
                <a:cs typeface="Arial" pitchFamily="34" charset="0"/>
              </a:rPr>
              <a:t>1</a:t>
            </a:r>
            <a:endParaRPr lang="en-GB" sz="1600" dirty="0">
              <a:solidFill>
                <a:schemeClr val="tx1"/>
              </a:solidFill>
              <a:cs typeface="Arial" pitchFamily="34" charset="0"/>
            </a:endParaRPr>
          </a:p>
        </p:txBody>
      </p:sp>
      <p:cxnSp>
        <p:nvCxnSpPr>
          <p:cNvPr id="34" name="Straight Connector 33"/>
          <p:cNvCxnSpPr/>
          <p:nvPr/>
        </p:nvCxnSpPr>
        <p:spPr>
          <a:xfrm flipH="1">
            <a:off x="7188075" y="3558515"/>
            <a:ext cx="428970" cy="0"/>
          </a:xfrm>
          <a:prstGeom prst="line">
            <a:avLst/>
          </a:prstGeom>
          <a:ln>
            <a:solidFill>
              <a:schemeClr val="accent1"/>
            </a:solidFill>
          </a:ln>
        </p:spPr>
        <p:style>
          <a:lnRef idx="2">
            <a:schemeClr val="accent5"/>
          </a:lnRef>
          <a:fillRef idx="0">
            <a:schemeClr val="accent5"/>
          </a:fillRef>
          <a:effectRef idx="1">
            <a:schemeClr val="accent5"/>
          </a:effectRef>
          <a:fontRef idx="minor">
            <a:schemeClr val="tx1"/>
          </a:fontRef>
        </p:style>
      </p:cxnSp>
      <p:pic>
        <p:nvPicPr>
          <p:cNvPr id="14" name="Picture 13">
            <a:hlinkClick r:id="" action="ppaction://customshow?id=3&amp;return=true"/>
          </p:cNvPr>
          <p:cNvPicPr>
            <a:picLocks noChangeAspect="1"/>
          </p:cNvPicPr>
          <p:nvPr/>
        </p:nvPicPr>
        <p:blipFill>
          <a:blip r:embed="rId4">
            <a:duotone>
              <a:schemeClr val="accent5">
                <a:shade val="45000"/>
                <a:satMod val="135000"/>
              </a:schemeClr>
              <a:prstClr val="white"/>
            </a:duotone>
          </a:blip>
          <a:stretch>
            <a:fillRect/>
          </a:stretch>
        </p:blipFill>
        <p:spPr>
          <a:xfrm>
            <a:off x="4161254" y="3396515"/>
            <a:ext cx="324000" cy="324000"/>
          </a:xfrm>
          <a:prstGeom prst="rect">
            <a:avLst/>
          </a:prstGeom>
        </p:spPr>
      </p:pic>
      <p:pic>
        <p:nvPicPr>
          <p:cNvPr id="15" name="Picture 14">
            <a:hlinkClick r:id="" action="ppaction://customshow?id=0&amp;return=true"/>
          </p:cNvPr>
          <p:cNvPicPr>
            <a:picLocks noChangeAspect="1"/>
          </p:cNvPicPr>
          <p:nvPr/>
        </p:nvPicPr>
        <p:blipFill>
          <a:blip r:embed="rId4">
            <a:duotone>
              <a:schemeClr val="accent5">
                <a:shade val="45000"/>
                <a:satMod val="135000"/>
              </a:schemeClr>
              <a:prstClr val="white"/>
            </a:duotone>
          </a:blip>
          <a:stretch>
            <a:fillRect/>
          </a:stretch>
        </p:blipFill>
        <p:spPr>
          <a:xfrm>
            <a:off x="7739873" y="1708693"/>
            <a:ext cx="324000" cy="324000"/>
          </a:xfrm>
          <a:prstGeom prst="rect">
            <a:avLst/>
          </a:prstGeom>
        </p:spPr>
      </p:pic>
      <p:pic>
        <p:nvPicPr>
          <p:cNvPr id="16" name="Picture 15">
            <a:hlinkClick r:id="" action="ppaction://customshow?id=1&amp;return=true"/>
          </p:cNvPr>
          <p:cNvPicPr>
            <a:picLocks noChangeAspect="1"/>
          </p:cNvPicPr>
          <p:nvPr/>
        </p:nvPicPr>
        <p:blipFill>
          <a:blip r:embed="rId4">
            <a:duotone>
              <a:schemeClr val="accent5">
                <a:shade val="45000"/>
                <a:satMod val="135000"/>
              </a:schemeClr>
              <a:prstClr val="white"/>
            </a:duotone>
          </a:blip>
          <a:stretch>
            <a:fillRect/>
          </a:stretch>
        </p:blipFill>
        <p:spPr>
          <a:xfrm>
            <a:off x="10303140" y="3396515"/>
            <a:ext cx="324000" cy="324000"/>
          </a:xfrm>
          <a:prstGeom prst="rect">
            <a:avLst/>
          </a:prstGeom>
        </p:spPr>
      </p:pic>
      <p:pic>
        <p:nvPicPr>
          <p:cNvPr id="17" name="Picture 16">
            <a:hlinkClick r:id="" action="ppaction://customshow?id=2&amp;return=true"/>
          </p:cNvPr>
          <p:cNvPicPr>
            <a:picLocks noChangeAspect="1"/>
          </p:cNvPicPr>
          <p:nvPr/>
        </p:nvPicPr>
        <p:blipFill>
          <a:blip r:embed="rId4">
            <a:duotone>
              <a:schemeClr val="accent5">
                <a:shade val="45000"/>
                <a:satMod val="135000"/>
              </a:schemeClr>
              <a:prstClr val="white"/>
            </a:duotone>
          </a:blip>
          <a:stretch>
            <a:fillRect/>
          </a:stretch>
        </p:blipFill>
        <p:spPr>
          <a:xfrm>
            <a:off x="7933428" y="5002111"/>
            <a:ext cx="324000" cy="324000"/>
          </a:xfrm>
          <a:prstGeom prst="rect">
            <a:avLst/>
          </a:prstGeom>
        </p:spPr>
      </p:pic>
    </p:spTree>
    <p:custDataLst>
      <p:tags r:id="rId1"/>
    </p:custDataLst>
    <p:extLst>
      <p:ext uri="{BB962C8B-B14F-4D97-AF65-F5344CB8AC3E}">
        <p14:creationId xmlns:p14="http://schemas.microsoft.com/office/powerpoint/2010/main" val="38395710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Anwendung von Defibrotid</a:t>
            </a:r>
          </a:p>
        </p:txBody>
      </p:sp>
      <p:sp>
        <p:nvSpPr>
          <p:cNvPr id="3" name="Content Placeholder 2"/>
          <p:cNvSpPr>
            <a:spLocks noGrp="1"/>
          </p:cNvSpPr>
          <p:nvPr>
            <p:ph idx="1"/>
          </p:nvPr>
        </p:nvSpPr>
        <p:spPr/>
        <p:txBody>
          <a:bodyPr>
            <a:noAutofit/>
          </a:bodyPr>
          <a:lstStyle/>
          <a:p>
            <a:r>
              <a:rPr lang="de-DE" dirty="0"/>
              <a:t>Die empfohlenen Dosis beträgt 6,25 mg/kg Körpergewicht alle 6 Stunden (25 mg/kg/Tag)</a:t>
            </a:r>
          </a:p>
          <a:p>
            <a:r>
              <a:rPr lang="de-DE" dirty="0"/>
              <a:t>Verabreicht durch intravenöse Infusion über zwei Stunden</a:t>
            </a:r>
          </a:p>
          <a:p>
            <a:r>
              <a:rPr lang="de-DE" dirty="0"/>
              <a:t>Defibrotid muss vor der Anwendung verdünnt werden</a:t>
            </a:r>
          </a:p>
          <a:p>
            <a:pPr lvl="1"/>
            <a:r>
              <a:rPr lang="de-DE" dirty="0"/>
              <a:t>Mit 5% Glukose- oder 0,9% Natriumchlorid-Infusionslösung</a:t>
            </a:r>
          </a:p>
          <a:p>
            <a:pPr lvl="1"/>
            <a:r>
              <a:rPr lang="de-DE" dirty="0"/>
              <a:t>Das Gesamtinfusionsvolumen sollte sich nach dem Gewicht des Patienten richten</a:t>
            </a:r>
          </a:p>
          <a:p>
            <a:pPr lvl="1"/>
            <a:r>
              <a:rPr lang="de-DE" dirty="0" smtClean="0"/>
              <a:t>Die Endkonzentration liegt für </a:t>
            </a:r>
            <a:r>
              <a:rPr lang="de-DE" dirty="0"/>
              <a:t>die Infusion im Bereich </a:t>
            </a:r>
            <a:r>
              <a:rPr lang="de-DE" dirty="0" smtClean="0"/>
              <a:t>von 4–20 </a:t>
            </a:r>
            <a:r>
              <a:rPr lang="de-DE" dirty="0"/>
              <a:t>mg/ml</a:t>
            </a:r>
          </a:p>
          <a:p>
            <a:r>
              <a:rPr lang="de-DE" dirty="0"/>
              <a:t>Es liegen nur begrenzte Wirksamkeits- und Sicherheitsdaten für höhere Dosen vor. Daher wird nicht empfohlen, die Dosis über 25 mg/kg/Tag zu erhöhen</a:t>
            </a:r>
          </a:p>
          <a:p>
            <a:r>
              <a:rPr lang="de-DE" dirty="0"/>
              <a:t>Defibrotid sollte für mindestens 21 Tage gegeben und die Behandlung so lange fortgesetzt werden, bis die Zeichen und Symptome der schweren VOD abklingen</a:t>
            </a:r>
          </a:p>
        </p:txBody>
      </p:sp>
      <p:sp>
        <p:nvSpPr>
          <p:cNvPr id="4" name="Text Placeholder 3"/>
          <p:cNvSpPr>
            <a:spLocks noGrp="1"/>
          </p:cNvSpPr>
          <p:nvPr>
            <p:ph type="body" sz="quarter" idx="10"/>
          </p:nvPr>
        </p:nvSpPr>
        <p:spPr>
          <a:xfrm>
            <a:off x="98778" y="6384341"/>
            <a:ext cx="7296151" cy="400110"/>
          </a:xfrm>
        </p:spPr>
        <p:txBody>
          <a:bodyPr wrap="square" anchor="b" anchorCtr="0">
            <a:spAutoFit/>
          </a:bodyPr>
          <a:lstStyle/>
          <a:p>
            <a:r>
              <a:rPr lang="en-GB" dirty="0" err="1"/>
              <a:t>Defitelio</a:t>
            </a:r>
            <a:r>
              <a:rPr lang="en-GB" baseline="30000" dirty="0"/>
              <a:t>®</a:t>
            </a:r>
            <a:r>
              <a:rPr lang="en-GB" dirty="0"/>
              <a:t> Summary of Product Characteristics</a:t>
            </a:r>
            <a:r>
              <a:rPr lang="en-GB" dirty="0">
                <a:latin typeface="Arial" pitchFamily="34" charset="0"/>
                <a:cs typeface="Arial" pitchFamily="34" charset="0"/>
              </a:rPr>
              <a:t>. </a:t>
            </a:r>
            <a:r>
              <a:rPr lang="en-GB" dirty="0" err="1">
                <a:latin typeface="Arial" pitchFamily="34" charset="0"/>
                <a:cs typeface="Arial" pitchFamily="34" charset="0"/>
              </a:rPr>
              <a:t>V</a:t>
            </a:r>
            <a:r>
              <a:rPr lang="en-GB" sz="1000" dirty="0" err="1">
                <a:latin typeface="Arial" pitchFamily="34" charset="0"/>
                <a:cs typeface="Arial" pitchFamily="34" charset="0"/>
              </a:rPr>
              <a:t>erfügbar</a:t>
            </a:r>
            <a:r>
              <a:rPr lang="en-GB" sz="1000" dirty="0">
                <a:latin typeface="Arial" pitchFamily="34" charset="0"/>
                <a:cs typeface="Arial" pitchFamily="34" charset="0"/>
              </a:rPr>
              <a:t> unter: http://www.ema.europa.eu/docs/en_GB/</a:t>
            </a:r>
            <a:br>
              <a:rPr lang="en-GB" sz="1000" dirty="0">
                <a:latin typeface="Arial" pitchFamily="34" charset="0"/>
                <a:cs typeface="Arial" pitchFamily="34" charset="0"/>
              </a:rPr>
            </a:br>
            <a:r>
              <a:rPr lang="en-GB" sz="1000" dirty="0" err="1">
                <a:latin typeface="Arial" pitchFamily="34" charset="0"/>
                <a:cs typeface="Arial" pitchFamily="34" charset="0"/>
              </a:rPr>
              <a:t>document_library</a:t>
            </a:r>
            <a:r>
              <a:rPr lang="en-GB" sz="1000" dirty="0">
                <a:latin typeface="Arial" pitchFamily="34" charset="0"/>
                <a:cs typeface="Arial" pitchFamily="34" charset="0"/>
              </a:rPr>
              <a:t>/EPAR_-_</a:t>
            </a:r>
            <a:r>
              <a:rPr lang="en-GB" sz="1000" dirty="0" err="1">
                <a:latin typeface="Arial" pitchFamily="34" charset="0"/>
                <a:cs typeface="Arial" pitchFamily="34" charset="0"/>
              </a:rPr>
              <a:t>Product_Information</a:t>
            </a:r>
            <a:r>
              <a:rPr lang="en-GB" sz="1000" dirty="0">
                <a:latin typeface="Arial" pitchFamily="34" charset="0"/>
                <a:cs typeface="Arial" pitchFamily="34" charset="0"/>
              </a:rPr>
              <a:t>/human/002393/WC500153150.pdf</a:t>
            </a:r>
            <a:r>
              <a:rPr lang="en-GB" dirty="0">
                <a:latin typeface="Arial" pitchFamily="34" charset="0"/>
                <a:cs typeface="Arial" pitchFamily="34" charset="0"/>
              </a:rPr>
              <a:t>. </a:t>
            </a:r>
            <a:r>
              <a:rPr lang="en-GB" dirty="0" err="1">
                <a:latin typeface="Arial" pitchFamily="34" charset="0"/>
                <a:cs typeface="Arial" pitchFamily="34" charset="0"/>
              </a:rPr>
              <a:t>Abgerufen</a:t>
            </a:r>
            <a:r>
              <a:rPr lang="en-GB" dirty="0">
                <a:latin typeface="Arial" pitchFamily="34" charset="0"/>
                <a:cs typeface="Arial" pitchFamily="34" charset="0"/>
              </a:rPr>
              <a:t> </a:t>
            </a:r>
            <a:r>
              <a:rPr lang="en-GB" dirty="0" err="1">
                <a:latin typeface="Arial" pitchFamily="34" charset="0"/>
                <a:cs typeface="Arial" pitchFamily="34" charset="0"/>
              </a:rPr>
              <a:t>Februar</a:t>
            </a:r>
            <a:r>
              <a:rPr lang="en-GB" dirty="0">
                <a:latin typeface="Arial" pitchFamily="34" charset="0"/>
                <a:cs typeface="Arial" pitchFamily="34" charset="0"/>
              </a:rPr>
              <a:t> 2017</a:t>
            </a:r>
            <a:endParaRPr lang="en-GB" sz="1000" dirty="0">
              <a:latin typeface="Arial" pitchFamily="34" charset="0"/>
              <a:cs typeface="Arial" pitchFamily="34" charset="0"/>
            </a:endParaRPr>
          </a:p>
        </p:txBody>
      </p:sp>
      <p:sp>
        <p:nvSpPr>
          <p:cNvPr id="5" name="Text Placeholder 4"/>
          <p:cNvSpPr>
            <a:spLocks noGrp="1"/>
          </p:cNvSpPr>
          <p:nvPr>
            <p:ph type="body" sz="quarter" idx="11"/>
          </p:nvPr>
        </p:nvSpPr>
        <p:spPr/>
        <p:txBody>
          <a:bodyPr/>
          <a:lstStyle/>
          <a:p>
            <a:r>
              <a:rPr lang="de-DE" dirty="0"/>
              <a:t>VOD, venookklusiven Erkrankung </a:t>
            </a:r>
          </a:p>
        </p:txBody>
      </p:sp>
      <p:pic>
        <p:nvPicPr>
          <p:cNvPr id="6" name="Picture 5">
            <a:hlinkClick r:id="" action="ppaction://customshow?id=4&amp;return=true"/>
            <a:extLst>
              <a:ext uri="{FF2B5EF4-FFF2-40B4-BE49-F238E27FC236}">
                <a16:creationId xmlns="" xmlns:a16="http://schemas.microsoft.com/office/drawing/2014/main" id="{06EB3ED2-7650-4B6F-A11A-468FB349DA50}"/>
              </a:ext>
            </a:extLst>
          </p:cNvPr>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blip>
          <a:stretch>
            <a:fillRect/>
          </a:stretch>
        </p:blipFill>
        <p:spPr>
          <a:xfrm>
            <a:off x="7379883" y="1673468"/>
            <a:ext cx="324000" cy="324000"/>
          </a:xfrm>
          <a:prstGeom prst="rect">
            <a:avLst/>
          </a:prstGeom>
        </p:spPr>
      </p:pic>
    </p:spTree>
    <p:custDataLst>
      <p:tags r:id="rId1"/>
    </p:custDataLst>
    <p:extLst>
      <p:ext uri="{BB962C8B-B14F-4D97-AF65-F5344CB8AC3E}">
        <p14:creationId xmlns:p14="http://schemas.microsoft.com/office/powerpoint/2010/main" val="15218598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err="1"/>
              <a:t>Defibrotid</a:t>
            </a:r>
            <a:r>
              <a:rPr lang="de-DE" dirty="0"/>
              <a:t>: Kontraindikationen, Warnhinweise und Wechselwirkungen</a:t>
            </a:r>
          </a:p>
        </p:txBody>
      </p:sp>
      <p:sp>
        <p:nvSpPr>
          <p:cNvPr id="9" name="Text Placeholder 8"/>
          <p:cNvSpPr>
            <a:spLocks noGrp="1"/>
          </p:cNvSpPr>
          <p:nvPr>
            <p:ph type="body" sz="quarter" idx="10"/>
          </p:nvPr>
        </p:nvSpPr>
        <p:spPr>
          <a:xfrm>
            <a:off x="98778" y="6384341"/>
            <a:ext cx="7296151" cy="400110"/>
          </a:xfrm>
        </p:spPr>
        <p:txBody>
          <a:bodyPr wrap="square" anchor="b" anchorCtr="0">
            <a:spAutoFit/>
          </a:bodyPr>
          <a:lstStyle/>
          <a:p>
            <a:pPr>
              <a:defRPr/>
            </a:pPr>
            <a:r>
              <a:rPr lang="en-GB" dirty="0" err="1"/>
              <a:t>Defitelio</a:t>
            </a:r>
            <a:r>
              <a:rPr lang="en-GB" baseline="30000" dirty="0"/>
              <a:t>®</a:t>
            </a:r>
            <a:r>
              <a:rPr lang="en-GB" dirty="0"/>
              <a:t> Summary of Product Characteristics. </a:t>
            </a:r>
            <a:r>
              <a:rPr lang="en-GB" dirty="0" err="1"/>
              <a:t>V</a:t>
            </a:r>
            <a:r>
              <a:rPr lang="en-GB" sz="1000" dirty="0" err="1"/>
              <a:t>erfügbar</a:t>
            </a:r>
            <a:r>
              <a:rPr lang="en-GB" sz="1000" dirty="0"/>
              <a:t> </a:t>
            </a:r>
            <a:r>
              <a:rPr lang="en-GB" sz="1000" dirty="0" err="1"/>
              <a:t>unter</a:t>
            </a:r>
            <a:r>
              <a:rPr lang="en-GB" sz="1000" dirty="0"/>
              <a:t>: http://www.ema.europa.eu/docs/en_GB/</a:t>
            </a:r>
            <a:br>
              <a:rPr lang="en-GB" sz="1000" dirty="0"/>
            </a:br>
            <a:r>
              <a:rPr lang="en-GB" sz="1000" dirty="0" err="1"/>
              <a:t>document_library</a:t>
            </a:r>
            <a:r>
              <a:rPr lang="en-GB" sz="1000" dirty="0"/>
              <a:t>/EPAR_-_Product_Information/human/002393/WC500153150.pdf, </a:t>
            </a:r>
            <a:r>
              <a:rPr lang="en-GB" dirty="0" err="1"/>
              <a:t>Abgerufen</a:t>
            </a:r>
            <a:r>
              <a:rPr lang="en-GB" sz="1000" dirty="0"/>
              <a:t> </a:t>
            </a:r>
            <a:r>
              <a:rPr lang="en-GB" sz="1000" dirty="0" err="1"/>
              <a:t>Februar</a:t>
            </a:r>
            <a:r>
              <a:rPr lang="en-GB" sz="1000" dirty="0"/>
              <a:t> 2017</a:t>
            </a:r>
          </a:p>
        </p:txBody>
      </p:sp>
      <p:sp>
        <p:nvSpPr>
          <p:cNvPr id="3" name="Text Placeholder 2"/>
          <p:cNvSpPr>
            <a:spLocks noGrp="1"/>
          </p:cNvSpPr>
          <p:nvPr>
            <p:ph type="body" sz="quarter" idx="11"/>
          </p:nvPr>
        </p:nvSpPr>
        <p:spPr/>
        <p:txBody>
          <a:bodyPr/>
          <a:lstStyle/>
          <a:p>
            <a:r>
              <a:rPr lang="de-DE" dirty="0"/>
              <a:t>NSAID, nicht-steroidale entzündungshemmende Medikament</a:t>
            </a:r>
            <a:endParaRPr lang="en-GB" dirty="0"/>
          </a:p>
        </p:txBody>
      </p:sp>
      <p:sp>
        <p:nvSpPr>
          <p:cNvPr id="11" name="Content Placeholder 4"/>
          <p:cNvSpPr txBox="1">
            <a:spLocks/>
          </p:cNvSpPr>
          <p:nvPr/>
        </p:nvSpPr>
        <p:spPr>
          <a:xfrm>
            <a:off x="2279576" y="1584950"/>
            <a:ext cx="7632848" cy="4417826"/>
          </a:xfrm>
          <a:prstGeom prst="roundRect">
            <a:avLst>
              <a:gd name="adj" fmla="val 10688"/>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a:lstStyle>
            <a:lvl1pPr marL="182563" indent="-182563" algn="l" rtl="0" eaLnBrk="1" fontAlgn="base" hangingPunct="1">
              <a:lnSpc>
                <a:spcPct val="110000"/>
              </a:lnSpc>
              <a:spcBef>
                <a:spcPct val="10000"/>
              </a:spcBef>
              <a:spcAft>
                <a:spcPct val="0"/>
              </a:spcAft>
              <a:buClr>
                <a:schemeClr val="accent2"/>
              </a:buClr>
              <a:buFont typeface="Times"/>
              <a:buChar char="•"/>
              <a:defRPr sz="2600">
                <a:solidFill>
                  <a:schemeClr val="tx2"/>
                </a:solidFill>
                <a:latin typeface="+mn-lt"/>
                <a:ea typeface="+mn-ea"/>
                <a:cs typeface="+mn-cs"/>
              </a:defRPr>
            </a:lvl1pPr>
            <a:lvl2pPr marL="546100" indent="-184150" algn="l" rtl="0" eaLnBrk="1" fontAlgn="base" hangingPunct="1">
              <a:lnSpc>
                <a:spcPct val="110000"/>
              </a:lnSpc>
              <a:spcBef>
                <a:spcPct val="10000"/>
              </a:spcBef>
              <a:spcAft>
                <a:spcPct val="0"/>
              </a:spcAft>
              <a:buClr>
                <a:schemeClr val="accent2"/>
              </a:buClr>
              <a:buFont typeface="Times"/>
              <a:buChar char="•"/>
              <a:defRPr sz="2400">
                <a:solidFill>
                  <a:schemeClr val="tx2"/>
                </a:solidFill>
                <a:latin typeface="+mn-lt"/>
              </a:defRPr>
            </a:lvl2pPr>
            <a:lvl3pPr marL="906463" indent="-180975" algn="l" rtl="0" eaLnBrk="1" fontAlgn="base" hangingPunct="1">
              <a:lnSpc>
                <a:spcPct val="110000"/>
              </a:lnSpc>
              <a:spcBef>
                <a:spcPct val="10000"/>
              </a:spcBef>
              <a:spcAft>
                <a:spcPct val="0"/>
              </a:spcAft>
              <a:buClr>
                <a:schemeClr val="accent2"/>
              </a:buClr>
              <a:buFont typeface="Times"/>
              <a:buChar char="•"/>
              <a:defRPr sz="2200">
                <a:solidFill>
                  <a:schemeClr val="tx2"/>
                </a:solidFill>
                <a:latin typeface="+mn-lt"/>
              </a:defRPr>
            </a:lvl3pPr>
            <a:lvl4pPr marL="1274763" indent="-188913" algn="l" rtl="0" eaLnBrk="1" fontAlgn="base" hangingPunct="1">
              <a:lnSpc>
                <a:spcPct val="110000"/>
              </a:lnSpc>
              <a:spcBef>
                <a:spcPct val="10000"/>
              </a:spcBef>
              <a:spcAft>
                <a:spcPct val="0"/>
              </a:spcAft>
              <a:buClr>
                <a:schemeClr val="accent2"/>
              </a:buClr>
              <a:buFont typeface="Times"/>
              <a:buChar char="•"/>
              <a:defRPr sz="2000">
                <a:solidFill>
                  <a:schemeClr val="tx2"/>
                </a:solidFill>
                <a:latin typeface="+mn-lt"/>
              </a:defRPr>
            </a:lvl4pPr>
            <a:lvl5pPr marL="1633538" indent="-179388" algn="l" rtl="0" eaLnBrk="1" fontAlgn="base" hangingPunct="1">
              <a:lnSpc>
                <a:spcPct val="110000"/>
              </a:lnSpc>
              <a:spcBef>
                <a:spcPct val="10000"/>
              </a:spcBef>
              <a:spcAft>
                <a:spcPct val="0"/>
              </a:spcAft>
              <a:buClr>
                <a:schemeClr val="accent2"/>
              </a:buClr>
              <a:buFont typeface="Times"/>
              <a:buChar char="•"/>
              <a:defRPr>
                <a:solidFill>
                  <a:schemeClr val="tx2"/>
                </a:solidFill>
                <a:latin typeface="+mn-lt"/>
              </a:defRPr>
            </a:lvl5pPr>
            <a:lvl6pPr marL="2090738" indent="-179388" algn="l" rtl="0" eaLnBrk="1" fontAlgn="base" hangingPunct="1">
              <a:lnSpc>
                <a:spcPct val="110000"/>
              </a:lnSpc>
              <a:spcBef>
                <a:spcPct val="10000"/>
              </a:spcBef>
              <a:spcAft>
                <a:spcPct val="0"/>
              </a:spcAft>
              <a:buClr>
                <a:schemeClr val="accent2"/>
              </a:buClr>
              <a:buFont typeface="Times"/>
              <a:buChar char="•"/>
              <a:defRPr>
                <a:solidFill>
                  <a:schemeClr val="tx2"/>
                </a:solidFill>
                <a:latin typeface="+mn-lt"/>
              </a:defRPr>
            </a:lvl6pPr>
            <a:lvl7pPr marL="2547938" indent="-179388" algn="l" rtl="0" eaLnBrk="1" fontAlgn="base" hangingPunct="1">
              <a:lnSpc>
                <a:spcPct val="110000"/>
              </a:lnSpc>
              <a:spcBef>
                <a:spcPct val="10000"/>
              </a:spcBef>
              <a:spcAft>
                <a:spcPct val="0"/>
              </a:spcAft>
              <a:buClr>
                <a:schemeClr val="accent2"/>
              </a:buClr>
              <a:buFont typeface="Times"/>
              <a:buChar char="•"/>
              <a:defRPr>
                <a:solidFill>
                  <a:schemeClr val="tx2"/>
                </a:solidFill>
                <a:latin typeface="+mn-lt"/>
              </a:defRPr>
            </a:lvl7pPr>
            <a:lvl8pPr marL="3005138" indent="-179388" algn="l" rtl="0" eaLnBrk="1" fontAlgn="base" hangingPunct="1">
              <a:lnSpc>
                <a:spcPct val="110000"/>
              </a:lnSpc>
              <a:spcBef>
                <a:spcPct val="10000"/>
              </a:spcBef>
              <a:spcAft>
                <a:spcPct val="0"/>
              </a:spcAft>
              <a:buClr>
                <a:schemeClr val="accent2"/>
              </a:buClr>
              <a:buFont typeface="Times"/>
              <a:buChar char="•"/>
              <a:defRPr>
                <a:solidFill>
                  <a:schemeClr val="tx2"/>
                </a:solidFill>
                <a:latin typeface="+mn-lt"/>
              </a:defRPr>
            </a:lvl8pPr>
            <a:lvl9pPr marL="3462338" indent="-179388" algn="l" rtl="0" eaLnBrk="1" fontAlgn="base" hangingPunct="1">
              <a:lnSpc>
                <a:spcPct val="110000"/>
              </a:lnSpc>
              <a:spcBef>
                <a:spcPct val="10000"/>
              </a:spcBef>
              <a:spcAft>
                <a:spcPct val="0"/>
              </a:spcAft>
              <a:buClr>
                <a:schemeClr val="accent2"/>
              </a:buClr>
              <a:buFont typeface="Times"/>
              <a:buChar char="•"/>
              <a:defRPr>
                <a:solidFill>
                  <a:schemeClr val="tx2"/>
                </a:solidFill>
                <a:latin typeface="+mn-lt"/>
              </a:defRPr>
            </a:lvl9pPr>
          </a:lstStyle>
          <a:p>
            <a:pPr marL="0" indent="0">
              <a:buClr>
                <a:schemeClr val="tx1"/>
              </a:buClr>
              <a:buNone/>
              <a:defRPr/>
            </a:pPr>
            <a:r>
              <a:rPr lang="de-DE" sz="2000" b="1" kern="0" dirty="0">
                <a:solidFill>
                  <a:schemeClr val="tx1"/>
                </a:solidFill>
                <a:latin typeface="Arial"/>
              </a:rPr>
              <a:t>Vorsichtsmaßnahmen für die Anwendung von Defibrotid:</a:t>
            </a:r>
          </a:p>
          <a:p>
            <a:pPr>
              <a:buClr>
                <a:schemeClr val="tx1"/>
              </a:buClr>
              <a:defRPr/>
            </a:pPr>
            <a:r>
              <a:rPr lang="de-DE" sz="1800" kern="0" dirty="0">
                <a:solidFill>
                  <a:schemeClr val="tx1"/>
                </a:solidFill>
                <a:latin typeface="Arial"/>
              </a:rPr>
              <a:t>Bei </a:t>
            </a:r>
            <a:r>
              <a:rPr lang="de-DE" sz="1800" kern="0" dirty="0" smtClean="0">
                <a:solidFill>
                  <a:schemeClr val="tx1"/>
                </a:solidFill>
                <a:latin typeface="Arial"/>
              </a:rPr>
              <a:t>gleichzeitiger Anwendung </a:t>
            </a:r>
            <a:r>
              <a:rPr lang="de-DE" sz="1800" kern="0" dirty="0">
                <a:solidFill>
                  <a:schemeClr val="tx1"/>
                </a:solidFill>
                <a:latin typeface="Arial"/>
              </a:rPr>
              <a:t>von Arzneimitteln, die das Blutungsrisiko erhöhen</a:t>
            </a:r>
            <a:endParaRPr lang="de-DE" sz="1800" b="1" kern="0" dirty="0">
              <a:solidFill>
                <a:schemeClr val="tx1"/>
              </a:solidFill>
              <a:latin typeface="Arial"/>
            </a:endParaRPr>
          </a:p>
          <a:p>
            <a:pPr>
              <a:buClr>
                <a:schemeClr val="tx1"/>
              </a:buClr>
            </a:pPr>
            <a:r>
              <a:rPr lang="de-DE" sz="1800" kern="0" dirty="0">
                <a:solidFill>
                  <a:schemeClr val="tx1"/>
                </a:solidFill>
                <a:latin typeface="Arial"/>
              </a:rPr>
              <a:t>Bei gleichzeitiger Antikoagulationstherapie</a:t>
            </a:r>
          </a:p>
          <a:p>
            <a:pPr lvl="1">
              <a:buClr>
                <a:schemeClr val="tx1"/>
              </a:buClr>
            </a:pPr>
            <a:r>
              <a:rPr lang="de-DE" sz="1600" kern="0" dirty="0">
                <a:solidFill>
                  <a:schemeClr val="tx1"/>
                </a:solidFill>
                <a:latin typeface="Arial"/>
              </a:rPr>
              <a:t>Warfarin</a:t>
            </a:r>
          </a:p>
          <a:p>
            <a:pPr lvl="1">
              <a:buClr>
                <a:schemeClr val="tx1"/>
              </a:buClr>
            </a:pPr>
            <a:r>
              <a:rPr lang="de-DE" sz="1600" kern="0" dirty="0">
                <a:solidFill>
                  <a:schemeClr val="tx1"/>
                </a:solidFill>
                <a:latin typeface="Arial"/>
              </a:rPr>
              <a:t>Heparin</a:t>
            </a:r>
          </a:p>
          <a:p>
            <a:pPr lvl="1">
              <a:buClr>
                <a:schemeClr val="tx1"/>
              </a:buClr>
            </a:pPr>
            <a:r>
              <a:rPr lang="de-DE" sz="1600" kern="0" dirty="0">
                <a:solidFill>
                  <a:schemeClr val="tx1"/>
                </a:solidFill>
                <a:latin typeface="Arial"/>
              </a:rPr>
              <a:t>Direkte Thrombininhibitoren</a:t>
            </a:r>
          </a:p>
          <a:p>
            <a:pPr lvl="1">
              <a:buClr>
                <a:schemeClr val="tx1"/>
              </a:buClr>
            </a:pPr>
            <a:r>
              <a:rPr lang="de-DE" sz="1600" kern="0" dirty="0">
                <a:solidFill>
                  <a:schemeClr val="tx1"/>
                </a:solidFill>
                <a:latin typeface="Arial"/>
              </a:rPr>
              <a:t>Direkte Faktor-Xa-Inhibitoren</a:t>
            </a:r>
          </a:p>
          <a:p>
            <a:pPr>
              <a:buClr>
                <a:schemeClr val="tx1"/>
              </a:buClr>
            </a:pPr>
            <a:r>
              <a:rPr lang="de-DE" sz="1800" kern="0" dirty="0">
                <a:solidFill>
                  <a:schemeClr val="tx1"/>
                </a:solidFill>
                <a:latin typeface="Arial"/>
              </a:rPr>
              <a:t>Bei Arzneimitteln, die die Thrombozytenaggregation beeinflussen</a:t>
            </a:r>
          </a:p>
          <a:p>
            <a:pPr lvl="1">
              <a:buClr>
                <a:schemeClr val="tx1"/>
              </a:buClr>
            </a:pPr>
            <a:r>
              <a:rPr lang="de-DE" sz="1600" kern="0" dirty="0">
                <a:solidFill>
                  <a:schemeClr val="tx1"/>
                </a:solidFill>
                <a:latin typeface="Arial"/>
              </a:rPr>
              <a:t>NSAIDs</a:t>
            </a:r>
          </a:p>
          <a:p>
            <a:pPr>
              <a:buClr>
                <a:schemeClr val="tx1"/>
              </a:buClr>
            </a:pPr>
            <a:r>
              <a:rPr lang="de-DE" sz="1800" kern="0" dirty="0">
                <a:solidFill>
                  <a:schemeClr val="tx1"/>
                </a:solidFill>
                <a:latin typeface="Arial"/>
              </a:rPr>
              <a:t>Defibrotid ist kontraindiziert für:</a:t>
            </a:r>
          </a:p>
          <a:p>
            <a:pPr lvl="1">
              <a:buClr>
                <a:schemeClr val="tx1"/>
              </a:buClr>
            </a:pPr>
            <a:r>
              <a:rPr lang="de-DE" sz="1600" kern="0" dirty="0">
                <a:solidFill>
                  <a:schemeClr val="tx1"/>
                </a:solidFill>
                <a:latin typeface="Arial"/>
              </a:rPr>
              <a:t>Patienten, die signifikante akute Blutungen haben oder entwickeln, welche eine Bluttransfusion notwendig machen</a:t>
            </a:r>
          </a:p>
          <a:p>
            <a:pPr lvl="1">
              <a:buClr>
                <a:schemeClr val="tx1"/>
              </a:buClr>
            </a:pPr>
            <a:r>
              <a:rPr lang="de-DE" sz="1600" kern="0" dirty="0">
                <a:solidFill>
                  <a:schemeClr val="tx1"/>
                </a:solidFill>
                <a:latin typeface="Arial"/>
              </a:rPr>
              <a:t>Patient mit hämodynamischer Instabilität</a:t>
            </a:r>
          </a:p>
        </p:txBody>
      </p:sp>
    </p:spTree>
    <p:custDataLst>
      <p:tags r:id="rId1"/>
    </p:custDataLst>
    <p:extLst>
      <p:ext uri="{BB962C8B-B14F-4D97-AF65-F5344CB8AC3E}">
        <p14:creationId xmlns:p14="http://schemas.microsoft.com/office/powerpoint/2010/main" val="25023141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83D5FB-68EA-4F64-81CF-DAFA21376420}"/>
              </a:ext>
            </a:extLst>
          </p:cNvPr>
          <p:cNvSpPr>
            <a:spLocks noGrp="1"/>
          </p:cNvSpPr>
          <p:nvPr>
            <p:ph type="title"/>
          </p:nvPr>
        </p:nvSpPr>
        <p:spPr/>
        <p:txBody>
          <a:bodyPr/>
          <a:lstStyle/>
          <a:p>
            <a:r>
              <a:rPr lang="de-DE" dirty="0"/>
              <a:t>Inhalt</a:t>
            </a:r>
            <a:endParaRPr lang="en-GB" dirty="0"/>
          </a:p>
        </p:txBody>
      </p:sp>
      <p:sp>
        <p:nvSpPr>
          <p:cNvPr id="3" name="Content Placeholder 2">
            <a:extLst>
              <a:ext uri="{FF2B5EF4-FFF2-40B4-BE49-F238E27FC236}">
                <a16:creationId xmlns="" xmlns:a16="http://schemas.microsoft.com/office/drawing/2014/main" id="{97F6377A-FE7C-4168-9E8B-A525443DA304}"/>
              </a:ext>
            </a:extLst>
          </p:cNvPr>
          <p:cNvSpPr>
            <a:spLocks noGrp="1"/>
          </p:cNvSpPr>
          <p:nvPr>
            <p:ph idx="1"/>
          </p:nvPr>
        </p:nvSpPr>
        <p:spPr/>
        <p:txBody>
          <a:bodyPr>
            <a:normAutofit/>
          </a:bodyPr>
          <a:lstStyle/>
          <a:p>
            <a:r>
              <a:rPr lang="de-DE" sz="2400" dirty="0"/>
              <a:t>Modul 1: </a:t>
            </a:r>
            <a:r>
              <a:rPr lang="de-DE" sz="2400" dirty="0" err="1"/>
              <a:t>Hämatopoetische</a:t>
            </a:r>
            <a:r>
              <a:rPr lang="de-DE" sz="2400" dirty="0"/>
              <a:t> </a:t>
            </a:r>
            <a:r>
              <a:rPr lang="de-DE" sz="2400" dirty="0" smtClean="0"/>
              <a:t>Stammzelltransplantation</a:t>
            </a:r>
            <a:endParaRPr lang="de-DE" sz="2400" dirty="0"/>
          </a:p>
          <a:p>
            <a:endParaRPr lang="de-DE" sz="2400" dirty="0"/>
          </a:p>
          <a:p>
            <a:r>
              <a:rPr lang="de-DE" sz="2400" dirty="0"/>
              <a:t>Modul 2: Pathophysiologie der VOD</a:t>
            </a:r>
          </a:p>
          <a:p>
            <a:endParaRPr lang="de-DE" sz="2400" dirty="0"/>
          </a:p>
          <a:p>
            <a:r>
              <a:rPr lang="de-DE" sz="2400" dirty="0"/>
              <a:t>Modul 3: Diagnose der VOD</a:t>
            </a:r>
          </a:p>
          <a:p>
            <a:endParaRPr lang="de-DE" sz="2400" dirty="0"/>
          </a:p>
          <a:p>
            <a:r>
              <a:rPr lang="de-DE" sz="2400" dirty="0"/>
              <a:t>Modul 4: Beurteilung und Umgang mit der VOD</a:t>
            </a:r>
          </a:p>
          <a:p>
            <a:endParaRPr lang="de-DE" sz="2400" dirty="0"/>
          </a:p>
          <a:p>
            <a:r>
              <a:rPr lang="de-DE" sz="2400" dirty="0"/>
              <a:t>Modul 5: VOD-Fallstudien</a:t>
            </a:r>
          </a:p>
          <a:p>
            <a:endParaRPr lang="en-GB" sz="2400" dirty="0"/>
          </a:p>
        </p:txBody>
      </p:sp>
      <p:sp>
        <p:nvSpPr>
          <p:cNvPr id="4" name="Text Placeholder 3">
            <a:extLst>
              <a:ext uri="{FF2B5EF4-FFF2-40B4-BE49-F238E27FC236}">
                <a16:creationId xmlns="" xmlns:a16="http://schemas.microsoft.com/office/drawing/2014/main" id="{CF2D94A7-C56F-4866-8CD6-6420927478FB}"/>
              </a:ext>
            </a:extLst>
          </p:cNvPr>
          <p:cNvSpPr>
            <a:spLocks noGrp="1"/>
          </p:cNvSpPr>
          <p:nvPr>
            <p:ph type="body" sz="quarter" idx="10"/>
          </p:nvPr>
        </p:nvSpPr>
        <p:spPr/>
        <p:txBody>
          <a:bodyPr/>
          <a:lstStyle/>
          <a:p>
            <a:endParaRPr lang="en-GB"/>
          </a:p>
        </p:txBody>
      </p:sp>
      <p:sp>
        <p:nvSpPr>
          <p:cNvPr id="5" name="Text Placeholder 4">
            <a:extLst>
              <a:ext uri="{FF2B5EF4-FFF2-40B4-BE49-F238E27FC236}">
                <a16:creationId xmlns="" xmlns:a16="http://schemas.microsoft.com/office/drawing/2014/main" id="{452346AE-6D1D-4D6F-8E53-CC20B3DD5F4D}"/>
              </a:ext>
            </a:extLst>
          </p:cNvPr>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27460799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Defibrotide: unerwünschte Reaktionen und Nebenwirkungen</a:t>
            </a:r>
          </a:p>
        </p:txBody>
      </p:sp>
      <p:sp>
        <p:nvSpPr>
          <p:cNvPr id="4" name="Text Placeholder 3"/>
          <p:cNvSpPr>
            <a:spLocks noGrp="1"/>
          </p:cNvSpPr>
          <p:nvPr>
            <p:ph type="body" sz="quarter" idx="10"/>
          </p:nvPr>
        </p:nvSpPr>
        <p:spPr>
          <a:xfrm>
            <a:off x="98778" y="6384341"/>
            <a:ext cx="7296151" cy="400110"/>
          </a:xfrm>
        </p:spPr>
        <p:txBody>
          <a:bodyPr anchor="b" anchorCtr="0">
            <a:spAutoFit/>
          </a:bodyPr>
          <a:lstStyle/>
          <a:p>
            <a:r>
              <a:rPr lang="en-GB" dirty="0" err="1"/>
              <a:t>Defitelio</a:t>
            </a:r>
            <a:r>
              <a:rPr lang="en-GB" baseline="30000" dirty="0"/>
              <a:t>®</a:t>
            </a:r>
            <a:r>
              <a:rPr lang="en-GB" dirty="0"/>
              <a:t> Summary of Product Characteristics. </a:t>
            </a:r>
            <a:r>
              <a:rPr lang="en-GB" sz="1000" dirty="0" err="1"/>
              <a:t>Verfügbar</a:t>
            </a:r>
            <a:r>
              <a:rPr lang="en-GB" sz="1000" dirty="0"/>
              <a:t> unter: http://www.ema.europa.eu/docs/en_GB/</a:t>
            </a:r>
            <a:br>
              <a:rPr lang="en-GB" sz="1000" dirty="0"/>
            </a:br>
            <a:r>
              <a:rPr lang="en-GB" sz="1000" dirty="0" err="1"/>
              <a:t>document_library</a:t>
            </a:r>
            <a:r>
              <a:rPr lang="en-GB" sz="1000" dirty="0"/>
              <a:t>/EPAR_-_</a:t>
            </a:r>
            <a:r>
              <a:rPr lang="en-GB" sz="1000" dirty="0" err="1"/>
              <a:t>Product_Information</a:t>
            </a:r>
            <a:r>
              <a:rPr lang="en-GB" sz="1000" dirty="0"/>
              <a:t>/human/002393/WC500153150.pdf. </a:t>
            </a:r>
            <a:r>
              <a:rPr lang="en-GB" dirty="0" err="1">
                <a:latin typeface="Arial" pitchFamily="34" charset="0"/>
                <a:cs typeface="Arial" pitchFamily="34" charset="0"/>
              </a:rPr>
              <a:t>Abgerufen</a:t>
            </a:r>
            <a:r>
              <a:rPr lang="en-GB" sz="1000" dirty="0"/>
              <a:t> </a:t>
            </a:r>
            <a:r>
              <a:rPr lang="en-GB" sz="1000" dirty="0" err="1"/>
              <a:t>Februar</a:t>
            </a:r>
            <a:r>
              <a:rPr lang="en-GB" sz="1000" dirty="0"/>
              <a:t> 2017</a:t>
            </a:r>
          </a:p>
        </p:txBody>
      </p:sp>
      <p:sp>
        <p:nvSpPr>
          <p:cNvPr id="3" name="Text Placeholder 2"/>
          <p:cNvSpPr>
            <a:spLocks noGrp="1"/>
          </p:cNvSpPr>
          <p:nvPr>
            <p:ph type="body" sz="quarter" idx="11"/>
          </p:nvPr>
        </p:nvSpPr>
        <p:spPr/>
        <p:txBody>
          <a:bodyPr/>
          <a:lstStyle/>
          <a:p>
            <a:endParaRPr lang="en-GB" dirty="0"/>
          </a:p>
        </p:txBody>
      </p:sp>
      <p:sp>
        <p:nvSpPr>
          <p:cNvPr id="5" name="Pentagon 4"/>
          <p:cNvSpPr/>
          <p:nvPr/>
        </p:nvSpPr>
        <p:spPr>
          <a:xfrm>
            <a:off x="2155227" y="3235074"/>
            <a:ext cx="3563627" cy="1224136"/>
          </a:xfrm>
          <a:prstGeom prst="homePlate">
            <a:avLst/>
          </a:prstGeom>
          <a:solidFill>
            <a:schemeClr val="accent1"/>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latin typeface="Arial" pitchFamily="34" charset="0"/>
                <a:cs typeface="Arial" pitchFamily="34" charset="0"/>
              </a:rPr>
              <a:t>Häufige Nebenwirkungen</a:t>
            </a:r>
            <a:br>
              <a:rPr lang="en-GB" dirty="0">
                <a:latin typeface="Arial" pitchFamily="34" charset="0"/>
                <a:cs typeface="Arial" pitchFamily="34" charset="0"/>
              </a:rPr>
            </a:br>
            <a:r>
              <a:rPr lang="en-GB" dirty="0">
                <a:latin typeface="Arial" pitchFamily="34" charset="0"/>
                <a:cs typeface="Arial" pitchFamily="34" charset="0"/>
              </a:rPr>
              <a:t>(bei 1/10 bis 1/100 Patienten)</a:t>
            </a:r>
          </a:p>
        </p:txBody>
      </p:sp>
      <p:sp>
        <p:nvSpPr>
          <p:cNvPr id="6" name="Pentagon 5"/>
          <p:cNvSpPr/>
          <p:nvPr/>
        </p:nvSpPr>
        <p:spPr>
          <a:xfrm>
            <a:off x="2155227" y="4860935"/>
            <a:ext cx="3563627" cy="1224136"/>
          </a:xfrm>
          <a:prstGeom prst="homePlate">
            <a:avLst/>
          </a:prstGeom>
          <a:solidFill>
            <a:schemeClr val="accent1"/>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dirty="0">
                <a:latin typeface="Arial" pitchFamily="34" charset="0"/>
                <a:cs typeface="Arial" pitchFamily="34" charset="0"/>
              </a:rPr>
              <a:t>Gelegentliche Nebenwirkungen</a:t>
            </a:r>
          </a:p>
          <a:p>
            <a:pPr algn="ctr"/>
            <a:r>
              <a:rPr lang="en-GB" dirty="0">
                <a:latin typeface="Arial" pitchFamily="34" charset="0"/>
                <a:cs typeface="Arial" pitchFamily="34" charset="0"/>
              </a:rPr>
              <a:t>(bei 1/100 bis 1/1000 Patienten)</a:t>
            </a:r>
          </a:p>
        </p:txBody>
      </p:sp>
      <p:grpSp>
        <p:nvGrpSpPr>
          <p:cNvPr id="11" name="Group 10"/>
          <p:cNvGrpSpPr/>
          <p:nvPr/>
        </p:nvGrpSpPr>
        <p:grpSpPr>
          <a:xfrm>
            <a:off x="5865427" y="3025718"/>
            <a:ext cx="4032448" cy="1694511"/>
            <a:chOff x="4178514" y="3176972"/>
            <a:chExt cx="4032448" cy="1694511"/>
          </a:xfrm>
        </p:grpSpPr>
        <p:sp>
          <p:nvSpPr>
            <p:cNvPr id="10" name="Rounded Rectangle 9"/>
            <p:cNvSpPr/>
            <p:nvPr/>
          </p:nvSpPr>
          <p:spPr>
            <a:xfrm>
              <a:off x="4178514" y="3176972"/>
              <a:ext cx="4032448" cy="1625608"/>
            </a:xfrm>
            <a:prstGeom prst="roundRect">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solidFill>
                  <a:schemeClr val="tx1"/>
                </a:solidFill>
              </a:endParaRPr>
            </a:p>
          </p:txBody>
        </p:sp>
        <p:sp>
          <p:nvSpPr>
            <p:cNvPr id="7" name="TextBox 6"/>
            <p:cNvSpPr txBox="1"/>
            <p:nvPr/>
          </p:nvSpPr>
          <p:spPr>
            <a:xfrm>
              <a:off x="6408204" y="3255656"/>
              <a:ext cx="1802758" cy="784830"/>
            </a:xfrm>
            <a:prstGeom prst="rect">
              <a:avLst/>
            </a:prstGeom>
            <a:noFill/>
          </p:spPr>
          <p:txBody>
            <a:bodyPr wrap="square" rtlCol="0">
              <a:spAutoFit/>
            </a:bodyPr>
            <a:lstStyle/>
            <a:p>
              <a:pPr marL="285750" indent="-285750">
                <a:buFont typeface="Arial" panose="020B0604020202020204" pitchFamily="34" charset="0"/>
                <a:buChar char="•"/>
              </a:pPr>
              <a:r>
                <a:rPr lang="en-GB" sz="1500" dirty="0" err="1">
                  <a:latin typeface="Arial" pitchFamily="34" charset="0"/>
                  <a:cs typeface="Arial" pitchFamily="34" charset="0"/>
                </a:rPr>
                <a:t>Hypotonie</a:t>
              </a:r>
              <a:endParaRPr lang="en-GB" sz="1500" dirty="0">
                <a:latin typeface="Arial" pitchFamily="34" charset="0"/>
                <a:cs typeface="Arial" pitchFamily="34" charset="0"/>
              </a:endParaRPr>
            </a:p>
            <a:p>
              <a:pPr marL="285750" indent="-285750">
                <a:buFont typeface="Arial" panose="020B0604020202020204" pitchFamily="34" charset="0"/>
                <a:buChar char="•"/>
              </a:pPr>
              <a:r>
                <a:rPr lang="en-GB" sz="1500" dirty="0">
                  <a:latin typeface="Arial" pitchFamily="34" charset="0"/>
                  <a:cs typeface="Arial" pitchFamily="34" charset="0"/>
                </a:rPr>
                <a:t>Koagulopathie</a:t>
              </a:r>
            </a:p>
            <a:p>
              <a:pPr marL="285750" indent="-285750">
                <a:buFont typeface="Arial" panose="020B0604020202020204" pitchFamily="34" charset="0"/>
                <a:buChar char="•"/>
              </a:pPr>
              <a:r>
                <a:rPr lang="en-GB" sz="1500" dirty="0">
                  <a:latin typeface="Arial" pitchFamily="34" charset="0"/>
                  <a:cs typeface="Arial" pitchFamily="34" charset="0"/>
                </a:rPr>
                <a:t>Erbrechen</a:t>
              </a:r>
            </a:p>
          </p:txBody>
        </p:sp>
        <p:sp>
          <p:nvSpPr>
            <p:cNvPr id="8" name="TextBox 7"/>
            <p:cNvSpPr txBox="1"/>
            <p:nvPr/>
          </p:nvSpPr>
          <p:spPr>
            <a:xfrm>
              <a:off x="4283967" y="3255656"/>
              <a:ext cx="2213352" cy="1615827"/>
            </a:xfrm>
            <a:prstGeom prst="rect">
              <a:avLst/>
            </a:prstGeom>
            <a:noFill/>
          </p:spPr>
          <p:txBody>
            <a:bodyPr wrap="square" rtlCol="0">
              <a:spAutoFit/>
            </a:bodyPr>
            <a:lstStyle/>
            <a:p>
              <a:pPr marL="285750" indent="-285750">
                <a:buFont typeface="Arial" pitchFamily="34" charset="0"/>
                <a:buChar char="•"/>
              </a:pPr>
              <a:r>
                <a:rPr lang="en-GB" sz="1500" dirty="0">
                  <a:latin typeface="Arial" pitchFamily="34" charset="0"/>
                  <a:cs typeface="Arial" pitchFamily="34" charset="0"/>
                </a:rPr>
                <a:t>Blutung </a:t>
              </a:r>
            </a:p>
            <a:p>
              <a:pPr marL="450850" lvl="1" indent="-177800">
                <a:buFont typeface="Arial" panose="020B0604020202020204" pitchFamily="34" charset="0"/>
                <a:buChar char="̶"/>
              </a:pPr>
              <a:r>
                <a:rPr lang="en-GB" sz="1200" dirty="0">
                  <a:latin typeface="Arial" pitchFamily="34" charset="0"/>
                  <a:cs typeface="Arial" pitchFamily="34" charset="0"/>
                </a:rPr>
                <a:t>Kathetereintrittsstelle</a:t>
              </a:r>
            </a:p>
            <a:p>
              <a:pPr marL="450850" lvl="1" indent="-177800">
                <a:buFont typeface="Arial" panose="020B0604020202020204" pitchFamily="34" charset="0"/>
                <a:buChar char="̶"/>
              </a:pPr>
              <a:r>
                <a:rPr lang="en-GB" sz="1200" dirty="0">
                  <a:latin typeface="Arial" pitchFamily="34" charset="0"/>
                  <a:cs typeface="Arial" pitchFamily="34" charset="0"/>
                </a:rPr>
                <a:t>Gastrointestinal</a:t>
              </a:r>
            </a:p>
            <a:p>
              <a:pPr marL="450850" lvl="1" indent="-177800">
                <a:buFont typeface="Arial" panose="020B0604020202020204" pitchFamily="34" charset="0"/>
                <a:buChar char="̶"/>
              </a:pPr>
              <a:r>
                <a:rPr lang="en-GB" sz="1200" dirty="0">
                  <a:latin typeface="Arial" pitchFamily="34" charset="0"/>
                  <a:cs typeface="Arial" pitchFamily="34" charset="0"/>
                </a:rPr>
                <a:t>Lungenblutung</a:t>
              </a:r>
            </a:p>
            <a:p>
              <a:pPr marL="450850" lvl="1" indent="-177800">
                <a:buFont typeface="Arial" panose="020B0604020202020204" pitchFamily="34" charset="0"/>
                <a:buChar char="̶"/>
              </a:pPr>
              <a:r>
                <a:rPr lang="en-GB" sz="1200" dirty="0" err="1">
                  <a:latin typeface="Arial" pitchFamily="34" charset="0"/>
                  <a:cs typeface="Arial" pitchFamily="34" charset="0"/>
                </a:rPr>
                <a:t>Hirnblutung</a:t>
              </a:r>
              <a:endParaRPr lang="en-GB" sz="1200" dirty="0">
                <a:latin typeface="Arial" pitchFamily="34" charset="0"/>
                <a:cs typeface="Arial" pitchFamily="34" charset="0"/>
              </a:endParaRPr>
            </a:p>
            <a:p>
              <a:pPr marL="450850" lvl="1" indent="-177800">
                <a:buFont typeface="Arial" panose="020B0604020202020204" pitchFamily="34" charset="0"/>
                <a:buChar char="̶"/>
              </a:pPr>
              <a:r>
                <a:rPr lang="en-GB" sz="1200" dirty="0">
                  <a:latin typeface="Arial" pitchFamily="34" charset="0"/>
                  <a:cs typeface="Arial" pitchFamily="34" charset="0"/>
                </a:rPr>
                <a:t>Epistaxis</a:t>
              </a:r>
            </a:p>
            <a:p>
              <a:pPr marL="450850" lvl="1" indent="-177800">
                <a:buFont typeface="Arial" panose="020B0604020202020204" pitchFamily="34" charset="0"/>
                <a:buChar char="̶"/>
              </a:pPr>
              <a:r>
                <a:rPr lang="en-GB" sz="1200" dirty="0" err="1">
                  <a:latin typeface="Arial" pitchFamily="34" charset="0"/>
                  <a:cs typeface="Arial" pitchFamily="34" charset="0"/>
                </a:rPr>
                <a:t>Hämaturie</a:t>
              </a:r>
              <a:endParaRPr lang="en-GB" sz="1200" dirty="0">
                <a:latin typeface="Arial" pitchFamily="34" charset="0"/>
                <a:cs typeface="Arial" pitchFamily="34" charset="0"/>
              </a:endParaRPr>
            </a:p>
            <a:p>
              <a:pPr marL="285750" indent="-285750">
                <a:buFont typeface="Arial" pitchFamily="34" charset="0"/>
                <a:buChar char="•"/>
              </a:pPr>
              <a:endParaRPr lang="en-GB" sz="1200" dirty="0">
                <a:latin typeface="Arial" pitchFamily="34" charset="0"/>
                <a:cs typeface="Arial" pitchFamily="34" charset="0"/>
              </a:endParaRPr>
            </a:p>
          </p:txBody>
        </p:sp>
      </p:grpSp>
      <p:grpSp>
        <p:nvGrpSpPr>
          <p:cNvPr id="12" name="Group 11"/>
          <p:cNvGrpSpPr/>
          <p:nvPr/>
        </p:nvGrpSpPr>
        <p:grpSpPr>
          <a:xfrm>
            <a:off x="5865427" y="4740674"/>
            <a:ext cx="4171348" cy="1418235"/>
            <a:chOff x="4499992" y="2096905"/>
            <a:chExt cx="4171348" cy="1418235"/>
          </a:xfrm>
        </p:grpSpPr>
        <p:sp>
          <p:nvSpPr>
            <p:cNvPr id="15" name="Rectangle 14"/>
            <p:cNvSpPr/>
            <p:nvPr/>
          </p:nvSpPr>
          <p:spPr>
            <a:xfrm>
              <a:off x="4499992" y="2096905"/>
              <a:ext cx="4032448" cy="1418235"/>
            </a:xfrm>
            <a:prstGeom prst="roundRect">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GB" dirty="0">
                <a:solidFill>
                  <a:schemeClr val="tx1"/>
                </a:solidFill>
              </a:endParaRPr>
            </a:p>
          </p:txBody>
        </p:sp>
        <p:sp>
          <p:nvSpPr>
            <p:cNvPr id="13" name="TextBox 12"/>
            <p:cNvSpPr txBox="1"/>
            <p:nvPr/>
          </p:nvSpPr>
          <p:spPr>
            <a:xfrm>
              <a:off x="4644008" y="2114222"/>
              <a:ext cx="2592288" cy="1379101"/>
            </a:xfrm>
            <a:prstGeom prst="roundRect">
              <a:avLst/>
            </a:prstGeom>
            <a:noFill/>
          </p:spPr>
          <p:txBody>
            <a:bodyPr wrap="square" rtlCol="0">
              <a:spAutoFit/>
            </a:bodyPr>
            <a:lstStyle/>
            <a:p>
              <a:pPr marL="285750" indent="-285750">
                <a:buFont typeface="Arial" panose="020B0604020202020204" pitchFamily="34" charset="0"/>
                <a:buChar char="•"/>
              </a:pPr>
              <a:r>
                <a:rPr lang="en-GB" sz="1500" dirty="0">
                  <a:latin typeface="Arial" pitchFamily="34" charset="0"/>
                  <a:cs typeface="Arial" pitchFamily="34" charset="0"/>
                </a:rPr>
                <a:t>Hypersensitivität</a:t>
              </a:r>
            </a:p>
            <a:p>
              <a:pPr marL="285750" indent="-285750">
                <a:buFont typeface="Arial" panose="020B0604020202020204" pitchFamily="34" charset="0"/>
                <a:buChar char="•"/>
              </a:pPr>
              <a:r>
                <a:rPr lang="en-GB" sz="1500" dirty="0" err="1" smtClean="0">
                  <a:latin typeface="Arial" pitchFamily="34" charset="0"/>
                  <a:cs typeface="Arial" pitchFamily="34" charset="0"/>
                </a:rPr>
                <a:t>Anaphylaxie</a:t>
              </a:r>
              <a:endParaRPr lang="en-GB" sz="1500" dirty="0">
                <a:latin typeface="Arial" pitchFamily="34" charset="0"/>
                <a:cs typeface="Arial" pitchFamily="34" charset="0"/>
              </a:endParaRPr>
            </a:p>
            <a:p>
              <a:pPr marL="285750" indent="-285750">
                <a:buFont typeface="Arial" panose="020B0604020202020204" pitchFamily="34" charset="0"/>
                <a:buChar char="•"/>
              </a:pPr>
              <a:r>
                <a:rPr lang="en-GB" sz="1500" dirty="0">
                  <a:latin typeface="Arial" pitchFamily="34" charset="0"/>
                  <a:cs typeface="Arial" pitchFamily="34" charset="0"/>
                </a:rPr>
                <a:t>Hämatom</a:t>
              </a:r>
            </a:p>
            <a:p>
              <a:pPr marL="285750" indent="-285750">
                <a:buFont typeface="Arial" panose="020B0604020202020204" pitchFamily="34" charset="0"/>
                <a:buChar char="•"/>
              </a:pPr>
              <a:r>
                <a:rPr lang="en-GB" sz="1500" dirty="0">
                  <a:latin typeface="Arial" pitchFamily="34" charset="0"/>
                  <a:cs typeface="Arial" pitchFamily="34" charset="0"/>
                </a:rPr>
                <a:t>Hämothorax</a:t>
              </a:r>
            </a:p>
            <a:p>
              <a:pPr marL="285750" indent="-285750">
                <a:buFont typeface="Arial" panose="020B0604020202020204" pitchFamily="34" charset="0"/>
                <a:buChar char="•"/>
              </a:pPr>
              <a:r>
                <a:rPr lang="en-GB" sz="1500" dirty="0" err="1" smtClean="0">
                  <a:latin typeface="Arial" pitchFamily="34" charset="0"/>
                  <a:cs typeface="Arial" pitchFamily="34" charset="0"/>
                </a:rPr>
                <a:t>Diarrhoe</a:t>
              </a:r>
              <a:r>
                <a:rPr lang="en-GB" sz="1500" dirty="0" smtClean="0">
                  <a:latin typeface="Arial" pitchFamily="34" charset="0"/>
                  <a:cs typeface="Arial" pitchFamily="34" charset="0"/>
                </a:rPr>
                <a:t>/</a:t>
              </a:r>
              <a:r>
                <a:rPr lang="en-GB" sz="1500" dirty="0" err="1" smtClean="0">
                  <a:latin typeface="Arial" pitchFamily="34" charset="0"/>
                  <a:cs typeface="Arial" pitchFamily="34" charset="0"/>
                </a:rPr>
                <a:t>Übelkeit</a:t>
              </a:r>
              <a:endParaRPr lang="en-GB" sz="1500" dirty="0">
                <a:latin typeface="Arial" pitchFamily="34" charset="0"/>
                <a:cs typeface="Arial" pitchFamily="34" charset="0"/>
              </a:endParaRPr>
            </a:p>
          </p:txBody>
        </p:sp>
        <p:sp>
          <p:nvSpPr>
            <p:cNvPr id="14" name="TextBox 13"/>
            <p:cNvSpPr txBox="1"/>
            <p:nvPr/>
          </p:nvSpPr>
          <p:spPr>
            <a:xfrm>
              <a:off x="6727124" y="2114222"/>
              <a:ext cx="1944216" cy="1379101"/>
            </a:xfrm>
            <a:prstGeom prst="roundRect">
              <a:avLst/>
            </a:prstGeom>
            <a:noFill/>
          </p:spPr>
          <p:txBody>
            <a:bodyPr wrap="square" rtlCol="0">
              <a:spAutoFit/>
            </a:bodyPr>
            <a:lstStyle/>
            <a:p>
              <a:pPr marL="285750" indent="-285750">
                <a:buFont typeface="Arial" panose="020B0604020202020204" pitchFamily="34" charset="0"/>
                <a:buChar char="•"/>
              </a:pPr>
              <a:r>
                <a:rPr lang="en-GB" sz="1500" dirty="0">
                  <a:latin typeface="Arial" pitchFamily="34" charset="0"/>
                  <a:cs typeface="Arial" pitchFamily="34" charset="0"/>
                </a:rPr>
                <a:t>Hämatemesis</a:t>
              </a:r>
            </a:p>
            <a:p>
              <a:pPr marL="285750" indent="-285750">
                <a:buFont typeface="Arial" panose="020B0604020202020204" pitchFamily="34" charset="0"/>
                <a:buChar char="•"/>
              </a:pPr>
              <a:r>
                <a:rPr lang="en-GB" sz="1500" dirty="0">
                  <a:latin typeface="Arial" pitchFamily="34" charset="0"/>
                  <a:cs typeface="Arial" pitchFamily="34" charset="0"/>
                </a:rPr>
                <a:t>Ausschlag</a:t>
              </a:r>
            </a:p>
            <a:p>
              <a:pPr marL="285750" indent="-285750">
                <a:buFont typeface="Arial" panose="020B0604020202020204" pitchFamily="34" charset="0"/>
                <a:buChar char="•"/>
              </a:pPr>
              <a:r>
                <a:rPr lang="en-GB" sz="1500" dirty="0">
                  <a:latin typeface="Arial" pitchFamily="34" charset="0"/>
                  <a:cs typeface="Arial" pitchFamily="34" charset="0"/>
                </a:rPr>
                <a:t>Pruritus</a:t>
              </a:r>
            </a:p>
            <a:p>
              <a:pPr marL="285750" indent="-285750">
                <a:buFont typeface="Arial" panose="020B0604020202020204" pitchFamily="34" charset="0"/>
                <a:buChar char="•"/>
              </a:pPr>
              <a:r>
                <a:rPr lang="en-GB" sz="1500" dirty="0">
                  <a:latin typeface="Arial" pitchFamily="34" charset="0"/>
                  <a:cs typeface="Arial" pitchFamily="34" charset="0"/>
                </a:rPr>
                <a:t>Petechien</a:t>
              </a:r>
            </a:p>
            <a:p>
              <a:pPr marL="285750" indent="-285750">
                <a:buFont typeface="Arial" panose="020B0604020202020204" pitchFamily="34" charset="0"/>
                <a:buChar char="•"/>
              </a:pPr>
              <a:r>
                <a:rPr lang="en-GB" sz="1500" dirty="0">
                  <a:latin typeface="Arial" pitchFamily="34" charset="0"/>
                  <a:cs typeface="Arial" pitchFamily="34" charset="0"/>
                </a:rPr>
                <a:t>Ekchymose</a:t>
              </a:r>
            </a:p>
          </p:txBody>
        </p:sp>
      </p:grpSp>
      <p:sp>
        <p:nvSpPr>
          <p:cNvPr id="19" name="TextBox 18"/>
          <p:cNvSpPr txBox="1"/>
          <p:nvPr/>
        </p:nvSpPr>
        <p:spPr>
          <a:xfrm>
            <a:off x="2155226" y="1565296"/>
            <a:ext cx="7754382" cy="1259919"/>
          </a:xfrm>
          <a:prstGeom prst="roundRect">
            <a:avLst/>
          </a:prstGeom>
          <a:ln>
            <a:solidFill>
              <a:schemeClr val="accent1"/>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de-DE" sz="1700" b="1" dirty="0">
                <a:solidFill>
                  <a:schemeClr val="tx1"/>
                </a:solidFill>
                <a:latin typeface="Arial" pitchFamily="34" charset="0"/>
                <a:cs typeface="Arial" pitchFamily="34" charset="0"/>
              </a:rPr>
              <a:t>Defibrotid ist allgemein gut verträglich</a:t>
            </a:r>
          </a:p>
          <a:p>
            <a:pPr algn="ctr"/>
            <a:r>
              <a:rPr lang="de-DE" sz="1700" dirty="0">
                <a:solidFill>
                  <a:schemeClr val="tx1"/>
                </a:solidFill>
                <a:latin typeface="Arial" pitchFamily="34" charset="0"/>
                <a:cs typeface="Arial" pitchFamily="34" charset="0"/>
              </a:rPr>
              <a:t>In einer historisch-kontrollierten Studie war die Inzidenz von unerwünschten hämorrhagischen Inzidenzen in der Defibrotid-Behandlungsgruppe und in der Kontrollgruppe vergleichbar (69% vs. 65%)</a:t>
            </a:r>
          </a:p>
        </p:txBody>
      </p:sp>
    </p:spTree>
    <p:custDataLst>
      <p:tags r:id="rId1"/>
    </p:custDataLst>
    <p:extLst>
      <p:ext uri="{BB962C8B-B14F-4D97-AF65-F5344CB8AC3E}">
        <p14:creationId xmlns:p14="http://schemas.microsoft.com/office/powerpoint/2010/main" val="6195329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Klinische Studiendaten: Defibrotidtherapie</a:t>
            </a:r>
          </a:p>
        </p:txBody>
      </p:sp>
      <p:sp>
        <p:nvSpPr>
          <p:cNvPr id="16" name="Text Placeholder 15"/>
          <p:cNvSpPr>
            <a:spLocks noGrp="1"/>
          </p:cNvSpPr>
          <p:nvPr>
            <p:ph type="body" sz="quarter" idx="10"/>
          </p:nvPr>
        </p:nvSpPr>
        <p:spPr/>
        <p:txBody>
          <a:bodyPr/>
          <a:lstStyle/>
          <a:p>
            <a:r>
              <a:rPr lang="de-DE" dirty="0"/>
              <a:t>Richardson PG et al. </a:t>
            </a:r>
            <a:r>
              <a:rPr lang="de-DE" i="1" dirty="0"/>
              <a:t>Blood</a:t>
            </a:r>
            <a:r>
              <a:rPr lang="de-DE" dirty="0"/>
              <a:t> 2016;127:1656–65</a:t>
            </a:r>
          </a:p>
        </p:txBody>
      </p:sp>
      <p:sp>
        <p:nvSpPr>
          <p:cNvPr id="17" name="Text Placeholder 16"/>
          <p:cNvSpPr>
            <a:spLocks noGrp="1"/>
          </p:cNvSpPr>
          <p:nvPr>
            <p:ph type="body" sz="quarter" idx="11"/>
          </p:nvPr>
        </p:nvSpPr>
        <p:spPr/>
        <p:txBody>
          <a:bodyPr/>
          <a:lstStyle/>
          <a:p>
            <a:r>
              <a:rPr lang="de-DE" dirty="0"/>
              <a:t>MOD/MOF, Multiorgandysfunktion/Multiorganversagen; VOD, venookklusiven Erkrankung </a:t>
            </a:r>
          </a:p>
        </p:txBody>
      </p:sp>
      <p:pic>
        <p:nvPicPr>
          <p:cNvPr id="25" name="Content Placeholder 3"/>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137184" y="2518574"/>
            <a:ext cx="1022515" cy="1089020"/>
          </a:xfrm>
          <a:prstGeom prst="rect">
            <a:avLst/>
          </a:prstGeom>
          <a:noFill/>
          <a:ln>
            <a:noFill/>
          </a:ln>
        </p:spPr>
      </p:pic>
      <p:pic>
        <p:nvPicPr>
          <p:cNvPr id="32" name="Content Placeholder 3"/>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883178" y="2518574"/>
            <a:ext cx="1022515" cy="1089020"/>
          </a:xfrm>
          <a:prstGeom prst="rect">
            <a:avLst/>
          </a:prstGeom>
          <a:noFill/>
          <a:ln>
            <a:noFill/>
          </a:ln>
        </p:spPr>
      </p:pic>
      <p:sp>
        <p:nvSpPr>
          <p:cNvPr id="33" name="TextBox 32"/>
          <p:cNvSpPr txBox="1"/>
          <p:nvPr/>
        </p:nvSpPr>
        <p:spPr>
          <a:xfrm>
            <a:off x="521487" y="2115377"/>
            <a:ext cx="5464975" cy="369332"/>
          </a:xfrm>
          <a:prstGeom prst="rect">
            <a:avLst/>
          </a:prstGeom>
          <a:noFill/>
        </p:spPr>
        <p:txBody>
          <a:bodyPr wrap="square" rtlCol="0">
            <a:spAutoFit/>
          </a:bodyPr>
          <a:lstStyle/>
          <a:p>
            <a:pPr algn="ctr"/>
            <a:r>
              <a:rPr lang="de-DE" b="1" dirty="0">
                <a:solidFill>
                  <a:srgbClr val="000000"/>
                </a:solidFill>
              </a:rPr>
              <a:t>Patienten mit VOD und MOD/MOF</a:t>
            </a:r>
          </a:p>
        </p:txBody>
      </p:sp>
      <p:sp>
        <p:nvSpPr>
          <p:cNvPr id="34" name="TextBox 33"/>
          <p:cNvSpPr txBox="1"/>
          <p:nvPr/>
        </p:nvSpPr>
        <p:spPr>
          <a:xfrm>
            <a:off x="6106724" y="2115377"/>
            <a:ext cx="5464975" cy="369332"/>
          </a:xfrm>
          <a:prstGeom prst="rect">
            <a:avLst/>
          </a:prstGeom>
          <a:noFill/>
        </p:spPr>
        <p:txBody>
          <a:bodyPr wrap="square" rtlCol="0">
            <a:spAutoFit/>
          </a:bodyPr>
          <a:lstStyle/>
          <a:p>
            <a:pPr algn="ctr"/>
            <a:r>
              <a:rPr lang="de-DE" b="1" dirty="0">
                <a:solidFill>
                  <a:srgbClr val="000000"/>
                </a:solidFill>
              </a:rPr>
              <a:t>Verlaufskontrolle bei VOD und MOD/MOF</a:t>
            </a:r>
          </a:p>
        </p:txBody>
      </p:sp>
      <p:sp>
        <p:nvSpPr>
          <p:cNvPr id="35" name="Rectangle 34"/>
          <p:cNvSpPr/>
          <p:nvPr/>
        </p:nvSpPr>
        <p:spPr>
          <a:xfrm>
            <a:off x="3103225" y="2878418"/>
            <a:ext cx="918841" cy="400110"/>
          </a:xfrm>
          <a:prstGeom prst="rect">
            <a:avLst/>
          </a:prstGeom>
        </p:spPr>
        <p:txBody>
          <a:bodyPr wrap="none">
            <a:spAutoFit/>
          </a:bodyPr>
          <a:lstStyle/>
          <a:p>
            <a:pPr algn="ctr"/>
            <a:r>
              <a:rPr lang="de-DE" sz="2000" b="1" dirty="0">
                <a:solidFill>
                  <a:srgbClr val="000000"/>
                </a:solidFill>
              </a:rPr>
              <a:t>n=102</a:t>
            </a:r>
          </a:p>
        </p:txBody>
      </p:sp>
      <p:sp>
        <p:nvSpPr>
          <p:cNvPr id="36" name="Rectangle 35"/>
          <p:cNvSpPr/>
          <p:nvPr/>
        </p:nvSpPr>
        <p:spPr>
          <a:xfrm>
            <a:off x="8308003" y="2878418"/>
            <a:ext cx="776175" cy="400110"/>
          </a:xfrm>
          <a:prstGeom prst="rect">
            <a:avLst/>
          </a:prstGeom>
        </p:spPr>
        <p:txBody>
          <a:bodyPr wrap="none">
            <a:spAutoFit/>
          </a:bodyPr>
          <a:lstStyle/>
          <a:p>
            <a:pPr algn="ctr"/>
            <a:r>
              <a:rPr lang="de-DE" sz="2000" b="1" dirty="0">
                <a:solidFill>
                  <a:srgbClr val="000000"/>
                </a:solidFill>
              </a:rPr>
              <a:t>n=32</a:t>
            </a:r>
          </a:p>
        </p:txBody>
      </p:sp>
      <p:sp>
        <p:nvSpPr>
          <p:cNvPr id="37" name="TextBox 36"/>
          <p:cNvSpPr txBox="1"/>
          <p:nvPr/>
        </p:nvSpPr>
        <p:spPr>
          <a:xfrm>
            <a:off x="3777318" y="3221429"/>
            <a:ext cx="4807881" cy="1232883"/>
          </a:xfrm>
          <a:prstGeom prst="rect">
            <a:avLst/>
          </a:prstGeom>
          <a:solidFill>
            <a:schemeClr val="accent1"/>
          </a:solidFill>
          <a:ln>
            <a:solidFill>
              <a:schemeClr val="accent1"/>
            </a:solidFill>
          </a:ln>
        </p:spPr>
        <p:txBody>
          <a:bodyPr wrap="square" rtlCol="0">
            <a:spAutoFit/>
          </a:bodyPr>
          <a:lstStyle/>
          <a:p>
            <a:pPr algn="ctr"/>
            <a:r>
              <a:rPr lang="de-DE" b="1" dirty="0">
                <a:solidFill>
                  <a:prstClr val="white"/>
                </a:solidFill>
              </a:rPr>
              <a:t>Demographische und Grunderkrankungs-Charakteristiken waren</a:t>
            </a:r>
          </a:p>
          <a:p>
            <a:pPr algn="ctr"/>
            <a:r>
              <a:rPr lang="de-DE" b="1" dirty="0">
                <a:solidFill>
                  <a:prstClr val="white"/>
                </a:solidFill>
              </a:rPr>
              <a:t>bei beiden Patientengruppen in etwa gleich</a:t>
            </a:r>
          </a:p>
        </p:txBody>
      </p:sp>
      <p:sp>
        <p:nvSpPr>
          <p:cNvPr id="38" name="Rounded Rectangle 37"/>
          <p:cNvSpPr/>
          <p:nvPr/>
        </p:nvSpPr>
        <p:spPr>
          <a:xfrm>
            <a:off x="244250" y="4497893"/>
            <a:ext cx="4808382" cy="775278"/>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b="1" dirty="0">
                <a:solidFill>
                  <a:srgbClr val="000000"/>
                </a:solidFill>
              </a:rPr>
              <a:t>Defibrotide 25 mg/kg pro Tag</a:t>
            </a:r>
            <a:r>
              <a:rPr>
                <a:solidFill>
                  <a:prstClr val="white"/>
                </a:solidFill>
              </a:rPr>
              <a:t/>
            </a:r>
            <a:br>
              <a:rPr>
                <a:solidFill>
                  <a:prstClr val="white"/>
                </a:solidFill>
              </a:rPr>
            </a:br>
            <a:r>
              <a:rPr lang="de-DE" b="1" dirty="0">
                <a:solidFill>
                  <a:srgbClr val="000000"/>
                </a:solidFill>
              </a:rPr>
              <a:t>für mindestens 21 Tage</a:t>
            </a:r>
          </a:p>
        </p:txBody>
      </p:sp>
      <p:pic>
        <p:nvPicPr>
          <p:cNvPr id="39"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67970" y="4452068"/>
            <a:ext cx="589066" cy="884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0" name="Straight Arrow Connector 39"/>
          <p:cNvCxnSpPr>
            <a:endCxn id="38" idx="0"/>
          </p:cNvCxnSpPr>
          <p:nvPr/>
        </p:nvCxnSpPr>
        <p:spPr>
          <a:xfrm flipH="1">
            <a:off x="2648441" y="3637682"/>
            <a:ext cx="900" cy="86021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3606800" y="5472402"/>
            <a:ext cx="4978400" cy="646331"/>
          </a:xfrm>
          <a:prstGeom prst="rect">
            <a:avLst/>
          </a:prstGeom>
          <a:solidFill>
            <a:schemeClr val="accent1"/>
          </a:solidFill>
          <a:ln>
            <a:solidFill>
              <a:schemeClr val="accent1"/>
            </a:solidFill>
          </a:ln>
        </p:spPr>
        <p:txBody>
          <a:bodyPr wrap="square" rtlCol="0">
            <a:spAutoFit/>
          </a:bodyPr>
          <a:lstStyle/>
          <a:p>
            <a:pPr algn="ctr"/>
            <a:r>
              <a:rPr lang="de-DE" b="1" dirty="0">
                <a:solidFill>
                  <a:prstClr val="white"/>
                </a:solidFill>
              </a:rPr>
              <a:t>Tag +100 und Tag +180 Überleben und komplette Reaktion bei allen Patienten</a:t>
            </a:r>
          </a:p>
        </p:txBody>
      </p:sp>
      <p:cxnSp>
        <p:nvCxnSpPr>
          <p:cNvPr id="42" name="Elbow Connector 41"/>
          <p:cNvCxnSpPr>
            <a:stCxn id="32" idx="2"/>
            <a:endCxn id="41" idx="3"/>
          </p:cNvCxnSpPr>
          <p:nvPr/>
        </p:nvCxnSpPr>
        <p:spPr>
          <a:xfrm rot="5400000">
            <a:off x="7868907" y="4323887"/>
            <a:ext cx="2241823" cy="809236"/>
          </a:xfrm>
          <a:prstGeom prst="bentConnector2">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38" idx="2"/>
            <a:endCxn id="41" idx="1"/>
          </p:cNvCxnSpPr>
          <p:nvPr/>
        </p:nvCxnSpPr>
        <p:spPr>
          <a:xfrm rot="16200000" flipH="1">
            <a:off x="2839497" y="5082114"/>
            <a:ext cx="576246" cy="958359"/>
          </a:xfrm>
          <a:prstGeom prst="bentConnector2">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244250" y="1275962"/>
            <a:ext cx="11658600" cy="923330"/>
          </a:xfrm>
          <a:prstGeom prst="rect">
            <a:avLst/>
          </a:prstGeom>
        </p:spPr>
        <p:txBody>
          <a:bodyPr wrap="square">
            <a:spAutoFit/>
          </a:bodyPr>
          <a:lstStyle/>
          <a:p>
            <a:pPr algn="ctr"/>
            <a:r>
              <a:rPr lang="de-DE" b="1" dirty="0">
                <a:solidFill>
                  <a:srgbClr val="000000"/>
                </a:solidFill>
              </a:rPr>
              <a:t>Phase-3 der Defibrotid-Studie zur Behandlung schwerer VOD und MOD/MOF bei Erwachsenen und Patienten im Kindesalter </a:t>
            </a:r>
            <a:endParaRPr lang="de-DE" b="1" dirty="0" smtClean="0">
              <a:solidFill>
                <a:srgbClr val="000000"/>
              </a:solidFill>
            </a:endParaRPr>
          </a:p>
          <a:p>
            <a:pPr algn="ctr"/>
            <a:r>
              <a:rPr lang="de-DE" b="1" dirty="0" smtClean="0"/>
              <a:t>Verlaufskontrollierte</a:t>
            </a:r>
            <a:r>
              <a:rPr lang="de-DE" b="1" dirty="0"/>
              <a:t>, multizentrische, offene Studie</a:t>
            </a:r>
          </a:p>
        </p:txBody>
      </p:sp>
      <p:grpSp>
        <p:nvGrpSpPr>
          <p:cNvPr id="45" name="Group 44"/>
          <p:cNvGrpSpPr/>
          <p:nvPr/>
        </p:nvGrpSpPr>
        <p:grpSpPr>
          <a:xfrm>
            <a:off x="9037005" y="5895150"/>
            <a:ext cx="3050784" cy="675460"/>
            <a:chOff x="4579661" y="6101300"/>
            <a:chExt cx="3050784" cy="675460"/>
          </a:xfrm>
        </p:grpSpPr>
        <p:sp>
          <p:nvSpPr>
            <p:cNvPr id="46" name="TextBox 45">
              <a:hlinkClick r:id="rId6"/>
            </p:cNvPr>
            <p:cNvSpPr txBox="1"/>
            <p:nvPr/>
          </p:nvSpPr>
          <p:spPr>
            <a:xfrm>
              <a:off x="4579661" y="6101300"/>
              <a:ext cx="3050784" cy="675460"/>
            </a:xfrm>
            <a:prstGeom prst="roundRect">
              <a:avLst/>
            </a:prstGeom>
            <a:solidFill>
              <a:schemeClr val="bg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algn="ctr">
                <a:defRPr sz="2000">
                  <a:solidFill>
                    <a:schemeClr val="lt1"/>
                  </a:solidFill>
                  <a:latin typeface="Arial" panose="020B0604020202020204" pitchFamily="34"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de-DE" sz="1400" dirty="0">
                  <a:solidFill>
                    <a:srgbClr val="000000"/>
                  </a:solidFill>
                </a:rPr>
                <a:t>Hier klicken, um auf die </a:t>
              </a:r>
              <a:r>
                <a:rPr lang="de-DE" sz="1400" dirty="0" err="1">
                  <a:solidFill>
                    <a:srgbClr val="000000"/>
                  </a:solidFill>
                </a:rPr>
                <a:t>pdf</a:t>
              </a:r>
              <a:r>
                <a:rPr lang="de-DE" sz="1400" dirty="0">
                  <a:solidFill>
                    <a:srgbClr val="000000"/>
                  </a:solidFill>
                </a:rPr>
                <a:t> zuzugreifen (Internetzugang erforderlich)</a:t>
              </a:r>
            </a:p>
          </p:txBody>
        </p:sp>
        <p:pic>
          <p:nvPicPr>
            <p:cNvPr id="47" name="Picture 46">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5844" y="6312786"/>
              <a:ext cx="348227" cy="348227"/>
            </a:xfrm>
            <a:prstGeom prst="rect">
              <a:avLst/>
            </a:prstGeom>
            <a:ln>
              <a:noFill/>
            </a:ln>
          </p:spPr>
        </p:pic>
      </p:grpSp>
    </p:spTree>
    <p:extLst>
      <p:ext uri="{BB962C8B-B14F-4D97-AF65-F5344CB8AC3E}">
        <p14:creationId xmlns:p14="http://schemas.microsoft.com/office/powerpoint/2010/main" val="23279455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a:t>Defibrotid-Studienergebnisse: Überleben bis zu Tag 100 nach HSZT</a:t>
            </a:r>
          </a:p>
        </p:txBody>
      </p:sp>
      <p:sp>
        <p:nvSpPr>
          <p:cNvPr id="5" name="Content Placeholder 4"/>
          <p:cNvSpPr>
            <a:spLocks noGrp="1"/>
          </p:cNvSpPr>
          <p:nvPr>
            <p:ph idx="1"/>
          </p:nvPr>
        </p:nvSpPr>
        <p:spPr>
          <a:xfrm>
            <a:off x="335359" y="1268760"/>
            <a:ext cx="11567607" cy="4857403"/>
          </a:xfrm>
        </p:spPr>
        <p:txBody>
          <a:bodyPr>
            <a:normAutofit/>
          </a:bodyPr>
          <a:lstStyle/>
          <a:p>
            <a:r>
              <a:rPr lang="de-DE" sz="1800" dirty="0"/>
              <a:t>Das beobachtete Überleben bis Tag +100 betrug 38,2% in der Defibrotidgruppe und 25% in der Kontrollgruppe (bereinigte Differenz *23%, p=0,0109)</a:t>
            </a:r>
          </a:p>
        </p:txBody>
      </p:sp>
      <p:sp>
        <p:nvSpPr>
          <p:cNvPr id="3" name="Text Placeholder 2"/>
          <p:cNvSpPr>
            <a:spLocks noGrp="1"/>
          </p:cNvSpPr>
          <p:nvPr>
            <p:ph type="body" sz="quarter" idx="10"/>
          </p:nvPr>
        </p:nvSpPr>
        <p:spPr/>
        <p:txBody>
          <a:bodyPr/>
          <a:lstStyle/>
          <a:p>
            <a:r>
              <a:rPr lang="de-DE" dirty="0"/>
              <a:t>Richardson PG et al. </a:t>
            </a:r>
            <a:r>
              <a:rPr lang="de-DE" i="1" dirty="0"/>
              <a:t>Blood</a:t>
            </a:r>
            <a:r>
              <a:rPr lang="de-DE" dirty="0"/>
              <a:t> 2016;127:1656–65</a:t>
            </a:r>
          </a:p>
        </p:txBody>
      </p:sp>
      <p:sp>
        <p:nvSpPr>
          <p:cNvPr id="4" name="Text Placeholder 3"/>
          <p:cNvSpPr>
            <a:spLocks noGrp="1"/>
          </p:cNvSpPr>
          <p:nvPr>
            <p:ph type="body" sz="quarter" idx="11"/>
          </p:nvPr>
        </p:nvSpPr>
        <p:spPr/>
        <p:txBody>
          <a:bodyPr/>
          <a:lstStyle/>
          <a:p>
            <a:r>
              <a:rPr lang="de-DE" dirty="0"/>
              <a:t>*Tendenzbereinigter p-Wert</a:t>
            </a:r>
          </a:p>
        </p:txBody>
      </p:sp>
      <p:pic>
        <p:nvPicPr>
          <p:cNvPr id="16" name="Picture 2" hidden="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712907" y="1337733"/>
            <a:ext cx="7053196" cy="3448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2593958" y="2059637"/>
            <a:ext cx="7011681" cy="4333457"/>
            <a:chOff x="2593958" y="2224229"/>
            <a:chExt cx="7011681" cy="4333457"/>
          </a:xfrm>
        </p:grpSpPr>
        <p:sp>
          <p:nvSpPr>
            <p:cNvPr id="17" name="TextBox 16"/>
            <p:cNvSpPr txBox="1"/>
            <p:nvPr/>
          </p:nvSpPr>
          <p:spPr>
            <a:xfrm rot="16200000">
              <a:off x="2253521" y="3904071"/>
              <a:ext cx="1352239" cy="369304"/>
            </a:xfrm>
            <a:prstGeom prst="rect">
              <a:avLst/>
            </a:prstGeom>
            <a:noFill/>
          </p:spPr>
          <p:txBody>
            <a:bodyPr wrap="none" lIns="121893" tIns="60946" rIns="121893" bIns="60946" rtlCol="0">
              <a:spAutoFit/>
            </a:bodyPr>
            <a:lstStyle/>
            <a:p>
              <a:pPr defTabSz="1218900">
                <a:defRPr/>
              </a:pPr>
              <a:r>
                <a:rPr lang="de-DE" sz="1600" kern="0" dirty="0">
                  <a:solidFill>
                    <a:srgbClr val="000000"/>
                  </a:solidFill>
                </a:rPr>
                <a:t>Überlebensrate (%)</a:t>
              </a:r>
            </a:p>
          </p:txBody>
        </p:sp>
        <p:sp>
          <p:nvSpPr>
            <p:cNvPr id="19" name="TextBox 18"/>
            <p:cNvSpPr txBox="1"/>
            <p:nvPr/>
          </p:nvSpPr>
          <p:spPr>
            <a:xfrm>
              <a:off x="4589144" y="5497914"/>
              <a:ext cx="3691020" cy="369304"/>
            </a:xfrm>
            <a:prstGeom prst="rect">
              <a:avLst/>
            </a:prstGeom>
            <a:noFill/>
          </p:spPr>
          <p:txBody>
            <a:bodyPr wrap="none" lIns="121893" tIns="60946" rIns="121893" bIns="60946" rtlCol="0">
              <a:spAutoFit/>
            </a:bodyPr>
            <a:lstStyle/>
            <a:p>
              <a:pPr algn="ctr" defTabSz="1218900">
                <a:defRPr/>
              </a:pPr>
              <a:r>
                <a:rPr lang="de-DE" sz="1600" kern="0" dirty="0">
                  <a:solidFill>
                    <a:srgbClr val="000000"/>
                  </a:solidFill>
                </a:rPr>
                <a:t>Zeit seit Stammzelltransplantation (Tage)</a:t>
              </a:r>
            </a:p>
          </p:txBody>
        </p:sp>
        <p:cxnSp>
          <p:nvCxnSpPr>
            <p:cNvPr id="20" name="Straight Connector 19"/>
            <p:cNvCxnSpPr/>
            <p:nvPr/>
          </p:nvCxnSpPr>
          <p:spPr>
            <a:xfrm>
              <a:off x="7231605" y="2562705"/>
              <a:ext cx="324903" cy="0"/>
            </a:xfrm>
            <a:prstGeom prst="line">
              <a:avLst/>
            </a:prstGeom>
            <a:noFill/>
            <a:ln w="28575" cap="flat" cmpd="sng" algn="ctr">
              <a:solidFill>
                <a:schemeClr val="accent1"/>
              </a:solidFill>
              <a:prstDash val="solid"/>
            </a:ln>
            <a:effectLst/>
          </p:spPr>
        </p:cxnSp>
        <p:sp>
          <p:nvSpPr>
            <p:cNvPr id="22" name="TextBox 21"/>
            <p:cNvSpPr txBox="1"/>
            <p:nvPr/>
          </p:nvSpPr>
          <p:spPr>
            <a:xfrm>
              <a:off x="7573521" y="2402288"/>
              <a:ext cx="1781844" cy="338526"/>
            </a:xfrm>
            <a:prstGeom prst="rect">
              <a:avLst/>
            </a:prstGeom>
            <a:noFill/>
          </p:spPr>
          <p:txBody>
            <a:bodyPr wrap="none" lIns="121893" tIns="60946" rIns="121893" bIns="60946" rtlCol="0">
              <a:spAutoFit/>
            </a:bodyPr>
            <a:lstStyle/>
            <a:p>
              <a:pPr defTabSz="1218900">
                <a:defRPr/>
              </a:pPr>
              <a:r>
                <a:rPr lang="de-DE" sz="1400" kern="0" dirty="0">
                  <a:solidFill>
                    <a:srgbClr val="000000"/>
                  </a:solidFill>
                </a:rPr>
                <a:t>Defibrotid (n=102)</a:t>
              </a:r>
            </a:p>
          </p:txBody>
        </p:sp>
        <p:cxnSp>
          <p:nvCxnSpPr>
            <p:cNvPr id="25" name="Straight Connector 24"/>
            <p:cNvCxnSpPr/>
            <p:nvPr/>
          </p:nvCxnSpPr>
          <p:spPr>
            <a:xfrm>
              <a:off x="3502207" y="2940384"/>
              <a:ext cx="649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502207" y="3485749"/>
              <a:ext cx="649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502207" y="4031114"/>
              <a:ext cx="649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502207" y="4576478"/>
              <a:ext cx="649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502207" y="5121841"/>
              <a:ext cx="59167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108191" y="5154332"/>
              <a:ext cx="649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4681684" y="5154332"/>
              <a:ext cx="649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5255177" y="5154332"/>
              <a:ext cx="649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5828671" y="5154332"/>
              <a:ext cx="649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6402164" y="5154332"/>
              <a:ext cx="649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6975657" y="5154332"/>
              <a:ext cx="649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7549151" y="5154332"/>
              <a:ext cx="649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8122644" y="5154332"/>
              <a:ext cx="649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5400000">
              <a:off x="8696137" y="5154332"/>
              <a:ext cx="649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9269629" y="5154332"/>
              <a:ext cx="649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9059465" y="5187039"/>
              <a:ext cx="546174" cy="338554"/>
            </a:xfrm>
            <a:prstGeom prst="rect">
              <a:avLst/>
            </a:prstGeom>
            <a:noFill/>
          </p:spPr>
          <p:txBody>
            <a:bodyPr wrap="square" rtlCol="0">
              <a:spAutoFit/>
            </a:bodyPr>
            <a:lstStyle/>
            <a:p>
              <a:pPr algn="ctr"/>
              <a:r>
                <a:rPr lang="de-DE" sz="1600" dirty="0">
                  <a:solidFill>
                    <a:srgbClr val="000000"/>
                  </a:solidFill>
                </a:rPr>
                <a:t>100</a:t>
              </a:r>
            </a:p>
          </p:txBody>
        </p:sp>
        <p:sp>
          <p:nvSpPr>
            <p:cNvPr id="42" name="TextBox 41"/>
            <p:cNvSpPr txBox="1"/>
            <p:nvPr/>
          </p:nvSpPr>
          <p:spPr>
            <a:xfrm>
              <a:off x="8486208" y="5187039"/>
              <a:ext cx="485309" cy="338554"/>
            </a:xfrm>
            <a:prstGeom prst="rect">
              <a:avLst/>
            </a:prstGeom>
            <a:noFill/>
            <a:ln>
              <a:noFill/>
            </a:ln>
          </p:spPr>
          <p:txBody>
            <a:bodyPr wrap="square" rtlCol="0">
              <a:spAutoFit/>
            </a:bodyPr>
            <a:lstStyle/>
            <a:p>
              <a:pPr algn="ctr"/>
              <a:r>
                <a:rPr lang="de-DE" sz="1600" dirty="0">
                  <a:solidFill>
                    <a:srgbClr val="000000"/>
                  </a:solidFill>
                </a:rPr>
                <a:t>90</a:t>
              </a:r>
            </a:p>
          </p:txBody>
        </p:sp>
        <p:sp>
          <p:nvSpPr>
            <p:cNvPr id="43" name="TextBox 42"/>
            <p:cNvSpPr txBox="1"/>
            <p:nvPr/>
          </p:nvSpPr>
          <p:spPr>
            <a:xfrm>
              <a:off x="7913487" y="5187039"/>
              <a:ext cx="485309" cy="338554"/>
            </a:xfrm>
            <a:prstGeom prst="rect">
              <a:avLst/>
            </a:prstGeom>
            <a:noFill/>
          </p:spPr>
          <p:txBody>
            <a:bodyPr wrap="square" rtlCol="0">
              <a:spAutoFit/>
            </a:bodyPr>
            <a:lstStyle/>
            <a:p>
              <a:pPr algn="ctr"/>
              <a:r>
                <a:rPr lang="de-DE" sz="1600" dirty="0">
                  <a:solidFill>
                    <a:srgbClr val="000000"/>
                  </a:solidFill>
                </a:rPr>
                <a:t>80</a:t>
              </a:r>
            </a:p>
          </p:txBody>
        </p:sp>
        <p:sp>
          <p:nvSpPr>
            <p:cNvPr id="44" name="TextBox 43"/>
            <p:cNvSpPr txBox="1"/>
            <p:nvPr/>
          </p:nvSpPr>
          <p:spPr>
            <a:xfrm>
              <a:off x="7338985" y="5187039"/>
              <a:ext cx="485309" cy="338554"/>
            </a:xfrm>
            <a:prstGeom prst="rect">
              <a:avLst/>
            </a:prstGeom>
            <a:noFill/>
          </p:spPr>
          <p:txBody>
            <a:bodyPr wrap="square" rtlCol="0">
              <a:spAutoFit/>
            </a:bodyPr>
            <a:lstStyle/>
            <a:p>
              <a:pPr algn="ctr"/>
              <a:r>
                <a:rPr lang="de-DE" sz="1600" dirty="0">
                  <a:solidFill>
                    <a:srgbClr val="000000"/>
                  </a:solidFill>
                </a:rPr>
                <a:t>70</a:t>
              </a:r>
            </a:p>
          </p:txBody>
        </p:sp>
        <p:sp>
          <p:nvSpPr>
            <p:cNvPr id="45" name="TextBox 44"/>
            <p:cNvSpPr txBox="1"/>
            <p:nvPr/>
          </p:nvSpPr>
          <p:spPr>
            <a:xfrm>
              <a:off x="6769667" y="5187039"/>
              <a:ext cx="485309" cy="338554"/>
            </a:xfrm>
            <a:prstGeom prst="rect">
              <a:avLst/>
            </a:prstGeom>
            <a:noFill/>
          </p:spPr>
          <p:txBody>
            <a:bodyPr wrap="square" rtlCol="0">
              <a:spAutoFit/>
            </a:bodyPr>
            <a:lstStyle/>
            <a:p>
              <a:pPr algn="ctr"/>
              <a:r>
                <a:rPr lang="de-DE" sz="1600" dirty="0">
                  <a:solidFill>
                    <a:srgbClr val="000000"/>
                  </a:solidFill>
                </a:rPr>
                <a:t>60</a:t>
              </a:r>
            </a:p>
          </p:txBody>
        </p:sp>
        <p:sp>
          <p:nvSpPr>
            <p:cNvPr id="46" name="TextBox 45"/>
            <p:cNvSpPr txBox="1"/>
            <p:nvPr/>
          </p:nvSpPr>
          <p:spPr>
            <a:xfrm>
              <a:off x="6196946" y="5187039"/>
              <a:ext cx="485309" cy="338554"/>
            </a:xfrm>
            <a:prstGeom prst="rect">
              <a:avLst/>
            </a:prstGeom>
            <a:noFill/>
          </p:spPr>
          <p:txBody>
            <a:bodyPr wrap="square" rtlCol="0">
              <a:spAutoFit/>
            </a:bodyPr>
            <a:lstStyle/>
            <a:p>
              <a:pPr algn="ctr"/>
              <a:r>
                <a:rPr lang="de-DE" sz="1600" dirty="0">
                  <a:solidFill>
                    <a:srgbClr val="000000"/>
                  </a:solidFill>
                </a:rPr>
                <a:t>50</a:t>
              </a:r>
            </a:p>
          </p:txBody>
        </p:sp>
        <p:sp>
          <p:nvSpPr>
            <p:cNvPr id="47" name="TextBox 46"/>
            <p:cNvSpPr txBox="1"/>
            <p:nvPr/>
          </p:nvSpPr>
          <p:spPr>
            <a:xfrm>
              <a:off x="5621430" y="5187039"/>
              <a:ext cx="485309" cy="338554"/>
            </a:xfrm>
            <a:prstGeom prst="rect">
              <a:avLst/>
            </a:prstGeom>
            <a:noFill/>
          </p:spPr>
          <p:txBody>
            <a:bodyPr wrap="square" rtlCol="0">
              <a:spAutoFit/>
            </a:bodyPr>
            <a:lstStyle/>
            <a:p>
              <a:pPr algn="ctr"/>
              <a:r>
                <a:rPr lang="de-DE" sz="1600" dirty="0">
                  <a:solidFill>
                    <a:srgbClr val="000000"/>
                  </a:solidFill>
                </a:rPr>
                <a:t>40</a:t>
              </a:r>
            </a:p>
          </p:txBody>
        </p:sp>
        <p:sp>
          <p:nvSpPr>
            <p:cNvPr id="48" name="TextBox 47"/>
            <p:cNvSpPr txBox="1"/>
            <p:nvPr/>
          </p:nvSpPr>
          <p:spPr>
            <a:xfrm>
              <a:off x="5042322" y="5187039"/>
              <a:ext cx="485309" cy="338554"/>
            </a:xfrm>
            <a:prstGeom prst="rect">
              <a:avLst/>
            </a:prstGeom>
            <a:noFill/>
          </p:spPr>
          <p:txBody>
            <a:bodyPr wrap="square" rtlCol="0">
              <a:spAutoFit/>
            </a:bodyPr>
            <a:lstStyle/>
            <a:p>
              <a:pPr algn="ctr"/>
              <a:r>
                <a:rPr lang="de-DE" sz="1600" dirty="0">
                  <a:solidFill>
                    <a:srgbClr val="000000"/>
                  </a:solidFill>
                </a:rPr>
                <a:t>30</a:t>
              </a:r>
            </a:p>
          </p:txBody>
        </p:sp>
        <p:sp>
          <p:nvSpPr>
            <p:cNvPr id="49" name="TextBox 48"/>
            <p:cNvSpPr txBox="1"/>
            <p:nvPr/>
          </p:nvSpPr>
          <p:spPr>
            <a:xfrm>
              <a:off x="4471484" y="5187039"/>
              <a:ext cx="485309" cy="338554"/>
            </a:xfrm>
            <a:prstGeom prst="rect">
              <a:avLst/>
            </a:prstGeom>
            <a:noFill/>
          </p:spPr>
          <p:txBody>
            <a:bodyPr wrap="square" rtlCol="0">
              <a:spAutoFit/>
            </a:bodyPr>
            <a:lstStyle/>
            <a:p>
              <a:pPr algn="ctr"/>
              <a:r>
                <a:rPr lang="de-DE" sz="1600" dirty="0">
                  <a:solidFill>
                    <a:srgbClr val="000000"/>
                  </a:solidFill>
                </a:rPr>
                <a:t>20</a:t>
              </a:r>
            </a:p>
          </p:txBody>
        </p:sp>
        <p:sp>
          <p:nvSpPr>
            <p:cNvPr id="50" name="TextBox 49"/>
            <p:cNvSpPr txBox="1"/>
            <p:nvPr/>
          </p:nvSpPr>
          <p:spPr>
            <a:xfrm>
              <a:off x="3896985" y="5187039"/>
              <a:ext cx="485309" cy="338554"/>
            </a:xfrm>
            <a:prstGeom prst="rect">
              <a:avLst/>
            </a:prstGeom>
            <a:noFill/>
          </p:spPr>
          <p:txBody>
            <a:bodyPr wrap="square" rtlCol="0">
              <a:spAutoFit/>
            </a:bodyPr>
            <a:lstStyle/>
            <a:p>
              <a:pPr algn="ctr"/>
              <a:r>
                <a:rPr lang="de-DE" sz="1600" dirty="0">
                  <a:solidFill>
                    <a:srgbClr val="000000"/>
                  </a:solidFill>
                </a:rPr>
                <a:t>10</a:t>
              </a:r>
            </a:p>
          </p:txBody>
        </p:sp>
        <p:sp>
          <p:nvSpPr>
            <p:cNvPr id="51" name="TextBox 50"/>
            <p:cNvSpPr txBox="1"/>
            <p:nvPr/>
          </p:nvSpPr>
          <p:spPr>
            <a:xfrm>
              <a:off x="3321327" y="5187039"/>
              <a:ext cx="485309" cy="338554"/>
            </a:xfrm>
            <a:prstGeom prst="rect">
              <a:avLst/>
            </a:prstGeom>
            <a:noFill/>
          </p:spPr>
          <p:txBody>
            <a:bodyPr wrap="square" rtlCol="0">
              <a:spAutoFit/>
            </a:bodyPr>
            <a:lstStyle/>
            <a:p>
              <a:pPr algn="ctr"/>
              <a:r>
                <a:rPr lang="de-DE" sz="1600" dirty="0">
                  <a:solidFill>
                    <a:srgbClr val="000000"/>
                  </a:solidFill>
                </a:rPr>
                <a:t>0</a:t>
              </a:r>
            </a:p>
          </p:txBody>
        </p:sp>
        <p:sp>
          <p:nvSpPr>
            <p:cNvPr id="52" name="TextBox 51"/>
            <p:cNvSpPr txBox="1"/>
            <p:nvPr/>
          </p:nvSpPr>
          <p:spPr>
            <a:xfrm>
              <a:off x="3016898" y="4952564"/>
              <a:ext cx="485309" cy="338554"/>
            </a:xfrm>
            <a:prstGeom prst="rect">
              <a:avLst/>
            </a:prstGeom>
            <a:noFill/>
          </p:spPr>
          <p:txBody>
            <a:bodyPr wrap="square" rtlCol="0" anchor="ctr">
              <a:spAutoFit/>
            </a:bodyPr>
            <a:lstStyle/>
            <a:p>
              <a:pPr algn="r"/>
              <a:r>
                <a:rPr lang="de-DE" sz="1600" dirty="0">
                  <a:solidFill>
                    <a:srgbClr val="000000"/>
                  </a:solidFill>
                </a:rPr>
                <a:t>0</a:t>
              </a:r>
            </a:p>
          </p:txBody>
        </p:sp>
        <p:sp>
          <p:nvSpPr>
            <p:cNvPr id="53" name="TextBox 52"/>
            <p:cNvSpPr txBox="1"/>
            <p:nvPr/>
          </p:nvSpPr>
          <p:spPr>
            <a:xfrm>
              <a:off x="3016898" y="4407200"/>
              <a:ext cx="485309" cy="338554"/>
            </a:xfrm>
            <a:prstGeom prst="rect">
              <a:avLst/>
            </a:prstGeom>
            <a:noFill/>
          </p:spPr>
          <p:txBody>
            <a:bodyPr wrap="square" rtlCol="0" anchor="ctr">
              <a:spAutoFit/>
            </a:bodyPr>
            <a:lstStyle/>
            <a:p>
              <a:pPr algn="r"/>
              <a:r>
                <a:rPr lang="de-DE" sz="1600" dirty="0">
                  <a:solidFill>
                    <a:srgbClr val="000000"/>
                  </a:solidFill>
                </a:rPr>
                <a:t>20</a:t>
              </a:r>
            </a:p>
          </p:txBody>
        </p:sp>
        <p:sp>
          <p:nvSpPr>
            <p:cNvPr id="54" name="TextBox 53"/>
            <p:cNvSpPr txBox="1"/>
            <p:nvPr/>
          </p:nvSpPr>
          <p:spPr>
            <a:xfrm>
              <a:off x="3016898" y="3861835"/>
              <a:ext cx="485309" cy="338554"/>
            </a:xfrm>
            <a:prstGeom prst="rect">
              <a:avLst/>
            </a:prstGeom>
            <a:noFill/>
          </p:spPr>
          <p:txBody>
            <a:bodyPr wrap="square" rtlCol="0" anchor="ctr">
              <a:spAutoFit/>
            </a:bodyPr>
            <a:lstStyle/>
            <a:p>
              <a:pPr algn="r"/>
              <a:r>
                <a:rPr lang="de-DE" sz="1600" dirty="0">
                  <a:solidFill>
                    <a:srgbClr val="000000"/>
                  </a:solidFill>
                </a:rPr>
                <a:t>40</a:t>
              </a:r>
            </a:p>
          </p:txBody>
        </p:sp>
        <p:sp>
          <p:nvSpPr>
            <p:cNvPr id="55" name="TextBox 54"/>
            <p:cNvSpPr txBox="1"/>
            <p:nvPr/>
          </p:nvSpPr>
          <p:spPr>
            <a:xfrm>
              <a:off x="3016898" y="3317987"/>
              <a:ext cx="485309" cy="338554"/>
            </a:xfrm>
            <a:prstGeom prst="rect">
              <a:avLst/>
            </a:prstGeom>
            <a:noFill/>
          </p:spPr>
          <p:txBody>
            <a:bodyPr wrap="square" rtlCol="0" anchor="ctr">
              <a:spAutoFit/>
            </a:bodyPr>
            <a:lstStyle/>
            <a:p>
              <a:pPr algn="r"/>
              <a:r>
                <a:rPr lang="de-DE" sz="1600" dirty="0">
                  <a:solidFill>
                    <a:srgbClr val="000000"/>
                  </a:solidFill>
                </a:rPr>
                <a:t>60</a:t>
              </a:r>
            </a:p>
          </p:txBody>
        </p:sp>
        <p:sp>
          <p:nvSpPr>
            <p:cNvPr id="56" name="TextBox 55"/>
            <p:cNvSpPr txBox="1"/>
            <p:nvPr/>
          </p:nvSpPr>
          <p:spPr>
            <a:xfrm>
              <a:off x="3016898" y="2769594"/>
              <a:ext cx="485309" cy="338554"/>
            </a:xfrm>
            <a:prstGeom prst="rect">
              <a:avLst/>
            </a:prstGeom>
            <a:noFill/>
          </p:spPr>
          <p:txBody>
            <a:bodyPr wrap="square" rtlCol="0" anchor="ctr">
              <a:spAutoFit/>
            </a:bodyPr>
            <a:lstStyle/>
            <a:p>
              <a:pPr algn="r"/>
              <a:r>
                <a:rPr lang="de-DE" sz="1600" dirty="0">
                  <a:solidFill>
                    <a:srgbClr val="000000"/>
                  </a:solidFill>
                </a:rPr>
                <a:t>80</a:t>
              </a:r>
            </a:p>
          </p:txBody>
        </p:sp>
        <p:sp>
          <p:nvSpPr>
            <p:cNvPr id="57" name="TextBox 56"/>
            <p:cNvSpPr txBox="1"/>
            <p:nvPr/>
          </p:nvSpPr>
          <p:spPr>
            <a:xfrm>
              <a:off x="2974020" y="2224229"/>
              <a:ext cx="528188" cy="338554"/>
            </a:xfrm>
            <a:prstGeom prst="rect">
              <a:avLst/>
            </a:prstGeom>
            <a:noFill/>
          </p:spPr>
          <p:txBody>
            <a:bodyPr wrap="square" rtlCol="0" anchor="ctr">
              <a:spAutoFit/>
            </a:bodyPr>
            <a:lstStyle/>
            <a:p>
              <a:pPr algn="r"/>
              <a:r>
                <a:rPr lang="de-DE" sz="1600" dirty="0">
                  <a:solidFill>
                    <a:srgbClr val="000000"/>
                  </a:solidFill>
                </a:rPr>
                <a:t>100</a:t>
              </a:r>
            </a:p>
          </p:txBody>
        </p:sp>
        <p:sp>
          <p:nvSpPr>
            <p:cNvPr id="58" name="TextBox 57"/>
            <p:cNvSpPr txBox="1"/>
            <p:nvPr/>
          </p:nvSpPr>
          <p:spPr>
            <a:xfrm>
              <a:off x="7573521" y="2630328"/>
              <a:ext cx="1483685" cy="338526"/>
            </a:xfrm>
            <a:prstGeom prst="rect">
              <a:avLst/>
            </a:prstGeom>
            <a:noFill/>
          </p:spPr>
          <p:txBody>
            <a:bodyPr wrap="none" lIns="121893" tIns="60946" rIns="121893" bIns="60946" rtlCol="0">
              <a:spAutoFit/>
            </a:bodyPr>
            <a:lstStyle/>
            <a:p>
              <a:pPr defTabSz="1218900">
                <a:defRPr/>
              </a:pPr>
              <a:r>
                <a:rPr lang="de-DE" sz="1400" kern="0" dirty="0">
                  <a:solidFill>
                    <a:srgbClr val="000000"/>
                  </a:solidFill>
                </a:rPr>
                <a:t>Kontrollen (n=32)</a:t>
              </a:r>
            </a:p>
          </p:txBody>
        </p:sp>
        <p:cxnSp>
          <p:nvCxnSpPr>
            <p:cNvPr id="60" name="Straight Connector 59"/>
            <p:cNvCxnSpPr/>
            <p:nvPr/>
          </p:nvCxnSpPr>
          <p:spPr>
            <a:xfrm>
              <a:off x="7231605" y="2814904"/>
              <a:ext cx="324903" cy="0"/>
            </a:xfrm>
            <a:prstGeom prst="line">
              <a:avLst/>
            </a:prstGeom>
            <a:noFill/>
            <a:ln w="28575" cap="flat" cmpd="sng" algn="ctr">
              <a:solidFill>
                <a:schemeClr val="accent6"/>
              </a:solidFill>
              <a:prstDash val="solid"/>
            </a:ln>
            <a:effectLst/>
          </p:spPr>
        </p:cxnSp>
        <p:sp>
          <p:nvSpPr>
            <p:cNvPr id="61" name="TextBox 60"/>
            <p:cNvSpPr txBox="1"/>
            <p:nvPr/>
          </p:nvSpPr>
          <p:spPr>
            <a:xfrm>
              <a:off x="9059465" y="6126799"/>
              <a:ext cx="485309" cy="430887"/>
            </a:xfrm>
            <a:prstGeom prst="rect">
              <a:avLst/>
            </a:prstGeom>
            <a:noFill/>
          </p:spPr>
          <p:txBody>
            <a:bodyPr wrap="square" rtlCol="0">
              <a:spAutoFit/>
            </a:bodyPr>
            <a:lstStyle/>
            <a:p>
              <a:pPr algn="ctr"/>
              <a:r>
                <a:rPr lang="de-DE" sz="1100" dirty="0">
                  <a:solidFill>
                    <a:srgbClr val="000000"/>
                  </a:solidFill>
                </a:rPr>
                <a:t>39</a:t>
              </a:r>
            </a:p>
            <a:p>
              <a:pPr algn="ctr"/>
              <a:r>
                <a:rPr lang="de-DE" sz="1100" dirty="0">
                  <a:solidFill>
                    <a:srgbClr val="000000"/>
                  </a:solidFill>
                </a:rPr>
                <a:t>8</a:t>
              </a:r>
            </a:p>
          </p:txBody>
        </p:sp>
        <p:sp>
          <p:nvSpPr>
            <p:cNvPr id="62" name="TextBox 61"/>
            <p:cNvSpPr txBox="1"/>
            <p:nvPr/>
          </p:nvSpPr>
          <p:spPr>
            <a:xfrm>
              <a:off x="8522535" y="6126799"/>
              <a:ext cx="485309" cy="430887"/>
            </a:xfrm>
            <a:prstGeom prst="rect">
              <a:avLst/>
            </a:prstGeom>
            <a:noFill/>
          </p:spPr>
          <p:txBody>
            <a:bodyPr wrap="square" rtlCol="0">
              <a:spAutoFit/>
            </a:bodyPr>
            <a:lstStyle/>
            <a:p>
              <a:pPr algn="ctr"/>
              <a:r>
                <a:rPr lang="de-DE" sz="1100" dirty="0">
                  <a:solidFill>
                    <a:srgbClr val="000000"/>
                  </a:solidFill>
                </a:rPr>
                <a:t>42</a:t>
              </a:r>
            </a:p>
            <a:p>
              <a:pPr algn="ctr"/>
              <a:r>
                <a:rPr lang="de-DE" sz="1100" dirty="0">
                  <a:solidFill>
                    <a:srgbClr val="000000"/>
                  </a:solidFill>
                </a:rPr>
                <a:t>9</a:t>
              </a:r>
            </a:p>
          </p:txBody>
        </p:sp>
        <p:sp>
          <p:nvSpPr>
            <p:cNvPr id="63" name="TextBox 62"/>
            <p:cNvSpPr txBox="1"/>
            <p:nvPr/>
          </p:nvSpPr>
          <p:spPr>
            <a:xfrm>
              <a:off x="7949814" y="6126799"/>
              <a:ext cx="485309" cy="430887"/>
            </a:xfrm>
            <a:prstGeom prst="rect">
              <a:avLst/>
            </a:prstGeom>
            <a:noFill/>
          </p:spPr>
          <p:txBody>
            <a:bodyPr wrap="square" rtlCol="0">
              <a:spAutoFit/>
            </a:bodyPr>
            <a:lstStyle/>
            <a:p>
              <a:pPr algn="ctr"/>
              <a:r>
                <a:rPr lang="de-DE" sz="1100" dirty="0">
                  <a:solidFill>
                    <a:srgbClr val="000000"/>
                  </a:solidFill>
                </a:rPr>
                <a:t>46</a:t>
              </a:r>
            </a:p>
            <a:p>
              <a:pPr algn="ctr"/>
              <a:r>
                <a:rPr lang="de-DE" sz="1100" dirty="0">
                  <a:solidFill>
                    <a:srgbClr val="000000"/>
                  </a:solidFill>
                </a:rPr>
                <a:t>9</a:t>
              </a:r>
            </a:p>
          </p:txBody>
        </p:sp>
        <p:sp>
          <p:nvSpPr>
            <p:cNvPr id="64" name="TextBox 63"/>
            <p:cNvSpPr txBox="1"/>
            <p:nvPr/>
          </p:nvSpPr>
          <p:spPr>
            <a:xfrm>
              <a:off x="7375311" y="6126799"/>
              <a:ext cx="485309" cy="430887"/>
            </a:xfrm>
            <a:prstGeom prst="rect">
              <a:avLst/>
            </a:prstGeom>
            <a:noFill/>
          </p:spPr>
          <p:txBody>
            <a:bodyPr wrap="square" rtlCol="0">
              <a:spAutoFit/>
            </a:bodyPr>
            <a:lstStyle/>
            <a:p>
              <a:pPr algn="ctr"/>
              <a:r>
                <a:rPr lang="de-DE" sz="1100" dirty="0">
                  <a:solidFill>
                    <a:srgbClr val="000000"/>
                  </a:solidFill>
                </a:rPr>
                <a:t>50</a:t>
              </a:r>
            </a:p>
            <a:p>
              <a:pPr algn="ctr"/>
              <a:r>
                <a:rPr lang="de-DE" sz="1100" dirty="0">
                  <a:solidFill>
                    <a:srgbClr val="000000"/>
                  </a:solidFill>
                </a:rPr>
                <a:t>10</a:t>
              </a:r>
            </a:p>
          </p:txBody>
        </p:sp>
        <p:sp>
          <p:nvSpPr>
            <p:cNvPr id="65" name="TextBox 64"/>
            <p:cNvSpPr txBox="1"/>
            <p:nvPr/>
          </p:nvSpPr>
          <p:spPr>
            <a:xfrm>
              <a:off x="6805994" y="6126799"/>
              <a:ext cx="485309" cy="430887"/>
            </a:xfrm>
            <a:prstGeom prst="rect">
              <a:avLst/>
            </a:prstGeom>
            <a:noFill/>
          </p:spPr>
          <p:txBody>
            <a:bodyPr wrap="square" rtlCol="0">
              <a:spAutoFit/>
            </a:bodyPr>
            <a:lstStyle/>
            <a:p>
              <a:pPr algn="ctr"/>
              <a:r>
                <a:rPr lang="de-DE" sz="1100" dirty="0">
                  <a:solidFill>
                    <a:srgbClr val="000000"/>
                  </a:solidFill>
                </a:rPr>
                <a:t>55</a:t>
              </a:r>
            </a:p>
            <a:p>
              <a:pPr algn="ctr"/>
              <a:r>
                <a:rPr lang="de-DE" sz="1100" dirty="0">
                  <a:solidFill>
                    <a:srgbClr val="000000"/>
                  </a:solidFill>
                </a:rPr>
                <a:t>11</a:t>
              </a:r>
            </a:p>
          </p:txBody>
        </p:sp>
        <p:sp>
          <p:nvSpPr>
            <p:cNvPr id="66" name="TextBox 65"/>
            <p:cNvSpPr txBox="1"/>
            <p:nvPr/>
          </p:nvSpPr>
          <p:spPr>
            <a:xfrm>
              <a:off x="6233273" y="6126799"/>
              <a:ext cx="485309" cy="430887"/>
            </a:xfrm>
            <a:prstGeom prst="rect">
              <a:avLst/>
            </a:prstGeom>
            <a:noFill/>
          </p:spPr>
          <p:txBody>
            <a:bodyPr wrap="square" rtlCol="0">
              <a:spAutoFit/>
            </a:bodyPr>
            <a:lstStyle/>
            <a:p>
              <a:pPr algn="ctr"/>
              <a:r>
                <a:rPr lang="de-DE" sz="1100" dirty="0">
                  <a:solidFill>
                    <a:srgbClr val="000000"/>
                  </a:solidFill>
                </a:rPr>
                <a:t>65</a:t>
              </a:r>
            </a:p>
            <a:p>
              <a:pPr algn="ctr"/>
              <a:r>
                <a:rPr lang="de-DE" sz="1100" dirty="0">
                  <a:solidFill>
                    <a:srgbClr val="000000"/>
                  </a:solidFill>
                </a:rPr>
                <a:t>12</a:t>
              </a:r>
            </a:p>
          </p:txBody>
        </p:sp>
        <p:sp>
          <p:nvSpPr>
            <p:cNvPr id="67" name="TextBox 66"/>
            <p:cNvSpPr txBox="1"/>
            <p:nvPr/>
          </p:nvSpPr>
          <p:spPr>
            <a:xfrm>
              <a:off x="5657756" y="6126799"/>
              <a:ext cx="485309" cy="430887"/>
            </a:xfrm>
            <a:prstGeom prst="rect">
              <a:avLst/>
            </a:prstGeom>
            <a:noFill/>
          </p:spPr>
          <p:txBody>
            <a:bodyPr wrap="square" rtlCol="0">
              <a:spAutoFit/>
            </a:bodyPr>
            <a:lstStyle/>
            <a:p>
              <a:pPr algn="ctr"/>
              <a:r>
                <a:rPr lang="de-DE" sz="1100" dirty="0">
                  <a:solidFill>
                    <a:srgbClr val="000000"/>
                  </a:solidFill>
                </a:rPr>
                <a:t>71</a:t>
              </a:r>
            </a:p>
            <a:p>
              <a:pPr algn="ctr"/>
              <a:r>
                <a:rPr lang="de-DE" sz="1100" dirty="0">
                  <a:solidFill>
                    <a:srgbClr val="000000"/>
                  </a:solidFill>
                </a:rPr>
                <a:t>17</a:t>
              </a:r>
            </a:p>
          </p:txBody>
        </p:sp>
        <p:sp>
          <p:nvSpPr>
            <p:cNvPr id="68" name="TextBox 67"/>
            <p:cNvSpPr txBox="1"/>
            <p:nvPr/>
          </p:nvSpPr>
          <p:spPr>
            <a:xfrm>
              <a:off x="5078649" y="6126799"/>
              <a:ext cx="485309" cy="430887"/>
            </a:xfrm>
            <a:prstGeom prst="rect">
              <a:avLst/>
            </a:prstGeom>
            <a:noFill/>
          </p:spPr>
          <p:txBody>
            <a:bodyPr wrap="square" rtlCol="0">
              <a:spAutoFit/>
            </a:bodyPr>
            <a:lstStyle/>
            <a:p>
              <a:pPr algn="ctr"/>
              <a:r>
                <a:rPr lang="de-DE" sz="1100" dirty="0">
                  <a:solidFill>
                    <a:srgbClr val="000000"/>
                  </a:solidFill>
                </a:rPr>
                <a:t>86</a:t>
              </a:r>
            </a:p>
            <a:p>
              <a:pPr algn="ctr"/>
              <a:r>
                <a:rPr lang="de-DE" sz="1100" dirty="0">
                  <a:solidFill>
                    <a:srgbClr val="000000"/>
                  </a:solidFill>
                </a:rPr>
                <a:t>23</a:t>
              </a:r>
            </a:p>
          </p:txBody>
        </p:sp>
        <p:sp>
          <p:nvSpPr>
            <p:cNvPr id="69" name="TextBox 68"/>
            <p:cNvSpPr txBox="1"/>
            <p:nvPr/>
          </p:nvSpPr>
          <p:spPr>
            <a:xfrm>
              <a:off x="4507810" y="6126799"/>
              <a:ext cx="485309" cy="430887"/>
            </a:xfrm>
            <a:prstGeom prst="rect">
              <a:avLst/>
            </a:prstGeom>
            <a:noFill/>
          </p:spPr>
          <p:txBody>
            <a:bodyPr wrap="square" rtlCol="0">
              <a:spAutoFit/>
            </a:bodyPr>
            <a:lstStyle/>
            <a:p>
              <a:pPr algn="ctr"/>
              <a:r>
                <a:rPr lang="de-DE" sz="1100" dirty="0">
                  <a:solidFill>
                    <a:srgbClr val="000000"/>
                  </a:solidFill>
                </a:rPr>
                <a:t>93</a:t>
              </a:r>
            </a:p>
            <a:p>
              <a:pPr algn="ctr"/>
              <a:r>
                <a:rPr lang="de-DE" sz="1100" dirty="0">
                  <a:solidFill>
                    <a:srgbClr val="000000"/>
                  </a:solidFill>
                </a:rPr>
                <a:t>27</a:t>
              </a:r>
            </a:p>
          </p:txBody>
        </p:sp>
        <p:sp>
          <p:nvSpPr>
            <p:cNvPr id="70" name="TextBox 69"/>
            <p:cNvSpPr txBox="1"/>
            <p:nvPr/>
          </p:nvSpPr>
          <p:spPr>
            <a:xfrm>
              <a:off x="3933312" y="6126799"/>
              <a:ext cx="485309" cy="430887"/>
            </a:xfrm>
            <a:prstGeom prst="rect">
              <a:avLst/>
            </a:prstGeom>
            <a:noFill/>
          </p:spPr>
          <p:txBody>
            <a:bodyPr wrap="square" rtlCol="0">
              <a:spAutoFit/>
            </a:bodyPr>
            <a:lstStyle/>
            <a:p>
              <a:pPr algn="ctr"/>
              <a:r>
                <a:rPr lang="de-DE" sz="1100" dirty="0">
                  <a:solidFill>
                    <a:srgbClr val="000000"/>
                  </a:solidFill>
                </a:rPr>
                <a:t>101</a:t>
              </a:r>
            </a:p>
            <a:p>
              <a:pPr algn="ctr"/>
              <a:r>
                <a:rPr lang="de-DE" sz="1100" dirty="0">
                  <a:solidFill>
                    <a:srgbClr val="000000"/>
                  </a:solidFill>
                </a:rPr>
                <a:t>32</a:t>
              </a:r>
            </a:p>
          </p:txBody>
        </p:sp>
        <p:sp>
          <p:nvSpPr>
            <p:cNvPr id="71" name="TextBox 70"/>
            <p:cNvSpPr txBox="1"/>
            <p:nvPr/>
          </p:nvSpPr>
          <p:spPr>
            <a:xfrm>
              <a:off x="3357654" y="6126799"/>
              <a:ext cx="485309" cy="430887"/>
            </a:xfrm>
            <a:prstGeom prst="rect">
              <a:avLst/>
            </a:prstGeom>
            <a:noFill/>
          </p:spPr>
          <p:txBody>
            <a:bodyPr wrap="square" rtlCol="0">
              <a:spAutoFit/>
            </a:bodyPr>
            <a:lstStyle/>
            <a:p>
              <a:pPr algn="ctr"/>
              <a:r>
                <a:rPr lang="de-DE" sz="1100" dirty="0">
                  <a:solidFill>
                    <a:srgbClr val="000000"/>
                  </a:solidFill>
                </a:rPr>
                <a:t>102</a:t>
              </a:r>
            </a:p>
            <a:p>
              <a:pPr algn="ctr"/>
              <a:r>
                <a:rPr lang="de-DE" sz="1100" dirty="0">
                  <a:solidFill>
                    <a:srgbClr val="000000"/>
                  </a:solidFill>
                </a:rPr>
                <a:t>32</a:t>
              </a:r>
            </a:p>
          </p:txBody>
        </p:sp>
        <p:sp>
          <p:nvSpPr>
            <p:cNvPr id="72" name="TextBox 71"/>
            <p:cNvSpPr txBox="1"/>
            <p:nvPr/>
          </p:nvSpPr>
          <p:spPr>
            <a:xfrm>
              <a:off x="2593959" y="6126799"/>
              <a:ext cx="1070992" cy="430887"/>
            </a:xfrm>
            <a:prstGeom prst="rect">
              <a:avLst/>
            </a:prstGeom>
            <a:noFill/>
          </p:spPr>
          <p:txBody>
            <a:bodyPr wrap="square" rtlCol="0">
              <a:spAutoFit/>
            </a:bodyPr>
            <a:lstStyle/>
            <a:p>
              <a:r>
                <a:rPr lang="de-DE" sz="1100" dirty="0">
                  <a:solidFill>
                    <a:srgbClr val="000000"/>
                  </a:solidFill>
                </a:rPr>
                <a:t>Defibrotid</a:t>
              </a:r>
              <a:r>
                <a:rPr dirty="0">
                  <a:solidFill>
                    <a:srgbClr val="000000"/>
                  </a:solidFill>
                </a:rPr>
                <a:t/>
              </a:r>
              <a:br>
                <a:rPr dirty="0">
                  <a:solidFill>
                    <a:srgbClr val="000000"/>
                  </a:solidFill>
                </a:rPr>
              </a:br>
              <a:r>
                <a:rPr lang="de-DE" sz="1100" dirty="0">
                  <a:solidFill>
                    <a:srgbClr val="000000"/>
                  </a:solidFill>
                </a:rPr>
                <a:t>Kontrollen</a:t>
              </a:r>
            </a:p>
          </p:txBody>
        </p:sp>
        <p:sp>
          <p:nvSpPr>
            <p:cNvPr id="73" name="TextBox 72"/>
            <p:cNvSpPr txBox="1"/>
            <p:nvPr/>
          </p:nvSpPr>
          <p:spPr>
            <a:xfrm>
              <a:off x="2593958" y="5931953"/>
              <a:ext cx="1471047" cy="261610"/>
            </a:xfrm>
            <a:prstGeom prst="rect">
              <a:avLst/>
            </a:prstGeom>
            <a:noFill/>
          </p:spPr>
          <p:txBody>
            <a:bodyPr wrap="square" rtlCol="0">
              <a:spAutoFit/>
            </a:bodyPr>
            <a:lstStyle/>
            <a:p>
              <a:r>
                <a:rPr lang="de-DE" sz="1100" dirty="0">
                  <a:solidFill>
                    <a:srgbClr val="000000"/>
                  </a:solidFill>
                </a:rPr>
                <a:t>Anzahl gefährdeter:</a:t>
              </a:r>
            </a:p>
          </p:txBody>
        </p:sp>
        <p:sp>
          <p:nvSpPr>
            <p:cNvPr id="75" name="Freeform 74"/>
            <p:cNvSpPr/>
            <p:nvPr/>
          </p:nvSpPr>
          <p:spPr>
            <a:xfrm>
              <a:off x="3578226" y="2396556"/>
              <a:ext cx="5732985" cy="2044606"/>
            </a:xfrm>
            <a:custGeom>
              <a:avLst/>
              <a:gdLst>
                <a:gd name="connsiteX0" fmla="*/ 6352281 w 6352281"/>
                <a:gd name="connsiteY0" fmla="*/ 2265472 h 2265472"/>
                <a:gd name="connsiteX1" fmla="*/ 5960395 w 6352281"/>
                <a:gd name="connsiteY1" fmla="*/ 2265472 h 2265472"/>
                <a:gd name="connsiteX2" fmla="*/ 5960395 w 6352281"/>
                <a:gd name="connsiteY2" fmla="*/ 2172166 h 2265472"/>
                <a:gd name="connsiteX3" fmla="*/ 4751148 w 6352281"/>
                <a:gd name="connsiteY3" fmla="*/ 2172166 h 2265472"/>
                <a:gd name="connsiteX4" fmla="*/ 4751148 w 6352281"/>
                <a:gd name="connsiteY4" fmla="*/ 2075128 h 2265472"/>
                <a:gd name="connsiteX5" fmla="*/ 4183847 w 6352281"/>
                <a:gd name="connsiteY5" fmla="*/ 2075128 h 2265472"/>
                <a:gd name="connsiteX6" fmla="*/ 4183847 w 6352281"/>
                <a:gd name="connsiteY6" fmla="*/ 1981822 h 2265472"/>
                <a:gd name="connsiteX7" fmla="*/ 3545633 w 6352281"/>
                <a:gd name="connsiteY7" fmla="*/ 1981822 h 2265472"/>
                <a:gd name="connsiteX8" fmla="*/ 3545633 w 6352281"/>
                <a:gd name="connsiteY8" fmla="*/ 1884783 h 2265472"/>
                <a:gd name="connsiteX9" fmla="*/ 3041780 w 6352281"/>
                <a:gd name="connsiteY9" fmla="*/ 1884783 h 2265472"/>
                <a:gd name="connsiteX10" fmla="*/ 3041780 w 6352281"/>
                <a:gd name="connsiteY10" fmla="*/ 1791477 h 2265472"/>
                <a:gd name="connsiteX11" fmla="*/ 2911151 w 6352281"/>
                <a:gd name="connsiteY11" fmla="*/ 1791477 h 2265472"/>
                <a:gd name="connsiteX12" fmla="*/ 2911151 w 6352281"/>
                <a:gd name="connsiteY12" fmla="*/ 1701903 h 2265472"/>
                <a:gd name="connsiteX13" fmla="*/ 2720807 w 6352281"/>
                <a:gd name="connsiteY13" fmla="*/ 1701903 h 2265472"/>
                <a:gd name="connsiteX14" fmla="*/ 2720807 w 6352281"/>
                <a:gd name="connsiteY14" fmla="*/ 1604865 h 2265472"/>
                <a:gd name="connsiteX15" fmla="*/ 2593911 w 6352281"/>
                <a:gd name="connsiteY15" fmla="*/ 1604865 h 2265472"/>
                <a:gd name="connsiteX16" fmla="*/ 2593911 w 6352281"/>
                <a:gd name="connsiteY16" fmla="*/ 1507826 h 2265472"/>
                <a:gd name="connsiteX17" fmla="*/ 2526730 w 6352281"/>
                <a:gd name="connsiteY17" fmla="*/ 1507826 h 2265472"/>
                <a:gd name="connsiteX18" fmla="*/ 2526730 w 6352281"/>
                <a:gd name="connsiteY18" fmla="*/ 1414520 h 2265472"/>
                <a:gd name="connsiteX19" fmla="*/ 2407298 w 6352281"/>
                <a:gd name="connsiteY19" fmla="*/ 1414520 h 2265472"/>
                <a:gd name="connsiteX20" fmla="*/ 2407298 w 6352281"/>
                <a:gd name="connsiteY20" fmla="*/ 1224176 h 2265472"/>
                <a:gd name="connsiteX21" fmla="*/ 2280402 w 6352281"/>
                <a:gd name="connsiteY21" fmla="*/ 1224176 h 2265472"/>
                <a:gd name="connsiteX22" fmla="*/ 2280402 w 6352281"/>
                <a:gd name="connsiteY22" fmla="*/ 1130870 h 2265472"/>
                <a:gd name="connsiteX23" fmla="*/ 2022877 w 6352281"/>
                <a:gd name="connsiteY23" fmla="*/ 1130870 h 2265472"/>
                <a:gd name="connsiteX24" fmla="*/ 2022877 w 6352281"/>
                <a:gd name="connsiteY24" fmla="*/ 944257 h 2265472"/>
                <a:gd name="connsiteX25" fmla="*/ 1895981 w 6352281"/>
                <a:gd name="connsiteY25" fmla="*/ 944257 h 2265472"/>
                <a:gd name="connsiteX26" fmla="*/ 1895981 w 6352281"/>
                <a:gd name="connsiteY26" fmla="*/ 847219 h 2265472"/>
                <a:gd name="connsiteX27" fmla="*/ 1649653 w 6352281"/>
                <a:gd name="connsiteY27" fmla="*/ 847219 h 2265472"/>
                <a:gd name="connsiteX28" fmla="*/ 1649653 w 6352281"/>
                <a:gd name="connsiteY28" fmla="*/ 753913 h 2265472"/>
                <a:gd name="connsiteX29" fmla="*/ 1582472 w 6352281"/>
                <a:gd name="connsiteY29" fmla="*/ 753913 h 2265472"/>
                <a:gd name="connsiteX30" fmla="*/ 1582472 w 6352281"/>
                <a:gd name="connsiteY30" fmla="*/ 660607 h 2265472"/>
                <a:gd name="connsiteX31" fmla="*/ 1448111 w 6352281"/>
                <a:gd name="connsiteY31" fmla="*/ 660607 h 2265472"/>
                <a:gd name="connsiteX32" fmla="*/ 1448111 w 6352281"/>
                <a:gd name="connsiteY32" fmla="*/ 563568 h 2265472"/>
                <a:gd name="connsiteX33" fmla="*/ 1328680 w 6352281"/>
                <a:gd name="connsiteY33" fmla="*/ 563568 h 2265472"/>
                <a:gd name="connsiteX34" fmla="*/ 1328680 w 6352281"/>
                <a:gd name="connsiteY34" fmla="*/ 473995 h 2265472"/>
                <a:gd name="connsiteX35" fmla="*/ 1130871 w 6352281"/>
                <a:gd name="connsiteY35" fmla="*/ 473995 h 2265472"/>
                <a:gd name="connsiteX36" fmla="*/ 1130871 w 6352281"/>
                <a:gd name="connsiteY36" fmla="*/ 376956 h 2265472"/>
                <a:gd name="connsiteX37" fmla="*/ 940526 w 6352281"/>
                <a:gd name="connsiteY37" fmla="*/ 376956 h 2265472"/>
                <a:gd name="connsiteX38" fmla="*/ 940526 w 6352281"/>
                <a:gd name="connsiteY38" fmla="*/ 276186 h 2265472"/>
                <a:gd name="connsiteX39" fmla="*/ 813630 w 6352281"/>
                <a:gd name="connsiteY39" fmla="*/ 276186 h 2265472"/>
                <a:gd name="connsiteX40" fmla="*/ 813630 w 6352281"/>
                <a:gd name="connsiteY40" fmla="*/ 93306 h 2265472"/>
                <a:gd name="connsiteX41" fmla="*/ 753914 w 6352281"/>
                <a:gd name="connsiteY41" fmla="*/ 93306 h 2265472"/>
                <a:gd name="connsiteX42" fmla="*/ 753914 w 6352281"/>
                <a:gd name="connsiteY42" fmla="*/ 0 h 2265472"/>
                <a:gd name="connsiteX43" fmla="*/ 0 w 6352281"/>
                <a:gd name="connsiteY43" fmla="*/ 0 h 226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352281" h="2265472">
                  <a:moveTo>
                    <a:pt x="6352281" y="2265472"/>
                  </a:moveTo>
                  <a:lnTo>
                    <a:pt x="5960395" y="2265472"/>
                  </a:lnTo>
                  <a:lnTo>
                    <a:pt x="5960395" y="2172166"/>
                  </a:lnTo>
                  <a:lnTo>
                    <a:pt x="4751148" y="2172166"/>
                  </a:lnTo>
                  <a:lnTo>
                    <a:pt x="4751148" y="2075128"/>
                  </a:lnTo>
                  <a:lnTo>
                    <a:pt x="4183847" y="2075128"/>
                  </a:lnTo>
                  <a:lnTo>
                    <a:pt x="4183847" y="1981822"/>
                  </a:lnTo>
                  <a:lnTo>
                    <a:pt x="3545633" y="1981822"/>
                  </a:lnTo>
                  <a:lnTo>
                    <a:pt x="3545633" y="1884783"/>
                  </a:lnTo>
                  <a:lnTo>
                    <a:pt x="3041780" y="1884783"/>
                  </a:lnTo>
                  <a:lnTo>
                    <a:pt x="3041780" y="1791477"/>
                  </a:lnTo>
                  <a:lnTo>
                    <a:pt x="2911151" y="1791477"/>
                  </a:lnTo>
                  <a:lnTo>
                    <a:pt x="2911151" y="1701903"/>
                  </a:lnTo>
                  <a:lnTo>
                    <a:pt x="2720807" y="1701903"/>
                  </a:lnTo>
                  <a:lnTo>
                    <a:pt x="2720807" y="1604865"/>
                  </a:lnTo>
                  <a:lnTo>
                    <a:pt x="2593911" y="1604865"/>
                  </a:lnTo>
                  <a:lnTo>
                    <a:pt x="2593911" y="1507826"/>
                  </a:lnTo>
                  <a:lnTo>
                    <a:pt x="2526730" y="1507826"/>
                  </a:lnTo>
                  <a:lnTo>
                    <a:pt x="2526730" y="1414520"/>
                  </a:lnTo>
                  <a:lnTo>
                    <a:pt x="2407298" y="1414520"/>
                  </a:lnTo>
                  <a:lnTo>
                    <a:pt x="2407298" y="1224176"/>
                  </a:lnTo>
                  <a:lnTo>
                    <a:pt x="2280402" y="1224176"/>
                  </a:lnTo>
                  <a:lnTo>
                    <a:pt x="2280402" y="1130870"/>
                  </a:lnTo>
                  <a:lnTo>
                    <a:pt x="2022877" y="1130870"/>
                  </a:lnTo>
                  <a:lnTo>
                    <a:pt x="2022877" y="944257"/>
                  </a:lnTo>
                  <a:lnTo>
                    <a:pt x="1895981" y="944257"/>
                  </a:lnTo>
                  <a:lnTo>
                    <a:pt x="1895981" y="847219"/>
                  </a:lnTo>
                  <a:lnTo>
                    <a:pt x="1649653" y="847219"/>
                  </a:lnTo>
                  <a:lnTo>
                    <a:pt x="1649653" y="753913"/>
                  </a:lnTo>
                  <a:lnTo>
                    <a:pt x="1582472" y="753913"/>
                  </a:lnTo>
                  <a:lnTo>
                    <a:pt x="1582472" y="660607"/>
                  </a:lnTo>
                  <a:lnTo>
                    <a:pt x="1448111" y="660607"/>
                  </a:lnTo>
                  <a:lnTo>
                    <a:pt x="1448111" y="563568"/>
                  </a:lnTo>
                  <a:lnTo>
                    <a:pt x="1328680" y="563568"/>
                  </a:lnTo>
                  <a:lnTo>
                    <a:pt x="1328680" y="473995"/>
                  </a:lnTo>
                  <a:lnTo>
                    <a:pt x="1130871" y="473995"/>
                  </a:lnTo>
                  <a:lnTo>
                    <a:pt x="1130871" y="376956"/>
                  </a:lnTo>
                  <a:lnTo>
                    <a:pt x="940526" y="376956"/>
                  </a:lnTo>
                  <a:lnTo>
                    <a:pt x="940526" y="276186"/>
                  </a:lnTo>
                  <a:lnTo>
                    <a:pt x="813630" y="276186"/>
                  </a:lnTo>
                  <a:lnTo>
                    <a:pt x="813630" y="93306"/>
                  </a:lnTo>
                  <a:lnTo>
                    <a:pt x="753914" y="93306"/>
                  </a:lnTo>
                  <a:lnTo>
                    <a:pt x="753914" y="0"/>
                  </a:lnTo>
                  <a:lnTo>
                    <a:pt x="0" y="0"/>
                  </a:lnTo>
                </a:path>
              </a:pathLst>
            </a:cu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00"/>
                </a:solidFill>
                <a:cs typeface="Arial" panose="020B0604020202020204" pitchFamily="34" charset="0"/>
              </a:endParaRPr>
            </a:p>
          </p:txBody>
        </p:sp>
        <p:sp>
          <p:nvSpPr>
            <p:cNvPr id="76" name="Freeform 75"/>
            <p:cNvSpPr/>
            <p:nvPr/>
          </p:nvSpPr>
          <p:spPr>
            <a:xfrm>
              <a:off x="3567409" y="2393187"/>
              <a:ext cx="5737066" cy="1684191"/>
            </a:xfrm>
            <a:custGeom>
              <a:avLst/>
              <a:gdLst>
                <a:gd name="connsiteX0" fmla="*/ 6411997 w 6411997"/>
                <a:gd name="connsiteY0" fmla="*/ 2015413 h 2015413"/>
                <a:gd name="connsiteX1" fmla="*/ 6352281 w 6411997"/>
                <a:gd name="connsiteY1" fmla="*/ 1866123 h 2015413"/>
                <a:gd name="connsiteX2" fmla="*/ 6288833 w 6411997"/>
                <a:gd name="connsiteY2" fmla="*/ 1866123 h 2015413"/>
                <a:gd name="connsiteX3" fmla="*/ 6288833 w 6411997"/>
                <a:gd name="connsiteY3" fmla="*/ 1836265 h 2015413"/>
                <a:gd name="connsiteX4" fmla="*/ 6094756 w 6411997"/>
                <a:gd name="connsiteY4" fmla="*/ 1836265 h 2015413"/>
                <a:gd name="connsiteX5" fmla="*/ 6094756 w 6411997"/>
                <a:gd name="connsiteY5" fmla="*/ 1810139 h 2015413"/>
                <a:gd name="connsiteX6" fmla="*/ 5717799 w 6411997"/>
                <a:gd name="connsiteY6" fmla="*/ 1810139 h 2015413"/>
                <a:gd name="connsiteX7" fmla="*/ 5717799 w 6411997"/>
                <a:gd name="connsiteY7" fmla="*/ 1780281 h 2015413"/>
                <a:gd name="connsiteX8" fmla="*/ 5464006 w 6411997"/>
                <a:gd name="connsiteY8" fmla="*/ 1780281 h 2015413"/>
                <a:gd name="connsiteX9" fmla="*/ 5464006 w 6411997"/>
                <a:gd name="connsiteY9" fmla="*/ 1750423 h 2015413"/>
                <a:gd name="connsiteX10" fmla="*/ 5210214 w 6411997"/>
                <a:gd name="connsiteY10" fmla="*/ 1750423 h 2015413"/>
                <a:gd name="connsiteX11" fmla="*/ 5210214 w 6411997"/>
                <a:gd name="connsiteY11" fmla="*/ 1716833 h 2015413"/>
                <a:gd name="connsiteX12" fmla="*/ 5146766 w 6411997"/>
                <a:gd name="connsiteY12" fmla="*/ 1716833 h 2015413"/>
                <a:gd name="connsiteX13" fmla="*/ 5146766 w 6411997"/>
                <a:gd name="connsiteY13" fmla="*/ 1694439 h 2015413"/>
                <a:gd name="connsiteX14" fmla="*/ 5083317 w 6411997"/>
                <a:gd name="connsiteY14" fmla="*/ 1694439 h 2015413"/>
                <a:gd name="connsiteX15" fmla="*/ 5083317 w 6411997"/>
                <a:gd name="connsiteY15" fmla="*/ 1660849 h 2015413"/>
                <a:gd name="connsiteX16" fmla="*/ 4956421 w 6411997"/>
                <a:gd name="connsiteY16" fmla="*/ 1660849 h 2015413"/>
                <a:gd name="connsiteX17" fmla="*/ 4956421 w 6411997"/>
                <a:gd name="connsiteY17" fmla="*/ 1634724 h 2015413"/>
                <a:gd name="connsiteX18" fmla="*/ 4829525 w 6411997"/>
                <a:gd name="connsiteY18" fmla="*/ 1634724 h 2015413"/>
                <a:gd name="connsiteX19" fmla="*/ 4829525 w 6411997"/>
                <a:gd name="connsiteY19" fmla="*/ 1601133 h 2015413"/>
                <a:gd name="connsiteX20" fmla="*/ 4639180 w 6411997"/>
                <a:gd name="connsiteY20" fmla="*/ 1601133 h 2015413"/>
                <a:gd name="connsiteX21" fmla="*/ 4639180 w 6411997"/>
                <a:gd name="connsiteY21" fmla="*/ 1578740 h 2015413"/>
                <a:gd name="connsiteX22" fmla="*/ 4568268 w 6411997"/>
                <a:gd name="connsiteY22" fmla="*/ 1578740 h 2015413"/>
                <a:gd name="connsiteX23" fmla="*/ 4568268 w 6411997"/>
                <a:gd name="connsiteY23" fmla="*/ 1541417 h 2015413"/>
                <a:gd name="connsiteX24" fmla="*/ 4318207 w 6411997"/>
                <a:gd name="connsiteY24" fmla="*/ 1541417 h 2015413"/>
                <a:gd name="connsiteX25" fmla="*/ 4318207 w 6411997"/>
                <a:gd name="connsiteY25" fmla="*/ 1519024 h 2015413"/>
                <a:gd name="connsiteX26" fmla="*/ 4195043 w 6411997"/>
                <a:gd name="connsiteY26" fmla="*/ 1519024 h 2015413"/>
                <a:gd name="connsiteX27" fmla="*/ 4195043 w 6411997"/>
                <a:gd name="connsiteY27" fmla="*/ 1455576 h 2015413"/>
                <a:gd name="connsiteX28" fmla="*/ 4127863 w 6411997"/>
                <a:gd name="connsiteY28" fmla="*/ 1455576 h 2015413"/>
                <a:gd name="connsiteX29" fmla="*/ 4127863 w 6411997"/>
                <a:gd name="connsiteY29" fmla="*/ 1429450 h 2015413"/>
                <a:gd name="connsiteX30" fmla="*/ 4068147 w 6411997"/>
                <a:gd name="connsiteY30" fmla="*/ 1429450 h 2015413"/>
                <a:gd name="connsiteX31" fmla="*/ 4068147 w 6411997"/>
                <a:gd name="connsiteY31" fmla="*/ 1395860 h 2015413"/>
                <a:gd name="connsiteX32" fmla="*/ 3747174 w 6411997"/>
                <a:gd name="connsiteY32" fmla="*/ 1395860 h 2015413"/>
                <a:gd name="connsiteX33" fmla="*/ 3747174 w 6411997"/>
                <a:gd name="connsiteY33" fmla="*/ 1369734 h 2015413"/>
                <a:gd name="connsiteX34" fmla="*/ 3624010 w 6411997"/>
                <a:gd name="connsiteY34" fmla="*/ 1369734 h 2015413"/>
                <a:gd name="connsiteX35" fmla="*/ 3624010 w 6411997"/>
                <a:gd name="connsiteY35" fmla="*/ 1336144 h 2015413"/>
                <a:gd name="connsiteX36" fmla="*/ 3489649 w 6411997"/>
                <a:gd name="connsiteY36" fmla="*/ 1336144 h 2015413"/>
                <a:gd name="connsiteX37" fmla="*/ 3489649 w 6411997"/>
                <a:gd name="connsiteY37" fmla="*/ 1310018 h 2015413"/>
                <a:gd name="connsiteX38" fmla="*/ 3426201 w 6411997"/>
                <a:gd name="connsiteY38" fmla="*/ 1310018 h 2015413"/>
                <a:gd name="connsiteX39" fmla="*/ 3426201 w 6411997"/>
                <a:gd name="connsiteY39" fmla="*/ 1242838 h 2015413"/>
                <a:gd name="connsiteX40" fmla="*/ 3370217 w 6411997"/>
                <a:gd name="connsiteY40" fmla="*/ 1242838 h 2015413"/>
                <a:gd name="connsiteX41" fmla="*/ 3370217 w 6411997"/>
                <a:gd name="connsiteY41" fmla="*/ 1160728 h 2015413"/>
                <a:gd name="connsiteX42" fmla="*/ 3243321 w 6411997"/>
                <a:gd name="connsiteY42" fmla="*/ 1160728 h 2015413"/>
                <a:gd name="connsiteX43" fmla="*/ 3243321 w 6411997"/>
                <a:gd name="connsiteY43" fmla="*/ 1097280 h 2015413"/>
                <a:gd name="connsiteX44" fmla="*/ 3045512 w 6411997"/>
                <a:gd name="connsiteY44" fmla="*/ 1097280 h 2015413"/>
                <a:gd name="connsiteX45" fmla="*/ 3045512 w 6411997"/>
                <a:gd name="connsiteY45" fmla="*/ 1033832 h 2015413"/>
                <a:gd name="connsiteX46" fmla="*/ 2799184 w 6411997"/>
                <a:gd name="connsiteY46" fmla="*/ 1033832 h 2015413"/>
                <a:gd name="connsiteX47" fmla="*/ 2799184 w 6411997"/>
                <a:gd name="connsiteY47" fmla="*/ 1011439 h 2015413"/>
                <a:gd name="connsiteX48" fmla="*/ 2732003 w 6411997"/>
                <a:gd name="connsiteY48" fmla="*/ 1011439 h 2015413"/>
                <a:gd name="connsiteX49" fmla="*/ 2732003 w 6411997"/>
                <a:gd name="connsiteY49" fmla="*/ 974116 h 2015413"/>
                <a:gd name="connsiteX50" fmla="*/ 2601375 w 6411997"/>
                <a:gd name="connsiteY50" fmla="*/ 974116 h 2015413"/>
                <a:gd name="connsiteX51" fmla="*/ 2601375 w 6411997"/>
                <a:gd name="connsiteY51" fmla="*/ 918133 h 2015413"/>
                <a:gd name="connsiteX52" fmla="*/ 2474478 w 6411997"/>
                <a:gd name="connsiteY52" fmla="*/ 918133 h 2015413"/>
                <a:gd name="connsiteX53" fmla="*/ 2474478 w 6411997"/>
                <a:gd name="connsiteY53" fmla="*/ 888275 h 2015413"/>
                <a:gd name="connsiteX54" fmla="*/ 2411030 w 6411997"/>
                <a:gd name="connsiteY54" fmla="*/ 888275 h 2015413"/>
                <a:gd name="connsiteX55" fmla="*/ 2411030 w 6411997"/>
                <a:gd name="connsiteY55" fmla="*/ 802433 h 2015413"/>
                <a:gd name="connsiteX56" fmla="*/ 2351314 w 6411997"/>
                <a:gd name="connsiteY56" fmla="*/ 802433 h 2015413"/>
                <a:gd name="connsiteX57" fmla="*/ 2351314 w 6411997"/>
                <a:gd name="connsiteY57" fmla="*/ 742717 h 2015413"/>
                <a:gd name="connsiteX58" fmla="*/ 2284134 w 6411997"/>
                <a:gd name="connsiteY58" fmla="*/ 742717 h 2015413"/>
                <a:gd name="connsiteX59" fmla="*/ 2284134 w 6411997"/>
                <a:gd name="connsiteY59" fmla="*/ 709127 h 2015413"/>
                <a:gd name="connsiteX60" fmla="*/ 2224418 w 6411997"/>
                <a:gd name="connsiteY60" fmla="*/ 709127 h 2015413"/>
                <a:gd name="connsiteX61" fmla="*/ 2224418 w 6411997"/>
                <a:gd name="connsiteY61" fmla="*/ 679269 h 2015413"/>
                <a:gd name="connsiteX62" fmla="*/ 2157237 w 6411997"/>
                <a:gd name="connsiteY62" fmla="*/ 679269 h 2015413"/>
                <a:gd name="connsiteX63" fmla="*/ 2157237 w 6411997"/>
                <a:gd name="connsiteY63" fmla="*/ 653143 h 2015413"/>
                <a:gd name="connsiteX64" fmla="*/ 2097521 w 6411997"/>
                <a:gd name="connsiteY64" fmla="*/ 653143 h 2015413"/>
                <a:gd name="connsiteX65" fmla="*/ 2097521 w 6411997"/>
                <a:gd name="connsiteY65" fmla="*/ 623285 h 2015413"/>
                <a:gd name="connsiteX66" fmla="*/ 2022877 w 6411997"/>
                <a:gd name="connsiteY66" fmla="*/ 623285 h 2015413"/>
                <a:gd name="connsiteX67" fmla="*/ 2022877 w 6411997"/>
                <a:gd name="connsiteY67" fmla="*/ 593427 h 2015413"/>
                <a:gd name="connsiteX68" fmla="*/ 1966893 w 6411997"/>
                <a:gd name="connsiteY68" fmla="*/ 593427 h 2015413"/>
                <a:gd name="connsiteX69" fmla="*/ 1966893 w 6411997"/>
                <a:gd name="connsiteY69" fmla="*/ 526247 h 2015413"/>
                <a:gd name="connsiteX70" fmla="*/ 1907177 w 6411997"/>
                <a:gd name="connsiteY70" fmla="*/ 526247 h 2015413"/>
                <a:gd name="connsiteX71" fmla="*/ 1907177 w 6411997"/>
                <a:gd name="connsiteY71" fmla="*/ 477728 h 2015413"/>
                <a:gd name="connsiteX72" fmla="*/ 1839997 w 6411997"/>
                <a:gd name="connsiteY72" fmla="*/ 477728 h 2015413"/>
                <a:gd name="connsiteX73" fmla="*/ 1839997 w 6411997"/>
                <a:gd name="connsiteY73" fmla="*/ 444137 h 2015413"/>
                <a:gd name="connsiteX74" fmla="*/ 1709368 w 6411997"/>
                <a:gd name="connsiteY74" fmla="*/ 444137 h 2015413"/>
                <a:gd name="connsiteX75" fmla="*/ 1709368 w 6411997"/>
                <a:gd name="connsiteY75" fmla="*/ 418012 h 2015413"/>
                <a:gd name="connsiteX76" fmla="*/ 1653384 w 6411997"/>
                <a:gd name="connsiteY76" fmla="*/ 418012 h 2015413"/>
                <a:gd name="connsiteX77" fmla="*/ 1653384 w 6411997"/>
                <a:gd name="connsiteY77" fmla="*/ 362028 h 2015413"/>
                <a:gd name="connsiteX78" fmla="*/ 1519024 w 6411997"/>
                <a:gd name="connsiteY78" fmla="*/ 362028 h 2015413"/>
                <a:gd name="connsiteX79" fmla="*/ 1519024 w 6411997"/>
                <a:gd name="connsiteY79" fmla="*/ 328438 h 2015413"/>
                <a:gd name="connsiteX80" fmla="*/ 1395859 w 6411997"/>
                <a:gd name="connsiteY80" fmla="*/ 328438 h 2015413"/>
                <a:gd name="connsiteX81" fmla="*/ 1395859 w 6411997"/>
                <a:gd name="connsiteY81" fmla="*/ 298580 h 2015413"/>
                <a:gd name="connsiteX82" fmla="*/ 1268963 w 6411997"/>
                <a:gd name="connsiteY82" fmla="*/ 298580 h 2015413"/>
                <a:gd name="connsiteX83" fmla="*/ 1268963 w 6411997"/>
                <a:gd name="connsiteY83" fmla="*/ 264990 h 2015413"/>
                <a:gd name="connsiteX84" fmla="*/ 1205515 w 6411997"/>
                <a:gd name="connsiteY84" fmla="*/ 264990 h 2015413"/>
                <a:gd name="connsiteX85" fmla="*/ 1205515 w 6411997"/>
                <a:gd name="connsiteY85" fmla="*/ 149290 h 2015413"/>
                <a:gd name="connsiteX86" fmla="*/ 1015170 w 6411997"/>
                <a:gd name="connsiteY86" fmla="*/ 149290 h 2015413"/>
                <a:gd name="connsiteX87" fmla="*/ 1015170 w 6411997"/>
                <a:gd name="connsiteY87" fmla="*/ 119432 h 2015413"/>
                <a:gd name="connsiteX88" fmla="*/ 761378 w 6411997"/>
                <a:gd name="connsiteY88" fmla="*/ 119432 h 2015413"/>
                <a:gd name="connsiteX89" fmla="*/ 761378 w 6411997"/>
                <a:gd name="connsiteY89" fmla="*/ 89574 h 2015413"/>
                <a:gd name="connsiteX90" fmla="*/ 690465 w 6411997"/>
                <a:gd name="connsiteY90" fmla="*/ 89574 h 2015413"/>
                <a:gd name="connsiteX91" fmla="*/ 690465 w 6411997"/>
                <a:gd name="connsiteY91" fmla="*/ 63448 h 2015413"/>
                <a:gd name="connsiteX92" fmla="*/ 634481 w 6411997"/>
                <a:gd name="connsiteY92" fmla="*/ 63448 h 2015413"/>
                <a:gd name="connsiteX93" fmla="*/ 634481 w 6411997"/>
                <a:gd name="connsiteY93" fmla="*/ 29858 h 2015413"/>
                <a:gd name="connsiteX94" fmla="*/ 313508 w 6411997"/>
                <a:gd name="connsiteY94" fmla="*/ 29858 h 2015413"/>
                <a:gd name="connsiteX95" fmla="*/ 313508 w 6411997"/>
                <a:gd name="connsiteY95" fmla="*/ 0 h 2015413"/>
                <a:gd name="connsiteX96" fmla="*/ 0 w 6411997"/>
                <a:gd name="connsiteY96" fmla="*/ 0 h 2015413"/>
                <a:gd name="connsiteX0" fmla="*/ 6352281 w 6352281"/>
                <a:gd name="connsiteY0" fmla="*/ 1866123 h 1866123"/>
                <a:gd name="connsiteX1" fmla="*/ 6288833 w 6352281"/>
                <a:gd name="connsiteY1" fmla="*/ 1866123 h 1866123"/>
                <a:gd name="connsiteX2" fmla="*/ 6288833 w 6352281"/>
                <a:gd name="connsiteY2" fmla="*/ 1836265 h 1866123"/>
                <a:gd name="connsiteX3" fmla="*/ 6094756 w 6352281"/>
                <a:gd name="connsiteY3" fmla="*/ 1836265 h 1866123"/>
                <a:gd name="connsiteX4" fmla="*/ 6094756 w 6352281"/>
                <a:gd name="connsiteY4" fmla="*/ 1810139 h 1866123"/>
                <a:gd name="connsiteX5" fmla="*/ 5717799 w 6352281"/>
                <a:gd name="connsiteY5" fmla="*/ 1810139 h 1866123"/>
                <a:gd name="connsiteX6" fmla="*/ 5717799 w 6352281"/>
                <a:gd name="connsiteY6" fmla="*/ 1780281 h 1866123"/>
                <a:gd name="connsiteX7" fmla="*/ 5464006 w 6352281"/>
                <a:gd name="connsiteY7" fmla="*/ 1780281 h 1866123"/>
                <a:gd name="connsiteX8" fmla="*/ 5464006 w 6352281"/>
                <a:gd name="connsiteY8" fmla="*/ 1750423 h 1866123"/>
                <a:gd name="connsiteX9" fmla="*/ 5210214 w 6352281"/>
                <a:gd name="connsiteY9" fmla="*/ 1750423 h 1866123"/>
                <a:gd name="connsiteX10" fmla="*/ 5210214 w 6352281"/>
                <a:gd name="connsiteY10" fmla="*/ 1716833 h 1866123"/>
                <a:gd name="connsiteX11" fmla="*/ 5146766 w 6352281"/>
                <a:gd name="connsiteY11" fmla="*/ 1716833 h 1866123"/>
                <a:gd name="connsiteX12" fmla="*/ 5146766 w 6352281"/>
                <a:gd name="connsiteY12" fmla="*/ 1694439 h 1866123"/>
                <a:gd name="connsiteX13" fmla="*/ 5083317 w 6352281"/>
                <a:gd name="connsiteY13" fmla="*/ 1694439 h 1866123"/>
                <a:gd name="connsiteX14" fmla="*/ 5083317 w 6352281"/>
                <a:gd name="connsiteY14" fmla="*/ 1660849 h 1866123"/>
                <a:gd name="connsiteX15" fmla="*/ 4956421 w 6352281"/>
                <a:gd name="connsiteY15" fmla="*/ 1660849 h 1866123"/>
                <a:gd name="connsiteX16" fmla="*/ 4956421 w 6352281"/>
                <a:gd name="connsiteY16" fmla="*/ 1634724 h 1866123"/>
                <a:gd name="connsiteX17" fmla="*/ 4829525 w 6352281"/>
                <a:gd name="connsiteY17" fmla="*/ 1634724 h 1866123"/>
                <a:gd name="connsiteX18" fmla="*/ 4829525 w 6352281"/>
                <a:gd name="connsiteY18" fmla="*/ 1601133 h 1866123"/>
                <a:gd name="connsiteX19" fmla="*/ 4639180 w 6352281"/>
                <a:gd name="connsiteY19" fmla="*/ 1601133 h 1866123"/>
                <a:gd name="connsiteX20" fmla="*/ 4639180 w 6352281"/>
                <a:gd name="connsiteY20" fmla="*/ 1578740 h 1866123"/>
                <a:gd name="connsiteX21" fmla="*/ 4568268 w 6352281"/>
                <a:gd name="connsiteY21" fmla="*/ 1578740 h 1866123"/>
                <a:gd name="connsiteX22" fmla="*/ 4568268 w 6352281"/>
                <a:gd name="connsiteY22" fmla="*/ 1541417 h 1866123"/>
                <a:gd name="connsiteX23" fmla="*/ 4318207 w 6352281"/>
                <a:gd name="connsiteY23" fmla="*/ 1541417 h 1866123"/>
                <a:gd name="connsiteX24" fmla="*/ 4318207 w 6352281"/>
                <a:gd name="connsiteY24" fmla="*/ 1519024 h 1866123"/>
                <a:gd name="connsiteX25" fmla="*/ 4195043 w 6352281"/>
                <a:gd name="connsiteY25" fmla="*/ 1519024 h 1866123"/>
                <a:gd name="connsiteX26" fmla="*/ 4195043 w 6352281"/>
                <a:gd name="connsiteY26" fmla="*/ 1455576 h 1866123"/>
                <a:gd name="connsiteX27" fmla="*/ 4127863 w 6352281"/>
                <a:gd name="connsiteY27" fmla="*/ 1455576 h 1866123"/>
                <a:gd name="connsiteX28" fmla="*/ 4127863 w 6352281"/>
                <a:gd name="connsiteY28" fmla="*/ 1429450 h 1866123"/>
                <a:gd name="connsiteX29" fmla="*/ 4068147 w 6352281"/>
                <a:gd name="connsiteY29" fmla="*/ 1429450 h 1866123"/>
                <a:gd name="connsiteX30" fmla="*/ 4068147 w 6352281"/>
                <a:gd name="connsiteY30" fmla="*/ 1395860 h 1866123"/>
                <a:gd name="connsiteX31" fmla="*/ 3747174 w 6352281"/>
                <a:gd name="connsiteY31" fmla="*/ 1395860 h 1866123"/>
                <a:gd name="connsiteX32" fmla="*/ 3747174 w 6352281"/>
                <a:gd name="connsiteY32" fmla="*/ 1369734 h 1866123"/>
                <a:gd name="connsiteX33" fmla="*/ 3624010 w 6352281"/>
                <a:gd name="connsiteY33" fmla="*/ 1369734 h 1866123"/>
                <a:gd name="connsiteX34" fmla="*/ 3624010 w 6352281"/>
                <a:gd name="connsiteY34" fmla="*/ 1336144 h 1866123"/>
                <a:gd name="connsiteX35" fmla="*/ 3489649 w 6352281"/>
                <a:gd name="connsiteY35" fmla="*/ 1336144 h 1866123"/>
                <a:gd name="connsiteX36" fmla="*/ 3489649 w 6352281"/>
                <a:gd name="connsiteY36" fmla="*/ 1310018 h 1866123"/>
                <a:gd name="connsiteX37" fmla="*/ 3426201 w 6352281"/>
                <a:gd name="connsiteY37" fmla="*/ 1310018 h 1866123"/>
                <a:gd name="connsiteX38" fmla="*/ 3426201 w 6352281"/>
                <a:gd name="connsiteY38" fmla="*/ 1242838 h 1866123"/>
                <a:gd name="connsiteX39" fmla="*/ 3370217 w 6352281"/>
                <a:gd name="connsiteY39" fmla="*/ 1242838 h 1866123"/>
                <a:gd name="connsiteX40" fmla="*/ 3370217 w 6352281"/>
                <a:gd name="connsiteY40" fmla="*/ 1160728 h 1866123"/>
                <a:gd name="connsiteX41" fmla="*/ 3243321 w 6352281"/>
                <a:gd name="connsiteY41" fmla="*/ 1160728 h 1866123"/>
                <a:gd name="connsiteX42" fmla="*/ 3243321 w 6352281"/>
                <a:gd name="connsiteY42" fmla="*/ 1097280 h 1866123"/>
                <a:gd name="connsiteX43" fmla="*/ 3045512 w 6352281"/>
                <a:gd name="connsiteY43" fmla="*/ 1097280 h 1866123"/>
                <a:gd name="connsiteX44" fmla="*/ 3045512 w 6352281"/>
                <a:gd name="connsiteY44" fmla="*/ 1033832 h 1866123"/>
                <a:gd name="connsiteX45" fmla="*/ 2799184 w 6352281"/>
                <a:gd name="connsiteY45" fmla="*/ 1033832 h 1866123"/>
                <a:gd name="connsiteX46" fmla="*/ 2799184 w 6352281"/>
                <a:gd name="connsiteY46" fmla="*/ 1011439 h 1866123"/>
                <a:gd name="connsiteX47" fmla="*/ 2732003 w 6352281"/>
                <a:gd name="connsiteY47" fmla="*/ 1011439 h 1866123"/>
                <a:gd name="connsiteX48" fmla="*/ 2732003 w 6352281"/>
                <a:gd name="connsiteY48" fmla="*/ 974116 h 1866123"/>
                <a:gd name="connsiteX49" fmla="*/ 2601375 w 6352281"/>
                <a:gd name="connsiteY49" fmla="*/ 974116 h 1866123"/>
                <a:gd name="connsiteX50" fmla="*/ 2601375 w 6352281"/>
                <a:gd name="connsiteY50" fmla="*/ 918133 h 1866123"/>
                <a:gd name="connsiteX51" fmla="*/ 2474478 w 6352281"/>
                <a:gd name="connsiteY51" fmla="*/ 918133 h 1866123"/>
                <a:gd name="connsiteX52" fmla="*/ 2474478 w 6352281"/>
                <a:gd name="connsiteY52" fmla="*/ 888275 h 1866123"/>
                <a:gd name="connsiteX53" fmla="*/ 2411030 w 6352281"/>
                <a:gd name="connsiteY53" fmla="*/ 888275 h 1866123"/>
                <a:gd name="connsiteX54" fmla="*/ 2411030 w 6352281"/>
                <a:gd name="connsiteY54" fmla="*/ 802433 h 1866123"/>
                <a:gd name="connsiteX55" fmla="*/ 2351314 w 6352281"/>
                <a:gd name="connsiteY55" fmla="*/ 802433 h 1866123"/>
                <a:gd name="connsiteX56" fmla="*/ 2351314 w 6352281"/>
                <a:gd name="connsiteY56" fmla="*/ 742717 h 1866123"/>
                <a:gd name="connsiteX57" fmla="*/ 2284134 w 6352281"/>
                <a:gd name="connsiteY57" fmla="*/ 742717 h 1866123"/>
                <a:gd name="connsiteX58" fmla="*/ 2284134 w 6352281"/>
                <a:gd name="connsiteY58" fmla="*/ 709127 h 1866123"/>
                <a:gd name="connsiteX59" fmla="*/ 2224418 w 6352281"/>
                <a:gd name="connsiteY59" fmla="*/ 709127 h 1866123"/>
                <a:gd name="connsiteX60" fmla="*/ 2224418 w 6352281"/>
                <a:gd name="connsiteY60" fmla="*/ 679269 h 1866123"/>
                <a:gd name="connsiteX61" fmla="*/ 2157237 w 6352281"/>
                <a:gd name="connsiteY61" fmla="*/ 679269 h 1866123"/>
                <a:gd name="connsiteX62" fmla="*/ 2157237 w 6352281"/>
                <a:gd name="connsiteY62" fmla="*/ 653143 h 1866123"/>
                <a:gd name="connsiteX63" fmla="*/ 2097521 w 6352281"/>
                <a:gd name="connsiteY63" fmla="*/ 653143 h 1866123"/>
                <a:gd name="connsiteX64" fmla="*/ 2097521 w 6352281"/>
                <a:gd name="connsiteY64" fmla="*/ 623285 h 1866123"/>
                <a:gd name="connsiteX65" fmla="*/ 2022877 w 6352281"/>
                <a:gd name="connsiteY65" fmla="*/ 623285 h 1866123"/>
                <a:gd name="connsiteX66" fmla="*/ 2022877 w 6352281"/>
                <a:gd name="connsiteY66" fmla="*/ 593427 h 1866123"/>
                <a:gd name="connsiteX67" fmla="*/ 1966893 w 6352281"/>
                <a:gd name="connsiteY67" fmla="*/ 593427 h 1866123"/>
                <a:gd name="connsiteX68" fmla="*/ 1966893 w 6352281"/>
                <a:gd name="connsiteY68" fmla="*/ 526247 h 1866123"/>
                <a:gd name="connsiteX69" fmla="*/ 1907177 w 6352281"/>
                <a:gd name="connsiteY69" fmla="*/ 526247 h 1866123"/>
                <a:gd name="connsiteX70" fmla="*/ 1907177 w 6352281"/>
                <a:gd name="connsiteY70" fmla="*/ 477728 h 1866123"/>
                <a:gd name="connsiteX71" fmla="*/ 1839997 w 6352281"/>
                <a:gd name="connsiteY71" fmla="*/ 477728 h 1866123"/>
                <a:gd name="connsiteX72" fmla="*/ 1839997 w 6352281"/>
                <a:gd name="connsiteY72" fmla="*/ 444137 h 1866123"/>
                <a:gd name="connsiteX73" fmla="*/ 1709368 w 6352281"/>
                <a:gd name="connsiteY73" fmla="*/ 444137 h 1866123"/>
                <a:gd name="connsiteX74" fmla="*/ 1709368 w 6352281"/>
                <a:gd name="connsiteY74" fmla="*/ 418012 h 1866123"/>
                <a:gd name="connsiteX75" fmla="*/ 1653384 w 6352281"/>
                <a:gd name="connsiteY75" fmla="*/ 418012 h 1866123"/>
                <a:gd name="connsiteX76" fmla="*/ 1653384 w 6352281"/>
                <a:gd name="connsiteY76" fmla="*/ 362028 h 1866123"/>
                <a:gd name="connsiteX77" fmla="*/ 1519024 w 6352281"/>
                <a:gd name="connsiteY77" fmla="*/ 362028 h 1866123"/>
                <a:gd name="connsiteX78" fmla="*/ 1519024 w 6352281"/>
                <a:gd name="connsiteY78" fmla="*/ 328438 h 1866123"/>
                <a:gd name="connsiteX79" fmla="*/ 1395859 w 6352281"/>
                <a:gd name="connsiteY79" fmla="*/ 328438 h 1866123"/>
                <a:gd name="connsiteX80" fmla="*/ 1395859 w 6352281"/>
                <a:gd name="connsiteY80" fmla="*/ 298580 h 1866123"/>
                <a:gd name="connsiteX81" fmla="*/ 1268963 w 6352281"/>
                <a:gd name="connsiteY81" fmla="*/ 298580 h 1866123"/>
                <a:gd name="connsiteX82" fmla="*/ 1268963 w 6352281"/>
                <a:gd name="connsiteY82" fmla="*/ 264990 h 1866123"/>
                <a:gd name="connsiteX83" fmla="*/ 1205515 w 6352281"/>
                <a:gd name="connsiteY83" fmla="*/ 264990 h 1866123"/>
                <a:gd name="connsiteX84" fmla="*/ 1205515 w 6352281"/>
                <a:gd name="connsiteY84" fmla="*/ 149290 h 1866123"/>
                <a:gd name="connsiteX85" fmla="*/ 1015170 w 6352281"/>
                <a:gd name="connsiteY85" fmla="*/ 149290 h 1866123"/>
                <a:gd name="connsiteX86" fmla="*/ 1015170 w 6352281"/>
                <a:gd name="connsiteY86" fmla="*/ 119432 h 1866123"/>
                <a:gd name="connsiteX87" fmla="*/ 761378 w 6352281"/>
                <a:gd name="connsiteY87" fmla="*/ 119432 h 1866123"/>
                <a:gd name="connsiteX88" fmla="*/ 761378 w 6352281"/>
                <a:gd name="connsiteY88" fmla="*/ 89574 h 1866123"/>
                <a:gd name="connsiteX89" fmla="*/ 690465 w 6352281"/>
                <a:gd name="connsiteY89" fmla="*/ 89574 h 1866123"/>
                <a:gd name="connsiteX90" fmla="*/ 690465 w 6352281"/>
                <a:gd name="connsiteY90" fmla="*/ 63448 h 1866123"/>
                <a:gd name="connsiteX91" fmla="*/ 634481 w 6352281"/>
                <a:gd name="connsiteY91" fmla="*/ 63448 h 1866123"/>
                <a:gd name="connsiteX92" fmla="*/ 634481 w 6352281"/>
                <a:gd name="connsiteY92" fmla="*/ 29858 h 1866123"/>
                <a:gd name="connsiteX93" fmla="*/ 313508 w 6352281"/>
                <a:gd name="connsiteY93" fmla="*/ 29858 h 1866123"/>
                <a:gd name="connsiteX94" fmla="*/ 313508 w 6352281"/>
                <a:gd name="connsiteY94" fmla="*/ 0 h 1866123"/>
                <a:gd name="connsiteX95" fmla="*/ 0 w 6352281"/>
                <a:gd name="connsiteY95" fmla="*/ 0 h 186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6352281" h="1866123">
                  <a:moveTo>
                    <a:pt x="6352281" y="1866123"/>
                  </a:moveTo>
                  <a:lnTo>
                    <a:pt x="6288833" y="1866123"/>
                  </a:lnTo>
                  <a:lnTo>
                    <a:pt x="6288833" y="1836265"/>
                  </a:lnTo>
                  <a:lnTo>
                    <a:pt x="6094756" y="1836265"/>
                  </a:lnTo>
                  <a:lnTo>
                    <a:pt x="6094756" y="1810139"/>
                  </a:lnTo>
                  <a:lnTo>
                    <a:pt x="5717799" y="1810139"/>
                  </a:lnTo>
                  <a:lnTo>
                    <a:pt x="5717799" y="1780281"/>
                  </a:lnTo>
                  <a:lnTo>
                    <a:pt x="5464006" y="1780281"/>
                  </a:lnTo>
                  <a:lnTo>
                    <a:pt x="5464006" y="1750423"/>
                  </a:lnTo>
                  <a:lnTo>
                    <a:pt x="5210214" y="1750423"/>
                  </a:lnTo>
                  <a:lnTo>
                    <a:pt x="5210214" y="1716833"/>
                  </a:lnTo>
                  <a:lnTo>
                    <a:pt x="5146766" y="1716833"/>
                  </a:lnTo>
                  <a:lnTo>
                    <a:pt x="5146766" y="1694439"/>
                  </a:lnTo>
                  <a:lnTo>
                    <a:pt x="5083317" y="1694439"/>
                  </a:lnTo>
                  <a:lnTo>
                    <a:pt x="5083317" y="1660849"/>
                  </a:lnTo>
                  <a:lnTo>
                    <a:pt x="4956421" y="1660849"/>
                  </a:lnTo>
                  <a:lnTo>
                    <a:pt x="4956421" y="1634724"/>
                  </a:lnTo>
                  <a:lnTo>
                    <a:pt x="4829525" y="1634724"/>
                  </a:lnTo>
                  <a:lnTo>
                    <a:pt x="4829525" y="1601133"/>
                  </a:lnTo>
                  <a:lnTo>
                    <a:pt x="4639180" y="1601133"/>
                  </a:lnTo>
                  <a:lnTo>
                    <a:pt x="4639180" y="1578740"/>
                  </a:lnTo>
                  <a:lnTo>
                    <a:pt x="4568268" y="1578740"/>
                  </a:lnTo>
                  <a:lnTo>
                    <a:pt x="4568268" y="1541417"/>
                  </a:lnTo>
                  <a:lnTo>
                    <a:pt x="4318207" y="1541417"/>
                  </a:lnTo>
                  <a:lnTo>
                    <a:pt x="4318207" y="1519024"/>
                  </a:lnTo>
                  <a:lnTo>
                    <a:pt x="4195043" y="1519024"/>
                  </a:lnTo>
                  <a:lnTo>
                    <a:pt x="4195043" y="1455576"/>
                  </a:lnTo>
                  <a:lnTo>
                    <a:pt x="4127863" y="1455576"/>
                  </a:lnTo>
                  <a:lnTo>
                    <a:pt x="4127863" y="1429450"/>
                  </a:lnTo>
                  <a:lnTo>
                    <a:pt x="4068147" y="1429450"/>
                  </a:lnTo>
                  <a:lnTo>
                    <a:pt x="4068147" y="1395860"/>
                  </a:lnTo>
                  <a:lnTo>
                    <a:pt x="3747174" y="1395860"/>
                  </a:lnTo>
                  <a:lnTo>
                    <a:pt x="3747174" y="1369734"/>
                  </a:lnTo>
                  <a:lnTo>
                    <a:pt x="3624010" y="1369734"/>
                  </a:lnTo>
                  <a:lnTo>
                    <a:pt x="3624010" y="1336144"/>
                  </a:lnTo>
                  <a:lnTo>
                    <a:pt x="3489649" y="1336144"/>
                  </a:lnTo>
                  <a:lnTo>
                    <a:pt x="3489649" y="1310018"/>
                  </a:lnTo>
                  <a:lnTo>
                    <a:pt x="3426201" y="1310018"/>
                  </a:lnTo>
                  <a:lnTo>
                    <a:pt x="3426201" y="1242838"/>
                  </a:lnTo>
                  <a:lnTo>
                    <a:pt x="3370217" y="1242838"/>
                  </a:lnTo>
                  <a:lnTo>
                    <a:pt x="3370217" y="1160728"/>
                  </a:lnTo>
                  <a:lnTo>
                    <a:pt x="3243321" y="1160728"/>
                  </a:lnTo>
                  <a:lnTo>
                    <a:pt x="3243321" y="1097280"/>
                  </a:lnTo>
                  <a:lnTo>
                    <a:pt x="3045512" y="1097280"/>
                  </a:lnTo>
                  <a:lnTo>
                    <a:pt x="3045512" y="1033832"/>
                  </a:lnTo>
                  <a:lnTo>
                    <a:pt x="2799184" y="1033832"/>
                  </a:lnTo>
                  <a:lnTo>
                    <a:pt x="2799184" y="1011439"/>
                  </a:lnTo>
                  <a:lnTo>
                    <a:pt x="2732003" y="1011439"/>
                  </a:lnTo>
                  <a:lnTo>
                    <a:pt x="2732003" y="974116"/>
                  </a:lnTo>
                  <a:lnTo>
                    <a:pt x="2601375" y="974116"/>
                  </a:lnTo>
                  <a:lnTo>
                    <a:pt x="2601375" y="918133"/>
                  </a:lnTo>
                  <a:lnTo>
                    <a:pt x="2474478" y="918133"/>
                  </a:lnTo>
                  <a:lnTo>
                    <a:pt x="2474478" y="888275"/>
                  </a:lnTo>
                  <a:lnTo>
                    <a:pt x="2411030" y="888275"/>
                  </a:lnTo>
                  <a:lnTo>
                    <a:pt x="2411030" y="802433"/>
                  </a:lnTo>
                  <a:lnTo>
                    <a:pt x="2351314" y="802433"/>
                  </a:lnTo>
                  <a:lnTo>
                    <a:pt x="2351314" y="742717"/>
                  </a:lnTo>
                  <a:lnTo>
                    <a:pt x="2284134" y="742717"/>
                  </a:lnTo>
                  <a:lnTo>
                    <a:pt x="2284134" y="709127"/>
                  </a:lnTo>
                  <a:lnTo>
                    <a:pt x="2224418" y="709127"/>
                  </a:lnTo>
                  <a:lnTo>
                    <a:pt x="2224418" y="679269"/>
                  </a:lnTo>
                  <a:lnTo>
                    <a:pt x="2157237" y="679269"/>
                  </a:lnTo>
                  <a:lnTo>
                    <a:pt x="2157237" y="653143"/>
                  </a:lnTo>
                  <a:lnTo>
                    <a:pt x="2097521" y="653143"/>
                  </a:lnTo>
                  <a:lnTo>
                    <a:pt x="2097521" y="623285"/>
                  </a:lnTo>
                  <a:lnTo>
                    <a:pt x="2022877" y="623285"/>
                  </a:lnTo>
                  <a:lnTo>
                    <a:pt x="2022877" y="593427"/>
                  </a:lnTo>
                  <a:lnTo>
                    <a:pt x="1966893" y="593427"/>
                  </a:lnTo>
                  <a:lnTo>
                    <a:pt x="1966893" y="526247"/>
                  </a:lnTo>
                  <a:lnTo>
                    <a:pt x="1907177" y="526247"/>
                  </a:lnTo>
                  <a:lnTo>
                    <a:pt x="1907177" y="477728"/>
                  </a:lnTo>
                  <a:lnTo>
                    <a:pt x="1839997" y="477728"/>
                  </a:lnTo>
                  <a:lnTo>
                    <a:pt x="1839997" y="444137"/>
                  </a:lnTo>
                  <a:lnTo>
                    <a:pt x="1709368" y="444137"/>
                  </a:lnTo>
                  <a:lnTo>
                    <a:pt x="1709368" y="418012"/>
                  </a:lnTo>
                  <a:lnTo>
                    <a:pt x="1653384" y="418012"/>
                  </a:lnTo>
                  <a:lnTo>
                    <a:pt x="1653384" y="362028"/>
                  </a:lnTo>
                  <a:lnTo>
                    <a:pt x="1519024" y="362028"/>
                  </a:lnTo>
                  <a:lnTo>
                    <a:pt x="1519024" y="328438"/>
                  </a:lnTo>
                  <a:lnTo>
                    <a:pt x="1395859" y="328438"/>
                  </a:lnTo>
                  <a:lnTo>
                    <a:pt x="1395859" y="298580"/>
                  </a:lnTo>
                  <a:lnTo>
                    <a:pt x="1268963" y="298580"/>
                  </a:lnTo>
                  <a:lnTo>
                    <a:pt x="1268963" y="264990"/>
                  </a:lnTo>
                  <a:lnTo>
                    <a:pt x="1205515" y="264990"/>
                  </a:lnTo>
                  <a:lnTo>
                    <a:pt x="1205515" y="149290"/>
                  </a:lnTo>
                  <a:lnTo>
                    <a:pt x="1015170" y="149290"/>
                  </a:lnTo>
                  <a:lnTo>
                    <a:pt x="1015170" y="119432"/>
                  </a:lnTo>
                  <a:lnTo>
                    <a:pt x="761378" y="119432"/>
                  </a:lnTo>
                  <a:lnTo>
                    <a:pt x="761378" y="89574"/>
                  </a:lnTo>
                  <a:lnTo>
                    <a:pt x="690465" y="89574"/>
                  </a:lnTo>
                  <a:lnTo>
                    <a:pt x="690465" y="63448"/>
                  </a:lnTo>
                  <a:lnTo>
                    <a:pt x="634481" y="63448"/>
                  </a:lnTo>
                  <a:lnTo>
                    <a:pt x="634481" y="29858"/>
                  </a:lnTo>
                  <a:lnTo>
                    <a:pt x="313508" y="29858"/>
                  </a:lnTo>
                  <a:lnTo>
                    <a:pt x="313508" y="0"/>
                  </a:lnTo>
                  <a:lnTo>
                    <a:pt x="0" y="0"/>
                  </a:lnTo>
                </a:path>
              </a:pathLst>
            </a:cu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0000"/>
                </a:solidFill>
                <a:cs typeface="Arial" panose="020B0604020202020204" pitchFamily="34" charset="0"/>
              </a:endParaRPr>
            </a:p>
          </p:txBody>
        </p:sp>
        <p:cxnSp>
          <p:nvCxnSpPr>
            <p:cNvPr id="9" name="Straight Connector 8"/>
            <p:cNvCxnSpPr/>
            <p:nvPr/>
          </p:nvCxnSpPr>
          <p:spPr>
            <a:xfrm>
              <a:off x="3502207" y="2395020"/>
              <a:ext cx="6498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567188" y="2389538"/>
              <a:ext cx="0" cy="27972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348657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DE"/>
              <a:t>Defibrotid-Studienergebnisse: Vollständige Reaktion bis zu Tag +100 nach HSZT</a:t>
            </a:r>
          </a:p>
        </p:txBody>
      </p:sp>
      <p:sp>
        <p:nvSpPr>
          <p:cNvPr id="3" name="Content Placeholder 2"/>
          <p:cNvSpPr>
            <a:spLocks noGrp="1"/>
          </p:cNvSpPr>
          <p:nvPr>
            <p:ph idx="1"/>
          </p:nvPr>
        </p:nvSpPr>
        <p:spPr/>
        <p:txBody>
          <a:bodyPr>
            <a:normAutofit/>
          </a:bodyPr>
          <a:lstStyle/>
          <a:p>
            <a:pPr marL="244475" indent="-214313">
              <a:lnSpc>
                <a:spcPct val="110000"/>
              </a:lnSpc>
              <a:spcBef>
                <a:spcPts val="0"/>
              </a:spcBef>
              <a:defRPr/>
            </a:pPr>
            <a:r>
              <a:rPr lang="de-DE" sz="2400" kern="0" dirty="0"/>
              <a:t>19% bereinigte Differenz in der Gesamt-Reaktionsrate* (p=0,0160)</a:t>
            </a:r>
          </a:p>
        </p:txBody>
      </p:sp>
      <p:sp>
        <p:nvSpPr>
          <p:cNvPr id="4" name="Text Placeholder 3"/>
          <p:cNvSpPr>
            <a:spLocks noGrp="1"/>
          </p:cNvSpPr>
          <p:nvPr>
            <p:ph type="body" sz="quarter" idx="10"/>
          </p:nvPr>
        </p:nvSpPr>
        <p:spPr/>
        <p:txBody>
          <a:bodyPr/>
          <a:lstStyle/>
          <a:p>
            <a:r>
              <a:rPr lang="de-DE" dirty="0"/>
              <a:t>Richardson PG et al. </a:t>
            </a:r>
            <a:r>
              <a:rPr lang="de-DE" i="1" dirty="0"/>
              <a:t>Blood</a:t>
            </a:r>
            <a:r>
              <a:rPr lang="de-DE" dirty="0"/>
              <a:t> 2016;127:1656–65</a:t>
            </a:r>
          </a:p>
        </p:txBody>
      </p:sp>
      <p:sp>
        <p:nvSpPr>
          <p:cNvPr id="5" name="Text Placeholder 4"/>
          <p:cNvSpPr>
            <a:spLocks noGrp="1"/>
          </p:cNvSpPr>
          <p:nvPr>
            <p:ph type="body" sz="quarter" idx="11"/>
          </p:nvPr>
        </p:nvSpPr>
        <p:spPr/>
        <p:txBody>
          <a:bodyPr/>
          <a:lstStyle/>
          <a:p>
            <a:r>
              <a:rPr lang="de-DE" dirty="0"/>
              <a:t>*Tendenzbereinigter p-Wert</a:t>
            </a:r>
          </a:p>
          <a:p>
            <a:r>
              <a:rPr lang="de-DE" dirty="0"/>
              <a:t>CI, Konfidenzintervall;  CR, komplette Reaktion; </a:t>
            </a:r>
            <a:r>
              <a:rPr lang="en-GB" dirty="0"/>
              <a:t>HSZT, </a:t>
            </a:r>
            <a:r>
              <a:rPr lang="en-GB" dirty="0" err="1"/>
              <a:t>hämatopoetische</a:t>
            </a:r>
            <a:r>
              <a:rPr lang="en-GB" dirty="0"/>
              <a:t> </a:t>
            </a:r>
            <a:r>
              <a:rPr lang="en-GB" dirty="0" err="1"/>
              <a:t>Stammzelltransplantation</a:t>
            </a:r>
            <a:endParaRPr lang="de-DE" dirty="0"/>
          </a:p>
        </p:txBody>
      </p:sp>
      <p:grpSp>
        <p:nvGrpSpPr>
          <p:cNvPr id="15" name="Group 14"/>
          <p:cNvGrpSpPr/>
          <p:nvPr/>
        </p:nvGrpSpPr>
        <p:grpSpPr>
          <a:xfrm>
            <a:off x="1667333" y="1740878"/>
            <a:ext cx="9050759" cy="4561846"/>
            <a:chOff x="1570621" y="1740878"/>
            <a:chExt cx="9050759" cy="4561846"/>
          </a:xfrm>
        </p:grpSpPr>
        <p:graphicFrame>
          <p:nvGraphicFramePr>
            <p:cNvPr id="6" name="Chart 5"/>
            <p:cNvGraphicFramePr>
              <a:graphicFrameLocks noChangeAspect="1"/>
            </p:cNvGraphicFramePr>
            <p:nvPr>
              <p:extLst>
                <p:ext uri="{D42A27DB-BD31-4B8C-83A1-F6EECF244321}">
                  <p14:modId xmlns:p14="http://schemas.microsoft.com/office/powerpoint/2010/main" val="3076114582"/>
                </p:ext>
              </p:extLst>
            </p:nvPr>
          </p:nvGraphicFramePr>
          <p:xfrm>
            <a:off x="1570621" y="1740878"/>
            <a:ext cx="9050759" cy="4561846"/>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4092023" y="5394567"/>
              <a:ext cx="936104" cy="338554"/>
            </a:xfrm>
            <a:prstGeom prst="rect">
              <a:avLst/>
            </a:prstGeom>
            <a:noFill/>
          </p:spPr>
          <p:txBody>
            <a:bodyPr wrap="square" rtlCol="0">
              <a:spAutoFit/>
            </a:bodyPr>
            <a:lstStyle/>
            <a:p>
              <a:pPr algn="ctr"/>
              <a:r>
                <a:rPr lang="de-DE" sz="1600" dirty="0">
                  <a:solidFill>
                    <a:prstClr val="white"/>
                  </a:solidFill>
                </a:rPr>
                <a:t>26/102</a:t>
              </a:r>
            </a:p>
          </p:txBody>
        </p:sp>
        <p:sp>
          <p:nvSpPr>
            <p:cNvPr id="8" name="TextBox 7"/>
            <p:cNvSpPr txBox="1"/>
            <p:nvPr/>
          </p:nvSpPr>
          <p:spPr>
            <a:xfrm>
              <a:off x="7480156" y="5394568"/>
              <a:ext cx="936104" cy="338554"/>
            </a:xfrm>
            <a:prstGeom prst="rect">
              <a:avLst/>
            </a:prstGeom>
            <a:noFill/>
          </p:spPr>
          <p:txBody>
            <a:bodyPr wrap="square" rtlCol="0">
              <a:spAutoFit/>
            </a:bodyPr>
            <a:lstStyle/>
            <a:p>
              <a:pPr algn="ctr"/>
              <a:r>
                <a:rPr lang="de-DE" sz="1600" dirty="0">
                  <a:solidFill>
                    <a:prstClr val="white"/>
                  </a:solidFill>
                </a:rPr>
                <a:t>4/32</a:t>
              </a:r>
            </a:p>
          </p:txBody>
        </p:sp>
      </p:grpSp>
      <p:grpSp>
        <p:nvGrpSpPr>
          <p:cNvPr id="11" name="Group 10" hidden="1"/>
          <p:cNvGrpSpPr/>
          <p:nvPr/>
        </p:nvGrpSpPr>
        <p:grpSpPr>
          <a:xfrm>
            <a:off x="1916723" y="1881188"/>
            <a:ext cx="8358554" cy="4328124"/>
            <a:chOff x="1916723" y="2382349"/>
            <a:chExt cx="8358554" cy="4328124"/>
          </a:xfrm>
        </p:grpSpPr>
        <p:graphicFrame>
          <p:nvGraphicFramePr>
            <p:cNvPr id="12" name="Chart 11"/>
            <p:cNvGraphicFramePr/>
            <p:nvPr>
              <p:extLst/>
            </p:nvPr>
          </p:nvGraphicFramePr>
          <p:xfrm>
            <a:off x="1916723" y="2382349"/>
            <a:ext cx="8358554" cy="4328124"/>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4204463" y="5958228"/>
              <a:ext cx="936104" cy="369332"/>
            </a:xfrm>
            <a:prstGeom prst="rect">
              <a:avLst/>
            </a:prstGeom>
            <a:noFill/>
          </p:spPr>
          <p:txBody>
            <a:bodyPr wrap="square" rtlCol="0">
              <a:spAutoFit/>
            </a:bodyPr>
            <a:lstStyle/>
            <a:p>
              <a:pPr algn="ctr"/>
              <a:r>
                <a:rPr lang="en-GB" dirty="0">
                  <a:solidFill>
                    <a:srgbClr val="000000"/>
                  </a:solidFill>
                </a:rPr>
                <a:t>39/102</a:t>
              </a:r>
            </a:p>
          </p:txBody>
        </p:sp>
        <p:sp>
          <p:nvSpPr>
            <p:cNvPr id="14" name="TextBox 13"/>
            <p:cNvSpPr txBox="1"/>
            <p:nvPr/>
          </p:nvSpPr>
          <p:spPr>
            <a:xfrm>
              <a:off x="7861643" y="5958228"/>
              <a:ext cx="936104" cy="369332"/>
            </a:xfrm>
            <a:prstGeom prst="rect">
              <a:avLst/>
            </a:prstGeom>
            <a:noFill/>
          </p:spPr>
          <p:txBody>
            <a:bodyPr wrap="square" rtlCol="0">
              <a:spAutoFit/>
            </a:bodyPr>
            <a:lstStyle/>
            <a:p>
              <a:pPr algn="ctr"/>
              <a:r>
                <a:rPr lang="en-GB" dirty="0">
                  <a:solidFill>
                    <a:srgbClr val="000000"/>
                  </a:solidFill>
                </a:rPr>
                <a:t>8/32</a:t>
              </a:r>
            </a:p>
          </p:txBody>
        </p:sp>
      </p:grpSp>
    </p:spTree>
    <p:extLst>
      <p:ext uri="{BB962C8B-B14F-4D97-AF65-F5344CB8AC3E}">
        <p14:creationId xmlns:p14="http://schemas.microsoft.com/office/powerpoint/2010/main" val="22509754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a:t>Defibrotide-Studienergebnisse: Nebenwirkungen</a:t>
            </a:r>
          </a:p>
        </p:txBody>
      </p:sp>
      <p:sp>
        <p:nvSpPr>
          <p:cNvPr id="3" name="Text Placeholder 2"/>
          <p:cNvSpPr>
            <a:spLocks noGrp="1"/>
          </p:cNvSpPr>
          <p:nvPr>
            <p:ph type="body" sz="quarter" idx="10"/>
          </p:nvPr>
        </p:nvSpPr>
        <p:spPr/>
        <p:txBody>
          <a:bodyPr/>
          <a:lstStyle/>
          <a:p>
            <a:r>
              <a:rPr lang="de-DE" dirty="0"/>
              <a:t>Richardson PG et al. </a:t>
            </a:r>
            <a:r>
              <a:rPr lang="de-DE" i="1" dirty="0"/>
              <a:t>Blood</a:t>
            </a:r>
            <a:r>
              <a:rPr lang="de-DE" dirty="0"/>
              <a:t> 2016;127:1656–65</a:t>
            </a:r>
          </a:p>
        </p:txBody>
      </p:sp>
      <p:sp>
        <p:nvSpPr>
          <p:cNvPr id="4" name="Text Placeholder 3"/>
          <p:cNvSpPr>
            <a:spLocks noGrp="1"/>
          </p:cNvSpPr>
          <p:nvPr>
            <p:ph type="body" sz="quarter" idx="11"/>
          </p:nvPr>
        </p:nvSpPr>
        <p:spPr/>
        <p:txBody>
          <a:bodyPr/>
          <a:lstStyle/>
          <a:p>
            <a:r>
              <a:rPr lang="de-DE" dirty="0"/>
              <a:t>DIK, disseminierte intravaskuläre Koagulation</a:t>
            </a:r>
            <a:r>
              <a:rPr lang="en-GB" dirty="0"/>
              <a:t>; </a:t>
            </a:r>
            <a:r>
              <a:rPr lang="de-DE" dirty="0"/>
              <a:t>GI, gastrointestinale</a:t>
            </a:r>
          </a:p>
        </p:txBody>
      </p:sp>
      <p:graphicFrame>
        <p:nvGraphicFramePr>
          <p:cNvPr id="17" name="Table 16"/>
          <p:cNvGraphicFramePr>
            <a:graphicFrameLocks noGrp="1"/>
          </p:cNvGraphicFramePr>
          <p:nvPr>
            <p:extLst>
              <p:ext uri="{D42A27DB-BD31-4B8C-83A1-F6EECF244321}">
                <p14:modId xmlns:p14="http://schemas.microsoft.com/office/powerpoint/2010/main" val="1382011328"/>
              </p:ext>
            </p:extLst>
          </p:nvPr>
        </p:nvGraphicFramePr>
        <p:xfrm>
          <a:off x="649224" y="1412875"/>
          <a:ext cx="10893552" cy="3840480"/>
        </p:xfrm>
        <a:graphic>
          <a:graphicData uri="http://schemas.openxmlformats.org/drawingml/2006/table">
            <a:tbl>
              <a:tblPr firstRow="1" bandRow="1">
                <a:tableStyleId>{5C22544A-7EE6-4342-B048-85BDC9FD1C3A}</a:tableStyleId>
              </a:tblPr>
              <a:tblGrid>
                <a:gridCol w="4963925">
                  <a:extLst>
                    <a:ext uri="{9D8B030D-6E8A-4147-A177-3AD203B41FA5}">
                      <a16:colId xmlns="" xmlns:a16="http://schemas.microsoft.com/office/drawing/2014/main" val="20000"/>
                    </a:ext>
                  </a:extLst>
                </a:gridCol>
                <a:gridCol w="2956303">
                  <a:extLst>
                    <a:ext uri="{9D8B030D-6E8A-4147-A177-3AD203B41FA5}">
                      <a16:colId xmlns="" xmlns:a16="http://schemas.microsoft.com/office/drawing/2014/main" val="20001"/>
                    </a:ext>
                  </a:extLst>
                </a:gridCol>
                <a:gridCol w="2973324">
                  <a:extLst>
                    <a:ext uri="{9D8B030D-6E8A-4147-A177-3AD203B41FA5}">
                      <a16:colId xmlns="" xmlns:a16="http://schemas.microsoft.com/office/drawing/2014/main" val="20002"/>
                    </a:ext>
                  </a:extLst>
                </a:gridCol>
              </a:tblGrid>
              <a:tr h="514766">
                <a:tc>
                  <a:txBody>
                    <a:bodyPr/>
                    <a:lstStyle/>
                    <a:p>
                      <a:r>
                        <a:rPr lang="en-GB" sz="1600" dirty="0"/>
                        <a:t>System</a:t>
                      </a:r>
                      <a:r>
                        <a:rPr dirty="0"/>
                        <a:t> </a:t>
                      </a:r>
                      <a:r>
                        <a:rPr lang="en-GB" sz="1600" dirty="0"/>
                        <a:t>Organklasse / Anomalie bevorzugter Begriff</a:t>
                      </a:r>
                      <a:endParaRPr lang="de-DE" sz="1600" dirty="0">
                        <a:solidFill>
                          <a:srgbClr val="8A8A8D"/>
                        </a:solidFill>
                        <a:latin typeface="Arial" panose="020B0604020202020204" pitchFamily="34" charset="0"/>
                        <a:cs typeface="Arial" panose="020B0604020202020204" pitchFamily="34" charset="0"/>
                      </a:endParaRPr>
                    </a:p>
                  </a:txBody>
                  <a:tcPr marL="121172" marR="121172" anchor="ctr"/>
                </a:tc>
                <a:tc>
                  <a:txBody>
                    <a:bodyPr/>
                    <a:lstStyle/>
                    <a:p>
                      <a:pPr algn="ctr"/>
                      <a:r>
                        <a:rPr lang="en-GB" sz="1600" dirty="0"/>
                        <a:t>Defibrotid-Behandlungsgruppe (n=102), %</a:t>
                      </a:r>
                      <a:endParaRPr lang="de-DE" sz="1600" dirty="0">
                        <a:solidFill>
                          <a:srgbClr val="8A8A8D"/>
                        </a:solidFill>
                        <a:latin typeface="Arial" panose="020B0604020202020204" pitchFamily="34" charset="0"/>
                        <a:cs typeface="Arial" panose="020B0604020202020204" pitchFamily="34" charset="0"/>
                      </a:endParaRPr>
                    </a:p>
                  </a:txBody>
                  <a:tcPr marL="121172" marR="121172" anchor="ctr"/>
                </a:tc>
                <a:tc>
                  <a:txBody>
                    <a:bodyPr/>
                    <a:lstStyle/>
                    <a:p>
                      <a:pPr algn="ctr"/>
                      <a:r>
                        <a:rPr lang="en-GB" sz="1600" dirty="0"/>
                        <a:t>Verlaufskontrollgruppe (n=32), %</a:t>
                      </a:r>
                      <a:endParaRPr lang="de-DE" sz="1600" dirty="0">
                        <a:solidFill>
                          <a:srgbClr val="8A8A8D"/>
                        </a:solidFill>
                        <a:latin typeface="Arial" panose="020B0604020202020204" pitchFamily="34" charset="0"/>
                        <a:cs typeface="Arial" panose="020B0604020202020204" pitchFamily="34" charset="0"/>
                      </a:endParaRPr>
                    </a:p>
                  </a:txBody>
                  <a:tcPr marL="121172" marR="121172" anchor="ctr"/>
                </a:tc>
                <a:extLst>
                  <a:ext uri="{0D108BD9-81ED-4DB2-BD59-A6C34878D82A}">
                    <a16:rowId xmlns="" xmlns:a16="http://schemas.microsoft.com/office/drawing/2014/main" val="10000"/>
                  </a:ext>
                </a:extLst>
              </a:tr>
              <a:tr h="302804">
                <a:tc>
                  <a:txBody>
                    <a:bodyPr/>
                    <a:lstStyle/>
                    <a:p>
                      <a:r>
                        <a:rPr lang="en-GB" sz="1600" dirty="0">
                          <a:solidFill>
                            <a:schemeClr val="tx1"/>
                          </a:solidFill>
                        </a:rPr>
                        <a:t>Hypotension</a:t>
                      </a:r>
                      <a:endParaRPr lang="de-DE" sz="1600" dirty="0">
                        <a:solidFill>
                          <a:schemeClr val="tx1"/>
                        </a:solidFill>
                        <a:latin typeface="Arial" panose="020B0604020202020204" pitchFamily="34" charset="0"/>
                        <a:cs typeface="Arial" panose="020B0604020202020204" pitchFamily="34" charset="0"/>
                      </a:endParaRPr>
                    </a:p>
                  </a:txBody>
                  <a:tcPr marL="121172" marR="121172" anchor="ctr"/>
                </a:tc>
                <a:tc>
                  <a:txBody>
                    <a:bodyPr/>
                    <a:lstStyle/>
                    <a:p>
                      <a:pPr algn="ctr"/>
                      <a:r>
                        <a:rPr lang="en-GB" sz="1600" dirty="0">
                          <a:solidFill>
                            <a:schemeClr val="tx1"/>
                          </a:solidFill>
                        </a:rPr>
                        <a:t>39,2</a:t>
                      </a:r>
                      <a:endParaRPr lang="de-DE" sz="1600" dirty="0">
                        <a:solidFill>
                          <a:schemeClr val="tx1"/>
                        </a:solidFill>
                        <a:latin typeface="Arial" panose="020B0604020202020204" pitchFamily="34" charset="0"/>
                        <a:cs typeface="Arial" panose="020B0604020202020204" pitchFamily="34" charset="0"/>
                      </a:endParaRPr>
                    </a:p>
                  </a:txBody>
                  <a:tcPr marL="121172" marR="121172" anchor="ctr"/>
                </a:tc>
                <a:tc>
                  <a:txBody>
                    <a:bodyPr/>
                    <a:lstStyle/>
                    <a:p>
                      <a:pPr algn="ctr"/>
                      <a:r>
                        <a:rPr lang="en-GB" sz="1600" dirty="0">
                          <a:solidFill>
                            <a:schemeClr val="tx1"/>
                          </a:solidFill>
                        </a:rPr>
                        <a:t>50</a:t>
                      </a:r>
                      <a:endParaRPr lang="de-DE" sz="1600" dirty="0">
                        <a:solidFill>
                          <a:schemeClr val="tx1"/>
                        </a:solidFill>
                        <a:latin typeface="Arial" panose="020B0604020202020204" pitchFamily="34" charset="0"/>
                        <a:cs typeface="Arial" panose="020B0604020202020204" pitchFamily="34" charset="0"/>
                      </a:endParaRPr>
                    </a:p>
                  </a:txBody>
                  <a:tcPr marL="121172" marR="121172" anchor="ctr"/>
                </a:tc>
                <a:extLst>
                  <a:ext uri="{0D108BD9-81ED-4DB2-BD59-A6C34878D82A}">
                    <a16:rowId xmlns="" xmlns:a16="http://schemas.microsoft.com/office/drawing/2014/main" val="10001"/>
                  </a:ext>
                </a:extLst>
              </a:tr>
              <a:tr h="302804">
                <a:tc>
                  <a:txBody>
                    <a:bodyPr/>
                    <a:lstStyle/>
                    <a:p>
                      <a:r>
                        <a:rPr lang="en-GB" sz="1600" dirty="0">
                          <a:solidFill>
                            <a:schemeClr val="tx1"/>
                          </a:solidFill>
                        </a:rPr>
                        <a:t>Durchfall</a:t>
                      </a:r>
                      <a:endParaRPr lang="de-DE" sz="1600" b="0" dirty="0">
                        <a:solidFill>
                          <a:schemeClr val="tx1"/>
                        </a:solidFill>
                        <a:latin typeface="Arial" panose="020B0604020202020204" pitchFamily="34" charset="0"/>
                        <a:cs typeface="Arial" panose="020B0604020202020204" pitchFamily="34" charset="0"/>
                      </a:endParaRPr>
                    </a:p>
                  </a:txBody>
                  <a:tcPr marL="121172" marR="121172" anchor="ctr"/>
                </a:tc>
                <a:tc>
                  <a:txBody>
                    <a:bodyPr/>
                    <a:lstStyle/>
                    <a:p>
                      <a:pPr algn="ctr"/>
                      <a:r>
                        <a:rPr lang="en-GB" sz="1600" dirty="0">
                          <a:solidFill>
                            <a:schemeClr val="tx1"/>
                          </a:solidFill>
                        </a:rPr>
                        <a:t>23,5</a:t>
                      </a:r>
                      <a:endParaRPr lang="de-DE" sz="1600" dirty="0">
                        <a:solidFill>
                          <a:schemeClr val="tx1"/>
                        </a:solidFill>
                        <a:latin typeface="Arial" panose="020B0604020202020204" pitchFamily="34" charset="0"/>
                        <a:cs typeface="Arial" panose="020B0604020202020204" pitchFamily="34" charset="0"/>
                      </a:endParaRPr>
                    </a:p>
                  </a:txBody>
                  <a:tcPr marL="121172" marR="121172" anchor="ctr"/>
                </a:tc>
                <a:tc>
                  <a:txBody>
                    <a:bodyPr/>
                    <a:lstStyle/>
                    <a:p>
                      <a:pPr algn="ctr"/>
                      <a:r>
                        <a:rPr lang="en-GB" sz="1600" dirty="0">
                          <a:solidFill>
                            <a:schemeClr val="tx1"/>
                          </a:solidFill>
                        </a:rPr>
                        <a:t>37,5</a:t>
                      </a:r>
                      <a:endParaRPr lang="de-DE" sz="1600" dirty="0">
                        <a:solidFill>
                          <a:schemeClr val="tx1"/>
                        </a:solidFill>
                        <a:latin typeface="Arial" panose="020B0604020202020204" pitchFamily="34" charset="0"/>
                        <a:cs typeface="Arial" panose="020B0604020202020204" pitchFamily="34" charset="0"/>
                      </a:endParaRPr>
                    </a:p>
                  </a:txBody>
                  <a:tcPr marL="121172" marR="121172" anchor="ctr"/>
                </a:tc>
                <a:extLst>
                  <a:ext uri="{0D108BD9-81ED-4DB2-BD59-A6C34878D82A}">
                    <a16:rowId xmlns="" xmlns:a16="http://schemas.microsoft.com/office/drawing/2014/main" val="10002"/>
                  </a:ext>
                </a:extLst>
              </a:tr>
              <a:tr h="302804">
                <a:tc>
                  <a:txBody>
                    <a:bodyPr/>
                    <a:lstStyle/>
                    <a:p>
                      <a:r>
                        <a:rPr lang="en-GB" sz="1600" dirty="0">
                          <a:solidFill>
                            <a:schemeClr val="tx1"/>
                          </a:solidFill>
                        </a:rPr>
                        <a:t>Nebenwirkungen allgemeiner Blutungen</a:t>
                      </a:r>
                      <a:endParaRPr lang="de-DE" sz="1600" dirty="0">
                        <a:solidFill>
                          <a:schemeClr val="tx1"/>
                        </a:solidFill>
                        <a:latin typeface="Arial" panose="020B0604020202020204" pitchFamily="34" charset="0"/>
                        <a:cs typeface="Arial" panose="020B0604020202020204" pitchFamily="34" charset="0"/>
                      </a:endParaRPr>
                    </a:p>
                  </a:txBody>
                  <a:tcPr marL="121172" marR="121172" anchor="ctr"/>
                </a:tc>
                <a:tc>
                  <a:txBody>
                    <a:bodyPr/>
                    <a:lstStyle/>
                    <a:p>
                      <a:pPr algn="ctr"/>
                      <a:r>
                        <a:rPr lang="en-GB" sz="1600" dirty="0">
                          <a:solidFill>
                            <a:schemeClr val="tx1"/>
                          </a:solidFill>
                        </a:rPr>
                        <a:t>64</a:t>
                      </a:r>
                      <a:endParaRPr lang="de-DE" sz="1600" dirty="0">
                        <a:solidFill>
                          <a:schemeClr val="tx1"/>
                        </a:solidFill>
                        <a:latin typeface="Arial" panose="020B0604020202020204" pitchFamily="34" charset="0"/>
                        <a:cs typeface="Arial" panose="020B0604020202020204" pitchFamily="34" charset="0"/>
                      </a:endParaRPr>
                    </a:p>
                  </a:txBody>
                  <a:tcPr marL="121172" marR="121172" anchor="ctr"/>
                </a:tc>
                <a:tc>
                  <a:txBody>
                    <a:bodyPr/>
                    <a:lstStyle/>
                    <a:p>
                      <a:pPr algn="ctr"/>
                      <a:r>
                        <a:rPr lang="en-GB" sz="1600" dirty="0">
                          <a:solidFill>
                            <a:schemeClr val="tx1"/>
                          </a:solidFill>
                        </a:rPr>
                        <a:t>75</a:t>
                      </a:r>
                      <a:endParaRPr lang="de-DE" sz="1600" dirty="0">
                        <a:solidFill>
                          <a:schemeClr val="tx1"/>
                        </a:solidFill>
                        <a:latin typeface="Arial" panose="020B0604020202020204" pitchFamily="34" charset="0"/>
                        <a:cs typeface="Arial" panose="020B0604020202020204" pitchFamily="34" charset="0"/>
                      </a:endParaRPr>
                    </a:p>
                  </a:txBody>
                  <a:tcPr marL="121172" marR="121172" anchor="ctr"/>
                </a:tc>
                <a:extLst>
                  <a:ext uri="{0D108BD9-81ED-4DB2-BD59-A6C34878D82A}">
                    <a16:rowId xmlns="" xmlns:a16="http://schemas.microsoft.com/office/drawing/2014/main" val="10003"/>
                  </a:ext>
                </a:extLst>
              </a:tr>
              <a:tr h="302804">
                <a:tc>
                  <a:txBody>
                    <a:bodyPr/>
                    <a:lstStyle/>
                    <a:p>
                      <a:r>
                        <a:rPr lang="en-GB" sz="1600" dirty="0">
                          <a:solidFill>
                            <a:schemeClr val="tx1"/>
                          </a:solidFill>
                        </a:rPr>
                        <a:t>Koagulopathie</a:t>
                      </a:r>
                      <a:endParaRPr lang="de-DE" sz="1600" dirty="0">
                        <a:solidFill>
                          <a:schemeClr val="tx1"/>
                        </a:solidFill>
                        <a:latin typeface="Arial" panose="020B0604020202020204" pitchFamily="34" charset="0"/>
                        <a:cs typeface="Arial" panose="020B0604020202020204" pitchFamily="34" charset="0"/>
                      </a:endParaRPr>
                    </a:p>
                  </a:txBody>
                  <a:tcPr marL="121172" marR="121172" anchor="ctr"/>
                </a:tc>
                <a:tc>
                  <a:txBody>
                    <a:bodyPr/>
                    <a:lstStyle/>
                    <a:p>
                      <a:pPr algn="ctr"/>
                      <a:r>
                        <a:rPr lang="en-GB" sz="1600" dirty="0">
                          <a:solidFill>
                            <a:schemeClr val="tx1"/>
                          </a:solidFill>
                        </a:rPr>
                        <a:t>2</a:t>
                      </a:r>
                      <a:endParaRPr lang="de-DE" sz="1600" dirty="0">
                        <a:solidFill>
                          <a:schemeClr val="tx1"/>
                        </a:solidFill>
                        <a:latin typeface="Arial" panose="020B0604020202020204" pitchFamily="34" charset="0"/>
                        <a:cs typeface="Arial" panose="020B0604020202020204" pitchFamily="34" charset="0"/>
                      </a:endParaRPr>
                    </a:p>
                  </a:txBody>
                  <a:tcPr marL="121172" marR="121172" anchor="ctr"/>
                </a:tc>
                <a:tc>
                  <a:txBody>
                    <a:bodyPr/>
                    <a:lstStyle/>
                    <a:p>
                      <a:pPr algn="ctr"/>
                      <a:r>
                        <a:rPr lang="en-GB" sz="1600" dirty="0">
                          <a:solidFill>
                            <a:schemeClr val="tx1"/>
                          </a:solidFill>
                        </a:rPr>
                        <a:t>15,6</a:t>
                      </a:r>
                      <a:endParaRPr lang="de-DE" sz="1600" dirty="0">
                        <a:solidFill>
                          <a:schemeClr val="tx1"/>
                        </a:solidFill>
                        <a:latin typeface="Arial" panose="020B0604020202020204" pitchFamily="34" charset="0"/>
                        <a:cs typeface="Arial" panose="020B0604020202020204" pitchFamily="34" charset="0"/>
                      </a:endParaRPr>
                    </a:p>
                  </a:txBody>
                  <a:tcPr marL="121172" marR="121172" anchor="ctr"/>
                </a:tc>
                <a:extLst>
                  <a:ext uri="{0D108BD9-81ED-4DB2-BD59-A6C34878D82A}">
                    <a16:rowId xmlns="" xmlns:a16="http://schemas.microsoft.com/office/drawing/2014/main" val="10004"/>
                  </a:ext>
                </a:extLst>
              </a:tr>
              <a:tr h="302804">
                <a:tc>
                  <a:txBody>
                    <a:bodyPr/>
                    <a:lstStyle/>
                    <a:p>
                      <a:r>
                        <a:rPr lang="en-GB" sz="1600" dirty="0">
                          <a:solidFill>
                            <a:schemeClr val="tx1"/>
                          </a:solidFill>
                        </a:rPr>
                        <a:t>DIK</a:t>
                      </a:r>
                      <a:endParaRPr lang="de-DE" sz="1600" dirty="0">
                        <a:solidFill>
                          <a:schemeClr val="tx1"/>
                        </a:solidFill>
                        <a:latin typeface="Arial" panose="020B0604020202020204" pitchFamily="34" charset="0"/>
                        <a:cs typeface="Arial" panose="020B0604020202020204" pitchFamily="34" charset="0"/>
                      </a:endParaRPr>
                    </a:p>
                  </a:txBody>
                  <a:tcPr marL="121172" marR="121172" anchor="ctr"/>
                </a:tc>
                <a:tc>
                  <a:txBody>
                    <a:bodyPr/>
                    <a:lstStyle/>
                    <a:p>
                      <a:pPr algn="ctr"/>
                      <a:r>
                        <a:rPr lang="en-GB" sz="1600" dirty="0">
                          <a:solidFill>
                            <a:schemeClr val="tx1"/>
                          </a:solidFill>
                        </a:rPr>
                        <a:t>1</a:t>
                      </a:r>
                      <a:endParaRPr lang="de-DE" sz="1600" dirty="0">
                        <a:solidFill>
                          <a:schemeClr val="tx1"/>
                        </a:solidFill>
                        <a:latin typeface="Arial" panose="020B0604020202020204" pitchFamily="34" charset="0"/>
                        <a:cs typeface="Arial" panose="020B0604020202020204" pitchFamily="34" charset="0"/>
                      </a:endParaRPr>
                    </a:p>
                  </a:txBody>
                  <a:tcPr marL="121172" marR="121172" anchor="ctr"/>
                </a:tc>
                <a:tc>
                  <a:txBody>
                    <a:bodyPr/>
                    <a:lstStyle/>
                    <a:p>
                      <a:pPr algn="ctr"/>
                      <a:r>
                        <a:rPr lang="en-GB" sz="1600" dirty="0">
                          <a:solidFill>
                            <a:schemeClr val="tx1"/>
                          </a:solidFill>
                        </a:rPr>
                        <a:t>3,1</a:t>
                      </a:r>
                      <a:endParaRPr lang="de-DE" sz="1600" dirty="0">
                        <a:solidFill>
                          <a:schemeClr val="tx1"/>
                        </a:solidFill>
                        <a:latin typeface="Arial" panose="020B0604020202020204" pitchFamily="34" charset="0"/>
                        <a:cs typeface="Arial" panose="020B0604020202020204" pitchFamily="34" charset="0"/>
                      </a:endParaRPr>
                    </a:p>
                  </a:txBody>
                  <a:tcPr marL="121172" marR="121172" anchor="ctr"/>
                </a:tc>
                <a:extLst>
                  <a:ext uri="{0D108BD9-81ED-4DB2-BD59-A6C34878D82A}">
                    <a16:rowId xmlns="" xmlns:a16="http://schemas.microsoft.com/office/drawing/2014/main" val="10005"/>
                  </a:ext>
                </a:extLst>
              </a:tr>
              <a:tr h="302804">
                <a:tc>
                  <a:txBody>
                    <a:bodyPr/>
                    <a:lstStyle/>
                    <a:p>
                      <a:r>
                        <a:rPr lang="en-GB" sz="1600" dirty="0" err="1" smtClean="0">
                          <a:solidFill>
                            <a:schemeClr val="tx1"/>
                          </a:solidFill>
                        </a:rPr>
                        <a:t>Blutungen</a:t>
                      </a:r>
                      <a:r>
                        <a:rPr lang="en-GB" sz="1600" dirty="0" smtClean="0">
                          <a:solidFill>
                            <a:schemeClr val="tx1"/>
                          </a:solidFill>
                        </a:rPr>
                        <a:t> </a:t>
                      </a:r>
                      <a:r>
                        <a:rPr lang="en-GB" sz="1600" dirty="0">
                          <a:solidFill>
                            <a:schemeClr val="tx1"/>
                          </a:solidFill>
                        </a:rPr>
                        <a:t>der pulmonalen Alveolen</a:t>
                      </a:r>
                      <a:endParaRPr lang="de-DE" sz="1600" dirty="0">
                        <a:solidFill>
                          <a:schemeClr val="tx1"/>
                        </a:solidFill>
                        <a:latin typeface="Arial" panose="020B0604020202020204" pitchFamily="34" charset="0"/>
                        <a:cs typeface="Arial" panose="020B0604020202020204" pitchFamily="34" charset="0"/>
                      </a:endParaRPr>
                    </a:p>
                  </a:txBody>
                  <a:tcPr marL="121172" marR="121172" anchor="ctr"/>
                </a:tc>
                <a:tc>
                  <a:txBody>
                    <a:bodyPr/>
                    <a:lstStyle/>
                    <a:p>
                      <a:pPr algn="ctr"/>
                      <a:r>
                        <a:rPr lang="en-GB" sz="1600" dirty="0">
                          <a:solidFill>
                            <a:schemeClr val="tx1"/>
                          </a:solidFill>
                        </a:rPr>
                        <a:t>11,8</a:t>
                      </a:r>
                      <a:endParaRPr lang="de-DE" sz="1600" dirty="0">
                        <a:solidFill>
                          <a:schemeClr val="tx1"/>
                        </a:solidFill>
                        <a:latin typeface="Arial" panose="020B0604020202020204" pitchFamily="34" charset="0"/>
                        <a:cs typeface="Arial" panose="020B0604020202020204" pitchFamily="34" charset="0"/>
                      </a:endParaRPr>
                    </a:p>
                  </a:txBody>
                  <a:tcPr marL="121172" marR="121172" anchor="ctr"/>
                </a:tc>
                <a:tc>
                  <a:txBody>
                    <a:bodyPr/>
                    <a:lstStyle/>
                    <a:p>
                      <a:pPr algn="ctr"/>
                      <a:r>
                        <a:rPr lang="en-GB" sz="1600" dirty="0">
                          <a:solidFill>
                            <a:schemeClr val="tx1"/>
                          </a:solidFill>
                        </a:rPr>
                        <a:t>15,6</a:t>
                      </a:r>
                      <a:endParaRPr lang="de-DE" sz="1600" dirty="0">
                        <a:solidFill>
                          <a:schemeClr val="tx1"/>
                        </a:solidFill>
                        <a:latin typeface="Arial" panose="020B0604020202020204" pitchFamily="34" charset="0"/>
                        <a:cs typeface="Arial" panose="020B0604020202020204" pitchFamily="34" charset="0"/>
                      </a:endParaRPr>
                    </a:p>
                  </a:txBody>
                  <a:tcPr marL="121172" marR="121172" anchor="ctr"/>
                </a:tc>
                <a:extLst>
                  <a:ext uri="{0D108BD9-81ED-4DB2-BD59-A6C34878D82A}">
                    <a16:rowId xmlns="" xmlns:a16="http://schemas.microsoft.com/office/drawing/2014/main" val="10006"/>
                  </a:ext>
                </a:extLst>
              </a:tr>
              <a:tr h="302804">
                <a:tc>
                  <a:txBody>
                    <a:bodyPr/>
                    <a:lstStyle/>
                    <a:p>
                      <a:r>
                        <a:rPr lang="en-GB" sz="1600" dirty="0">
                          <a:solidFill>
                            <a:schemeClr val="tx1"/>
                          </a:solidFill>
                        </a:rPr>
                        <a:t>GI-Blutung</a:t>
                      </a:r>
                      <a:endParaRPr lang="de-DE" sz="1600" dirty="0">
                        <a:solidFill>
                          <a:schemeClr val="tx1"/>
                        </a:solidFill>
                        <a:latin typeface="Arial" panose="020B0604020202020204" pitchFamily="34" charset="0"/>
                        <a:cs typeface="Arial" panose="020B0604020202020204" pitchFamily="34" charset="0"/>
                      </a:endParaRPr>
                    </a:p>
                  </a:txBody>
                  <a:tcPr marL="121172" marR="121172" anchor="ctr"/>
                </a:tc>
                <a:tc>
                  <a:txBody>
                    <a:bodyPr/>
                    <a:lstStyle/>
                    <a:p>
                      <a:pPr algn="ctr"/>
                      <a:r>
                        <a:rPr lang="en-GB" sz="1600" dirty="0">
                          <a:solidFill>
                            <a:schemeClr val="tx1"/>
                          </a:solidFill>
                        </a:rPr>
                        <a:t>7,8</a:t>
                      </a:r>
                      <a:endParaRPr lang="de-DE" sz="1600" dirty="0">
                        <a:solidFill>
                          <a:schemeClr val="tx1"/>
                        </a:solidFill>
                        <a:latin typeface="Arial" panose="020B0604020202020204" pitchFamily="34" charset="0"/>
                        <a:cs typeface="Arial" panose="020B0604020202020204" pitchFamily="34" charset="0"/>
                      </a:endParaRPr>
                    </a:p>
                  </a:txBody>
                  <a:tcPr marL="121172" marR="121172" anchor="ctr"/>
                </a:tc>
                <a:tc>
                  <a:txBody>
                    <a:bodyPr/>
                    <a:lstStyle/>
                    <a:p>
                      <a:pPr algn="ctr"/>
                      <a:r>
                        <a:rPr lang="en-GB" sz="1600" dirty="0">
                          <a:solidFill>
                            <a:schemeClr val="tx1"/>
                          </a:solidFill>
                        </a:rPr>
                        <a:t>9,4</a:t>
                      </a:r>
                      <a:endParaRPr lang="de-DE" sz="1600" dirty="0">
                        <a:solidFill>
                          <a:schemeClr val="tx1"/>
                        </a:solidFill>
                        <a:latin typeface="Arial" panose="020B0604020202020204" pitchFamily="34" charset="0"/>
                        <a:cs typeface="Arial" panose="020B0604020202020204" pitchFamily="34" charset="0"/>
                      </a:endParaRPr>
                    </a:p>
                  </a:txBody>
                  <a:tcPr marL="121172" marR="121172" anchor="ctr"/>
                </a:tc>
                <a:extLst>
                  <a:ext uri="{0D108BD9-81ED-4DB2-BD59-A6C34878D82A}">
                    <a16:rowId xmlns="" xmlns:a16="http://schemas.microsoft.com/office/drawing/2014/main" val="10007"/>
                  </a:ext>
                </a:extLst>
              </a:tr>
              <a:tr h="302804">
                <a:tc>
                  <a:txBody>
                    <a:bodyPr/>
                    <a:lstStyle/>
                    <a:p>
                      <a:r>
                        <a:rPr lang="en-GB" sz="1600" dirty="0">
                          <a:solidFill>
                            <a:schemeClr val="tx1"/>
                          </a:solidFill>
                        </a:rPr>
                        <a:t>Intrazerebrale Blutung</a:t>
                      </a:r>
                      <a:endParaRPr lang="de-DE" sz="1600" dirty="0">
                        <a:solidFill>
                          <a:schemeClr val="tx1"/>
                        </a:solidFill>
                        <a:latin typeface="Arial" panose="020B0604020202020204" pitchFamily="34" charset="0"/>
                        <a:cs typeface="Arial" panose="020B0604020202020204" pitchFamily="34" charset="0"/>
                      </a:endParaRPr>
                    </a:p>
                  </a:txBody>
                  <a:tcPr marL="121172" marR="121172" anchor="ctr"/>
                </a:tc>
                <a:tc>
                  <a:txBody>
                    <a:bodyPr/>
                    <a:lstStyle/>
                    <a:p>
                      <a:pPr algn="ctr"/>
                      <a:r>
                        <a:rPr lang="en-GB" sz="1600" dirty="0">
                          <a:solidFill>
                            <a:schemeClr val="tx1"/>
                          </a:solidFill>
                        </a:rPr>
                        <a:t>2,9</a:t>
                      </a:r>
                      <a:endParaRPr lang="de-DE" sz="1600" dirty="0">
                        <a:solidFill>
                          <a:schemeClr val="tx1"/>
                        </a:solidFill>
                        <a:latin typeface="Arial" panose="020B0604020202020204" pitchFamily="34" charset="0"/>
                        <a:cs typeface="Arial" panose="020B0604020202020204" pitchFamily="34" charset="0"/>
                      </a:endParaRPr>
                    </a:p>
                  </a:txBody>
                  <a:tcPr marL="121172" marR="121172" anchor="ctr"/>
                </a:tc>
                <a:tc>
                  <a:txBody>
                    <a:bodyPr/>
                    <a:lstStyle/>
                    <a:p>
                      <a:pPr algn="ctr"/>
                      <a:r>
                        <a:rPr lang="en-GB" sz="1600" dirty="0">
                          <a:solidFill>
                            <a:schemeClr val="tx1"/>
                          </a:solidFill>
                        </a:rPr>
                        <a:t>3,1</a:t>
                      </a:r>
                      <a:endParaRPr lang="de-DE" sz="1600" dirty="0">
                        <a:solidFill>
                          <a:schemeClr val="tx1"/>
                        </a:solidFill>
                        <a:latin typeface="Arial" panose="020B0604020202020204" pitchFamily="34" charset="0"/>
                        <a:cs typeface="Arial" panose="020B0604020202020204" pitchFamily="34" charset="0"/>
                      </a:endParaRPr>
                    </a:p>
                  </a:txBody>
                  <a:tcPr marL="121172" marR="121172" anchor="ctr"/>
                </a:tc>
                <a:extLst>
                  <a:ext uri="{0D108BD9-81ED-4DB2-BD59-A6C34878D82A}">
                    <a16:rowId xmlns="" xmlns:a16="http://schemas.microsoft.com/office/drawing/2014/main" val="10008"/>
                  </a:ext>
                </a:extLst>
              </a:tr>
              <a:tr h="302804">
                <a:tc>
                  <a:txBody>
                    <a:bodyPr/>
                    <a:lstStyle/>
                    <a:p>
                      <a:r>
                        <a:rPr lang="en-GB" sz="1600" dirty="0">
                          <a:solidFill>
                            <a:schemeClr val="tx1"/>
                          </a:solidFill>
                        </a:rPr>
                        <a:t>Tödliche Lungenblutung</a:t>
                      </a:r>
                      <a:endParaRPr lang="de-DE" sz="1600" dirty="0">
                        <a:solidFill>
                          <a:schemeClr val="tx1"/>
                        </a:solidFill>
                        <a:latin typeface="Arial" panose="020B0604020202020204" pitchFamily="34" charset="0"/>
                        <a:cs typeface="Arial" panose="020B0604020202020204" pitchFamily="34" charset="0"/>
                      </a:endParaRPr>
                    </a:p>
                  </a:txBody>
                  <a:tcPr marL="121172" marR="121172" anchor="ctr"/>
                </a:tc>
                <a:tc>
                  <a:txBody>
                    <a:bodyPr/>
                    <a:lstStyle/>
                    <a:p>
                      <a:pPr algn="ctr"/>
                      <a:r>
                        <a:rPr lang="en-GB" sz="1600" dirty="0">
                          <a:solidFill>
                            <a:schemeClr val="tx1"/>
                          </a:solidFill>
                        </a:rPr>
                        <a:t>6,9</a:t>
                      </a:r>
                      <a:endParaRPr lang="de-DE" sz="1600" dirty="0">
                        <a:solidFill>
                          <a:schemeClr val="tx1"/>
                        </a:solidFill>
                        <a:latin typeface="Arial" panose="020B0604020202020204" pitchFamily="34" charset="0"/>
                        <a:cs typeface="Arial" panose="020B0604020202020204" pitchFamily="34" charset="0"/>
                      </a:endParaRPr>
                    </a:p>
                  </a:txBody>
                  <a:tcPr marL="121172" marR="121172" anchor="ctr"/>
                </a:tc>
                <a:tc>
                  <a:txBody>
                    <a:bodyPr/>
                    <a:lstStyle/>
                    <a:p>
                      <a:pPr algn="ctr"/>
                      <a:r>
                        <a:rPr lang="en-GB" sz="1600" dirty="0">
                          <a:solidFill>
                            <a:schemeClr val="tx1"/>
                          </a:solidFill>
                        </a:rPr>
                        <a:t>6,3</a:t>
                      </a:r>
                      <a:endParaRPr lang="de-DE" sz="1600" dirty="0">
                        <a:solidFill>
                          <a:schemeClr val="tx1"/>
                        </a:solidFill>
                        <a:latin typeface="Arial" panose="020B0604020202020204" pitchFamily="34" charset="0"/>
                        <a:cs typeface="Arial" panose="020B0604020202020204" pitchFamily="34" charset="0"/>
                      </a:endParaRPr>
                    </a:p>
                  </a:txBody>
                  <a:tcPr marL="121172" marR="121172" anchor="ctr"/>
                </a:tc>
                <a:extLst>
                  <a:ext uri="{0D108BD9-81ED-4DB2-BD59-A6C34878D82A}">
                    <a16:rowId xmlns="" xmlns:a16="http://schemas.microsoft.com/office/drawing/2014/main" val="10009"/>
                  </a:ext>
                </a:extLst>
              </a:tr>
            </a:tbl>
          </a:graphicData>
        </a:graphic>
      </p:graphicFrame>
    </p:spTree>
    <p:extLst>
      <p:ext uri="{BB962C8B-B14F-4D97-AF65-F5344CB8AC3E}">
        <p14:creationId xmlns:p14="http://schemas.microsoft.com/office/powerpoint/2010/main" val="5509265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Defibrotid-Studie: Schlussfolgerungen</a:t>
            </a:r>
          </a:p>
        </p:txBody>
      </p:sp>
      <p:sp>
        <p:nvSpPr>
          <p:cNvPr id="3" name="Content Placeholder 2"/>
          <p:cNvSpPr>
            <a:spLocks noGrp="1"/>
          </p:cNvSpPr>
          <p:nvPr>
            <p:ph idx="1"/>
          </p:nvPr>
        </p:nvSpPr>
        <p:spPr/>
        <p:txBody>
          <a:bodyPr/>
          <a:lstStyle/>
          <a:p>
            <a:r>
              <a:rPr lang="de-DE" dirty="0"/>
              <a:t>In der Phase-3-Studie bei Patienten mit VOD und MOD/MOF nach einer HSZT, bot Defibrotid eine:</a:t>
            </a:r>
          </a:p>
          <a:p>
            <a:pPr lvl="1"/>
            <a:r>
              <a:rPr lang="de-DE" dirty="0"/>
              <a:t>23% </a:t>
            </a:r>
            <a:r>
              <a:rPr lang="de-DE" dirty="0" smtClean="0"/>
              <a:t>Verbesserung </a:t>
            </a:r>
            <a:r>
              <a:rPr lang="de-DE" dirty="0"/>
              <a:t>der Überlebensrate am Tag +100 gegenüber der Kontrolle (p=0,0109)*</a:t>
            </a:r>
          </a:p>
          <a:p>
            <a:pPr lvl="1"/>
            <a:r>
              <a:rPr lang="de-DE" dirty="0"/>
              <a:t>19% </a:t>
            </a:r>
            <a:r>
              <a:rPr lang="de-DE" dirty="0" smtClean="0"/>
              <a:t>Verbesserung </a:t>
            </a:r>
            <a:r>
              <a:rPr lang="de-DE" dirty="0"/>
              <a:t>der vollständigen </a:t>
            </a:r>
            <a:r>
              <a:rPr lang="de-DE" dirty="0" smtClean="0"/>
              <a:t>Remission </a:t>
            </a:r>
            <a:r>
              <a:rPr lang="de-DE" dirty="0"/>
              <a:t>am Tag +100 gegenüber der Kontrolle</a:t>
            </a:r>
            <a:br>
              <a:rPr lang="de-DE" dirty="0"/>
            </a:br>
            <a:r>
              <a:rPr lang="de-DE" dirty="0"/>
              <a:t>(p=0,0160)*</a:t>
            </a:r>
          </a:p>
          <a:p>
            <a:endParaRPr lang="de-DE" dirty="0"/>
          </a:p>
          <a:p>
            <a:r>
              <a:rPr lang="de-DE" dirty="0"/>
              <a:t>Defibrotid war gut verträglich und die berichteten AEs stimmten mit den Erwartungen in dieser kritisch erkrankten Bevölkerungsgruppe überein</a:t>
            </a:r>
          </a:p>
        </p:txBody>
      </p:sp>
      <p:sp>
        <p:nvSpPr>
          <p:cNvPr id="11" name="Text Placeholder 10"/>
          <p:cNvSpPr>
            <a:spLocks noGrp="1"/>
          </p:cNvSpPr>
          <p:nvPr>
            <p:ph type="body" sz="quarter" idx="10"/>
          </p:nvPr>
        </p:nvSpPr>
        <p:spPr/>
        <p:txBody>
          <a:bodyPr/>
          <a:lstStyle/>
          <a:p>
            <a:r>
              <a:rPr lang="de-DE" dirty="0"/>
              <a:t>Richardson PG et al. </a:t>
            </a:r>
            <a:r>
              <a:rPr lang="de-DE" i="1" dirty="0"/>
              <a:t>Blood</a:t>
            </a:r>
            <a:r>
              <a:rPr lang="de-DE" dirty="0"/>
              <a:t> 2016;127:1656–65</a:t>
            </a:r>
          </a:p>
        </p:txBody>
      </p:sp>
      <p:sp>
        <p:nvSpPr>
          <p:cNvPr id="7" name="Text Placeholder 6"/>
          <p:cNvSpPr>
            <a:spLocks noGrp="1"/>
          </p:cNvSpPr>
          <p:nvPr>
            <p:ph type="body" sz="quarter" idx="11"/>
          </p:nvPr>
        </p:nvSpPr>
        <p:spPr/>
        <p:txBody>
          <a:bodyPr/>
          <a:lstStyle/>
          <a:p>
            <a:endParaRPr lang="de-DE" dirty="0"/>
          </a:p>
          <a:p>
            <a:r>
              <a:rPr lang="de-DE" dirty="0"/>
              <a:t>*Tendenz-berichtigter p-Wert </a:t>
            </a:r>
            <a:r>
              <a:rPr dirty="0"/>
              <a:t/>
            </a:r>
            <a:br>
              <a:rPr dirty="0"/>
            </a:br>
            <a:r>
              <a:rPr lang="de-DE" dirty="0"/>
              <a:t>AE, unerwünschtes Ereignis; </a:t>
            </a:r>
            <a:r>
              <a:rPr lang="de-DE" dirty="0" smtClean="0"/>
              <a:t>HSZT</a:t>
            </a:r>
            <a:r>
              <a:rPr lang="de-DE" dirty="0"/>
              <a:t>, hämatopoetische Stammzelltransplantation;</a:t>
            </a:r>
          </a:p>
          <a:p>
            <a:r>
              <a:rPr lang="de-DE" dirty="0"/>
              <a:t>MOD/MOF, Multiorgandysfunktion/Multiorganversagen; VOD, venookklusiven Erkrankung </a:t>
            </a:r>
          </a:p>
        </p:txBody>
      </p:sp>
    </p:spTree>
    <p:extLst>
      <p:ext uri="{BB962C8B-B14F-4D97-AF65-F5344CB8AC3E}">
        <p14:creationId xmlns:p14="http://schemas.microsoft.com/office/powerpoint/2010/main" val="32337215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Zusammenfassung – VOD-Behandlung</a:t>
            </a:r>
          </a:p>
        </p:txBody>
      </p:sp>
      <p:sp>
        <p:nvSpPr>
          <p:cNvPr id="3" name="Content Placeholder 2"/>
          <p:cNvSpPr>
            <a:spLocks noGrp="1"/>
          </p:cNvSpPr>
          <p:nvPr>
            <p:ph idx="1"/>
          </p:nvPr>
        </p:nvSpPr>
        <p:spPr/>
        <p:txBody>
          <a:bodyPr>
            <a:noAutofit/>
          </a:bodyPr>
          <a:lstStyle/>
          <a:p>
            <a:r>
              <a:rPr lang="de-DE" dirty="0"/>
              <a:t>Die herkömmliche VOD-Prophylaxe ist entweder unwirksam oder hat begrenzte Evidenz hinsichtlich ihrer Wirksamkeit</a:t>
            </a:r>
          </a:p>
          <a:p>
            <a:r>
              <a:rPr lang="de-DE" dirty="0"/>
              <a:t>Behandlungsstrategien für VOD sind generell </a:t>
            </a:r>
            <a:r>
              <a:rPr lang="de-DE" dirty="0" err="1" smtClean="0"/>
              <a:t>supportiv</a:t>
            </a:r>
            <a:r>
              <a:rPr lang="de-DE" dirty="0" smtClean="0"/>
              <a:t>, </a:t>
            </a:r>
            <a:r>
              <a:rPr lang="de-DE" dirty="0"/>
              <a:t>wobei Pflegefachkräfte eine Schlüsselrolle übernehmen</a:t>
            </a:r>
          </a:p>
          <a:p>
            <a:r>
              <a:rPr lang="de-DE" dirty="0"/>
              <a:t>Die Mortalitätsrate von &gt;80% bei schwerer VOD unterstreicht die Notwendigkeit einer effektiven Behandlung</a:t>
            </a:r>
          </a:p>
          <a:p>
            <a:r>
              <a:rPr lang="de-DE" dirty="0"/>
              <a:t>Defibrotid ist für die Behandlung der schweren VOD bei Erwachsenen, Kindern und Kleinkindern ab 1 Monat indiziert</a:t>
            </a:r>
          </a:p>
          <a:p>
            <a:r>
              <a:rPr lang="de-DE" kern="0" dirty="0"/>
              <a:t>In der Phase-3-Studie bei Patienten mit VOD und MOD/MOF nach einer HSZT, bot Defibrotid eine Verbesserung der Überlebensrate und war gut verträglich </a:t>
            </a:r>
            <a:endParaRPr lang="de-DE" dirty="0"/>
          </a:p>
          <a:p>
            <a:r>
              <a:rPr lang="de-DE" dirty="0"/>
              <a:t>Vom BCSH/BSBMT wird Defibrotid für die VOD-Prophylaxe empfohlen</a:t>
            </a:r>
          </a:p>
          <a:p>
            <a:r>
              <a:rPr lang="de-DE" dirty="0"/>
              <a:t>Defibrotid ist allgemein gut verträglich</a:t>
            </a:r>
          </a:p>
          <a:p>
            <a:endParaRPr lang="en-GB" dirty="0"/>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1"/>
          </p:nvPr>
        </p:nvSpPr>
        <p:spPr/>
        <p:txBody>
          <a:bodyPr/>
          <a:lstStyle/>
          <a:p>
            <a:r>
              <a:rPr lang="en-GB" dirty="0"/>
              <a:t>BCSH, British Committee for Standards in Haematology; BSBMT, British Society for Blood </a:t>
            </a:r>
            <a:br>
              <a:rPr lang="en-GB" dirty="0"/>
            </a:br>
            <a:r>
              <a:rPr lang="en-GB" dirty="0"/>
              <a:t>and Marrow Transplantation; </a:t>
            </a:r>
            <a:r>
              <a:rPr lang="de-DE" dirty="0"/>
              <a:t>HSZT, hämatopoetische Stammzelltransplantation;</a:t>
            </a:r>
          </a:p>
          <a:p>
            <a:r>
              <a:rPr lang="de-DE" dirty="0"/>
              <a:t>MOD/MOF, Multiorgandysfunktion/Multiorganversagen; VOD, venookklusiven Erkrankung </a:t>
            </a:r>
          </a:p>
        </p:txBody>
      </p:sp>
    </p:spTree>
    <p:custDataLst>
      <p:tags r:id="rId1"/>
    </p:custDataLst>
    <p:extLst>
      <p:ext uri="{BB962C8B-B14F-4D97-AF65-F5344CB8AC3E}">
        <p14:creationId xmlns:p14="http://schemas.microsoft.com/office/powerpoint/2010/main" val="37894552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Interview mit Dr. Richardson über die Behandlung der VOD</a:t>
            </a:r>
          </a:p>
        </p:txBody>
      </p:sp>
      <p:sp>
        <p:nvSpPr>
          <p:cNvPr id="6" name="Text Placeholder 5"/>
          <p:cNvSpPr>
            <a:spLocks noGrp="1"/>
          </p:cNvSpPr>
          <p:nvPr>
            <p:ph type="body" sz="quarter" idx="10"/>
          </p:nvPr>
        </p:nvSpPr>
        <p:spPr/>
        <p:txBody>
          <a:bodyPr/>
          <a:lstStyle/>
          <a:p>
            <a:endParaRPr lang="en-GB"/>
          </a:p>
        </p:txBody>
      </p:sp>
      <p:sp>
        <p:nvSpPr>
          <p:cNvPr id="7" name="Text Placeholder 6"/>
          <p:cNvSpPr>
            <a:spLocks noGrp="1"/>
          </p:cNvSpPr>
          <p:nvPr>
            <p:ph type="body" sz="quarter" idx="11"/>
          </p:nvPr>
        </p:nvSpPr>
        <p:spPr/>
        <p:txBody>
          <a:bodyPr/>
          <a:lstStyle/>
          <a:p>
            <a:r>
              <a:rPr lang="de-DE" dirty="0"/>
              <a:t>VOD, </a:t>
            </a:r>
            <a:r>
              <a:rPr lang="de-DE" dirty="0" err="1"/>
              <a:t>venookklusiven</a:t>
            </a:r>
            <a:r>
              <a:rPr lang="de-DE" dirty="0"/>
              <a:t> Erkrankung</a:t>
            </a:r>
            <a:endParaRPr lang="en-GB" dirty="0"/>
          </a:p>
        </p:txBody>
      </p:sp>
      <p:sp>
        <p:nvSpPr>
          <p:cNvPr id="3" name="TextBox 2"/>
          <p:cNvSpPr txBox="1"/>
          <p:nvPr/>
        </p:nvSpPr>
        <p:spPr>
          <a:xfrm>
            <a:off x="-436728" y="1215032"/>
            <a:ext cx="12871353" cy="923330"/>
          </a:xfrm>
          <a:prstGeom prst="rect">
            <a:avLst/>
          </a:prstGeom>
          <a:noFill/>
        </p:spPr>
        <p:txBody>
          <a:bodyPr wrap="square" rtlCol="0">
            <a:spAutoFit/>
          </a:bodyPr>
          <a:lstStyle/>
          <a:p>
            <a:pPr algn="ctr"/>
            <a:r>
              <a:rPr lang="de-DE" dirty="0"/>
              <a:t>Klicken Sie auf den Wiedergabe-Button, um sich das Video mit Dr. Richardson vom Dana Farber/Harvard</a:t>
            </a:r>
          </a:p>
          <a:p>
            <a:pPr algn="ctr"/>
            <a:r>
              <a:rPr lang="de-DE" dirty="0"/>
              <a:t>Cancer Institute anzusehen, in dem er seine Ansichten über die Behandlung der VOD mit Defibrotid äußert</a:t>
            </a:r>
          </a:p>
          <a:p>
            <a:pPr algn="ctr"/>
            <a:endParaRPr lang="en-GB" dirty="0"/>
          </a:p>
        </p:txBody>
      </p:sp>
      <p:pic>
        <p:nvPicPr>
          <p:cNvPr id="8" name="Video 1 Cut 2.av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535439" y="2229248"/>
            <a:ext cx="7121122" cy="4005631"/>
          </a:xfrm>
          <a:prstGeom prst="rect">
            <a:avLst/>
          </a:prstGeom>
        </p:spPr>
      </p:pic>
    </p:spTree>
    <p:custDataLst>
      <p:tags r:id="rId1"/>
    </p:custDataLst>
    <p:extLst>
      <p:ext uri="{BB962C8B-B14F-4D97-AF65-F5344CB8AC3E}">
        <p14:creationId xmlns:p14="http://schemas.microsoft.com/office/powerpoint/2010/main" val="13077032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de-DE"/>
              <a:t>Klicken Sie auf das Poster-Symbol, um Zugriff auf das Schullungstool zu erhalten.</a:t>
            </a:r>
          </a:p>
        </p:txBody>
      </p:sp>
      <p:sp>
        <p:nvSpPr>
          <p:cNvPr id="9" name="Rounded Rectangle 8"/>
          <p:cNvSpPr/>
          <p:nvPr/>
        </p:nvSpPr>
        <p:spPr>
          <a:xfrm>
            <a:off x="2460805" y="2168743"/>
            <a:ext cx="3070862" cy="3082266"/>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solidFill>
                <a:sysClr val="windowText" lastClr="000000"/>
              </a:solidFill>
            </a:endParaRPr>
          </a:p>
          <a:p>
            <a:pPr algn="ctr"/>
            <a:endParaRPr lang="de-DE" b="1" dirty="0">
              <a:solidFill>
                <a:sysClr val="windowText" lastClr="000000"/>
              </a:solidFill>
            </a:endParaRPr>
          </a:p>
          <a:p>
            <a:pPr algn="ctr"/>
            <a:endParaRPr lang="de-DE" b="1" dirty="0">
              <a:solidFill>
                <a:sysClr val="windowText" lastClr="000000"/>
              </a:solidFill>
            </a:endParaRPr>
          </a:p>
          <a:p>
            <a:pPr algn="ctr"/>
            <a:endParaRPr lang="de-DE" b="1" dirty="0">
              <a:solidFill>
                <a:sysClr val="windowText" lastClr="000000"/>
              </a:solidFill>
            </a:endParaRPr>
          </a:p>
          <a:p>
            <a:pPr algn="ctr"/>
            <a:r>
              <a:rPr lang="de-DE" b="1" dirty="0">
                <a:solidFill>
                  <a:sysClr val="windowText" lastClr="000000"/>
                </a:solidFill>
              </a:rPr>
              <a:t>VOD-Taschenführer</a:t>
            </a:r>
          </a:p>
          <a:p>
            <a:pPr algn="ctr"/>
            <a:r>
              <a:rPr lang="de-DE" dirty="0">
                <a:solidFill>
                  <a:sysClr val="windowText" lastClr="000000"/>
                </a:solidFill>
              </a:rPr>
              <a:t>Ein One-Stop-Leitfaden für VOD, einschließlich Beurteilung, Diagnose und Risikofaktoren</a:t>
            </a:r>
          </a:p>
          <a:p>
            <a:pPr algn="ctr"/>
            <a:endParaRPr lang="de-DE" b="1" dirty="0">
              <a:solidFill>
                <a:sysClr val="windowText" lastClr="000000"/>
              </a:solidFill>
            </a:endParaRPr>
          </a:p>
        </p:txBody>
      </p:sp>
      <p:sp>
        <p:nvSpPr>
          <p:cNvPr id="2" name="Title 1"/>
          <p:cNvSpPr>
            <a:spLocks noGrp="1"/>
          </p:cNvSpPr>
          <p:nvPr>
            <p:ph type="title"/>
          </p:nvPr>
        </p:nvSpPr>
        <p:spPr/>
        <p:txBody>
          <a:bodyPr/>
          <a:lstStyle/>
          <a:p>
            <a:r>
              <a:rPr lang="de-DE" dirty="0"/>
              <a:t>Zusätzliche EBMT-Schulungstools für Pflegefachkräfte</a:t>
            </a:r>
            <a:r>
              <a:rPr lang="de-DE" dirty="0" smtClean="0"/>
              <a:t> </a:t>
            </a:r>
            <a:r>
              <a:rPr lang="de-DE" dirty="0"/>
              <a:t>über VOD</a:t>
            </a:r>
          </a:p>
        </p:txBody>
      </p:sp>
      <p:sp>
        <p:nvSpPr>
          <p:cNvPr id="6" name="Text Placeholder 5"/>
          <p:cNvSpPr>
            <a:spLocks noGrp="1"/>
          </p:cNvSpPr>
          <p:nvPr>
            <p:ph type="body" sz="quarter" idx="10"/>
          </p:nvPr>
        </p:nvSpPr>
        <p:spPr/>
        <p:txBody>
          <a:bodyPr/>
          <a:lstStyle/>
          <a:p>
            <a:endParaRPr lang="en-GB"/>
          </a:p>
        </p:txBody>
      </p:sp>
      <p:sp>
        <p:nvSpPr>
          <p:cNvPr id="7" name="Text Placeholder 6"/>
          <p:cNvSpPr>
            <a:spLocks noGrp="1"/>
          </p:cNvSpPr>
          <p:nvPr>
            <p:ph type="body" sz="quarter" idx="11"/>
          </p:nvPr>
        </p:nvSpPr>
        <p:spPr/>
        <p:txBody>
          <a:bodyPr/>
          <a:lstStyle/>
          <a:p>
            <a:r>
              <a:rPr lang="de-DE" dirty="0"/>
              <a:t>Unabhängig von der EBMT Nurses Group mit Unterstützung von Jazz Pharmaceuticals mit einer Studienförderung entwickelt</a:t>
            </a:r>
          </a:p>
          <a:p>
            <a:r>
              <a:rPr lang="de-DE" dirty="0"/>
              <a:t>EBMT, European Society for Blood and Marrow Transplantation; VOD, venookklusiven Erkrankung </a:t>
            </a:r>
          </a:p>
        </p:txBody>
      </p:sp>
      <p:sp>
        <p:nvSpPr>
          <p:cNvPr id="10" name="Rounded Rectangle 9"/>
          <p:cNvSpPr/>
          <p:nvPr/>
        </p:nvSpPr>
        <p:spPr>
          <a:xfrm>
            <a:off x="6768353" y="2168742"/>
            <a:ext cx="3154245" cy="3082267"/>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b="1" dirty="0">
              <a:solidFill>
                <a:sysClr val="windowText" lastClr="000000"/>
              </a:solidFill>
            </a:endParaRPr>
          </a:p>
          <a:p>
            <a:pPr algn="ctr"/>
            <a:endParaRPr lang="de-DE" b="1" dirty="0">
              <a:solidFill>
                <a:sysClr val="windowText" lastClr="000000"/>
              </a:solidFill>
            </a:endParaRPr>
          </a:p>
          <a:p>
            <a:pPr algn="ctr"/>
            <a:endParaRPr lang="de-DE" b="1" dirty="0">
              <a:solidFill>
                <a:sysClr val="windowText" lastClr="000000"/>
              </a:solidFill>
            </a:endParaRPr>
          </a:p>
          <a:p>
            <a:pPr algn="ctr"/>
            <a:endParaRPr lang="de-DE" b="1" dirty="0">
              <a:solidFill>
                <a:sysClr val="windowText" lastClr="000000"/>
              </a:solidFill>
            </a:endParaRPr>
          </a:p>
          <a:p>
            <a:pPr algn="ctr"/>
            <a:r>
              <a:rPr lang="de-DE" b="1" dirty="0">
                <a:solidFill>
                  <a:sysClr val="windowText" lastClr="000000"/>
                </a:solidFill>
              </a:rPr>
              <a:t>VOD-Poster</a:t>
            </a:r>
          </a:p>
          <a:p>
            <a:pPr algn="ctr"/>
            <a:r>
              <a:rPr lang="de-DE" dirty="0">
                <a:solidFill>
                  <a:sysClr val="windowText" lastClr="000000"/>
                </a:solidFill>
              </a:rPr>
              <a:t>Bewusstsein und </a:t>
            </a:r>
            <a:r>
              <a:rPr dirty="0">
                <a:solidFill>
                  <a:prstClr val="white"/>
                </a:solidFill>
              </a:rPr>
              <a:t/>
            </a:r>
            <a:br>
              <a:rPr dirty="0">
                <a:solidFill>
                  <a:prstClr val="white"/>
                </a:solidFill>
              </a:rPr>
            </a:br>
            <a:r>
              <a:rPr lang="de-DE" dirty="0">
                <a:solidFill>
                  <a:sysClr val="windowText" lastClr="000000"/>
                </a:solidFill>
              </a:rPr>
              <a:t>Wachsamkeit für VOD</a:t>
            </a:r>
            <a:r>
              <a:rPr dirty="0">
                <a:solidFill>
                  <a:prstClr val="white"/>
                </a:solidFill>
              </a:rPr>
              <a:t/>
            </a:r>
            <a:br>
              <a:rPr dirty="0">
                <a:solidFill>
                  <a:prstClr val="white"/>
                </a:solidFill>
              </a:rPr>
            </a:br>
            <a:r>
              <a:rPr lang="de-DE" dirty="0">
                <a:solidFill>
                  <a:sysClr val="windowText" lastClr="000000"/>
                </a:solidFill>
              </a:rPr>
              <a:t>in deinem Krankenhaus mit diesem </a:t>
            </a:r>
            <a:r>
              <a:rPr dirty="0">
                <a:solidFill>
                  <a:prstClr val="white"/>
                </a:solidFill>
              </a:rPr>
              <a:t/>
            </a:r>
            <a:br>
              <a:rPr dirty="0">
                <a:solidFill>
                  <a:prstClr val="white"/>
                </a:solidFill>
              </a:rPr>
            </a:br>
            <a:r>
              <a:rPr lang="de-DE" dirty="0">
                <a:solidFill>
                  <a:sysClr val="windowText" lastClr="000000"/>
                </a:solidFill>
              </a:rPr>
              <a:t>Download-Stationsplakat steigern</a:t>
            </a:r>
          </a:p>
          <a:p>
            <a:pPr algn="ctr"/>
            <a:endParaRPr lang="de-DE" b="1" dirty="0">
              <a:solidFill>
                <a:sysClr val="windowText" lastClr="000000"/>
              </a:solidFill>
            </a:endParaRPr>
          </a:p>
        </p:txBody>
      </p:sp>
      <p:pic>
        <p:nvPicPr>
          <p:cNvPr id="18" name="Picture 17"/>
          <p:cNvPicPr>
            <a:picLocks noChangeAspect="1"/>
          </p:cNvPicPr>
          <p:nvPr/>
        </p:nvPicPr>
        <p:blipFill>
          <a:blip r:embed="rId3">
            <a:duotone>
              <a:srgbClr val="4472C4">
                <a:shade val="45000"/>
                <a:satMod val="135000"/>
              </a:srgbClr>
              <a:prstClr val="white"/>
            </a:duotone>
            <a:extLst>
              <a:ext uri="{BEBA8EAE-BF5A-486C-A8C5-ECC9F3942E4B}">
                <a14:imgProps xmlns:a14="http://schemas.microsoft.com/office/drawing/2010/main">
                  <a14:imgLayer r:embed="rId4">
                    <a14:imgEffect>
                      <a14:brightnessContrast contrast="-65000"/>
                    </a14:imgEffect>
                  </a14:imgLayer>
                </a14:imgProps>
              </a:ext>
            </a:extLst>
          </a:blip>
          <a:stretch>
            <a:fillRect/>
          </a:stretch>
        </p:blipFill>
        <p:spPr>
          <a:xfrm>
            <a:off x="3366153" y="2269896"/>
            <a:ext cx="864000" cy="864000"/>
          </a:xfrm>
          <a:prstGeom prst="rect">
            <a:avLst/>
          </a:prstGeom>
        </p:spPr>
      </p:pic>
      <p:sp>
        <p:nvSpPr>
          <p:cNvPr id="19" name="TextBox 18"/>
          <p:cNvSpPr txBox="1"/>
          <p:nvPr/>
        </p:nvSpPr>
        <p:spPr>
          <a:xfrm rot="18900000">
            <a:off x="3180078" y="2561074"/>
            <a:ext cx="1241285" cy="293467"/>
          </a:xfrm>
          <a:prstGeom prst="rect">
            <a:avLst/>
          </a:prstGeom>
          <a:solidFill>
            <a:sysClr val="window" lastClr="FFFFFF"/>
          </a:solidFill>
          <a:effectLst>
            <a:softEdge rad="63500"/>
          </a:effectLst>
        </p:spPr>
        <p:txBody>
          <a:bodyPr vert="horz" wrap="none" lIns="91440" tIns="45720" rIns="91440" bIns="45720" rtlCol="0" anchor="ctr">
            <a:noAutofit/>
          </a:bodyPr>
          <a:lstStyle/>
          <a:p>
            <a:pPr algn="ctr">
              <a:spcBef>
                <a:spcPct val="0"/>
              </a:spcBef>
              <a:defRPr/>
            </a:pPr>
            <a:r>
              <a:rPr lang="de-DE" sz="1200" b="1" i="1" kern="0" dirty="0">
                <a:solidFill>
                  <a:srgbClr val="284D95"/>
                </a:solidFill>
              </a:rPr>
              <a:t>Demnächst</a:t>
            </a:r>
          </a:p>
        </p:txBody>
      </p:sp>
      <p:pic>
        <p:nvPicPr>
          <p:cNvPr id="21" name="Picture 20">
            <a:hlinkClick r:id="rId5" action="ppaction://hlinkfile"/>
          </p:cNvPr>
          <p:cNvPicPr>
            <a:picLocks noChangeAspect="1"/>
          </p:cNvPicPr>
          <p:nvPr/>
        </p:nvPicPr>
        <p:blipFill>
          <a:blip r:embed="rId6"/>
          <a:stretch>
            <a:fillRect/>
          </a:stretch>
        </p:blipFill>
        <p:spPr>
          <a:xfrm>
            <a:off x="7873415" y="2269896"/>
            <a:ext cx="860979" cy="864000"/>
          </a:xfrm>
          <a:prstGeom prst="rect">
            <a:avLst/>
          </a:prstGeom>
        </p:spPr>
      </p:pic>
    </p:spTree>
    <p:extLst>
      <p:ext uri="{BB962C8B-B14F-4D97-AF65-F5344CB8AC3E}">
        <p14:creationId xmlns:p14="http://schemas.microsoft.com/office/powerpoint/2010/main" val="41805624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t>Selbstprüfungsfragen</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de-DE" dirty="0"/>
              <a:t>Welche ernsthafte Komplikation ist mit der Gabe von Heparin plus rt-PA assoziiert? </a:t>
            </a:r>
          </a:p>
          <a:p>
            <a:pPr marL="914400" lvl="1" indent="-514350">
              <a:buFont typeface="+mj-lt"/>
              <a:buAutoNum type="alphaLcParenR"/>
            </a:pPr>
            <a:r>
              <a:rPr lang="de-DE" sz="2000" dirty="0">
                <a:hlinkClick r:id="" action="ppaction://customshow?id=5&amp;return=true"/>
              </a:rPr>
              <a:t>Erhöhtes Risiko für Lungen- oder Nierenversagen</a:t>
            </a:r>
            <a:endParaRPr lang="de-DE" sz="2000" dirty="0"/>
          </a:p>
          <a:p>
            <a:pPr marL="914400" lvl="1" indent="-514350">
              <a:buFont typeface="+mj-lt"/>
              <a:buAutoNum type="alphaLcParenR"/>
            </a:pPr>
            <a:r>
              <a:rPr lang="de-DE" sz="2000" dirty="0">
                <a:hlinkClick r:id="" action="ppaction://customshow?id=6&amp;return=true"/>
              </a:rPr>
              <a:t>Erhöhtes Risiko für lebensbedrohliche Blutungen</a:t>
            </a:r>
            <a:endParaRPr lang="de-DE" sz="2000" dirty="0"/>
          </a:p>
          <a:p>
            <a:pPr marL="914400" lvl="1" indent="-514350">
              <a:buFont typeface="+mj-lt"/>
              <a:buAutoNum type="alphaLcParenR"/>
            </a:pPr>
            <a:r>
              <a:rPr lang="de-DE" sz="2000" dirty="0">
                <a:hlinkClick r:id="" action="ppaction://customshow?id=5&amp;return=true"/>
              </a:rPr>
              <a:t>Stimulation des COX-2-Weges</a:t>
            </a:r>
            <a:endParaRPr lang="de-DE" sz="2000" dirty="0"/>
          </a:p>
          <a:p>
            <a:pPr marL="914400" lvl="1" indent="-514350">
              <a:buFont typeface="+mj-lt"/>
              <a:buAutoNum type="alphaLcParenR"/>
            </a:pPr>
            <a:r>
              <a:rPr lang="de-DE" sz="2000" dirty="0">
                <a:hlinkClick r:id="" action="ppaction://customshow?id=5&amp;return=true"/>
              </a:rPr>
              <a:t>Heparin-induzierte Thrombozytopenie</a:t>
            </a:r>
            <a:endParaRPr lang="de-DE" sz="2000" dirty="0"/>
          </a:p>
          <a:p>
            <a:pPr marL="514350" indent="-514350">
              <a:buFont typeface="+mj-lt"/>
              <a:buAutoNum type="arabicPeriod"/>
            </a:pPr>
            <a:endParaRPr lang="de-DE" dirty="0"/>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1"/>
          </p:nvPr>
        </p:nvSpPr>
        <p:spPr/>
        <p:txBody>
          <a:bodyPr/>
          <a:lstStyle/>
          <a:p>
            <a:r>
              <a:rPr lang="de-DE" dirty="0"/>
              <a:t>rt-PA, rekombinanter Gewebe-Plasminogen-Aktivator</a:t>
            </a:r>
          </a:p>
        </p:txBody>
      </p:sp>
    </p:spTree>
    <p:custDataLst>
      <p:tags r:id="rId1"/>
    </p:custDataLst>
    <p:extLst>
      <p:ext uri="{BB962C8B-B14F-4D97-AF65-F5344CB8AC3E}">
        <p14:creationId xmlns:p14="http://schemas.microsoft.com/office/powerpoint/2010/main" val="10634231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524F344-1130-4B48-BA41-1278E6B7BA9E}"/>
              </a:ext>
            </a:extLst>
          </p:cNvPr>
          <p:cNvSpPr>
            <a:spLocks noGrp="1"/>
          </p:cNvSpPr>
          <p:nvPr>
            <p:ph type="title"/>
          </p:nvPr>
        </p:nvSpPr>
        <p:spPr/>
        <p:txBody>
          <a:bodyPr/>
          <a:lstStyle/>
          <a:p>
            <a:r>
              <a:rPr lang="de-DE" dirty="0"/>
              <a:t>Benutzung der Lernprogramm-Module für venöse okklusive Leberkrankheit (VOD)</a:t>
            </a:r>
            <a:endParaRPr lang="en-GB" dirty="0"/>
          </a:p>
        </p:txBody>
      </p:sp>
      <p:sp>
        <p:nvSpPr>
          <p:cNvPr id="3" name="Content Placeholder 2">
            <a:extLst>
              <a:ext uri="{FF2B5EF4-FFF2-40B4-BE49-F238E27FC236}">
                <a16:creationId xmlns="" xmlns:a16="http://schemas.microsoft.com/office/drawing/2014/main" id="{C6A11C27-219D-4366-840E-5827CD07D86E}"/>
              </a:ext>
            </a:extLst>
          </p:cNvPr>
          <p:cNvSpPr>
            <a:spLocks noGrp="1"/>
          </p:cNvSpPr>
          <p:nvPr>
            <p:ph idx="1"/>
          </p:nvPr>
        </p:nvSpPr>
        <p:spPr/>
        <p:txBody>
          <a:bodyPr>
            <a:normAutofit lnSpcReduction="10000"/>
          </a:bodyPr>
          <a:lstStyle/>
          <a:p>
            <a:r>
              <a:rPr lang="de-DE" sz="2400" dirty="0"/>
              <a:t>Bitte laden Sie den Ordner mit allen Modulen auf Ihren Computer herunter. Damit wird sichergestellt, dass die Verbindungen zwischen den Modulen funktionieren</a:t>
            </a:r>
          </a:p>
          <a:p>
            <a:r>
              <a:rPr lang="de-DE" sz="2400" dirty="0"/>
              <a:t>Sie sollten im Folienpräsentationsmodus durch die Module navigieren. Es sind Links zu Inhalten in anderen Modulen, zusätzliche Informationen und externe Referenzen beinhaltet</a:t>
            </a:r>
          </a:p>
          <a:p>
            <a:r>
              <a:rPr lang="de-DE" sz="2400" dirty="0"/>
              <a:t>Das Symbol     zeigt an, dass weitere Informationen zum Thema verfügbar sind. Bitte klicken Sie auf dieses Symbol, um auf die zusätzlichen Informationen zuzugreifen. Fahren Sie einfach mit der nächsten Folie fort, um zu dieser Folie zurückzukehren</a:t>
            </a:r>
          </a:p>
          <a:p>
            <a:r>
              <a:rPr lang="de-DE" sz="2400" dirty="0"/>
              <a:t>In einigen Abschnitten gibt es Videoclips, auf die Sie zugreifen können, indem Sie auf die Schaltfläche 'Play' klicken, die auf den Folien angezeigt wird</a:t>
            </a:r>
          </a:p>
          <a:p>
            <a:r>
              <a:rPr lang="de-DE" sz="2400" dirty="0" smtClean="0"/>
              <a:t>Mit den </a:t>
            </a:r>
            <a:r>
              <a:rPr lang="de-DE" sz="2400" dirty="0"/>
              <a:t>Multi-Choice-Fragen am Ende jedes Moduls können Sie Ihr Wissen testen</a:t>
            </a:r>
            <a:endParaRPr lang="en-GB" sz="2400" dirty="0"/>
          </a:p>
          <a:p>
            <a:endParaRPr lang="en-GB" sz="2400" dirty="0"/>
          </a:p>
        </p:txBody>
      </p:sp>
      <p:sp>
        <p:nvSpPr>
          <p:cNvPr id="4" name="Text Placeholder 3">
            <a:extLst>
              <a:ext uri="{FF2B5EF4-FFF2-40B4-BE49-F238E27FC236}">
                <a16:creationId xmlns="" xmlns:a16="http://schemas.microsoft.com/office/drawing/2014/main" id="{074973CE-84DB-4401-A136-A789E7BC1EF6}"/>
              </a:ext>
            </a:extLst>
          </p:cNvPr>
          <p:cNvSpPr>
            <a:spLocks noGrp="1"/>
          </p:cNvSpPr>
          <p:nvPr>
            <p:ph type="body" sz="quarter" idx="10"/>
          </p:nvPr>
        </p:nvSpPr>
        <p:spPr/>
        <p:txBody>
          <a:bodyPr/>
          <a:lstStyle/>
          <a:p>
            <a:endParaRPr lang="en-GB"/>
          </a:p>
        </p:txBody>
      </p:sp>
      <p:sp>
        <p:nvSpPr>
          <p:cNvPr id="5" name="Text Placeholder 4">
            <a:extLst>
              <a:ext uri="{FF2B5EF4-FFF2-40B4-BE49-F238E27FC236}">
                <a16:creationId xmlns="" xmlns:a16="http://schemas.microsoft.com/office/drawing/2014/main" id="{35F57E09-C544-476F-A2E5-81712AA054FC}"/>
              </a:ext>
            </a:extLst>
          </p:cNvPr>
          <p:cNvSpPr>
            <a:spLocks noGrp="1"/>
          </p:cNvSpPr>
          <p:nvPr>
            <p:ph type="body" sz="quarter" idx="11"/>
          </p:nvPr>
        </p:nvSpPr>
        <p:spPr/>
        <p:txBody>
          <a:bodyPr/>
          <a:lstStyle/>
          <a:p>
            <a:endParaRPr lang="en-GB"/>
          </a:p>
        </p:txBody>
      </p:sp>
      <p:pic>
        <p:nvPicPr>
          <p:cNvPr id="6" name="Picture 5">
            <a:extLst>
              <a:ext uri="{FF2B5EF4-FFF2-40B4-BE49-F238E27FC236}">
                <a16:creationId xmlns="" xmlns:a16="http://schemas.microsoft.com/office/drawing/2014/main" id="{EB7A479E-8207-4EC6-9C2A-6D411E9D2EBB}"/>
              </a:ext>
            </a:extLst>
          </p:cNvPr>
          <p:cNvPicPr>
            <a:picLocks noChangeAspect="1"/>
          </p:cNvPicPr>
          <p:nvPr/>
        </p:nvPicPr>
        <p:blipFill>
          <a:blip r:embed="rId2">
            <a:duotone>
              <a:srgbClr val="00979E">
                <a:shade val="45000"/>
                <a:satMod val="135000"/>
              </a:srgbClr>
              <a:prstClr val="white"/>
            </a:duotone>
          </a:blip>
          <a:stretch>
            <a:fillRect/>
          </a:stretch>
        </p:blipFill>
        <p:spPr>
          <a:xfrm>
            <a:off x="2459632" y="3044392"/>
            <a:ext cx="324000" cy="324000"/>
          </a:xfrm>
          <a:prstGeom prst="rect">
            <a:avLst/>
          </a:prstGeom>
        </p:spPr>
      </p:pic>
    </p:spTree>
    <p:extLst>
      <p:ext uri="{BB962C8B-B14F-4D97-AF65-F5344CB8AC3E}">
        <p14:creationId xmlns:p14="http://schemas.microsoft.com/office/powerpoint/2010/main" val="3310509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Selbstprüfungsfragen</a:t>
            </a:r>
            <a:endParaRPr lang="en-GB" dirty="0"/>
          </a:p>
        </p:txBody>
      </p:sp>
      <p:sp>
        <p:nvSpPr>
          <p:cNvPr id="3" name="Content Placeholder 2"/>
          <p:cNvSpPr>
            <a:spLocks noGrp="1"/>
          </p:cNvSpPr>
          <p:nvPr>
            <p:ph idx="1"/>
          </p:nvPr>
        </p:nvSpPr>
        <p:spPr/>
        <p:txBody>
          <a:bodyPr>
            <a:normAutofit/>
          </a:bodyPr>
          <a:lstStyle/>
          <a:p>
            <a:pPr marL="514350" indent="-514350">
              <a:buFont typeface="+mj-lt"/>
              <a:buAutoNum type="arabicPeriod" startAt="2"/>
            </a:pPr>
            <a:r>
              <a:rPr lang="en-GB" dirty="0"/>
              <a:t>Welcher Anteil der Patienten erholt sich spontan von der VOD?</a:t>
            </a:r>
          </a:p>
          <a:p>
            <a:pPr marL="914400" lvl="1" indent="-514350">
              <a:buFont typeface="+mj-lt"/>
              <a:buAutoNum type="alphaLcParenR"/>
            </a:pPr>
            <a:r>
              <a:rPr lang="en-GB" sz="2000" dirty="0">
                <a:hlinkClick r:id="" action="ppaction://customshow?id=5&amp;return=true"/>
              </a:rPr>
              <a:t>10–15%</a:t>
            </a:r>
            <a:endParaRPr lang="en-GB" sz="2000" dirty="0"/>
          </a:p>
          <a:p>
            <a:pPr marL="914400" lvl="1" indent="-514350">
              <a:buFont typeface="+mj-lt"/>
              <a:buAutoNum type="alphaLcParenR"/>
            </a:pPr>
            <a:r>
              <a:rPr lang="en-GB" sz="2000" dirty="0">
                <a:hlinkClick r:id="" action="ppaction://customshow?id=5&amp;return=true"/>
              </a:rPr>
              <a:t>30–50%</a:t>
            </a:r>
            <a:endParaRPr lang="en-GB" sz="2000" dirty="0"/>
          </a:p>
          <a:p>
            <a:pPr marL="914400" lvl="1" indent="-514350">
              <a:buFont typeface="+mj-lt"/>
              <a:buAutoNum type="alphaLcParenR"/>
            </a:pPr>
            <a:r>
              <a:rPr lang="en-GB" sz="2000" dirty="0">
                <a:hlinkClick r:id="" action="ppaction://customshow?id=7&amp;return=true"/>
              </a:rPr>
              <a:t>70–80%</a:t>
            </a:r>
            <a:endParaRPr lang="en-GB" sz="2000" dirty="0"/>
          </a:p>
          <a:p>
            <a:pPr marL="914400" lvl="1" indent="-514350">
              <a:buFont typeface="+mj-lt"/>
              <a:buAutoNum type="alphaLcParenR"/>
            </a:pPr>
            <a:r>
              <a:rPr lang="en-GB" sz="2000" dirty="0">
                <a:hlinkClick r:id="" action="ppaction://customshow?id=5&amp;return=true"/>
              </a:rPr>
              <a:t>95–100%</a:t>
            </a:r>
            <a:endParaRPr lang="en-GB" sz="2000" dirty="0"/>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1"/>
          </p:nvPr>
        </p:nvSpPr>
        <p:spPr/>
        <p:txBody>
          <a:bodyPr/>
          <a:lstStyle/>
          <a:p>
            <a:r>
              <a:rPr lang="de-DE" dirty="0"/>
              <a:t>VOD, venookklusiven Erkrankung</a:t>
            </a:r>
            <a:endParaRPr lang="en-GB" dirty="0"/>
          </a:p>
        </p:txBody>
      </p:sp>
    </p:spTree>
    <p:custDataLst>
      <p:tags r:id="rId1"/>
    </p:custDataLst>
    <p:extLst>
      <p:ext uri="{BB962C8B-B14F-4D97-AF65-F5344CB8AC3E}">
        <p14:creationId xmlns:p14="http://schemas.microsoft.com/office/powerpoint/2010/main" val="6290615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Selbstprüfungsfragen</a:t>
            </a:r>
            <a:endParaRPr lang="en-GB" dirty="0"/>
          </a:p>
        </p:txBody>
      </p:sp>
      <p:sp>
        <p:nvSpPr>
          <p:cNvPr id="3" name="Content Placeholder 2"/>
          <p:cNvSpPr>
            <a:spLocks noGrp="1"/>
          </p:cNvSpPr>
          <p:nvPr>
            <p:ph idx="1"/>
          </p:nvPr>
        </p:nvSpPr>
        <p:spPr/>
        <p:txBody>
          <a:bodyPr>
            <a:normAutofit/>
          </a:bodyPr>
          <a:lstStyle/>
          <a:p>
            <a:pPr marL="457200" indent="-457200">
              <a:buFont typeface="+mj-lt"/>
              <a:buAutoNum type="arabicPeriod" startAt="3"/>
            </a:pPr>
            <a:r>
              <a:rPr lang="de-DE" dirty="0"/>
              <a:t>Welche drei </a:t>
            </a:r>
            <a:r>
              <a:rPr lang="de-DE" dirty="0" smtClean="0"/>
              <a:t>Maßnahmen können Pflegefachkräfte setzen, um eine Gewichtszunahme bei VOD Patienten einzustufen und zu managen?</a:t>
            </a:r>
            <a:endParaRPr lang="de-DE" dirty="0"/>
          </a:p>
          <a:p>
            <a:pPr marL="914400" lvl="1" indent="-514350">
              <a:buFont typeface="+mj-lt"/>
              <a:buAutoNum type="alphaLcParenR"/>
            </a:pPr>
            <a:r>
              <a:rPr lang="de-DE" sz="2000" dirty="0"/>
              <a:t>Gewichtszunahme überwachen</a:t>
            </a:r>
          </a:p>
          <a:p>
            <a:pPr marL="914400" lvl="1" indent="-514350">
              <a:buFont typeface="+mj-lt"/>
              <a:buAutoNum type="alphaLcParenR"/>
            </a:pPr>
            <a:r>
              <a:rPr lang="de-DE" sz="2000" dirty="0" err="1"/>
              <a:t>Flüssigkeitsein</a:t>
            </a:r>
            <a:r>
              <a:rPr lang="de-DE" sz="2000" dirty="0"/>
              <a:t>- / </a:t>
            </a:r>
            <a:r>
              <a:rPr lang="de-DE" sz="2000" dirty="0" err="1"/>
              <a:t>ausgang</a:t>
            </a:r>
            <a:r>
              <a:rPr lang="de-DE" sz="2000" dirty="0"/>
              <a:t> kontrollieren</a:t>
            </a:r>
          </a:p>
          <a:p>
            <a:pPr marL="914400" lvl="1" indent="-514350">
              <a:buFont typeface="+mj-lt"/>
              <a:buAutoNum type="alphaLcParenR"/>
            </a:pPr>
            <a:r>
              <a:rPr lang="de-DE" sz="2000" dirty="0"/>
              <a:t>Diätplan </a:t>
            </a:r>
            <a:r>
              <a:rPr lang="de-DE" sz="2000" dirty="0" smtClean="0"/>
              <a:t>individualisieren</a:t>
            </a:r>
            <a:endParaRPr lang="de-DE" sz="2000" dirty="0"/>
          </a:p>
          <a:p>
            <a:pPr marL="914400" lvl="1" indent="-514350">
              <a:buFont typeface="+mj-lt"/>
              <a:buAutoNum type="alphaLcParenR"/>
            </a:pPr>
            <a:r>
              <a:rPr lang="de-DE" sz="2000" dirty="0"/>
              <a:t>Flüssigkeitsaufnahme einschränken</a:t>
            </a:r>
          </a:p>
          <a:p>
            <a:pPr marL="914400" lvl="1" indent="-514350">
              <a:buFont typeface="+mj-lt"/>
              <a:buAutoNum type="alphaLcParenR"/>
            </a:pPr>
            <a:r>
              <a:rPr lang="de-DE" sz="2000" dirty="0" smtClean="0"/>
              <a:t>Förderung </a:t>
            </a:r>
            <a:r>
              <a:rPr lang="de-DE" sz="2000" dirty="0"/>
              <a:t>der Patientenmobilisierung</a:t>
            </a:r>
          </a:p>
          <a:p>
            <a:pPr marL="87312" indent="0">
              <a:buNone/>
            </a:pPr>
            <a:endParaRPr lang="de-DE" dirty="0"/>
          </a:p>
          <a:p>
            <a:pPr marL="896938" indent="-449263">
              <a:buNone/>
            </a:pPr>
            <a:r>
              <a:rPr lang="de-DE" dirty="0"/>
              <a:t>Klicken Sie auf die Antwort, die Ihrer Meinung nach richtig ist</a:t>
            </a:r>
          </a:p>
          <a:p>
            <a:pPr marL="896938" indent="-449263"/>
            <a:r>
              <a:rPr lang="de-DE" dirty="0">
                <a:hlinkClick r:id="" action="ppaction://customshow?id=5&amp;return=true"/>
              </a:rPr>
              <a:t>a, d, e</a:t>
            </a:r>
            <a:endParaRPr lang="de-DE" dirty="0"/>
          </a:p>
          <a:p>
            <a:pPr marL="896938" indent="-449263"/>
            <a:r>
              <a:rPr lang="de-DE" dirty="0">
                <a:hlinkClick r:id="" action="ppaction://customshow?id=8&amp;return=true"/>
              </a:rPr>
              <a:t>a, b, d</a:t>
            </a:r>
            <a:endParaRPr lang="de-DE" dirty="0"/>
          </a:p>
          <a:p>
            <a:pPr marL="896938" indent="-449263"/>
            <a:r>
              <a:rPr lang="de-DE" dirty="0">
                <a:hlinkClick r:id="" action="ppaction://customshow?id=5&amp;return=true"/>
              </a:rPr>
              <a:t>c, d, e</a:t>
            </a:r>
            <a:endParaRPr lang="de-DE" dirty="0"/>
          </a:p>
          <a:p>
            <a:pPr marL="514350" indent="-514350">
              <a:buFont typeface="+mj-lt"/>
              <a:buAutoNum type="arabicPeriod" startAt="3"/>
            </a:pPr>
            <a:endParaRPr lang="en-GB" dirty="0"/>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1"/>
          </p:nvPr>
        </p:nvSpPr>
        <p:spPr/>
        <p:txBody>
          <a:bodyPr/>
          <a:lstStyle/>
          <a:p>
            <a:r>
              <a:rPr lang="de-DE" dirty="0"/>
              <a:t>VOD, venookklusiven Erkrankung</a:t>
            </a:r>
            <a:endParaRPr lang="en-GB" dirty="0"/>
          </a:p>
        </p:txBody>
      </p:sp>
    </p:spTree>
    <p:custDataLst>
      <p:tags r:id="rId1"/>
    </p:custDataLst>
    <p:extLst>
      <p:ext uri="{BB962C8B-B14F-4D97-AF65-F5344CB8AC3E}">
        <p14:creationId xmlns:p14="http://schemas.microsoft.com/office/powerpoint/2010/main" val="40973925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Selbstprüfungsfragen</a:t>
            </a:r>
            <a:endParaRPr lang="en-GB" dirty="0"/>
          </a:p>
        </p:txBody>
      </p:sp>
      <p:sp>
        <p:nvSpPr>
          <p:cNvPr id="3" name="Content Placeholder 2"/>
          <p:cNvSpPr>
            <a:spLocks noGrp="1"/>
          </p:cNvSpPr>
          <p:nvPr>
            <p:ph idx="1"/>
          </p:nvPr>
        </p:nvSpPr>
        <p:spPr/>
        <p:txBody>
          <a:bodyPr>
            <a:normAutofit/>
          </a:bodyPr>
          <a:lstStyle/>
          <a:p>
            <a:pPr marL="514350" indent="-514350">
              <a:buFont typeface="+mj-lt"/>
              <a:buAutoNum type="arabicPeriod" startAt="4"/>
            </a:pPr>
            <a:r>
              <a:rPr lang="en-GB" dirty="0" err="1"/>
              <a:t>Welche</a:t>
            </a:r>
            <a:r>
              <a:rPr lang="en-GB" dirty="0"/>
              <a:t> </a:t>
            </a:r>
            <a:r>
              <a:rPr lang="en-GB" b="1" dirty="0" err="1" smtClean="0"/>
              <a:t>drei</a:t>
            </a:r>
            <a:r>
              <a:rPr lang="en-GB" dirty="0" smtClean="0"/>
              <a:t> </a:t>
            </a:r>
            <a:r>
              <a:rPr lang="en-GB" dirty="0" err="1" smtClean="0"/>
              <a:t>Wirkmechanismen</a:t>
            </a:r>
            <a:r>
              <a:rPr lang="en-GB" dirty="0" smtClean="0"/>
              <a:t> hat </a:t>
            </a:r>
            <a:r>
              <a:rPr lang="en-GB" dirty="0"/>
              <a:t>Defibrotid?</a:t>
            </a:r>
          </a:p>
          <a:p>
            <a:pPr marL="914400" lvl="1" indent="-514350">
              <a:buFont typeface="+mj-lt"/>
              <a:buAutoNum type="alphaLcParenR"/>
            </a:pPr>
            <a:r>
              <a:rPr lang="en-GB" sz="2000" dirty="0" err="1" smtClean="0"/>
              <a:t>Entzündungshemmung</a:t>
            </a:r>
            <a:r>
              <a:rPr lang="en-GB" sz="2000" dirty="0" smtClean="0"/>
              <a:t> </a:t>
            </a:r>
          </a:p>
          <a:p>
            <a:pPr marL="914400" lvl="1" indent="-514350">
              <a:buFont typeface="+mj-lt"/>
              <a:buAutoNum type="alphaLcParenR"/>
            </a:pPr>
            <a:r>
              <a:rPr lang="en-GB" sz="2000" dirty="0" err="1" smtClean="0"/>
              <a:t>Verstärkung</a:t>
            </a:r>
            <a:r>
              <a:rPr lang="en-GB" sz="2000" dirty="0" smtClean="0"/>
              <a:t> </a:t>
            </a:r>
            <a:r>
              <a:rPr lang="en-GB" sz="2000" dirty="0"/>
              <a:t>von Blutgerinnseln</a:t>
            </a:r>
          </a:p>
          <a:p>
            <a:pPr marL="914400" lvl="1" indent="-514350">
              <a:buFont typeface="+mj-lt"/>
              <a:buAutoNum type="alphaLcParenR"/>
            </a:pPr>
            <a:r>
              <a:rPr lang="en-GB" sz="2000" dirty="0"/>
              <a:t>Wiederherstellung des thrombo-fibrinolytischen Gleichgewichts</a:t>
            </a:r>
          </a:p>
          <a:p>
            <a:pPr marL="914400" lvl="1" indent="-514350">
              <a:buFont typeface="+mj-lt"/>
              <a:buAutoNum type="alphaLcParenR"/>
            </a:pPr>
            <a:r>
              <a:rPr lang="en-GB" sz="2000" dirty="0"/>
              <a:t>Stimulation der Bildung neuer Sinusoide</a:t>
            </a:r>
          </a:p>
          <a:p>
            <a:pPr marL="914400" lvl="1" indent="-514350">
              <a:buFont typeface="+mj-lt"/>
              <a:buAutoNum type="alphaLcParenR"/>
            </a:pPr>
            <a:r>
              <a:rPr lang="en-GB" sz="2000" dirty="0"/>
              <a:t>Schutz der </a:t>
            </a:r>
            <a:r>
              <a:rPr lang="en-GB" sz="2000" dirty="0" err="1"/>
              <a:t>Endothelzellen</a:t>
            </a:r>
            <a:endParaRPr lang="en-GB" sz="2000" dirty="0"/>
          </a:p>
          <a:p>
            <a:pPr marL="896938" indent="-449263">
              <a:buNone/>
            </a:pPr>
            <a:endParaRPr lang="de-DE" dirty="0"/>
          </a:p>
          <a:p>
            <a:pPr marL="896938" indent="-449263">
              <a:buNone/>
            </a:pPr>
            <a:r>
              <a:rPr lang="de-DE" dirty="0"/>
              <a:t>Klicken Sie auf die Antwort, die Ihrer Meinung nach richtig ist</a:t>
            </a:r>
          </a:p>
          <a:p>
            <a:pPr marL="896938" indent="-449263"/>
            <a:r>
              <a:rPr lang="de-DE" dirty="0">
                <a:hlinkClick r:id="" action="ppaction://customshow?id=5&amp;return=true"/>
              </a:rPr>
              <a:t>a, d, e</a:t>
            </a:r>
            <a:endParaRPr lang="de-DE" dirty="0"/>
          </a:p>
          <a:p>
            <a:pPr marL="896938" indent="-449263"/>
            <a:r>
              <a:rPr lang="de-DE" dirty="0">
                <a:hlinkClick r:id="" action="ppaction://customshow?id=9&amp;return=true"/>
              </a:rPr>
              <a:t>a, c, e</a:t>
            </a:r>
            <a:endParaRPr lang="de-DE" dirty="0"/>
          </a:p>
          <a:p>
            <a:pPr marL="896938" indent="-449263"/>
            <a:r>
              <a:rPr lang="de-DE" dirty="0">
                <a:hlinkClick r:id="" action="ppaction://customshow?id=5&amp;return=true"/>
              </a:rPr>
              <a:t>c, d, e</a:t>
            </a:r>
            <a:endParaRPr lang="de-DE" dirty="0"/>
          </a:p>
          <a:p>
            <a:pPr marL="914400" lvl="1" indent="-514350">
              <a:buFont typeface="+mj-lt"/>
              <a:buAutoNum type="alphaLcParenR"/>
            </a:pPr>
            <a:endParaRPr lang="en-GB" sz="2000" dirty="0"/>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1"/>
          </p:nvPr>
        </p:nvSpPr>
        <p:spPr/>
        <p:txBody>
          <a:bodyPr/>
          <a:lstStyle/>
          <a:p>
            <a:endParaRPr lang="en-GB"/>
          </a:p>
        </p:txBody>
      </p:sp>
    </p:spTree>
    <p:custDataLst>
      <p:tags r:id="rId1"/>
    </p:custDataLst>
    <p:extLst>
      <p:ext uri="{BB962C8B-B14F-4D97-AF65-F5344CB8AC3E}">
        <p14:creationId xmlns:p14="http://schemas.microsoft.com/office/powerpoint/2010/main" val="24111213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Selbstprüfungsfragen</a:t>
            </a:r>
            <a:endParaRPr lang="en-GB" dirty="0"/>
          </a:p>
        </p:txBody>
      </p:sp>
      <p:sp>
        <p:nvSpPr>
          <p:cNvPr id="3" name="Content Placeholder 2"/>
          <p:cNvSpPr>
            <a:spLocks noGrp="1"/>
          </p:cNvSpPr>
          <p:nvPr>
            <p:ph idx="1"/>
          </p:nvPr>
        </p:nvSpPr>
        <p:spPr/>
        <p:txBody>
          <a:bodyPr>
            <a:normAutofit/>
          </a:bodyPr>
          <a:lstStyle/>
          <a:p>
            <a:pPr marL="514350" indent="-514350">
              <a:buFont typeface="+mj-lt"/>
              <a:buAutoNum type="arabicPeriod" startAt="5"/>
            </a:pPr>
            <a:r>
              <a:rPr lang="en-GB" dirty="0"/>
              <a:t>Was ist die </a:t>
            </a:r>
            <a:r>
              <a:rPr lang="en-GB" dirty="0" err="1"/>
              <a:t>empfohlene</a:t>
            </a:r>
            <a:r>
              <a:rPr lang="en-GB" dirty="0"/>
              <a:t> </a:t>
            </a:r>
            <a:r>
              <a:rPr lang="en-GB" dirty="0" err="1" smtClean="0"/>
              <a:t>Dosierung</a:t>
            </a:r>
            <a:r>
              <a:rPr lang="en-GB" dirty="0" smtClean="0"/>
              <a:t> </a:t>
            </a:r>
            <a:r>
              <a:rPr lang="en-GB" dirty="0"/>
              <a:t>für Defibrotid?</a:t>
            </a:r>
          </a:p>
          <a:p>
            <a:pPr marL="914400" lvl="1" indent="-514350">
              <a:buFont typeface="+mj-lt"/>
              <a:buAutoNum type="alphaLcParenR"/>
            </a:pPr>
            <a:r>
              <a:rPr lang="de-DE" sz="2000" dirty="0">
                <a:hlinkClick r:id="" action="ppaction://customshow?id=10&amp;return=true"/>
              </a:rPr>
              <a:t>6,25 mg/kg Körpergewicht alle 6 Stunden</a:t>
            </a:r>
            <a:endParaRPr lang="de-DE" sz="2000" dirty="0"/>
          </a:p>
          <a:p>
            <a:pPr marL="914400" lvl="1" indent="-514350">
              <a:buFont typeface="+mj-lt"/>
              <a:buAutoNum type="alphaLcParenR"/>
            </a:pPr>
            <a:r>
              <a:rPr lang="de-DE" sz="2000" dirty="0">
                <a:hlinkClick r:id="" action="ppaction://customshow?id=5&amp;return=true"/>
              </a:rPr>
              <a:t>6,25 mg/kg Körpergewicht alle 12 Stunden</a:t>
            </a:r>
          </a:p>
          <a:p>
            <a:pPr marL="914400" lvl="1" indent="-514350">
              <a:buFont typeface="+mj-lt"/>
              <a:buAutoNum type="alphaLcParenR"/>
            </a:pPr>
            <a:r>
              <a:rPr lang="de-DE" sz="2000" dirty="0">
                <a:hlinkClick r:id="" action="ppaction://customshow?id=5&amp;return=true"/>
              </a:rPr>
              <a:t>12,5 mg/kg Körpergewicht alle 6 Stunden</a:t>
            </a:r>
          </a:p>
          <a:p>
            <a:pPr marL="914400" lvl="1" indent="-514350">
              <a:buFont typeface="+mj-lt"/>
              <a:buAutoNum type="alphaLcParenR"/>
            </a:pPr>
            <a:r>
              <a:rPr lang="de-DE" sz="2000" dirty="0">
                <a:hlinkClick r:id="" action="ppaction://customshow?id=5&amp;return=true"/>
              </a:rPr>
              <a:t>12,5 mg/kg Körpergewicht alle 12 Stunden</a:t>
            </a:r>
            <a:endParaRPr lang="de-DE" sz="2000" dirty="0"/>
          </a:p>
          <a:p>
            <a:pPr marL="514350" indent="-514350">
              <a:buFont typeface="+mj-lt"/>
              <a:buAutoNum type="arabicPeriod" startAt="5"/>
            </a:pPr>
            <a:endParaRPr lang="en-GB" dirty="0"/>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1"/>
          </p:nvPr>
        </p:nvSpPr>
        <p:spPr/>
        <p:txBody>
          <a:bodyPr/>
          <a:lstStyle/>
          <a:p>
            <a:endParaRPr lang="en-GB"/>
          </a:p>
        </p:txBody>
      </p:sp>
    </p:spTree>
    <p:custDataLst>
      <p:tags r:id="rId1"/>
    </p:custDataLst>
    <p:extLst>
      <p:ext uri="{BB962C8B-B14F-4D97-AF65-F5344CB8AC3E}">
        <p14:creationId xmlns:p14="http://schemas.microsoft.com/office/powerpoint/2010/main" val="28852084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Selbstprüfungsfragen</a:t>
            </a:r>
          </a:p>
        </p:txBody>
      </p:sp>
      <p:sp>
        <p:nvSpPr>
          <p:cNvPr id="3" name="Content Placeholder 2"/>
          <p:cNvSpPr>
            <a:spLocks noGrp="1"/>
          </p:cNvSpPr>
          <p:nvPr>
            <p:ph idx="1"/>
          </p:nvPr>
        </p:nvSpPr>
        <p:spPr/>
        <p:txBody>
          <a:bodyPr/>
          <a:lstStyle/>
          <a:p>
            <a:pPr marL="447675" indent="-447675">
              <a:buFont typeface="+mj-lt"/>
              <a:buAutoNum type="arabicPeriod" startAt="6"/>
            </a:pPr>
            <a:r>
              <a:rPr lang="de-DE" dirty="0"/>
              <a:t>In welchen Situationen wird </a:t>
            </a:r>
            <a:r>
              <a:rPr lang="de-DE" dirty="0" err="1"/>
              <a:t>Defibrotid</a:t>
            </a:r>
            <a:r>
              <a:rPr lang="de-DE" dirty="0"/>
              <a:t> </a:t>
            </a:r>
            <a:r>
              <a:rPr lang="de-DE" b="1" dirty="0"/>
              <a:t>nicht </a:t>
            </a:r>
            <a:r>
              <a:rPr lang="de-DE" dirty="0"/>
              <a:t>empfohlen?</a:t>
            </a:r>
          </a:p>
          <a:p>
            <a:pPr marL="914400" lvl="1" indent="-514350">
              <a:buFont typeface="+mj-lt"/>
              <a:buAutoNum type="alphaLcParenR"/>
            </a:pPr>
            <a:r>
              <a:rPr lang="de-DE" sz="2000" dirty="0"/>
              <a:t>Akute Blutung</a:t>
            </a:r>
          </a:p>
          <a:p>
            <a:pPr marL="914400" lvl="1" indent="-514350">
              <a:buFont typeface="+mj-lt"/>
              <a:buAutoNum type="alphaLcParenR"/>
            </a:pPr>
            <a:r>
              <a:rPr lang="de-DE" sz="2000" dirty="0"/>
              <a:t>Schwangerschaft</a:t>
            </a:r>
          </a:p>
          <a:p>
            <a:pPr marL="914400" lvl="1" indent="-514350">
              <a:buFont typeface="+mj-lt"/>
              <a:buAutoNum type="alphaLcParenR"/>
            </a:pPr>
            <a:r>
              <a:rPr lang="de-DE" sz="2000" dirty="0"/>
              <a:t>Hämodynamische Instabilität</a:t>
            </a:r>
          </a:p>
          <a:p>
            <a:pPr marL="914400" lvl="1" indent="-514350">
              <a:buFont typeface="+mj-lt"/>
              <a:buAutoNum type="alphaLcParenR"/>
            </a:pPr>
            <a:r>
              <a:rPr lang="de-DE" sz="2000" dirty="0"/>
              <a:t>Virushepatitis</a:t>
            </a:r>
          </a:p>
          <a:p>
            <a:pPr marL="87312" indent="0">
              <a:buNone/>
            </a:pPr>
            <a:endParaRPr lang="de-DE" dirty="0"/>
          </a:p>
          <a:p>
            <a:pPr marL="896938" indent="-449263">
              <a:buNone/>
            </a:pPr>
            <a:r>
              <a:rPr lang="de-DE" dirty="0"/>
              <a:t>Klicken Sie auf die Antwort, die Ihrer Meinung nach richtig ist</a:t>
            </a:r>
          </a:p>
          <a:p>
            <a:pPr marL="896938" indent="-449263"/>
            <a:r>
              <a:rPr lang="de-DE" dirty="0">
                <a:hlinkClick r:id="" action="ppaction://customshow?id=11&amp;return=true"/>
              </a:rPr>
              <a:t>a und c</a:t>
            </a:r>
            <a:endParaRPr lang="de-DE" dirty="0"/>
          </a:p>
          <a:p>
            <a:pPr marL="896938" indent="-449263"/>
            <a:r>
              <a:rPr lang="de-DE" dirty="0">
                <a:hlinkClick r:id="" action="ppaction://customshow?id=5&amp;return=true"/>
              </a:rPr>
              <a:t>a und d</a:t>
            </a:r>
            <a:endParaRPr lang="de-DE" dirty="0"/>
          </a:p>
          <a:p>
            <a:pPr marL="896938" indent="-449263"/>
            <a:r>
              <a:rPr lang="de-DE" dirty="0">
                <a:hlinkClick r:id="" action="ppaction://customshow?id=5&amp;return=true"/>
              </a:rPr>
              <a:t>b und c</a:t>
            </a:r>
            <a:endParaRPr lang="de-DE" dirty="0"/>
          </a:p>
          <a:p>
            <a:endParaRPr lang="de-DE" dirty="0"/>
          </a:p>
        </p:txBody>
      </p:sp>
      <p:sp>
        <p:nvSpPr>
          <p:cNvPr id="6" name="Text Placeholder 5"/>
          <p:cNvSpPr>
            <a:spLocks noGrp="1"/>
          </p:cNvSpPr>
          <p:nvPr>
            <p:ph type="body" sz="quarter" idx="10"/>
          </p:nvPr>
        </p:nvSpPr>
        <p:spPr/>
        <p:txBody>
          <a:bodyPr/>
          <a:lstStyle/>
          <a:p>
            <a:endParaRPr lang="en-GB"/>
          </a:p>
        </p:txBody>
      </p:sp>
      <p:sp>
        <p:nvSpPr>
          <p:cNvPr id="7" name="Text Placeholder 6"/>
          <p:cNvSpPr>
            <a:spLocks noGrp="1"/>
          </p:cNvSpPr>
          <p:nvPr>
            <p:ph type="body" sz="quarter" idx="11"/>
          </p:nvPr>
        </p:nvSpPr>
        <p:spPr/>
        <p:txBody>
          <a:bodyPr/>
          <a:lstStyle/>
          <a:p>
            <a:endParaRPr lang="en-GB"/>
          </a:p>
        </p:txBody>
      </p:sp>
    </p:spTree>
    <p:custDataLst>
      <p:tags r:id="rId1"/>
    </p:custDataLst>
    <p:extLst>
      <p:ext uri="{BB962C8B-B14F-4D97-AF65-F5344CB8AC3E}">
        <p14:creationId xmlns:p14="http://schemas.microsoft.com/office/powerpoint/2010/main" val="27547539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Selbstprüfungsfragen</a:t>
            </a:r>
          </a:p>
        </p:txBody>
      </p:sp>
      <p:sp>
        <p:nvSpPr>
          <p:cNvPr id="3" name="Content Placeholder 2"/>
          <p:cNvSpPr>
            <a:spLocks noGrp="1"/>
          </p:cNvSpPr>
          <p:nvPr>
            <p:ph idx="1"/>
          </p:nvPr>
        </p:nvSpPr>
        <p:spPr/>
        <p:txBody>
          <a:bodyPr/>
          <a:lstStyle/>
          <a:p>
            <a:pPr marL="447675" indent="-447675">
              <a:buFont typeface="+mj-lt"/>
              <a:buAutoNum type="arabicPeriod" startAt="7"/>
            </a:pPr>
            <a:r>
              <a:rPr lang="de-DE" dirty="0"/>
              <a:t>Wählen Sie aus folgender Liste </a:t>
            </a:r>
            <a:r>
              <a:rPr lang="de-DE" b="1" dirty="0"/>
              <a:t>drei</a:t>
            </a:r>
            <a:r>
              <a:rPr lang="de-DE" dirty="0"/>
              <a:t> </a:t>
            </a:r>
            <a:r>
              <a:rPr lang="de-DE" dirty="0" smtClean="0"/>
              <a:t>Aussagen </a:t>
            </a:r>
            <a:r>
              <a:rPr lang="de-DE" dirty="0"/>
              <a:t>aus, die </a:t>
            </a:r>
            <a:r>
              <a:rPr lang="de-DE" dirty="0" smtClean="0"/>
              <a:t>in der </a:t>
            </a:r>
            <a:r>
              <a:rPr lang="de-DE" dirty="0" err="1" smtClean="0"/>
              <a:t>Defibrotid</a:t>
            </a:r>
            <a:r>
              <a:rPr lang="de-DE" dirty="0" smtClean="0"/>
              <a:t>-Studie </a:t>
            </a:r>
            <a:r>
              <a:rPr lang="de-DE" dirty="0"/>
              <a:t>der Phase-3 </a:t>
            </a:r>
            <a:r>
              <a:rPr lang="de-DE" dirty="0" smtClean="0"/>
              <a:t>bestätigt wurden:</a:t>
            </a:r>
            <a:endParaRPr lang="de-DE" dirty="0"/>
          </a:p>
          <a:p>
            <a:pPr marL="914400" lvl="1" indent="-514350">
              <a:buFont typeface="+mj-lt"/>
              <a:buAutoNum type="alphaLcParenR"/>
            </a:pPr>
            <a:r>
              <a:rPr lang="de-DE" sz="2000" kern="0" dirty="0"/>
              <a:t>Defibrotid zeigte eine geschätzte Verbesserung der Überlebensrate um 23% am Tag +100 gegenüber der Kontrolle </a:t>
            </a:r>
          </a:p>
          <a:p>
            <a:pPr marL="914400" lvl="1" indent="-514350">
              <a:buFont typeface="+mj-lt"/>
              <a:buAutoNum type="alphaLcParenR"/>
            </a:pPr>
            <a:r>
              <a:rPr lang="de-DE" sz="2000" dirty="0"/>
              <a:t>Die Kontrollpopulation wurde aus historischen Kontrollen gebildet</a:t>
            </a:r>
          </a:p>
          <a:p>
            <a:pPr marL="914400" lvl="1" indent="-514350">
              <a:buFont typeface="+mj-lt"/>
              <a:buAutoNum type="alphaLcParenR"/>
            </a:pPr>
            <a:r>
              <a:rPr lang="de-DE" sz="2000" dirty="0"/>
              <a:t>Die Patienten hatten schwere VOD mit MOD/MOF</a:t>
            </a:r>
          </a:p>
          <a:p>
            <a:pPr marL="914400" lvl="1" indent="-514350">
              <a:buFont typeface="+mj-lt"/>
              <a:buAutoNum type="alphaLcParenR"/>
            </a:pPr>
            <a:r>
              <a:rPr lang="de-DE" sz="2000" dirty="0"/>
              <a:t>Nur erwachsene Patienten waren eingeschlossen</a:t>
            </a:r>
          </a:p>
          <a:p>
            <a:pPr marL="87312" indent="0">
              <a:buNone/>
            </a:pPr>
            <a:endParaRPr lang="de-DE" dirty="0"/>
          </a:p>
          <a:p>
            <a:pPr marL="896938" indent="-449263">
              <a:buNone/>
            </a:pPr>
            <a:r>
              <a:rPr lang="de-DE" dirty="0"/>
              <a:t>Klicken Sie auf die Antwort, die Ihrer Meinung nach richtig ist</a:t>
            </a:r>
          </a:p>
          <a:p>
            <a:pPr marL="896938" indent="-449263"/>
            <a:r>
              <a:rPr lang="de-DE" dirty="0">
                <a:hlinkClick r:id="" action="ppaction://customshow?id=5&amp;return=true"/>
              </a:rPr>
              <a:t>a, b, d</a:t>
            </a:r>
            <a:endParaRPr lang="de-DE" dirty="0"/>
          </a:p>
          <a:p>
            <a:pPr marL="896938" indent="-449263"/>
            <a:r>
              <a:rPr lang="de-DE" dirty="0">
                <a:hlinkClick r:id="" action="ppaction://customshow?id=5&amp;return=true"/>
              </a:rPr>
              <a:t>b, c, d</a:t>
            </a:r>
            <a:endParaRPr lang="de-DE" dirty="0"/>
          </a:p>
          <a:p>
            <a:pPr marL="896938" indent="-449263"/>
            <a:r>
              <a:rPr lang="de-DE" dirty="0">
                <a:hlinkClick r:id="" action="ppaction://customshow?id=12&amp;return=true"/>
              </a:rPr>
              <a:t>a, b, c</a:t>
            </a:r>
            <a:endParaRPr lang="de-DE" dirty="0"/>
          </a:p>
          <a:p>
            <a:endParaRPr lang="de-DE" dirty="0"/>
          </a:p>
        </p:txBody>
      </p:sp>
      <p:sp>
        <p:nvSpPr>
          <p:cNvPr id="7" name="Text Placeholder 6"/>
          <p:cNvSpPr>
            <a:spLocks noGrp="1"/>
          </p:cNvSpPr>
          <p:nvPr>
            <p:ph type="body" sz="quarter" idx="11"/>
          </p:nvPr>
        </p:nvSpPr>
        <p:spPr/>
        <p:txBody>
          <a:bodyPr/>
          <a:lstStyle/>
          <a:p>
            <a:r>
              <a:rPr lang="de-DE" dirty="0"/>
              <a:t>MOD/MOF, Multiorgandysfunktion/Multiorganversagen; VOD, venookklusiven Erkrankung</a:t>
            </a:r>
          </a:p>
        </p:txBody>
      </p:sp>
    </p:spTree>
    <p:custDataLst>
      <p:tags r:id="rId1"/>
    </p:custDataLst>
    <p:extLst>
      <p:ext uri="{BB962C8B-B14F-4D97-AF65-F5344CB8AC3E}">
        <p14:creationId xmlns:p14="http://schemas.microsoft.com/office/powerpoint/2010/main" val="3759652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ounded Rectangle 4"/>
          <p:cNvSpPr/>
          <p:nvPr/>
        </p:nvSpPr>
        <p:spPr>
          <a:xfrm>
            <a:off x="1092000" y="1357273"/>
            <a:ext cx="10008000" cy="2427798"/>
          </a:xfrm>
          <a:prstGeom prst="roundRect">
            <a:avLst/>
          </a:prstGeom>
          <a:ln w="28575">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GB" sz="2400" b="1" dirty="0">
                <a:solidFill>
                  <a:srgbClr val="000000"/>
                </a:solidFill>
                <a:cs typeface="Arial" pitchFamily="34" charset="0"/>
              </a:rPr>
              <a:t>Defibrotid </a:t>
            </a:r>
            <a:r>
              <a:rPr lang="de-DE" sz="2400" b="1" dirty="0">
                <a:solidFill>
                  <a:schemeClr val="tx1"/>
                </a:solidFill>
                <a:latin typeface="Arial" pitchFamily="34" charset="0"/>
                <a:cs typeface="Arial" pitchFamily="34" charset="0"/>
              </a:rPr>
              <a:t>stellt das thrombo-fibrinolytische Gleichgewicht in den Sinusoiden wieder her</a:t>
            </a:r>
            <a:endParaRPr lang="de-DE" sz="2400" b="1" baseline="30000" dirty="0">
              <a:solidFill>
                <a:schemeClr val="tx1"/>
              </a:solidFill>
              <a:latin typeface="Arial" pitchFamily="34" charset="0"/>
              <a:cs typeface="Arial" pitchFamily="34" charset="0"/>
            </a:endParaRPr>
          </a:p>
          <a:p>
            <a:pPr algn="ctr"/>
            <a:endParaRPr lang="en-GB" sz="2000" dirty="0">
              <a:solidFill>
                <a:srgbClr val="000000"/>
              </a:solidFill>
              <a:cs typeface="Arial" pitchFamily="34" charset="0"/>
            </a:endParaRPr>
          </a:p>
          <a:p>
            <a:pPr algn="ctr"/>
            <a:r>
              <a:rPr lang="de-DE" sz="2000" dirty="0"/>
              <a:t>Die Prokoagulans-Aktivität wird durch eine Verringerung der PAI-1-Aktivität und gleichzeitiges Erhöhen des fibrinolytischen Potentials von Endothelzellen durch Erhöhung der tPA-Funktion reduziert</a:t>
            </a:r>
            <a:endParaRPr lang="en-GB" sz="2000" dirty="0">
              <a:solidFill>
                <a:srgbClr val="FF0000"/>
              </a:solidFill>
              <a:cs typeface="Arial"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2696" y="4085286"/>
            <a:ext cx="2026608" cy="2028193"/>
          </a:xfrm>
          <a:prstGeom prst="rect">
            <a:avLst/>
          </a:prstGeom>
        </p:spPr>
      </p:pic>
      <p:sp>
        <p:nvSpPr>
          <p:cNvPr id="8" name="Title 1"/>
          <p:cNvSpPr>
            <a:spLocks noGrp="1"/>
          </p:cNvSpPr>
          <p:nvPr>
            <p:ph type="title"/>
          </p:nvPr>
        </p:nvSpPr>
        <p:spPr/>
        <p:txBody>
          <a:bodyPr/>
          <a:lstStyle/>
          <a:p>
            <a:r>
              <a:rPr lang="en-GB" dirty="0"/>
              <a:t>Defibrotid: </a:t>
            </a:r>
            <a:r>
              <a:rPr lang="en-GB" dirty="0" err="1"/>
              <a:t>Wirkmechanismus</a:t>
            </a:r>
            <a:endParaRPr lang="en-GB" dirty="0"/>
          </a:p>
        </p:txBody>
      </p:sp>
      <p:sp>
        <p:nvSpPr>
          <p:cNvPr id="7" name="Text Placeholder 3"/>
          <p:cNvSpPr>
            <a:spLocks noGrp="1"/>
          </p:cNvSpPr>
          <p:nvPr>
            <p:ph type="body" sz="quarter" idx="10"/>
          </p:nvPr>
        </p:nvSpPr>
        <p:spPr>
          <a:xfrm>
            <a:off x="98778" y="6230453"/>
            <a:ext cx="7556056" cy="553998"/>
          </a:xfrm>
        </p:spPr>
        <p:txBody>
          <a:bodyPr wrap="square" anchor="b" anchorCtr="0">
            <a:spAutoFit/>
          </a:bodyPr>
          <a:lstStyle/>
          <a:p>
            <a:pPr>
              <a:defRPr/>
            </a:pPr>
            <a:r>
              <a:rPr lang="en-GB" sz="1000" dirty="0" err="1"/>
              <a:t>Defitelio</a:t>
            </a:r>
            <a:r>
              <a:rPr lang="en-GB" sz="1000" baseline="30000" dirty="0"/>
              <a:t>®</a:t>
            </a:r>
            <a:r>
              <a:rPr lang="en-GB" sz="1000" dirty="0"/>
              <a:t> Summary of Product Characteristics.</a:t>
            </a:r>
            <a:r>
              <a:rPr lang="en-GB" dirty="0"/>
              <a:t> </a:t>
            </a:r>
            <a:r>
              <a:rPr lang="en-GB" dirty="0" err="1"/>
              <a:t>Verfügbar</a:t>
            </a:r>
            <a:r>
              <a:rPr lang="en-GB" dirty="0"/>
              <a:t> </a:t>
            </a:r>
            <a:r>
              <a:rPr lang="en-GB" dirty="0" err="1"/>
              <a:t>unter</a:t>
            </a:r>
            <a:r>
              <a:rPr lang="en-GB" dirty="0"/>
              <a:t>: </a:t>
            </a:r>
            <a:r>
              <a:rPr lang="en-GB" sz="1000" dirty="0"/>
              <a:t>http://www.ema.europa.eu/docs/en_GB/</a:t>
            </a:r>
          </a:p>
          <a:p>
            <a:pPr>
              <a:defRPr/>
            </a:pPr>
            <a:r>
              <a:rPr lang="en-GB" sz="1000" dirty="0" err="1"/>
              <a:t>document_library</a:t>
            </a:r>
            <a:r>
              <a:rPr lang="en-GB" sz="1000" dirty="0"/>
              <a:t>/EPAR_-_Product_Information/human/002393/WC500153150.pdf</a:t>
            </a:r>
            <a:r>
              <a:rPr lang="en-GB" dirty="0"/>
              <a:t>. </a:t>
            </a:r>
            <a:r>
              <a:rPr lang="en-GB" dirty="0" err="1"/>
              <a:t>Abgerufen</a:t>
            </a:r>
            <a:r>
              <a:rPr lang="en-GB" sz="1000" dirty="0"/>
              <a:t> </a:t>
            </a:r>
            <a:r>
              <a:rPr lang="en-GB" sz="1000" dirty="0" err="1"/>
              <a:t>Februar</a:t>
            </a:r>
            <a:r>
              <a:rPr lang="en-GB" sz="1000" dirty="0"/>
              <a:t> 2017; Richardson PG et al. </a:t>
            </a:r>
            <a:r>
              <a:rPr lang="en-GB" sz="1000" i="1" dirty="0"/>
              <a:t>Expert </a:t>
            </a:r>
            <a:r>
              <a:rPr lang="en-GB" sz="1000" i="1" dirty="0" err="1"/>
              <a:t>Opin</a:t>
            </a:r>
            <a:r>
              <a:rPr lang="en-GB" sz="1000" i="1" dirty="0"/>
              <a:t> Drug </a:t>
            </a:r>
            <a:r>
              <a:rPr lang="en-GB" sz="1000" i="1" dirty="0" err="1"/>
              <a:t>Saf</a:t>
            </a:r>
            <a:r>
              <a:rPr lang="en-GB" sz="1000" dirty="0"/>
              <a:t> 2013;12:123–36; Coppell JA et al. </a:t>
            </a:r>
            <a:r>
              <a:rPr lang="en-GB" sz="1000" i="1" dirty="0" err="1"/>
              <a:t>Biol</a:t>
            </a:r>
            <a:r>
              <a:rPr lang="en-GB" sz="1000" i="1" dirty="0"/>
              <a:t> Blood Marrow Transplant </a:t>
            </a:r>
            <a:r>
              <a:rPr lang="en-GB" sz="1000" dirty="0"/>
              <a:t>2010;16:157–68</a:t>
            </a:r>
          </a:p>
        </p:txBody>
      </p:sp>
      <p:sp>
        <p:nvSpPr>
          <p:cNvPr id="2" name="Text Placeholder 1"/>
          <p:cNvSpPr>
            <a:spLocks noGrp="1"/>
          </p:cNvSpPr>
          <p:nvPr>
            <p:ph type="body" sz="quarter" idx="11"/>
          </p:nvPr>
        </p:nvSpPr>
        <p:spPr/>
        <p:txBody>
          <a:bodyPr/>
          <a:lstStyle/>
          <a:p>
            <a:r>
              <a:rPr lang="de-DE" dirty="0"/>
              <a:t>PAI-1, Plasminogen-Aktivator-Inhibitor-1</a:t>
            </a:r>
            <a:r>
              <a:rPr lang="en-GB" dirty="0"/>
              <a:t>; </a:t>
            </a:r>
            <a:r>
              <a:rPr lang="en-GB" dirty="0" err="1"/>
              <a:t>tPA</a:t>
            </a:r>
            <a:r>
              <a:rPr lang="en-GB" dirty="0"/>
              <a:t>, </a:t>
            </a:r>
            <a:r>
              <a:rPr lang="en-US" dirty="0" err="1"/>
              <a:t>Gewebeplasminogenaktivator</a:t>
            </a:r>
            <a:endParaRPr lang="en-GB" dirty="0">
              <a:solidFill>
                <a:srgbClr val="FF0000"/>
              </a:solidFill>
            </a:endParaRPr>
          </a:p>
        </p:txBody>
      </p:sp>
    </p:spTree>
    <p:extLst>
      <p:ext uri="{BB962C8B-B14F-4D97-AF65-F5344CB8AC3E}">
        <p14:creationId xmlns:p14="http://schemas.microsoft.com/office/powerpoint/2010/main" val="952775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ounded Rectangle 6"/>
          <p:cNvSpPr/>
          <p:nvPr/>
        </p:nvSpPr>
        <p:spPr>
          <a:xfrm>
            <a:off x="1092000" y="1881187"/>
            <a:ext cx="10008000" cy="2229173"/>
          </a:xfrm>
          <a:prstGeom prst="roundRect">
            <a:avLst/>
          </a:prstGeom>
          <a:ln w="28575">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GB" sz="2400" b="1" dirty="0">
                <a:solidFill>
                  <a:sysClr val="windowText" lastClr="000000"/>
                </a:solidFill>
                <a:cs typeface="Arial" pitchFamily="34" charset="0"/>
              </a:rPr>
              <a:t>Defibrotid </a:t>
            </a:r>
            <a:r>
              <a:rPr lang="en-GB" sz="2400" b="1" dirty="0" err="1">
                <a:solidFill>
                  <a:schemeClr val="tx1"/>
                </a:solidFill>
                <a:latin typeface="Arial" pitchFamily="34" charset="0"/>
                <a:cs typeface="Arial" pitchFamily="34" charset="0"/>
              </a:rPr>
              <a:t>schützt</a:t>
            </a:r>
            <a:r>
              <a:rPr lang="en-GB" sz="2400" b="1" dirty="0">
                <a:solidFill>
                  <a:schemeClr val="tx1"/>
                </a:solidFill>
                <a:latin typeface="Arial" pitchFamily="34" charset="0"/>
                <a:cs typeface="Arial" pitchFamily="34" charset="0"/>
              </a:rPr>
              <a:t> </a:t>
            </a:r>
            <a:r>
              <a:rPr lang="en-GB" sz="2400" b="1" dirty="0" err="1">
                <a:solidFill>
                  <a:schemeClr val="tx1"/>
                </a:solidFill>
                <a:latin typeface="Arial" pitchFamily="34" charset="0"/>
                <a:cs typeface="Arial" pitchFamily="34" charset="0"/>
              </a:rPr>
              <a:t>Endothelzellen</a:t>
            </a:r>
            <a:endParaRPr lang="en-GB" sz="2800" b="1" baseline="30000" dirty="0">
              <a:solidFill>
                <a:sysClr val="windowText" lastClr="000000"/>
              </a:solidFill>
              <a:cs typeface="Arial" pitchFamily="34" charset="0"/>
            </a:endParaRPr>
          </a:p>
          <a:p>
            <a:endParaRPr lang="en-GB" sz="2000" dirty="0">
              <a:solidFill>
                <a:sysClr val="windowText" lastClr="000000"/>
              </a:solidFill>
              <a:cs typeface="Arial" pitchFamily="34" charset="0"/>
            </a:endParaRPr>
          </a:p>
          <a:p>
            <a:pPr marL="342900" indent="-342900">
              <a:spcAft>
                <a:spcPts val="600"/>
              </a:spcAft>
              <a:buFont typeface="Arial" panose="020B0604020202020204" pitchFamily="34" charset="0"/>
              <a:buChar char="•"/>
            </a:pPr>
            <a:r>
              <a:rPr lang="de-DE" sz="2000" dirty="0">
                <a:solidFill>
                  <a:schemeClr val="tx1"/>
                </a:solidFill>
              </a:rPr>
              <a:t>Bindet an verschiedene Stellen auf vaskulärem Endothel und </a:t>
            </a:r>
            <a:r>
              <a:rPr lang="de-DE" sz="2000" dirty="0" smtClean="0">
                <a:solidFill>
                  <a:schemeClr val="tx1"/>
                </a:solidFill>
              </a:rPr>
              <a:t>baut </a:t>
            </a:r>
            <a:r>
              <a:rPr lang="de-DE" sz="2000" dirty="0">
                <a:solidFill>
                  <a:schemeClr val="tx1"/>
                </a:solidFill>
              </a:rPr>
              <a:t>Adhäsionsmoleküle und Zytokine ab</a:t>
            </a:r>
          </a:p>
          <a:p>
            <a:pPr marL="342900" indent="-342900">
              <a:spcAft>
                <a:spcPts val="600"/>
              </a:spcAft>
              <a:buFont typeface="Arial" panose="020B0604020202020204" pitchFamily="34" charset="0"/>
              <a:buChar char="•"/>
            </a:pPr>
            <a:r>
              <a:rPr lang="en-GB" sz="2000" dirty="0"/>
              <a:t>Defibrotid </a:t>
            </a:r>
            <a:r>
              <a:rPr lang="en-GB" sz="2000" dirty="0" err="1"/>
              <a:t>schützt</a:t>
            </a:r>
            <a:r>
              <a:rPr lang="en-GB" sz="2000" dirty="0"/>
              <a:t> </a:t>
            </a:r>
            <a:r>
              <a:rPr lang="en-GB" sz="2000" dirty="0" err="1"/>
              <a:t>vor</a:t>
            </a:r>
            <a:r>
              <a:rPr lang="en-GB" sz="2000" dirty="0"/>
              <a:t> der </a:t>
            </a:r>
            <a:r>
              <a:rPr lang="en-GB" sz="2000" dirty="0" err="1"/>
              <a:t>durch</a:t>
            </a:r>
            <a:r>
              <a:rPr lang="en-GB" sz="2000" dirty="0"/>
              <a:t> </a:t>
            </a:r>
            <a:r>
              <a:rPr lang="en-GB" sz="2000" dirty="0" err="1"/>
              <a:t>Fludarabin</a:t>
            </a:r>
            <a:r>
              <a:rPr lang="en-GB" sz="2000" dirty="0"/>
              <a:t> </a:t>
            </a:r>
            <a:r>
              <a:rPr lang="en-GB" sz="2000" dirty="0" err="1"/>
              <a:t>vermittelten</a:t>
            </a:r>
            <a:r>
              <a:rPr lang="en-GB" sz="2000" dirty="0"/>
              <a:t> </a:t>
            </a:r>
            <a:r>
              <a:rPr lang="en-GB" sz="2000" dirty="0" err="1"/>
              <a:t>Apoptose</a:t>
            </a:r>
            <a:r>
              <a:rPr lang="en-GB" sz="2000" dirty="0"/>
              <a:t>, </a:t>
            </a:r>
            <a:r>
              <a:rPr lang="en-GB" sz="2000" dirty="0" err="1"/>
              <a:t>ohne</a:t>
            </a:r>
            <a:r>
              <a:rPr lang="en-GB" sz="2000" dirty="0"/>
              <a:t> </a:t>
            </a:r>
            <a:r>
              <a:rPr lang="en-GB" sz="2000" dirty="0" err="1"/>
              <a:t>dessen</a:t>
            </a:r>
            <a:r>
              <a:rPr lang="en-GB" sz="2000" dirty="0"/>
              <a:t> </a:t>
            </a:r>
            <a:r>
              <a:rPr lang="en-GB" sz="2000" dirty="0" err="1"/>
              <a:t>antileukämischen</a:t>
            </a:r>
            <a:r>
              <a:rPr lang="en-GB" sz="2000" dirty="0"/>
              <a:t> </a:t>
            </a:r>
            <a:r>
              <a:rPr lang="en-GB" sz="2000" dirty="0" err="1"/>
              <a:t>Effekt</a:t>
            </a:r>
            <a:r>
              <a:rPr lang="en-GB" sz="2000" dirty="0"/>
              <a:t> </a:t>
            </a:r>
            <a:r>
              <a:rPr lang="en-GB" sz="2000" dirty="0" err="1"/>
              <a:t>zu</a:t>
            </a:r>
            <a:r>
              <a:rPr lang="en-GB" sz="2000" dirty="0"/>
              <a:t> </a:t>
            </a:r>
            <a:r>
              <a:rPr lang="en-GB" sz="2000" dirty="0" err="1"/>
              <a:t>beeinflussen</a:t>
            </a:r>
            <a:endParaRPr lang="en-GB" sz="20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2002" y="4262560"/>
            <a:ext cx="1567997" cy="1860088"/>
          </a:xfrm>
          <a:prstGeom prst="rect">
            <a:avLst/>
          </a:prstGeom>
        </p:spPr>
      </p:pic>
      <p:sp>
        <p:nvSpPr>
          <p:cNvPr id="10" name="Title 1"/>
          <p:cNvSpPr>
            <a:spLocks noGrp="1"/>
          </p:cNvSpPr>
          <p:nvPr>
            <p:ph type="title"/>
          </p:nvPr>
        </p:nvSpPr>
        <p:spPr/>
        <p:txBody>
          <a:bodyPr/>
          <a:lstStyle/>
          <a:p>
            <a:r>
              <a:rPr lang="en-GB" dirty="0"/>
              <a:t>Defibrotid: </a:t>
            </a:r>
            <a:r>
              <a:rPr lang="en-GB" dirty="0" err="1"/>
              <a:t>Wirkmechanismus</a:t>
            </a:r>
            <a:endParaRPr lang="en-GB" dirty="0"/>
          </a:p>
        </p:txBody>
      </p:sp>
      <p:sp>
        <p:nvSpPr>
          <p:cNvPr id="9" name="Text Placeholder 3"/>
          <p:cNvSpPr>
            <a:spLocks noGrp="1"/>
          </p:cNvSpPr>
          <p:nvPr>
            <p:ph type="body" sz="quarter" idx="10"/>
          </p:nvPr>
        </p:nvSpPr>
        <p:spPr>
          <a:xfrm>
            <a:off x="98778" y="6230453"/>
            <a:ext cx="7947942" cy="553998"/>
          </a:xfrm>
        </p:spPr>
        <p:txBody>
          <a:bodyPr wrap="square" anchor="b" anchorCtr="0">
            <a:spAutoFit/>
          </a:bodyPr>
          <a:lstStyle/>
          <a:p>
            <a:pPr>
              <a:defRPr/>
            </a:pPr>
            <a:r>
              <a:rPr lang="en-GB" dirty="0" err="1"/>
              <a:t>Defitelio</a:t>
            </a:r>
            <a:r>
              <a:rPr lang="en-GB" baseline="30000" dirty="0"/>
              <a:t>®</a:t>
            </a:r>
            <a:r>
              <a:rPr lang="en-GB" dirty="0"/>
              <a:t> Summary of Product Characteristics. </a:t>
            </a:r>
            <a:r>
              <a:rPr lang="en-GB" dirty="0" err="1"/>
              <a:t>Verfügbar</a:t>
            </a:r>
            <a:r>
              <a:rPr lang="en-GB" dirty="0"/>
              <a:t> </a:t>
            </a:r>
            <a:r>
              <a:rPr lang="en-GB" dirty="0" err="1"/>
              <a:t>unter</a:t>
            </a:r>
            <a:r>
              <a:rPr lang="en-GB" dirty="0"/>
              <a:t>: http://www.ema.europa.eu/docs/en_GB/</a:t>
            </a:r>
          </a:p>
          <a:p>
            <a:pPr>
              <a:defRPr/>
            </a:pPr>
            <a:r>
              <a:rPr lang="en-GB" dirty="0" err="1"/>
              <a:t>document_library</a:t>
            </a:r>
            <a:r>
              <a:rPr lang="en-GB" dirty="0"/>
              <a:t>/EPAR_-_</a:t>
            </a:r>
            <a:r>
              <a:rPr lang="en-GB" dirty="0" err="1"/>
              <a:t>Product_Information</a:t>
            </a:r>
            <a:r>
              <a:rPr lang="en-GB" dirty="0"/>
              <a:t>/human/002393/WC500153150.pdf. </a:t>
            </a:r>
            <a:r>
              <a:rPr lang="en-GB" dirty="0" err="1"/>
              <a:t>Abgerufen</a:t>
            </a:r>
            <a:r>
              <a:rPr lang="en-GB" dirty="0"/>
              <a:t> </a:t>
            </a:r>
            <a:r>
              <a:rPr lang="en-GB" dirty="0" err="1"/>
              <a:t>Februar</a:t>
            </a:r>
            <a:r>
              <a:rPr lang="en-GB" dirty="0"/>
              <a:t> 2017; </a:t>
            </a:r>
            <a:br>
              <a:rPr lang="en-GB" dirty="0"/>
            </a:br>
            <a:r>
              <a:rPr lang="en-GB" dirty="0"/>
              <a:t>Richardson PG et al. </a:t>
            </a:r>
            <a:r>
              <a:rPr lang="en-GB" i="1" dirty="0"/>
              <a:t>Expert </a:t>
            </a:r>
            <a:r>
              <a:rPr lang="en-GB" i="1" dirty="0" err="1"/>
              <a:t>Opin</a:t>
            </a:r>
            <a:r>
              <a:rPr lang="en-GB" i="1" dirty="0"/>
              <a:t> Drug </a:t>
            </a:r>
            <a:r>
              <a:rPr lang="en-GB" i="1" dirty="0" err="1"/>
              <a:t>Saf</a:t>
            </a:r>
            <a:r>
              <a:rPr lang="en-GB" dirty="0"/>
              <a:t> 2013;12:123–36; Coppell JA et al. </a:t>
            </a:r>
            <a:r>
              <a:rPr lang="en-GB" i="1" dirty="0" err="1"/>
              <a:t>Biol</a:t>
            </a:r>
            <a:r>
              <a:rPr lang="en-GB" i="1" dirty="0"/>
              <a:t> Blood Marrow Transplant </a:t>
            </a:r>
            <a:r>
              <a:rPr lang="en-GB" dirty="0"/>
              <a:t>2010;16:157–68</a:t>
            </a:r>
          </a:p>
        </p:txBody>
      </p:sp>
      <p:sp>
        <p:nvSpPr>
          <p:cNvPr id="2" name="Text Placeholder 1"/>
          <p:cNvSpPr>
            <a:spLocks noGrp="1"/>
          </p:cNvSpPr>
          <p:nvPr>
            <p:ph type="body" sz="quarter" idx="11"/>
          </p:nvPr>
        </p:nvSpPr>
        <p:spPr/>
        <p:txBody>
          <a:bodyPr/>
          <a:lstStyle/>
          <a:p>
            <a:endParaRPr lang="en-GB" dirty="0"/>
          </a:p>
        </p:txBody>
      </p:sp>
    </p:spTree>
    <p:extLst>
      <p:ext uri="{BB962C8B-B14F-4D97-AF65-F5344CB8AC3E}">
        <p14:creationId xmlns:p14="http://schemas.microsoft.com/office/powerpoint/2010/main" val="2183246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ounded Rectangle 5"/>
          <p:cNvSpPr/>
          <p:nvPr/>
        </p:nvSpPr>
        <p:spPr>
          <a:xfrm>
            <a:off x="1092000" y="1881188"/>
            <a:ext cx="10008000" cy="1340529"/>
          </a:xfrm>
          <a:prstGeom prst="roundRect">
            <a:avLst/>
          </a:prstGeom>
          <a:ln w="28575">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GB" sz="2400" b="1" dirty="0" err="1">
                <a:solidFill>
                  <a:sysClr val="windowText" lastClr="000000"/>
                </a:solidFill>
                <a:cs typeface="Arial" pitchFamily="34" charset="0"/>
              </a:rPr>
              <a:t>Defibrotid</a:t>
            </a:r>
            <a:r>
              <a:rPr lang="en-GB" sz="2400" b="1" dirty="0">
                <a:solidFill>
                  <a:sysClr val="windowText" lastClr="000000"/>
                </a:solidFill>
                <a:cs typeface="Arial" pitchFamily="34" charset="0"/>
              </a:rPr>
              <a:t> </a:t>
            </a:r>
            <a:r>
              <a:rPr lang="en-GB" sz="2400" b="1" dirty="0" err="1" smtClean="0">
                <a:solidFill>
                  <a:schemeClr val="tx1"/>
                </a:solidFill>
                <a:latin typeface="Arial" pitchFamily="34" charset="0"/>
                <a:cs typeface="Arial" pitchFamily="34" charset="0"/>
              </a:rPr>
              <a:t>hemmt</a:t>
            </a:r>
            <a:r>
              <a:rPr lang="en-GB" sz="2400" b="1" dirty="0" smtClean="0">
                <a:solidFill>
                  <a:schemeClr val="tx1"/>
                </a:solidFill>
                <a:latin typeface="Arial" pitchFamily="34" charset="0"/>
                <a:cs typeface="Arial" pitchFamily="34" charset="0"/>
              </a:rPr>
              <a:t> </a:t>
            </a:r>
            <a:r>
              <a:rPr lang="en-GB" sz="2400" b="1" dirty="0" err="1" smtClean="0">
                <a:solidFill>
                  <a:schemeClr val="tx1"/>
                </a:solidFill>
                <a:latin typeface="Arial" pitchFamily="34" charset="0"/>
                <a:cs typeface="Arial" pitchFamily="34" charset="0"/>
              </a:rPr>
              <a:t>Entzündungen</a:t>
            </a:r>
            <a:endParaRPr lang="en-GB" sz="2000" dirty="0">
              <a:solidFill>
                <a:sysClr val="windowText" lastClr="000000"/>
              </a:solidFill>
              <a:cs typeface="Arial" pitchFamily="34" charset="0"/>
            </a:endParaRPr>
          </a:p>
          <a:p>
            <a:pPr lvl="0" algn="ctr" eaLnBrk="0" fontAlgn="base" hangingPunct="0">
              <a:spcBef>
                <a:spcPct val="0"/>
              </a:spcBef>
              <a:spcAft>
                <a:spcPct val="0"/>
              </a:spcAft>
            </a:pPr>
            <a:r>
              <a:rPr lang="de-DE" altLang="en-US" sz="2000" dirty="0">
                <a:solidFill>
                  <a:schemeClr val="tx1"/>
                </a:solidFill>
                <a:latin typeface="Arial Unicode MS" panose="020B0604020202020204" pitchFamily="34" charset="-128"/>
              </a:rPr>
              <a:t>Als Ergebnis der R</a:t>
            </a:r>
            <a:r>
              <a:rPr lang="de-DE" altLang="en-US" sz="2000" dirty="0" smtClean="0">
                <a:solidFill>
                  <a:schemeClr val="tx1"/>
                </a:solidFill>
                <a:latin typeface="Arial Unicode MS" panose="020B0604020202020204" pitchFamily="34" charset="-128"/>
              </a:rPr>
              <a:t>egulierung </a:t>
            </a:r>
            <a:r>
              <a:rPr lang="de-DE" altLang="en-US" sz="2000" dirty="0">
                <a:solidFill>
                  <a:schemeClr val="tx1"/>
                </a:solidFill>
                <a:latin typeface="Arial Unicode MS" panose="020B0604020202020204" pitchFamily="34" charset="-128"/>
              </a:rPr>
              <a:t>von Zytokinen</a:t>
            </a:r>
            <a:endParaRPr lang="de-DE" altLang="en-US" sz="4400" dirty="0">
              <a:solidFill>
                <a:schemeClr val="tx1"/>
              </a:solidFill>
              <a:latin typeface="Arial" panose="020B0604020202020204" pitchFamily="34" charset="0"/>
            </a:endParaRPr>
          </a:p>
        </p:txBody>
      </p:sp>
      <p:sp>
        <p:nvSpPr>
          <p:cNvPr id="10" name="Title 1"/>
          <p:cNvSpPr>
            <a:spLocks noGrp="1"/>
          </p:cNvSpPr>
          <p:nvPr>
            <p:ph type="title"/>
          </p:nvPr>
        </p:nvSpPr>
        <p:spPr/>
        <p:txBody>
          <a:bodyPr/>
          <a:lstStyle/>
          <a:p>
            <a:r>
              <a:rPr lang="en-GB" dirty="0"/>
              <a:t>Defibrotid: </a:t>
            </a:r>
            <a:r>
              <a:rPr lang="en-GB" dirty="0" err="1"/>
              <a:t>Wirkmechanismus</a:t>
            </a:r>
            <a:endParaRPr lang="en-GB" dirty="0"/>
          </a:p>
        </p:txBody>
      </p:sp>
      <p:sp>
        <p:nvSpPr>
          <p:cNvPr id="8" name="Text Placeholder 3"/>
          <p:cNvSpPr>
            <a:spLocks noGrp="1"/>
          </p:cNvSpPr>
          <p:nvPr>
            <p:ph type="body" sz="quarter" idx="10"/>
          </p:nvPr>
        </p:nvSpPr>
        <p:spPr>
          <a:xfrm>
            <a:off x="98778" y="6538230"/>
            <a:ext cx="7296151" cy="246221"/>
          </a:xfrm>
        </p:spPr>
        <p:txBody>
          <a:bodyPr wrap="square" anchor="b" anchorCtr="0">
            <a:spAutoFit/>
          </a:bodyPr>
          <a:lstStyle/>
          <a:p>
            <a:pPr marL="0" indent="0">
              <a:spcBef>
                <a:spcPts val="0"/>
              </a:spcBef>
              <a:buNone/>
              <a:defRPr/>
            </a:pPr>
            <a:r>
              <a:rPr lang="en-GB" sz="1000" dirty="0"/>
              <a:t>Richardson PG et al. </a:t>
            </a:r>
            <a:r>
              <a:rPr lang="en-GB" sz="1000" i="1" dirty="0"/>
              <a:t>Expert </a:t>
            </a:r>
            <a:r>
              <a:rPr lang="en-GB" sz="1000" i="1" dirty="0" err="1"/>
              <a:t>Opin</a:t>
            </a:r>
            <a:r>
              <a:rPr lang="en-GB" sz="1000" i="1" dirty="0"/>
              <a:t> Drug </a:t>
            </a:r>
            <a:r>
              <a:rPr lang="en-GB" sz="1000" i="1" dirty="0" err="1"/>
              <a:t>Saf</a:t>
            </a:r>
            <a:r>
              <a:rPr lang="en-GB" sz="1000" dirty="0"/>
              <a:t> 2013;12:123–36; Coppell JA et al. </a:t>
            </a:r>
            <a:r>
              <a:rPr lang="en-GB" sz="1000" i="1" dirty="0" err="1"/>
              <a:t>Biol</a:t>
            </a:r>
            <a:r>
              <a:rPr lang="en-GB" sz="1000" i="1" dirty="0"/>
              <a:t> Blood Marrow Transplant </a:t>
            </a:r>
            <a:r>
              <a:rPr lang="en-GB" sz="1000" dirty="0"/>
              <a:t>2010;16:157–68</a:t>
            </a:r>
          </a:p>
        </p:txBody>
      </p:sp>
      <p:sp>
        <p:nvSpPr>
          <p:cNvPr id="2" name="Text Placeholder 1"/>
          <p:cNvSpPr>
            <a:spLocks noGrp="1"/>
          </p:cNvSpPr>
          <p:nvPr>
            <p:ph type="body" sz="quarter" idx="11"/>
          </p:nvPr>
        </p:nvSpPr>
        <p:spPr/>
        <p:txBody>
          <a:bodyPr/>
          <a:lstStyle/>
          <a:p>
            <a:endParaRPr lang="en-GB"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77919" y="4012707"/>
            <a:ext cx="3036163" cy="2086252"/>
          </a:xfrm>
          <a:prstGeom prst="rect">
            <a:avLst/>
          </a:prstGeom>
        </p:spPr>
      </p:pic>
    </p:spTree>
    <p:extLst>
      <p:ext uri="{BB962C8B-B14F-4D97-AF65-F5344CB8AC3E}">
        <p14:creationId xmlns:p14="http://schemas.microsoft.com/office/powerpoint/2010/main" val="3864383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ounded Rectangle 5"/>
          <p:cNvSpPr/>
          <p:nvPr/>
        </p:nvSpPr>
        <p:spPr>
          <a:xfrm>
            <a:off x="1092000" y="1881188"/>
            <a:ext cx="10008000" cy="1722268"/>
          </a:xfrm>
          <a:prstGeom prst="roundRect">
            <a:avLst/>
          </a:prstGeom>
          <a:ln w="28575">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GB" sz="2400" b="1" dirty="0" err="1">
                <a:solidFill>
                  <a:schemeClr val="tx1"/>
                </a:solidFill>
                <a:cs typeface="Arial" pitchFamily="34" charset="0"/>
              </a:rPr>
              <a:t>Defibrotid</a:t>
            </a:r>
            <a:r>
              <a:rPr lang="en-GB" sz="2400" b="1" dirty="0">
                <a:solidFill>
                  <a:schemeClr val="tx1"/>
                </a:solidFill>
                <a:cs typeface="Arial" pitchFamily="34" charset="0"/>
              </a:rPr>
              <a:t> </a:t>
            </a:r>
            <a:r>
              <a:rPr lang="en-GB" sz="2400" b="1" dirty="0" err="1" smtClean="0">
                <a:solidFill>
                  <a:schemeClr val="tx1"/>
                </a:solidFill>
                <a:cs typeface="Arial" pitchFamily="34" charset="0"/>
              </a:rPr>
              <a:t>unterstützt</a:t>
            </a:r>
            <a:r>
              <a:rPr lang="en-GB" sz="2400" b="1" dirty="0" smtClean="0">
                <a:solidFill>
                  <a:schemeClr val="tx1"/>
                </a:solidFill>
                <a:cs typeface="Arial" pitchFamily="34" charset="0"/>
              </a:rPr>
              <a:t> die </a:t>
            </a:r>
            <a:r>
              <a:rPr lang="en-GB" sz="2400" b="1" dirty="0" err="1" smtClean="0">
                <a:solidFill>
                  <a:schemeClr val="tx1"/>
                </a:solidFill>
                <a:cs typeface="Arial" pitchFamily="34" charset="0"/>
              </a:rPr>
              <a:t>Aufrechterhaltung</a:t>
            </a:r>
            <a:r>
              <a:rPr lang="en-GB" sz="2400" b="1" dirty="0" smtClean="0">
                <a:solidFill>
                  <a:schemeClr val="tx1"/>
                </a:solidFill>
                <a:cs typeface="Arial" pitchFamily="34" charset="0"/>
              </a:rPr>
              <a:t> </a:t>
            </a:r>
            <a:r>
              <a:rPr lang="de-DE" sz="2400" b="1" dirty="0" smtClean="0">
                <a:solidFill>
                  <a:schemeClr val="tx1"/>
                </a:solidFill>
                <a:cs typeface="Arial" pitchFamily="34" charset="0"/>
              </a:rPr>
              <a:t>der </a:t>
            </a:r>
            <a:r>
              <a:rPr lang="de-DE" sz="2400" b="1" dirty="0">
                <a:solidFill>
                  <a:schemeClr val="tx1"/>
                </a:solidFill>
                <a:cs typeface="Arial" pitchFamily="34" charset="0"/>
              </a:rPr>
              <a:t>extrazellulären Matrix und </a:t>
            </a:r>
            <a:r>
              <a:rPr lang="de-DE" sz="2400" b="1" dirty="0" smtClean="0">
                <a:solidFill>
                  <a:schemeClr val="tx1"/>
                </a:solidFill>
                <a:cs typeface="Arial" pitchFamily="34" charset="0"/>
              </a:rPr>
              <a:t>der Gewebehomöostase</a:t>
            </a:r>
            <a:endParaRPr lang="en-GB" sz="2000" dirty="0">
              <a:solidFill>
                <a:schemeClr val="tx1"/>
              </a:solidFill>
              <a:cs typeface="Arial" pitchFamily="34" charset="0"/>
            </a:endParaRPr>
          </a:p>
          <a:p>
            <a:pPr algn="ctr"/>
            <a:endParaRPr lang="en-GB" sz="2000" dirty="0">
              <a:solidFill>
                <a:sysClr val="windowText" lastClr="000000"/>
              </a:solidFill>
              <a:cs typeface="Arial" pitchFamily="34" charset="0"/>
            </a:endParaRPr>
          </a:p>
          <a:p>
            <a:pPr algn="ctr"/>
            <a:r>
              <a:rPr lang="en-GB" sz="2000" dirty="0" err="1" smtClean="0">
                <a:solidFill>
                  <a:schemeClr val="tx1"/>
                </a:solidFill>
                <a:cs typeface="Arial" pitchFamily="34" charset="0"/>
              </a:rPr>
              <a:t>Durch</a:t>
            </a:r>
            <a:r>
              <a:rPr lang="en-GB" sz="2000" dirty="0" smtClean="0">
                <a:solidFill>
                  <a:schemeClr val="tx1"/>
                </a:solidFill>
                <a:cs typeface="Arial" pitchFamily="34" charset="0"/>
              </a:rPr>
              <a:t> </a:t>
            </a:r>
            <a:r>
              <a:rPr lang="en-GB" sz="2000" dirty="0" err="1" smtClean="0">
                <a:solidFill>
                  <a:schemeClr val="tx1"/>
                </a:solidFill>
                <a:cs typeface="Arial" pitchFamily="34" charset="0"/>
              </a:rPr>
              <a:t>Austrittsreduktion</a:t>
            </a:r>
            <a:r>
              <a:rPr lang="en-GB" sz="2000" dirty="0" smtClean="0">
                <a:solidFill>
                  <a:schemeClr val="tx1"/>
                </a:solidFill>
                <a:cs typeface="Arial" pitchFamily="34" charset="0"/>
              </a:rPr>
              <a:t> von </a:t>
            </a:r>
            <a:r>
              <a:rPr lang="en-GB" sz="2000" dirty="0" err="1" smtClean="0">
                <a:solidFill>
                  <a:schemeClr val="tx1"/>
                </a:solidFill>
                <a:cs typeface="Arial" pitchFamily="34" charset="0"/>
              </a:rPr>
              <a:t>Heparanase</a:t>
            </a:r>
            <a:endParaRPr lang="en-GB" sz="2000" dirty="0" smtClean="0">
              <a:solidFill>
                <a:schemeClr val="tx1"/>
              </a:solidFill>
              <a:cs typeface="Arial" pitchFamily="34" charset="0"/>
            </a:endParaRPr>
          </a:p>
          <a:p>
            <a:pPr algn="ctr"/>
            <a:endParaRPr lang="en-GB" sz="2000" baseline="30000" dirty="0">
              <a:solidFill>
                <a:srgbClr val="FF0000"/>
              </a:solidFill>
              <a:cs typeface="Arial" pitchFamily="34" charset="0"/>
            </a:endParaRPr>
          </a:p>
        </p:txBody>
      </p:sp>
      <p:sp>
        <p:nvSpPr>
          <p:cNvPr id="12" name="Title 1"/>
          <p:cNvSpPr>
            <a:spLocks noGrp="1"/>
          </p:cNvSpPr>
          <p:nvPr>
            <p:ph type="title"/>
          </p:nvPr>
        </p:nvSpPr>
        <p:spPr/>
        <p:txBody>
          <a:bodyPr/>
          <a:lstStyle/>
          <a:p>
            <a:r>
              <a:rPr lang="en-GB" dirty="0"/>
              <a:t>Defibrotid: </a:t>
            </a:r>
            <a:r>
              <a:rPr lang="en-GB" dirty="0" err="1"/>
              <a:t>Wirkmechanismus</a:t>
            </a:r>
            <a:endParaRPr lang="en-GB" dirty="0"/>
          </a:p>
        </p:txBody>
      </p:sp>
      <p:sp>
        <p:nvSpPr>
          <p:cNvPr id="8" name="Text Placeholder 3"/>
          <p:cNvSpPr>
            <a:spLocks noGrp="1"/>
          </p:cNvSpPr>
          <p:nvPr>
            <p:ph type="body" sz="quarter" idx="10"/>
          </p:nvPr>
        </p:nvSpPr>
        <p:spPr>
          <a:xfrm>
            <a:off x="98778" y="6384341"/>
            <a:ext cx="7296151" cy="400110"/>
          </a:xfrm>
        </p:spPr>
        <p:txBody>
          <a:bodyPr wrap="square" anchor="b" anchorCtr="0">
            <a:spAutoFit/>
          </a:bodyPr>
          <a:lstStyle/>
          <a:p>
            <a:pPr>
              <a:defRPr/>
            </a:pPr>
            <a:r>
              <a:rPr lang="en-GB" dirty="0" err="1"/>
              <a:t>Defitelio</a:t>
            </a:r>
            <a:r>
              <a:rPr lang="en-GB" baseline="30000" dirty="0"/>
              <a:t>®</a:t>
            </a:r>
            <a:r>
              <a:rPr lang="en-GB" dirty="0"/>
              <a:t> Summary of Product Characteristics. </a:t>
            </a:r>
            <a:r>
              <a:rPr lang="en-GB" dirty="0" err="1"/>
              <a:t>Verfügbar</a:t>
            </a:r>
            <a:r>
              <a:rPr lang="en-GB" dirty="0"/>
              <a:t> </a:t>
            </a:r>
            <a:r>
              <a:rPr lang="en-GB" dirty="0" err="1"/>
              <a:t>unter</a:t>
            </a:r>
            <a:r>
              <a:rPr lang="en-GB" dirty="0"/>
              <a:t>: http://www.ema.europa.eu/docs/en_GB/</a:t>
            </a:r>
          </a:p>
          <a:p>
            <a:pPr>
              <a:defRPr/>
            </a:pPr>
            <a:r>
              <a:rPr lang="en-GB" dirty="0" err="1"/>
              <a:t>document_library</a:t>
            </a:r>
            <a:r>
              <a:rPr lang="en-GB" dirty="0"/>
              <a:t>/EPAR_-_Product_Information/human/002393/WC500153150.pdf. </a:t>
            </a:r>
            <a:r>
              <a:rPr lang="en-GB" dirty="0" err="1"/>
              <a:t>Abgerufen</a:t>
            </a:r>
            <a:r>
              <a:rPr lang="en-GB" dirty="0"/>
              <a:t> </a:t>
            </a:r>
            <a:r>
              <a:rPr lang="en-GB" dirty="0" err="1"/>
              <a:t>Februar</a:t>
            </a:r>
            <a:r>
              <a:rPr lang="en-GB" dirty="0"/>
              <a:t> 2017</a:t>
            </a:r>
          </a:p>
        </p:txBody>
      </p:sp>
      <p:sp>
        <p:nvSpPr>
          <p:cNvPr id="2" name="Text Placeholder 1"/>
          <p:cNvSpPr>
            <a:spLocks noGrp="1"/>
          </p:cNvSpPr>
          <p:nvPr>
            <p:ph type="body" sz="quarter" idx="11"/>
          </p:nvPr>
        </p:nvSpPr>
        <p:spPr/>
        <p:txBody>
          <a:bodyPr/>
          <a:lstStyle/>
          <a:p>
            <a:endParaRPr lang="en-GB" dirty="0"/>
          </a:p>
        </p:txBody>
      </p:sp>
      <p:grpSp>
        <p:nvGrpSpPr>
          <p:cNvPr id="11" name="Group 10"/>
          <p:cNvGrpSpPr/>
          <p:nvPr/>
        </p:nvGrpSpPr>
        <p:grpSpPr>
          <a:xfrm>
            <a:off x="4855438" y="3741875"/>
            <a:ext cx="2628438" cy="2628438"/>
            <a:chOff x="3714750" y="3226201"/>
            <a:chExt cx="2628438" cy="2628438"/>
          </a:xfrm>
        </p:grpSpPr>
        <p:pic>
          <p:nvPicPr>
            <p:cNvPr id="10" name="Picture 9"/>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14750" y="3226201"/>
              <a:ext cx="2628438" cy="262843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1861" y="3936969"/>
              <a:ext cx="1354217" cy="1354217"/>
            </a:xfrm>
            <a:prstGeom prst="rect">
              <a:avLst/>
            </a:prstGeom>
          </p:spPr>
        </p:pic>
      </p:grpSp>
    </p:spTree>
    <p:extLst>
      <p:ext uri="{BB962C8B-B14F-4D97-AF65-F5344CB8AC3E}">
        <p14:creationId xmlns:p14="http://schemas.microsoft.com/office/powerpoint/2010/main" val="3874177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GB" dirty="0" err="1"/>
              <a:t>Modul</a:t>
            </a:r>
            <a:r>
              <a:rPr lang="en-GB" dirty="0"/>
              <a:t> 4:</a:t>
            </a:r>
            <a:br>
              <a:rPr lang="en-GB" dirty="0"/>
            </a:br>
            <a:r>
              <a:rPr lang="de-DE" dirty="0"/>
              <a:t>Beurteilung und Behandlung der </a:t>
            </a:r>
            <a:br>
              <a:rPr lang="de-DE" dirty="0"/>
            </a:br>
            <a:r>
              <a:rPr lang="de-DE" dirty="0"/>
              <a:t>venookklusiven Erkrankung</a:t>
            </a:r>
            <a:endParaRPr lang="en-GB" dirty="0"/>
          </a:p>
        </p:txBody>
      </p:sp>
    </p:spTree>
    <p:extLst>
      <p:ext uri="{BB962C8B-B14F-4D97-AF65-F5344CB8AC3E}">
        <p14:creationId xmlns:p14="http://schemas.microsoft.com/office/powerpoint/2010/main" val="532544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BCSH- / BSBMT-Richtlinien zum Umgang mit sVOD</a:t>
            </a:r>
          </a:p>
        </p:txBody>
      </p:sp>
      <p:sp>
        <p:nvSpPr>
          <p:cNvPr id="3" name="Content Placeholder 2"/>
          <p:cNvSpPr>
            <a:spLocks noGrp="1"/>
          </p:cNvSpPr>
          <p:nvPr>
            <p:ph idx="1"/>
          </p:nvPr>
        </p:nvSpPr>
        <p:spPr/>
        <p:txBody>
          <a:bodyPr>
            <a:normAutofit/>
          </a:bodyPr>
          <a:lstStyle/>
          <a:p>
            <a:pPr marL="0" indent="0">
              <a:buNone/>
            </a:pPr>
            <a:r>
              <a:rPr lang="en-GB" sz="2400" dirty="0" err="1" smtClean="0"/>
              <a:t>Für</a:t>
            </a:r>
            <a:r>
              <a:rPr lang="en-GB" sz="2400" dirty="0" smtClean="0"/>
              <a:t> </a:t>
            </a:r>
            <a:r>
              <a:rPr lang="en-GB" sz="2400" dirty="0"/>
              <a:t>die </a:t>
            </a:r>
            <a:r>
              <a:rPr lang="en-GB" sz="2400" dirty="0" err="1"/>
              <a:t>Prävention</a:t>
            </a:r>
            <a:r>
              <a:rPr lang="en-GB" sz="2400" dirty="0"/>
              <a:t> der VOD </a:t>
            </a:r>
            <a:r>
              <a:rPr lang="en-GB" sz="2400" dirty="0" err="1"/>
              <a:t>bei</a:t>
            </a:r>
            <a:r>
              <a:rPr lang="en-GB" sz="2400" dirty="0"/>
              <a:t> </a:t>
            </a:r>
            <a:r>
              <a:rPr lang="en-GB" sz="2400" dirty="0" err="1"/>
              <a:t>Kindern</a:t>
            </a:r>
            <a:r>
              <a:rPr lang="en-GB" sz="2400" dirty="0"/>
              <a:t> und </a:t>
            </a:r>
            <a:r>
              <a:rPr lang="en-GB" sz="2400" dirty="0" err="1" smtClean="0"/>
              <a:t>Erwachsenen</a:t>
            </a:r>
            <a:r>
              <a:rPr lang="en-GB" sz="2400" dirty="0" smtClean="0"/>
              <a:t>, </a:t>
            </a:r>
            <a:r>
              <a:rPr lang="en-GB" sz="2400" dirty="0"/>
              <a:t>die </a:t>
            </a:r>
            <a:r>
              <a:rPr lang="en-GB" sz="2400" dirty="0" err="1"/>
              <a:t>sich</a:t>
            </a:r>
            <a:r>
              <a:rPr lang="en-GB" sz="2400" dirty="0"/>
              <a:t> </a:t>
            </a:r>
            <a:r>
              <a:rPr lang="en-GB" sz="2400" dirty="0" err="1"/>
              <a:t>einer</a:t>
            </a:r>
            <a:r>
              <a:rPr lang="en-GB" sz="2400" dirty="0"/>
              <a:t> </a:t>
            </a:r>
            <a:r>
              <a:rPr lang="en-GB" sz="2400" dirty="0" err="1"/>
              <a:t>allogenen</a:t>
            </a:r>
            <a:r>
              <a:rPr lang="en-GB" sz="2400" dirty="0"/>
              <a:t> </a:t>
            </a:r>
            <a:r>
              <a:rPr lang="en-GB" sz="2400" dirty="0" err="1"/>
              <a:t>Stammzelltransplantation</a:t>
            </a:r>
            <a:r>
              <a:rPr lang="en-GB" sz="2400" dirty="0"/>
              <a:t> </a:t>
            </a:r>
            <a:r>
              <a:rPr lang="en-GB" sz="2400" dirty="0" err="1" smtClean="0"/>
              <a:t>unterziehen</a:t>
            </a:r>
            <a:r>
              <a:rPr lang="en-GB" sz="2400" dirty="0" smtClean="0"/>
              <a:t>, </a:t>
            </a:r>
            <a:r>
              <a:rPr lang="en-GB" sz="2400" dirty="0" err="1" smtClean="0"/>
              <a:t>wird</a:t>
            </a:r>
            <a:r>
              <a:rPr lang="en-GB" sz="2400" dirty="0" smtClean="0"/>
              <a:t> </a:t>
            </a:r>
            <a:r>
              <a:rPr lang="en-GB" sz="2400" dirty="0" err="1" smtClean="0"/>
              <a:t>vom</a:t>
            </a:r>
            <a:r>
              <a:rPr lang="en-GB" sz="2400" dirty="0" smtClean="0"/>
              <a:t> </a:t>
            </a:r>
            <a:r>
              <a:rPr lang="en-GB" sz="2400" dirty="0"/>
              <a:t>BCSH/BSBMT </a:t>
            </a:r>
            <a:r>
              <a:rPr lang="en-GB" sz="2400" dirty="0" err="1" smtClean="0"/>
              <a:t>Defibrotid</a:t>
            </a:r>
            <a:r>
              <a:rPr lang="en-GB" sz="2400" dirty="0" smtClean="0"/>
              <a:t> </a:t>
            </a:r>
            <a:r>
              <a:rPr lang="en-GB" sz="2400" dirty="0" err="1"/>
              <a:t>mit</a:t>
            </a:r>
            <a:r>
              <a:rPr lang="en-GB" sz="2400" dirty="0"/>
              <a:t> </a:t>
            </a:r>
            <a:r>
              <a:rPr lang="en-GB" sz="2400" dirty="0" err="1"/>
              <a:t>einer</a:t>
            </a:r>
            <a:r>
              <a:rPr lang="en-GB" sz="2400" dirty="0"/>
              <a:t> </a:t>
            </a:r>
            <a:r>
              <a:rPr lang="en-GB" sz="2400" dirty="0" err="1"/>
              <a:t>Dosis</a:t>
            </a:r>
            <a:r>
              <a:rPr lang="en-GB" sz="2400" dirty="0"/>
              <a:t> von 6,25 mg/kg </a:t>
            </a:r>
            <a:r>
              <a:rPr lang="en-GB" sz="2400" dirty="0" smtClean="0"/>
              <a:t>iv </a:t>
            </a:r>
            <a:r>
              <a:rPr lang="en-GB" sz="2400" dirty="0" err="1"/>
              <a:t>viermal</a:t>
            </a:r>
            <a:r>
              <a:rPr lang="en-GB" sz="2400" dirty="0"/>
              <a:t> </a:t>
            </a:r>
            <a:r>
              <a:rPr lang="en-GB" sz="2400" dirty="0" err="1"/>
              <a:t>täglich</a:t>
            </a:r>
            <a:r>
              <a:rPr lang="en-GB" sz="2400" dirty="0"/>
              <a:t> </a:t>
            </a:r>
            <a:r>
              <a:rPr lang="en-GB" sz="2400" dirty="0" err="1" smtClean="0"/>
              <a:t>empfohlen</a:t>
            </a:r>
            <a:r>
              <a:rPr lang="en-GB" sz="2400" dirty="0" smtClean="0"/>
              <a:t>, </a:t>
            </a:r>
            <a:r>
              <a:rPr lang="en-GB" sz="2400" dirty="0" err="1" smtClean="0"/>
              <a:t>wenn</a:t>
            </a:r>
            <a:r>
              <a:rPr lang="en-GB" sz="2400" dirty="0" smtClean="0"/>
              <a:t> </a:t>
            </a:r>
            <a:r>
              <a:rPr lang="en-GB" sz="2400" dirty="0" err="1" smtClean="0"/>
              <a:t>sie</a:t>
            </a:r>
            <a:r>
              <a:rPr lang="en-GB" sz="2400" dirty="0" smtClean="0"/>
              <a:t> </a:t>
            </a:r>
            <a:r>
              <a:rPr lang="en-GB" sz="2400" dirty="0" err="1" smtClean="0"/>
              <a:t>zusätzlich</a:t>
            </a:r>
            <a:r>
              <a:rPr lang="en-GB" sz="2400" dirty="0" smtClean="0"/>
              <a:t> </a:t>
            </a:r>
            <a:r>
              <a:rPr lang="en-GB" sz="2400" dirty="0" err="1"/>
              <a:t>folgende</a:t>
            </a:r>
            <a:r>
              <a:rPr lang="en-GB" sz="2400" dirty="0"/>
              <a:t> </a:t>
            </a:r>
            <a:r>
              <a:rPr lang="en-GB" sz="2400" dirty="0" err="1"/>
              <a:t>Risikofaktoren</a:t>
            </a:r>
            <a:r>
              <a:rPr lang="en-GB" sz="2400" dirty="0"/>
              <a:t> </a:t>
            </a:r>
            <a:r>
              <a:rPr lang="en-GB" sz="2400" dirty="0" err="1"/>
              <a:t>aufweisen</a:t>
            </a:r>
            <a:r>
              <a:rPr lang="en-GB" sz="2400" dirty="0">
                <a:solidFill>
                  <a:srgbClr val="FF0000"/>
                </a:solidFill>
              </a:rPr>
              <a:t>:</a:t>
            </a:r>
          </a:p>
          <a:p>
            <a:pPr marL="571500" lvl="1" indent="-288000"/>
            <a:r>
              <a:rPr lang="en-GB" sz="2000" dirty="0" err="1"/>
              <a:t>Vorbestehende</a:t>
            </a:r>
            <a:r>
              <a:rPr lang="en-GB" sz="2000" dirty="0"/>
              <a:t> </a:t>
            </a:r>
            <a:r>
              <a:rPr lang="en-GB" sz="2000" dirty="0" err="1"/>
              <a:t>Lebererkrankung</a:t>
            </a:r>
            <a:endParaRPr lang="en-GB" sz="2000" dirty="0"/>
          </a:p>
          <a:p>
            <a:pPr marL="571500" lvl="1" indent="-288000"/>
            <a:r>
              <a:rPr lang="en-GB" sz="2000" dirty="0" err="1"/>
              <a:t>Zweite</a:t>
            </a:r>
            <a:r>
              <a:rPr lang="en-GB" sz="2000" dirty="0"/>
              <a:t> </a:t>
            </a:r>
            <a:r>
              <a:rPr lang="en-GB" sz="2000" dirty="0" err="1"/>
              <a:t>myeloablative</a:t>
            </a:r>
            <a:r>
              <a:rPr lang="en-GB" sz="2000" dirty="0"/>
              <a:t> Transplantation</a:t>
            </a:r>
          </a:p>
          <a:p>
            <a:pPr marL="571500" lvl="1" indent="-288000"/>
            <a:r>
              <a:rPr lang="en-GB" sz="2000" dirty="0" err="1"/>
              <a:t>Allogene</a:t>
            </a:r>
            <a:r>
              <a:rPr lang="en-GB" sz="2000" dirty="0"/>
              <a:t> Transplantation </a:t>
            </a:r>
            <a:r>
              <a:rPr lang="en-GB" sz="2000" dirty="0" err="1"/>
              <a:t>für</a:t>
            </a:r>
            <a:r>
              <a:rPr lang="en-GB" sz="2000" dirty="0"/>
              <a:t> </a:t>
            </a:r>
            <a:r>
              <a:rPr lang="en-GB" sz="2000" dirty="0" err="1"/>
              <a:t>Leukämie</a:t>
            </a:r>
            <a:r>
              <a:rPr lang="en-GB" sz="2000" dirty="0"/>
              <a:t> </a:t>
            </a:r>
            <a:r>
              <a:rPr lang="en-GB" sz="2000" dirty="0" err="1"/>
              <a:t>nach</a:t>
            </a:r>
            <a:r>
              <a:rPr lang="en-GB" sz="2000" dirty="0"/>
              <a:t> </a:t>
            </a:r>
            <a:r>
              <a:rPr lang="en-GB" sz="2000" dirty="0" err="1"/>
              <a:t>zweitem</a:t>
            </a:r>
            <a:r>
              <a:rPr lang="en-GB" sz="2000" dirty="0"/>
              <a:t> </a:t>
            </a:r>
            <a:r>
              <a:rPr lang="en-GB" sz="2000" dirty="0" err="1"/>
              <a:t>Rezidiv</a:t>
            </a:r>
            <a:endParaRPr lang="en-GB" sz="2000" dirty="0"/>
          </a:p>
          <a:p>
            <a:pPr marL="571500" lvl="1" indent="-288000"/>
            <a:r>
              <a:rPr lang="en-GB" sz="2000" dirty="0" err="1" smtClean="0"/>
              <a:t>Konditionierungsregime</a:t>
            </a:r>
            <a:r>
              <a:rPr lang="en-GB" sz="2000" dirty="0" smtClean="0"/>
              <a:t> </a:t>
            </a:r>
            <a:r>
              <a:rPr lang="en-GB" sz="2000" dirty="0" err="1"/>
              <a:t>mit</a:t>
            </a:r>
            <a:r>
              <a:rPr lang="en-GB" sz="2000" dirty="0"/>
              <a:t> </a:t>
            </a:r>
            <a:r>
              <a:rPr lang="en-GB" sz="2000" dirty="0" err="1"/>
              <a:t>Busulfan</a:t>
            </a:r>
            <a:endParaRPr lang="en-GB" sz="2000" dirty="0"/>
          </a:p>
          <a:p>
            <a:pPr marL="571500" lvl="1" indent="-288000"/>
            <a:r>
              <a:rPr lang="en-GB" sz="2000" dirty="0" err="1"/>
              <a:t>Frühere</a:t>
            </a:r>
            <a:r>
              <a:rPr lang="en-GB" sz="2000" dirty="0"/>
              <a:t> </a:t>
            </a:r>
            <a:r>
              <a:rPr lang="en-GB" sz="2000" dirty="0" err="1"/>
              <a:t>Behandlung</a:t>
            </a:r>
            <a:r>
              <a:rPr lang="en-GB" sz="2000" dirty="0"/>
              <a:t> </a:t>
            </a:r>
            <a:r>
              <a:rPr lang="en-GB" sz="2000" dirty="0" err="1"/>
              <a:t>mit</a:t>
            </a:r>
            <a:r>
              <a:rPr lang="en-GB" sz="2000" dirty="0"/>
              <a:t> </a:t>
            </a:r>
            <a:r>
              <a:rPr lang="en-GB" sz="2000" dirty="0" err="1"/>
              <a:t>Gemtuzumab</a:t>
            </a:r>
            <a:r>
              <a:rPr lang="en-GB" sz="2000" dirty="0"/>
              <a:t> </a:t>
            </a:r>
            <a:r>
              <a:rPr lang="en-GB" sz="2000" dirty="0" err="1"/>
              <a:t>Ozogamicin</a:t>
            </a:r>
            <a:endParaRPr lang="en-GB" sz="2000" dirty="0"/>
          </a:p>
          <a:p>
            <a:pPr marL="571500" lvl="1" indent="-288000"/>
            <a:r>
              <a:rPr lang="en-GB" sz="2000" dirty="0"/>
              <a:t>Diagnose </a:t>
            </a:r>
            <a:r>
              <a:rPr lang="en-GB" sz="2000" dirty="0" err="1"/>
              <a:t>einer</a:t>
            </a:r>
            <a:r>
              <a:rPr lang="en-GB" sz="2000" dirty="0"/>
              <a:t> </a:t>
            </a:r>
            <a:r>
              <a:rPr lang="en-GB" sz="2000" dirty="0" err="1"/>
              <a:t>primären</a:t>
            </a:r>
            <a:r>
              <a:rPr lang="en-GB" sz="2000" dirty="0"/>
              <a:t> </a:t>
            </a:r>
            <a:r>
              <a:rPr lang="en-GB" sz="2000" dirty="0" err="1"/>
              <a:t>hämophagozytischen</a:t>
            </a:r>
            <a:r>
              <a:rPr lang="en-GB" sz="2000" dirty="0"/>
              <a:t> </a:t>
            </a:r>
            <a:r>
              <a:rPr lang="en-GB" sz="2000" dirty="0" err="1"/>
              <a:t>Lymphohistiozytose</a:t>
            </a:r>
            <a:endParaRPr lang="en-GB" sz="2000" dirty="0"/>
          </a:p>
          <a:p>
            <a:pPr marL="571500" lvl="1" indent="-288000"/>
            <a:r>
              <a:rPr lang="en-GB" sz="2000" dirty="0" err="1"/>
              <a:t>Adrenoleukodystrophie</a:t>
            </a:r>
            <a:r>
              <a:rPr lang="en-GB" sz="2000" dirty="0"/>
              <a:t> </a:t>
            </a:r>
            <a:r>
              <a:rPr lang="en-GB" sz="2000" dirty="0" err="1"/>
              <a:t>oder</a:t>
            </a:r>
            <a:r>
              <a:rPr lang="en-GB" sz="2000" dirty="0"/>
              <a:t> </a:t>
            </a:r>
            <a:r>
              <a:rPr lang="en-GB" sz="2000" dirty="0" err="1"/>
              <a:t>Osteopetrose</a:t>
            </a:r>
            <a:endParaRPr lang="en-GB" sz="2000" dirty="0"/>
          </a:p>
        </p:txBody>
      </p:sp>
      <p:sp>
        <p:nvSpPr>
          <p:cNvPr id="6" name="Text Placeholder 5"/>
          <p:cNvSpPr>
            <a:spLocks noGrp="1"/>
          </p:cNvSpPr>
          <p:nvPr>
            <p:ph type="body" sz="quarter" idx="10"/>
          </p:nvPr>
        </p:nvSpPr>
        <p:spPr/>
        <p:txBody>
          <a:bodyPr/>
          <a:lstStyle/>
          <a:p>
            <a:r>
              <a:rPr lang="de-DE" dirty="0"/>
              <a:t>Dignan FL et al. </a:t>
            </a:r>
            <a:r>
              <a:rPr lang="de-DE" i="1" dirty="0"/>
              <a:t>Br J Haematol </a:t>
            </a:r>
            <a:r>
              <a:rPr lang="de-DE" dirty="0"/>
              <a:t>2013;4:444–57</a:t>
            </a:r>
          </a:p>
        </p:txBody>
      </p:sp>
      <p:sp>
        <p:nvSpPr>
          <p:cNvPr id="7" name="Text Placeholder 6"/>
          <p:cNvSpPr>
            <a:spLocks noGrp="1"/>
          </p:cNvSpPr>
          <p:nvPr>
            <p:ph type="body" sz="quarter" idx="11"/>
          </p:nvPr>
        </p:nvSpPr>
        <p:spPr/>
        <p:txBody>
          <a:bodyPr/>
          <a:lstStyle/>
          <a:p>
            <a:r>
              <a:rPr lang="de-DE" dirty="0"/>
              <a:t>BCSH, British Committee for Standards in Haematology; BSBMT, British Society for Blood </a:t>
            </a:r>
            <a:r>
              <a:rPr dirty="0"/>
              <a:t/>
            </a:r>
            <a:br>
              <a:rPr dirty="0"/>
            </a:br>
            <a:r>
              <a:rPr lang="de-DE" dirty="0"/>
              <a:t>and Marrow Transplantation; iv, intravenös; </a:t>
            </a:r>
            <a:r>
              <a:rPr lang="de-DE" dirty="0" err="1"/>
              <a:t>sVOD</a:t>
            </a:r>
            <a:r>
              <a:rPr lang="de-DE" dirty="0"/>
              <a:t>, schwer(e) VOD; VOD, venookklusiven Erkrankung</a:t>
            </a:r>
          </a:p>
        </p:txBody>
      </p:sp>
    </p:spTree>
    <p:extLst>
      <p:ext uri="{BB962C8B-B14F-4D97-AF65-F5344CB8AC3E}">
        <p14:creationId xmlns:p14="http://schemas.microsoft.com/office/powerpoint/2010/main" val="21661016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7554897" y="6495526"/>
            <a:ext cx="4541110" cy="288925"/>
          </a:xfrm>
        </p:spPr>
        <p:txBody>
          <a:bodyPr/>
          <a:lstStyle/>
          <a:p>
            <a:r>
              <a:rPr lang="de-DE" dirty="0"/>
              <a:t>MOF, Multiorganversagen; rt-PA, rekombinanter gewebespezifischer Plasminogenaktivator; VOD, venookklusiven Erkrankung</a:t>
            </a:r>
          </a:p>
        </p:txBody>
      </p:sp>
      <p:sp>
        <p:nvSpPr>
          <p:cNvPr id="7" name="Title 3"/>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69C"/>
                </a:solidFill>
                <a:latin typeface="Arial" pitchFamily="34" charset="0"/>
                <a:ea typeface="+mj-ea"/>
                <a:cs typeface="Arial" pitchFamily="34" charset="0"/>
              </a:defRPr>
            </a:lvl1pPr>
          </a:lstStyle>
          <a:p>
            <a:pPr>
              <a:defRPr/>
            </a:pPr>
            <a:r>
              <a:rPr lang="de-DE" dirty="0">
                <a:solidFill>
                  <a:srgbClr val="7B428F"/>
                </a:solidFill>
              </a:rPr>
              <a:t>Korrekt</a:t>
            </a:r>
          </a:p>
        </p:txBody>
      </p:sp>
      <p:sp>
        <p:nvSpPr>
          <p:cNvPr id="8" name="Subtitle 4"/>
          <p:cNvSpPr txBox="1">
            <a:spLocks/>
          </p:cNvSpPr>
          <p:nvPr/>
        </p:nvSpPr>
        <p:spPr>
          <a:xfrm>
            <a:off x="914400" y="3886200"/>
            <a:ext cx="10363199"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rgbClr val="8A8A8D"/>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800" dirty="0">
                <a:solidFill>
                  <a:srgbClr val="000000"/>
                </a:solidFill>
              </a:rPr>
              <a:t>Mit der Verabreichung von Heparin und rt-PA ist ein erhöhtes Risiko für lebensbedrohliche Blutungen verbunden. Es wird bei Patienten mit schwere VOD, die bereits MOF entwickelt haben, nicht empfohlen und sind bei Patienten mit Nieren- und Lungenversagen zu vermeiden</a:t>
            </a:r>
          </a:p>
        </p:txBody>
      </p:sp>
      <p:sp>
        <p:nvSpPr>
          <p:cNvPr id="9" name="Text Placeholder 8"/>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10978286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de-DE" dirty="0"/>
              <a:t>HSZT, hämatopoetische Stammzelltransplantation; VOD, venookklusiven Erkrankung </a:t>
            </a:r>
          </a:p>
        </p:txBody>
      </p:sp>
      <p:sp>
        <p:nvSpPr>
          <p:cNvPr id="6" name="Title 3"/>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69C"/>
                </a:solidFill>
                <a:latin typeface="Arial" pitchFamily="34" charset="0"/>
                <a:ea typeface="+mj-ea"/>
                <a:cs typeface="Arial" pitchFamily="34" charset="0"/>
              </a:defRPr>
            </a:lvl1pPr>
          </a:lstStyle>
          <a:p>
            <a:pPr>
              <a:defRPr/>
            </a:pPr>
            <a:r>
              <a:rPr lang="de-DE" dirty="0">
                <a:solidFill>
                  <a:srgbClr val="7B428F"/>
                </a:solidFill>
              </a:rPr>
              <a:t>Korrekt</a:t>
            </a:r>
          </a:p>
        </p:txBody>
      </p:sp>
      <p:sp>
        <p:nvSpPr>
          <p:cNvPr id="7" name="Subtitle 4"/>
          <p:cNvSpPr txBox="1">
            <a:spLocks/>
          </p:cNvSpPr>
          <p:nvPr/>
        </p:nvSpPr>
        <p:spPr>
          <a:xfrm>
            <a:off x="914400" y="3886200"/>
            <a:ext cx="10363199"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rgbClr val="8A8A8D"/>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800" dirty="0">
                <a:solidFill>
                  <a:srgbClr val="000000"/>
                </a:solidFill>
              </a:rPr>
              <a:t>70–80% der Patienten mit allen VOD-Klassifikationen erholen sich spontan. Allerdings bleibt eine schwere VOD mit einer hohen Mortalitätsrate (&gt;80%) nach wie vor eine ernsthafte Komplikation von HSZT</a:t>
            </a:r>
          </a:p>
        </p:txBody>
      </p:sp>
    </p:spTree>
    <p:extLst>
      <p:ext uri="{BB962C8B-B14F-4D97-AF65-F5344CB8AC3E}">
        <p14:creationId xmlns:p14="http://schemas.microsoft.com/office/powerpoint/2010/main" val="37574283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de-DE" dirty="0"/>
              <a:t>VOD, venookklusiven Erkrankung </a:t>
            </a:r>
          </a:p>
        </p:txBody>
      </p:sp>
      <p:sp>
        <p:nvSpPr>
          <p:cNvPr id="6" name="Title 3"/>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69C"/>
                </a:solidFill>
                <a:latin typeface="Arial" pitchFamily="34" charset="0"/>
                <a:ea typeface="+mj-ea"/>
                <a:cs typeface="Arial" pitchFamily="34" charset="0"/>
              </a:defRPr>
            </a:lvl1pPr>
          </a:lstStyle>
          <a:p>
            <a:pPr>
              <a:defRPr/>
            </a:pPr>
            <a:r>
              <a:rPr lang="de-DE" dirty="0">
                <a:solidFill>
                  <a:srgbClr val="7B428F"/>
                </a:solidFill>
              </a:rPr>
              <a:t>Korrekt</a:t>
            </a:r>
          </a:p>
        </p:txBody>
      </p:sp>
      <p:sp>
        <p:nvSpPr>
          <p:cNvPr id="7" name="Subtitle 4"/>
          <p:cNvSpPr txBox="1">
            <a:spLocks/>
          </p:cNvSpPr>
          <p:nvPr/>
        </p:nvSpPr>
        <p:spPr>
          <a:xfrm>
            <a:off x="914400" y="3886200"/>
            <a:ext cx="10363199"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rgbClr val="8A8A8D"/>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800" dirty="0">
                <a:solidFill>
                  <a:srgbClr val="000000"/>
                </a:solidFill>
              </a:rPr>
              <a:t>VOD-Management-Strategien sind in der Regel hilfreich und </a:t>
            </a:r>
            <a:r>
              <a:rPr lang="de-DE" sz="2800" dirty="0" smtClean="0">
                <a:solidFill>
                  <a:schemeClr val="tx1"/>
                </a:solidFill>
              </a:rPr>
              <a:t>Pflegefachkräfte</a:t>
            </a:r>
            <a:r>
              <a:rPr lang="de-DE" sz="2800" dirty="0" smtClean="0">
                <a:solidFill>
                  <a:srgbClr val="000000"/>
                </a:solidFill>
              </a:rPr>
              <a:t> </a:t>
            </a:r>
            <a:r>
              <a:rPr lang="de-DE" sz="2800" dirty="0">
                <a:solidFill>
                  <a:srgbClr val="000000"/>
                </a:solidFill>
              </a:rPr>
              <a:t>spielen dabei eine Schlüsselrolle. Bei der Beurteilung und Überwachung der Gewichtszunahme von VOD-Patienten können Krankenschwestern die Gewichtszunahme und den Flüssigkeitsein-/ausgang überwachen und die Flüssigkeitsaufnahme einschränken</a:t>
            </a:r>
          </a:p>
        </p:txBody>
      </p:sp>
    </p:spTree>
    <p:extLst>
      <p:ext uri="{BB962C8B-B14F-4D97-AF65-F5344CB8AC3E}">
        <p14:creationId xmlns:p14="http://schemas.microsoft.com/office/powerpoint/2010/main" val="18232092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de-DE" dirty="0"/>
              <a:t>VOD, venookklusiven Erkrankung </a:t>
            </a:r>
          </a:p>
        </p:txBody>
      </p:sp>
      <p:sp>
        <p:nvSpPr>
          <p:cNvPr id="6" name="Title 3"/>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69C"/>
                </a:solidFill>
                <a:latin typeface="Arial" pitchFamily="34" charset="0"/>
                <a:ea typeface="+mj-ea"/>
                <a:cs typeface="Arial" pitchFamily="34" charset="0"/>
              </a:defRPr>
            </a:lvl1pPr>
          </a:lstStyle>
          <a:p>
            <a:pPr>
              <a:defRPr/>
            </a:pPr>
            <a:r>
              <a:rPr lang="de-DE" dirty="0">
                <a:solidFill>
                  <a:srgbClr val="7B428F"/>
                </a:solidFill>
              </a:rPr>
              <a:t>Korrekt</a:t>
            </a:r>
          </a:p>
        </p:txBody>
      </p:sp>
      <p:sp>
        <p:nvSpPr>
          <p:cNvPr id="7" name="Subtitle 4"/>
          <p:cNvSpPr txBox="1">
            <a:spLocks/>
          </p:cNvSpPr>
          <p:nvPr/>
        </p:nvSpPr>
        <p:spPr>
          <a:xfrm>
            <a:off x="914400" y="3886200"/>
            <a:ext cx="10363199"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rgbClr val="8A8A8D"/>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800" dirty="0">
                <a:solidFill>
                  <a:srgbClr val="000000"/>
                </a:solidFill>
              </a:rPr>
              <a:t>Defibroid reduziert bei VOD Entzündungen, stellt das thrombo-fibrinolytische Gleichgewicht wieder her und schützt die Endothelzellen; Defibrotid erhöht weder Gerinnselbildung noch stimuliert es die Bildung neuer Sinusoide</a:t>
            </a:r>
          </a:p>
        </p:txBody>
      </p:sp>
      <p:sp>
        <p:nvSpPr>
          <p:cNvPr id="8" name="Text Placeholder 7"/>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27926381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de-DE" dirty="0"/>
              <a:t>HSZT, hämatopoetische Stammzelltransplantation </a:t>
            </a:r>
          </a:p>
          <a:p>
            <a:r>
              <a:rPr lang="de-DE" dirty="0"/>
              <a:t>VOD, venookklusiven Erkrankung</a:t>
            </a:r>
          </a:p>
        </p:txBody>
      </p:sp>
      <p:sp>
        <p:nvSpPr>
          <p:cNvPr id="8" name="Title 3"/>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69C"/>
                </a:solidFill>
                <a:latin typeface="Arial" pitchFamily="34" charset="0"/>
                <a:ea typeface="+mj-ea"/>
                <a:cs typeface="Arial" pitchFamily="34" charset="0"/>
              </a:defRPr>
            </a:lvl1pPr>
          </a:lstStyle>
          <a:p>
            <a:pPr>
              <a:defRPr/>
            </a:pPr>
            <a:r>
              <a:rPr lang="de-DE" dirty="0">
                <a:solidFill>
                  <a:srgbClr val="7B428F"/>
                </a:solidFill>
              </a:rPr>
              <a:t>Korrekt</a:t>
            </a:r>
          </a:p>
        </p:txBody>
      </p:sp>
      <p:sp>
        <p:nvSpPr>
          <p:cNvPr id="9" name="Subtitle 4"/>
          <p:cNvSpPr txBox="1">
            <a:spLocks/>
          </p:cNvSpPr>
          <p:nvPr/>
        </p:nvSpPr>
        <p:spPr>
          <a:xfrm>
            <a:off x="914400" y="3886200"/>
            <a:ext cx="10363199"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rgbClr val="8A8A8D"/>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800" dirty="0">
                <a:solidFill>
                  <a:srgbClr val="000000"/>
                </a:solidFill>
              </a:rPr>
              <a:t>Defitelio</a:t>
            </a:r>
            <a:r>
              <a:rPr lang="de-DE" sz="2800" baseline="30000" dirty="0">
                <a:solidFill>
                  <a:srgbClr val="000000"/>
                </a:solidFill>
              </a:rPr>
              <a:t>®</a:t>
            </a:r>
            <a:r>
              <a:rPr lang="de-DE" sz="2800" dirty="0">
                <a:solidFill>
                  <a:srgbClr val="000000"/>
                </a:solidFill>
              </a:rPr>
              <a:t> (Defibrotid) wird zur Behandlung schwerer VOD in der HSZT-Therapie mit einer Dosis von 6,25 mg/kg Körpergewicht alle 6 Stunden (25 mg/kg/Tag) verabreicht</a:t>
            </a:r>
          </a:p>
        </p:txBody>
      </p:sp>
      <p:sp>
        <p:nvSpPr>
          <p:cNvPr id="5" name="Text Placeholder 3"/>
          <p:cNvSpPr>
            <a:spLocks noGrp="1"/>
          </p:cNvSpPr>
          <p:nvPr>
            <p:ph type="body" sz="quarter" idx="10"/>
          </p:nvPr>
        </p:nvSpPr>
        <p:spPr>
          <a:xfrm>
            <a:off x="98778" y="6384341"/>
            <a:ext cx="7296151" cy="400110"/>
          </a:xfrm>
        </p:spPr>
        <p:txBody>
          <a:bodyPr wrap="square" anchor="b" anchorCtr="0">
            <a:spAutoFit/>
          </a:bodyPr>
          <a:lstStyle/>
          <a:p>
            <a:pPr marL="0" indent="0">
              <a:buNone/>
            </a:pPr>
            <a:r>
              <a:rPr lang="de-DE" sz="1000" dirty="0">
                <a:latin typeface="Arial" pitchFamily="34" charset="0"/>
              </a:rPr>
              <a:t>Defitelio</a:t>
            </a:r>
            <a:r>
              <a:rPr lang="de-DE" sz="1000" baseline="30000" dirty="0">
                <a:latin typeface="Arial" pitchFamily="34" charset="0"/>
              </a:rPr>
              <a:t>®</a:t>
            </a:r>
            <a:r>
              <a:rPr lang="de-DE" sz="1000" dirty="0">
                <a:latin typeface="Arial" pitchFamily="34" charset="0"/>
              </a:rPr>
              <a:t> Zusammenfassung der Produktmerkmale. </a:t>
            </a:r>
            <a:r>
              <a:rPr lang="de-DE" dirty="0">
                <a:latin typeface="Arial" pitchFamily="34" charset="0"/>
              </a:rPr>
              <a:t>V</a:t>
            </a:r>
            <a:r>
              <a:rPr lang="de-DE" sz="1000" dirty="0">
                <a:latin typeface="Arial" pitchFamily="34" charset="0"/>
              </a:rPr>
              <a:t>erfügbar unter: http://www.ema.europa.eu/docs/en_GB/</a:t>
            </a:r>
          </a:p>
          <a:p>
            <a:pPr marL="0" indent="0">
              <a:buNone/>
            </a:pPr>
            <a:r>
              <a:rPr lang="de-DE" sz="1000" dirty="0">
                <a:latin typeface="Arial" pitchFamily="34" charset="0"/>
              </a:rPr>
              <a:t>document_library/EPAR_-_Product_Information/human/002393/WC500153150.pdf, </a:t>
            </a:r>
            <a:r>
              <a:rPr lang="de-DE" dirty="0">
                <a:latin typeface="Arial" pitchFamily="34" charset="0"/>
              </a:rPr>
              <a:t>Abgerufen</a:t>
            </a:r>
            <a:r>
              <a:rPr lang="de-DE" sz="1000" dirty="0">
                <a:latin typeface="Arial" pitchFamily="34" charset="0"/>
              </a:rPr>
              <a:t> Februar 2017</a:t>
            </a:r>
          </a:p>
        </p:txBody>
      </p:sp>
    </p:spTree>
    <p:extLst>
      <p:ext uri="{BB962C8B-B14F-4D97-AF65-F5344CB8AC3E}">
        <p14:creationId xmlns:p14="http://schemas.microsoft.com/office/powerpoint/2010/main" val="18550844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endParaRPr lang="en-GB"/>
          </a:p>
        </p:txBody>
      </p:sp>
      <p:sp>
        <p:nvSpPr>
          <p:cNvPr id="7" name="Title 3"/>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69C"/>
                </a:solidFill>
                <a:latin typeface="Arial" pitchFamily="34" charset="0"/>
                <a:ea typeface="+mj-ea"/>
                <a:cs typeface="Arial" pitchFamily="34" charset="0"/>
              </a:defRPr>
            </a:lvl1pPr>
          </a:lstStyle>
          <a:p>
            <a:pPr>
              <a:defRPr/>
            </a:pPr>
            <a:r>
              <a:rPr lang="de-DE" dirty="0">
                <a:solidFill>
                  <a:srgbClr val="7B428F"/>
                </a:solidFill>
              </a:rPr>
              <a:t>Korrekt</a:t>
            </a:r>
          </a:p>
        </p:txBody>
      </p:sp>
      <p:sp>
        <p:nvSpPr>
          <p:cNvPr id="8" name="Subtitle 4"/>
          <p:cNvSpPr txBox="1">
            <a:spLocks/>
          </p:cNvSpPr>
          <p:nvPr/>
        </p:nvSpPr>
        <p:spPr>
          <a:xfrm>
            <a:off x="914400" y="3886200"/>
            <a:ext cx="10363199"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rgbClr val="8A8A8D"/>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800" dirty="0">
                <a:solidFill>
                  <a:srgbClr val="000000"/>
                </a:solidFill>
              </a:rPr>
              <a:t>Patienten mit akuter Blutung oder hämodynamischer Instabilität sind für die Defibrotidbehandlung nicht geeignet</a:t>
            </a:r>
          </a:p>
        </p:txBody>
      </p:sp>
    </p:spTree>
    <p:extLst>
      <p:ext uri="{BB962C8B-B14F-4D97-AF65-F5344CB8AC3E}">
        <p14:creationId xmlns:p14="http://schemas.microsoft.com/office/powerpoint/2010/main" val="4729192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de-DE" dirty="0"/>
              <a:t>MOD/MOF, Multiorgandysfunktion/Multiorganversagen; VOD, venookklusiven Erkrankung </a:t>
            </a:r>
          </a:p>
        </p:txBody>
      </p:sp>
      <p:sp>
        <p:nvSpPr>
          <p:cNvPr id="6" name="Title 3"/>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69C"/>
                </a:solidFill>
                <a:latin typeface="Arial" pitchFamily="34" charset="0"/>
                <a:ea typeface="+mj-ea"/>
                <a:cs typeface="Arial" pitchFamily="34" charset="0"/>
              </a:defRPr>
            </a:lvl1pPr>
          </a:lstStyle>
          <a:p>
            <a:pPr>
              <a:defRPr/>
            </a:pPr>
            <a:r>
              <a:rPr lang="de-DE" dirty="0">
                <a:solidFill>
                  <a:srgbClr val="7B428F"/>
                </a:solidFill>
              </a:rPr>
              <a:t>Korrekt</a:t>
            </a:r>
          </a:p>
        </p:txBody>
      </p:sp>
      <p:sp>
        <p:nvSpPr>
          <p:cNvPr id="7" name="Subtitle 4"/>
          <p:cNvSpPr txBox="1">
            <a:spLocks/>
          </p:cNvSpPr>
          <p:nvPr/>
        </p:nvSpPr>
        <p:spPr>
          <a:xfrm>
            <a:off x="878188" y="3886200"/>
            <a:ext cx="10809838"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rgbClr val="8A8A8D"/>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800" dirty="0">
                <a:solidFill>
                  <a:srgbClr val="000000"/>
                </a:solidFill>
              </a:rPr>
              <a:t>In der Phase-3-Studie von Defibrotid zur Behandlung schwerer VOD und MOD/MOF bei Erwachsenen und Patienten im Kindesalter bot Defibrotid eine 23%-ige Verbesserung der Überlebensrate am Tag +100 gegenüber der Kontrolle </a:t>
            </a:r>
            <a:br>
              <a:rPr lang="de-DE" sz="2800" dirty="0">
                <a:solidFill>
                  <a:srgbClr val="000000"/>
                </a:solidFill>
              </a:rPr>
            </a:br>
            <a:r>
              <a:rPr lang="de-DE" sz="2800" dirty="0">
                <a:solidFill>
                  <a:srgbClr val="000000"/>
                </a:solidFill>
              </a:rPr>
              <a:t>(die Kontrollpopulation wurde aus historischen Kontrollen gebildet)</a:t>
            </a:r>
          </a:p>
        </p:txBody>
      </p:sp>
    </p:spTree>
    <p:extLst>
      <p:ext uri="{BB962C8B-B14F-4D97-AF65-F5344CB8AC3E}">
        <p14:creationId xmlns:p14="http://schemas.microsoft.com/office/powerpoint/2010/main" val="28392229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a:p>
        </p:txBody>
      </p:sp>
      <p:sp>
        <p:nvSpPr>
          <p:cNvPr id="7" name="Title 3"/>
          <p:cNvSpPr txBox="1">
            <a:spLocks/>
          </p:cNvSpPr>
          <p:nvPr/>
        </p:nvSpPr>
        <p:spPr>
          <a:xfrm>
            <a:off x="914400" y="2130426"/>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00A69C"/>
                </a:solidFill>
                <a:latin typeface="Arial" pitchFamily="34" charset="0"/>
                <a:ea typeface="+mj-ea"/>
                <a:cs typeface="Arial" pitchFamily="34" charset="0"/>
              </a:defRPr>
            </a:lvl1pPr>
          </a:lstStyle>
          <a:p>
            <a:pPr>
              <a:defRPr/>
            </a:pPr>
            <a:r>
              <a:rPr lang="de-DE" dirty="0">
                <a:solidFill>
                  <a:srgbClr val="7B428F"/>
                </a:solidFill>
              </a:rPr>
              <a:t>Nicht korrekt</a:t>
            </a:r>
          </a:p>
        </p:txBody>
      </p:sp>
      <p:sp>
        <p:nvSpPr>
          <p:cNvPr id="8" name="Subtitle 4"/>
          <p:cNvSpPr txBox="1">
            <a:spLocks/>
          </p:cNvSpPr>
          <p:nvPr/>
        </p:nvSpPr>
        <p:spPr>
          <a:xfrm>
            <a:off x="914400" y="3886200"/>
            <a:ext cx="10363199" cy="17526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rgbClr val="8A8A8D"/>
                </a:solidFill>
                <a:latin typeface="Arial" pitchFamily="34" charset="0"/>
                <a:ea typeface="+mn-ea"/>
                <a:cs typeface="Arial" pitchFamily="34"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de-DE" sz="2800" dirty="0">
                <a:solidFill>
                  <a:srgbClr val="000000"/>
                </a:solidFill>
              </a:rPr>
              <a:t>Bitte versuchen Sie es </a:t>
            </a:r>
            <a:r>
              <a:rPr lang="de-DE" sz="2800">
                <a:solidFill>
                  <a:srgbClr val="000000"/>
                </a:solidFill>
              </a:rPr>
              <a:t>noch einmal</a:t>
            </a:r>
            <a:endParaRPr lang="de-DE" sz="2800" dirty="0">
              <a:solidFill>
                <a:srgbClr val="000000"/>
              </a:solidFill>
            </a:endParaRPr>
          </a:p>
        </p:txBody>
      </p:sp>
    </p:spTree>
    <p:extLst>
      <p:ext uri="{BB962C8B-B14F-4D97-AF65-F5344CB8AC3E}">
        <p14:creationId xmlns:p14="http://schemas.microsoft.com/office/powerpoint/2010/main" val="6785278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Lernziele</a:t>
            </a:r>
            <a:endParaRPr lang="de-DE" dirty="0"/>
          </a:p>
        </p:txBody>
      </p:sp>
      <p:sp>
        <p:nvSpPr>
          <p:cNvPr id="3" name="Content Placeholder 2"/>
          <p:cNvSpPr>
            <a:spLocks noGrp="1"/>
          </p:cNvSpPr>
          <p:nvPr>
            <p:ph idx="1"/>
          </p:nvPr>
        </p:nvSpPr>
        <p:spPr/>
        <p:txBody>
          <a:bodyPr>
            <a:normAutofit/>
          </a:bodyPr>
          <a:lstStyle/>
          <a:p>
            <a:pPr>
              <a:spcBef>
                <a:spcPts val="1200"/>
              </a:spcBef>
            </a:pPr>
            <a:r>
              <a:rPr lang="de-DE" sz="2400" dirty="0"/>
              <a:t>Die Wichtigkeit der pflegerischen Überwachung von </a:t>
            </a:r>
            <a:r>
              <a:rPr lang="de-DE" sz="2400" dirty="0" smtClean="0"/>
              <a:t>VOD-Patienten </a:t>
            </a:r>
            <a:r>
              <a:rPr lang="de-DE" sz="2400" dirty="0"/>
              <a:t>verstehen</a:t>
            </a:r>
          </a:p>
          <a:p>
            <a:pPr>
              <a:spcBef>
                <a:spcPts val="1200"/>
              </a:spcBef>
            </a:pPr>
            <a:r>
              <a:rPr lang="de-DE" sz="2400" dirty="0"/>
              <a:t>Die wichtigsten </a:t>
            </a:r>
            <a:r>
              <a:rPr lang="en-GB" sz="2400" dirty="0"/>
              <a:t>a</a:t>
            </a:r>
            <a:r>
              <a:rPr lang="en-GB" sz="2400" dirty="0" smtClean="0"/>
              <a:t>ssessments</a:t>
            </a:r>
            <a:r>
              <a:rPr lang="de-DE" sz="2400" dirty="0" smtClean="0"/>
              <a:t>, </a:t>
            </a:r>
            <a:r>
              <a:rPr lang="de-DE" sz="2400" dirty="0"/>
              <a:t>die von Pflegekräften durchgeführt werden können</a:t>
            </a:r>
            <a:r>
              <a:rPr lang="de-DE" sz="2400" dirty="0" smtClean="0"/>
              <a:t>, durchführen</a:t>
            </a:r>
            <a:endParaRPr lang="de-DE" sz="2400" dirty="0"/>
          </a:p>
          <a:p>
            <a:pPr>
              <a:spcBef>
                <a:spcPts val="1200"/>
              </a:spcBef>
            </a:pPr>
            <a:r>
              <a:rPr lang="de-DE" sz="2400" dirty="0"/>
              <a:t>Die derzeit gängigen Prophylaxe- und Behandlungsstrategien für die VOD </a:t>
            </a:r>
            <a:r>
              <a:rPr lang="de-DE" sz="2400" dirty="0" smtClean="0"/>
              <a:t>verstehen</a:t>
            </a:r>
            <a:endParaRPr lang="de-DE" sz="2400" dirty="0"/>
          </a:p>
          <a:p>
            <a:pPr>
              <a:spcBef>
                <a:spcPts val="1200"/>
              </a:spcBef>
            </a:pPr>
            <a:r>
              <a:rPr lang="de-DE" sz="2400" dirty="0"/>
              <a:t>Die drei Hauptwirkungen von Defibrotid zur Behandlung der schweren VOD </a:t>
            </a:r>
            <a:r>
              <a:rPr lang="de-DE" sz="2400" dirty="0" smtClean="0"/>
              <a:t>beschreiben</a:t>
            </a:r>
            <a:endParaRPr lang="de-DE" sz="2400" dirty="0"/>
          </a:p>
          <a:p>
            <a:pPr>
              <a:spcBef>
                <a:spcPts val="1200"/>
              </a:spcBef>
            </a:pPr>
            <a:r>
              <a:rPr lang="de-DE" sz="2400" dirty="0"/>
              <a:t>Die richtige Verabreichungsmethode und Dosierung von </a:t>
            </a:r>
            <a:r>
              <a:rPr lang="de-DE" sz="2400" dirty="0" err="1"/>
              <a:t>Defibrotid</a:t>
            </a:r>
            <a:r>
              <a:rPr lang="de-DE" sz="2400" dirty="0"/>
              <a:t> </a:t>
            </a:r>
            <a:r>
              <a:rPr lang="de-DE" sz="2400" dirty="0" smtClean="0"/>
              <a:t>kennen</a:t>
            </a:r>
            <a:endParaRPr lang="de-DE" sz="2400" dirty="0"/>
          </a:p>
          <a:p>
            <a:pPr>
              <a:spcBef>
                <a:spcPts val="1200"/>
              </a:spcBef>
            </a:pPr>
            <a:r>
              <a:rPr lang="de-DE" sz="2400" dirty="0"/>
              <a:t>Die mit Defibrotid assoziierten Kontraindikationen und Nebenwirkungen </a:t>
            </a:r>
            <a:r>
              <a:rPr lang="de-DE" sz="2400" dirty="0" smtClean="0"/>
              <a:t>erkennen</a:t>
            </a:r>
            <a:endParaRPr lang="de-DE" sz="2400" dirty="0"/>
          </a:p>
          <a:p>
            <a:pPr>
              <a:spcBef>
                <a:spcPts val="1200"/>
              </a:spcBef>
            </a:pPr>
            <a:r>
              <a:rPr lang="de-DE" sz="2400" dirty="0"/>
              <a:t>Phase 3 </a:t>
            </a:r>
            <a:r>
              <a:rPr lang="de-DE" sz="2400" dirty="0" smtClean="0"/>
              <a:t>Studie von </a:t>
            </a:r>
            <a:r>
              <a:rPr lang="de-DE" sz="2400" dirty="0"/>
              <a:t>Defibrotid </a:t>
            </a:r>
            <a:r>
              <a:rPr lang="de-DE" sz="2400" dirty="0" smtClean="0"/>
              <a:t>kennen</a:t>
            </a:r>
            <a:endParaRPr lang="de-DE" sz="2400" dirty="0"/>
          </a:p>
          <a:p>
            <a:endParaRPr lang="en-GB" dirty="0"/>
          </a:p>
        </p:txBody>
      </p:sp>
      <p:sp>
        <p:nvSpPr>
          <p:cNvPr id="4" name="Text Placeholder 3"/>
          <p:cNvSpPr>
            <a:spLocks noGrp="1"/>
          </p:cNvSpPr>
          <p:nvPr>
            <p:ph type="body" sz="quarter" idx="10"/>
          </p:nvPr>
        </p:nvSpPr>
        <p:spPr/>
        <p:txBody>
          <a:bodyPr/>
          <a:lstStyle/>
          <a:p>
            <a:endParaRPr lang="en-GB" dirty="0"/>
          </a:p>
        </p:txBody>
      </p:sp>
      <p:sp>
        <p:nvSpPr>
          <p:cNvPr id="9" name="Text Placeholder 8"/>
          <p:cNvSpPr>
            <a:spLocks noGrp="1"/>
          </p:cNvSpPr>
          <p:nvPr>
            <p:ph type="body" sz="quarter" idx="11"/>
          </p:nvPr>
        </p:nvSpPr>
        <p:spPr/>
        <p:txBody>
          <a:bodyPr/>
          <a:lstStyle/>
          <a:p>
            <a:r>
              <a:rPr lang="de-DE" dirty="0"/>
              <a:t>VOD, venookklusiven Erkrankung</a:t>
            </a:r>
            <a:endParaRPr lang="en-GB" dirty="0"/>
          </a:p>
        </p:txBody>
      </p:sp>
    </p:spTree>
    <p:custDataLst>
      <p:tags r:id="rId1"/>
    </p:custDataLst>
    <p:extLst>
      <p:ext uri="{BB962C8B-B14F-4D97-AF65-F5344CB8AC3E}">
        <p14:creationId xmlns:p14="http://schemas.microsoft.com/office/powerpoint/2010/main" val="13485283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normAutofit/>
          </a:bodyPr>
          <a:lstStyle/>
          <a:p>
            <a:r>
              <a:rPr lang="en-GB" dirty="0"/>
              <a:t>Venookklusive Erkrankung (VOD)</a:t>
            </a:r>
          </a:p>
        </p:txBody>
      </p:sp>
      <p:sp>
        <p:nvSpPr>
          <p:cNvPr id="30722" name="Content Placeholder 2"/>
          <p:cNvSpPr>
            <a:spLocks noGrp="1"/>
          </p:cNvSpPr>
          <p:nvPr>
            <p:ph sz="half" idx="1"/>
          </p:nvPr>
        </p:nvSpPr>
        <p:spPr/>
        <p:txBody>
          <a:bodyPr>
            <a:normAutofit/>
          </a:bodyPr>
          <a:lstStyle/>
          <a:p>
            <a:r>
              <a:rPr lang="de-DE" sz="1800" dirty="0"/>
              <a:t>VOD, auch sinusoidales Obstruktionssyndrom genannt, wird charakterisiert durch:</a:t>
            </a:r>
          </a:p>
          <a:p>
            <a:pPr lvl="1"/>
            <a:r>
              <a:rPr lang="de-DE" sz="1600" dirty="0"/>
              <a:t>Rapide Gewichtszunahme</a:t>
            </a:r>
          </a:p>
          <a:p>
            <a:pPr lvl="1"/>
            <a:r>
              <a:rPr lang="de-DE" sz="1600" dirty="0"/>
              <a:t>Aszites</a:t>
            </a:r>
          </a:p>
          <a:p>
            <a:pPr lvl="1"/>
            <a:r>
              <a:rPr lang="de-DE" sz="1600" dirty="0"/>
              <a:t>Schmerzhafte Hepatomegalie</a:t>
            </a:r>
          </a:p>
          <a:p>
            <a:pPr lvl="1"/>
            <a:r>
              <a:rPr lang="de-DE" sz="1600" dirty="0"/>
              <a:t>Ikterus</a:t>
            </a:r>
          </a:p>
          <a:p>
            <a:pPr lvl="1"/>
            <a:r>
              <a:rPr lang="de-DE" sz="1600" dirty="0"/>
              <a:t>Schmerzen im oberen rechten Quadranten</a:t>
            </a:r>
          </a:p>
          <a:p>
            <a:r>
              <a:rPr lang="de-DE" sz="1800" dirty="0"/>
              <a:t>Verschiedene Risikofaktoren wirken sich zusätzlich auf die Inzidenz der VOD aus</a:t>
            </a:r>
          </a:p>
        </p:txBody>
      </p:sp>
      <p:sp>
        <p:nvSpPr>
          <p:cNvPr id="8" name="Content Placeholder 7"/>
          <p:cNvSpPr>
            <a:spLocks noGrp="1"/>
          </p:cNvSpPr>
          <p:nvPr>
            <p:ph type="body" sz="quarter" idx="10"/>
          </p:nvPr>
        </p:nvSpPr>
        <p:spPr>
          <a:xfrm>
            <a:off x="98778" y="6230453"/>
            <a:ext cx="7713133" cy="553998"/>
          </a:xfrm>
        </p:spPr>
        <p:txBody>
          <a:bodyPr wrap="square" anchor="b" anchorCtr="0">
            <a:spAutoFit/>
          </a:bodyPr>
          <a:lstStyle/>
          <a:p>
            <a:pPr marL="0" indent="0">
              <a:buNone/>
            </a:pPr>
            <a:r>
              <a:rPr lang="en-GB" sz="1000" dirty="0">
                <a:latin typeface="Arial" pitchFamily="34" charset="0"/>
                <a:cs typeface="Arial" pitchFamily="34" charset="0"/>
              </a:rPr>
              <a:t>Bearman SI. </a:t>
            </a:r>
            <a:r>
              <a:rPr lang="en-GB" sz="1000" i="1" dirty="0">
                <a:latin typeface="Arial" pitchFamily="34" charset="0"/>
                <a:cs typeface="Arial" pitchFamily="34" charset="0"/>
              </a:rPr>
              <a:t>Blood</a:t>
            </a:r>
            <a:r>
              <a:rPr lang="en-GB" sz="1000" dirty="0">
                <a:latin typeface="Arial" pitchFamily="34" charset="0"/>
                <a:cs typeface="Arial" pitchFamily="34" charset="0"/>
              </a:rPr>
              <a:t> 1995;85:3005–20; McDonald GB et al. </a:t>
            </a:r>
            <a:r>
              <a:rPr lang="en-GB" sz="1000" i="1" dirty="0">
                <a:latin typeface="Arial" pitchFamily="34" charset="0"/>
                <a:cs typeface="Arial" pitchFamily="34" charset="0"/>
              </a:rPr>
              <a:t>Hepatology</a:t>
            </a:r>
            <a:r>
              <a:rPr lang="en-GB" sz="1000" dirty="0">
                <a:latin typeface="Arial" pitchFamily="34" charset="0"/>
                <a:cs typeface="Arial" pitchFamily="34" charset="0"/>
              </a:rPr>
              <a:t> 1984;4:116–22; Carreras E</a:t>
            </a:r>
            <a:r>
              <a:rPr lang="en-GB" dirty="0">
                <a:latin typeface="Arial" pitchFamily="34" charset="0"/>
                <a:cs typeface="Arial" pitchFamily="34" charset="0"/>
              </a:rPr>
              <a:t>. </a:t>
            </a:r>
            <a:r>
              <a:rPr lang="en-GB" sz="1000" dirty="0">
                <a:latin typeface="Arial" pitchFamily="34" charset="0"/>
                <a:cs typeface="Arial" pitchFamily="34" charset="0"/>
              </a:rPr>
              <a:t>In: Apperley J, Carreras E, </a:t>
            </a:r>
            <a:r>
              <a:rPr lang="en-GB" sz="1000" dirty="0" err="1">
                <a:latin typeface="Arial" pitchFamily="34" charset="0"/>
                <a:cs typeface="Arial" pitchFamily="34" charset="0"/>
              </a:rPr>
              <a:t>Gluckman</a:t>
            </a:r>
            <a:r>
              <a:rPr lang="en-GB" sz="1000" dirty="0">
                <a:latin typeface="Arial" pitchFamily="34" charset="0"/>
                <a:cs typeface="Arial" pitchFamily="34" charset="0"/>
              </a:rPr>
              <a:t> E, Masszi T eds. </a:t>
            </a:r>
            <a:r>
              <a:rPr lang="en-GB" sz="1000" i="1" dirty="0">
                <a:latin typeface="Arial" pitchFamily="34" charset="0"/>
                <a:cs typeface="Arial" pitchFamily="34" charset="0"/>
              </a:rPr>
              <a:t>ESH-EBMT Handbook on Haematopoietic Stem Cell Transplantation</a:t>
            </a:r>
            <a:r>
              <a:rPr lang="en-GB" sz="1000" dirty="0">
                <a:latin typeface="Arial" pitchFamily="34" charset="0"/>
                <a:cs typeface="Arial" pitchFamily="34" charset="0"/>
              </a:rPr>
              <a:t>. Geneva: Forum Service Editore, 2012;176–95; Coppell JA et al. </a:t>
            </a:r>
            <a:r>
              <a:rPr lang="en-GB" sz="1000" i="1" dirty="0">
                <a:latin typeface="Arial" pitchFamily="34" charset="0"/>
                <a:cs typeface="Arial" pitchFamily="34" charset="0"/>
              </a:rPr>
              <a:t>Biol Blood Marrow Transplant </a:t>
            </a:r>
            <a:r>
              <a:rPr lang="en-GB" sz="1000" dirty="0">
                <a:latin typeface="Arial" pitchFamily="34" charset="0"/>
                <a:cs typeface="Arial" pitchFamily="34" charset="0"/>
              </a:rPr>
              <a:t>2010;16:157–68</a:t>
            </a:r>
          </a:p>
        </p:txBody>
      </p:sp>
      <p:sp>
        <p:nvSpPr>
          <p:cNvPr id="3" name="Text Placeholder 2"/>
          <p:cNvSpPr>
            <a:spLocks noGrp="1"/>
          </p:cNvSpPr>
          <p:nvPr>
            <p:ph type="body" sz="quarter" idx="11"/>
          </p:nvPr>
        </p:nvSpPr>
        <p:spPr/>
        <p:txBody>
          <a:bodyPr/>
          <a:lstStyle/>
          <a:p>
            <a:r>
              <a:rPr lang="de-DE" dirty="0"/>
              <a:t>VOD, venookklusiven Erkrankung</a:t>
            </a:r>
            <a:endParaRPr lang="en-GB" dirty="0"/>
          </a:p>
        </p:txBody>
      </p:sp>
      <p:pic>
        <p:nvPicPr>
          <p:cNvPr id="9" name="Picture 2" descr="T:\LiveProjects\Liveprojects\Gentium\Defibrotide\200100477 - 3D video\3D image\From Olaf\Defibrotide_TestRender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5293" y="2011083"/>
            <a:ext cx="4136008" cy="2326505"/>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1134533" y="4992453"/>
            <a:ext cx="9922934" cy="807213"/>
          </a:xfrm>
          <a:prstGeom prst="roundRect">
            <a:avLst/>
          </a:prstGeom>
          <a:solidFill>
            <a:schemeClr val="accent1"/>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de-DE" dirty="0">
                <a:latin typeface="Arial" pitchFamily="34" charset="0"/>
                <a:cs typeface="Arial" pitchFamily="34" charset="0"/>
              </a:rPr>
              <a:t>Aufgrund der auftretenden Symptome und hohen Mortalität bei schwerer VOD ist eine sorgfältige Überwachung notwendig</a:t>
            </a:r>
          </a:p>
        </p:txBody>
      </p:sp>
    </p:spTree>
    <p:custDataLst>
      <p:tags r:id="rId1"/>
    </p:custDataLst>
    <p:extLst>
      <p:ext uri="{BB962C8B-B14F-4D97-AF65-F5344CB8AC3E}">
        <p14:creationId xmlns:p14="http://schemas.microsoft.com/office/powerpoint/2010/main" val="3329493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DE" sz="3200" dirty="0"/>
              <a:t>Hohe Kosten im Zusammenhang mit der Bewältigung von Komplikationen der HSZT </a:t>
            </a:r>
          </a:p>
        </p:txBody>
      </p:sp>
      <p:sp>
        <p:nvSpPr>
          <p:cNvPr id="5" name="Content Placeholder 4"/>
          <p:cNvSpPr>
            <a:spLocks noGrp="1"/>
          </p:cNvSpPr>
          <p:nvPr>
            <p:ph sz="half" idx="1"/>
          </p:nvPr>
        </p:nvSpPr>
        <p:spPr>
          <a:xfrm>
            <a:off x="262936" y="1314025"/>
            <a:ext cx="3756806" cy="4857403"/>
          </a:xfrm>
        </p:spPr>
        <p:txBody>
          <a:bodyPr>
            <a:noAutofit/>
          </a:bodyPr>
          <a:lstStyle/>
          <a:p>
            <a:r>
              <a:rPr lang="de-DE" sz="1800" dirty="0">
                <a:solidFill>
                  <a:srgbClr val="000000"/>
                </a:solidFill>
              </a:rPr>
              <a:t>Es wurden die Kosten allogener HCT mit HDCT-Therapien bei 315 Empfängern über einen Studienzeitraum von vier Jahren analysiert</a:t>
            </a:r>
          </a:p>
          <a:p>
            <a:endParaRPr lang="de-DE" sz="1800" dirty="0">
              <a:solidFill>
                <a:srgbClr val="000000"/>
              </a:solidFill>
            </a:endParaRPr>
          </a:p>
          <a:p>
            <a:r>
              <a:rPr lang="de-DE" sz="1800" dirty="0">
                <a:solidFill>
                  <a:srgbClr val="000000"/>
                </a:solidFill>
              </a:rPr>
              <a:t>Beim Vergleich von Pre- und Post-HDCT-Faktoren waren, Post-HDCT-Komplikationen wie akute GvHD der Grade II–IV, späte </a:t>
            </a:r>
            <a:r>
              <a:rPr lang="de-DE" sz="1800" dirty="0" err="1" smtClean="0">
                <a:solidFill>
                  <a:srgbClr val="000000"/>
                </a:solidFill>
              </a:rPr>
              <a:t>Neutrophilen</a:t>
            </a:r>
            <a:r>
              <a:rPr lang="de-DE" sz="1800" dirty="0" smtClean="0">
                <a:solidFill>
                  <a:srgbClr val="000000"/>
                </a:solidFill>
              </a:rPr>
              <a:t>-Erholung </a:t>
            </a:r>
            <a:r>
              <a:rPr lang="de-DE" sz="1800" dirty="0">
                <a:solidFill>
                  <a:srgbClr val="000000"/>
                </a:solidFill>
              </a:rPr>
              <a:t>oder ohne Engraftment, VOD, IP/DAH, schwere neurologische Toxizität und Tod in der Klinik mit höheren Kosten zwischen $40,741 und $53,009 innerhalb der ersten 100 Tage verbunden</a:t>
            </a:r>
          </a:p>
          <a:p>
            <a:endParaRPr lang="de-DE" sz="1800" dirty="0"/>
          </a:p>
        </p:txBody>
      </p:sp>
      <p:sp>
        <p:nvSpPr>
          <p:cNvPr id="3" name="Text Placeholder 2"/>
          <p:cNvSpPr>
            <a:spLocks noGrp="1"/>
          </p:cNvSpPr>
          <p:nvPr>
            <p:ph type="body" sz="quarter" idx="10"/>
          </p:nvPr>
        </p:nvSpPr>
        <p:spPr/>
        <p:txBody>
          <a:bodyPr/>
          <a:lstStyle/>
          <a:p>
            <a:r>
              <a:rPr lang="de-DE"/>
              <a:t>Saito AM et al. </a:t>
            </a:r>
            <a:r>
              <a:rPr lang="de-DE" i="1" dirty="0"/>
              <a:t>Biol Blood Marrow Transplant</a:t>
            </a:r>
            <a:r>
              <a:rPr lang="de-DE"/>
              <a:t> 2008;14:197–207</a:t>
            </a:r>
          </a:p>
        </p:txBody>
      </p:sp>
      <p:sp>
        <p:nvSpPr>
          <p:cNvPr id="4" name="Text Placeholder 3"/>
          <p:cNvSpPr>
            <a:spLocks noGrp="1"/>
          </p:cNvSpPr>
          <p:nvPr>
            <p:ph type="body" sz="quarter" idx="11"/>
          </p:nvPr>
        </p:nvSpPr>
        <p:spPr>
          <a:xfrm>
            <a:off x="3959352" y="6495526"/>
            <a:ext cx="8136655" cy="288925"/>
          </a:xfrm>
        </p:spPr>
        <p:txBody>
          <a:bodyPr/>
          <a:lstStyle/>
          <a:p>
            <a:r>
              <a:rPr lang="de-DE" dirty="0"/>
              <a:t>*Mehrkosten sind die geschätzten Kosten in Dollar zwischen Patienten mit einer spezifischen Ausgangs-</a:t>
            </a:r>
          </a:p>
          <a:p>
            <a:r>
              <a:rPr lang="de-DE" dirty="0"/>
              <a:t>Charakteristik, die eine spezifische Komplikation oder einen Rückfall erleiden und denjenigen, bei denen dies nicht der Fall ist.</a:t>
            </a:r>
          </a:p>
          <a:p>
            <a:r>
              <a:rPr lang="de-DE" dirty="0"/>
              <a:t>DAH, diffuse alveoläre Blutung; GvHD, Graft-versus-Host Reaktion; HCT, hämatopoetische Zelltransplantation;</a:t>
            </a:r>
          </a:p>
          <a:p>
            <a:r>
              <a:rPr lang="de-DE" dirty="0"/>
              <a:t>HDCT, hoch-dosierte Chemotherapie; HSZT, hämatopoetische Stammzelltransplantation;</a:t>
            </a:r>
          </a:p>
          <a:p>
            <a:r>
              <a:rPr lang="de-DE" dirty="0"/>
              <a:t>IP, idiopathische Lungenentzündung; VOD, venookklusiven Erkrankung</a:t>
            </a:r>
            <a:endParaRPr lang="en-GB" dirty="0"/>
          </a:p>
        </p:txBody>
      </p:sp>
      <p:graphicFrame>
        <p:nvGraphicFramePr>
          <p:cNvPr id="7" name="Chart 6"/>
          <p:cNvGraphicFramePr/>
          <p:nvPr>
            <p:extLst>
              <p:ext uri="{D42A27DB-BD31-4B8C-83A1-F6EECF244321}">
                <p14:modId xmlns:p14="http://schemas.microsoft.com/office/powerpoint/2010/main" val="1022544156"/>
              </p:ext>
            </p:extLst>
          </p:nvPr>
        </p:nvGraphicFramePr>
        <p:xfrm>
          <a:off x="3937864" y="1284456"/>
          <a:ext cx="8033024" cy="48574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839437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de-DE" sz="3200" dirty="0"/>
              <a:t>Hohe Kosten im Zusammenhang mit VOD-Patienten</a:t>
            </a:r>
          </a:p>
        </p:txBody>
      </p:sp>
      <p:sp>
        <p:nvSpPr>
          <p:cNvPr id="6" name="Content Placeholder 5"/>
          <p:cNvSpPr>
            <a:spLocks noGrp="1"/>
          </p:cNvSpPr>
          <p:nvPr>
            <p:ph idx="1"/>
          </p:nvPr>
        </p:nvSpPr>
        <p:spPr>
          <a:xfrm>
            <a:off x="335360" y="1473718"/>
            <a:ext cx="11521280" cy="4857403"/>
          </a:xfrm>
        </p:spPr>
        <p:txBody>
          <a:bodyPr/>
          <a:lstStyle/>
          <a:p>
            <a:endParaRPr lang="de-DE" dirty="0"/>
          </a:p>
          <a:p>
            <a:endParaRPr lang="de-DE" dirty="0"/>
          </a:p>
          <a:p>
            <a:pPr marL="0" indent="0">
              <a:buNone/>
            </a:pPr>
            <a:endParaRPr lang="de-DE" dirty="0"/>
          </a:p>
          <a:p>
            <a:endParaRPr lang="de-DE" dirty="0"/>
          </a:p>
          <a:p>
            <a:endParaRPr lang="de-DE" dirty="0"/>
          </a:p>
          <a:p>
            <a:endParaRPr lang="de-DE" dirty="0"/>
          </a:p>
          <a:p>
            <a:r>
              <a:rPr lang="de-DE" dirty="0">
                <a:solidFill>
                  <a:srgbClr val="000000"/>
                </a:solidFill>
              </a:rPr>
              <a:t>Eine retrospektive Kohortenstudie mit 5418 Patienten mit stationärer HSZT zwischen Januar 2009 und Mai 2014</a:t>
            </a:r>
          </a:p>
          <a:p>
            <a:r>
              <a:rPr lang="de-DE" dirty="0">
                <a:solidFill>
                  <a:srgbClr val="000000"/>
                </a:solidFill>
              </a:rPr>
              <a:t>Die VOD-Kohorte (nicht schwere VOD und schwere VOD) hatten deutlich höhere Krankenhauskosten (mittlere Kosten: $119,594) als die Nicht-VOD-Kohorte (mittlere Kosten: $62,747)</a:t>
            </a:r>
          </a:p>
          <a:p>
            <a:pPr lvl="1"/>
            <a:r>
              <a:rPr lang="de-DE" dirty="0">
                <a:solidFill>
                  <a:srgbClr val="000000"/>
                </a:solidFill>
              </a:rPr>
              <a:t>Die schwere VOD-Kohorte hatte die höchsten Kosten (mittlere Kosten: $198,436)</a:t>
            </a:r>
          </a:p>
          <a:p>
            <a:endParaRPr lang="de-DE" dirty="0">
              <a:solidFill>
                <a:srgbClr val="000000"/>
              </a:solidFill>
            </a:endParaRPr>
          </a:p>
          <a:p>
            <a:endParaRPr lang="de-DE" dirty="0"/>
          </a:p>
        </p:txBody>
      </p:sp>
      <p:sp>
        <p:nvSpPr>
          <p:cNvPr id="3" name="Text Placeholder 2"/>
          <p:cNvSpPr>
            <a:spLocks noGrp="1"/>
          </p:cNvSpPr>
          <p:nvPr>
            <p:ph type="body" sz="quarter" idx="10"/>
          </p:nvPr>
        </p:nvSpPr>
        <p:spPr/>
        <p:txBody>
          <a:bodyPr/>
          <a:lstStyle/>
          <a:p>
            <a:r>
              <a:rPr lang="de-DE"/>
              <a:t>Dvorak CC et al. </a:t>
            </a:r>
            <a:r>
              <a:rPr lang="de-DE" i="1" dirty="0"/>
              <a:t>Blood</a:t>
            </a:r>
            <a:r>
              <a:rPr lang="de-DE"/>
              <a:t> 2015;126:4452</a:t>
            </a:r>
          </a:p>
        </p:txBody>
      </p:sp>
      <p:sp>
        <p:nvSpPr>
          <p:cNvPr id="4" name="Text Placeholder 3"/>
          <p:cNvSpPr>
            <a:spLocks noGrp="1"/>
          </p:cNvSpPr>
          <p:nvPr>
            <p:ph type="body" sz="quarter" idx="11"/>
          </p:nvPr>
        </p:nvSpPr>
        <p:spPr/>
        <p:txBody>
          <a:bodyPr/>
          <a:lstStyle/>
          <a:p>
            <a:r>
              <a:rPr lang="de-DE" dirty="0"/>
              <a:t>* Die Kohorte 'keine VOD' beinhaltete alle Patienten der Ausgangs-Kohorte, die keinen Nachweis für VOD erbrachten.</a:t>
            </a:r>
          </a:p>
          <a:p>
            <a:r>
              <a:rPr lang="de-DE" dirty="0"/>
              <a:t>HSZT, hämatopoetische Stammzelltransplantation; VOD, venookklusiven Erkrankung</a:t>
            </a:r>
            <a:endParaRPr lang="en-GB" dirty="0"/>
          </a:p>
        </p:txBody>
      </p:sp>
      <p:graphicFrame>
        <p:nvGraphicFramePr>
          <p:cNvPr id="7" name="Table 6"/>
          <p:cNvGraphicFramePr>
            <a:graphicFrameLocks noGrp="1"/>
          </p:cNvGraphicFramePr>
          <p:nvPr>
            <p:extLst>
              <p:ext uri="{D42A27DB-BD31-4B8C-83A1-F6EECF244321}">
                <p14:modId xmlns:p14="http://schemas.microsoft.com/office/powerpoint/2010/main" val="1776075494"/>
              </p:ext>
            </p:extLst>
          </p:nvPr>
        </p:nvGraphicFramePr>
        <p:xfrm>
          <a:off x="2517177" y="1412875"/>
          <a:ext cx="7541220" cy="2026920"/>
        </p:xfrm>
        <a:graphic>
          <a:graphicData uri="http://schemas.openxmlformats.org/drawingml/2006/table">
            <a:tbl>
              <a:tblPr firstRow="1" bandRow="1">
                <a:tableStyleId>{5C22544A-7EE6-4342-B048-85BDC9FD1C3A}</a:tableStyleId>
              </a:tblPr>
              <a:tblGrid>
                <a:gridCol w="2513740">
                  <a:extLst>
                    <a:ext uri="{9D8B030D-6E8A-4147-A177-3AD203B41FA5}">
                      <a16:colId xmlns="" xmlns:a16="http://schemas.microsoft.com/office/drawing/2014/main" val="419529803"/>
                    </a:ext>
                  </a:extLst>
                </a:gridCol>
                <a:gridCol w="2513740">
                  <a:extLst>
                    <a:ext uri="{9D8B030D-6E8A-4147-A177-3AD203B41FA5}">
                      <a16:colId xmlns="" xmlns:a16="http://schemas.microsoft.com/office/drawing/2014/main" val="1544431813"/>
                    </a:ext>
                  </a:extLst>
                </a:gridCol>
                <a:gridCol w="2513740">
                  <a:extLst>
                    <a:ext uri="{9D8B030D-6E8A-4147-A177-3AD203B41FA5}">
                      <a16:colId xmlns="" xmlns:a16="http://schemas.microsoft.com/office/drawing/2014/main" val="746958825"/>
                    </a:ext>
                  </a:extLst>
                </a:gridCol>
              </a:tblGrid>
              <a:tr h="370840">
                <a:tc>
                  <a:txBody>
                    <a:bodyPr/>
                    <a:lstStyle/>
                    <a:p>
                      <a:r>
                        <a:rPr dirty="0" err="1"/>
                        <a:t>Komplikation</a:t>
                      </a:r>
                      <a:endParaRPr dirty="0"/>
                    </a:p>
                  </a:txBody>
                  <a:tcPr anchor="ctr"/>
                </a:tc>
                <a:tc>
                  <a:txBody>
                    <a:bodyPr/>
                    <a:lstStyle/>
                    <a:p>
                      <a:pPr algn="ctr"/>
                      <a:r>
                        <a:t>Anz. Patienten (N)</a:t>
                      </a:r>
                    </a:p>
                  </a:txBody>
                  <a:tcPr anchor="ctr"/>
                </a:tc>
                <a:tc>
                  <a:txBody>
                    <a:bodyPr/>
                    <a:lstStyle/>
                    <a:p>
                      <a:pPr algn="ctr"/>
                      <a:r>
                        <a:t>Bereinigte Gesamt-Krankenhauskosten (US$)</a:t>
                      </a:r>
                    </a:p>
                  </a:txBody>
                  <a:tcPr/>
                </a:tc>
                <a:extLst>
                  <a:ext uri="{0D108BD9-81ED-4DB2-BD59-A6C34878D82A}">
                    <a16:rowId xmlns="" xmlns:a16="http://schemas.microsoft.com/office/drawing/2014/main" val="1305129224"/>
                  </a:ext>
                </a:extLst>
              </a:tr>
              <a:tr h="370840">
                <a:tc>
                  <a:txBody>
                    <a:bodyPr/>
                    <a:lstStyle/>
                    <a:p>
                      <a:r>
                        <a:t>Keine VOD*</a:t>
                      </a:r>
                    </a:p>
                  </a:txBody>
                  <a:tcPr/>
                </a:tc>
                <a:tc>
                  <a:txBody>
                    <a:bodyPr/>
                    <a:lstStyle/>
                    <a:p>
                      <a:pPr algn="ctr"/>
                      <a:r>
                        <a:rPr dirty="0"/>
                        <a:t>5</a:t>
                      </a:r>
                      <a:r>
                        <a:rPr lang="en-GB" dirty="0"/>
                        <a:t>,</a:t>
                      </a:r>
                      <a:r>
                        <a:rPr dirty="0"/>
                        <a:t>127</a:t>
                      </a:r>
                    </a:p>
                  </a:txBody>
                  <a:tcPr/>
                </a:tc>
                <a:tc>
                  <a:txBody>
                    <a:bodyPr/>
                    <a:lstStyle/>
                    <a:p>
                      <a:pPr algn="ctr"/>
                      <a:r>
                        <a:rPr dirty="0"/>
                        <a:t>98</a:t>
                      </a:r>
                      <a:r>
                        <a:rPr lang="en-GB" dirty="0"/>
                        <a:t>,</a:t>
                      </a:r>
                      <a:r>
                        <a:rPr dirty="0"/>
                        <a:t>951</a:t>
                      </a:r>
                    </a:p>
                  </a:txBody>
                  <a:tcPr/>
                </a:tc>
                <a:extLst>
                  <a:ext uri="{0D108BD9-81ED-4DB2-BD59-A6C34878D82A}">
                    <a16:rowId xmlns="" xmlns:a16="http://schemas.microsoft.com/office/drawing/2014/main" val="709607658"/>
                  </a:ext>
                </a:extLst>
              </a:tr>
              <a:tr h="370840">
                <a:tc>
                  <a:txBody>
                    <a:bodyPr/>
                    <a:lstStyle/>
                    <a:p>
                      <a:r>
                        <a:t>Nicht-schwere VOD</a:t>
                      </a:r>
                    </a:p>
                  </a:txBody>
                  <a:tcPr/>
                </a:tc>
                <a:tc>
                  <a:txBody>
                    <a:bodyPr/>
                    <a:lstStyle/>
                    <a:p>
                      <a:pPr algn="ctr"/>
                      <a:r>
                        <a:t>157</a:t>
                      </a:r>
                    </a:p>
                  </a:txBody>
                  <a:tcPr/>
                </a:tc>
                <a:tc>
                  <a:txBody>
                    <a:bodyPr/>
                    <a:lstStyle/>
                    <a:p>
                      <a:pPr algn="ctr"/>
                      <a:r>
                        <a:rPr dirty="0"/>
                        <a:t>107</a:t>
                      </a:r>
                      <a:r>
                        <a:rPr lang="en-GB" dirty="0"/>
                        <a:t>,</a:t>
                      </a:r>
                      <a:r>
                        <a:rPr dirty="0"/>
                        <a:t>939</a:t>
                      </a:r>
                    </a:p>
                  </a:txBody>
                  <a:tcPr/>
                </a:tc>
                <a:extLst>
                  <a:ext uri="{0D108BD9-81ED-4DB2-BD59-A6C34878D82A}">
                    <a16:rowId xmlns="" xmlns:a16="http://schemas.microsoft.com/office/drawing/2014/main" val="4052501282"/>
                  </a:ext>
                </a:extLst>
              </a:tr>
              <a:tr h="370840">
                <a:tc>
                  <a:txBody>
                    <a:bodyPr/>
                    <a:lstStyle/>
                    <a:p>
                      <a:r>
                        <a:rPr lang="en-GB" dirty="0" err="1"/>
                        <a:t>Schwere</a:t>
                      </a:r>
                      <a:r>
                        <a:rPr lang="en-GB" baseline="0" dirty="0"/>
                        <a:t> </a:t>
                      </a:r>
                      <a:r>
                        <a:rPr dirty="0"/>
                        <a:t>VOD</a:t>
                      </a:r>
                      <a:endParaRPr lang="de-DE" dirty="0"/>
                    </a:p>
                  </a:txBody>
                  <a:tcPr/>
                </a:tc>
                <a:tc>
                  <a:txBody>
                    <a:bodyPr/>
                    <a:lstStyle/>
                    <a:p>
                      <a:pPr algn="ctr"/>
                      <a:r>
                        <a:t>134</a:t>
                      </a:r>
                    </a:p>
                  </a:txBody>
                  <a:tcPr/>
                </a:tc>
                <a:tc>
                  <a:txBody>
                    <a:bodyPr/>
                    <a:lstStyle/>
                    <a:p>
                      <a:pPr algn="ctr"/>
                      <a:r>
                        <a:rPr dirty="0"/>
                        <a:t>140</a:t>
                      </a:r>
                      <a:r>
                        <a:rPr lang="en-GB" dirty="0"/>
                        <a:t>,</a:t>
                      </a:r>
                      <a:r>
                        <a:rPr dirty="0"/>
                        <a:t>653</a:t>
                      </a:r>
                    </a:p>
                  </a:txBody>
                  <a:tcPr/>
                </a:tc>
                <a:extLst>
                  <a:ext uri="{0D108BD9-81ED-4DB2-BD59-A6C34878D82A}">
                    <a16:rowId xmlns="" xmlns:a16="http://schemas.microsoft.com/office/drawing/2014/main" val="1598418788"/>
                  </a:ext>
                </a:extLst>
              </a:tr>
            </a:tbl>
          </a:graphicData>
        </a:graphic>
      </p:graphicFrame>
    </p:spTree>
    <p:extLst>
      <p:ext uri="{BB962C8B-B14F-4D97-AF65-F5344CB8AC3E}">
        <p14:creationId xmlns:p14="http://schemas.microsoft.com/office/powerpoint/2010/main" val="29570888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Prophylaxe der VOD</a:t>
            </a:r>
            <a:endParaRPr lang="en-GB" dirty="0"/>
          </a:p>
        </p:txBody>
      </p:sp>
      <p:sp>
        <p:nvSpPr>
          <p:cNvPr id="4" name="Text Placeholder 3"/>
          <p:cNvSpPr>
            <a:spLocks noGrp="1"/>
          </p:cNvSpPr>
          <p:nvPr>
            <p:ph type="body" sz="quarter" idx="10"/>
          </p:nvPr>
        </p:nvSpPr>
        <p:spPr/>
        <p:txBody>
          <a:bodyPr/>
          <a:lstStyle/>
          <a:p>
            <a:r>
              <a:rPr lang="de-DE" dirty="0"/>
              <a:t>1. Carreras E. In: Apperley J, Carreras E, Gluckman E, Masszi T eds. </a:t>
            </a:r>
            <a:r>
              <a:rPr lang="de-DE" i="1" dirty="0"/>
              <a:t>ESH-EBMT Handbook on Haematopoietic Stem Cell Transplantation</a:t>
            </a:r>
            <a:r>
              <a:rPr lang="de-DE" dirty="0"/>
              <a:t>. Geneva: Forum Service Editore, 2012;176–95; 2. Dignan FL et al. </a:t>
            </a:r>
            <a:r>
              <a:rPr lang="de-DE" i="1" dirty="0"/>
              <a:t>Br J Haematol </a:t>
            </a:r>
            <a:r>
              <a:rPr lang="de-DE" dirty="0"/>
              <a:t>2013;4:444–57</a:t>
            </a:r>
          </a:p>
        </p:txBody>
      </p:sp>
      <p:sp>
        <p:nvSpPr>
          <p:cNvPr id="12" name="Text Placeholder 11"/>
          <p:cNvSpPr>
            <a:spLocks noGrp="1"/>
          </p:cNvSpPr>
          <p:nvPr>
            <p:ph type="body" sz="quarter" idx="11"/>
          </p:nvPr>
        </p:nvSpPr>
        <p:spPr>
          <a:xfrm>
            <a:off x="7130374" y="6495526"/>
            <a:ext cx="4965633" cy="288925"/>
          </a:xfrm>
        </p:spPr>
        <p:txBody>
          <a:bodyPr/>
          <a:lstStyle/>
          <a:p>
            <a:r>
              <a:rPr lang="de-DE" dirty="0"/>
              <a:t>BCSH, British Committee </a:t>
            </a:r>
            <a:r>
              <a:rPr lang="de-DE" dirty="0" err="1"/>
              <a:t>for</a:t>
            </a:r>
            <a:r>
              <a:rPr lang="de-DE" dirty="0"/>
              <a:t> Standards in </a:t>
            </a:r>
            <a:r>
              <a:rPr lang="de-DE" dirty="0" err="1"/>
              <a:t>Haematology</a:t>
            </a:r>
            <a:r>
              <a:rPr lang="de-DE" dirty="0"/>
              <a:t> (Britisches Komitee für Normen in der Hämatologie); BSBMT, </a:t>
            </a:r>
            <a:r>
              <a:rPr lang="en-GB" dirty="0"/>
              <a:t>British Society for Blood and Marrow Transplantation (</a:t>
            </a:r>
            <a:r>
              <a:rPr lang="de-DE" dirty="0"/>
              <a:t>Britische Gesellschaft für Blut- und </a:t>
            </a:r>
            <a:r>
              <a:rPr lang="de-DE" dirty="0" err="1"/>
              <a:t>Marrow</a:t>
            </a:r>
            <a:r>
              <a:rPr lang="de-DE" dirty="0"/>
              <a:t>-Transplantation</a:t>
            </a:r>
            <a:r>
              <a:rPr lang="en-GB" dirty="0"/>
              <a:t>);</a:t>
            </a:r>
            <a:r>
              <a:rPr lang="de-DE" dirty="0"/>
              <a:t> </a:t>
            </a:r>
            <a:br>
              <a:rPr lang="de-DE" dirty="0"/>
            </a:br>
            <a:r>
              <a:rPr lang="de-DE" dirty="0" err="1"/>
              <a:t>QoE</a:t>
            </a:r>
            <a:r>
              <a:rPr lang="de-DE" dirty="0"/>
              <a:t>, </a:t>
            </a:r>
            <a:r>
              <a:rPr lang="de-DE" dirty="0" err="1"/>
              <a:t>quality</a:t>
            </a:r>
            <a:r>
              <a:rPr lang="de-DE" dirty="0"/>
              <a:t> </a:t>
            </a:r>
            <a:r>
              <a:rPr lang="de-DE" dirty="0" err="1"/>
              <a:t>of</a:t>
            </a:r>
            <a:r>
              <a:rPr lang="de-DE" dirty="0"/>
              <a:t> </a:t>
            </a:r>
            <a:r>
              <a:rPr lang="de-DE" dirty="0" err="1"/>
              <a:t>evidence</a:t>
            </a:r>
            <a:r>
              <a:rPr lang="de-DE" dirty="0"/>
              <a:t> (Qualität der Beweise); VOD, venookklusiven Erkrankung</a:t>
            </a:r>
            <a:endParaRPr lang="en-GB" dirty="0"/>
          </a:p>
        </p:txBody>
      </p:sp>
      <p:sp>
        <p:nvSpPr>
          <p:cNvPr id="7" name="Content Placeholder 2"/>
          <p:cNvSpPr txBox="1">
            <a:spLocks/>
          </p:cNvSpPr>
          <p:nvPr/>
        </p:nvSpPr>
        <p:spPr>
          <a:xfrm>
            <a:off x="1219200" y="1459444"/>
            <a:ext cx="9825608" cy="730602"/>
          </a:xfrm>
          <a:prstGeom prst="rect">
            <a:avLst/>
          </a:prstGeom>
        </p:spPr>
        <p:txBody>
          <a:bodyPr vert="horz" lIns="91440" tIns="45720" rIns="91440" bIns="45720" rtlCol="0">
            <a:normAutofit/>
          </a:bodyPr>
          <a:lstStyle>
            <a:lvl1pPr marL="228600" indent="-228600" algn="l" defTabSz="914400" rtl="0" eaLnBrk="1" latinLnBrk="0" hangingPunct="1">
              <a:spcBef>
                <a:spcPct val="20000"/>
              </a:spcBef>
              <a:buFont typeface="Arial" panose="020B0604020202020204" pitchFamily="34" charset="0"/>
              <a:buChar char="•"/>
              <a:defRPr sz="2000" kern="1200">
                <a:solidFill>
                  <a:srgbClr val="8A8A8D"/>
                </a:solidFill>
                <a:latin typeface="Arial" pitchFamily="34" charset="0"/>
                <a:ea typeface="+mn-ea"/>
                <a:cs typeface="Arial" pitchFamily="34" charset="0"/>
              </a:defRPr>
            </a:lvl1pPr>
            <a:lvl2pPr marL="541338" indent="-288925" algn="l" defTabSz="914400" rtl="0" eaLnBrk="1" latinLnBrk="0" hangingPunct="1">
              <a:spcBef>
                <a:spcPct val="20000"/>
              </a:spcBef>
              <a:buFont typeface="Arial" panose="020B0604020202020204" pitchFamily="34" charset="0"/>
              <a:buChar char="–"/>
              <a:defRPr sz="1800" kern="1200">
                <a:solidFill>
                  <a:srgbClr val="8A8A8D"/>
                </a:solidFill>
                <a:latin typeface="Arial" pitchFamily="34" charset="0"/>
                <a:ea typeface="+mn-ea"/>
                <a:cs typeface="Arial" pitchFamily="34" charset="0"/>
              </a:defRPr>
            </a:lvl2pPr>
            <a:lvl3pPr marL="793750" indent="-252413" algn="l" defTabSz="914400" rtl="0" eaLnBrk="1" latinLnBrk="0" hangingPunct="1">
              <a:spcBef>
                <a:spcPct val="20000"/>
              </a:spcBef>
              <a:buFont typeface="Arial" panose="020B0604020202020204" pitchFamily="34" charset="0"/>
              <a:buChar char="•"/>
              <a:defRPr sz="1600" kern="1200">
                <a:solidFill>
                  <a:srgbClr val="8A8A8D"/>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800" b="1" dirty="0">
                <a:solidFill>
                  <a:schemeClr val="tx1"/>
                </a:solidFill>
              </a:rPr>
              <a:t>Folgende Arzneimittel wurden mit unterschiedlichem Erfolg angewendet, um der VOD ab Beginn der Konditionierung bis Tag +21–30 nach HSZT vorzubeugen:</a:t>
            </a:r>
            <a:endParaRPr lang="de-DE" b="1" dirty="0">
              <a:solidFill>
                <a:schemeClr val="tx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53384067"/>
              </p:ext>
            </p:extLst>
          </p:nvPr>
        </p:nvGraphicFramePr>
        <p:xfrm>
          <a:off x="703437" y="2377351"/>
          <a:ext cx="10825173" cy="3545840"/>
        </p:xfrm>
        <a:graphic>
          <a:graphicData uri="http://schemas.openxmlformats.org/drawingml/2006/table">
            <a:tbl>
              <a:tblPr firstRow="1" bandRow="1">
                <a:tableStyleId>{5C22544A-7EE6-4342-B048-85BDC9FD1C3A}</a:tableStyleId>
              </a:tblPr>
              <a:tblGrid>
                <a:gridCol w="2846585">
                  <a:extLst>
                    <a:ext uri="{9D8B030D-6E8A-4147-A177-3AD203B41FA5}">
                      <a16:colId xmlns="" xmlns:a16="http://schemas.microsoft.com/office/drawing/2014/main" val="20000"/>
                    </a:ext>
                  </a:extLst>
                </a:gridCol>
                <a:gridCol w="4267200">
                  <a:extLst>
                    <a:ext uri="{9D8B030D-6E8A-4147-A177-3AD203B41FA5}">
                      <a16:colId xmlns="" xmlns:a16="http://schemas.microsoft.com/office/drawing/2014/main" val="20001"/>
                    </a:ext>
                  </a:extLst>
                </a:gridCol>
                <a:gridCol w="3711388">
                  <a:extLst>
                    <a:ext uri="{9D8B030D-6E8A-4147-A177-3AD203B41FA5}">
                      <a16:colId xmlns="" xmlns:a16="http://schemas.microsoft.com/office/drawing/2014/main" val="20002"/>
                    </a:ext>
                  </a:extLst>
                </a:gridCol>
              </a:tblGrid>
              <a:tr h="370840">
                <a:tc>
                  <a:txBody>
                    <a:bodyPr/>
                    <a:lstStyle/>
                    <a:p>
                      <a:r>
                        <a:rPr lang="de-DE" sz="1400" noProof="0" dirty="0"/>
                        <a:t>Medikament</a:t>
                      </a:r>
                      <a:endParaRPr lang="de-DE" sz="1400" noProof="0" dirty="0">
                        <a:solidFill>
                          <a:schemeClr val="bg1">
                            <a:lumMod val="50000"/>
                          </a:schemeClr>
                        </a:solidFill>
                        <a:latin typeface="Arial" pitchFamily="34" charset="0"/>
                        <a:cs typeface="Arial" pitchFamily="34" charset="0"/>
                      </a:endParaRPr>
                    </a:p>
                  </a:txBody>
                  <a:tcPr/>
                </a:tc>
                <a:tc>
                  <a:txBody>
                    <a:bodyPr/>
                    <a:lstStyle/>
                    <a:p>
                      <a:r>
                        <a:rPr lang="de-DE" sz="1400" noProof="0" dirty="0"/>
                        <a:t>Evidenz</a:t>
                      </a:r>
                      <a:r>
                        <a:rPr lang="de-DE" sz="1400" baseline="0" noProof="0" dirty="0"/>
                        <a:t> für die Wirk</a:t>
                      </a:r>
                      <a:r>
                        <a:rPr lang="de-DE" sz="1400" noProof="0" dirty="0"/>
                        <a:t>samkeit</a:t>
                      </a:r>
                      <a:r>
                        <a:rPr lang="de-DE" sz="1400" baseline="30000" noProof="0" dirty="0"/>
                        <a:t>1</a:t>
                      </a:r>
                      <a:endParaRPr lang="de-DE" sz="1400" noProof="0" dirty="0">
                        <a:solidFill>
                          <a:schemeClr val="bg1">
                            <a:lumMod val="50000"/>
                          </a:schemeClr>
                        </a:solidFill>
                        <a:latin typeface="Arial" pitchFamily="34" charset="0"/>
                        <a:cs typeface="Arial" pitchFamily="34" charset="0"/>
                      </a:endParaRPr>
                    </a:p>
                  </a:txBody>
                  <a:tcPr/>
                </a:tc>
                <a:tc>
                  <a:txBody>
                    <a:bodyPr/>
                    <a:lstStyle/>
                    <a:p>
                      <a:r>
                        <a:rPr lang="en-GB" sz="1400" dirty="0"/>
                        <a:t>BCSH/BSBMT-Richtlinien</a:t>
                      </a:r>
                      <a:r>
                        <a:rPr lang="en-GB" sz="1400" baseline="30000" dirty="0"/>
                        <a:t>2</a:t>
                      </a:r>
                      <a:endParaRPr lang="de-DE" sz="1400" baseline="30000" dirty="0">
                        <a:solidFill>
                          <a:schemeClr val="bg1">
                            <a:lumMod val="50000"/>
                          </a:schemeClr>
                        </a:solidFill>
                        <a:latin typeface="Arial" pitchFamily="34" charset="0"/>
                        <a:cs typeface="Arial" pitchFamily="34" charset="0"/>
                      </a:endParaRPr>
                    </a:p>
                  </a:txBody>
                  <a:tcPr/>
                </a:tc>
                <a:extLst>
                  <a:ext uri="{0D108BD9-81ED-4DB2-BD59-A6C34878D82A}">
                    <a16:rowId xmlns="" xmlns:a16="http://schemas.microsoft.com/office/drawing/2014/main" val="10000"/>
                  </a:ext>
                </a:extLst>
              </a:tr>
              <a:tr h="370840">
                <a:tc>
                  <a:txBody>
                    <a:bodyPr/>
                    <a:lstStyle/>
                    <a:p>
                      <a:r>
                        <a:rPr lang="de-DE" sz="1400" baseline="0" noProof="0" dirty="0"/>
                        <a:t>Natrium-Heparin</a:t>
                      </a:r>
                      <a:br>
                        <a:rPr lang="de-DE" sz="1400" baseline="0" noProof="0" dirty="0"/>
                      </a:br>
                      <a:r>
                        <a:rPr lang="de-DE" sz="1400" baseline="0" noProof="0" dirty="0"/>
                        <a:t>100 E/kg/Tag Dauerinfusion</a:t>
                      </a:r>
                      <a:endParaRPr lang="de-DE" sz="1400" noProof="0" dirty="0">
                        <a:solidFill>
                          <a:schemeClr val="bg1">
                            <a:lumMod val="50000"/>
                          </a:schemeClr>
                        </a:solidFill>
                        <a:latin typeface="Arial" pitchFamily="34" charset="0"/>
                        <a:cs typeface="Arial" pitchFamily="34" charset="0"/>
                      </a:endParaRPr>
                    </a:p>
                  </a:txBody>
                  <a:tcPr/>
                </a:tc>
                <a:tc>
                  <a:txBody>
                    <a:bodyPr/>
                    <a:lstStyle/>
                    <a:p>
                      <a:r>
                        <a:rPr lang="de-DE" sz="1400" noProof="0" dirty="0"/>
                        <a:t>Zwei Studien zeigten einen Nutzen, andere wiesen es als gefährlich aus</a:t>
                      </a:r>
                      <a:endParaRPr lang="de-DE" sz="1400" noProof="0" dirty="0">
                        <a:solidFill>
                          <a:schemeClr val="bg1">
                            <a:lumMod val="50000"/>
                          </a:schemeClr>
                        </a:solidFill>
                        <a:latin typeface="Arial" pitchFamily="34" charset="0"/>
                        <a:cs typeface="Arial" pitchFamily="34" charset="0"/>
                      </a:endParaRPr>
                    </a:p>
                  </a:txBody>
                  <a:tcPr anchor="ctr"/>
                </a:tc>
                <a:tc rowSpan="2">
                  <a:txBody>
                    <a:bodyPr/>
                    <a:lstStyle/>
                    <a:p>
                      <a:r>
                        <a:rPr lang="en-GB" sz="1400" dirty="0"/>
                        <a:t>Wegen des Risikos einer erhöhten Toxizität (schwache Empfehlung, moderate QoE) nicht zur Anwendung empfohlen</a:t>
                      </a:r>
                      <a:endParaRPr lang="de-DE" sz="1400" dirty="0">
                        <a:solidFill>
                          <a:schemeClr val="bg1">
                            <a:lumMod val="50000"/>
                          </a:schemeClr>
                        </a:solidFill>
                        <a:latin typeface="Arial" pitchFamily="34" charset="0"/>
                        <a:cs typeface="Arial" pitchFamily="34" charset="0"/>
                      </a:endParaRPr>
                    </a:p>
                  </a:txBody>
                  <a:tcPr anchor="ctr"/>
                </a:tc>
                <a:extLst>
                  <a:ext uri="{0D108BD9-81ED-4DB2-BD59-A6C34878D82A}">
                    <a16:rowId xmlns=""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noProof="0" dirty="0"/>
                        <a:t>Niedermolekulares </a:t>
                      </a:r>
                      <a:r>
                        <a:rPr lang="de-DE" sz="1400" baseline="0" noProof="0" dirty="0"/>
                        <a:t>Heparin</a:t>
                      </a:r>
                      <a:endParaRPr lang="de-DE" sz="1400" noProof="0" dirty="0">
                        <a:solidFill>
                          <a:schemeClr val="bg1">
                            <a:lumMod val="50000"/>
                          </a:schemeClr>
                        </a:solidFill>
                        <a:latin typeface="Arial" pitchFamily="34" charset="0"/>
                        <a:cs typeface="Arial"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noProof="0" dirty="0" err="1"/>
                        <a:t>Enoxaparin</a:t>
                      </a:r>
                      <a:r>
                        <a:rPr lang="de-DE" sz="1400" baseline="0" noProof="0" dirty="0"/>
                        <a:t> oder </a:t>
                      </a:r>
                      <a:r>
                        <a:rPr lang="de-DE" sz="1400" baseline="0" noProof="0" dirty="0" err="1"/>
                        <a:t>Fraxiparin</a:t>
                      </a:r>
                      <a:r>
                        <a:rPr lang="de-DE" sz="1400" baseline="0" noProof="0" dirty="0"/>
                        <a:t> sind sicher und könnten Nutzen zeigen</a:t>
                      </a:r>
                      <a:endParaRPr lang="de-DE" sz="1400" noProof="0" dirty="0">
                        <a:solidFill>
                          <a:schemeClr val="bg1">
                            <a:lumMod val="50000"/>
                          </a:schemeClr>
                        </a:solidFill>
                        <a:latin typeface="Arial" pitchFamily="34" charset="0"/>
                        <a:cs typeface="Arial" pitchFamily="34" charset="0"/>
                      </a:endParaRPr>
                    </a:p>
                  </a:txBody>
                  <a:tcPr anchor="ctr"/>
                </a:tc>
                <a:tc vMerge="1">
                  <a:txBody>
                    <a:bodyPr/>
                    <a:lstStyle/>
                    <a:p>
                      <a:endParaRPr lang="en-GB" sz="1600" dirty="0">
                        <a:solidFill>
                          <a:schemeClr val="bg1">
                            <a:lumMod val="50000"/>
                          </a:schemeClr>
                        </a:solidFill>
                        <a:latin typeface="Arial" pitchFamily="34" charset="0"/>
                        <a:cs typeface="Arial" pitchFamily="34" charset="0"/>
                      </a:endParaRPr>
                    </a:p>
                  </a:txBody>
                  <a:tcPr anchor="ctr"/>
                </a:tc>
                <a:extLst>
                  <a:ext uri="{0D108BD9-81ED-4DB2-BD59-A6C34878D82A}">
                    <a16:rowId xmlns="" xmlns:a16="http://schemas.microsoft.com/office/drawing/2014/main" val="3708318995"/>
                  </a:ext>
                </a:extLst>
              </a:tr>
              <a:tr h="370840">
                <a:tc>
                  <a:txBody>
                    <a:bodyPr/>
                    <a:lstStyle/>
                    <a:p>
                      <a:r>
                        <a:rPr lang="de-DE" sz="1400" noProof="0" dirty="0"/>
                        <a:t>Prostaglandin</a:t>
                      </a:r>
                      <a:r>
                        <a:rPr lang="de-DE" sz="1400" baseline="0" noProof="0" dirty="0"/>
                        <a:t> E1</a:t>
                      </a:r>
                      <a:endParaRPr lang="de-DE" sz="1400" baseline="0" noProof="0" dirty="0">
                        <a:solidFill>
                          <a:schemeClr val="bg1">
                            <a:lumMod val="50000"/>
                          </a:schemeClr>
                        </a:solidFill>
                        <a:latin typeface="Arial" pitchFamily="34" charset="0"/>
                        <a:cs typeface="Arial" pitchFamily="34" charset="0"/>
                      </a:endParaRPr>
                    </a:p>
                  </a:txBody>
                  <a:tcPr/>
                </a:tc>
                <a:tc>
                  <a:txBody>
                    <a:bodyPr/>
                    <a:lstStyle/>
                    <a:p>
                      <a:r>
                        <a:rPr lang="de-DE" sz="1400" noProof="0" dirty="0"/>
                        <a:t>Nutzen in Kombination mit H</a:t>
                      </a:r>
                      <a:r>
                        <a:rPr lang="de-DE" sz="1400" baseline="0" noProof="0" dirty="0"/>
                        <a:t>eparin; kein Nutzen bei alleiniger Verabreichung</a:t>
                      </a:r>
                      <a:endParaRPr lang="de-DE" sz="1400" noProof="0" dirty="0">
                        <a:solidFill>
                          <a:schemeClr val="bg1">
                            <a:lumMod val="50000"/>
                          </a:schemeClr>
                        </a:solidFill>
                        <a:latin typeface="Arial" pitchFamily="34" charset="0"/>
                        <a:cs typeface="Arial"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err="1"/>
                        <a:t>Wegen</a:t>
                      </a:r>
                      <a:r>
                        <a:rPr lang="en-GB" sz="1400" dirty="0"/>
                        <a:t> </a:t>
                      </a:r>
                      <a:r>
                        <a:rPr lang="en-GB" sz="1400" dirty="0" err="1"/>
                        <a:t>Mangel</a:t>
                      </a:r>
                      <a:r>
                        <a:rPr lang="en-GB" sz="1400" dirty="0"/>
                        <a:t> an </a:t>
                      </a:r>
                      <a:r>
                        <a:rPr lang="en-GB" sz="1400" dirty="0" err="1"/>
                        <a:t>Wirksamkeit</a:t>
                      </a:r>
                      <a:r>
                        <a:rPr lang="en-GB" sz="1400" dirty="0"/>
                        <a:t> und </a:t>
                      </a:r>
                      <a:r>
                        <a:rPr lang="en-GB" sz="1400" dirty="0" err="1"/>
                        <a:t>erhöhter</a:t>
                      </a:r>
                      <a:r>
                        <a:rPr lang="en-GB" sz="1400" dirty="0"/>
                        <a:t> </a:t>
                      </a:r>
                      <a:r>
                        <a:rPr lang="en-GB" sz="1400" dirty="0" err="1"/>
                        <a:t>Toxizität</a:t>
                      </a:r>
                      <a:r>
                        <a:rPr lang="en-GB" sz="1400" dirty="0"/>
                        <a:t> (</a:t>
                      </a:r>
                      <a:r>
                        <a:rPr lang="en-GB" sz="1400" dirty="0" err="1"/>
                        <a:t>starke</a:t>
                      </a:r>
                      <a:r>
                        <a:rPr lang="en-GB" sz="1400" dirty="0"/>
                        <a:t> </a:t>
                      </a:r>
                      <a:r>
                        <a:rPr lang="en-GB" sz="1400" dirty="0" err="1"/>
                        <a:t>Empfehlung</a:t>
                      </a:r>
                      <a:r>
                        <a:rPr lang="en-GB" sz="1400" dirty="0"/>
                        <a:t>, moderate </a:t>
                      </a:r>
                      <a:r>
                        <a:rPr lang="en-GB" sz="1400" dirty="0" err="1"/>
                        <a:t>QoE</a:t>
                      </a:r>
                      <a:r>
                        <a:rPr lang="en-GB" sz="1400" dirty="0"/>
                        <a:t>) </a:t>
                      </a:r>
                      <a:r>
                        <a:rPr lang="en-GB" sz="1400" dirty="0" err="1"/>
                        <a:t>nicht</a:t>
                      </a:r>
                      <a:r>
                        <a:rPr lang="en-GB" sz="1400" dirty="0"/>
                        <a:t> </a:t>
                      </a:r>
                      <a:r>
                        <a:rPr lang="en-GB" sz="1400" dirty="0" err="1"/>
                        <a:t>zur</a:t>
                      </a:r>
                      <a:r>
                        <a:rPr lang="en-GB" sz="1400" dirty="0"/>
                        <a:t> </a:t>
                      </a:r>
                      <a:r>
                        <a:rPr lang="en-GB" sz="1400" dirty="0" err="1"/>
                        <a:t>Anwendung</a:t>
                      </a:r>
                      <a:r>
                        <a:rPr lang="en-GB" sz="1400" dirty="0"/>
                        <a:t> </a:t>
                      </a:r>
                      <a:r>
                        <a:rPr lang="en-GB" sz="1400" dirty="0" err="1"/>
                        <a:t>empfohlen</a:t>
                      </a:r>
                      <a:endParaRPr lang="de-DE" sz="1400" dirty="0">
                        <a:solidFill>
                          <a:schemeClr val="bg1">
                            <a:lumMod val="50000"/>
                          </a:schemeClr>
                        </a:solidFill>
                        <a:latin typeface="Arial" pitchFamily="34" charset="0"/>
                        <a:cs typeface="Arial" pitchFamily="34" charset="0"/>
                      </a:endParaRPr>
                    </a:p>
                  </a:txBody>
                  <a:tcPr anchor="ctr"/>
                </a:tc>
                <a:extLst>
                  <a:ext uri="{0D108BD9-81ED-4DB2-BD59-A6C34878D82A}">
                    <a16:rowId xmlns="" xmlns:a16="http://schemas.microsoft.com/office/drawing/2014/main" val="10002"/>
                  </a:ext>
                </a:extLst>
              </a:tr>
              <a:tr h="370840">
                <a:tc>
                  <a:txBody>
                    <a:bodyPr/>
                    <a:lstStyle/>
                    <a:p>
                      <a:r>
                        <a:rPr lang="de-DE" sz="1400" noProof="0" dirty="0"/>
                        <a:t>Ursodeoxycholsäure</a:t>
                      </a:r>
                      <a:br>
                        <a:rPr lang="de-DE" sz="1400" noProof="0" dirty="0"/>
                      </a:br>
                      <a:r>
                        <a:rPr lang="de-DE" sz="1400" noProof="0" dirty="0"/>
                        <a:t>600–900</a:t>
                      </a:r>
                      <a:r>
                        <a:rPr lang="de-DE" sz="1400" baseline="0" noProof="0" dirty="0"/>
                        <a:t> mg/Tag</a:t>
                      </a:r>
                      <a:endParaRPr lang="de-DE" sz="1400" noProof="0" dirty="0">
                        <a:solidFill>
                          <a:schemeClr val="bg1">
                            <a:lumMod val="50000"/>
                          </a:schemeClr>
                        </a:solidFill>
                        <a:latin typeface="Arial" pitchFamily="34" charset="0"/>
                        <a:cs typeface="Arial" pitchFamily="34" charset="0"/>
                      </a:endParaRPr>
                    </a:p>
                  </a:txBody>
                  <a:tcPr/>
                </a:tc>
                <a:tc>
                  <a:txBody>
                    <a:bodyPr/>
                    <a:lstStyle/>
                    <a:p>
                      <a:r>
                        <a:rPr lang="de-DE" sz="1400" noProof="0" dirty="0"/>
                        <a:t>Vier Versuche und zwei Studien zeigten eine Verringerung der VOD-Inzidenz</a:t>
                      </a:r>
                      <a:endParaRPr lang="de-DE" sz="1400" noProof="0" dirty="0">
                        <a:solidFill>
                          <a:schemeClr val="bg1">
                            <a:lumMod val="50000"/>
                          </a:schemeClr>
                        </a:solidFill>
                        <a:latin typeface="Arial" pitchFamily="34" charset="0"/>
                        <a:cs typeface="Arial"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err="1"/>
                        <a:t>Schwache</a:t>
                      </a:r>
                      <a:r>
                        <a:rPr lang="en-GB" sz="1400" dirty="0"/>
                        <a:t> </a:t>
                      </a:r>
                      <a:r>
                        <a:rPr lang="en-GB" sz="1400" dirty="0" err="1"/>
                        <a:t>Empfehlung</a:t>
                      </a:r>
                      <a:r>
                        <a:rPr lang="en-GB" dirty="0"/>
                        <a:t>, </a:t>
                      </a:r>
                      <a:r>
                        <a:rPr lang="en-GB" sz="1400" dirty="0" err="1"/>
                        <a:t>geringe</a:t>
                      </a:r>
                      <a:r>
                        <a:rPr lang="en-GB" sz="1400" dirty="0"/>
                        <a:t> </a:t>
                      </a:r>
                      <a:r>
                        <a:rPr lang="en-GB" sz="1400" dirty="0" err="1"/>
                        <a:t>QoE</a:t>
                      </a:r>
                      <a:endParaRPr lang="de-DE" sz="1400" dirty="0">
                        <a:solidFill>
                          <a:schemeClr val="bg1">
                            <a:lumMod val="50000"/>
                          </a:schemeClr>
                        </a:solidFill>
                        <a:latin typeface="Arial" pitchFamily="34" charset="0"/>
                        <a:cs typeface="Arial" pitchFamily="34" charset="0"/>
                      </a:endParaRPr>
                    </a:p>
                  </a:txBody>
                  <a:tcPr anchor="ctr"/>
                </a:tc>
                <a:extLst>
                  <a:ext uri="{0D108BD9-81ED-4DB2-BD59-A6C34878D82A}">
                    <a16:rowId xmlns="" xmlns:a16="http://schemas.microsoft.com/office/drawing/2014/main" val="100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noProof="0" dirty="0"/>
                        <a:t>N-</a:t>
                      </a:r>
                      <a:r>
                        <a:rPr lang="de-DE" sz="1400" noProof="0" dirty="0" err="1"/>
                        <a:t>Acetylcystein</a:t>
                      </a:r>
                      <a:endParaRPr lang="de-DE" sz="1400" noProof="0" dirty="0">
                        <a:solidFill>
                          <a:schemeClr val="bg1">
                            <a:lumMod val="50000"/>
                          </a:schemeClr>
                        </a:solidFill>
                        <a:latin typeface="Arial" pitchFamily="34" charset="0"/>
                        <a:cs typeface="Arial"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noProof="0" dirty="0"/>
                        <a:t>Beschränkte Evidenz</a:t>
                      </a:r>
                      <a:endParaRPr lang="de-DE" sz="1400" noProof="0" dirty="0">
                        <a:solidFill>
                          <a:schemeClr val="bg1">
                            <a:lumMod val="50000"/>
                          </a:schemeClr>
                        </a:solidFill>
                        <a:latin typeface="Arial" pitchFamily="34" charset="0"/>
                        <a:cs typeface="Arial" pitchFamily="34" charset="0"/>
                      </a:endParaRPr>
                    </a:p>
                  </a:txBody>
                  <a:tcPr anchor="ctr"/>
                </a:tc>
                <a:tc>
                  <a:txBody>
                    <a:bodyPr/>
                    <a:lstStyle/>
                    <a:p>
                      <a:pPr algn="ctr"/>
                      <a:r>
                        <a:rPr lang="en-GB" sz="1400" dirty="0"/>
                        <a:t>–</a:t>
                      </a:r>
                      <a:endParaRPr lang="de-DE" sz="1400" dirty="0">
                        <a:solidFill>
                          <a:schemeClr val="bg1">
                            <a:lumMod val="50000"/>
                          </a:schemeClr>
                        </a:solidFill>
                        <a:latin typeface="Arial" pitchFamily="34" charset="0"/>
                        <a:cs typeface="Arial" pitchFamily="34" charset="0"/>
                      </a:endParaRPr>
                    </a:p>
                  </a:txBody>
                  <a:tcPr anchor="ctr"/>
                </a:tc>
                <a:extLst>
                  <a:ext uri="{0D108BD9-81ED-4DB2-BD59-A6C34878D82A}">
                    <a16:rowId xmlns="" xmlns:a16="http://schemas.microsoft.com/office/drawing/2014/main" val="10005"/>
                  </a:ext>
                </a:extLst>
              </a:tr>
              <a:tr h="370840">
                <a:tc>
                  <a:txBody>
                    <a:bodyPr/>
                    <a:lstStyle/>
                    <a:p>
                      <a:r>
                        <a:rPr lang="de-DE" sz="1400" noProof="0" dirty="0"/>
                        <a:t>Präventive</a:t>
                      </a:r>
                      <a:r>
                        <a:rPr lang="de-DE" sz="1400" baseline="0" noProof="0" dirty="0"/>
                        <a:t> </a:t>
                      </a:r>
                      <a:r>
                        <a:rPr lang="de-DE" sz="1400" noProof="0" dirty="0"/>
                        <a:t>A</a:t>
                      </a:r>
                      <a:r>
                        <a:rPr lang="de-DE" sz="1400" baseline="0" noProof="0" dirty="0"/>
                        <a:t>ntithrombin-III-Ersatztherapie</a:t>
                      </a:r>
                      <a:endParaRPr lang="de-DE" sz="1400" noProof="0" dirty="0">
                        <a:solidFill>
                          <a:schemeClr val="bg1">
                            <a:lumMod val="50000"/>
                          </a:schemeClr>
                        </a:solidFill>
                        <a:latin typeface="Arial" pitchFamily="34" charset="0"/>
                        <a:cs typeface="Arial" pitchFamily="34" charset="0"/>
                      </a:endParaRPr>
                    </a:p>
                  </a:txBody>
                  <a:tcPr/>
                </a:tc>
                <a:tc>
                  <a:txBody>
                    <a:bodyPr/>
                    <a:lstStyle/>
                    <a:p>
                      <a:r>
                        <a:rPr lang="de-DE" sz="1400" noProof="0" dirty="0"/>
                        <a:t>Unwirksam</a:t>
                      </a:r>
                      <a:endParaRPr lang="de-DE" sz="1400" noProof="0" dirty="0">
                        <a:solidFill>
                          <a:schemeClr val="bg1">
                            <a:lumMod val="50000"/>
                          </a:schemeClr>
                        </a:solidFill>
                        <a:latin typeface="Arial" pitchFamily="34" charset="0"/>
                        <a:cs typeface="Arial" pitchFamily="34" charset="0"/>
                      </a:endParaRPr>
                    </a:p>
                  </a:txBody>
                  <a:tcPr anchor="ctr"/>
                </a:tc>
                <a:tc>
                  <a:txBody>
                    <a:bodyPr/>
                    <a:lstStyle/>
                    <a:p>
                      <a:pPr algn="ctr"/>
                      <a:r>
                        <a:rPr lang="en-GB" sz="1400" dirty="0"/>
                        <a:t>–</a:t>
                      </a:r>
                      <a:endParaRPr lang="de-DE" sz="1400" dirty="0">
                        <a:solidFill>
                          <a:schemeClr val="bg1">
                            <a:lumMod val="50000"/>
                          </a:schemeClr>
                        </a:solidFill>
                        <a:latin typeface="Arial" pitchFamily="34" charset="0"/>
                        <a:cs typeface="Arial" pitchFamily="34" charset="0"/>
                      </a:endParaRPr>
                    </a:p>
                  </a:txBody>
                  <a:tcPr anchor="ctr"/>
                </a:tc>
                <a:extLst>
                  <a:ext uri="{0D108BD9-81ED-4DB2-BD59-A6C34878D82A}">
                    <a16:rowId xmlns=""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17939826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1"/>
  <p:tag name="PRESGUID" val="2da48e95-777b-4935-965b-6cfc0453dd1e"/>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lank">
  <a:themeElements>
    <a:clrScheme name="MyKE - Purple">
      <a:dk1>
        <a:srgbClr val="000000"/>
      </a:dk1>
      <a:lt1>
        <a:sysClr val="window" lastClr="FFFFFF"/>
      </a:lt1>
      <a:dk2>
        <a:srgbClr val="000000"/>
      </a:dk2>
      <a:lt2>
        <a:srgbClr val="EEECE1"/>
      </a:lt2>
      <a:accent1>
        <a:srgbClr val="7B428F"/>
      </a:accent1>
      <a:accent2>
        <a:srgbClr val="96CA12"/>
      </a:accent2>
      <a:accent3>
        <a:srgbClr val="E60060"/>
      </a:accent3>
      <a:accent4>
        <a:srgbClr val="F59E09"/>
      </a:accent4>
      <a:accent5>
        <a:srgbClr val="00979E"/>
      </a:accent5>
      <a:accent6>
        <a:srgbClr val="575755"/>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a:themeElements>
    <a:clrScheme name="MyKE - Purple">
      <a:dk1>
        <a:srgbClr val="000000"/>
      </a:dk1>
      <a:lt1>
        <a:sysClr val="window" lastClr="FFFFFF"/>
      </a:lt1>
      <a:dk2>
        <a:srgbClr val="000000"/>
      </a:dk2>
      <a:lt2>
        <a:srgbClr val="EEECE1"/>
      </a:lt2>
      <a:accent1>
        <a:srgbClr val="7B428F"/>
      </a:accent1>
      <a:accent2>
        <a:srgbClr val="96CA12"/>
      </a:accent2>
      <a:accent3>
        <a:srgbClr val="E60060"/>
      </a:accent3>
      <a:accent4>
        <a:srgbClr val="F59E09"/>
      </a:accent4>
      <a:accent5>
        <a:srgbClr val="00979E"/>
      </a:accent5>
      <a:accent6>
        <a:srgbClr val="575755"/>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blank">
  <a:themeElements>
    <a:clrScheme name="MyKE - orange">
      <a:dk1>
        <a:srgbClr val="000000"/>
      </a:dk1>
      <a:lt1>
        <a:sysClr val="window" lastClr="FFFFFF"/>
      </a:lt1>
      <a:dk2>
        <a:srgbClr val="000000"/>
      </a:dk2>
      <a:lt2>
        <a:srgbClr val="EEECE1"/>
      </a:lt2>
      <a:accent1>
        <a:srgbClr val="F59E09"/>
      </a:accent1>
      <a:accent2>
        <a:srgbClr val="00979E"/>
      </a:accent2>
      <a:accent3>
        <a:srgbClr val="7B428F"/>
      </a:accent3>
      <a:accent4>
        <a:srgbClr val="96CA12"/>
      </a:accent4>
      <a:accent5>
        <a:srgbClr val="E60060"/>
      </a:accent5>
      <a:accent6>
        <a:srgbClr val="575755"/>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8211FA7C122343943D0C15D2A149A4" ma:contentTypeVersion="1" ma:contentTypeDescription="Create a new document." ma:contentTypeScope="" ma:versionID="666f8110f639de87c191bb9f4fba245e">
  <xsd:schema xmlns:xsd="http://www.w3.org/2001/XMLSchema" xmlns:xs="http://www.w3.org/2001/XMLSchema" xmlns:p="http://schemas.microsoft.com/office/2006/metadata/properties" xmlns:ns1="http://schemas.microsoft.com/sharepoint/v3" targetNamespace="http://schemas.microsoft.com/office/2006/metadata/properties" ma:root="true" ma:fieldsID="d810986b036840e28274f9fca8f918e2"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46332134-F7BC-4B11-8F56-58C26BA40D9C}"/>
</file>

<file path=customXml/itemProps2.xml><?xml version="1.0" encoding="utf-8"?>
<ds:datastoreItem xmlns:ds="http://schemas.openxmlformats.org/officeDocument/2006/customXml" ds:itemID="{9E9ECE56-952B-4AB6-92E9-939CF9947524}"/>
</file>

<file path=customXml/itemProps3.xml><?xml version="1.0" encoding="utf-8"?>
<ds:datastoreItem xmlns:ds="http://schemas.openxmlformats.org/officeDocument/2006/customXml" ds:itemID="{E8D5899B-1701-4B82-AC50-CD98E5EA1B79}"/>
</file>

<file path=docProps/app.xml><?xml version="1.0" encoding="utf-8"?>
<Properties xmlns="http://schemas.openxmlformats.org/officeDocument/2006/extended-properties" xmlns:vt="http://schemas.openxmlformats.org/officeDocument/2006/docPropsVTypes">
  <TotalTime>0</TotalTime>
  <Words>3796</Words>
  <Application>Microsoft Office PowerPoint</Application>
  <PresentationFormat>Widescreen</PresentationFormat>
  <Paragraphs>594</Paragraphs>
  <Slides>48</Slides>
  <Notes>40</Notes>
  <HiddenSlides>13</HiddenSlides>
  <MMClips>1</MMClips>
  <ScaleCrop>false</ScaleCrop>
  <HeadingPairs>
    <vt:vector size="8" baseType="variant">
      <vt:variant>
        <vt:lpstr>Fonts Used</vt:lpstr>
      </vt:variant>
      <vt:variant>
        <vt:i4>5</vt:i4>
      </vt:variant>
      <vt:variant>
        <vt:lpstr>Theme</vt:lpstr>
      </vt:variant>
      <vt:variant>
        <vt:i4>3</vt:i4>
      </vt:variant>
      <vt:variant>
        <vt:lpstr>Slide Titles</vt:lpstr>
      </vt:variant>
      <vt:variant>
        <vt:i4>48</vt:i4>
      </vt:variant>
      <vt:variant>
        <vt:lpstr>Custom Shows</vt:lpstr>
      </vt:variant>
      <vt:variant>
        <vt:i4>13</vt:i4>
      </vt:variant>
    </vt:vector>
  </HeadingPairs>
  <TitlesOfParts>
    <vt:vector size="69" baseType="lpstr">
      <vt:lpstr>Arial Unicode MS</vt:lpstr>
      <vt:lpstr>ＭＳ Ｐゴシック</vt:lpstr>
      <vt:lpstr>Arial</vt:lpstr>
      <vt:lpstr>Calibri</vt:lpstr>
      <vt:lpstr>Times</vt:lpstr>
      <vt:lpstr>blank</vt:lpstr>
      <vt:lpstr>1_blank</vt:lpstr>
      <vt:lpstr>2_blank</vt:lpstr>
      <vt:lpstr>Aktiver Umgang mit der venösen okklusiven Leberkrankheit (VOD) </vt:lpstr>
      <vt:lpstr>Inhalt</vt:lpstr>
      <vt:lpstr>Benutzung der Lernprogramm-Module für venöse okklusive Leberkrankheit (VOD)</vt:lpstr>
      <vt:lpstr>Modul 4: Beurteilung und Behandlung der  venookklusiven Erkrankung</vt:lpstr>
      <vt:lpstr>Lernziele</vt:lpstr>
      <vt:lpstr>Venookklusive Erkrankung (VOD)</vt:lpstr>
      <vt:lpstr>Hohe Kosten im Zusammenhang mit der Bewältigung von Komplikationen der HSZT </vt:lpstr>
      <vt:lpstr>Hohe Kosten im Zusammenhang mit VOD-Patienten</vt:lpstr>
      <vt:lpstr>Prophylaxe der VOD</vt:lpstr>
      <vt:lpstr>Derzeitige Behandlung der VOD</vt:lpstr>
      <vt:lpstr>Behandlung der VOD</vt:lpstr>
      <vt:lpstr>Pflegerische Beurteilung der VOD</vt:lpstr>
      <vt:lpstr>Management von VOD: Konsensempfehlungen der EBMT</vt:lpstr>
      <vt:lpstr>Pflegemanagement von Patienten im Kindesalter mit VOD</vt:lpstr>
      <vt:lpstr>Gründe für die Entwicklung neuer Therapien der VOD</vt:lpstr>
      <vt:lpstr>Defibrotid</vt:lpstr>
      <vt:lpstr>Defibrotid: Wirkmechanismus</vt:lpstr>
      <vt:lpstr>Anwendung von Defibrotid</vt:lpstr>
      <vt:lpstr>Defibrotid: Kontraindikationen, Warnhinweise und Wechselwirkungen</vt:lpstr>
      <vt:lpstr>Defibrotide: unerwünschte Reaktionen und Nebenwirkungen</vt:lpstr>
      <vt:lpstr>Klinische Studiendaten: Defibrotidtherapie</vt:lpstr>
      <vt:lpstr>Defibrotid-Studienergebnisse: Überleben bis zu Tag 100 nach HSZT</vt:lpstr>
      <vt:lpstr>Defibrotid-Studienergebnisse: Vollständige Reaktion bis zu Tag +100 nach HSZT</vt:lpstr>
      <vt:lpstr>Defibrotide-Studienergebnisse: Nebenwirkungen</vt:lpstr>
      <vt:lpstr>Defibrotid-Studie: Schlussfolgerungen</vt:lpstr>
      <vt:lpstr>Zusammenfassung – VOD-Behandlung</vt:lpstr>
      <vt:lpstr>Interview mit Dr. Richardson über die Behandlung der VOD</vt:lpstr>
      <vt:lpstr>Zusätzliche EBMT-Schulungstools für Pflegefachkräfte über VOD</vt:lpstr>
      <vt:lpstr>Selbstprüfungsfragen</vt:lpstr>
      <vt:lpstr>Selbstprüfungsfragen</vt:lpstr>
      <vt:lpstr>Selbstprüfungsfragen</vt:lpstr>
      <vt:lpstr>Selbstprüfungsfragen</vt:lpstr>
      <vt:lpstr>Selbstprüfungsfragen</vt:lpstr>
      <vt:lpstr>Selbstprüfungsfragen</vt:lpstr>
      <vt:lpstr>Selbstprüfungsfragen</vt:lpstr>
      <vt:lpstr>Defibrotid: Wirkmechanismus</vt:lpstr>
      <vt:lpstr>Defibrotid: Wirkmechanismus</vt:lpstr>
      <vt:lpstr>Defibrotid: Wirkmechanismus</vt:lpstr>
      <vt:lpstr>Defibrotid: Wirkmechanismus</vt:lpstr>
      <vt:lpstr>BCSH- / BSBMT-Richtlinien zum Umgang mit sVOD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lpstr>Custom Show 2</vt:lpstr>
      <vt:lpstr>Custom Show 3</vt:lpstr>
      <vt:lpstr>Custom Show 4</vt:lpstr>
      <vt:lpstr>Custom Show 5</vt:lpstr>
      <vt:lpstr>Incorrect</vt:lpstr>
      <vt:lpstr>Correct Q1</vt:lpstr>
      <vt:lpstr>Correct Q2</vt:lpstr>
      <vt:lpstr>Correct Q3</vt:lpstr>
      <vt:lpstr>Correct Q4</vt:lpstr>
      <vt:lpstr>Correct Q5</vt:lpstr>
      <vt:lpstr>Correct Q6</vt:lpstr>
      <vt:lpstr>Correct Q7</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2017-02-17T14:22:58Z</dcterms:created>
  <dcterms:modified xsi:type="dcterms:W3CDTF">2017-07-19T16:07:51Z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0x010100A78211FA7C122343943D0C15D2A149A4</vt:lpwstr>
  </property>
</Properties>
</file>